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.xml" ContentType="application/vnd.openxmlformats-officedocument.presentationml.tag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501" r:id="rId2"/>
    <p:sldId id="504" r:id="rId3"/>
    <p:sldId id="516" r:id="rId4"/>
    <p:sldId id="321" r:id="rId5"/>
    <p:sldId id="522" r:id="rId6"/>
    <p:sldId id="609" r:id="rId7"/>
    <p:sldId id="588" r:id="rId8"/>
    <p:sldId id="573" r:id="rId9"/>
    <p:sldId id="574" r:id="rId10"/>
    <p:sldId id="575" r:id="rId11"/>
    <p:sldId id="576" r:id="rId12"/>
    <p:sldId id="577" r:id="rId13"/>
    <p:sldId id="579" r:id="rId14"/>
    <p:sldId id="580" r:id="rId15"/>
    <p:sldId id="581" r:id="rId16"/>
    <p:sldId id="582" r:id="rId17"/>
    <p:sldId id="583" r:id="rId18"/>
    <p:sldId id="584" r:id="rId19"/>
    <p:sldId id="585" r:id="rId20"/>
    <p:sldId id="590" r:id="rId21"/>
    <p:sldId id="605" r:id="rId22"/>
    <p:sldId id="524" r:id="rId23"/>
    <p:sldId id="533" r:id="rId24"/>
    <p:sldId id="454" r:id="rId25"/>
    <p:sldId id="438" r:id="rId26"/>
    <p:sldId id="528" r:id="rId27"/>
    <p:sldId id="443" r:id="rId28"/>
    <p:sldId id="335" r:id="rId29"/>
    <p:sldId id="610" r:id="rId30"/>
    <p:sldId id="453" r:id="rId31"/>
    <p:sldId id="437" r:id="rId32"/>
    <p:sldId id="536" r:id="rId33"/>
    <p:sldId id="456" r:id="rId34"/>
    <p:sldId id="527" r:id="rId35"/>
    <p:sldId id="345" r:id="rId36"/>
    <p:sldId id="529" r:id="rId37"/>
    <p:sldId id="331" r:id="rId38"/>
    <p:sldId id="364" r:id="rId39"/>
    <p:sldId id="462" r:id="rId40"/>
    <p:sldId id="507" r:id="rId41"/>
    <p:sldId id="508" r:id="rId42"/>
    <p:sldId id="509" r:id="rId43"/>
    <p:sldId id="510" r:id="rId44"/>
    <p:sldId id="511" r:id="rId45"/>
    <p:sldId id="520" r:id="rId46"/>
    <p:sldId id="512" r:id="rId47"/>
    <p:sldId id="513" r:id="rId48"/>
    <p:sldId id="514" r:id="rId49"/>
    <p:sldId id="515" r:id="rId50"/>
    <p:sldId id="460" r:id="rId51"/>
    <p:sldId id="362" r:id="rId52"/>
    <p:sldId id="363" r:id="rId53"/>
    <p:sldId id="612" r:id="rId54"/>
    <p:sldId id="478" r:id="rId55"/>
    <p:sldId id="296" r:id="rId56"/>
    <p:sldId id="366" r:id="rId57"/>
    <p:sldId id="540" r:id="rId58"/>
    <p:sldId id="539" r:id="rId59"/>
    <p:sldId id="463" r:id="rId60"/>
    <p:sldId id="554" r:id="rId61"/>
    <p:sldId id="489" r:id="rId62"/>
    <p:sldId id="488" r:id="rId63"/>
    <p:sldId id="492" r:id="rId64"/>
    <p:sldId id="553" r:id="rId65"/>
    <p:sldId id="541" r:id="rId66"/>
    <p:sldId id="542" r:id="rId67"/>
    <p:sldId id="543" r:id="rId68"/>
    <p:sldId id="569" r:id="rId69"/>
    <p:sldId id="538" r:id="rId70"/>
    <p:sldId id="570" r:id="rId71"/>
    <p:sldId id="571" r:id="rId72"/>
    <p:sldId id="572" r:id="rId73"/>
    <p:sldId id="568" r:id="rId74"/>
    <p:sldId id="386" r:id="rId75"/>
    <p:sldId id="387" r:id="rId76"/>
    <p:sldId id="530" r:id="rId77"/>
    <p:sldId id="564" r:id="rId78"/>
    <p:sldId id="565" r:id="rId79"/>
    <p:sldId id="566" r:id="rId80"/>
    <p:sldId id="567" r:id="rId81"/>
    <p:sldId id="561" r:id="rId82"/>
    <p:sldId id="562" r:id="rId83"/>
    <p:sldId id="563" r:id="rId84"/>
    <p:sldId id="618" r:id="rId85"/>
    <p:sldId id="531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440" autoAdjust="0"/>
  </p:normalViewPr>
  <p:slideViewPr>
    <p:cSldViewPr snapToGrid="0" snapToObjects="1">
      <p:cViewPr varScale="1">
        <p:scale>
          <a:sx n="82" d="100"/>
          <a:sy n="82" d="100"/>
        </p:scale>
        <p:origin x="-15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2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notesMaster" Target="notesMasters/notesMaster1.xml"/><Relationship Id="rId88" Type="http://schemas.openxmlformats.org/officeDocument/2006/relationships/handoutMaster" Target="handoutMasters/handoutMaster1.xml"/><Relationship Id="rId89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4" Type="http://schemas.openxmlformats.org/officeDocument/2006/relationships/image" Target="../media/image110.emf"/><Relationship Id="rId5" Type="http://schemas.openxmlformats.org/officeDocument/2006/relationships/image" Target="../media/image111.emf"/><Relationship Id="rId6" Type="http://schemas.openxmlformats.org/officeDocument/2006/relationships/image" Target="../media/image112.emf"/><Relationship Id="rId1" Type="http://schemas.openxmlformats.org/officeDocument/2006/relationships/image" Target="../media/image107.emf"/><Relationship Id="rId2" Type="http://schemas.openxmlformats.org/officeDocument/2006/relationships/image" Target="../media/image10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52589-1871-B341-905B-3B8003F096E7}" type="datetimeFigureOut">
              <a:rPr lang="en-US" smtClean="0"/>
              <a:t>01.04.20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EA28A-862B-9A4F-8E01-AC3D1DDAC1D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9779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DB74D-11EA-1B4A-9554-C567BFF33928}" type="datetimeFigureOut">
              <a:rPr lang="en-US" smtClean="0"/>
              <a:t>01.04.20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6804-BC12-2E47-A5D0-09CBBB24ADD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8008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thought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knew</a:t>
            </a:r>
            <a:r>
              <a:rPr lang="pt-PT" dirty="0" smtClean="0"/>
              <a:t> – teoria e </a:t>
            </a:r>
            <a:r>
              <a:rPr lang="pt-PT" dirty="0" err="1" smtClean="0"/>
              <a:t>pre</a:t>
            </a:r>
            <a:r>
              <a:rPr lang="pt-PT" dirty="0" smtClean="0"/>
              <a:t>-LHC data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How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</a:t>
            </a: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baseline="0" dirty="0" smtClean="0"/>
              <a:t> – experimental </a:t>
            </a:r>
            <a:r>
              <a:rPr lang="pt-PT" baseline="0" dirty="0" err="1" smtClean="0"/>
              <a:t>aspects</a:t>
            </a:r>
            <a:endParaRPr lang="pt-PT" dirty="0" smtClean="0"/>
          </a:p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–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found</a:t>
            </a:r>
            <a:r>
              <a:rPr lang="pt-PT" dirty="0" smtClean="0"/>
              <a:t> a </a:t>
            </a:r>
            <a:r>
              <a:rPr lang="pt-PT" dirty="0" err="1" smtClean="0"/>
              <a:t>Higgs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boson</a:t>
            </a:r>
            <a:endParaRPr lang="pt-PT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All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have</a:t>
            </a:r>
            <a:r>
              <a:rPr lang="pt-PT" dirty="0" smtClean="0"/>
              <a:t> </a:t>
            </a:r>
            <a:r>
              <a:rPr lang="pt-PT" dirty="0" err="1" smtClean="0"/>
              <a:t>found</a:t>
            </a:r>
            <a:r>
              <a:rPr lang="pt-PT" dirty="0" smtClean="0"/>
              <a:t> </a:t>
            </a:r>
            <a:r>
              <a:rPr lang="pt-PT" dirty="0" err="1" smtClean="0"/>
              <a:t>out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meantime</a:t>
            </a:r>
            <a:r>
              <a:rPr lang="pt-PT" dirty="0" smtClean="0"/>
              <a:t> – </a:t>
            </a:r>
            <a:r>
              <a:rPr lang="pt-PT" dirty="0" err="1" smtClean="0"/>
              <a:t>mass</a:t>
            </a:r>
            <a:r>
              <a:rPr lang="pt-PT" dirty="0" smtClean="0"/>
              <a:t>, spin,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parity</a:t>
            </a:r>
            <a:r>
              <a:rPr lang="pt-PT" baseline="0" dirty="0" smtClean="0"/>
              <a:t>, cross </a:t>
            </a:r>
            <a:r>
              <a:rPr lang="pt-PT" baseline="0" dirty="0" err="1" smtClean="0"/>
              <a:t>sections</a:t>
            </a:r>
            <a:endParaRPr lang="pt-PT" dirty="0" smtClean="0"/>
          </a:p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don’t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...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think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– teoria e</a:t>
            </a:r>
            <a:r>
              <a:rPr lang="pt-PT" baseline="0" dirty="0" smtClean="0"/>
              <a:t> </a:t>
            </a:r>
            <a:r>
              <a:rPr lang="pt-PT" dirty="0" smtClean="0"/>
              <a:t>o</a:t>
            </a:r>
            <a:r>
              <a:rPr lang="pt-PT" baseline="0" dirty="0" smtClean="0"/>
              <a:t> BSM </a:t>
            </a:r>
            <a:r>
              <a:rPr lang="pt-PT" baseline="0" dirty="0" err="1" smtClean="0"/>
              <a:t>Higgs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7153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2800" dirty="0" smtClean="0"/>
              <a:t>Quebra da simetria electrofraca após o </a:t>
            </a:r>
            <a:r>
              <a:rPr lang="pt-PT" sz="2800" dirty="0" err="1" smtClean="0"/>
              <a:t>Big</a:t>
            </a:r>
            <a:r>
              <a:rPr lang="pt-PT" sz="2800" dirty="0" smtClean="0"/>
              <a:t> </a:t>
            </a:r>
            <a:r>
              <a:rPr lang="pt-PT" sz="2800" dirty="0" err="1" smtClean="0"/>
              <a:t>Bang</a:t>
            </a:r>
            <a:r>
              <a:rPr lang="pt-PT" sz="2800" dirty="0" smtClean="0"/>
              <a:t>: quando a densidade de energia baixou,</a:t>
            </a:r>
            <a:r>
              <a:rPr lang="pt-PT" sz="2800" baseline="0" dirty="0" smtClean="0"/>
              <a:t> as próprias forças fundamentais mudaram</a:t>
            </a:r>
            <a:endParaRPr lang="pt-PT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="1" dirty="0" smtClean="0"/>
              <a:t>No fim ficamos</a:t>
            </a:r>
            <a:r>
              <a:rPr lang="pt-PT" b="1" baseline="0" dirty="0" smtClean="0"/>
              <a:t> com W e Z com massa, fotão na mesma sem massa, e resta-nos um bosão de </a:t>
            </a:r>
            <a:r>
              <a:rPr lang="pt-PT" b="1" baseline="0" dirty="0" err="1" smtClean="0"/>
              <a:t>Higgs</a:t>
            </a:r>
            <a:r>
              <a:rPr lang="pt-PT" b="1" baseline="0" dirty="0" smtClean="0"/>
              <a:t>; mas as </a:t>
            </a:r>
            <a:r>
              <a:rPr lang="pt-PT" b="1" baseline="0" dirty="0" err="1" smtClean="0"/>
              <a:t>proprias</a:t>
            </a:r>
            <a:r>
              <a:rPr lang="pt-PT" b="1" baseline="0" dirty="0" smtClean="0"/>
              <a:t> forças mudam!</a:t>
            </a:r>
            <a:endParaRPr lang="pt-PT" b="1" dirty="0" smtClean="0"/>
          </a:p>
          <a:p>
            <a:endParaRPr lang="pt-PT" dirty="0" smtClean="0"/>
          </a:p>
          <a:p>
            <a:r>
              <a:rPr lang="en-US" sz="1100" dirty="0" smtClean="0">
                <a:solidFill>
                  <a:srgbClr val="000000"/>
                </a:solidFill>
              </a:rPr>
              <a:t>In the Standard Model with no Higgs mechanism, interactions are symmetric and particles do not have mass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Electroweak symmetry is broken:</a:t>
            </a:r>
            <a:r>
              <a:rPr lang="en-US" sz="1100" baseline="0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Photon does not have mass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W, Z have a large mass</a:t>
            </a:r>
          </a:p>
          <a:p>
            <a:r>
              <a:rPr lang="en-US" sz="1200" dirty="0" smtClean="0">
                <a:solidFill>
                  <a:srgbClr val="BE0204"/>
                </a:solidFill>
              </a:rPr>
              <a:t>Higgs mechanism: mass of W and Z results from the  Higgs mechanism;</a:t>
            </a:r>
            <a:r>
              <a:rPr lang="en-US" sz="1200" baseline="0" dirty="0" smtClean="0">
                <a:solidFill>
                  <a:srgbClr val="BE0204"/>
                </a:solidFill>
              </a:rPr>
              <a:t> </a:t>
            </a:r>
            <a:r>
              <a:rPr lang="en-US" sz="1200" dirty="0" smtClean="0">
                <a:solidFill>
                  <a:srgbClr val="BE0204"/>
                </a:solidFill>
              </a:rPr>
              <a:t>Masses of fermions come from a direct interaction with the Higgs field 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5126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Como é que sabíamos disto? Ou só estávamos só a adivinhar?</a:t>
            </a:r>
          </a:p>
          <a:p>
            <a:r>
              <a:rPr lang="pt-PT" dirty="0" smtClean="0"/>
              <a:t>Vemos</a:t>
            </a:r>
            <a:r>
              <a:rPr lang="pt-PT" baseline="0" dirty="0" smtClean="0"/>
              <a:t> isto em medidas experimentais!! Neste gráfico vemos a probabilidade de um certo tipo de reação entre partículas. </a:t>
            </a:r>
          </a:p>
          <a:p>
            <a:r>
              <a:rPr lang="pt-PT" baseline="0" dirty="0" smtClean="0"/>
              <a:t>Há duas possibilidades: uma reação governada pela força fraca e outra reação pela força eletromagnética. </a:t>
            </a:r>
          </a:p>
          <a:p>
            <a:r>
              <a:rPr lang="pt-PT" baseline="0" dirty="0" smtClean="0"/>
              <a:t>A altas energias, vemos que as duas forças se tornam numa só força: a força electrofraca. </a:t>
            </a:r>
          </a:p>
          <a:p>
            <a:r>
              <a:rPr lang="pt-PT" baseline="0" dirty="0" smtClean="0"/>
              <a:t>É a quebra de simetria ao contrário, como se andássemos para trás no tempo, em direção ao </a:t>
            </a:r>
            <a:r>
              <a:rPr lang="pt-PT" baseline="0" dirty="0" err="1" smtClean="0"/>
              <a:t>Big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Bang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7241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Particulas</a:t>
            </a:r>
            <a:r>
              <a:rPr lang="pt-PT" dirty="0" smtClean="0"/>
              <a:t> fundamentais conhecidas; forças a que elas reagem; Z tem massa alta ao contrario de </a:t>
            </a:r>
            <a:r>
              <a:rPr lang="pt-PT" dirty="0" err="1" smtClean="0"/>
              <a:t>gamma</a:t>
            </a:r>
            <a:r>
              <a:rPr lang="pt-PT" dirty="0" smtClean="0"/>
              <a:t> e </a:t>
            </a:r>
            <a:r>
              <a:rPr lang="pt-PT" dirty="0" err="1" smtClean="0"/>
              <a:t>gluoes</a:t>
            </a:r>
            <a:r>
              <a:rPr lang="pt-PT" dirty="0" smtClean="0"/>
              <a:t>; </a:t>
            </a:r>
            <a:r>
              <a:rPr lang="pt-PT" dirty="0" err="1" smtClean="0"/>
              <a:t>Higgs</a:t>
            </a:r>
            <a:r>
              <a:rPr lang="pt-PT" dirty="0" smtClean="0"/>
              <a:t> pedra basilar do </a:t>
            </a:r>
            <a:r>
              <a:rPr lang="pt-PT" dirty="0" err="1" smtClean="0"/>
              <a:t>edificio</a:t>
            </a:r>
            <a:r>
              <a:rPr lang="pt-PT" dirty="0" smtClean="0"/>
              <a:t>; dá massa mas só pequena</a:t>
            </a:r>
            <a:r>
              <a:rPr lang="pt-PT" baseline="0" dirty="0" smtClean="0"/>
              <a:t> fração nos</a:t>
            </a:r>
            <a:r>
              <a:rPr lang="pt-PT" dirty="0" smtClean="0"/>
              <a:t> </a:t>
            </a:r>
            <a:r>
              <a:rPr lang="pt-PT" dirty="0" err="1" smtClean="0"/>
              <a:t>hadroes</a:t>
            </a:r>
            <a:r>
              <a:rPr lang="pt-PT" dirty="0" smtClean="0"/>
              <a:t>;</a:t>
            </a:r>
            <a:r>
              <a:rPr lang="pt-PT" baseline="0" dirty="0" smtClean="0"/>
              <a:t>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11312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production channels:</a:t>
            </a:r>
            <a:r>
              <a:rPr lang="en-US" baseline="0" dirty="0" smtClean="0"/>
              <a:t> gluon fusion, Vector Boson Fusion, associated production with vector bosons, associated production with </a:t>
            </a:r>
            <a:r>
              <a:rPr lang="en-US" baseline="0" dirty="0" err="1" smtClean="0"/>
              <a:t>ttbar</a:t>
            </a:r>
            <a:r>
              <a:rPr lang="en-US" baseline="0" dirty="0" smtClean="0"/>
              <a:t> pair</a:t>
            </a:r>
          </a:p>
          <a:p>
            <a:r>
              <a:rPr lang="en-US" baseline="0" smtClean="0"/>
              <a:t>Animation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A34FF-FE96-AF41-8A94-FE80A8CBDD12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weighting of events is similar to what is used in the final significance extraction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8750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Arial"/>
              </a:rPr>
              <a:t>A Descoberta do </a:t>
            </a:r>
            <a:r>
              <a:rPr lang="pt-BR" sz="1200" dirty="0" err="1" smtClean="0">
                <a:solidFill>
                  <a:srgbClr val="FFFFFF"/>
                </a:solidFill>
                <a:latin typeface="Arial"/>
              </a:rPr>
              <a:t>bosão</a:t>
            </a:r>
            <a:r>
              <a:rPr lang="pt-BR" sz="1200" dirty="0" smtClean="0">
                <a:solidFill>
                  <a:srgbClr val="FFFFFF"/>
                </a:solidFill>
                <a:latin typeface="Arial"/>
              </a:rPr>
              <a:t> de </a:t>
            </a:r>
            <a:r>
              <a:rPr lang="pt-BR" sz="1200" dirty="0" err="1" smtClean="0">
                <a:solidFill>
                  <a:srgbClr val="FFFFFF"/>
                </a:solidFill>
                <a:latin typeface="Arial"/>
              </a:rPr>
              <a:t>Higgs</a:t>
            </a:r>
            <a:r>
              <a:rPr lang="pt-BR" sz="1200" baseline="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pt-BR" sz="1200" dirty="0" smtClean="0">
                <a:solidFill>
                  <a:srgbClr val="FFFFFF"/>
                </a:solidFill>
                <a:latin typeface="Arial"/>
              </a:rPr>
              <a:t>premiada com o Prémio Nobel 2013</a:t>
            </a:r>
          </a:p>
          <a:p>
            <a:pPr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Arial"/>
              </a:rPr>
              <a:t>E</a:t>
            </a:r>
            <a:r>
              <a:rPr lang="pt-BR" sz="1200" baseline="0" dirty="0" smtClean="0">
                <a:solidFill>
                  <a:srgbClr val="FFFFFF"/>
                </a:solidFill>
                <a:latin typeface="Arial"/>
              </a:rPr>
              <a:t> mostrou finalmente que os termos com </a:t>
            </a:r>
            <a:r>
              <a:rPr lang="pt-BR" sz="1200" baseline="0" dirty="0" err="1" smtClean="0">
                <a:solidFill>
                  <a:srgbClr val="FFFFFF"/>
                </a:solidFill>
                <a:latin typeface="Arial"/>
              </a:rPr>
              <a:t>phi</a:t>
            </a:r>
            <a:r>
              <a:rPr lang="pt-BR" sz="1200" baseline="0" dirty="0" smtClean="0">
                <a:solidFill>
                  <a:srgbClr val="FFFFFF"/>
                </a:solidFill>
                <a:latin typeface="Arial"/>
              </a:rPr>
              <a:t> na caneca existem </a:t>
            </a:r>
            <a:endParaRPr lang="pt-BR" sz="1200" dirty="0" smtClean="0">
              <a:solidFill>
                <a:srgbClr val="FFFFFF"/>
              </a:solidFill>
              <a:latin typeface="Arial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7C4AD-02AB-B94B-ADAC-1B00D578CFCB}" type="slidenum">
              <a:rPr lang="pt-PT" smtClean="0"/>
              <a:t>57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9248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62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0180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/Atlas/GROUPS/PHYSICS/PAPERS/HIGG-2015-07/</a:t>
            </a:r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/Atlas/GROUPS/PHYSICS/PAPERS/HIGG-2014-14/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65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8860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>
                <a:sym typeface="Wingdings"/>
              </a:rPr>
              <a:t>https</a:t>
            </a:r>
            <a:r>
              <a:rPr lang="pt-PT" dirty="0" smtClean="0">
                <a:sym typeface="Wingdings"/>
              </a:rPr>
              <a:t>://</a:t>
            </a:r>
            <a:r>
              <a:rPr lang="pt-PT" dirty="0" err="1" smtClean="0">
                <a:sym typeface="Wingdings"/>
              </a:rPr>
              <a:t>atlas.web.cern.ch</a:t>
            </a:r>
            <a:r>
              <a:rPr lang="pt-PT" dirty="0" smtClean="0">
                <a:sym typeface="Wingdings"/>
              </a:rPr>
              <a:t>/Atlas/GROUPS/PHYSICS/PAPERS/HIGG-2016-33/  </a:t>
            </a:r>
            <a:r>
              <a:rPr lang="pt-PT" b="1" dirty="0" smtClean="0">
                <a:sym typeface="Wingdings"/>
              </a:rPr>
              <a:t>1 </a:t>
            </a:r>
            <a:r>
              <a:rPr lang="pt-PT" b="1" dirty="0" err="1" smtClean="0">
                <a:sym typeface="Wingdings"/>
              </a:rPr>
              <a:t>June</a:t>
            </a:r>
            <a:r>
              <a:rPr lang="pt-PT" b="1" dirty="0" smtClean="0">
                <a:sym typeface="Wingdings"/>
              </a:rPr>
              <a:t> 2018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/HIG-16-040/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 </a:t>
            </a:r>
            <a:r>
              <a:rPr lang="pt-P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April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2018</a:t>
            </a:r>
            <a:endParaRPr lang="pt-PT" b="1" dirty="0" smtClean="0">
              <a:sym typeface="Wingding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>
                <a:sym typeface="Wingdings"/>
              </a:rPr>
              <a:t> </a:t>
            </a:r>
            <a:r>
              <a:rPr lang="en-US" dirty="0" smtClean="0"/>
              <a:t>Both use </a:t>
            </a:r>
            <a:r>
              <a:rPr lang="pt-PT" dirty="0" smtClean="0"/>
              <a:t>36.1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2015+2016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66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38473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/Atlas/GROUPS/PHYSICS/PAPERS/HIGG-2017-11/ </a:t>
            </a:r>
            <a:r>
              <a:rPr lang="pt-PT" dirty="0" smtClean="0">
                <a:sym typeface="Wingdings"/>
              </a:rPr>
              <a:t>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 May 2018</a:t>
            </a:r>
            <a:endParaRPr lang="pt-PT" dirty="0" smtClean="0"/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/Atlas/GROUPS/PHYSICS/CONFNOTES/ATLAS-CONF-2018-018/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04 </a:t>
            </a:r>
            <a:r>
              <a:rPr lang="pt-P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Jun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2018</a:t>
            </a:r>
            <a:endParaRPr lang="pt-PT" dirty="0" smtClean="0"/>
          </a:p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/HIG-16-041/ </a:t>
            </a:r>
            <a:r>
              <a:rPr lang="pt-PT" dirty="0" smtClean="0">
                <a:sym typeface="Wingdings"/>
              </a:rPr>
              <a:t> 30 </a:t>
            </a:r>
            <a:r>
              <a:rPr lang="pt-PT" dirty="0" err="1" smtClean="0">
                <a:sym typeface="Wingdings"/>
              </a:rPr>
              <a:t>June</a:t>
            </a:r>
            <a:r>
              <a:rPr lang="pt-PT" dirty="0" smtClean="0">
                <a:sym typeface="Wingdings"/>
              </a:rPr>
              <a:t> 2017</a:t>
            </a:r>
            <a:endParaRPr lang="pt-PT" dirty="0" smtClean="0"/>
          </a:p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preliminary-results</a:t>
            </a:r>
            <a:r>
              <a:rPr lang="pt-PT" dirty="0" smtClean="0"/>
              <a:t>/HIG-17-015/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March 2017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cms-results.web.cern.ch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cms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-results/public-results/publications/HIG-17-025/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 11 July 2018(after </a:t>
            </a:r>
            <a:r>
              <a:rPr lang="en-US" sz="12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the conference)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67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5800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84275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68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05955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/Atlas/GROUPS/PHYSICS/CONFNOTES/ATLAS-CONF-2018-039/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25 </a:t>
            </a:r>
            <a:r>
              <a:rPr lang="pt-PT" b="1" dirty="0" err="1" smtClean="0">
                <a:sym typeface="Wingdings"/>
              </a:rPr>
              <a:t>July</a:t>
            </a:r>
            <a:r>
              <a:rPr lang="pt-PT" b="1" dirty="0" smtClean="0">
                <a:sym typeface="Wingdings"/>
              </a:rPr>
              <a:t> 2018</a:t>
            </a:r>
          </a:p>
          <a:p>
            <a:r>
              <a:rPr lang="pt-PT" dirty="0" smtClean="0"/>
              <a:t>VR </a:t>
            </a:r>
            <a:r>
              <a:rPr lang="pt-PT" dirty="0" err="1" smtClean="0"/>
              <a:t>jets</a:t>
            </a:r>
            <a:r>
              <a:rPr lang="pt-PT" dirty="0" smtClean="0"/>
              <a:t>: </a:t>
            </a:r>
            <a:r>
              <a:rPr lang="pt-PT" dirty="0" err="1" smtClean="0"/>
              <a:t>track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reconstructed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algorithm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radius</a:t>
            </a:r>
            <a:r>
              <a:rPr lang="pt-PT" dirty="0" smtClean="0"/>
              <a:t> </a:t>
            </a:r>
            <a:r>
              <a:rPr lang="pt-PT" dirty="0" err="1" smtClean="0"/>
              <a:t>parameter</a:t>
            </a:r>
            <a:r>
              <a:rPr lang="pt-PT" dirty="0" smtClean="0"/>
              <a:t> </a:t>
            </a:r>
            <a:r>
              <a:rPr lang="pt-PT" dirty="0" err="1" smtClean="0"/>
              <a:t>decreases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baseline="0" dirty="0" smtClean="0"/>
              <a:t> </a:t>
            </a:r>
            <a:r>
              <a:rPr lang="pt-PT" dirty="0" err="1" smtClean="0"/>
              <a:t>increasing</a:t>
            </a:r>
            <a:r>
              <a:rPr lang="pt-PT" dirty="0" smtClean="0"/>
              <a:t> </a:t>
            </a:r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transverse</a:t>
            </a:r>
            <a:r>
              <a:rPr lang="pt-PT" dirty="0" smtClean="0"/>
              <a:t> </a:t>
            </a:r>
            <a:r>
              <a:rPr lang="pt-PT" dirty="0" err="1" smtClean="0"/>
              <a:t>momentum</a:t>
            </a:r>
            <a:r>
              <a:rPr lang="pt-PT" dirty="0" smtClean="0"/>
              <a:t> (</a:t>
            </a:r>
            <a:r>
              <a:rPr lang="pt-PT" dirty="0" err="1" smtClean="0"/>
              <a:t>pT</a:t>
            </a:r>
            <a:r>
              <a:rPr lang="pt-PT" dirty="0" smtClean="0"/>
              <a:t>)</a:t>
            </a:r>
          </a:p>
          <a:p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missing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transverse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momentum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either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P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tagged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small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radius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jets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single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radius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containing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</a:t>
            </a:r>
            <a:r>
              <a:rPr lang="pt-PT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tagged</a:t>
            </a:r>
            <a:r>
              <a:rPr lang="pt-PT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subjets</a:t>
            </a:r>
            <a:endParaRPr lang="pt-PT" sz="12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9905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/Atlas/GROUPS/PHYSICS/PAPERS/HIGG-2017-04/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10 </a:t>
            </a:r>
            <a:r>
              <a:rPr lang="pt-PT" b="1" dirty="0" err="1" smtClean="0">
                <a:sym typeface="Wingdings"/>
              </a:rPr>
              <a:t>August</a:t>
            </a:r>
            <a:r>
              <a:rPr lang="pt-PT" b="1" dirty="0" smtClean="0">
                <a:sym typeface="Wingdings"/>
              </a:rPr>
              <a:t> 2018</a:t>
            </a:r>
          </a:p>
          <a:p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9905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/Atlas/GROUPS/PHYSICS/CONFNOTES/ATLAS-CONF-2018-026/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2 </a:t>
            </a:r>
            <a:r>
              <a:rPr lang="pt-PT" b="1" dirty="0" err="1" smtClean="0">
                <a:sym typeface="Wingdings"/>
              </a:rPr>
              <a:t>Jul</a:t>
            </a:r>
            <a:r>
              <a:rPr lang="pt-PT" b="1" dirty="0" smtClean="0">
                <a:sym typeface="Wingdings"/>
              </a:rPr>
              <a:t> 2018</a:t>
            </a:r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</a:t>
            </a:r>
            <a:r>
              <a:rPr lang="pt-PT" dirty="0" err="1" smtClean="0"/>
              <a:t>CombinedSummaryPlots</a:t>
            </a:r>
            <a:r>
              <a:rPr lang="pt-PT" dirty="0" smtClean="0"/>
              <a:t>/HIGGS/ATLAS_HIGGS6100_HH_Summary/ATLAS_HIGGS6100_HH_Summary.png</a:t>
            </a:r>
          </a:p>
          <a:p>
            <a:r>
              <a:rPr lang="pt-PT" b="0" dirty="0" err="1" smtClean="0"/>
              <a:t>https</a:t>
            </a:r>
            <a:r>
              <a:rPr lang="pt-PT" b="0" dirty="0" smtClean="0"/>
              <a:t>://</a:t>
            </a:r>
            <a:r>
              <a:rPr lang="pt-PT" b="0" dirty="0" err="1" smtClean="0"/>
              <a:t>atlas.web.cern.ch</a:t>
            </a:r>
            <a:r>
              <a:rPr lang="pt-PT" b="0" dirty="0" smtClean="0"/>
              <a:t>/Atlas/GROUPS/PHYSICS/CONFNOTES/ATLAS-CONF-2018-043/</a:t>
            </a:r>
          </a:p>
          <a:p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06166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/Atlas/GROUPS/PHYSICS/CONFNOTES/ATLAS-CONF-2018-031/ 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7 </a:t>
            </a:r>
            <a:r>
              <a:rPr lang="pt-PT" b="1" dirty="0" err="1" smtClean="0">
                <a:sym typeface="Wingdings"/>
              </a:rPr>
              <a:t>July</a:t>
            </a:r>
            <a:r>
              <a:rPr lang="pt-PT" b="1" dirty="0" smtClean="0">
                <a:sym typeface="Wingdings"/>
              </a:rPr>
              <a:t> 2018</a:t>
            </a: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I: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doublet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couples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vector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couples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fermions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doublet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‘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fermiophobic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limit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doublets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mix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II: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doublet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couples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up-type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quarks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down-type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quarks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charged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leptons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Lepton-specific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couplings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quarks 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charged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leptons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II.</a:t>
            </a:r>
          </a:p>
          <a:p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Flipped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couplings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quarks 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II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charged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leptons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I.</a:t>
            </a:r>
          </a:p>
          <a:p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32562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Porque é que interessa? </a:t>
            </a:r>
          </a:p>
          <a:p>
            <a:r>
              <a:rPr lang="pt-PT" dirty="0" smtClean="0"/>
              <a:t>O </a:t>
            </a:r>
            <a:r>
              <a:rPr lang="pt-PT" dirty="0" err="1" smtClean="0"/>
              <a:t>Higgs</a:t>
            </a:r>
            <a:r>
              <a:rPr lang="pt-PT" dirty="0" smtClean="0"/>
              <a:t> desintegra-se sobretudo em quarks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bottom</a:t>
            </a:r>
            <a:r>
              <a:rPr lang="pt-PT" baseline="0" dirty="0" smtClean="0"/>
              <a:t>. Se vemos isto há menos espaço para </a:t>
            </a:r>
            <a:r>
              <a:rPr lang="pt-PT" baseline="0" smtClean="0"/>
              <a:t>nova física!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7C4AD-02AB-B94B-ADAC-1B00D578CFCB}" type="slidenum">
              <a:rPr lang="pt-PT" smtClean="0">
                <a:solidFill>
                  <a:prstClr val="black"/>
                </a:solidFill>
                <a:latin typeface="Calibri"/>
              </a:rPr>
              <a:pPr/>
              <a:t>76</a:t>
            </a:fld>
            <a:endParaRPr lang="pt-P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72710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/HIG-16-044/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September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  <a:endParaRPr lang="pt-PT" dirty="0" smtClean="0"/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/Atlas/GROUPS/PHYSICS/PAPERS/HIGG-2016-29/ </a:t>
            </a:r>
            <a:r>
              <a:rPr lang="pt-PT" dirty="0" smtClean="0">
                <a:sym typeface="Wingdings"/>
              </a:rPr>
              <a:t> </a:t>
            </a:r>
            <a:r>
              <a:rPr lang="ro-RO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 August 2017</a:t>
            </a:r>
          </a:p>
          <a:p>
            <a:r>
              <a:rPr lang="ro-RO" b="0" dirty="0" smtClean="0"/>
              <a:t>https://atlas.web.cern.ch/Atlas/GROUPS/PHYSICS/CONFNOTES/ATLAS-CONF-2018-036/ </a:t>
            </a:r>
            <a:r>
              <a:rPr lang="ro-RO" b="0" dirty="0" smtClean="0">
                <a:sym typeface="Wingdings"/>
              </a:rPr>
              <a:t></a:t>
            </a:r>
            <a:r>
              <a:rPr lang="ro-RO" b="1" dirty="0" smtClean="0">
                <a:sym typeface="Wingdings"/>
              </a:rPr>
              <a:t> 9 July 2018</a:t>
            </a:r>
            <a:endParaRPr lang="pt-PT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07460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Evidence</a:t>
            </a:r>
            <a:r>
              <a:rPr lang="pt-PT" dirty="0" smtClean="0"/>
              <a:t>: </a:t>
            </a:r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/Atlas/GROUPS/PHYSICS/PAPERS/HIGG-2016-29/fig_01.png</a:t>
            </a:r>
            <a:r>
              <a:rPr lang="pt-PT" dirty="0" smtClean="0">
                <a:sym typeface="Wingdings"/>
              </a:rPr>
              <a:t> </a:t>
            </a:r>
            <a:r>
              <a:rPr lang="ro-RO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 August 2017</a:t>
            </a:r>
          </a:p>
          <a:p>
            <a:r>
              <a:rPr lang="ro-RO" b="0" dirty="0" smtClean="0"/>
              <a:t>Observation: https://atlas.web.cern.ch/Atlas/GROUPS/PHYSICS/PAPERS/HIGG-2018-04/fig_03.png</a:t>
            </a:r>
            <a:r>
              <a:rPr lang="ro-RO" b="0" dirty="0" smtClean="0">
                <a:sym typeface="Wingdings"/>
              </a:rPr>
              <a:t></a:t>
            </a:r>
            <a:r>
              <a:rPr lang="ro-RO" b="1" dirty="0" smtClean="0">
                <a:sym typeface="Wingdings"/>
              </a:rPr>
              <a:t> 9 July 2018</a:t>
            </a:r>
            <a:endParaRPr lang="pt-PT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07460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Evidence</a:t>
            </a:r>
            <a:r>
              <a:rPr lang="pt-PT" dirty="0" smtClean="0"/>
              <a:t>: </a:t>
            </a:r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/Atlas/GROUPS/PHYSICS/PAPERS/HIGG-2016-29/fig_01.png</a:t>
            </a:r>
            <a:r>
              <a:rPr lang="pt-PT" dirty="0" smtClean="0">
                <a:sym typeface="Wingdings"/>
              </a:rPr>
              <a:t> </a:t>
            </a:r>
            <a:r>
              <a:rPr lang="ro-RO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 August 2017</a:t>
            </a:r>
          </a:p>
          <a:p>
            <a:r>
              <a:rPr lang="ro-RO" b="0" dirty="0" smtClean="0"/>
              <a:t>Observation: https://atlas.web.cern.ch/Atlas/GROUPS/PHYSICS/PAPERS/HIGG-2018-04/fig_03.png</a:t>
            </a:r>
            <a:r>
              <a:rPr lang="ro-RO" b="0" dirty="0" smtClean="0">
                <a:sym typeface="Wingdings"/>
              </a:rPr>
              <a:t></a:t>
            </a:r>
            <a:r>
              <a:rPr lang="ro-RO" b="1" dirty="0" smtClean="0">
                <a:sym typeface="Wingdings"/>
              </a:rPr>
              <a:t> 9 July 2018</a:t>
            </a:r>
            <a:endParaRPr lang="pt-PT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07460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/Atlas/GROUPS/PHYSICS/CONFNOTES/ATLAS-CONF-2018-031/fig_05.png</a:t>
            </a:r>
            <a:r>
              <a:rPr lang="pt-PT" dirty="0" smtClean="0">
                <a:sym typeface="Wingdings"/>
              </a:rPr>
              <a:t> </a:t>
            </a:r>
            <a:r>
              <a:rPr lang="pt-PT" b="1" dirty="0" smtClean="0">
                <a:sym typeface="Wingdings"/>
              </a:rPr>
              <a:t>7 </a:t>
            </a:r>
            <a:r>
              <a:rPr lang="pt-PT" b="1" dirty="0" err="1" smtClean="0">
                <a:sym typeface="Wingdings"/>
              </a:rPr>
              <a:t>July</a:t>
            </a:r>
            <a:r>
              <a:rPr lang="pt-PT" b="1" dirty="0" smtClean="0">
                <a:sym typeface="Wingdings"/>
              </a:rPr>
              <a:t> 2018</a:t>
            </a:r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80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3256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Então, quais são afinal as partículas elementares?</a:t>
            </a:r>
            <a:r>
              <a:rPr lang="pt-PT" baseline="0" dirty="0" smtClean="0"/>
              <a:t> </a:t>
            </a:r>
            <a:r>
              <a:rPr lang="pt-PT" dirty="0" smtClean="0"/>
              <a:t>Temos os quarks, que dão as diferentes propriedades da</a:t>
            </a:r>
            <a:r>
              <a:rPr lang="pt-PT" baseline="0" dirty="0" smtClean="0"/>
              <a:t> nova tabela periódica</a:t>
            </a:r>
          </a:p>
          <a:p>
            <a:r>
              <a:rPr lang="pt-PT" baseline="0" dirty="0" smtClean="0"/>
              <a:t>Também temos o electrão (já conhecíamos), e os seus primos mais pesados: muão e tau. Para cada um destes temos os neutrinos (não são feitos de quarks), que são produzidos em reações no Sol, por exemplo. </a:t>
            </a:r>
          </a:p>
          <a:p>
            <a:r>
              <a:rPr lang="pt-PT" baseline="0" dirty="0" smtClean="0"/>
              <a:t>Por alguma razão (que desconhecemos) há 3 gerações de partículas elementares, cada uma mais pesada que a anterior </a:t>
            </a:r>
            <a:r>
              <a:rPr lang="pt-PT" baseline="0" dirty="0" smtClean="0">
                <a:sym typeface="Wingdings"/>
              </a:rPr>
              <a:t> mistério!</a:t>
            </a:r>
            <a:endParaRPr lang="pt-P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768221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/Atlas/GROUPS/PHYSICS/PAPERS/HIGG-2018-13/ </a:t>
            </a:r>
            <a:r>
              <a:rPr lang="pt-PT" dirty="0" smtClean="0">
                <a:sym typeface="Wingdings"/>
              </a:rPr>
              <a:t> 1 </a:t>
            </a:r>
            <a:r>
              <a:rPr lang="pt-PT" dirty="0" err="1" smtClean="0">
                <a:sym typeface="Wingdings"/>
              </a:rPr>
              <a:t>June</a:t>
            </a:r>
            <a:r>
              <a:rPr lang="pt-PT" dirty="0" smtClean="0">
                <a:sym typeface="Wingdings"/>
              </a:rPr>
              <a:t> 2018</a:t>
            </a:r>
            <a:endParaRPr lang="pt-PT" dirty="0" smtClean="0"/>
          </a:p>
          <a:p>
            <a:r>
              <a:rPr lang="pt-PT" dirty="0" smtClean="0"/>
              <a:t>24/12/2017 – </a:t>
            </a:r>
            <a:r>
              <a:rPr lang="pt-PT" b="1" dirty="0" err="1" smtClean="0"/>
              <a:t>Evidence</a:t>
            </a:r>
            <a:r>
              <a:rPr lang="pt-PT" b="1" dirty="0" smtClean="0"/>
              <a:t> </a:t>
            </a:r>
            <a:r>
              <a:rPr lang="pt-PT" b="1" dirty="0" err="1" smtClean="0"/>
              <a:t>from</a:t>
            </a:r>
            <a:r>
              <a:rPr lang="pt-PT" b="1" dirty="0" smtClean="0"/>
              <a:t> ATLAS</a:t>
            </a:r>
            <a:r>
              <a:rPr lang="pt-PT" dirty="0" smtClean="0"/>
              <a:t>:</a:t>
            </a:r>
            <a:r>
              <a:rPr lang="pt-PT" baseline="0" dirty="0" smtClean="0"/>
              <a:t> </a:t>
            </a:r>
            <a:r>
              <a:rPr lang="pt-PT" dirty="0" smtClean="0"/>
              <a:t>36.1 fb-1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ττ</a:t>
            </a:r>
            <a:r>
              <a:rPr lang="pt-PT" dirty="0" smtClean="0"/>
              <a:t>, </a:t>
            </a:r>
            <a:r>
              <a:rPr lang="pt-PT" dirty="0" err="1" smtClean="0"/>
              <a:t>γγ</a:t>
            </a:r>
            <a:r>
              <a:rPr lang="pt-PT" dirty="0" smtClean="0"/>
              <a:t>, </a:t>
            </a:r>
            <a:r>
              <a:rPr lang="pt-PT" dirty="0" err="1" smtClean="0"/>
              <a:t>bb</a:t>
            </a:r>
            <a:r>
              <a:rPr lang="pt-PT" dirty="0" smtClean="0"/>
              <a:t>, VV): 4.2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observed</a:t>
            </a:r>
            <a:r>
              <a:rPr lang="pt-PT" dirty="0" smtClean="0"/>
              <a:t>, 3.8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expected</a:t>
            </a:r>
            <a:endParaRPr lang="pt-PT" dirty="0" smtClean="0"/>
          </a:p>
          <a:p>
            <a:r>
              <a:rPr lang="pt-PT" dirty="0" smtClean="0"/>
              <a:t>08/04/2018 – </a:t>
            </a:r>
            <a:r>
              <a:rPr lang="pt-PT" b="1" dirty="0" err="1" smtClean="0"/>
              <a:t>Observation</a:t>
            </a:r>
            <a:r>
              <a:rPr lang="pt-PT" b="1" dirty="0" smtClean="0"/>
              <a:t> </a:t>
            </a:r>
            <a:r>
              <a:rPr lang="pt-PT" b="1" dirty="0" err="1" smtClean="0"/>
              <a:t>in</a:t>
            </a:r>
            <a:r>
              <a:rPr lang="pt-PT" b="1" dirty="0" smtClean="0"/>
              <a:t> CMS</a:t>
            </a:r>
            <a:r>
              <a:rPr lang="pt-PT" dirty="0" smtClean="0"/>
              <a:t>: </a:t>
            </a:r>
            <a:r>
              <a:rPr lang="pt-PT" baseline="0" dirty="0" smtClean="0"/>
              <a:t> </a:t>
            </a:r>
            <a:r>
              <a:rPr lang="en-US" dirty="0" smtClean="0"/>
              <a:t>5.1 (7 </a:t>
            </a:r>
            <a:r>
              <a:rPr lang="en-US" dirty="0" err="1" smtClean="0"/>
              <a:t>TeV</a:t>
            </a:r>
            <a:r>
              <a:rPr lang="en-US" dirty="0" smtClean="0"/>
              <a:t>), 19.7 (8TeV), and 35.9 (13 </a:t>
            </a:r>
            <a:r>
              <a:rPr lang="en-US" dirty="0" err="1" smtClean="0"/>
              <a:t>TeV</a:t>
            </a:r>
            <a:r>
              <a:rPr lang="en-US" dirty="0" smtClean="0"/>
              <a:t>) fb-1:</a:t>
            </a:r>
            <a:r>
              <a:rPr lang="pt-PT" dirty="0" smtClean="0"/>
              <a:t> </a:t>
            </a:r>
            <a:r>
              <a:rPr lang="pt-PT" baseline="0" dirty="0" smtClean="0"/>
              <a:t> </a:t>
            </a:r>
            <a:r>
              <a:rPr lang="pt-PT" dirty="0" smtClean="0"/>
              <a:t>5.2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observed</a:t>
            </a:r>
            <a:r>
              <a:rPr lang="pt-PT" dirty="0" smtClean="0"/>
              <a:t>, 4.2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expected</a:t>
            </a:r>
            <a:endParaRPr lang="pt-PT" dirty="0" smtClean="0"/>
          </a:p>
          <a:p>
            <a:r>
              <a:rPr lang="pt-PT" dirty="0" smtClean="0"/>
              <a:t>01/06/2018 – </a:t>
            </a:r>
            <a:r>
              <a:rPr lang="pt-PT" b="1" dirty="0" err="1" smtClean="0"/>
              <a:t>Observation</a:t>
            </a:r>
            <a:r>
              <a:rPr lang="pt-PT" b="1" dirty="0" smtClean="0"/>
              <a:t> </a:t>
            </a:r>
            <a:r>
              <a:rPr lang="pt-PT" b="1" dirty="0" err="1" smtClean="0"/>
              <a:t>in</a:t>
            </a:r>
            <a:r>
              <a:rPr lang="pt-PT" b="1" dirty="0" smtClean="0"/>
              <a:t> ATLAS</a:t>
            </a:r>
            <a:r>
              <a:rPr lang="pt-PT" dirty="0" smtClean="0"/>
              <a:t>: </a:t>
            </a:r>
            <a:r>
              <a:rPr lang="pt-PT" baseline="0" dirty="0" smtClean="0"/>
              <a:t> </a:t>
            </a:r>
            <a:r>
              <a:rPr lang="pt-PT" dirty="0" smtClean="0"/>
              <a:t>79.8 fb</a:t>
            </a:r>
            <a:r>
              <a:rPr lang="pt-PT" baseline="30000" dirty="0" smtClean="0"/>
              <a:t>-1</a:t>
            </a:r>
            <a:r>
              <a:rPr lang="pt-PT" dirty="0" smtClean="0"/>
              <a:t> for </a:t>
            </a:r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γγ</a:t>
            </a:r>
            <a:r>
              <a:rPr lang="pt-PT" dirty="0" smtClean="0"/>
              <a:t>, ZZ</a:t>
            </a:r>
            <a:r>
              <a:rPr lang="pt-PT" dirty="0" smtClean="0">
                <a:sym typeface="Wingdings"/>
              </a:rPr>
              <a:t></a:t>
            </a:r>
            <a:r>
              <a:rPr lang="pt-PT" dirty="0" smtClean="0"/>
              <a:t>4l)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36.1 fb-1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bb</a:t>
            </a:r>
            <a:r>
              <a:rPr lang="pt-PT" dirty="0" smtClean="0"/>
              <a:t>) (13 </a:t>
            </a:r>
            <a:r>
              <a:rPr lang="pt-PT" dirty="0" err="1" smtClean="0"/>
              <a:t>TeV</a:t>
            </a:r>
            <a:r>
              <a:rPr lang="pt-PT" dirty="0" smtClean="0"/>
              <a:t>): 5.2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observed</a:t>
            </a:r>
            <a:r>
              <a:rPr lang="pt-PT" dirty="0" smtClean="0"/>
              <a:t>, 4.9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expected</a:t>
            </a:r>
            <a:endParaRPr lang="pt-PT" dirty="0" smtClean="0"/>
          </a:p>
          <a:p>
            <a:pPr lvl="1"/>
            <a:r>
              <a:rPr lang="en-US" dirty="0" smtClean="0"/>
              <a:t>Adding 4.5 fb-1 (7 </a:t>
            </a:r>
            <a:r>
              <a:rPr lang="en-US" dirty="0" err="1" smtClean="0"/>
              <a:t>TeV</a:t>
            </a:r>
            <a:r>
              <a:rPr lang="en-US" dirty="0" smtClean="0"/>
              <a:t>) and 20.3 fb-1 (8 </a:t>
            </a:r>
            <a:r>
              <a:rPr lang="en-US" dirty="0" err="1" smtClean="0"/>
              <a:t>TeV</a:t>
            </a:r>
            <a:r>
              <a:rPr lang="en-US" dirty="0" smtClean="0"/>
              <a:t>): 6.3 </a:t>
            </a:r>
            <a:r>
              <a:rPr lang="en-US" dirty="0" err="1" smtClean="0"/>
              <a:t>σ</a:t>
            </a:r>
            <a:r>
              <a:rPr lang="en-US" dirty="0" smtClean="0"/>
              <a:t> observed, 5.1 </a:t>
            </a:r>
            <a:r>
              <a:rPr lang="en-US" dirty="0" err="1" smtClean="0"/>
              <a:t>σ</a:t>
            </a:r>
            <a:r>
              <a:rPr lang="en-US" dirty="0" smtClean="0"/>
              <a:t> expected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81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52268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ttH</a:t>
            </a:r>
            <a:r>
              <a:rPr lang="pt-PT" dirty="0" smtClean="0"/>
              <a:t>(ML)</a:t>
            </a:r>
            <a:r>
              <a:rPr lang="pt-PT" baseline="0" dirty="0" smtClean="0"/>
              <a:t> </a:t>
            </a:r>
            <a:r>
              <a:rPr lang="pt-PT" baseline="0" dirty="0" smtClean="0">
                <a:sym typeface="Wingdings"/>
              </a:rPr>
              <a:t></a:t>
            </a:r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/Atlas/GROUPS/PHYSICS/PAPERS/HIGG-2017-02/ 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 </a:t>
            </a:r>
            <a:r>
              <a:rPr lang="pt-P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December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  <a:endParaRPr lang="pt-PT" b="1" dirty="0" smtClean="0"/>
          </a:p>
          <a:p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bb</a:t>
            </a:r>
            <a:r>
              <a:rPr lang="pt-PT" dirty="0" smtClean="0"/>
              <a:t>)</a:t>
            </a:r>
            <a:r>
              <a:rPr lang="pt-PT" baseline="0" dirty="0" smtClean="0"/>
              <a:t> </a:t>
            </a:r>
            <a:r>
              <a:rPr lang="pt-PT" baseline="0" dirty="0" smtClean="0">
                <a:sym typeface="Wingdings"/>
              </a:rPr>
              <a:t></a:t>
            </a:r>
            <a:r>
              <a:rPr lang="pt-PT" baseline="0" dirty="0" smtClean="0"/>
              <a:t> </a:t>
            </a:r>
            <a:r>
              <a:rPr lang="pt-PT" baseline="0" dirty="0" err="1" smtClean="0"/>
              <a:t>http</a:t>
            </a:r>
            <a:r>
              <a:rPr lang="pt-PT" baseline="0" dirty="0" smtClean="0"/>
              <a:t>://</a:t>
            </a:r>
            <a:r>
              <a:rPr lang="pt-PT" baseline="0" dirty="0" err="1" smtClean="0"/>
              <a:t>atlas.web.cern.ch</a:t>
            </a:r>
            <a:r>
              <a:rPr lang="pt-PT" baseline="0" dirty="0" smtClean="0"/>
              <a:t>/Atlas/GROUPS/PHYSICS/PAPERS/HIGG-2017-03/ </a:t>
            </a:r>
            <a:r>
              <a:rPr lang="pt-PT" baseline="0" dirty="0" smtClean="0">
                <a:sym typeface="Wingdings"/>
              </a:rPr>
              <a:t> 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 </a:t>
            </a:r>
            <a:r>
              <a:rPr lang="pt-P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December</a:t>
            </a:r>
            <a:r>
              <a:rPr lang="pt-P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  <a:endParaRPr lang="pt-PT" baseline="0" dirty="0" smtClean="0"/>
          </a:p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/HIG-17-006/</a:t>
            </a:r>
            <a:r>
              <a:rPr lang="pt-PT" dirty="0" err="1" smtClean="0"/>
              <a:t>index.htm</a:t>
            </a:r>
            <a:r>
              <a:rPr lang="pt-PT" baseline="0" dirty="0" smtClean="0"/>
              <a:t> </a:t>
            </a:r>
            <a:r>
              <a:rPr lang="pt-PT" dirty="0" smtClean="0">
                <a:sym typeface="Wingdings"/>
              </a:rPr>
              <a:t> 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14 </a:t>
            </a:r>
            <a:r>
              <a:rPr lang="pt-P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August</a:t>
            </a:r>
            <a:r>
              <a:rPr lang="pt-P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</a:t>
            </a:r>
            <a:endParaRPr lang="pt-PT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82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84689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cms-results.web.cern.ch</a:t>
            </a:r>
            <a:r>
              <a:rPr lang="pt-PT" dirty="0" smtClean="0"/>
              <a:t>/</a:t>
            </a:r>
            <a:r>
              <a:rPr lang="pt-PT" dirty="0" err="1" smtClean="0"/>
              <a:t>cms-results</a:t>
            </a:r>
            <a:r>
              <a:rPr lang="pt-PT" dirty="0" smtClean="0"/>
              <a:t>/</a:t>
            </a:r>
            <a:r>
              <a:rPr lang="pt-PT" dirty="0" err="1" smtClean="0"/>
              <a:t>public-results</a:t>
            </a:r>
            <a:r>
              <a:rPr lang="pt-PT" dirty="0" smtClean="0"/>
              <a:t>/</a:t>
            </a:r>
            <a:r>
              <a:rPr lang="pt-PT" dirty="0" err="1" smtClean="0"/>
              <a:t>publications</a:t>
            </a:r>
            <a:r>
              <a:rPr lang="pt-PT" dirty="0" smtClean="0"/>
              <a:t>/HIG-17-035/</a:t>
            </a:r>
            <a:r>
              <a:rPr lang="pt-PT" dirty="0" err="1" smtClean="0"/>
              <a:t>index.html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 8 Abril 2018</a:t>
            </a:r>
            <a:endParaRPr lang="pt-PT" dirty="0" smtClean="0"/>
          </a:p>
          <a:p>
            <a:r>
              <a:rPr lang="pt-PT" dirty="0" err="1" smtClean="0"/>
              <a:t>http</a:t>
            </a:r>
            <a:r>
              <a:rPr lang="pt-PT" dirty="0" smtClean="0"/>
              <a:t>://</a:t>
            </a:r>
            <a:r>
              <a:rPr lang="pt-PT" dirty="0" err="1" smtClean="0"/>
              <a:t>atlas.web.cern.ch</a:t>
            </a:r>
            <a:r>
              <a:rPr lang="pt-PT" dirty="0" smtClean="0"/>
              <a:t>/Atlas/GROUPS/PHYSICS/PAPERS/HIGG-2018-13/ </a:t>
            </a:r>
            <a:r>
              <a:rPr lang="pt-PT" dirty="0" smtClean="0">
                <a:sym typeface="Wingdings"/>
              </a:rPr>
              <a:t> 1 </a:t>
            </a:r>
            <a:r>
              <a:rPr lang="pt-PT" dirty="0" err="1" smtClean="0">
                <a:sym typeface="Wingdings"/>
              </a:rPr>
              <a:t>Jun</a:t>
            </a:r>
            <a:r>
              <a:rPr lang="pt-PT" dirty="0" smtClean="0">
                <a:sym typeface="Wingdings"/>
              </a:rPr>
              <a:t> 2018</a:t>
            </a:r>
            <a:endParaRPr lang="pt-PT" dirty="0" smtClean="0"/>
          </a:p>
          <a:p>
            <a:r>
              <a:rPr lang="pt-PT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83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55419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Como é que sabíamos disto? Ou só estávamos só a adivinhar?</a:t>
            </a:r>
          </a:p>
          <a:p>
            <a:r>
              <a:rPr lang="pt-PT" dirty="0" smtClean="0"/>
              <a:t>Vemos</a:t>
            </a:r>
            <a:r>
              <a:rPr lang="pt-PT" baseline="0" dirty="0" smtClean="0"/>
              <a:t> isto em medidas experimentais!! Neste gráfico vemos a probabilidade de um certo tipo de reação entre partículas. </a:t>
            </a:r>
          </a:p>
          <a:p>
            <a:r>
              <a:rPr lang="pt-PT" baseline="0" dirty="0" smtClean="0"/>
              <a:t>Há duas possibilidades: uma reação governada pela força fraca e outra reação pela força eletromagnética. </a:t>
            </a:r>
          </a:p>
          <a:p>
            <a:r>
              <a:rPr lang="pt-PT" baseline="0" dirty="0" smtClean="0"/>
              <a:t>A altas energias, vemos que as duas forças se tornam numa só força: a força electrofraca. </a:t>
            </a:r>
          </a:p>
          <a:p>
            <a:r>
              <a:rPr lang="pt-PT" baseline="0" dirty="0" smtClean="0"/>
              <a:t>É a quebra de simetria ao contrário, como se andássemos para trás no tempo, em direção ao </a:t>
            </a:r>
            <a:r>
              <a:rPr lang="pt-PT" baseline="0" dirty="0" err="1" smtClean="0"/>
              <a:t>Big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Bang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7241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SM </a:t>
            </a:r>
            <a:r>
              <a:rPr lang="pt-PT" dirty="0" err="1" smtClean="0"/>
              <a:t>expectations</a:t>
            </a:r>
            <a:r>
              <a:rPr lang="pt-PT" baseline="0" dirty="0" smtClean="0"/>
              <a:t> match </a:t>
            </a:r>
            <a:r>
              <a:rPr lang="pt-PT" baseline="0" dirty="0" err="1" smtClean="0"/>
              <a:t>measurements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the</a:t>
            </a:r>
            <a:r>
              <a:rPr lang="pt-PT" baseline="0" dirty="0" smtClean="0"/>
              <a:t> LHC </a:t>
            </a:r>
            <a:r>
              <a:rPr lang="pt-PT" baseline="0" dirty="0" err="1" smtClean="0"/>
              <a:t>over</a:t>
            </a:r>
            <a:r>
              <a:rPr lang="pt-PT" baseline="0" dirty="0" smtClean="0"/>
              <a:t> a </a:t>
            </a:r>
            <a:r>
              <a:rPr lang="pt-PT" baseline="0" dirty="0" err="1" smtClean="0"/>
              <a:t>huge</a:t>
            </a:r>
            <a:r>
              <a:rPr lang="pt-PT" baseline="0" dirty="0" smtClean="0"/>
              <a:t> range (12 </a:t>
            </a:r>
            <a:r>
              <a:rPr lang="pt-PT" baseline="0" dirty="0" err="1" smtClean="0"/>
              <a:t>orders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of</a:t>
            </a:r>
            <a:r>
              <a:rPr lang="pt-PT" baseline="0" dirty="0" smtClean="0"/>
              <a:t> magnitude)! </a:t>
            </a:r>
            <a:r>
              <a:rPr lang="pt-PT" baseline="0" dirty="0" err="1" smtClean="0"/>
              <a:t>Clearly</a:t>
            </a:r>
            <a:r>
              <a:rPr lang="pt-PT" baseline="0" dirty="0" smtClean="0"/>
              <a:t> </a:t>
            </a:r>
            <a:r>
              <a:rPr lang="pt-PT" baseline="0" dirty="0" err="1" smtClean="0"/>
              <a:t>we</a:t>
            </a:r>
            <a:r>
              <a:rPr lang="pt-PT" baseline="0" dirty="0" smtClean="0"/>
              <a:t> do </a:t>
            </a:r>
            <a:r>
              <a:rPr lang="pt-PT" baseline="0" dirty="0" err="1" smtClean="0"/>
              <a:t>know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something</a:t>
            </a:r>
            <a:r>
              <a:rPr lang="pt-PT" baseline="0" dirty="0" smtClean="0"/>
              <a:t>....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8375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By the way: this is related to the conservation of electric charge!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6827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Demanding local gauge conservation resulted in obtaining a new field (the photon) and its interactions with the fermion fields. This is the blueprint of all Standard Model theories (called “Gauge theories”).</a:t>
            </a:r>
          </a:p>
          <a:p>
            <a:pPr marL="0" indent="0">
              <a:buNone/>
            </a:pPr>
            <a:r>
              <a:rPr lang="en-GB" dirty="0" smtClean="0"/>
              <a:t>Gauge theories are automatically </a:t>
            </a:r>
            <a:r>
              <a:rPr lang="en-GB" dirty="0" err="1" smtClean="0"/>
              <a:t>renormalizable</a:t>
            </a:r>
            <a:r>
              <a:rPr lang="en-GB" dirty="0" smtClean="0"/>
              <a:t> (‘t </a:t>
            </a:r>
            <a:r>
              <a:rPr lang="en-GB" dirty="0" err="1" smtClean="0"/>
              <a:t>Hooft</a:t>
            </a:r>
            <a:r>
              <a:rPr lang="en-GB" dirty="0" smtClean="0"/>
              <a:t> &amp; </a:t>
            </a:r>
            <a:r>
              <a:rPr lang="en-GB" dirty="0" err="1" smtClean="0"/>
              <a:t>Veltman’s</a:t>
            </a:r>
            <a:r>
              <a:rPr lang="en-GB" dirty="0" smtClean="0"/>
              <a:t> Nobel prize) i.e. don’t produce nonsense.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3700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/>
              <a:t>1: mass of</a:t>
            </a:r>
            <a:r>
              <a:rPr lang="en-GB" b="1" baseline="0" dirty="0" smtClean="0"/>
              <a:t> elementary bosons and fermions</a:t>
            </a:r>
            <a:endParaRPr lang="en-GB" b="1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22669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Peter </a:t>
            </a:r>
            <a:r>
              <a:rPr lang="pt-PT" dirty="0" err="1" smtClean="0"/>
              <a:t>Ware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(</a:t>
            </a:r>
            <a:r>
              <a:rPr lang="pt-PT" dirty="0" err="1" smtClean="0"/>
              <a:t>born</a:t>
            </a:r>
            <a:r>
              <a:rPr lang="pt-PT" dirty="0" smtClean="0"/>
              <a:t> 29 </a:t>
            </a:r>
            <a:r>
              <a:rPr lang="pt-PT" dirty="0" err="1" smtClean="0"/>
              <a:t>May</a:t>
            </a:r>
            <a:r>
              <a:rPr lang="pt-PT" dirty="0" smtClean="0"/>
              <a:t> 1929) </a:t>
            </a:r>
            <a:r>
              <a:rPr lang="pt-PT" dirty="0" err="1" smtClean="0"/>
              <a:t>is</a:t>
            </a:r>
            <a:r>
              <a:rPr lang="pt-PT" dirty="0" smtClean="0"/>
              <a:t> a </a:t>
            </a:r>
            <a:r>
              <a:rPr lang="pt-PT" dirty="0" err="1" smtClean="0"/>
              <a:t>British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, </a:t>
            </a:r>
            <a:r>
              <a:rPr lang="pt-PT" dirty="0" err="1" smtClean="0"/>
              <a:t>emeritus</a:t>
            </a:r>
            <a:r>
              <a:rPr lang="pt-PT" dirty="0" smtClean="0"/>
              <a:t> professor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Edinburgh.</a:t>
            </a:r>
            <a:r>
              <a:rPr lang="pt-PT" baseline="0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1960s,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broken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could</a:t>
            </a:r>
            <a:r>
              <a:rPr lang="pt-PT" dirty="0" smtClean="0"/>
              <a:t> </a:t>
            </a:r>
            <a:r>
              <a:rPr lang="pt-PT" dirty="0" err="1" smtClean="0"/>
              <a:t>explain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origin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elementary</a:t>
            </a:r>
            <a:r>
              <a:rPr lang="pt-PT" dirty="0" smtClean="0"/>
              <a:t> </a:t>
            </a:r>
            <a:r>
              <a:rPr lang="pt-PT" dirty="0" err="1" smtClean="0"/>
              <a:t>particles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general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W </a:t>
            </a:r>
            <a:r>
              <a:rPr lang="pt-PT" dirty="0" err="1" smtClean="0"/>
              <a:t>and</a:t>
            </a:r>
            <a:r>
              <a:rPr lang="pt-PT" dirty="0" smtClean="0"/>
              <a:t> Z </a:t>
            </a:r>
            <a:r>
              <a:rPr lang="pt-PT" dirty="0" err="1" smtClean="0"/>
              <a:t>bosons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particular.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so-called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mechanism</a:t>
            </a:r>
            <a:r>
              <a:rPr lang="pt-PT" dirty="0" smtClean="0"/>
              <a:t>,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physicists</a:t>
            </a:r>
            <a:r>
              <a:rPr lang="pt-PT" dirty="0" smtClean="0"/>
              <a:t> </a:t>
            </a:r>
            <a:r>
              <a:rPr lang="pt-PT" dirty="0" err="1" smtClean="0"/>
              <a:t>besides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same</a:t>
            </a:r>
            <a:r>
              <a:rPr lang="pt-PT" dirty="0" smtClean="0"/>
              <a:t> time, </a:t>
            </a:r>
            <a:r>
              <a:rPr lang="pt-PT" dirty="0" err="1" smtClean="0"/>
              <a:t>predicts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existence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detection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became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great</a:t>
            </a:r>
            <a:r>
              <a:rPr lang="pt-PT" dirty="0" smtClean="0"/>
              <a:t> </a:t>
            </a:r>
            <a:r>
              <a:rPr lang="pt-PT" dirty="0" err="1" smtClean="0"/>
              <a:t>goals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.</a:t>
            </a:r>
          </a:p>
          <a:p>
            <a:endParaRPr lang="pt-PT" dirty="0" smtClean="0"/>
          </a:p>
          <a:p>
            <a:r>
              <a:rPr lang="pt-PT" dirty="0" smtClean="0"/>
              <a:t>Robert </a:t>
            </a:r>
            <a:r>
              <a:rPr lang="pt-PT" dirty="0" err="1" smtClean="0"/>
              <a:t>Brout</a:t>
            </a:r>
            <a:r>
              <a:rPr lang="pt-PT" dirty="0" smtClean="0"/>
              <a:t> (1928 –2011)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Belgian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</a:t>
            </a:r>
            <a:r>
              <a:rPr lang="pt-PT" dirty="0" err="1" smtClean="0"/>
              <a:t>significant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elementary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a Professor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Université</a:t>
            </a:r>
            <a:r>
              <a:rPr lang="pt-PT" dirty="0" smtClean="0"/>
              <a:t> Libre de </a:t>
            </a:r>
            <a:r>
              <a:rPr lang="pt-PT" dirty="0" err="1" smtClean="0"/>
              <a:t>Bruxelles</a:t>
            </a:r>
            <a:r>
              <a:rPr lang="pt-PT" dirty="0" smtClean="0"/>
              <a:t> </a:t>
            </a:r>
            <a:r>
              <a:rPr lang="pt-PT" dirty="0" err="1" smtClean="0"/>
              <a:t>where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had</a:t>
            </a:r>
            <a:r>
              <a:rPr lang="pt-PT" dirty="0" smtClean="0"/>
              <a:t> </a:t>
            </a:r>
            <a:r>
              <a:rPr lang="pt-PT" dirty="0" err="1" smtClean="0"/>
              <a:t>created</a:t>
            </a:r>
            <a:r>
              <a:rPr lang="pt-PT" dirty="0" smtClean="0"/>
              <a:t>, </a:t>
            </a:r>
            <a:r>
              <a:rPr lang="pt-PT" dirty="0" err="1" smtClean="0"/>
              <a:t>together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François </a:t>
            </a:r>
            <a:r>
              <a:rPr lang="pt-PT" dirty="0" err="1" smtClean="0"/>
              <a:t>Englert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Service</a:t>
            </a:r>
            <a:r>
              <a:rPr lang="pt-PT" dirty="0" smtClean="0"/>
              <a:t> de </a:t>
            </a:r>
            <a:r>
              <a:rPr lang="pt-PT" dirty="0" err="1" smtClean="0"/>
              <a:t>Physique</a:t>
            </a:r>
            <a:r>
              <a:rPr lang="pt-PT" dirty="0" smtClean="0"/>
              <a:t> </a:t>
            </a:r>
            <a:r>
              <a:rPr lang="pt-PT" dirty="0" err="1" smtClean="0"/>
              <a:t>Théorique</a:t>
            </a:r>
            <a:r>
              <a:rPr lang="pt-PT" dirty="0" smtClean="0"/>
              <a:t>.</a:t>
            </a:r>
          </a:p>
          <a:p>
            <a:endParaRPr lang="pt-PT" dirty="0" smtClean="0"/>
          </a:p>
          <a:p>
            <a:r>
              <a:rPr lang="pt-PT" dirty="0" smtClean="0"/>
              <a:t>François </a:t>
            </a:r>
            <a:r>
              <a:rPr lang="pt-PT" dirty="0" err="1" smtClean="0"/>
              <a:t>Baron</a:t>
            </a:r>
            <a:r>
              <a:rPr lang="pt-PT" dirty="0" smtClean="0"/>
              <a:t> </a:t>
            </a:r>
            <a:r>
              <a:rPr lang="pt-PT" dirty="0" err="1" smtClean="0"/>
              <a:t>Englert</a:t>
            </a:r>
            <a:r>
              <a:rPr lang="pt-PT" dirty="0" smtClean="0"/>
              <a:t> (</a:t>
            </a:r>
            <a:r>
              <a:rPr lang="pt-PT" dirty="0" err="1" smtClean="0"/>
              <a:t>born</a:t>
            </a:r>
            <a:r>
              <a:rPr lang="pt-PT" dirty="0" smtClean="0"/>
              <a:t> 1932) </a:t>
            </a:r>
            <a:r>
              <a:rPr lang="pt-PT" dirty="0" err="1" smtClean="0"/>
              <a:t>is</a:t>
            </a:r>
            <a:r>
              <a:rPr lang="pt-PT" dirty="0" smtClean="0"/>
              <a:t> a </a:t>
            </a:r>
            <a:r>
              <a:rPr lang="pt-PT" dirty="0" err="1" smtClean="0"/>
              <a:t>Belgian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2013 Nobel </a:t>
            </a:r>
            <a:r>
              <a:rPr lang="pt-PT" dirty="0" err="1" smtClean="0"/>
              <a:t>prize</a:t>
            </a:r>
            <a:r>
              <a:rPr lang="pt-PT" dirty="0" smtClean="0"/>
              <a:t> </a:t>
            </a:r>
            <a:r>
              <a:rPr lang="pt-PT" dirty="0" err="1" smtClean="0"/>
              <a:t>laureate</a:t>
            </a:r>
            <a:r>
              <a:rPr lang="pt-PT" dirty="0" smtClean="0"/>
              <a:t> (</a:t>
            </a:r>
            <a:r>
              <a:rPr lang="pt-PT" dirty="0" err="1" smtClean="0"/>
              <a:t>shared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Peter </a:t>
            </a:r>
            <a:r>
              <a:rPr lang="pt-PT" dirty="0" err="1" smtClean="0"/>
              <a:t>Higgs</a:t>
            </a:r>
            <a:r>
              <a:rPr lang="pt-PT" dirty="0" smtClean="0"/>
              <a:t>).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Professor </a:t>
            </a:r>
            <a:r>
              <a:rPr lang="pt-PT" dirty="0" err="1" smtClean="0"/>
              <a:t>emeritus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Université</a:t>
            </a:r>
            <a:r>
              <a:rPr lang="pt-PT" dirty="0" smtClean="0"/>
              <a:t> libre de </a:t>
            </a:r>
            <a:r>
              <a:rPr lang="pt-PT" dirty="0" err="1" smtClean="0"/>
              <a:t>Bruxelles</a:t>
            </a:r>
            <a:r>
              <a:rPr lang="pt-PT" dirty="0" smtClean="0"/>
              <a:t> (ULB) </a:t>
            </a:r>
            <a:r>
              <a:rPr lang="pt-PT" dirty="0" err="1" smtClean="0"/>
              <a:t>where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Service</a:t>
            </a:r>
            <a:r>
              <a:rPr lang="pt-PT" dirty="0" smtClean="0"/>
              <a:t> de </a:t>
            </a:r>
            <a:r>
              <a:rPr lang="pt-PT" dirty="0" err="1" smtClean="0"/>
              <a:t>Physique</a:t>
            </a:r>
            <a:r>
              <a:rPr lang="pt-PT" dirty="0" smtClean="0"/>
              <a:t> </a:t>
            </a:r>
            <a:r>
              <a:rPr lang="pt-PT" dirty="0" err="1" smtClean="0"/>
              <a:t>Théorique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a </a:t>
            </a:r>
            <a:r>
              <a:rPr lang="pt-PT" dirty="0" err="1" smtClean="0"/>
              <a:t>Sackler</a:t>
            </a:r>
            <a:r>
              <a:rPr lang="pt-PT" dirty="0" smtClean="0"/>
              <a:t> Professor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Special</a:t>
            </a:r>
            <a:r>
              <a:rPr lang="pt-PT" dirty="0" smtClean="0"/>
              <a:t> </a:t>
            </a:r>
            <a:r>
              <a:rPr lang="pt-PT" dirty="0" err="1" smtClean="0"/>
              <a:t>Appointment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School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Astronomy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Tel</a:t>
            </a:r>
            <a:r>
              <a:rPr lang="pt-PT" dirty="0" smtClean="0"/>
              <a:t> </a:t>
            </a:r>
            <a:r>
              <a:rPr lang="pt-PT" dirty="0" err="1" smtClean="0"/>
              <a:t>Aviv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a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Institute</a:t>
            </a:r>
            <a:r>
              <a:rPr lang="pt-PT" dirty="0" smtClean="0"/>
              <a:t> for Quantum </a:t>
            </a:r>
            <a:r>
              <a:rPr lang="pt-PT" dirty="0" err="1" smtClean="0"/>
              <a:t>Studies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Chapman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California</a:t>
            </a:r>
            <a:r>
              <a:rPr lang="pt-PT" dirty="0" smtClean="0"/>
              <a:t>. </a:t>
            </a:r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0168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2944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239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16903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0099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06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30971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0283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8612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8584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522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0128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825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gif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4.png"/><Relationship Id="rId5" Type="http://schemas.microsoft.com/office/2007/relationships/hdphoto" Target="../media/hdphoto2.wdp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microsoft.com/office/2007/relationships/hdphoto" Target="../media/hdphoto3.wdp"/><Relationship Id="rId5" Type="http://schemas.openxmlformats.org/officeDocument/2006/relationships/image" Target="../media/image54.png"/><Relationship Id="rId6" Type="http://schemas.microsoft.com/office/2007/relationships/hdphoto" Target="../media/hdphoto4.wdp"/><Relationship Id="rId7" Type="http://schemas.openxmlformats.org/officeDocument/2006/relationships/image" Target="../media/image55.png"/><Relationship Id="rId8" Type="http://schemas.microsoft.com/office/2007/relationships/hdphoto" Target="../media/hdphoto5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60.png"/><Relationship Id="rId6" Type="http://schemas.openxmlformats.org/officeDocument/2006/relationships/image" Target="../media/image62.png"/><Relationship Id="rId7" Type="http://schemas.microsoft.com/office/2007/relationships/hdphoto" Target="../media/hdphoto6.wdp"/><Relationship Id="rId8" Type="http://schemas.openxmlformats.org/officeDocument/2006/relationships/image" Target="../media/image63.png"/><Relationship Id="rId9" Type="http://schemas.microsoft.com/office/2007/relationships/hdphoto" Target="../media/hdphoto7.wdp"/><Relationship Id="rId10" Type="http://schemas.openxmlformats.org/officeDocument/2006/relationships/image" Target="../media/image64.png"/><Relationship Id="rId11" Type="http://schemas.microsoft.com/office/2007/relationships/hdphoto" Target="../media/hdphoto8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50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microsoft.com/office/2007/relationships/hdphoto" Target="../media/hdphoto9.wdp"/><Relationship Id="rId8" Type="http://schemas.openxmlformats.org/officeDocument/2006/relationships/image" Target="../media/image70.png"/><Relationship Id="rId9" Type="http://schemas.microsoft.com/office/2007/relationships/hdphoto" Target="../media/hdphoto10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2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.bin"/><Relationship Id="rId20" Type="http://schemas.openxmlformats.org/officeDocument/2006/relationships/image" Target="../media/image111.emf"/><Relationship Id="rId21" Type="http://schemas.openxmlformats.org/officeDocument/2006/relationships/oleObject" Target="../embeddings/oleObject7.bin"/><Relationship Id="rId22" Type="http://schemas.openxmlformats.org/officeDocument/2006/relationships/image" Target="../media/image112.emf"/><Relationship Id="rId23" Type="http://schemas.openxmlformats.org/officeDocument/2006/relationships/image" Target="../media/image120.png"/><Relationship Id="rId24" Type="http://schemas.openxmlformats.org/officeDocument/2006/relationships/image" Target="../media/image121.png"/><Relationship Id="rId25" Type="http://schemas.openxmlformats.org/officeDocument/2006/relationships/image" Target="../media/image122.png"/><Relationship Id="rId10" Type="http://schemas.openxmlformats.org/officeDocument/2006/relationships/oleObject" Target="../embeddings/oleObject3.bin"/><Relationship Id="rId11" Type="http://schemas.openxmlformats.org/officeDocument/2006/relationships/image" Target="../media/image108.emf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109.emf"/><Relationship Id="rId14" Type="http://schemas.openxmlformats.org/officeDocument/2006/relationships/image" Target="../media/image117.png"/><Relationship Id="rId15" Type="http://schemas.openxmlformats.org/officeDocument/2006/relationships/image" Target="../media/image118.png"/><Relationship Id="rId16" Type="http://schemas.openxmlformats.org/officeDocument/2006/relationships/image" Target="../media/image119.png"/><Relationship Id="rId17" Type="http://schemas.openxmlformats.org/officeDocument/2006/relationships/oleObject" Target="../embeddings/oleObject5.bin"/><Relationship Id="rId18" Type="http://schemas.openxmlformats.org/officeDocument/2006/relationships/image" Target="../media/image110.emf"/><Relationship Id="rId19" Type="http://schemas.openxmlformats.org/officeDocument/2006/relationships/oleObject" Target="../embeddings/oleObject6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07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jpeg"/><Relationship Id="rId3" Type="http://schemas.openxmlformats.org/officeDocument/2006/relationships/image" Target="../media/image12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microsoft.com/office/2007/relationships/hdphoto" Target="../media/hdphoto12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137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136.emf"/><Relationship Id="rId7" Type="http://schemas.openxmlformats.org/officeDocument/2006/relationships/image" Target="../media/image138.png"/><Relationship Id="rId8" Type="http://schemas.openxmlformats.org/officeDocument/2006/relationships/image" Target="../media/image13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14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Relationship Id="rId3" Type="http://schemas.openxmlformats.org/officeDocument/2006/relationships/image" Target="../media/image14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7" Type="http://schemas.openxmlformats.org/officeDocument/2006/relationships/image" Target="../media/image150.png"/><Relationship Id="rId8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47.png"/><Relationship Id="rId5" Type="http://schemas.openxmlformats.org/officeDocument/2006/relationships/image" Target="../media/image151.png"/><Relationship Id="rId6" Type="http://schemas.openxmlformats.org/officeDocument/2006/relationships/image" Target="../media/image153.png"/><Relationship Id="rId7" Type="http://schemas.openxmlformats.org/officeDocument/2006/relationships/image" Target="../media/image154.png"/><Relationship Id="rId8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6" Type="http://schemas.openxmlformats.org/officeDocument/2006/relationships/image" Target="../media/image161.png"/><Relationship Id="rId7" Type="http://schemas.openxmlformats.org/officeDocument/2006/relationships/image" Target="../media/image162.png"/><Relationship Id="rId8" Type="http://schemas.openxmlformats.org/officeDocument/2006/relationships/image" Target="../media/image16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5" Type="http://schemas.openxmlformats.org/officeDocument/2006/relationships/image" Target="../media/image166.png"/><Relationship Id="rId6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5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5" Type="http://schemas.openxmlformats.org/officeDocument/2006/relationships/image" Target="../media/image173.png"/><Relationship Id="rId6" Type="http://schemas.openxmlformats.org/officeDocument/2006/relationships/image" Target="../media/image174.png"/><Relationship Id="rId7" Type="http://schemas.openxmlformats.org/officeDocument/2006/relationships/image" Target="../media/image175.png"/><Relationship Id="rId8" Type="http://schemas.openxmlformats.org/officeDocument/2006/relationships/image" Target="../media/image176.png"/><Relationship Id="rId9" Type="http://schemas.openxmlformats.org/officeDocument/2006/relationships/image" Target="../media/image177.png"/><Relationship Id="rId10" Type="http://schemas.openxmlformats.org/officeDocument/2006/relationships/hyperlink" Target="https://atlas.web.cern.ch/Atlas/GROUPS/PHYSICS/CombinedSummaryPlots/HIGGS/" TargetMode="External"/><Relationship Id="rId11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4" Type="http://schemas.openxmlformats.org/officeDocument/2006/relationships/image" Target="../media/image180.png"/><Relationship Id="rId5" Type="http://schemas.openxmlformats.org/officeDocument/2006/relationships/image" Target="../media/image181.png"/><Relationship Id="rId6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4" Type="http://schemas.openxmlformats.org/officeDocument/2006/relationships/image" Target="../media/image185.png"/><Relationship Id="rId5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4" Type="http://schemas.openxmlformats.org/officeDocument/2006/relationships/image" Target="../media/image18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4" Type="http://schemas.openxmlformats.org/officeDocument/2006/relationships/image" Target="../media/image191.png"/><Relationship Id="rId5" Type="http://schemas.openxmlformats.org/officeDocument/2006/relationships/image" Target="../media/image19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4" Type="http://schemas.openxmlformats.org/officeDocument/2006/relationships/image" Target="../media/image194.png"/><Relationship Id="rId5" Type="http://schemas.openxmlformats.org/officeDocument/2006/relationships/image" Target="../media/image195.png"/><Relationship Id="rId6" Type="http://schemas.openxmlformats.org/officeDocument/2006/relationships/image" Target="../media/image196.png"/><Relationship Id="rId7" Type="http://schemas.openxmlformats.org/officeDocument/2006/relationships/image" Target="../media/image197.png"/><Relationship Id="rId8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6" Type="http://schemas.openxmlformats.org/officeDocument/2006/relationships/image" Target="../media/image202.png"/><Relationship Id="rId7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7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1.png"/><Relationship Id="rId1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4.png"/><Relationship Id="rId4" Type="http://schemas.openxmlformats.org/officeDocument/2006/relationships/image" Target="../media/image200.png"/><Relationship Id="rId5" Type="http://schemas.openxmlformats.org/officeDocument/2006/relationships/image" Target="../media/image205.png"/><Relationship Id="rId6" Type="http://schemas.openxmlformats.org/officeDocument/2006/relationships/image" Target="../media/image206.png"/><Relationship Id="rId7" Type="http://schemas.openxmlformats.org/officeDocument/2006/relationships/image" Target="../media/image207.png"/><Relationship Id="rId8" Type="http://schemas.openxmlformats.org/officeDocument/2006/relationships/image" Target="../media/image208.png"/><Relationship Id="rId9" Type="http://schemas.openxmlformats.org/officeDocument/2006/relationships/image" Target="../media/image209.png"/><Relationship Id="rId10" Type="http://schemas.openxmlformats.org/officeDocument/2006/relationships/image" Target="../media/image2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4" Type="http://schemas.openxmlformats.org/officeDocument/2006/relationships/image" Target="../media/image214.png"/><Relationship Id="rId5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4" Type="http://schemas.openxmlformats.org/officeDocument/2006/relationships/image" Target="../media/image217.png"/><Relationship Id="rId5" Type="http://schemas.openxmlformats.org/officeDocument/2006/relationships/image" Target="../media/image218.png"/><Relationship Id="rId6" Type="http://schemas.openxmlformats.org/officeDocument/2006/relationships/image" Target="../media/image219.png"/><Relationship Id="rId7" Type="http://schemas.openxmlformats.org/officeDocument/2006/relationships/image" Target="../media/image220.png"/><Relationship Id="rId8" Type="http://schemas.openxmlformats.org/officeDocument/2006/relationships/image" Target="../media/image221.png"/><Relationship Id="rId9" Type="http://schemas.openxmlformats.org/officeDocument/2006/relationships/image" Target="../media/image2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4" Type="http://schemas.openxmlformats.org/officeDocument/2006/relationships/image" Target="../media/image224.png"/><Relationship Id="rId5" Type="http://schemas.openxmlformats.org/officeDocument/2006/relationships/image" Target="../media/image225.png"/><Relationship Id="rId6" Type="http://schemas.openxmlformats.org/officeDocument/2006/relationships/image" Target="../media/image226.png"/><Relationship Id="rId7" Type="http://schemas.openxmlformats.org/officeDocument/2006/relationships/image" Target="../media/image227.png"/><Relationship Id="rId8" Type="http://schemas.openxmlformats.org/officeDocument/2006/relationships/image" Target="../media/image228.png"/><Relationship Id="rId9" Type="http://schemas.openxmlformats.org/officeDocument/2006/relationships/image" Target="../media/image229.png"/><Relationship Id="rId10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231.png"/><Relationship Id="rId5" Type="http://schemas.openxmlformats.org/officeDocument/2006/relationships/image" Target="../media/image232.png"/><Relationship Id="rId6" Type="http://schemas.openxmlformats.org/officeDocument/2006/relationships/image" Target="../media/image233.png"/><Relationship Id="rId7" Type="http://schemas.openxmlformats.org/officeDocument/2006/relationships/image" Target="../media/image234.png"/><Relationship Id="rId8" Type="http://schemas.openxmlformats.org/officeDocument/2006/relationships/image" Target="../media/image235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4" Type="http://schemas.openxmlformats.org/officeDocument/2006/relationships/image" Target="../media/image238.png"/><Relationship Id="rId5" Type="http://schemas.openxmlformats.org/officeDocument/2006/relationships/image" Target="../media/image2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6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862" y="1050769"/>
            <a:ext cx="4419605" cy="44196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58" y="606155"/>
            <a:ext cx="9144000" cy="1213146"/>
          </a:xfrm>
          <a:noFill/>
        </p:spPr>
        <p:txBody>
          <a:bodyPr>
            <a:noAutofit/>
          </a:bodyPr>
          <a:lstStyle/>
          <a:p>
            <a:r>
              <a:rPr lang="en-US" sz="6600" dirty="0">
                <a:solidFill>
                  <a:srgbClr val="262626"/>
                </a:solidFill>
              </a:rPr>
              <a:t>Higgs Physics – Lecture 1</a:t>
            </a:r>
            <a:endParaRPr lang="pt-PT" sz="6600" dirty="0">
              <a:solidFill>
                <a:srgbClr val="26262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729104"/>
            <a:ext cx="9043746" cy="1310940"/>
          </a:xfrm>
          <a:noFill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Higgs Physics at the LHC – Introduction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Ricardo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Gonçalo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LIP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IDPASC Course on Physics at the LHC – LIP,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April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2020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8" y="6338924"/>
            <a:ext cx="763346" cy="519075"/>
          </a:xfrm>
          <a:prstGeom prst="rect">
            <a:avLst/>
          </a:prstGeom>
        </p:spPr>
      </p:pic>
      <p:pic>
        <p:nvPicPr>
          <p:cNvPr id="13" name="Picture 12" descr="Modelos-Barras-FUNDOS-v04_3logos-FEE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857" y="6258646"/>
            <a:ext cx="3873735" cy="599354"/>
          </a:xfrm>
          <a:prstGeom prst="rect">
            <a:avLst/>
          </a:prstGeom>
        </p:spPr>
      </p:pic>
      <p:pic>
        <p:nvPicPr>
          <p:cNvPr id="14" name="Picture 13" descr="FCT_logo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120" y="6363074"/>
            <a:ext cx="1076737" cy="426338"/>
          </a:xfrm>
          <a:prstGeom prst="rect">
            <a:avLst/>
          </a:prstGeom>
        </p:spPr>
      </p:pic>
      <p:pic>
        <p:nvPicPr>
          <p:cNvPr id="4" name="Picture 3" descr="IDPASC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661" y="6338925"/>
            <a:ext cx="486791" cy="541428"/>
          </a:xfrm>
          <a:prstGeom prst="rect">
            <a:avLst/>
          </a:prstGeom>
        </p:spPr>
      </p:pic>
      <p:pic>
        <p:nvPicPr>
          <p:cNvPr id="8" name="Picture 7" descr="SPFdp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062" y="6338924"/>
            <a:ext cx="1305595" cy="541428"/>
          </a:xfrm>
          <a:prstGeom prst="rect">
            <a:avLst/>
          </a:prstGeom>
        </p:spPr>
      </p:pic>
      <p:pic>
        <p:nvPicPr>
          <p:cNvPr id="7" name="Picture 6" descr="FCTUC_H_FundoClar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05" y="6346992"/>
            <a:ext cx="1547558" cy="5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56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Gauge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10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140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1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GWS </a:t>
            </a:r>
            <a:r>
              <a:rPr lang="pt-PT" dirty="0" err="1" smtClean="0"/>
              <a:t>Model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11</a:t>
            </a:fld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04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GWS </a:t>
            </a:r>
            <a:r>
              <a:rPr lang="pt-PT" dirty="0" err="1" smtClean="0"/>
              <a:t>Model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12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6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Evidence</a:t>
            </a:r>
            <a:r>
              <a:rPr lang="pt-PT" dirty="0" smtClean="0"/>
              <a:t> for </a:t>
            </a:r>
            <a:r>
              <a:rPr lang="pt-PT" dirty="0" err="1" smtClean="0"/>
              <a:t>the</a:t>
            </a:r>
            <a:r>
              <a:rPr lang="pt-PT" dirty="0" smtClean="0"/>
              <a:t> GWS </a:t>
            </a:r>
            <a:r>
              <a:rPr lang="pt-PT" dirty="0" err="1" smtClean="0"/>
              <a:t>model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13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084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35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14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43" y="81400"/>
            <a:ext cx="8736763" cy="6721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98916"/>
            <a:ext cx="2794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15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8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Evidence</a:t>
            </a:r>
            <a:r>
              <a:rPr lang="pt-PT" dirty="0" smtClean="0"/>
              <a:t> for </a:t>
            </a:r>
            <a:r>
              <a:rPr lang="pt-PT" dirty="0" err="1" smtClean="0"/>
              <a:t>the</a:t>
            </a:r>
            <a:r>
              <a:rPr lang="pt-PT" dirty="0" smtClean="0"/>
              <a:t> GWS </a:t>
            </a:r>
            <a:r>
              <a:rPr lang="pt-PT" dirty="0" err="1" smtClean="0"/>
              <a:t>model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16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5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17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" y="260482"/>
            <a:ext cx="9136664" cy="609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9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18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04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Evidence</a:t>
            </a:r>
            <a:r>
              <a:rPr lang="pt-PT" dirty="0" smtClean="0"/>
              <a:t> for </a:t>
            </a:r>
            <a:r>
              <a:rPr lang="pt-PT" dirty="0" err="1" smtClean="0"/>
              <a:t>the</a:t>
            </a:r>
            <a:r>
              <a:rPr lang="pt-PT" dirty="0" smtClean="0"/>
              <a:t> GWS </a:t>
            </a:r>
            <a:r>
              <a:rPr lang="pt-PT" dirty="0" err="1" smtClean="0"/>
              <a:t>model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19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01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63871" y="0"/>
            <a:ext cx="1480355" cy="96665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716400" y="2430403"/>
            <a:ext cx="6858002" cy="199719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8800" dirty="0" smtClean="0"/>
              <a:t>Higgs Lectures</a:t>
            </a:r>
            <a:endParaRPr lang="en-US" sz="8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871" y="1551781"/>
            <a:ext cx="1480355" cy="96665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448" y="4799592"/>
            <a:ext cx="1480355" cy="11391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871" y="3062534"/>
            <a:ext cx="1480355" cy="105475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666" y="0"/>
            <a:ext cx="1223130" cy="9293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166" y="0"/>
            <a:ext cx="4794705" cy="609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08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90562"/>
          </a:xfrm>
        </p:spPr>
        <p:txBody>
          <a:bodyPr>
            <a:noAutofit/>
          </a:bodyPr>
          <a:lstStyle/>
          <a:p>
            <a:r>
              <a:rPr lang="pt-PT" sz="3200" dirty="0" smtClean="0"/>
              <a:t>Experimental </a:t>
            </a:r>
            <a:r>
              <a:rPr lang="pt-PT" sz="3200" dirty="0" err="1" smtClean="0"/>
              <a:t>tests</a:t>
            </a:r>
            <a:r>
              <a:rPr lang="pt-PT" sz="3200" dirty="0" smtClean="0"/>
              <a:t> </a:t>
            </a:r>
            <a:r>
              <a:rPr lang="pt-PT" sz="3200" dirty="0" err="1" smtClean="0"/>
              <a:t>of</a:t>
            </a:r>
            <a:r>
              <a:rPr lang="pt-PT" sz="3200" dirty="0" smtClean="0"/>
              <a:t> </a:t>
            </a:r>
            <a:r>
              <a:rPr lang="pt-PT" sz="3200" dirty="0" err="1" smtClean="0"/>
              <a:t>the</a:t>
            </a:r>
            <a:r>
              <a:rPr lang="pt-PT" sz="3200" dirty="0" smtClean="0"/>
              <a:t> </a:t>
            </a:r>
            <a:r>
              <a:rPr lang="pt-PT" sz="3200" dirty="0" err="1" smtClean="0"/>
              <a:t>Electroweak</a:t>
            </a:r>
            <a:r>
              <a:rPr lang="pt-PT" sz="3200" dirty="0" smtClean="0"/>
              <a:t> </a:t>
            </a:r>
            <a:r>
              <a:rPr lang="pt-PT" sz="3200" dirty="0" err="1" smtClean="0"/>
              <a:t>model</a:t>
            </a:r>
            <a:r>
              <a:rPr lang="pt-PT" sz="3200" dirty="0" smtClean="0"/>
              <a:t> </a:t>
            </a:r>
            <a:r>
              <a:rPr lang="pt-PT" sz="3200" dirty="0" err="1" smtClean="0"/>
              <a:t>at</a:t>
            </a:r>
            <a:r>
              <a:rPr lang="pt-PT" sz="3200" dirty="0" smtClean="0"/>
              <a:t> LEP</a:t>
            </a:r>
            <a:endParaRPr lang="pt-PT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20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541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10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Summary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tests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21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13"/>
            <a:ext cx="9144000" cy="544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09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880" y="1390814"/>
            <a:ext cx="5952852" cy="400757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22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198695" y="353261"/>
            <a:ext cx="6670570" cy="6104689"/>
            <a:chOff x="1440497" y="372533"/>
            <a:chExt cx="6670570" cy="6104689"/>
          </a:xfrm>
        </p:grpSpPr>
        <p:grpSp>
          <p:nvGrpSpPr>
            <p:cNvPr id="14" name="Group 13"/>
            <p:cNvGrpSpPr/>
            <p:nvPr/>
          </p:nvGrpSpPr>
          <p:grpSpPr>
            <a:xfrm>
              <a:off x="1440497" y="372533"/>
              <a:ext cx="6670570" cy="6104689"/>
              <a:chOff x="1440497" y="372533"/>
              <a:chExt cx="6670570" cy="6104689"/>
            </a:xfrm>
          </p:grpSpPr>
          <p:grpSp>
            <p:nvGrpSpPr>
              <p:cNvPr id="3" name="Group 8"/>
              <p:cNvGrpSpPr/>
              <p:nvPr/>
            </p:nvGrpSpPr>
            <p:grpSpPr>
              <a:xfrm>
                <a:off x="1440497" y="372533"/>
                <a:ext cx="6670570" cy="6104689"/>
                <a:chOff x="5062677" y="3049421"/>
                <a:chExt cx="3637300" cy="3615427"/>
              </a:xfrm>
            </p:grpSpPr>
            <p:pic>
              <p:nvPicPr>
                <p:cNvPr id="7" name="Picture 6" descr="nc_cc_dsdq2_cteq6d.jp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062677" y="3049421"/>
                  <a:ext cx="3637300" cy="3615427"/>
                </a:xfrm>
                <a:prstGeom prst="rect">
                  <a:avLst/>
                </a:prstGeom>
              </p:spPr>
            </p:pic>
            <p:sp>
              <p:nvSpPr>
                <p:cNvPr id="5" name="TextBox 4"/>
                <p:cNvSpPr txBox="1"/>
                <p:nvPr/>
              </p:nvSpPr>
              <p:spPr>
                <a:xfrm>
                  <a:off x="6042392" y="4570786"/>
                  <a:ext cx="771059" cy="4556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 smtClean="0">
                      <a:solidFill>
                        <a:srgbClr val="FF0000"/>
                      </a:solidFill>
                    </a:rPr>
                    <a:t>W</a:t>
                  </a:r>
                  <a:r>
                    <a:rPr lang="en-US" sz="4400" baseline="30000" dirty="0" smtClean="0">
                      <a:solidFill>
                        <a:srgbClr val="FF0000"/>
                      </a:solidFill>
                    </a:rPr>
                    <a:t>±</a:t>
                  </a:r>
                  <a:endParaRPr lang="en-US" sz="4400" baseline="300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232728" y="3553585"/>
                  <a:ext cx="749849" cy="4921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dirty="0" err="1" smtClean="0">
                      <a:solidFill>
                        <a:srgbClr val="000090"/>
                      </a:solidFill>
                    </a:rPr>
                    <a:t>γ</a:t>
                  </a:r>
                  <a:endParaRPr lang="en-US" sz="4800" dirty="0">
                    <a:solidFill>
                      <a:srgbClr val="000090"/>
                    </a:solidFill>
                  </a:endParaRPr>
                </a:p>
              </p:txBody>
            </p:sp>
          </p:grpSp>
          <p:sp>
            <p:nvSpPr>
              <p:cNvPr id="13" name="Rectangle 12"/>
              <p:cNvSpPr/>
              <p:nvPr/>
            </p:nvSpPr>
            <p:spPr>
              <a:xfrm>
                <a:off x="4651302" y="1410086"/>
                <a:ext cx="2613098" cy="10452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2857726" y="4082727"/>
              <a:ext cx="2696407" cy="107721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pt-PT" sz="3200" dirty="0" err="1" smtClean="0"/>
                <a:t>Weak</a:t>
              </a:r>
              <a:r>
                <a:rPr lang="pt-PT" sz="3200" dirty="0" smtClean="0"/>
                <a:t> Nuclear </a:t>
              </a:r>
              <a:r>
                <a:rPr lang="pt-PT" sz="3200" dirty="0" err="1" smtClean="0"/>
                <a:t>Interaction</a:t>
              </a:r>
              <a:endParaRPr lang="pt-PT" sz="3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48667" y="1028398"/>
              <a:ext cx="3115733" cy="107721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3200" dirty="0" err="1" smtClean="0"/>
                <a:t>Electromagnetic</a:t>
              </a:r>
              <a:r>
                <a:rPr lang="pt-PT" sz="3200" dirty="0" smtClean="0"/>
                <a:t> </a:t>
              </a:r>
              <a:r>
                <a:rPr lang="pt-PT" sz="3200" dirty="0" err="1" smtClean="0"/>
                <a:t>interaction</a:t>
              </a:r>
              <a:endParaRPr lang="pt-PT" sz="3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4651302" y="2054817"/>
              <a:ext cx="1224565" cy="40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4148667" y="3217333"/>
              <a:ext cx="118533" cy="8653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8625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0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37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7638"/>
            <a:ext cx="9144000" cy="1143000"/>
          </a:xfrm>
        </p:spPr>
        <p:txBody>
          <a:bodyPr>
            <a:normAutofit/>
          </a:bodyPr>
          <a:lstStyle/>
          <a:p>
            <a:r>
              <a:rPr lang="pt-PT" dirty="0" err="1" smtClean="0"/>
              <a:t>Now</a:t>
            </a:r>
            <a:r>
              <a:rPr lang="pt-PT" dirty="0" smtClean="0"/>
              <a:t> for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problems</a:t>
            </a:r>
            <a:r>
              <a:rPr lang="pt-PT" dirty="0" smtClean="0"/>
              <a:t>...</a:t>
            </a: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3356"/>
            <a:ext cx="9062590" cy="3864644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59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2980"/>
          </a:xfrm>
        </p:spPr>
        <p:txBody>
          <a:bodyPr/>
          <a:lstStyle/>
          <a:p>
            <a:r>
              <a:rPr lang="en-GB" dirty="0" smtClean="0"/>
              <a:t>Gauge invariance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25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46" y="1970494"/>
            <a:ext cx="5184695" cy="7360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904" y="3193671"/>
            <a:ext cx="4655052" cy="69589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43" y="1107618"/>
            <a:ext cx="8976988" cy="349442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/>
              <a:t>Take the Dirac </a:t>
            </a:r>
            <a:r>
              <a:rPr lang="en-GB" dirty="0" err="1" smtClean="0"/>
              <a:t>Lagrangian</a:t>
            </a:r>
            <a:r>
              <a:rPr lang="en-GB" dirty="0" smtClean="0"/>
              <a:t> for a </a:t>
            </a:r>
            <a:r>
              <a:rPr lang="en-GB" u="sng" dirty="0" err="1" smtClean="0"/>
              <a:t>spinor</a:t>
            </a:r>
            <a:r>
              <a:rPr lang="en-GB" dirty="0" smtClean="0"/>
              <a:t> field </a:t>
            </a:r>
            <a:r>
              <a:rPr lang="en-GB" dirty="0" err="1" smtClean="0"/>
              <a:t>ψ</a:t>
            </a:r>
            <a:r>
              <a:rPr lang="en-GB" dirty="0" smtClean="0"/>
              <a:t> representing a spin-½ particle, for example an electron: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It is invariant under a global U(1) phase transformation like: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Where </a:t>
            </a:r>
            <a:r>
              <a:rPr lang="en-GB" b="1" dirty="0" err="1" smtClean="0"/>
              <a:t>χ</a:t>
            </a:r>
            <a:r>
              <a:rPr lang="en-GB" dirty="0" smtClean="0"/>
              <a:t> is a constant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05" y="4417147"/>
            <a:ext cx="8191928" cy="72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85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26</a:t>
            </a:fld>
            <a:endParaRPr lang="pt-PT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70954" y="2583952"/>
            <a:ext cx="147706" cy="0"/>
          </a:xfrm>
          <a:prstGeom prst="straightConnector1">
            <a:avLst/>
          </a:prstGeom>
          <a:ln w="44450"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5" y="2919615"/>
            <a:ext cx="2065442" cy="20654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92" y="2919615"/>
            <a:ext cx="2065442" cy="20654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535" y="2943212"/>
            <a:ext cx="2066347" cy="20663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8905" y="2115471"/>
            <a:ext cx="2054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Original sphere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3112953" y="2106332"/>
            <a:ext cx="29065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Global transformation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6370131" y="2106332"/>
            <a:ext cx="2963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Local </a:t>
            </a:r>
            <a:r>
              <a:rPr lang="en-US" sz="2000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transformação</a:t>
            </a:r>
            <a:endParaRPr lang="en-US" sz="20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515134" y="2685905"/>
            <a:ext cx="0" cy="44695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211391" y="2579861"/>
            <a:ext cx="618186" cy="277031"/>
          </a:xfrm>
          <a:prstGeom prst="ellipse">
            <a:avLst/>
          </a:prstGeom>
          <a:noFill/>
          <a:ln w="28575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9870" y="880533"/>
            <a:ext cx="5210530" cy="77893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027333" y="5418666"/>
            <a:ext cx="1303867" cy="491066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0000"/>
                </a:solidFill>
              </a:rPr>
              <a:t>χ</a:t>
            </a:r>
            <a:r>
              <a:rPr lang="en-GB" sz="2800" b="1" dirty="0">
                <a:solidFill>
                  <a:srgbClr val="000000"/>
                </a:solidFill>
              </a:rPr>
              <a:t> </a:t>
            </a:r>
            <a:r>
              <a:rPr lang="en-GB" sz="2800" dirty="0">
                <a:solidFill>
                  <a:srgbClr val="000000"/>
                </a:solidFill>
              </a:rPr>
              <a:t>= </a:t>
            </a:r>
            <a:r>
              <a:rPr lang="en-GB" sz="2800" b="1" dirty="0" err="1">
                <a:solidFill>
                  <a:srgbClr val="000000"/>
                </a:solidFill>
              </a:rPr>
              <a:t>χ</a:t>
            </a:r>
            <a:r>
              <a:rPr lang="en-GB" sz="2800" b="1" dirty="0">
                <a:solidFill>
                  <a:srgbClr val="000000"/>
                </a:solidFill>
              </a:rPr>
              <a:t> </a:t>
            </a:r>
            <a:r>
              <a:rPr lang="en-GB" sz="2800" dirty="0">
                <a:solidFill>
                  <a:srgbClr val="000000"/>
                </a:solidFill>
              </a:rPr>
              <a:t>(</a:t>
            </a:r>
            <a:r>
              <a:rPr lang="en-GB" sz="2800" i="1" dirty="0">
                <a:solidFill>
                  <a:srgbClr val="000000"/>
                </a:solidFill>
              </a:rPr>
              <a:t>x</a:t>
            </a:r>
            <a:r>
              <a:rPr lang="en-GB" sz="2800" dirty="0">
                <a:solidFill>
                  <a:srgbClr val="000000"/>
                </a:solidFill>
              </a:rPr>
              <a:t>) </a:t>
            </a:r>
            <a:endParaRPr lang="pt-PT" sz="2800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56406" y="5418666"/>
            <a:ext cx="2524508" cy="491066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0000"/>
                </a:solidFill>
              </a:rPr>
              <a:t>χ</a:t>
            </a:r>
            <a:r>
              <a:rPr lang="en-GB" sz="2800" b="1" dirty="0">
                <a:solidFill>
                  <a:srgbClr val="000000"/>
                </a:solidFill>
              </a:rPr>
              <a:t> </a:t>
            </a:r>
            <a:r>
              <a:rPr lang="en-GB" sz="2800" dirty="0">
                <a:solidFill>
                  <a:srgbClr val="000000"/>
                </a:solidFill>
              </a:rPr>
              <a:t>= </a:t>
            </a:r>
            <a:r>
              <a:rPr lang="en-GB" sz="2800" b="1" dirty="0" smtClean="0">
                <a:solidFill>
                  <a:srgbClr val="000000"/>
                </a:solidFill>
              </a:rPr>
              <a:t>constant</a:t>
            </a:r>
            <a:endParaRPr lang="pt-PT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66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75" y="1118754"/>
            <a:ext cx="8525310" cy="11439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75" y="3537757"/>
            <a:ext cx="6923080" cy="7487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22"/>
            <a:ext cx="9144000" cy="930091"/>
          </a:xfrm>
        </p:spPr>
        <p:txBody>
          <a:bodyPr>
            <a:normAutofit/>
          </a:bodyPr>
          <a:lstStyle/>
          <a:p>
            <a:r>
              <a:rPr lang="en-GB" dirty="0" smtClean="0"/>
              <a:t>Local gauge invariance and </a:t>
            </a:r>
            <a:r>
              <a:rPr lang="en-GB" dirty="0"/>
              <a:t>interactions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740" y="895406"/>
            <a:ext cx="8930259" cy="594224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smtClean="0"/>
              <a:t>If </a:t>
            </a:r>
            <a:r>
              <a:rPr lang="en-GB" b="1" dirty="0" err="1"/>
              <a:t>χ</a:t>
            </a:r>
            <a:r>
              <a:rPr lang="en-GB" b="1" dirty="0"/>
              <a:t> </a:t>
            </a:r>
            <a:r>
              <a:rPr lang="en-GB" dirty="0"/>
              <a:t>= </a:t>
            </a:r>
            <a:r>
              <a:rPr lang="en-GB" b="1" dirty="0" err="1"/>
              <a:t>χ</a:t>
            </a:r>
            <a:r>
              <a:rPr lang="en-GB" b="1" dirty="0"/>
              <a:t> </a:t>
            </a:r>
            <a:r>
              <a:rPr lang="en-GB" dirty="0"/>
              <a:t>(</a:t>
            </a:r>
            <a:r>
              <a:rPr lang="en-GB" i="1" dirty="0"/>
              <a:t>x</a:t>
            </a:r>
            <a:r>
              <a:rPr lang="en-GB" dirty="0"/>
              <a:t>) then </a:t>
            </a:r>
            <a:r>
              <a:rPr lang="en-GB" dirty="0" smtClean="0"/>
              <a:t>we get extra terms in the </a:t>
            </a:r>
            <a:r>
              <a:rPr lang="en-GB" dirty="0" err="1" smtClean="0"/>
              <a:t>Lagrangian</a:t>
            </a:r>
            <a:r>
              <a:rPr lang="en-GB" dirty="0" smtClean="0"/>
              <a:t>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But </a:t>
            </a:r>
            <a:r>
              <a:rPr lang="en-GB" dirty="0"/>
              <a:t>we can now make the </a:t>
            </a:r>
            <a:r>
              <a:rPr lang="en-GB" dirty="0" err="1"/>
              <a:t>Lagrangian</a:t>
            </a:r>
            <a:r>
              <a:rPr lang="en-GB" dirty="0"/>
              <a:t> </a:t>
            </a:r>
            <a:r>
              <a:rPr lang="en-GB" dirty="0" smtClean="0"/>
              <a:t>invariant by </a:t>
            </a:r>
            <a:r>
              <a:rPr lang="en-GB" dirty="0"/>
              <a:t>adding an </a:t>
            </a:r>
            <a:r>
              <a:rPr lang="en-GB" b="1" i="1" dirty="0"/>
              <a:t>interaction term</a:t>
            </a:r>
            <a:r>
              <a:rPr lang="en-GB" dirty="0"/>
              <a:t> with a new </a:t>
            </a:r>
            <a:r>
              <a:rPr lang="en-GB" b="1" dirty="0"/>
              <a:t>gauge</a:t>
            </a:r>
            <a:r>
              <a:rPr lang="en-GB" dirty="0"/>
              <a:t> field </a:t>
            </a:r>
            <a:r>
              <a:rPr lang="en-GB" b="1" i="1" dirty="0" err="1" smtClean="0"/>
              <a:t>A</a:t>
            </a:r>
            <a:r>
              <a:rPr lang="en-GB" b="1" i="1" baseline="-25000" dirty="0" err="1" smtClean="0"/>
              <a:t>μ</a:t>
            </a:r>
            <a:r>
              <a:rPr lang="en-GB" dirty="0" smtClean="0"/>
              <a:t> which transforms as: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We get: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 few things to note: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Gauge theories are </a:t>
            </a:r>
            <a:r>
              <a:rPr lang="en-GB" dirty="0" err="1" smtClean="0"/>
              <a:t>renormalizable</a:t>
            </a:r>
            <a:r>
              <a:rPr lang="en-GB" dirty="0" smtClean="0"/>
              <a:t>, i.e. calculable</a:t>
            </a:r>
            <a:r>
              <a:rPr lang="en-GB" dirty="0"/>
              <a:t> </a:t>
            </a:r>
            <a:r>
              <a:rPr lang="en-GB" dirty="0" smtClean="0"/>
              <a:t>without infinities popping up everywhere (Nobel prize of </a:t>
            </a:r>
            <a:r>
              <a:rPr lang="en-GB" dirty="0" err="1" smtClean="0"/>
              <a:t>t’Hooft</a:t>
            </a:r>
            <a:r>
              <a:rPr lang="en-GB" dirty="0" smtClean="0"/>
              <a:t> and </a:t>
            </a:r>
            <a:r>
              <a:rPr lang="en-GB" dirty="0" err="1" smtClean="0"/>
              <a:t>Veltman</a:t>
            </a:r>
            <a:r>
              <a:rPr lang="en-GB" dirty="0"/>
              <a:t>)</a:t>
            </a: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new </a:t>
            </a:r>
            <a:r>
              <a:rPr lang="en-GB" dirty="0"/>
              <a:t>gauge field </a:t>
            </a:r>
            <a:r>
              <a:rPr lang="en-GB" b="1" i="1" dirty="0" err="1"/>
              <a:t>A</a:t>
            </a:r>
            <a:r>
              <a:rPr lang="en-GB" b="1" i="1" baseline="-25000" dirty="0" err="1"/>
              <a:t>μ</a:t>
            </a:r>
            <a:r>
              <a:rPr lang="en-GB" dirty="0"/>
              <a:t> is the photon in QED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mass of the fermion is the coefficient of the term on </a:t>
            </a:r>
            <a:r>
              <a:rPr lang="en-GB" b="1" dirty="0" err="1" smtClean="0"/>
              <a:t>ψ</a:t>
            </a:r>
            <a:r>
              <a:rPr lang="en-GB" b="1" dirty="0" err="1"/>
              <a:t>ψ</a:t>
            </a:r>
            <a:endParaRPr lang="en-GB" b="1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There is no term in </a:t>
            </a:r>
            <a:r>
              <a:rPr lang="en-GB" b="1" i="1" dirty="0" err="1" smtClean="0"/>
              <a:t>A</a:t>
            </a:r>
            <a:r>
              <a:rPr lang="en-GB" b="1" i="1" baseline="-25000" dirty="0" err="1" smtClean="0"/>
              <a:t>μ</a:t>
            </a:r>
            <a:r>
              <a:rPr lang="en-GB" b="1" i="1" dirty="0" err="1" smtClean="0"/>
              <a:t>A</a:t>
            </a:r>
            <a:r>
              <a:rPr lang="en-GB" b="1" i="1" baseline="30000" dirty="0" err="1" smtClean="0"/>
              <a:t>μ</a:t>
            </a:r>
            <a:r>
              <a:rPr lang="en-GB" dirty="0" smtClean="0"/>
              <a:t> (the photon has zero mass) </a:t>
            </a:r>
            <a:r>
              <a:rPr lang="en-GB" dirty="0" smtClean="0">
                <a:sym typeface="Wingdings"/>
              </a:rPr>
              <a:t> this is the beginning of the Higgs story…</a:t>
            </a:r>
            <a:endParaRPr lang="en-GB" dirty="0"/>
          </a:p>
          <a:p>
            <a:endParaRPr lang="pt-P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5266" y="2886552"/>
            <a:ext cx="4070332" cy="701781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7487305" y="5491303"/>
            <a:ext cx="211657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6458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3790"/>
            <a:ext cx="2133600" cy="365125"/>
          </a:xfrm>
        </p:spPr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3790"/>
            <a:ext cx="2895600" cy="365125"/>
          </a:xfrm>
        </p:spPr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3790"/>
            <a:ext cx="2133600" cy="365125"/>
          </a:xfrm>
        </p:spPr>
        <p:txBody>
          <a:bodyPr/>
          <a:lstStyle/>
          <a:p>
            <a:fld id="{7B08EC5E-55E3-8448-9DC5-21BE8846BAF7}" type="slidenum">
              <a:rPr lang="en-US" smtClean="0"/>
              <a:t>28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2130"/>
            <a:ext cx="9144000" cy="571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107" y="2687493"/>
            <a:ext cx="3775941" cy="6510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5" y="3779403"/>
            <a:ext cx="8855719" cy="8102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73" y="795976"/>
            <a:ext cx="8686800" cy="50126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 smtClean="0"/>
              <a:t>Problem 1</a:t>
            </a:r>
            <a:r>
              <a:rPr lang="en-GB" b="1" dirty="0" smtClean="0"/>
              <a:t>: </a:t>
            </a:r>
            <a:r>
              <a:rPr lang="en-GB" b="1" dirty="0" smtClean="0"/>
              <a:t>Mass of elementary particles and gauge bosons</a:t>
            </a:r>
          </a:p>
          <a:p>
            <a:pPr marL="0" indent="0">
              <a:buNone/>
            </a:pPr>
            <a:endParaRPr lang="en-GB" b="1" dirty="0" smtClean="0"/>
          </a:p>
          <a:p>
            <a:pPr marL="514350" indent="-514350">
              <a:buAutoNum type="arabicPeriod"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To keep the </a:t>
            </a:r>
            <a:r>
              <a:rPr lang="en-GB" dirty="0" err="1" smtClean="0"/>
              <a:t>Lagrangian</a:t>
            </a:r>
            <a:r>
              <a:rPr lang="en-GB" dirty="0" smtClean="0"/>
              <a:t> gauge invariant (against a U(1) local phase transformation) the photon field transforms as: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But the </a:t>
            </a:r>
            <a:r>
              <a:rPr lang="en-GB" b="1" i="1" dirty="0" err="1" smtClean="0"/>
              <a:t>A</a:t>
            </a:r>
            <a:r>
              <a:rPr lang="en-GB" b="1" i="1" baseline="30000" dirty="0" err="1" smtClean="0"/>
              <a:t>μ</a:t>
            </a:r>
            <a:r>
              <a:rPr lang="en-GB" dirty="0"/>
              <a:t> </a:t>
            </a:r>
            <a:r>
              <a:rPr lang="en-GB" dirty="0" smtClean="0"/>
              <a:t>mass term breaks the invariance of the </a:t>
            </a:r>
            <a:r>
              <a:rPr lang="en-GB" dirty="0" err="1" smtClean="0"/>
              <a:t>Lagrangian</a:t>
            </a:r>
            <a:r>
              <a:rPr lang="en-GB" dirty="0" smtClean="0"/>
              <a:t>: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For the SU(2)</a:t>
            </a:r>
            <a:r>
              <a:rPr lang="en-GB" baseline="-25000" dirty="0" smtClean="0"/>
              <a:t>L</a:t>
            </a:r>
            <a:r>
              <a:rPr lang="en-GB" dirty="0" smtClean="0"/>
              <a:t> gauge symmetry transformations of the </a:t>
            </a:r>
            <a:r>
              <a:rPr lang="en-GB" b="1" dirty="0" smtClean="0"/>
              <a:t>weak interaction</a:t>
            </a:r>
            <a:r>
              <a:rPr lang="en-GB" dirty="0" smtClean="0"/>
              <a:t> the fermion </a:t>
            </a:r>
            <a:r>
              <a:rPr lang="en-GB" dirty="0"/>
              <a:t>mass </a:t>
            </a:r>
            <a:r>
              <a:rPr lang="en-GB" dirty="0" smtClean="0"/>
              <a:t>term </a:t>
            </a:r>
            <a:r>
              <a:rPr lang="en-GB" b="1" dirty="0" err="1" smtClean="0"/>
              <a:t>m</a:t>
            </a:r>
            <a:r>
              <a:rPr lang="en-GB" b="1" baseline="-25000" dirty="0" err="1" smtClean="0"/>
              <a:t>e</a:t>
            </a:r>
            <a:r>
              <a:rPr lang="en-GB" b="1" dirty="0" err="1" smtClean="0"/>
              <a:t>ψψ</a:t>
            </a:r>
            <a:r>
              <a:rPr lang="en-GB" b="1" dirty="0" smtClean="0"/>
              <a:t> </a:t>
            </a:r>
            <a:r>
              <a:rPr lang="en-GB" dirty="0" smtClean="0"/>
              <a:t>also breaks invariance</a:t>
            </a:r>
            <a:r>
              <a:rPr lang="en-GB" dirty="0" smtClean="0"/>
              <a:t>!</a:t>
            </a:r>
            <a:endParaRPr lang="en-GB" dirty="0" smtClean="0"/>
          </a:p>
          <a:p>
            <a:pPr marL="514350" indent="-514350">
              <a:buAutoNum type="arabicPeriod"/>
            </a:pPr>
            <a:endParaRPr lang="en-GB" dirty="0" smtClean="0"/>
          </a:p>
          <a:p>
            <a:pPr marL="514350" indent="-514350">
              <a:buAutoNum type="arabicPeriod"/>
            </a:pPr>
            <a:endParaRPr lang="en-GB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5242644" y="4884038"/>
            <a:ext cx="211657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74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6281" y="0"/>
            <a:ext cx="8631699" cy="8536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rgbClr val="000000"/>
                </a:solidFill>
                <a:latin typeface="Arial"/>
                <a:cs typeface="Arial"/>
              </a:rPr>
              <a:t>It should not work</a:t>
            </a:r>
            <a:r>
              <a:rPr lang="mr-IN" b="1" dirty="0" smtClean="0">
                <a:solidFill>
                  <a:srgbClr val="000000"/>
                </a:solidFill>
                <a:latin typeface="Arial"/>
                <a:cs typeface="Arial"/>
              </a:rPr>
              <a:t>…</a:t>
            </a:r>
            <a:endParaRPr lang="en-GB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000000"/>
                </a:solidFill>
                <a:latin typeface="Arial"/>
                <a:cs typeface="Arial"/>
              </a:rPr>
              <a:t>R. Gonçalo - Physics at the LHC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>
                <a:solidFill>
                  <a:srgbClr val="000000"/>
                </a:solidFill>
                <a:latin typeface="Arial"/>
                <a:cs typeface="Arial"/>
              </a:rPr>
              <a:t>29</a:t>
            </a:fld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5" name="Picture 10" descr="dimuon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1515755"/>
            <a:ext cx="4705303" cy="357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626407" y="853670"/>
            <a:ext cx="16281" cy="5567803"/>
          </a:xfrm>
          <a:prstGeom prst="straightConnector1">
            <a:avLst/>
          </a:prstGeom>
          <a:ln>
            <a:solidFill>
              <a:srgbClr val="00000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-578413" y="2764685"/>
            <a:ext cx="17866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rgbClr val="000000"/>
                </a:solidFill>
                <a:latin typeface="Arial"/>
                <a:cs typeface="Arial"/>
              </a:rPr>
              <a:t>MASS</a:t>
            </a:r>
            <a:endParaRPr lang="pt-PT"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096929" y="5897981"/>
            <a:ext cx="676097" cy="462948"/>
            <a:chOff x="838066" y="5551521"/>
            <a:chExt cx="676097" cy="46294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W</a:t>
              </a:r>
              <a:r>
                <a:rPr lang="pt-PT" sz="2400" baseline="30000" dirty="0" smtClean="0">
                  <a:solidFill>
                    <a:srgbClr val="000000"/>
                  </a:solidFill>
                  <a:latin typeface="Arial"/>
                  <a:cs typeface="Arial"/>
                </a:rPr>
                <a:t>±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25426" y="5896698"/>
            <a:ext cx="676097" cy="462948"/>
            <a:chOff x="838066" y="5551521"/>
            <a:chExt cx="676097" cy="46294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Z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337798" y="5899264"/>
            <a:ext cx="676097" cy="462948"/>
            <a:chOff x="838066" y="5551521"/>
            <a:chExt cx="676097" cy="462948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γ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07812" y="5893402"/>
            <a:ext cx="676097" cy="462948"/>
            <a:chOff x="838066" y="5551521"/>
            <a:chExt cx="676097" cy="462948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e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915317" y="4623004"/>
            <a:ext cx="676097" cy="462948"/>
            <a:chOff x="838066" y="5551521"/>
            <a:chExt cx="676097" cy="462948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n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123400" y="4621721"/>
            <a:ext cx="676097" cy="462948"/>
            <a:chOff x="838066" y="5551521"/>
            <a:chExt cx="676097" cy="462948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p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536309" y="5892119"/>
            <a:ext cx="676097" cy="462948"/>
            <a:chOff x="838066" y="5551521"/>
            <a:chExt cx="676097" cy="462948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μ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762242" y="5894132"/>
            <a:ext cx="676097" cy="462948"/>
            <a:chOff x="838066" y="5551521"/>
            <a:chExt cx="676097" cy="462948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u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544031" y="5894132"/>
            <a:ext cx="676097" cy="462948"/>
            <a:chOff x="838066" y="5551521"/>
            <a:chExt cx="676097" cy="462948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d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341567" y="5895415"/>
            <a:ext cx="676097" cy="462948"/>
            <a:chOff x="838066" y="5551521"/>
            <a:chExt cx="676097" cy="462948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000000"/>
                  </a:solidFill>
                  <a:latin typeface="Arial"/>
                  <a:cs typeface="Arial"/>
                </a:rPr>
                <a:t>t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8109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179E-6 -5.14709E-6 L -4.62179E-6 -0.02132 " pathEditMode="relative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581E-6 -4.52166E-6 L -0.00173 -0.063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3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2658E-6 -1.09104E-6 L -3.72658E-6 -0.6817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0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063E-6 7.18091E-8 L -3.49063E-6 -0.74357 " pathEditMode="relative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3442E-6 -5.14709E-6 L -4.43442E-6 -0.09452 " pathEditMode="relative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8973E-6 3.836E-6 L -2.78973E-6 -0.0945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179E-6 -1.57054E-6 L -0.00364 -0.96942 " pathEditMode="relative" ptsTypes="AA">
                                      <p:cBhvr>
                                        <p:cTn id="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Outlook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49" y="2106579"/>
            <a:ext cx="4997955" cy="3763962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Introduction</a:t>
            </a:r>
            <a:endParaRPr lang="pt-PT" dirty="0" smtClean="0"/>
          </a:p>
          <a:p>
            <a:r>
              <a:rPr lang="pt-PT" dirty="0" smtClean="0"/>
              <a:t>Some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endParaRPr lang="pt-PT" dirty="0" smtClean="0"/>
          </a:p>
          <a:p>
            <a:pPr lvl="1"/>
            <a:r>
              <a:rPr lang="pt-PT" dirty="0" err="1" smtClean="0"/>
              <a:t>Problems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Standard </a:t>
            </a:r>
            <a:r>
              <a:rPr lang="pt-PT" dirty="0" err="1" smtClean="0"/>
              <a:t>Model</a:t>
            </a:r>
            <a:endParaRPr lang="pt-PT" dirty="0" smtClean="0"/>
          </a:p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mechanism</a:t>
            </a:r>
            <a:endParaRPr lang="pt-PT" dirty="0" smtClean="0"/>
          </a:p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long</a:t>
            </a:r>
            <a:r>
              <a:rPr lang="pt-PT" dirty="0" smtClean="0"/>
              <a:t> </a:t>
            </a:r>
            <a:r>
              <a:rPr lang="pt-PT" dirty="0" err="1" smtClean="0"/>
              <a:t>way</a:t>
            </a:r>
            <a:r>
              <a:rPr lang="pt-PT" dirty="0" smtClean="0"/>
              <a:t> to </a:t>
            </a:r>
            <a:r>
              <a:rPr lang="pt-PT" dirty="0" err="1" smtClean="0"/>
              <a:t>discovery</a:t>
            </a:r>
            <a:endParaRPr lang="pt-PT" dirty="0" smtClean="0"/>
          </a:p>
          <a:p>
            <a:pPr lvl="1"/>
            <a:r>
              <a:rPr lang="pt-PT" dirty="0" smtClean="0"/>
              <a:t>LEP </a:t>
            </a:r>
            <a:r>
              <a:rPr lang="pt-PT" dirty="0" err="1" smtClean="0"/>
              <a:t>experiments</a:t>
            </a:r>
            <a:endParaRPr lang="pt-PT" dirty="0" smtClean="0"/>
          </a:p>
          <a:p>
            <a:pPr lvl="1"/>
            <a:r>
              <a:rPr lang="pt-PT" dirty="0" err="1" smtClean="0"/>
              <a:t>Tevatron</a:t>
            </a:r>
            <a:r>
              <a:rPr lang="pt-PT" dirty="0" smtClean="0"/>
              <a:t> </a:t>
            </a:r>
            <a:r>
              <a:rPr lang="pt-PT" dirty="0" err="1" smtClean="0"/>
              <a:t>experiments</a:t>
            </a:r>
            <a:endParaRPr lang="pt-PT" dirty="0" smtClean="0"/>
          </a:p>
          <a:p>
            <a:pPr lvl="1"/>
            <a:r>
              <a:rPr lang="pt-PT" dirty="0" err="1" smtClean="0"/>
              <a:t>Search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/>
              <a:t> </a:t>
            </a:r>
            <a:r>
              <a:rPr lang="pt-PT" dirty="0" err="1" smtClean="0"/>
              <a:t>Discovery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</a:p>
          <a:p>
            <a:r>
              <a:rPr lang="pt-PT" dirty="0" err="1" smtClean="0"/>
              <a:t>Higgs</a:t>
            </a:r>
            <a:r>
              <a:rPr lang="pt-PT" dirty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 </a:t>
            </a:r>
            <a:r>
              <a:rPr lang="pt-PT" dirty="0" err="1" smtClean="0"/>
              <a:t>properties</a:t>
            </a:r>
            <a:endParaRPr lang="pt-PT" dirty="0" smtClean="0"/>
          </a:p>
          <a:p>
            <a:r>
              <a:rPr lang="pt-PT" dirty="0" smtClean="0"/>
              <a:t>Open </a:t>
            </a:r>
            <a:r>
              <a:rPr lang="pt-PT" dirty="0" err="1" smtClean="0"/>
              <a:t>questions</a:t>
            </a:r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pic>
        <p:nvPicPr>
          <p:cNvPr id="12" name="Picture 11" descr="h_stam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227" y="2660164"/>
            <a:ext cx="2841973" cy="348102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928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253"/>
            <a:ext cx="9144000" cy="169536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73" y="170386"/>
            <a:ext cx="4389705" cy="29894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 smtClean="0"/>
              <a:t>Problem 2</a:t>
            </a:r>
            <a:r>
              <a:rPr lang="en-GB" sz="2000" b="1" dirty="0" smtClean="0"/>
              <a:t>: </a:t>
            </a:r>
          </a:p>
          <a:p>
            <a:pPr marL="0" indent="0">
              <a:buNone/>
            </a:pPr>
            <a:r>
              <a:rPr lang="en-GB" sz="2000" b="1" dirty="0" smtClean="0"/>
              <a:t>Longitudinal </a:t>
            </a:r>
            <a:r>
              <a:rPr lang="en-GB" sz="2000" b="1" dirty="0" smtClean="0"/>
              <a:t>gauge-boson scattering</a:t>
            </a:r>
          </a:p>
          <a:p>
            <a:pPr marL="0" indent="0">
              <a:buNone/>
            </a:pPr>
            <a:r>
              <a:rPr lang="en-GB" sz="2000" dirty="0" smtClean="0"/>
              <a:t>In the absence of the Higgs, some processes have cross sections that grow with the centre of mass energy of the collision… i.e. breaks </a:t>
            </a:r>
            <a:r>
              <a:rPr lang="en-GB" sz="2000" dirty="0" err="1" smtClean="0"/>
              <a:t>unitarity</a:t>
            </a:r>
            <a:r>
              <a:rPr lang="en-GB" sz="2000" dirty="0" smtClean="0"/>
              <a:t>!</a:t>
            </a:r>
          </a:p>
          <a:p>
            <a:pPr marL="0" indent="0">
              <a:buNone/>
            </a:pPr>
            <a:r>
              <a:rPr lang="en-GB" sz="2000" dirty="0" smtClean="0"/>
              <a:t>The Higgs regulates the cross section through negative interference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14261" y="6173901"/>
            <a:ext cx="6929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err="1" smtClean="0"/>
              <a:t>Feynman</a:t>
            </a:r>
            <a:r>
              <a:rPr lang="pt-PT" dirty="0" smtClean="0"/>
              <a:t> </a:t>
            </a:r>
            <a:r>
              <a:rPr lang="pt-PT" dirty="0" err="1" smtClean="0"/>
              <a:t>diagrams</a:t>
            </a:r>
            <a:r>
              <a:rPr lang="pt-PT" dirty="0" smtClean="0"/>
              <a:t> </a:t>
            </a:r>
            <a:r>
              <a:rPr lang="pt-PT" dirty="0" err="1" smtClean="0"/>
              <a:t>contributing</a:t>
            </a:r>
            <a:r>
              <a:rPr lang="pt-PT" dirty="0" smtClean="0"/>
              <a:t> to</a:t>
            </a:r>
            <a:r>
              <a:rPr lang="en-GB" dirty="0" smtClean="0"/>
              <a:t> </a:t>
            </a:r>
            <a:r>
              <a:rPr lang="en-GB" dirty="0"/>
              <a:t>longitudinal WW scattering</a:t>
            </a:r>
            <a:endParaRPr lang="pt-PT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03530" y="478452"/>
            <a:ext cx="4576611" cy="4048921"/>
            <a:chOff x="4503530" y="478452"/>
            <a:chExt cx="4576611" cy="404892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3530" y="592415"/>
              <a:ext cx="4576611" cy="39349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431120" y="478452"/>
              <a:ext cx="2451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600" dirty="0" err="1" smtClean="0"/>
                <a:t>J.C.Romão</a:t>
              </a:r>
              <a:r>
                <a:rPr lang="pt-PT" sz="1600" dirty="0" smtClean="0"/>
                <a:t> [5]</a:t>
              </a:r>
              <a:endParaRPr lang="pt-PT" sz="16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5436450" y="4462253"/>
            <a:ext cx="3707550" cy="171164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extBox 6"/>
          <p:cNvSpPr txBox="1"/>
          <p:nvPr/>
        </p:nvSpPr>
        <p:spPr>
          <a:xfrm>
            <a:off x="136648" y="3220682"/>
            <a:ext cx="450353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Bottom line: </a:t>
            </a:r>
            <a:r>
              <a:rPr lang="en-GB" sz="2000" b="1" dirty="0"/>
              <a:t>the SM (without the Higgs mechanism) results in wrong calculations and breaks down for massive </a:t>
            </a:r>
            <a:r>
              <a:rPr lang="en-GB" sz="2000" b="1" dirty="0" smtClean="0"/>
              <a:t>particles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58962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28" b="70051" l="22000" r="73455">
                        <a14:foregroundMark x1="69909" y1="48072" x2="69909" y2="48072"/>
                        <a14:foregroundMark x1="71818" y1="55141" x2="71818" y2="55141"/>
                        <a14:foregroundMark x1="71364" y1="59383" x2="71364" y2="59383"/>
                        <a14:foregroundMark x1="28000" y1="60026" x2="28000" y2="60026"/>
                        <a14:foregroundMark x1="24727" y1="52057" x2="24818" y2="60411"/>
                        <a14:foregroundMark x1="27091" y1="55398" x2="27091" y2="55398"/>
                        <a14:foregroundMark x1="34455" y1="42674" x2="34455" y2="42674"/>
                        <a14:foregroundMark x1="36364" y1="42288" x2="36364" y2="42288"/>
                        <a14:foregroundMark x1="34182" y1="41645" x2="37818" y2="40103"/>
                        <a14:foregroundMark x1="32273" y1="42674" x2="32273" y2="42674"/>
                        <a14:foregroundMark x1="35091" y1="24165" x2="35091" y2="24165"/>
                        <a14:foregroundMark x1="34455" y1="26478" x2="34455" y2="26478"/>
                        <a14:foregroundMark x1="34909" y1="27892" x2="34909" y2="27892"/>
                        <a14:foregroundMark x1="36000" y1="30848" x2="36000" y2="30848"/>
                        <a14:foregroundMark x1="36273" y1="31362" x2="36273" y2="31362"/>
                      </a14:backgroundRemoval>
                    </a14:imgEffect>
                  </a14:imgLayer>
                </a14:imgProps>
              </a:ext>
            </a:extLst>
          </a:blip>
          <a:srcRect l="25635" r="29341" b="38364"/>
          <a:stretch/>
        </p:blipFill>
        <p:spPr>
          <a:xfrm flipH="1">
            <a:off x="4527728" y="2419761"/>
            <a:ext cx="4616271" cy="446961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71562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The Higgs Mechanism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31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-1" y="1914562"/>
            <a:ext cx="3660401" cy="4974818"/>
            <a:chOff x="-1" y="1914562"/>
            <a:chExt cx="3660401" cy="49748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99" b="99666" l="0" r="100000">
                          <a14:foregroundMark x1="41818" y1="89130" x2="41818" y2="89130"/>
                          <a14:foregroundMark x1="14318" y1="78930" x2="90227" y2="93980"/>
                          <a14:foregroundMark x1="14318" y1="73077" x2="5682" y2="96321"/>
                          <a14:foregroundMark x1="94318" y1="63545" x2="94318" y2="63545"/>
                          <a14:foregroundMark x1="96364" y1="81271" x2="96364" y2="81271"/>
                          <a14:foregroundMark x1="95455" y1="65886" x2="95455" y2="65886"/>
                          <a14:foregroundMark x1="52500" y1="42140" x2="52500" y2="42140"/>
                          <a14:foregroundMark x1="55227" y1="47826" x2="55227" y2="47826"/>
                          <a14:foregroundMark x1="54773" y1="48829" x2="54773" y2="48829"/>
                          <a14:foregroundMark x1="54545" y1="50000" x2="54545" y2="50000"/>
                          <a14:foregroundMark x1="70227" y1="60368" x2="70227" y2="60368"/>
                          <a14:foregroundMark x1="53636" y1="38462" x2="53636" y2="38462"/>
                          <a14:foregroundMark x1="54318" y1="39298" x2="54318" y2="39298"/>
                          <a14:backgroundMark x1="5000" y1="61371" x2="5000" y2="61371"/>
                          <a14:backgroundMark x1="11818" y1="62542" x2="11818" y2="62542"/>
                          <a14:backgroundMark x1="91818" y1="57692" x2="59091" y2="11371"/>
                          <a14:backgroundMark x1="58636" y1="51338" x2="58636" y2="51338"/>
                          <a14:backgroundMark x1="56364" y1="46823" x2="57500" y2="56522"/>
                          <a14:backgroundMark x1="13409" y1="12207" x2="13409" y2="12207"/>
                          <a14:backgroundMark x1="12273" y1="14883" x2="12273" y2="14883"/>
                          <a14:backgroundMark x1="12273" y1="17726" x2="12273" y2="17726"/>
                          <a14:backgroundMark x1="55455" y1="32441" x2="55455" y2="32441"/>
                          <a14:backgroundMark x1="55682" y1="41472" x2="55682" y2="41472"/>
                          <a14:backgroundMark x1="55227" y1="50669" x2="55227" y2="506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" y="1914562"/>
              <a:ext cx="3660401" cy="49748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0" y="5355711"/>
              <a:ext cx="3145692" cy="380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Robert </a:t>
              </a:r>
              <a:r>
                <a:rPr lang="pt-PT" dirty="0" err="1" smtClean="0"/>
                <a:t>Brout</a:t>
              </a:r>
              <a:r>
                <a:rPr lang="pt-PT" dirty="0" smtClean="0"/>
                <a:t> (1928 – 2011)</a:t>
              </a:r>
              <a:endParaRPr lang="pt-PT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7266" r="100000">
                        <a14:foregroundMark x1="61719" y1="96240" x2="62422" y2="93733"/>
                      </a14:backgroundRemoval>
                    </a14:imgEffect>
                  </a14:imgLayer>
                </a14:imgProps>
              </a:ext>
            </a:extLst>
          </a:blip>
          <a:srcRect l="26739"/>
          <a:stretch/>
        </p:blipFill>
        <p:spPr>
          <a:xfrm>
            <a:off x="1543540" y="2298700"/>
            <a:ext cx="5954671" cy="4559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24200" y="5986895"/>
            <a:ext cx="2459892" cy="380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Peter </a:t>
            </a:r>
            <a:r>
              <a:rPr lang="pt-PT" dirty="0" err="1" smtClean="0"/>
              <a:t>Higgs</a:t>
            </a:r>
            <a:r>
              <a:rPr lang="pt-PT" dirty="0" smtClean="0"/>
              <a:t> (b. 1929)</a:t>
            </a:r>
            <a:endParaRPr lang="pt-PT" dirty="0"/>
          </a:p>
        </p:txBody>
      </p:sp>
      <p:sp>
        <p:nvSpPr>
          <p:cNvPr id="14" name="TextBox 13"/>
          <p:cNvSpPr txBox="1"/>
          <p:nvPr/>
        </p:nvSpPr>
        <p:spPr>
          <a:xfrm>
            <a:off x="7021990" y="5759150"/>
            <a:ext cx="1897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smtClean="0">
                <a:solidFill>
                  <a:srgbClr val="FFFFFF"/>
                </a:solidFill>
              </a:rPr>
              <a:t>François </a:t>
            </a:r>
            <a:r>
              <a:rPr lang="pt-PT" dirty="0" err="1" smtClean="0">
                <a:solidFill>
                  <a:srgbClr val="FFFFFF"/>
                </a:solidFill>
              </a:rPr>
              <a:t>Englert</a:t>
            </a:r>
            <a:r>
              <a:rPr lang="pt-PT" dirty="0" smtClean="0">
                <a:solidFill>
                  <a:srgbClr val="FFFFFF"/>
                </a:solidFill>
              </a:rPr>
              <a:t> (b. 1932)</a:t>
            </a:r>
            <a:endParaRPr lang="pt-P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23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01.04.20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 Gonçalo - Physics at the LHC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25" y="2120900"/>
            <a:ext cx="76200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34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178" y="2615436"/>
            <a:ext cx="4018371" cy="40183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9022" y="2615436"/>
            <a:ext cx="4454978" cy="38185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5372" y="65052"/>
            <a:ext cx="8743076" cy="6495766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Introduce</a:t>
            </a:r>
            <a:r>
              <a:rPr lang="pt-PT" dirty="0" smtClean="0"/>
              <a:t> a SU(2) </a:t>
            </a:r>
            <a:r>
              <a:rPr lang="pt-PT" dirty="0" err="1" smtClean="0"/>
              <a:t>doublet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spin-0 </a:t>
            </a:r>
            <a:r>
              <a:rPr lang="pt-PT" dirty="0" err="1" smtClean="0"/>
              <a:t>complex</a:t>
            </a:r>
            <a:r>
              <a:rPr lang="pt-PT" dirty="0" smtClean="0"/>
              <a:t> </a:t>
            </a:r>
            <a:r>
              <a:rPr lang="pt-PT" dirty="0" err="1" smtClean="0"/>
              <a:t>fields</a:t>
            </a:r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Lagrangian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</a:p>
          <a:p>
            <a:endParaRPr lang="pt-PT" dirty="0" smtClean="0"/>
          </a:p>
          <a:p>
            <a:r>
              <a:rPr lang="pt-PT" dirty="0" err="1" smtClean="0"/>
              <a:t>With</a:t>
            </a:r>
            <a:r>
              <a:rPr lang="pt-PT" dirty="0" smtClean="0"/>
              <a:t> a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r>
              <a:rPr lang="pt-PT" dirty="0" smtClean="0"/>
              <a:t>For </a:t>
            </a:r>
            <a:r>
              <a:rPr lang="pt-PT" dirty="0" err="1"/>
              <a:t>λ</a:t>
            </a:r>
            <a:r>
              <a:rPr lang="pt-PT" dirty="0"/>
              <a:t>&gt;0, μ</a:t>
            </a:r>
            <a:r>
              <a:rPr lang="pt-PT" baseline="30000" dirty="0"/>
              <a:t>2</a:t>
            </a:r>
            <a:r>
              <a:rPr lang="pt-PT" dirty="0"/>
              <a:t>&lt;0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a </a:t>
            </a:r>
          </a:p>
          <a:p>
            <a:pPr marL="0" indent="0">
              <a:buNone/>
            </a:pPr>
            <a:r>
              <a:rPr lang="pt-PT" dirty="0" err="1" smtClean="0"/>
              <a:t>minimum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origin</a:t>
            </a:r>
            <a:endParaRPr lang="pt-PT" dirty="0" smtClean="0"/>
          </a:p>
          <a:p>
            <a:r>
              <a:rPr lang="pt-PT" dirty="0" smtClean="0"/>
              <a:t>For </a:t>
            </a:r>
            <a:r>
              <a:rPr lang="pt-PT" dirty="0" err="1" smtClean="0"/>
              <a:t>λ</a:t>
            </a:r>
            <a:r>
              <a:rPr lang="pt-PT" dirty="0" smtClean="0"/>
              <a:t>&gt;0, μ</a:t>
            </a:r>
            <a:r>
              <a:rPr lang="pt-PT" baseline="30000" dirty="0" smtClean="0"/>
              <a:t>2</a:t>
            </a:r>
            <a:r>
              <a:rPr lang="pt-PT" dirty="0" smtClean="0"/>
              <a:t>&lt;0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infinite</a:t>
            </a:r>
            <a:r>
              <a:rPr lang="pt-PT" dirty="0" smtClean="0"/>
              <a:t>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minima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:</a:t>
            </a:r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choice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vacuum</a:t>
            </a:r>
            <a:r>
              <a:rPr lang="pt-PT" dirty="0" smtClean="0"/>
              <a:t> (</a:t>
            </a:r>
            <a:r>
              <a:rPr lang="pt-PT" dirty="0" err="1" smtClean="0"/>
              <a:t>lowest</a:t>
            </a:r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energy</a:t>
            </a:r>
            <a:r>
              <a:rPr lang="pt-PT" dirty="0" smtClean="0"/>
              <a:t> </a:t>
            </a:r>
            <a:r>
              <a:rPr lang="pt-PT" dirty="0" err="1" smtClean="0"/>
              <a:t>state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field</a:t>
            </a:r>
            <a:r>
              <a:rPr lang="pt-PT" dirty="0" smtClean="0"/>
              <a:t>) </a:t>
            </a:r>
            <a:r>
              <a:rPr lang="pt-PT" dirty="0" err="1" smtClean="0"/>
              <a:t>breaks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Lagrangian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978" y="493218"/>
            <a:ext cx="4705303" cy="1043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697" y="1399816"/>
            <a:ext cx="4425903" cy="700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8019" y="2027106"/>
            <a:ext cx="4574391" cy="702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467" y="4721235"/>
            <a:ext cx="3574648" cy="944247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0" idx="3"/>
          </p:cNvCxnSpPr>
          <p:nvPr/>
        </p:nvCxnSpPr>
        <p:spPr>
          <a:xfrm flipV="1">
            <a:off x="4009115" y="4851475"/>
            <a:ext cx="1412566" cy="3418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3614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862" y="1609569"/>
            <a:ext cx="4419605" cy="441960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942" y="2026505"/>
            <a:ext cx="4569459" cy="34718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8" name="Rectangle 27"/>
          <p:cNvSpPr/>
          <p:nvPr/>
        </p:nvSpPr>
        <p:spPr>
          <a:xfrm>
            <a:off x="2161812" y="897935"/>
            <a:ext cx="5317221" cy="486827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773" y="1935930"/>
            <a:ext cx="4030227" cy="618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4000" r="981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47926" flipH="1">
            <a:off x="4628756" y="2908141"/>
            <a:ext cx="1989875" cy="19898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608" b="78928" l="183" r="100000">
                        <a14:foregroundMark x1="61108" y1="66753" x2="76855" y2="63129"/>
                        <a14:foregroundMark x1="48987" y1="63542" x2="50879" y2="63694"/>
                        <a14:foregroundMark x1="55273" y1="64865" x2="51807" y2="64041"/>
                        <a14:foregroundMark x1="85181" y1="63628" x2="97876" y2="64865"/>
                        <a14:foregroundMark x1="95374" y1="67578" x2="80371" y2="68403"/>
                        <a14:foregroundMark x1="7715" y1="68511" x2="78320" y2="72287"/>
                        <a14:foregroundMark x1="96460" y1="72982" x2="7910" y2="74349"/>
                        <a14:foregroundMark x1="6946" y1="69488" x2="1160" y2="70855"/>
                        <a14:backgroundMark x1="12341" y1="54405" x2="96460" y2="54753"/>
                      </a14:backgroundRemoval>
                    </a14:imgEffect>
                  </a14:imgLayer>
                </a14:imgProps>
              </a:ext>
            </a:extLst>
          </a:blip>
          <a:srcRect t="59888" b="27421"/>
          <a:stretch/>
        </p:blipFill>
        <p:spPr>
          <a:xfrm>
            <a:off x="0" y="1531416"/>
            <a:ext cx="9144000" cy="404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3067" r="93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012402" y="-74866"/>
            <a:ext cx="2101371" cy="210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4626 L 0.00573 0.5475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967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03405E-7 -1.33009E-6 C 0.05403 0.05136 0.10806 0.10294 0.13899 0.17488 C 0.16991 0.24682 0.17755 0.33935 0.18537 0.43188 " pathEditMode="relative" ptsTypes="aaA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EWK Symmetry Breaking in Pictures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05" y="1608278"/>
            <a:ext cx="7161631" cy="503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88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>
                <a:solidFill>
                  <a:schemeClr val="bg1"/>
                </a:solidFill>
              </a:rPr>
              <a:t>The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Story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So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Fa</a:t>
            </a:r>
            <a:r>
              <a:rPr lang="pt-PT" dirty="0" err="1" smtClean="0">
                <a:solidFill>
                  <a:srgbClr val="FFFFFF"/>
                </a:solidFill>
              </a:rPr>
              <a:t>r</a:t>
            </a:r>
            <a:r>
              <a:rPr lang="pt-PT" dirty="0" smtClean="0">
                <a:solidFill>
                  <a:srgbClr val="FFFFFF"/>
                </a:solidFill>
              </a:rPr>
              <a:t>...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865" y="1417638"/>
            <a:ext cx="4739217" cy="518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03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897" y="96971"/>
            <a:ext cx="3514921" cy="18123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Standard Model of particle physics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818" y="0"/>
            <a:ext cx="5380182" cy="6858000"/>
          </a:xfrm>
          <a:prstGeom prst="rect">
            <a:avLst/>
          </a:prstGeom>
        </p:spPr>
      </p:pic>
      <p:pic>
        <p:nvPicPr>
          <p:cNvPr id="7" name="Picture 10" descr="dimuon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15489"/>
            <a:ext cx="3853799" cy="292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9325"/>
            <a:ext cx="3938957" cy="478571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717946" y="5106384"/>
            <a:ext cx="1175302" cy="1156035"/>
            <a:chOff x="7968698" y="5092364"/>
            <a:chExt cx="1175302" cy="115603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7" b="99167" l="0" r="9918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68698" y="5092364"/>
              <a:ext cx="1175302" cy="115603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081237" y="5608370"/>
              <a:ext cx="9790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 smtClean="0">
                  <a:solidFill>
                    <a:schemeClr val="bg2"/>
                  </a:solidFill>
                  <a:latin typeface="Arial"/>
                  <a:cs typeface="Arial"/>
                </a:rPr>
                <a:t>2013</a:t>
              </a:r>
              <a:endParaRPr lang="pt-PT" sz="2800" dirty="0">
                <a:solidFill>
                  <a:schemeClr val="bg2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88" b="99287" l="10000" r="90000">
                        <a14:foregroundMark x1="54750" y1="42518" x2="54750" y2="42518"/>
                        <a14:backgroundMark x1="24583" y1="40736" x2="25417" y2="60214"/>
                        <a14:backgroundMark x1="35417" y1="93705" x2="43417" y2="96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411" r="25326"/>
          <a:stretch/>
        </p:blipFill>
        <p:spPr>
          <a:xfrm>
            <a:off x="258974" y="2737838"/>
            <a:ext cx="2605987" cy="280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6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4139" y="-7481"/>
            <a:ext cx="10984771" cy="6865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845" y="195719"/>
            <a:ext cx="3457366" cy="250613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5396700"/>
            <a:ext cx="8229600" cy="1143000"/>
          </a:xfrm>
          <a:solidFill>
            <a:srgbClr val="7F7F7F">
              <a:alpha val="70000"/>
            </a:srgbClr>
          </a:solidFill>
        </p:spPr>
        <p:txBody>
          <a:bodyPr/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The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ong Way to Discovery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31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691" y="285833"/>
            <a:ext cx="6033586" cy="14390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802" y="1724879"/>
            <a:ext cx="1490472" cy="19872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691" y="1724878"/>
            <a:ext cx="3497206" cy="19671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9673" y="1724878"/>
            <a:ext cx="1405128" cy="19671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12175"/>
            <a:ext cx="9144000" cy="26441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5177078"/>
            <a:ext cx="9144000" cy="100936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664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1159933" y="0"/>
            <a:ext cx="6747936" cy="679431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876424"/>
            <a:ext cx="7772400" cy="1470025"/>
          </a:xfrm>
        </p:spPr>
        <p:txBody>
          <a:bodyPr>
            <a:normAutofit/>
          </a:bodyPr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608669" y="3632199"/>
            <a:ext cx="6146800" cy="1752600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The Standard Model particles and </a:t>
            </a:r>
            <a:r>
              <a:rPr lang="en-GB" dirty="0" smtClean="0">
                <a:solidFill>
                  <a:schemeClr val="tx1"/>
                </a:solidFill>
              </a:rPr>
              <a:t>interactions, </a:t>
            </a:r>
            <a:r>
              <a:rPr lang="en-GB" dirty="0" smtClean="0">
                <a:solidFill>
                  <a:schemeClr val="tx1"/>
                </a:solidFill>
              </a:rPr>
              <a:t>and some </a:t>
            </a:r>
            <a:r>
              <a:rPr lang="en-GB" dirty="0" smtClean="0">
                <a:solidFill>
                  <a:schemeClr val="tx1"/>
                </a:solidFill>
              </a:rPr>
              <a:t>theory to set the scene…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362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9122" y="53114"/>
            <a:ext cx="4034878" cy="685297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Searches at LEP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39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8212"/>
          </a:xfrm>
        </p:spPr>
        <p:txBody>
          <a:bodyPr/>
          <a:lstStyle/>
          <a:p>
            <a:r>
              <a:rPr lang="en-GB" dirty="0" smtClean="0"/>
              <a:t>Low-mass searches at LEP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89" y="1092850"/>
            <a:ext cx="8361944" cy="528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298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Higher-mass Higgs production at LEP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24" y="1107618"/>
            <a:ext cx="7546107" cy="53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5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79" y="899316"/>
            <a:ext cx="8287558" cy="56300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336"/>
            <a:ext cx="8229600" cy="87728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Higgs decays: focus on 3</a:t>
            </a:r>
            <a:r>
              <a:rPr lang="en-GB" baseline="30000" dirty="0" smtClean="0"/>
              <a:t>rd</a:t>
            </a:r>
            <a:r>
              <a:rPr lang="en-GB" dirty="0" smtClean="0"/>
              <a:t> generation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13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59" y="97288"/>
            <a:ext cx="8684822" cy="671640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06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874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LEP’s</a:t>
            </a:r>
            <a:r>
              <a:rPr lang="pt-PT" dirty="0" smtClean="0"/>
              <a:t> Final </a:t>
            </a:r>
            <a:r>
              <a:rPr lang="pt-PT" dirty="0" err="1" smtClean="0"/>
              <a:t>Legacy</a:t>
            </a:r>
            <a:r>
              <a:rPr lang="pt-PT" dirty="0" smtClean="0"/>
              <a:t>: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Blue</a:t>
            </a:r>
            <a:r>
              <a:rPr lang="pt-PT" dirty="0" smtClean="0"/>
              <a:t> </a:t>
            </a:r>
            <a:r>
              <a:rPr lang="pt-PT" dirty="0" err="1" smtClean="0"/>
              <a:t>Band</a:t>
            </a:r>
            <a:r>
              <a:rPr lang="pt-PT" dirty="0" smtClean="0"/>
              <a:t> </a:t>
            </a:r>
            <a:r>
              <a:rPr lang="pt-PT" dirty="0" err="1" smtClean="0"/>
              <a:t>Plot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640626"/>
            <a:ext cx="3361015" cy="4525963"/>
          </a:xfrm>
        </p:spPr>
        <p:txBody>
          <a:bodyPr>
            <a:normAutofit fontScale="85000" lnSpcReduction="20000"/>
          </a:bodyPr>
          <a:lstStyle/>
          <a:p>
            <a:r>
              <a:rPr lang="pt-PT" dirty="0" err="1" smtClean="0"/>
              <a:t>Decades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searches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many</a:t>
            </a:r>
            <a:r>
              <a:rPr lang="pt-PT" dirty="0" smtClean="0"/>
              <a:t> </a:t>
            </a:r>
            <a:r>
              <a:rPr lang="pt-PT" dirty="0" err="1" smtClean="0"/>
              <a:t>experiments</a:t>
            </a:r>
            <a:r>
              <a:rPr lang="pt-PT" dirty="0" smtClean="0"/>
              <a:t>...</a:t>
            </a:r>
            <a:endParaRPr lang="pt-PT" dirty="0"/>
          </a:p>
          <a:p>
            <a:endParaRPr lang="pt-PT" dirty="0" smtClean="0"/>
          </a:p>
          <a:p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July</a:t>
            </a:r>
            <a:r>
              <a:rPr lang="pt-PT" dirty="0" smtClean="0"/>
              <a:t> 2010: </a:t>
            </a:r>
          </a:p>
          <a:p>
            <a:pPr lvl="1"/>
            <a:r>
              <a:rPr lang="pt-PT" dirty="0" err="1" smtClean="0"/>
              <a:t>LEP+Tevatron+SLD</a:t>
            </a:r>
            <a:r>
              <a:rPr lang="pt-PT" dirty="0" smtClean="0"/>
              <a:t> </a:t>
            </a:r>
            <a:r>
              <a:rPr lang="pt-PT" dirty="0" err="1" smtClean="0"/>
              <a:t>limits</a:t>
            </a:r>
            <a:endParaRPr lang="pt-PT" dirty="0" smtClean="0"/>
          </a:p>
          <a:p>
            <a:pPr lvl="1"/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excluded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/>
              <a:t>&lt;</a:t>
            </a:r>
            <a:r>
              <a:rPr lang="pt-PT" dirty="0" smtClean="0"/>
              <a:t>114.4 </a:t>
            </a:r>
            <a:r>
              <a:rPr lang="pt-PT" dirty="0" err="1" smtClean="0"/>
              <a:t>GeV</a:t>
            </a:r>
            <a:r>
              <a:rPr lang="pt-PT" dirty="0" smtClean="0"/>
              <a:t> </a:t>
            </a:r>
            <a:r>
              <a:rPr lang="pt-PT" dirty="0" err="1"/>
              <a:t>at</a:t>
            </a:r>
            <a:r>
              <a:rPr lang="pt-PT" dirty="0"/>
              <a:t> 95% CL</a:t>
            </a:r>
            <a:endParaRPr lang="pt-PT" dirty="0" smtClean="0"/>
          </a:p>
          <a:p>
            <a:pPr lvl="1"/>
            <a:r>
              <a:rPr lang="pt-PT" dirty="0" err="1" smtClean="0"/>
              <a:t>Plus</a:t>
            </a:r>
            <a:r>
              <a:rPr lang="pt-PT" dirty="0" smtClean="0"/>
              <a:t> </a:t>
            </a:r>
            <a:r>
              <a:rPr lang="pt-PT" dirty="0" err="1" smtClean="0"/>
              <a:t>between</a:t>
            </a:r>
            <a:r>
              <a:rPr lang="pt-PT" dirty="0" smtClean="0"/>
              <a:t> 158 </a:t>
            </a:r>
            <a:r>
              <a:rPr lang="pt-PT" dirty="0" err="1" smtClean="0"/>
              <a:t>and</a:t>
            </a:r>
            <a:r>
              <a:rPr lang="pt-PT" dirty="0" smtClean="0"/>
              <a:t> 175 </a:t>
            </a:r>
            <a:r>
              <a:rPr lang="pt-PT" dirty="0" err="1" smtClean="0"/>
              <a:t>GeV</a:t>
            </a:r>
            <a:endParaRPr lang="pt-PT" dirty="0" smtClean="0"/>
          </a:p>
          <a:p>
            <a:endParaRPr lang="pt-PT" dirty="0"/>
          </a:p>
        </p:txBody>
      </p:sp>
      <p:grpSp>
        <p:nvGrpSpPr>
          <p:cNvPr id="9" name="Group 8"/>
          <p:cNvGrpSpPr/>
          <p:nvPr/>
        </p:nvGrpSpPr>
        <p:grpSpPr>
          <a:xfrm>
            <a:off x="3361015" y="1269848"/>
            <a:ext cx="5782983" cy="5588151"/>
            <a:chOff x="3361015" y="1269848"/>
            <a:chExt cx="5782983" cy="55881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1015" y="1269848"/>
              <a:ext cx="5782983" cy="558815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5400000">
              <a:off x="7704783" y="2501556"/>
              <a:ext cx="2434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CERN-PH-EP-2010-05</a:t>
              </a:r>
              <a:endParaRPr lang="pt-PT" dirty="0"/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13434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13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21" y="0"/>
            <a:ext cx="7309847" cy="818212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Searches at the </a:t>
            </a:r>
            <a:r>
              <a:rPr lang="en-GB" dirty="0" err="1" smtClean="0">
                <a:solidFill>
                  <a:srgbClr val="FFFFFF"/>
                </a:solidFill>
              </a:rPr>
              <a:t>Tevatron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2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84" y="1132458"/>
            <a:ext cx="7944242" cy="5396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7820"/>
          </a:xfrm>
        </p:spPr>
        <p:txBody>
          <a:bodyPr/>
          <a:lstStyle/>
          <a:p>
            <a:r>
              <a:rPr lang="en-GB" dirty="0" smtClean="0"/>
              <a:t>Higgs production at the </a:t>
            </a:r>
            <a:r>
              <a:rPr lang="en-GB" dirty="0" err="1" smtClean="0"/>
              <a:t>Tevatron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9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363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Most sensitive searches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78272"/>
            <a:ext cx="8229600" cy="548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63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882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final stand of the </a:t>
            </a:r>
            <a:r>
              <a:rPr lang="en-GB" dirty="0" err="1" smtClean="0"/>
              <a:t>Tevatron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4197108" cy="4525963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By the end of its lifetime, the </a:t>
            </a:r>
            <a:r>
              <a:rPr lang="en-GB" dirty="0" err="1" smtClean="0"/>
              <a:t>Tevatron</a:t>
            </a:r>
            <a:r>
              <a:rPr lang="en-GB" dirty="0" smtClean="0"/>
              <a:t> had very sophisticated analyses of a huge number of channels</a:t>
            </a:r>
          </a:p>
          <a:p>
            <a:endParaRPr lang="en-GB" dirty="0" smtClean="0"/>
          </a:p>
          <a:p>
            <a:r>
              <a:rPr lang="en-GB" dirty="0"/>
              <a:t>By that time the LHC was collecting data and analysing it very fast</a:t>
            </a:r>
          </a:p>
          <a:p>
            <a:endParaRPr lang="en-GB" dirty="0" smtClean="0"/>
          </a:p>
          <a:p>
            <a:r>
              <a:rPr lang="en-GB" dirty="0" smtClean="0"/>
              <a:t>The CDF and D0 experiments obtained a significant excess of around 3 standard deviations in the mass range </a:t>
            </a:r>
            <a:r>
              <a:rPr lang="nl-NL" dirty="0" smtClean="0"/>
              <a:t>115</a:t>
            </a:r>
            <a:r>
              <a:rPr lang="nl-NL" dirty="0"/>
              <a:t>&lt;</a:t>
            </a:r>
            <a:r>
              <a:rPr lang="nl-NL" dirty="0" smtClean="0"/>
              <a:t>M</a:t>
            </a:r>
            <a:r>
              <a:rPr lang="nl-NL" baseline="-25000" dirty="0" smtClean="0"/>
              <a:t>H</a:t>
            </a:r>
            <a:r>
              <a:rPr lang="nl-NL" dirty="0"/>
              <a:t>&lt;140 </a:t>
            </a:r>
            <a:r>
              <a:rPr lang="nl-NL" dirty="0" err="1"/>
              <a:t>G</a:t>
            </a:r>
            <a:r>
              <a:rPr lang="nl-NL" dirty="0" err="1" smtClean="0"/>
              <a:t>eV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r>
              <a:rPr lang="en-GB" dirty="0" smtClean="0"/>
              <a:t>Not enough to claim discovery, but consistent with the LHC results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308" y="1023459"/>
            <a:ext cx="4216521" cy="2786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623" y="3810406"/>
            <a:ext cx="3503588" cy="267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44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05" y="548529"/>
            <a:ext cx="7111269" cy="2116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899" y="2664881"/>
            <a:ext cx="2454602" cy="369146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70335" y="2664881"/>
            <a:ext cx="2410417" cy="3691469"/>
            <a:chOff x="5068123" y="3166531"/>
            <a:chExt cx="2410417" cy="36914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4967" y="3166532"/>
              <a:ext cx="1183573" cy="369146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8123" y="3166531"/>
              <a:ext cx="1179219" cy="3691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0892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48690"/>
          </a:xfrm>
        </p:spPr>
        <p:txBody>
          <a:bodyPr>
            <a:normAutofit/>
          </a:bodyPr>
          <a:lstStyle/>
          <a:p>
            <a:r>
              <a:rPr lang="pt-PT" dirty="0" err="1" smtClean="0">
                <a:solidFill>
                  <a:srgbClr val="FFFFFF"/>
                </a:solidFill>
              </a:rPr>
              <a:t>Discovery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at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the</a:t>
            </a:r>
            <a:r>
              <a:rPr lang="pt-PT" dirty="0" smtClean="0">
                <a:solidFill>
                  <a:srgbClr val="FFFFFF"/>
                </a:solidFill>
              </a:rPr>
              <a:t> LHC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50</a:t>
            </a:fld>
            <a:endParaRPr lang="pt-P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241077"/>
            <a:ext cx="2522124" cy="1490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9149"/>
            <a:ext cx="2590800" cy="172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4956" y="3972349"/>
            <a:ext cx="51286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>
                <a:solidFill>
                  <a:srgbClr val="FFFFFF"/>
                </a:solidFill>
              </a:rPr>
              <a:t>Proton-proton</a:t>
            </a:r>
            <a:r>
              <a:rPr lang="pt-PT" sz="2400" dirty="0" smtClean="0">
                <a:solidFill>
                  <a:srgbClr val="FFFFFF"/>
                </a:solidFill>
              </a:rPr>
              <a:t> (</a:t>
            </a:r>
            <a:r>
              <a:rPr lang="pt-PT" sz="2400" dirty="0" err="1" smtClean="0">
                <a:solidFill>
                  <a:srgbClr val="FFFFFF"/>
                </a:solidFill>
              </a:rPr>
              <a:t>and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Heavy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Ion</a:t>
            </a:r>
            <a:r>
              <a:rPr lang="pt-PT" sz="2400" dirty="0" smtClean="0">
                <a:solidFill>
                  <a:srgbClr val="FFFFFF"/>
                </a:solidFill>
              </a:rPr>
              <a:t>) </a:t>
            </a:r>
            <a:r>
              <a:rPr lang="pt-PT" sz="2400" dirty="0" err="1" smtClean="0">
                <a:solidFill>
                  <a:srgbClr val="FFFFFF"/>
                </a:solidFill>
              </a:rPr>
              <a:t>collider</a:t>
            </a:r>
            <a:endParaRPr lang="pt-PT" sz="2400" dirty="0" smtClean="0">
              <a:solidFill>
                <a:srgbClr val="FFFFFF"/>
              </a:solidFill>
            </a:endParaRPr>
          </a:p>
          <a:p>
            <a:r>
              <a:rPr lang="pt-PT" sz="2400" dirty="0" smtClean="0">
                <a:solidFill>
                  <a:srgbClr val="FFFFFF"/>
                </a:solidFill>
              </a:rPr>
              <a:t>s</a:t>
            </a:r>
            <a:r>
              <a:rPr lang="pt-PT" sz="2400" baseline="30000" dirty="0" smtClean="0">
                <a:solidFill>
                  <a:srgbClr val="FFFFFF"/>
                </a:solidFill>
              </a:rPr>
              <a:t>1/2</a:t>
            </a:r>
            <a:r>
              <a:rPr lang="pt-PT" sz="2400" dirty="0" smtClean="0">
                <a:solidFill>
                  <a:srgbClr val="FFFFFF"/>
                </a:solidFill>
              </a:rPr>
              <a:t> = 7, 8, 13 </a:t>
            </a:r>
            <a:r>
              <a:rPr lang="pt-PT" sz="2400" dirty="0" err="1" smtClean="0">
                <a:solidFill>
                  <a:srgbClr val="FFFFFF"/>
                </a:solidFill>
              </a:rPr>
              <a:t>TeV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so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far</a:t>
            </a:r>
            <a:endParaRPr lang="pt-PT" sz="2400" dirty="0" smtClean="0">
              <a:solidFill>
                <a:srgbClr val="FFFFFF"/>
              </a:solidFill>
            </a:endParaRPr>
          </a:p>
          <a:p>
            <a:r>
              <a:rPr lang="pt-PT" sz="2400" dirty="0" err="1" smtClean="0">
                <a:solidFill>
                  <a:srgbClr val="FFFFFF"/>
                </a:solidFill>
              </a:rPr>
              <a:t>Operation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started</a:t>
            </a:r>
            <a:r>
              <a:rPr lang="pt-PT" sz="2400" dirty="0" smtClean="0">
                <a:solidFill>
                  <a:srgbClr val="FFFFFF"/>
                </a:solidFill>
              </a:rPr>
              <a:t> 2008</a:t>
            </a:r>
          </a:p>
          <a:p>
            <a:r>
              <a:rPr lang="pt-PT" sz="2400" dirty="0" err="1" smtClean="0">
                <a:solidFill>
                  <a:srgbClr val="FFFFFF"/>
                </a:solidFill>
              </a:rPr>
              <a:t>Physics</a:t>
            </a:r>
            <a:r>
              <a:rPr lang="pt-PT" sz="2400" dirty="0" smtClean="0">
                <a:solidFill>
                  <a:srgbClr val="FFFFFF"/>
                </a:solidFill>
              </a:rPr>
              <a:t> data </a:t>
            </a:r>
            <a:r>
              <a:rPr lang="pt-PT" sz="2400" dirty="0" err="1" smtClean="0">
                <a:solidFill>
                  <a:srgbClr val="FFFFFF"/>
                </a:solidFill>
              </a:rPr>
              <a:t>from</a:t>
            </a:r>
            <a:r>
              <a:rPr lang="pt-PT" sz="2400" dirty="0" smtClean="0">
                <a:solidFill>
                  <a:srgbClr val="FFFFFF"/>
                </a:solidFill>
              </a:rPr>
              <a:t> 2010</a:t>
            </a:r>
          </a:p>
          <a:p>
            <a:r>
              <a:rPr lang="pt-PT" sz="2400" dirty="0" err="1" smtClean="0">
                <a:solidFill>
                  <a:srgbClr val="FFFFFF"/>
                </a:solidFill>
              </a:rPr>
              <a:t>Expected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closure</a:t>
            </a:r>
            <a:r>
              <a:rPr lang="pt-PT" sz="2400" dirty="0" smtClean="0">
                <a:solidFill>
                  <a:srgbClr val="FFFFFF"/>
                </a:solidFill>
              </a:rPr>
              <a:t> 2035</a:t>
            </a:r>
          </a:p>
          <a:p>
            <a:r>
              <a:rPr lang="pt-PT" sz="2400" dirty="0" err="1" smtClean="0">
                <a:solidFill>
                  <a:srgbClr val="FFFFFF"/>
                </a:solidFill>
              </a:rPr>
              <a:t>Luminosity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so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far</a:t>
            </a:r>
            <a:r>
              <a:rPr lang="pt-PT" sz="2400" dirty="0" smtClean="0">
                <a:solidFill>
                  <a:srgbClr val="FFFFFF"/>
                </a:solidFill>
              </a:rPr>
              <a:t>: </a:t>
            </a:r>
            <a:r>
              <a:rPr lang="pt-PT" sz="2400" dirty="0" err="1" smtClean="0">
                <a:solidFill>
                  <a:srgbClr val="FFFFFF"/>
                </a:solidFill>
              </a:rPr>
              <a:t>about</a:t>
            </a:r>
            <a:r>
              <a:rPr lang="pt-PT" sz="2400" dirty="0" smtClean="0">
                <a:solidFill>
                  <a:srgbClr val="FFFFFF"/>
                </a:solidFill>
              </a:rPr>
              <a:t> 150 fb</a:t>
            </a:r>
            <a:r>
              <a:rPr lang="pt-PT" sz="2400" baseline="30000" dirty="0" smtClean="0">
                <a:solidFill>
                  <a:srgbClr val="FFFFFF"/>
                </a:solidFill>
              </a:rPr>
              <a:t>-1</a:t>
            </a:r>
            <a:r>
              <a:rPr lang="pt-PT" sz="2400" dirty="0" smtClean="0">
                <a:solidFill>
                  <a:srgbClr val="FFFFFF"/>
                </a:solidFill>
              </a:rPr>
              <a:t> per </a:t>
            </a:r>
            <a:r>
              <a:rPr lang="pt-PT" sz="2400" dirty="0" err="1" smtClean="0">
                <a:solidFill>
                  <a:srgbClr val="FFFFFF"/>
                </a:solidFill>
              </a:rPr>
              <a:t>experiment</a:t>
            </a:r>
            <a:r>
              <a:rPr lang="pt-PT" sz="2400" dirty="0" smtClean="0">
                <a:solidFill>
                  <a:srgbClr val="FFFFFF"/>
                </a:solidFill>
              </a:rPr>
              <a:t> for ATLAS </a:t>
            </a:r>
            <a:r>
              <a:rPr lang="pt-PT" sz="2400" dirty="0" err="1" smtClean="0">
                <a:solidFill>
                  <a:srgbClr val="FFFFFF"/>
                </a:solidFill>
              </a:rPr>
              <a:t>and</a:t>
            </a:r>
            <a:r>
              <a:rPr lang="pt-PT" sz="2400" dirty="0" smtClean="0">
                <a:solidFill>
                  <a:srgbClr val="FFFFFF"/>
                </a:solidFill>
              </a:rPr>
              <a:t> CMS</a:t>
            </a:r>
            <a:endParaRPr lang="pt-PT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86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otAll_13tev_BSM_sqr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4391" y="413719"/>
            <a:ext cx="4838144" cy="67071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70354" y="1248540"/>
            <a:ext cx="6863027" cy="5031409"/>
            <a:chOff x="2170354" y="890380"/>
            <a:chExt cx="6863027" cy="50314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0354" y="990066"/>
              <a:ext cx="6863027" cy="4931723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3124200" y="890380"/>
              <a:ext cx="546763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rgbClr val="595959"/>
                  </a:solidFill>
                </a:rPr>
                <a:t>https://</a:t>
              </a:r>
              <a:r>
                <a:rPr lang="en-US" sz="1400" dirty="0" err="1">
                  <a:solidFill>
                    <a:srgbClr val="595959"/>
                  </a:solidFill>
                </a:rPr>
                <a:t>twiki.cern.ch</a:t>
              </a:r>
              <a:r>
                <a:rPr lang="en-US" sz="1400" dirty="0">
                  <a:solidFill>
                    <a:srgbClr val="595959"/>
                  </a:solidFill>
                </a:rPr>
                <a:t>/</a:t>
              </a:r>
              <a:r>
                <a:rPr lang="en-US" sz="1400" dirty="0" err="1">
                  <a:solidFill>
                    <a:srgbClr val="595959"/>
                  </a:solidFill>
                </a:rPr>
                <a:t>twiki</a:t>
              </a:r>
              <a:r>
                <a:rPr lang="en-US" sz="1400" dirty="0">
                  <a:solidFill>
                    <a:srgbClr val="595959"/>
                  </a:solidFill>
                </a:rPr>
                <a:t>/bin/view/</a:t>
              </a:r>
              <a:r>
                <a:rPr lang="en-US" sz="1400" dirty="0" err="1">
                  <a:solidFill>
                    <a:srgbClr val="595959"/>
                  </a:solidFill>
                </a:rPr>
                <a:t>LHCPhysics</a:t>
              </a:r>
              <a:r>
                <a:rPr lang="en-US" sz="1400" dirty="0">
                  <a:solidFill>
                    <a:srgbClr val="595959"/>
                  </a:solidFill>
                </a:rPr>
                <a:t>/LHCHXSWG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4569665" y="1319924"/>
              <a:ext cx="12452" cy="3987701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179657" y="2214360"/>
              <a:ext cx="1407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</a:t>
              </a:r>
              <a:r>
                <a:rPr lang="en-US" dirty="0" smtClean="0"/>
                <a:t>luon-fusion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23238" y="3175390"/>
              <a:ext cx="659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VBF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665390" y="4019195"/>
              <a:ext cx="672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WH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107542" y="4199915"/>
              <a:ext cx="557848" cy="377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ZH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831145" y="4674103"/>
              <a:ext cx="560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ttH</a:t>
              </a:r>
              <a:endParaRPr lang="en-US" dirty="0" smtClean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17" y="452235"/>
            <a:ext cx="8229600" cy="848690"/>
          </a:xfrm>
        </p:spPr>
        <p:txBody>
          <a:bodyPr/>
          <a:lstStyle/>
          <a:p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  <a:endParaRPr lang="pt-PT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01.04.20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35703-8B0D-B849-AFD6-EE2B8A8A3636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80" y="1300925"/>
            <a:ext cx="1785919" cy="12105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583" y="2511515"/>
            <a:ext cx="1785919" cy="12067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80" y="3718216"/>
            <a:ext cx="1794322" cy="13182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180" y="5051621"/>
            <a:ext cx="1794322" cy="1228328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17" idx="3"/>
          </p:cNvCxnSpPr>
          <p:nvPr/>
        </p:nvCxnSpPr>
        <p:spPr>
          <a:xfrm>
            <a:off x="1932099" y="1906220"/>
            <a:ext cx="1703711" cy="257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2" idx="3"/>
          </p:cNvCxnSpPr>
          <p:nvPr/>
        </p:nvCxnSpPr>
        <p:spPr>
          <a:xfrm>
            <a:off x="1940502" y="3114866"/>
            <a:ext cx="2454844" cy="30198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3" idx="3"/>
          </p:cNvCxnSpPr>
          <p:nvPr/>
        </p:nvCxnSpPr>
        <p:spPr>
          <a:xfrm flipV="1">
            <a:off x="1940502" y="3508544"/>
            <a:ext cx="2006593" cy="8688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4" idx="3"/>
          </p:cNvCxnSpPr>
          <p:nvPr/>
        </p:nvCxnSpPr>
        <p:spPr>
          <a:xfrm flipV="1">
            <a:off x="1940502" y="4322245"/>
            <a:ext cx="2006593" cy="134354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3" idx="3"/>
          </p:cNvCxnSpPr>
          <p:nvPr/>
        </p:nvCxnSpPr>
        <p:spPr>
          <a:xfrm flipV="1">
            <a:off x="1940502" y="3718216"/>
            <a:ext cx="2006593" cy="65913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02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907" y="1132407"/>
            <a:ext cx="5060851" cy="48570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604" y="2508920"/>
            <a:ext cx="2143139" cy="165554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04" y="4280495"/>
            <a:ext cx="2143139" cy="167476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alphaModFix amt="77000"/>
          </a:blip>
          <a:stretch>
            <a:fillRect/>
          </a:stretch>
        </p:blipFill>
        <p:spPr>
          <a:xfrm>
            <a:off x="720604" y="783428"/>
            <a:ext cx="2143139" cy="156361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5802354" y="1319924"/>
            <a:ext cx="12452" cy="3987701"/>
          </a:xfrm>
          <a:prstGeom prst="line">
            <a:avLst/>
          </a:prstGeom>
          <a:ln w="190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3"/>
          </p:cNvCxnSpPr>
          <p:nvPr/>
        </p:nvCxnSpPr>
        <p:spPr>
          <a:xfrm>
            <a:off x="2863743" y="1565236"/>
            <a:ext cx="2801646" cy="5765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3"/>
          </p:cNvCxnSpPr>
          <p:nvPr/>
        </p:nvCxnSpPr>
        <p:spPr>
          <a:xfrm flipV="1">
            <a:off x="2863743" y="3299809"/>
            <a:ext cx="2677132" cy="368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3"/>
          </p:cNvCxnSpPr>
          <p:nvPr/>
        </p:nvCxnSpPr>
        <p:spPr>
          <a:xfrm flipV="1">
            <a:off x="2863743" y="4071840"/>
            <a:ext cx="2527715" cy="10460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91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888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420000"/>
                </a:solidFill>
              </a:rPr>
              <a:t>2012: </a:t>
            </a:r>
            <a:r>
              <a:rPr lang="en-US" dirty="0" err="1">
                <a:solidFill>
                  <a:srgbClr val="420000"/>
                </a:solidFill>
              </a:rPr>
              <a:t>Descoberta</a:t>
            </a:r>
            <a:r>
              <a:rPr lang="en-US" dirty="0">
                <a:solidFill>
                  <a:srgbClr val="420000"/>
                </a:solidFill>
              </a:rPr>
              <a:t> do </a:t>
            </a:r>
            <a:r>
              <a:rPr lang="en-US" dirty="0" err="1">
                <a:solidFill>
                  <a:srgbClr val="420000"/>
                </a:solidFill>
              </a:rPr>
              <a:t>bosão</a:t>
            </a:r>
            <a:r>
              <a:rPr lang="en-US" dirty="0">
                <a:solidFill>
                  <a:srgbClr val="420000"/>
                </a:solidFill>
              </a:rPr>
              <a:t> de Higgs: H-&gt;</a:t>
            </a:r>
            <a:r>
              <a:rPr lang="en-US" sz="4800" dirty="0" err="1" smtClean="0">
                <a:latin typeface="Times New Roman"/>
                <a:cs typeface="Times New Roman"/>
                <a:sym typeface="Wingdings"/>
              </a:rPr>
              <a:t>γγ</a:t>
            </a:r>
            <a:endParaRPr lang="pt-PT" dirty="0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00" tIns="45704" rIns="91400" bIns="45704" anchor="b"/>
          <a:lstStyle>
            <a:lvl1pPr algn="r">
              <a:defRPr sz="1100">
                <a:solidFill>
                  <a:schemeClr val="accent2"/>
                </a:solidFill>
              </a:defRPr>
            </a:lvl1pPr>
          </a:lstStyle>
          <a:p>
            <a:fld id="{72AC53DF-4216-466D-99A7-94400E6C2A25}" type="slidenum">
              <a:rPr lang="en-US" sz="1400">
                <a:solidFill>
                  <a:srgbClr val="000000"/>
                </a:solidFill>
                <a:latin typeface="Arial"/>
              </a:rPr>
              <a:pPr/>
              <a:t>53</a:t>
            </a:fld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" name="Picture 12" descr="Hgg-ATLAS_Anim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64" y="748884"/>
            <a:ext cx="6299036" cy="610911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 Gonçalo - Physics at the LHC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9920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99" y="1738429"/>
            <a:ext cx="7359160" cy="556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7158"/>
          </a:xfrm>
        </p:spPr>
        <p:txBody>
          <a:bodyPr/>
          <a:lstStyle/>
          <a:p>
            <a:r>
              <a:rPr lang="pt-PT" dirty="0" err="1" smtClean="0"/>
              <a:t>Discovery</a:t>
            </a:r>
            <a:r>
              <a:rPr lang="pt-PT" dirty="0" smtClean="0"/>
              <a:t> </a:t>
            </a:r>
            <a:r>
              <a:rPr lang="pt-PT" dirty="0" err="1" smtClean="0"/>
              <a:t>channels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24" y="1111796"/>
            <a:ext cx="8809436" cy="2144227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Discovery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ATLAS </a:t>
            </a:r>
            <a:r>
              <a:rPr lang="pt-PT" dirty="0" err="1" smtClean="0"/>
              <a:t>and</a:t>
            </a:r>
            <a:r>
              <a:rPr lang="pt-PT" dirty="0" smtClean="0"/>
              <a:t> CMS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5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7 </a:t>
            </a:r>
            <a:r>
              <a:rPr lang="pt-PT" dirty="0" err="1" smtClean="0"/>
              <a:t>TeV</a:t>
            </a:r>
            <a:r>
              <a:rPr lang="pt-PT" dirty="0" smtClean="0"/>
              <a:t> data </a:t>
            </a:r>
            <a:r>
              <a:rPr lang="pt-PT" dirty="0" err="1" smtClean="0"/>
              <a:t>and</a:t>
            </a:r>
            <a:r>
              <a:rPr lang="pt-PT" dirty="0" smtClean="0"/>
              <a:t> 20 fb</a:t>
            </a:r>
            <a:r>
              <a:rPr lang="pt-PT" baseline="30000" dirty="0"/>
              <a:t>-</a:t>
            </a:r>
            <a:r>
              <a:rPr lang="pt-PT" baseline="30000" dirty="0" smtClean="0"/>
              <a:t>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8 </a:t>
            </a:r>
            <a:r>
              <a:rPr lang="pt-PT" dirty="0" err="1" smtClean="0"/>
              <a:t>TeV</a:t>
            </a:r>
            <a:r>
              <a:rPr lang="pt-PT" dirty="0" smtClean="0"/>
              <a:t> data per </a:t>
            </a:r>
            <a:r>
              <a:rPr lang="pt-PT" dirty="0" err="1" smtClean="0"/>
              <a:t>experiment</a:t>
            </a:r>
            <a:r>
              <a:rPr lang="pt-PT" dirty="0" smtClean="0"/>
              <a:t>;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channels</a:t>
            </a:r>
            <a:r>
              <a:rPr lang="pt-PT" dirty="0" smtClean="0"/>
              <a:t> </a:t>
            </a:r>
            <a:r>
              <a:rPr lang="pt-PT" dirty="0" err="1" smtClean="0"/>
              <a:t>combined</a:t>
            </a:r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means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400 000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bosons</a:t>
            </a:r>
            <a:r>
              <a:rPr lang="pt-PT" dirty="0" smtClean="0"/>
              <a:t> </a:t>
            </a:r>
            <a:r>
              <a:rPr lang="pt-PT" dirty="0" err="1" smtClean="0"/>
              <a:t>produced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8 000 000 000 000 000 (8x10</a:t>
            </a:r>
            <a:r>
              <a:rPr lang="pt-PT" baseline="30000" dirty="0" smtClean="0"/>
              <a:t>15</a:t>
            </a:r>
            <a:r>
              <a:rPr lang="pt-PT" dirty="0" smtClean="0"/>
              <a:t>) </a:t>
            </a:r>
            <a:r>
              <a:rPr lang="pt-PT" dirty="0" err="1" smtClean="0"/>
              <a:t>proton</a:t>
            </a:r>
            <a:r>
              <a:rPr lang="pt-PT" dirty="0" smtClean="0"/>
              <a:t> </a:t>
            </a:r>
            <a:r>
              <a:rPr lang="pt-PT" dirty="0" err="1" smtClean="0"/>
              <a:t>collisions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 smtClean="0"/>
              <a:t>Only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4000 </a:t>
            </a:r>
            <a:r>
              <a:rPr lang="pt-PT" dirty="0" err="1" smtClean="0"/>
              <a:t>events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bosons</a:t>
            </a:r>
            <a:r>
              <a:rPr lang="pt-PT" dirty="0" smtClean="0"/>
              <a:t> </a:t>
            </a:r>
            <a:r>
              <a:rPr lang="pt-PT" dirty="0" err="1" smtClean="0"/>
              <a:t>contributed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discovery</a:t>
            </a:r>
            <a:r>
              <a:rPr lang="pt-PT" dirty="0" smtClean="0"/>
              <a:t> 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567" y="3046683"/>
            <a:ext cx="3533676" cy="3390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018" y="3046683"/>
            <a:ext cx="3514297" cy="3390335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54</a:t>
            </a:fld>
            <a:endParaRPr lang="pt-PT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r="4278"/>
          <a:stretch/>
        </p:blipFill>
        <p:spPr>
          <a:xfrm>
            <a:off x="0" y="4428192"/>
            <a:ext cx="1933047" cy="242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60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361"/>
            <a:ext cx="8229600" cy="854198"/>
          </a:xfrm>
        </p:spPr>
        <p:txBody>
          <a:bodyPr>
            <a:normAutofit/>
          </a:bodyPr>
          <a:lstStyle/>
          <a:p>
            <a:r>
              <a:rPr lang="en-US" dirty="0" smtClean="0"/>
              <a:t>Combining Higgs Channels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55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30927" y="1141667"/>
            <a:ext cx="2827284" cy="4951487"/>
            <a:chOff x="333559" y="1000559"/>
            <a:chExt cx="2827284" cy="49514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678" y="1548125"/>
              <a:ext cx="1837379" cy="85021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502" y="2492338"/>
              <a:ext cx="1838556" cy="91777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3521822"/>
              <a:ext cx="1941857" cy="95614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4707790"/>
              <a:ext cx="2070100" cy="113250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23284" y="1000559"/>
              <a:ext cx="19675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Production</a:t>
              </a:r>
              <a:endParaRPr lang="en-US" sz="28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33559" y="1000560"/>
              <a:ext cx="2827284" cy="4951486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69028528"/>
                </p:ext>
              </p:extLst>
            </p:nvPr>
          </p:nvGraphicFramePr>
          <p:xfrm>
            <a:off x="2290763" y="2671484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580" name="Equation" r:id="rId7" imgW="381000" imgH="241300" progId="Equation.3">
                    <p:embed/>
                  </p:oleObj>
                </mc:Choice>
                <mc:Fallback>
                  <p:oleObj name="Equation" r:id="rId7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90763" y="2671484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2904330"/>
                </p:ext>
              </p:extLst>
            </p:nvPr>
          </p:nvGraphicFramePr>
          <p:xfrm>
            <a:off x="2290763" y="3791852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581" name="Equation" r:id="rId9" imgW="381000" imgH="241300" progId="Equation.3">
                    <p:embed/>
                  </p:oleObj>
                </mc:Choice>
                <mc:Fallback>
                  <p:oleObj name="Equation" r:id="rId9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90763" y="3791852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9742596"/>
                </p:ext>
              </p:extLst>
            </p:nvPr>
          </p:nvGraphicFramePr>
          <p:xfrm>
            <a:off x="2419350" y="4970745"/>
            <a:ext cx="60007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582" name="Equation" r:id="rId10" imgW="266700" imgH="241300" progId="Equation.3">
                    <p:embed/>
                  </p:oleObj>
                </mc:Choice>
                <mc:Fallback>
                  <p:oleObj name="Equation" r:id="rId10" imgW="2667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419350" y="4970745"/>
                          <a:ext cx="60007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72281984"/>
                </p:ext>
              </p:extLst>
            </p:nvPr>
          </p:nvGraphicFramePr>
          <p:xfrm>
            <a:off x="2295330" y="166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583" name="Equation" r:id="rId12" imgW="266700" imgH="254000" progId="Equation.3">
                    <p:embed/>
                  </p:oleObj>
                </mc:Choice>
                <mc:Fallback>
                  <p:oleObj name="Equation" r:id="rId12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295330" y="166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/>
          <p:cNvGrpSpPr/>
          <p:nvPr/>
        </p:nvGrpSpPr>
        <p:grpSpPr>
          <a:xfrm>
            <a:off x="3508136" y="1141667"/>
            <a:ext cx="2367586" cy="4951487"/>
            <a:chOff x="3610768" y="1047913"/>
            <a:chExt cx="2367586" cy="4951487"/>
          </a:xfrm>
        </p:grpSpPr>
        <p:grpSp>
          <p:nvGrpSpPr>
            <p:cNvPr id="30" name="Group 29"/>
            <p:cNvGrpSpPr/>
            <p:nvPr/>
          </p:nvGrpSpPr>
          <p:grpSpPr>
            <a:xfrm>
              <a:off x="3672889" y="4356286"/>
              <a:ext cx="2010439" cy="1014847"/>
              <a:chOff x="3661569" y="4271634"/>
              <a:chExt cx="2421849" cy="101321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61569" y="4271634"/>
                <a:ext cx="2421849" cy="1000398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576233" y="436889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308600" y="469064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631266" y="5023243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73606" y="3079750"/>
              <a:ext cx="1528989" cy="94276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73607" y="1843696"/>
              <a:ext cx="1528987" cy="89819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26715" y="1055534"/>
              <a:ext cx="1253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Decay</a:t>
              </a:r>
              <a:endParaRPr lang="en-US" sz="2800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48313080"/>
                </p:ext>
              </p:extLst>
            </p:nvPr>
          </p:nvGraphicFramePr>
          <p:xfrm>
            <a:off x="5349704" y="463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584" name="Equation" r:id="rId17" imgW="266700" imgH="254000" progId="Equation.3">
                    <p:embed/>
                  </p:oleObj>
                </mc:Choice>
                <mc:Fallback>
                  <p:oleObj name="Equation" r:id="rId17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5349704" y="463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98248575"/>
                </p:ext>
              </p:extLst>
            </p:nvPr>
          </p:nvGraphicFramePr>
          <p:xfrm>
            <a:off x="5349704" y="3296062"/>
            <a:ext cx="628650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585" name="Equation" r:id="rId19" imgW="279400" imgH="228600" progId="Equation.3">
                    <p:embed/>
                  </p:oleObj>
                </mc:Choice>
                <mc:Fallback>
                  <p:oleObj name="Equation" r:id="rId19" imgW="2794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5349704" y="3296062"/>
                          <a:ext cx="628650" cy="514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60269576"/>
                </p:ext>
              </p:extLst>
            </p:nvPr>
          </p:nvGraphicFramePr>
          <p:xfrm>
            <a:off x="5321129" y="2013362"/>
            <a:ext cx="65722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586" name="Equation" r:id="rId21" imgW="292100" imgH="241300" progId="Equation.3">
                    <p:embed/>
                  </p:oleObj>
                </mc:Choice>
                <mc:Fallback>
                  <p:oleObj name="Equation" r:id="rId21" imgW="2921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5321129" y="2013362"/>
                          <a:ext cx="65722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ounded Rectangle 25"/>
            <p:cNvSpPr/>
            <p:nvPr/>
          </p:nvSpPr>
          <p:spPr>
            <a:xfrm>
              <a:off x="3610768" y="1047913"/>
              <a:ext cx="2367586" cy="4951487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58211" y="3069151"/>
            <a:ext cx="449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×</a:t>
            </a:r>
            <a:endParaRPr lang="en-US" sz="4800" dirty="0"/>
          </a:p>
        </p:txBody>
      </p:sp>
      <p:sp>
        <p:nvSpPr>
          <p:cNvPr id="33" name="Pentagon 32"/>
          <p:cNvSpPr/>
          <p:nvPr/>
        </p:nvSpPr>
        <p:spPr>
          <a:xfrm>
            <a:off x="6019800" y="1965096"/>
            <a:ext cx="705368" cy="2377179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FIT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31541" y="954977"/>
            <a:ext cx="2050636" cy="158447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31541" y="2539449"/>
            <a:ext cx="2051746" cy="19467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28670" y="4466537"/>
            <a:ext cx="2154617" cy="2194815"/>
          </a:xfrm>
          <a:prstGeom prst="rect">
            <a:avLst/>
          </a:prstGeom>
        </p:spPr>
      </p:pic>
      <p:sp>
        <p:nvSpPr>
          <p:cNvPr id="39" name="Pentagon 38"/>
          <p:cNvSpPr/>
          <p:nvPr/>
        </p:nvSpPr>
        <p:spPr>
          <a:xfrm rot="16200000">
            <a:off x="5368683" y="5332330"/>
            <a:ext cx="1956450" cy="654216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Backgrounds +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551738" y="3054185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H-&gt;ZZ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8077988" y="1809878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</a:t>
            </a:r>
            <a:r>
              <a:rPr lang="en-US" dirty="0" err="1" smtClean="0"/>
              <a:t>γγ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7288071" y="4401460"/>
            <a:ext cx="102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H-&gt;WW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976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i="1" dirty="0" smtClean="0"/>
              <a:t>p</a:t>
            </a:r>
            <a:r>
              <a:rPr lang="en-US" b="1" i="1" baseline="-25000" dirty="0" smtClean="0"/>
              <a:t>0</a:t>
            </a:r>
            <a:r>
              <a:rPr lang="en-US" dirty="0" smtClean="0"/>
              <a:t> Discovery Plot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108411" cy="349547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p</a:t>
            </a:r>
            <a:r>
              <a:rPr lang="en-US" b="1" baseline="-25000" dirty="0" smtClean="0"/>
              <a:t>0</a:t>
            </a:r>
            <a:r>
              <a:rPr lang="en-US" dirty="0" smtClean="0"/>
              <a:t> is the combined probability that the background fluctuates to look like signal</a:t>
            </a:r>
          </a:p>
          <a:p>
            <a:r>
              <a:rPr lang="en-US" dirty="0"/>
              <a:t>Translated into the one-sided Gaussian probability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" y="5423545"/>
            <a:ext cx="8229600" cy="9165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This corresponds to a probability of </a:t>
            </a:r>
            <a:r>
              <a:rPr lang="en-US" b="1" dirty="0" smtClean="0"/>
              <a:t>1 in 3.5 million</a:t>
            </a:r>
            <a:r>
              <a:rPr lang="en-US" dirty="0" smtClean="0"/>
              <a:t> that this was a false positive from fluctuating backgrounds</a:t>
            </a:r>
            <a:endParaRPr lang="en-US" dirty="0"/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444" y="1417638"/>
            <a:ext cx="5715556" cy="4143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002" y="1316580"/>
            <a:ext cx="6350284" cy="31751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5922" y="162600"/>
            <a:ext cx="6817360" cy="954099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pPr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srgbClr val="000000"/>
                </a:solidFill>
                <a:latin typeface="Arial"/>
              </a:rPr>
              <a:t>2013 </a:t>
            </a:r>
            <a:r>
              <a:rPr lang="pt-BR" sz="2800" dirty="0" err="1" smtClean="0">
                <a:solidFill>
                  <a:srgbClr val="000000"/>
                </a:solidFill>
                <a:latin typeface="Arial"/>
              </a:rPr>
              <a:t>Physics</a:t>
            </a:r>
            <a:r>
              <a:rPr lang="pt-BR" sz="2800" dirty="0" smtClean="0">
                <a:solidFill>
                  <a:srgbClr val="000000"/>
                </a:solidFill>
                <a:latin typeface="Arial"/>
              </a:rPr>
              <a:t> Nobel </a:t>
            </a:r>
            <a:r>
              <a:rPr lang="pt-BR" sz="2800" dirty="0" err="1" smtClean="0">
                <a:solidFill>
                  <a:srgbClr val="000000"/>
                </a:solidFill>
                <a:latin typeface="Arial"/>
              </a:rPr>
              <a:t>Prize</a:t>
            </a:r>
            <a:r>
              <a:rPr lang="pt-BR" sz="28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BR" sz="2800" dirty="0" err="1" smtClean="0">
                <a:solidFill>
                  <a:srgbClr val="000000"/>
                </a:solidFill>
                <a:latin typeface="Arial"/>
              </a:rPr>
              <a:t>Higgs</a:t>
            </a:r>
            <a:r>
              <a:rPr lang="pt-BR" sz="2800" dirty="0" smtClean="0">
                <a:solidFill>
                  <a:srgbClr val="000000"/>
                </a:solidFill>
                <a:latin typeface="Arial"/>
              </a:rPr>
              <a:t> for </a:t>
            </a:r>
            <a:r>
              <a:rPr lang="pt-BR" sz="2800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pt-BR" sz="28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BR" sz="2800" dirty="0" err="1" smtClean="0">
                <a:solidFill>
                  <a:srgbClr val="000000"/>
                </a:solidFill>
                <a:latin typeface="Arial"/>
              </a:rPr>
              <a:t>Higgs</a:t>
            </a:r>
            <a:r>
              <a:rPr lang="pt-BR" sz="28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pt-BR" sz="2800" dirty="0" err="1" smtClean="0">
                <a:solidFill>
                  <a:srgbClr val="000000"/>
                </a:solidFill>
                <a:latin typeface="Arial"/>
              </a:rPr>
              <a:t>Boson</a:t>
            </a:r>
            <a:r>
              <a:rPr lang="pt-BR" sz="2800" dirty="0" smtClean="0">
                <a:solidFill>
                  <a:srgbClr val="000000"/>
                </a:solidFill>
                <a:latin typeface="Arial"/>
              </a:rPr>
              <a:t> Discovery</a:t>
            </a:r>
            <a:endParaRPr lang="pt-BR" sz="2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88" y="1406694"/>
            <a:ext cx="1369025" cy="187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latin typeface="Arial" charset="0"/>
              </a:rPr>
              <a:t>François </a:t>
            </a:r>
            <a:r>
              <a:rPr lang="pt-BR" b="1" dirty="0" err="1" smtClean="0">
                <a:latin typeface="Arial" charset="0"/>
              </a:rPr>
              <a:t>Englert</a:t>
            </a:r>
            <a:r>
              <a:rPr lang="pt-BR" b="1" dirty="0" smtClean="0">
                <a:latin typeface="Arial" charset="0"/>
              </a:rPr>
              <a:t>,</a:t>
            </a:r>
          </a:p>
          <a:p>
            <a:pPr algn="r"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latin typeface="Arial" charset="0"/>
              </a:rPr>
              <a:t> Belga,</a:t>
            </a:r>
            <a:br>
              <a:rPr lang="pt-BR" b="1" dirty="0" smtClean="0">
                <a:latin typeface="Arial" charset="0"/>
              </a:rPr>
            </a:br>
            <a:r>
              <a:rPr lang="pt-BR" b="1" dirty="0" err="1" smtClean="0">
                <a:latin typeface="Arial" charset="0"/>
              </a:rPr>
              <a:t>born</a:t>
            </a:r>
            <a:r>
              <a:rPr lang="pt-BR" b="1" dirty="0" smtClean="0">
                <a:latin typeface="Arial" charset="0"/>
              </a:rPr>
              <a:t> 1932,</a:t>
            </a:r>
          </a:p>
          <a:p>
            <a:pPr algn="r"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latin typeface="Arial" charset="0"/>
              </a:rPr>
              <a:t>U. Libre </a:t>
            </a:r>
          </a:p>
          <a:p>
            <a:pPr algn="r"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latin typeface="Arial" charset="0"/>
              </a:rPr>
              <a:t>de </a:t>
            </a:r>
            <a:r>
              <a:rPr lang="pt-BR" b="1" dirty="0" err="1" smtClean="0">
                <a:latin typeface="Arial" charset="0"/>
              </a:rPr>
              <a:t>Bruxelles</a:t>
            </a:r>
            <a:endParaRPr lang="pt-BR" b="1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52297" y="1406694"/>
            <a:ext cx="1408197" cy="187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solidFill>
                  <a:srgbClr val="000000"/>
                </a:solidFill>
                <a:latin typeface="Arial" charset="0"/>
              </a:rPr>
              <a:t>Peter </a:t>
            </a:r>
            <a:r>
              <a:rPr lang="pt-BR" b="1" dirty="0" err="1" smtClean="0">
                <a:solidFill>
                  <a:srgbClr val="000000"/>
                </a:solidFill>
                <a:latin typeface="Arial" charset="0"/>
              </a:rPr>
              <a:t>Higgs</a:t>
            </a:r>
            <a:r>
              <a:rPr lang="pt-BR" b="1" dirty="0" smtClean="0">
                <a:solidFill>
                  <a:srgbClr val="000000"/>
                </a:solidFill>
                <a:latin typeface="Arial" charset="0"/>
              </a:rPr>
              <a:t>, </a:t>
            </a:r>
          </a:p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err="1" smtClean="0">
                <a:solidFill>
                  <a:srgbClr val="000000"/>
                </a:solidFill>
                <a:latin typeface="Arial" charset="0"/>
              </a:rPr>
              <a:t>English</a:t>
            </a:r>
            <a:r>
              <a:rPr lang="pt-BR" b="1" dirty="0" smtClean="0">
                <a:solidFill>
                  <a:srgbClr val="000000"/>
                </a:solidFill>
                <a:latin typeface="Arial" charset="0"/>
              </a:rPr>
              <a:t>,</a:t>
            </a:r>
          </a:p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err="1" smtClean="0">
                <a:solidFill>
                  <a:srgbClr val="000000"/>
                </a:solidFill>
                <a:latin typeface="Arial" charset="0"/>
              </a:rPr>
              <a:t>born</a:t>
            </a:r>
            <a:endParaRPr lang="pt-BR" b="1" dirty="0" smtClean="0">
              <a:solidFill>
                <a:srgbClr val="000000"/>
              </a:solidFill>
              <a:latin typeface="Arial" charset="0"/>
            </a:endParaRPr>
          </a:p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solidFill>
                  <a:srgbClr val="000000"/>
                </a:solidFill>
                <a:latin typeface="Arial" charset="0"/>
              </a:rPr>
              <a:t>1929,</a:t>
            </a:r>
          </a:p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solidFill>
                  <a:srgbClr val="000000"/>
                </a:solidFill>
                <a:latin typeface="Arial" charset="0"/>
              </a:rPr>
              <a:t>Univ. </a:t>
            </a:r>
            <a:r>
              <a:rPr lang="pt-BR" b="1" dirty="0" err="1" smtClean="0">
                <a:solidFill>
                  <a:srgbClr val="000000"/>
                </a:solidFill>
                <a:latin typeface="Arial" charset="0"/>
              </a:rPr>
              <a:t>of</a:t>
            </a:r>
            <a:endParaRPr lang="pt-BR" b="1" dirty="0" smtClean="0">
              <a:solidFill>
                <a:srgbClr val="000000"/>
              </a:solidFill>
              <a:latin typeface="Arial" charset="0"/>
            </a:endParaRPr>
          </a:p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err="1" smtClean="0">
                <a:solidFill>
                  <a:srgbClr val="000000"/>
                </a:solidFill>
                <a:latin typeface="Arial" charset="0"/>
              </a:rPr>
              <a:t>Edimburgh</a:t>
            </a:r>
            <a:endParaRPr lang="pt-BR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97376" y="4679261"/>
            <a:ext cx="6265534" cy="1625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i="1" dirty="0">
                <a:solidFill>
                  <a:srgbClr val="000000"/>
                </a:solidFill>
                <a:latin typeface="Arial" charset="0"/>
              </a:rPr>
              <a:t>"for the </a:t>
            </a:r>
            <a:r>
              <a:rPr lang="en-US" b="1" i="1" dirty="0">
                <a:solidFill>
                  <a:srgbClr val="000000"/>
                </a:solidFill>
                <a:latin typeface="Arial" charset="0"/>
              </a:rPr>
              <a:t>theoretical discovery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 of a mechanism that contributes to our understanding of the origin of mass of subatomic particles, and which recently was confirmed through the </a:t>
            </a:r>
            <a:r>
              <a:rPr lang="en-US" b="1" i="1" dirty="0">
                <a:solidFill>
                  <a:srgbClr val="FF0000"/>
                </a:solidFill>
                <a:latin typeface="Arial" charset="0"/>
              </a:rPr>
              <a:t>discovery of the predicted fundamental particle, by the ATLAS and CMS experiments at CERN's Large Hadron Collider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"</a:t>
            </a:r>
            <a:endParaRPr lang="pt-BR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01.04.20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 Gonçalo - Physics at the LHC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57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6" b="99050" l="10000" r="90000">
                        <a14:backgroundMark x1="26583" y1="40024" x2="26167" y2="5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000" r="25521"/>
          <a:stretch/>
        </p:blipFill>
        <p:spPr>
          <a:xfrm>
            <a:off x="32988" y="3946168"/>
            <a:ext cx="2610059" cy="279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0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01.04.20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 Gonçalo - Physics at the LHC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58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HiggsDiscovery2012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9817"/>
            <a:ext cx="4513667" cy="6006533"/>
          </a:xfrm>
          <a:prstGeom prst="rect">
            <a:avLst/>
          </a:prstGeom>
        </p:spPr>
      </p:pic>
      <p:pic>
        <p:nvPicPr>
          <p:cNvPr id="6" name="Picture 5" descr="HiggsDiscovery201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3488" y="428386"/>
            <a:ext cx="4520511" cy="58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62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51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95532"/>
            <a:ext cx="4446963" cy="33352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takes</a:t>
            </a:r>
            <a:r>
              <a:rPr lang="pt-PT" dirty="0" smtClean="0"/>
              <a:t> time to </a:t>
            </a:r>
            <a:r>
              <a:rPr lang="pt-PT" dirty="0" err="1" smtClean="0"/>
              <a:t>get</a:t>
            </a:r>
            <a:r>
              <a:rPr lang="pt-PT" dirty="0" smtClean="0"/>
              <a:t> </a:t>
            </a:r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right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963" y="1895532"/>
            <a:ext cx="4697037" cy="33263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631" y="1895532"/>
            <a:ext cx="4448594" cy="3716948"/>
            <a:chOff x="0" y="1667611"/>
            <a:chExt cx="4448594" cy="3716948"/>
          </a:xfrm>
        </p:grpSpPr>
        <p:pic>
          <p:nvPicPr>
            <p:cNvPr id="5" name="Picture 4" descr="IMG_5167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67611"/>
              <a:ext cx="4448594" cy="333644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5015227"/>
              <a:ext cx="38423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EPS-HEP 2011 </a:t>
              </a:r>
              <a:r>
                <a:rPr lang="pt-PT" dirty="0" err="1" smtClean="0"/>
                <a:t>conference</a:t>
              </a:r>
              <a:r>
                <a:rPr lang="pt-PT" dirty="0" smtClean="0"/>
                <a:t> [6]</a:t>
              </a:r>
              <a:endParaRPr lang="pt-PT" dirty="0"/>
            </a:p>
          </p:txBody>
        </p:sp>
      </p:grpSp>
      <p:sp>
        <p:nvSpPr>
          <p:cNvPr id="9" name="Oval 8"/>
          <p:cNvSpPr/>
          <p:nvPr/>
        </p:nvSpPr>
        <p:spPr>
          <a:xfrm>
            <a:off x="6040372" y="3028101"/>
            <a:ext cx="700097" cy="1237289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758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355605"/>
            <a:ext cx="7772400" cy="1143000"/>
          </a:xfrm>
        </p:spPr>
        <p:txBody>
          <a:bodyPr/>
          <a:lstStyle/>
          <a:p>
            <a:r>
              <a:rPr lang="pt-PT" dirty="0" smtClean="0">
                <a:solidFill>
                  <a:srgbClr val="FFFFFF"/>
                </a:solidFill>
                <a:latin typeface="Arial"/>
                <a:cs typeface="Arial"/>
              </a:rPr>
              <a:t>E as forças fundamentais?</a:t>
            </a:r>
            <a:endParaRPr lang="pt-PT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FFFFFF"/>
                </a:solidFill>
                <a:latin typeface="Arial"/>
                <a:cs typeface="Arial"/>
              </a:rPr>
              <a:t>R. Gonçalo - Physics at the LHC</a:t>
            </a:r>
            <a:endParaRPr lang="pt-PT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srgbClr val="FFFFFF"/>
                </a:solidFill>
                <a:latin typeface="Arial"/>
                <a:cs typeface="Arial"/>
              </a:rPr>
              <a:t>6</a:t>
            </a:fld>
            <a:endParaRPr lang="pt-PT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14527"/>
            <a:ext cx="9144001" cy="484316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6521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916"/>
          <a:stretch/>
        </p:blipFill>
        <p:spPr>
          <a:xfrm>
            <a:off x="127000" y="501650"/>
            <a:ext cx="8872510" cy="63837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78098"/>
          </a:xfrm>
        </p:spPr>
        <p:txBody>
          <a:bodyPr/>
          <a:lstStyle/>
          <a:p>
            <a:r>
              <a:rPr lang="pt-PT" dirty="0" err="1" smtClean="0"/>
              <a:t>Probing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125 </a:t>
            </a:r>
            <a:r>
              <a:rPr lang="pt-PT" dirty="0" err="1" smtClean="0"/>
              <a:t>GeV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60</a:t>
            </a:fld>
            <a:endParaRPr lang="pt-PT"/>
          </a:p>
        </p:txBody>
      </p:sp>
      <p:grpSp>
        <p:nvGrpSpPr>
          <p:cNvPr id="91" name="Group 90"/>
          <p:cNvGrpSpPr/>
          <p:nvPr/>
        </p:nvGrpSpPr>
        <p:grpSpPr>
          <a:xfrm>
            <a:off x="1942728" y="3793268"/>
            <a:ext cx="4645496" cy="1903179"/>
            <a:chOff x="1907704" y="3264234"/>
            <a:chExt cx="4645496" cy="190317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6740" t="13147" r="18180" b="30369"/>
            <a:stretch/>
          </p:blipFill>
          <p:spPr>
            <a:xfrm>
              <a:off x="1907704" y="3264234"/>
              <a:ext cx="4645496" cy="189295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580112" y="4659582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BSM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44008" y="3548882"/>
              <a:ext cx="1717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Triple </a:t>
              </a:r>
              <a:r>
                <a:rPr lang="pt-PT" sz="1600" dirty="0" err="1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coupling</a:t>
              </a:r>
              <a:r>
                <a:rPr lang="pt-PT" sz="1600" dirty="0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 λ</a:t>
              </a:r>
              <a:r>
                <a:rPr lang="pt-PT" sz="1600" baseline="-25000" dirty="0" smtClean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3</a:t>
              </a:r>
              <a:endParaRPr lang="pt-PT" sz="1600" baseline="-25000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92152" y="3662318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2HDM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15816" y="4500408"/>
              <a:ext cx="137579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>
                  <a:solidFill>
                    <a:srgbClr val="D9D9D9"/>
                  </a:solidFill>
                  <a:latin typeface="Times"/>
                  <a:cs typeface="Times"/>
                </a:rPr>
                <a:t>Yukawa</a:t>
              </a:r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 </a:t>
              </a:r>
            </a:p>
            <a:p>
              <a:r>
                <a:rPr lang="pt-PT" sz="1600" dirty="0" err="1" smtClean="0">
                  <a:solidFill>
                    <a:srgbClr val="D9D9D9"/>
                  </a:solidFill>
                  <a:latin typeface="Times"/>
                  <a:cs typeface="Times"/>
                </a:rPr>
                <a:t>couplings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7704" y="4452204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>
                  <a:solidFill>
                    <a:srgbClr val="000000"/>
                  </a:solidFill>
                  <a:latin typeface="Times"/>
                  <a:cs typeface="Times"/>
                </a:rPr>
                <a:t>Ribs</a:t>
              </a:r>
              <a:endParaRPr lang="pt-PT" sz="1600" dirty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23465" y="4018594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smtClean="0">
                  <a:solidFill>
                    <a:srgbClr val="D9D9D9"/>
                  </a:solidFill>
                  <a:latin typeface="Times"/>
                  <a:cs typeface="Times"/>
                </a:rPr>
                <a:t>Aorta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3388060" y="4047619"/>
              <a:ext cx="1615988" cy="245477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388060" y="4106942"/>
              <a:ext cx="383468" cy="18615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5" idx="1"/>
            </p:cNvCxnSpPr>
            <p:nvPr/>
          </p:nvCxnSpPr>
          <p:spPr>
            <a:xfrm flipH="1" flipV="1">
              <a:off x="4860032" y="4047619"/>
              <a:ext cx="563433" cy="140252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0" idx="1"/>
            </p:cNvCxnSpPr>
            <p:nvPr/>
          </p:nvCxnSpPr>
          <p:spPr>
            <a:xfrm flipH="1" flipV="1">
              <a:off x="4427984" y="3548882"/>
              <a:ext cx="216024" cy="1692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342" b="58099" l="63053" r="74177"/>
                      </a14:imgEffect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61662" t="31372" r="24432" b="38931"/>
            <a:stretch/>
          </p:blipFill>
          <p:spPr>
            <a:xfrm>
              <a:off x="4620765" y="4303317"/>
              <a:ext cx="478533" cy="864096"/>
            </a:xfrm>
            <a:prstGeom prst="rect">
              <a:avLst/>
            </a:prstGeom>
          </p:spPr>
        </p:pic>
        <p:cxnSp>
          <p:nvCxnSpPr>
            <p:cNvPr id="38" name="Straight Arrow Connector 37"/>
            <p:cNvCxnSpPr/>
            <p:nvPr/>
          </p:nvCxnSpPr>
          <p:spPr>
            <a:xfrm flipH="1" flipV="1">
              <a:off x="5045474" y="4644875"/>
              <a:ext cx="563432" cy="18398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2432914" y="4579869"/>
              <a:ext cx="258494" cy="91992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2432914" y="4671861"/>
              <a:ext cx="410894" cy="18615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2432914" y="4694188"/>
              <a:ext cx="410894" cy="399059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2518794" y="3413603"/>
              <a:ext cx="173358" cy="471538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907704" y="3810526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 smtClean="0">
                  <a:latin typeface="Times"/>
                  <a:cs typeface="Times"/>
                </a:rPr>
                <a:t>Clavicle</a:t>
              </a:r>
              <a:endParaRPr lang="pt-PT" sz="1600" dirty="0">
                <a:latin typeface="Times"/>
                <a:cs typeface="Times"/>
              </a:endParaRP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flipV="1">
              <a:off x="3771528" y="4579869"/>
              <a:ext cx="296416" cy="248991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771528" y="4828860"/>
              <a:ext cx="296416" cy="29155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68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9082" cy="931164"/>
          </a:xfrm>
        </p:spPr>
        <p:txBody>
          <a:bodyPr>
            <a:normAutofit/>
          </a:bodyPr>
          <a:lstStyle/>
          <a:p>
            <a:r>
              <a:rPr lang="en-US" dirty="0" smtClean="0"/>
              <a:t>Spin and Parity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5402" y="1108122"/>
            <a:ext cx="8569894" cy="249173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First concern after observation!</a:t>
            </a:r>
          </a:p>
          <a:p>
            <a:r>
              <a:rPr lang="en-US" dirty="0" smtClean="0"/>
              <a:t>Some observable quantities sensitive to </a:t>
            </a:r>
            <a:r>
              <a:rPr lang="en-US" dirty="0">
                <a:solidFill>
                  <a:srgbClr val="0000FF"/>
                </a:solidFill>
              </a:rPr>
              <a:t>J</a:t>
            </a:r>
            <a:r>
              <a:rPr lang="en-US" baseline="30000" dirty="0">
                <a:solidFill>
                  <a:srgbClr val="0000FF"/>
                </a:solidFill>
              </a:rPr>
              <a:t>P</a:t>
            </a:r>
            <a:r>
              <a:rPr lang="en-US" dirty="0" smtClean="0"/>
              <a:t>: for example angle between leptons from W decay in H-&gt;WW </a:t>
            </a:r>
          </a:p>
          <a:p>
            <a:r>
              <a:rPr lang="en-US" dirty="0" smtClean="0"/>
              <a:t>Pure </a:t>
            </a:r>
            <a:r>
              <a:rPr lang="en-US" dirty="0" smtClean="0">
                <a:solidFill>
                  <a:srgbClr val="0000FF"/>
                </a:solidFill>
              </a:rPr>
              <a:t>J</a:t>
            </a:r>
            <a:r>
              <a:rPr lang="en-US" baseline="30000" dirty="0" smtClean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 = 0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, 1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, 1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, and 2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 excluded </a:t>
            </a:r>
            <a:r>
              <a:rPr lang="en-US" dirty="0" smtClean="0"/>
              <a:t>with 97.8, 99.97, 99.7, and 99.9% Confidence </a:t>
            </a:r>
            <a:r>
              <a:rPr lang="en-US" dirty="0"/>
              <a:t>Level (ATLAS </a:t>
            </a:r>
            <a:r>
              <a:rPr lang="en-US" dirty="0" err="1"/>
              <a:t>arXiv</a:t>
            </a:r>
            <a:r>
              <a:rPr lang="en-US" dirty="0"/>
              <a:t> 1307.1432; CMS Phys. Rev. D 92, </a:t>
            </a:r>
            <a:r>
              <a:rPr lang="en-US" dirty="0" smtClean="0"/>
              <a:t>012004)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7084" y="3492203"/>
            <a:ext cx="8464053" cy="3057060"/>
            <a:chOff x="679947" y="3543517"/>
            <a:chExt cx="8464053" cy="30570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947" y="3745683"/>
              <a:ext cx="4113265" cy="2854894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299440" y="3543517"/>
              <a:ext cx="7844560" cy="3057058"/>
              <a:chOff x="1752348" y="3543592"/>
              <a:chExt cx="7391652" cy="300882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44406" y="3745683"/>
                <a:ext cx="4099594" cy="280673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752348" y="3543592"/>
                <a:ext cx="32072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H-&gt;</a:t>
                </a:r>
                <a:r>
                  <a:rPr lang="en-US" dirty="0" err="1" smtClean="0"/>
                  <a:t>γγ</a:t>
                </a:r>
                <a:r>
                  <a:rPr lang="en-US" dirty="0" smtClean="0"/>
                  <a:t> – ATLAS </a:t>
                </a:r>
                <a:r>
                  <a:rPr lang="en-US" dirty="0" err="1"/>
                  <a:t>arXiv</a:t>
                </a:r>
                <a:r>
                  <a:rPr lang="en-US" dirty="0"/>
                  <a:t> </a:t>
                </a:r>
                <a:r>
                  <a:rPr lang="en-US" dirty="0" smtClean="0"/>
                  <a:t>1307.1432</a:t>
                </a:r>
                <a:endParaRPr lang="en-US" dirty="0"/>
              </a:p>
            </p:txBody>
          </p:sp>
        </p:grpSp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61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98287" y="3446986"/>
            <a:ext cx="4113265" cy="3057058"/>
            <a:chOff x="398287" y="3446986"/>
            <a:chExt cx="4113265" cy="3057058"/>
          </a:xfrm>
        </p:grpSpPr>
        <p:sp>
          <p:nvSpPr>
            <p:cNvPr id="5" name="Rectangle 4"/>
            <p:cNvSpPr/>
            <p:nvPr/>
          </p:nvSpPr>
          <p:spPr>
            <a:xfrm>
              <a:off x="398287" y="3446986"/>
              <a:ext cx="4113265" cy="305705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36856" y="3989873"/>
              <a:ext cx="3428999" cy="2276011"/>
              <a:chOff x="5137852" y="4200989"/>
              <a:chExt cx="3490231" cy="2276011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 flipV="1">
                <a:off x="5678416" y="4419600"/>
                <a:ext cx="1411287" cy="6096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al 17"/>
              <p:cNvSpPr/>
              <p:nvPr/>
            </p:nvSpPr>
            <p:spPr>
              <a:xfrm>
                <a:off x="6135616" y="4495800"/>
                <a:ext cx="488950" cy="4485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H</a:t>
                </a:r>
                <a:endParaRPr lang="en-US" dirty="0"/>
              </a:p>
            </p:txBody>
          </p:sp>
          <p:sp>
            <p:nvSpPr>
              <p:cNvPr id="19" name="Right Arrow 18"/>
              <p:cNvSpPr/>
              <p:nvPr/>
            </p:nvSpPr>
            <p:spPr>
              <a:xfrm rot="20129265">
                <a:off x="6558418" y="4200989"/>
                <a:ext cx="465137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ight Arrow 19"/>
              <p:cNvSpPr/>
              <p:nvPr/>
            </p:nvSpPr>
            <p:spPr>
              <a:xfrm rot="9406880">
                <a:off x="5552242" y="4654431"/>
                <a:ext cx="465137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5256213" y="5486400"/>
                <a:ext cx="1411287" cy="6096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Oval 21"/>
              <p:cNvSpPr/>
              <p:nvPr/>
            </p:nvSpPr>
            <p:spPr>
              <a:xfrm>
                <a:off x="5713413" y="5562600"/>
                <a:ext cx="488950" cy="4485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/>
              </a:p>
            </p:txBody>
          </p:sp>
          <p:sp>
            <p:nvSpPr>
              <p:cNvPr id="23" name="Right Arrow 22"/>
              <p:cNvSpPr/>
              <p:nvPr/>
            </p:nvSpPr>
            <p:spPr>
              <a:xfrm rot="9280520">
                <a:off x="6305893" y="5229668"/>
                <a:ext cx="286891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ight Arrow 23"/>
              <p:cNvSpPr/>
              <p:nvPr/>
            </p:nvSpPr>
            <p:spPr>
              <a:xfrm rot="9424268">
                <a:off x="5137852" y="5759758"/>
                <a:ext cx="267354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V="1">
                <a:off x="6896469" y="4719072"/>
                <a:ext cx="1411287" cy="6096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/>
              <p:cNvSpPr/>
              <p:nvPr/>
            </p:nvSpPr>
            <p:spPr>
              <a:xfrm>
                <a:off x="7353669" y="4795272"/>
                <a:ext cx="488950" cy="4485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/>
              </a:p>
            </p:txBody>
          </p:sp>
          <p:sp>
            <p:nvSpPr>
              <p:cNvPr id="27" name="Right Arrow 26"/>
              <p:cNvSpPr/>
              <p:nvPr/>
            </p:nvSpPr>
            <p:spPr>
              <a:xfrm rot="20238720">
                <a:off x="7902885" y="4475100"/>
                <a:ext cx="333636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ight Arrow 27"/>
              <p:cNvSpPr/>
              <p:nvPr/>
            </p:nvSpPr>
            <p:spPr>
              <a:xfrm rot="19984871">
                <a:off x="6777882" y="4990839"/>
                <a:ext cx="277761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077198" y="4719072"/>
                <a:ext cx="5508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μ</a:t>
                </a:r>
                <a:r>
                  <a:rPr lang="en-US" baseline="30000" dirty="0" smtClean="0"/>
                  <a:t>+</a:t>
                </a:r>
                <a:endParaRPr lang="en-US" baseline="300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826619" y="5243801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ν</a:t>
                </a:r>
                <a:r>
                  <a:rPr lang="en-US" baseline="-25000" dirty="0" err="1" smtClean="0"/>
                  <a:t>μ</a:t>
                </a:r>
                <a:endParaRPr lang="en-US" baseline="-250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753100" y="5582578"/>
                <a:ext cx="4635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W</a:t>
                </a:r>
                <a:r>
                  <a:rPr lang="en-US" baseline="30000" dirty="0" smtClean="0">
                    <a:solidFill>
                      <a:schemeClr val="bg1"/>
                    </a:solidFill>
                  </a:rPr>
                  <a:t>-</a:t>
                </a:r>
                <a:endParaRPr lang="en-US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379069" y="4815250"/>
                <a:ext cx="6669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W</a:t>
                </a:r>
                <a:r>
                  <a:rPr lang="en-US" baseline="30000" dirty="0" smtClean="0">
                    <a:solidFill>
                      <a:schemeClr val="bg1"/>
                    </a:solidFill>
                  </a:rPr>
                  <a:t>+</a:t>
                </a:r>
                <a:endParaRPr lang="en-US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477000" y="5485884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e</a:t>
                </a:r>
                <a:r>
                  <a:rPr lang="en-US" baseline="30000" dirty="0" smtClean="0"/>
                  <a:t>-</a:t>
                </a:r>
                <a:endParaRPr lang="en-US" baseline="30000" dirty="0"/>
              </a:p>
            </p:txBody>
          </p:sp>
          <p:grpSp>
            <p:nvGrpSpPr>
              <p:cNvPr id="34" name="Group 57"/>
              <p:cNvGrpSpPr/>
              <p:nvPr/>
            </p:nvGrpSpPr>
            <p:grpSpPr>
              <a:xfrm>
                <a:off x="5203889" y="6107668"/>
                <a:ext cx="381000" cy="369332"/>
                <a:chOff x="7185089" y="5774808"/>
                <a:chExt cx="381000" cy="369332"/>
              </a:xfrm>
            </p:grpSpPr>
            <p:sp>
              <p:nvSpPr>
                <p:cNvPr id="37" name="TextBox 36"/>
                <p:cNvSpPr txBox="1"/>
                <p:nvPr/>
              </p:nvSpPr>
              <p:spPr>
                <a:xfrm>
                  <a:off x="7185089" y="577480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 smtClean="0"/>
                    <a:t>ν</a:t>
                  </a:r>
                  <a:r>
                    <a:rPr lang="en-US" baseline="-25000" dirty="0" err="1" smtClean="0"/>
                    <a:t>e</a:t>
                  </a:r>
                  <a:endParaRPr lang="en-US" baseline="-25000" dirty="0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7315200" y="5851008"/>
                  <a:ext cx="6985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TextBox 34"/>
              <p:cNvSpPr txBox="1"/>
              <p:nvPr/>
            </p:nvSpPr>
            <p:spPr>
              <a:xfrm>
                <a:off x="5602216" y="5040868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W</a:t>
                </a:r>
                <a:r>
                  <a:rPr lang="en-US" baseline="30000" dirty="0" smtClean="0"/>
                  <a:t>-</a:t>
                </a:r>
                <a:endParaRPr lang="en-US" baseline="300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821416" y="4431268"/>
                <a:ext cx="5322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W</a:t>
                </a:r>
                <a:r>
                  <a:rPr lang="en-US" baseline="30000" dirty="0" smtClean="0"/>
                  <a:t>+</a:t>
                </a:r>
                <a:endParaRPr lang="en-US" baseline="30000" dirty="0"/>
              </a:p>
            </p:txBody>
          </p:sp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643" y="5644101"/>
            <a:ext cx="3211278" cy="7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9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5168" y="498084"/>
            <a:ext cx="4768832" cy="931164"/>
          </a:xfrm>
        </p:spPr>
        <p:txBody>
          <a:bodyPr>
            <a:normAutofit/>
          </a:bodyPr>
          <a:lstStyle/>
          <a:p>
            <a:r>
              <a:rPr lang="en-US" dirty="0" smtClean="0"/>
              <a:t>Higgs boson mass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0" y="367844"/>
            <a:ext cx="4314552" cy="6223391"/>
          </a:xfrm>
        </p:spPr>
        <p:txBody>
          <a:bodyPr>
            <a:noAutofit/>
          </a:bodyPr>
          <a:lstStyle/>
          <a:p>
            <a:r>
              <a:rPr lang="en-US" b="1" dirty="0" smtClean="0"/>
              <a:t>Mass:</a:t>
            </a:r>
            <a:r>
              <a:rPr lang="en-US" dirty="0" smtClean="0"/>
              <a:t> </a:t>
            </a:r>
            <a:r>
              <a:rPr lang="en-US" dirty="0"/>
              <a:t>around </a:t>
            </a:r>
            <a:r>
              <a:rPr lang="en-US" dirty="0" smtClean="0"/>
              <a:t>125GeV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800" dirty="0" smtClean="0"/>
              <a:t>Was the only unknown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800" dirty="0" smtClean="0"/>
              <a:t>SM</a:t>
            </a:r>
            <a:r>
              <a:rPr lang="en-US" sz="2800" dirty="0"/>
              <a:t> </a:t>
            </a:r>
            <a:r>
              <a:rPr lang="en-US" sz="2800" dirty="0" smtClean="0"/>
              <a:t>parameter </a:t>
            </a:r>
            <a:r>
              <a:rPr lang="en-US" sz="2800" dirty="0" smtClean="0">
                <a:sym typeface="Wingdings"/>
              </a:rPr>
              <a:t></a:t>
            </a:r>
            <a:endParaRPr lang="en-US" sz="2800" dirty="0" smtClean="0"/>
          </a:p>
          <a:p>
            <a:r>
              <a:rPr lang="en-US" dirty="0" smtClean="0"/>
              <a:t>For a while, different mass values were being measured in ATLAS and CMS, and in different channels</a:t>
            </a:r>
          </a:p>
          <a:p>
            <a:r>
              <a:rPr lang="en-US" dirty="0" smtClean="0"/>
              <a:t>Numbers evolved with accumulated statistics </a:t>
            </a:r>
          </a:p>
          <a:p>
            <a:r>
              <a:rPr lang="en-US" dirty="0" smtClean="0"/>
              <a:t>Current most precise value from ATLAS+CMS has 0.2</a:t>
            </a:r>
            <a:r>
              <a:rPr lang="en-US" dirty="0"/>
              <a:t>% </a:t>
            </a:r>
            <a:r>
              <a:rPr lang="en-US" dirty="0" smtClean="0"/>
              <a:t>precision!</a:t>
            </a:r>
            <a:endParaRPr lang="pt-PT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62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875090" y="1464828"/>
            <a:ext cx="4002705" cy="4074862"/>
            <a:chOff x="4990552" y="1007372"/>
            <a:chExt cx="4002705" cy="4074862"/>
          </a:xfrm>
        </p:grpSpPr>
        <p:grpSp>
          <p:nvGrpSpPr>
            <p:cNvPr id="9" name="Group 8"/>
            <p:cNvGrpSpPr/>
            <p:nvPr/>
          </p:nvGrpSpPr>
          <p:grpSpPr>
            <a:xfrm>
              <a:off x="4990552" y="1205802"/>
              <a:ext cx="3749669" cy="3876432"/>
              <a:chOff x="4990552" y="1549678"/>
              <a:chExt cx="3749669" cy="387643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0552" y="1808704"/>
                <a:ext cx="3749669" cy="3617406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298452" y="1549678"/>
                <a:ext cx="30918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dirty="0" smtClean="0"/>
                  <a:t>ATLAS: arXiv:1307.1427</a:t>
                </a:r>
                <a:endParaRPr lang="en-US" dirty="0"/>
              </a:p>
            </p:txBody>
          </p:sp>
        </p:grp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3200501"/>
                </p:ext>
              </p:extLst>
            </p:nvPr>
          </p:nvGraphicFramePr>
          <p:xfrm>
            <a:off x="8028335" y="1007372"/>
            <a:ext cx="964922" cy="575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35" name="Equation" r:id="rId5" imgW="723900" imgH="431800" progId="Equation.3">
                    <p:embed/>
                  </p:oleObj>
                </mc:Choice>
                <mc:Fallback>
                  <p:oleObj name="Equation" r:id="rId5" imgW="723900" imgH="431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028335" y="1007372"/>
                          <a:ext cx="964922" cy="5755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1" name="Picture 20" descr="evolution_mas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81" y="1464828"/>
            <a:ext cx="4295419" cy="393891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314552" y="1663258"/>
            <a:ext cx="4829448" cy="4412464"/>
            <a:chOff x="4314552" y="1663258"/>
            <a:chExt cx="4829448" cy="4412464"/>
          </a:xfrm>
        </p:grpSpPr>
        <p:grpSp>
          <p:nvGrpSpPr>
            <p:cNvPr id="13" name="Group 12"/>
            <p:cNvGrpSpPr/>
            <p:nvPr/>
          </p:nvGrpSpPr>
          <p:grpSpPr>
            <a:xfrm>
              <a:off x="4314552" y="1663258"/>
              <a:ext cx="4829448" cy="4412464"/>
              <a:chOff x="4314552" y="1663258"/>
              <a:chExt cx="4829448" cy="441246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314552" y="1663258"/>
                <a:ext cx="4563243" cy="38764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>
                  <a:ln>
                    <a:solidFill>
                      <a:schemeClr val="bg1"/>
                    </a:solidFill>
                  </a:ln>
                  <a:solidFill>
                    <a:srgbClr val="FFFFFF"/>
                  </a:solidFill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14552" y="2040396"/>
                <a:ext cx="4829448" cy="4035326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4848581" y="1807093"/>
              <a:ext cx="4029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i="1" dirty="0"/>
                <a:t>Phys. Rev. Lett. 114, 191803</a:t>
              </a:r>
              <a:endParaRPr lang="pt-PT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037767" y="5892576"/>
            <a:ext cx="5085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</a:t>
            </a:r>
            <a:r>
              <a:rPr lang="en-US" sz="2400" baseline="-25000" dirty="0" err="1"/>
              <a:t>H</a:t>
            </a:r>
            <a:r>
              <a:rPr lang="en-US" sz="2400" dirty="0"/>
              <a:t>=125.09±0.21 (stat)±0.11 (</a:t>
            </a:r>
            <a:r>
              <a:rPr lang="en-US" sz="2400" dirty="0" err="1"/>
              <a:t>syst</a:t>
            </a:r>
            <a:r>
              <a:rPr lang="en-US" sz="2400" dirty="0"/>
              <a:t>)  </a:t>
            </a:r>
            <a:r>
              <a:rPr lang="en-US" sz="2400" dirty="0" err="1" smtClean="0"/>
              <a:t>GeV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329487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848" y="0"/>
            <a:ext cx="629790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699" y="317874"/>
            <a:ext cx="3206098" cy="2954430"/>
          </a:xfrm>
        </p:spPr>
        <p:txBody>
          <a:bodyPr>
            <a:normAutofit/>
          </a:bodyPr>
          <a:lstStyle/>
          <a:p>
            <a:r>
              <a:rPr lang="en-US" dirty="0" smtClean="0"/>
              <a:t>Cross section compared to SM expectation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394931"/>
              </p:ext>
            </p:extLst>
          </p:nvPr>
        </p:nvGraphicFramePr>
        <p:xfrm>
          <a:off x="717910" y="3772436"/>
          <a:ext cx="2152938" cy="155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8" name="Equation" r:id="rId4" imgW="596900" imgH="431800" progId="Equation.3">
                  <p:embed/>
                </p:oleObj>
              </mc:Choice>
              <mc:Fallback>
                <p:oleObj name="Equation" r:id="rId4" imgW="596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7910" y="3772436"/>
                        <a:ext cx="2152938" cy="1557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5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15210" y="2539578"/>
            <a:ext cx="4213175" cy="3999250"/>
            <a:chOff x="1475656" y="1264926"/>
            <a:chExt cx="5361893" cy="5229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5656" y="1264926"/>
              <a:ext cx="5361893" cy="5229200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5868144" y="2132856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3" name="Oval 12"/>
            <p:cNvSpPr/>
            <p:nvPr/>
          </p:nvSpPr>
          <p:spPr>
            <a:xfrm>
              <a:off x="4283968" y="3429000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Oval 13"/>
            <p:cNvSpPr/>
            <p:nvPr/>
          </p:nvSpPr>
          <p:spPr>
            <a:xfrm>
              <a:off x="3958952" y="3573016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5" name="Oval 14"/>
            <p:cNvSpPr/>
            <p:nvPr/>
          </p:nvSpPr>
          <p:spPr>
            <a:xfrm>
              <a:off x="2590800" y="4437112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8628" y="2581874"/>
            <a:ext cx="4666582" cy="3524635"/>
            <a:chOff x="-723827" y="3321554"/>
            <a:chExt cx="5440403" cy="390612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23827" y="3687370"/>
              <a:ext cx="5440403" cy="354031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159464" y="3321554"/>
              <a:ext cx="3546135" cy="409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dirty="0" smtClean="0"/>
                <a:t>arXiv</a:t>
              </a:r>
              <a:r>
                <a:rPr lang="pt-PT" dirty="0"/>
                <a:t>:1803.01853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pt-PT" dirty="0" err="1" smtClean="0"/>
              <a:t>Exploring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scale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06" y="1149594"/>
            <a:ext cx="8579389" cy="1343302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Precision</a:t>
            </a:r>
            <a:r>
              <a:rPr lang="pt-PT" dirty="0" smtClean="0"/>
              <a:t> </a:t>
            </a:r>
            <a:r>
              <a:rPr lang="pt-PT" dirty="0" err="1" smtClean="0"/>
              <a:t>measurements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m</a:t>
            </a:r>
            <a:r>
              <a:rPr lang="pt-PT" baseline="-25000" dirty="0" smtClean="0"/>
              <a:t>W</a:t>
            </a:r>
            <a:r>
              <a:rPr lang="pt-PT" dirty="0" smtClean="0"/>
              <a:t>,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t</a:t>
            </a:r>
            <a:r>
              <a:rPr lang="pt-PT" dirty="0" smtClean="0"/>
              <a:t>,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/>
              <a:t> </a:t>
            </a:r>
            <a:r>
              <a:rPr lang="pt-PT" dirty="0" smtClean="0"/>
              <a:t>are </a:t>
            </a:r>
            <a:r>
              <a:rPr lang="pt-PT" dirty="0" err="1" smtClean="0"/>
              <a:t>stringent</a:t>
            </a:r>
            <a:r>
              <a:rPr lang="pt-PT" dirty="0" smtClean="0"/>
              <a:t> </a:t>
            </a:r>
            <a:r>
              <a:rPr lang="pt-PT" dirty="0" err="1" smtClean="0"/>
              <a:t>tests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SM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EW </a:t>
            </a:r>
            <a:r>
              <a:rPr lang="pt-PT" dirty="0" err="1" smtClean="0"/>
              <a:t>scale</a:t>
            </a:r>
            <a:endParaRPr lang="pt-PT" dirty="0" smtClean="0"/>
          </a:p>
          <a:p>
            <a:pPr lvl="1"/>
            <a:r>
              <a:rPr lang="pt-PT" dirty="0" smtClean="0"/>
              <a:t>E.g. </a:t>
            </a:r>
            <a:r>
              <a:rPr lang="pt-PT" dirty="0" err="1" smtClean="0"/>
              <a:t>excluding</a:t>
            </a:r>
            <a:r>
              <a:rPr lang="pt-PT" dirty="0" smtClean="0"/>
              <a:t> </a:t>
            </a:r>
            <a:r>
              <a:rPr lang="pt-PT" dirty="0" err="1" smtClean="0"/>
              <a:t>measured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 smtClean="0"/>
              <a:t>, global EW </a:t>
            </a:r>
            <a:r>
              <a:rPr lang="pt-PT" dirty="0" err="1" smtClean="0"/>
              <a:t>fit</a:t>
            </a:r>
            <a:r>
              <a:rPr lang="pt-PT" dirty="0" smtClean="0"/>
              <a:t> </a:t>
            </a:r>
            <a:r>
              <a:rPr lang="pt-PT" dirty="0" err="1" smtClean="0"/>
              <a:t>gives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 smtClean="0"/>
              <a:t> = 90 ± 21 </a:t>
            </a:r>
            <a:r>
              <a:rPr lang="pt-PT" dirty="0" err="1" smtClean="0"/>
              <a:t>GeV</a:t>
            </a:r>
            <a:r>
              <a:rPr lang="pt-PT" dirty="0" smtClean="0"/>
              <a:t> (1.7 </a:t>
            </a:r>
            <a:r>
              <a:rPr lang="pt-PT" dirty="0" err="1" smtClean="0"/>
              <a:t>σ</a:t>
            </a:r>
            <a:r>
              <a:rPr lang="pt-PT" dirty="0" smtClean="0"/>
              <a:t> </a:t>
            </a:r>
            <a:r>
              <a:rPr lang="pt-PT" dirty="0" err="1" smtClean="0"/>
              <a:t>tension</a:t>
            </a:r>
            <a:r>
              <a:rPr lang="pt-PT" dirty="0" smtClean="0"/>
              <a:t>) </a:t>
            </a:r>
            <a:r>
              <a:rPr lang="pt-PT" dirty="0" err="1" smtClean="0"/>
              <a:t>driven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part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top</a:t>
            </a:r>
            <a:endParaRPr lang="pt-PT" baseline="-250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2695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Run</a:t>
            </a:r>
            <a:r>
              <a:rPr lang="pt-PT" dirty="0" smtClean="0"/>
              <a:t> 1 </a:t>
            </a:r>
            <a:r>
              <a:rPr lang="pt-PT" dirty="0" err="1" smtClean="0"/>
              <a:t>legacy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0729"/>
            <a:ext cx="8723312" cy="2664295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Mass</a:t>
            </a:r>
            <a:r>
              <a:rPr lang="pt-PT" dirty="0"/>
              <a:t> </a:t>
            </a:r>
            <a:r>
              <a:rPr lang="pt-PT" dirty="0" smtClean="0"/>
              <a:t>–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/>
              <a:t>mass</a:t>
            </a:r>
            <a:r>
              <a:rPr lang="pt-PT" dirty="0"/>
              <a:t> </a:t>
            </a:r>
            <a:r>
              <a:rPr lang="pt-PT" dirty="0" err="1"/>
              <a:t>measured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>
                <a:solidFill>
                  <a:srgbClr val="FF0000"/>
                </a:solidFill>
              </a:rPr>
              <a:t>0.4%</a:t>
            </a:r>
            <a:r>
              <a:rPr lang="pt-PT" dirty="0"/>
              <a:t> </a:t>
            </a:r>
            <a:r>
              <a:rPr lang="pt-PT" dirty="0" err="1" smtClean="0"/>
              <a:t>accuracy</a:t>
            </a:r>
            <a:r>
              <a:rPr lang="pt-PT" dirty="0"/>
              <a:t>:</a:t>
            </a:r>
            <a:endParaRPr lang="pt-PT" dirty="0" smtClean="0"/>
          </a:p>
          <a:p>
            <a:pPr lvl="1"/>
            <a:r>
              <a:rPr lang="en-US" b="1" dirty="0" err="1"/>
              <a:t>m</a:t>
            </a:r>
            <a:r>
              <a:rPr lang="en-US" b="1" baseline="-25000" dirty="0" err="1"/>
              <a:t>H</a:t>
            </a:r>
            <a:r>
              <a:rPr lang="en-US" b="1" dirty="0"/>
              <a:t> = 125.09 ± </a:t>
            </a:r>
            <a:r>
              <a:rPr lang="en-US" b="1" dirty="0">
                <a:solidFill>
                  <a:srgbClr val="FF0000"/>
                </a:solidFill>
              </a:rPr>
              <a:t>0.21</a:t>
            </a:r>
            <a:r>
              <a:rPr lang="en-US" b="1" dirty="0"/>
              <a:t> (stat.) ± 0.11 (scale) ± 0.02 (other) ± 0.01 (theory) </a:t>
            </a:r>
            <a:r>
              <a:rPr lang="en-US" b="1" dirty="0" err="1"/>
              <a:t>GeV</a:t>
            </a:r>
            <a:endParaRPr lang="pt-PT" b="1" dirty="0"/>
          </a:p>
          <a:p>
            <a:r>
              <a:rPr lang="pt-PT" dirty="0" err="1" smtClean="0"/>
              <a:t>Couplings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ggF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H </a:t>
            </a:r>
            <a:r>
              <a:rPr lang="pt-PT" dirty="0"/>
              <a:t>→ ZZ,,WW </a:t>
            </a:r>
            <a:r>
              <a:rPr lang="pt-PT" b="1" dirty="0" err="1"/>
              <a:t>observed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smtClean="0"/>
              <a:t>individual </a:t>
            </a:r>
            <a:r>
              <a:rPr lang="pt-PT" dirty="0" err="1" smtClean="0"/>
              <a:t>experiments</a:t>
            </a:r>
            <a:endParaRPr lang="pt-PT" dirty="0"/>
          </a:p>
          <a:p>
            <a:pPr lvl="1"/>
            <a:r>
              <a:rPr lang="pt-PT" dirty="0" smtClean="0"/>
              <a:t>VBF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/>
              <a:t>H →  </a:t>
            </a:r>
            <a:r>
              <a:rPr lang="pt-PT" dirty="0" err="1"/>
              <a:t>observed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b="1" dirty="0"/>
              <a:t>&gt;5σ </a:t>
            </a:r>
            <a:r>
              <a:rPr lang="pt-PT" dirty="0" err="1"/>
              <a:t>significance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ATLAS+</a:t>
            </a:r>
            <a:r>
              <a:rPr lang="pt-PT" dirty="0" smtClean="0"/>
              <a:t>CMS </a:t>
            </a:r>
            <a:r>
              <a:rPr lang="pt-PT" dirty="0" err="1" smtClean="0"/>
              <a:t>combination</a:t>
            </a:r>
            <a:endParaRPr lang="pt-PT" dirty="0"/>
          </a:p>
          <a:p>
            <a:pPr lvl="1"/>
            <a:r>
              <a:rPr lang="pt-PT" dirty="0" err="1" smtClean="0"/>
              <a:t>ttH</a:t>
            </a:r>
            <a:r>
              <a:rPr lang="pt-PT" dirty="0"/>
              <a:t>, VH </a:t>
            </a:r>
            <a:r>
              <a:rPr lang="pt-PT" dirty="0" err="1"/>
              <a:t>production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H → </a:t>
            </a:r>
            <a:r>
              <a:rPr lang="pt-PT" dirty="0" err="1"/>
              <a:t>bb</a:t>
            </a:r>
            <a:r>
              <a:rPr lang="pt-PT" dirty="0"/>
              <a:t> </a:t>
            </a:r>
            <a:r>
              <a:rPr lang="pt-PT" b="1" dirty="0" err="1"/>
              <a:t>not</a:t>
            </a:r>
            <a:r>
              <a:rPr lang="pt-PT" b="1" dirty="0"/>
              <a:t> </a:t>
            </a:r>
            <a:r>
              <a:rPr lang="pt-PT" b="1" dirty="0" err="1"/>
              <a:t>observed</a:t>
            </a:r>
            <a:r>
              <a:rPr lang="pt-PT" b="1" dirty="0"/>
              <a:t> </a:t>
            </a:r>
            <a:r>
              <a:rPr lang="pt-PT" dirty="0" err="1"/>
              <a:t>during</a:t>
            </a:r>
            <a:r>
              <a:rPr lang="pt-PT" dirty="0"/>
              <a:t> </a:t>
            </a:r>
            <a:r>
              <a:rPr lang="pt-PT" dirty="0" smtClean="0"/>
              <a:t>Run1</a:t>
            </a:r>
            <a:endParaRPr lang="pt-PT" dirty="0"/>
          </a:p>
          <a:p>
            <a:r>
              <a:rPr lang="en-US" dirty="0" smtClean="0"/>
              <a:t>Couplings </a:t>
            </a:r>
            <a:r>
              <a:rPr lang="en-US" b="1" dirty="0" smtClean="0"/>
              <a:t>compatible with SM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Signal strength: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l-GR" dirty="0" smtClean="0">
                <a:solidFill>
                  <a:srgbClr val="FF0000"/>
                </a:solidFill>
              </a:rPr>
              <a:t>μ</a:t>
            </a:r>
            <a:r>
              <a:rPr lang="el-GR" baseline="-25000" dirty="0" smtClean="0">
                <a:solidFill>
                  <a:srgbClr val="FF0000"/>
                </a:solidFill>
              </a:rPr>
              <a:t>VBF</a:t>
            </a:r>
            <a:r>
              <a:rPr lang="el-GR" baseline="-25000" dirty="0">
                <a:solidFill>
                  <a:srgbClr val="FF0000"/>
                </a:solidFill>
              </a:rPr>
              <a:t>+VH</a:t>
            </a:r>
            <a:r>
              <a:rPr lang="el-GR" dirty="0">
                <a:solidFill>
                  <a:srgbClr val="FF0000"/>
                </a:solidFill>
              </a:rPr>
              <a:t>/μ</a:t>
            </a:r>
            <a:r>
              <a:rPr lang="el-GR" baseline="-25000" dirty="0">
                <a:solidFill>
                  <a:srgbClr val="FF0000"/>
                </a:solidFill>
              </a:rPr>
              <a:t>ggF+ttH</a:t>
            </a:r>
            <a:r>
              <a:rPr lang="el-GR" dirty="0">
                <a:solidFill>
                  <a:srgbClr val="FF0000"/>
                </a:solidFill>
              </a:rPr>
              <a:t> = 1.06 </a:t>
            </a:r>
            <a:r>
              <a:rPr lang="el-GR" baseline="30000" dirty="0">
                <a:solidFill>
                  <a:srgbClr val="FF0000"/>
                </a:solidFill>
              </a:rPr>
              <a:t>+0.35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n-US" baseline="-25000" dirty="0" smtClean="0">
                <a:solidFill>
                  <a:srgbClr val="FF0000"/>
                </a:solidFill>
              </a:rPr>
              <a:t>-</a:t>
            </a:r>
            <a:r>
              <a:rPr lang="el-GR" baseline="-25000" dirty="0" smtClean="0">
                <a:solidFill>
                  <a:srgbClr val="FF0000"/>
                </a:solidFill>
              </a:rPr>
              <a:t>0.27</a:t>
            </a:r>
            <a:endParaRPr lang="en-US" baseline="-25000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Coupling modifiers broadly consistent with SM but still large uncertainty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80974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Phys. Rev. Lett. 114 (2015) </a:t>
            </a:r>
            <a:r>
              <a:rPr lang="hu-HU" dirty="0" smtClean="0"/>
              <a:t>191803</a:t>
            </a:r>
          </a:p>
          <a:p>
            <a:pPr algn="r"/>
            <a:r>
              <a:rPr lang="hu-HU" dirty="0"/>
              <a:t>JHEP 08 (2016) </a:t>
            </a:r>
            <a:r>
              <a:rPr lang="hu-HU" dirty="0" smtClean="0"/>
              <a:t>045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354212"/>
              </p:ext>
            </p:extLst>
          </p:nvPr>
        </p:nvGraphicFramePr>
        <p:xfrm>
          <a:off x="6660232" y="3764487"/>
          <a:ext cx="23146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195"/>
                <a:gridCol w="658611"/>
                <a:gridCol w="799794"/>
              </a:tblGrid>
              <a:tr h="334500">
                <a:tc gridSpan="3">
                  <a:txBody>
                    <a:bodyPr/>
                    <a:lstStyle/>
                    <a:p>
                      <a:pPr algn="ctr"/>
                      <a:r>
                        <a:rPr lang="pt-PT" sz="1600" dirty="0" err="1" smtClean="0"/>
                        <a:t>Significance</a:t>
                      </a:r>
                      <a:r>
                        <a:rPr lang="pt-PT" sz="1600" dirty="0" smtClean="0"/>
                        <a:t> (</a:t>
                      </a:r>
                      <a:r>
                        <a:rPr lang="pt-PT" sz="1600" dirty="0" err="1" smtClean="0"/>
                        <a:t>σ</a:t>
                      </a:r>
                      <a:r>
                        <a:rPr lang="pt-PT" sz="1600" dirty="0" smtClean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dirty="0" smtClean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Prod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Obs.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Expect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VBF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5.4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4.7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VH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3.5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4.2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ttH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4.4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2.0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Decay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600" dirty="0" smtClean="0"/>
                        <a:t>Obs.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600" dirty="0" err="1" smtClean="0"/>
                        <a:t>Expect</a:t>
                      </a:r>
                      <a:r>
                        <a:rPr lang="pt-PT" sz="1600" dirty="0" smtClean="0"/>
                        <a:t>.</a:t>
                      </a:r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H</a:t>
                      </a:r>
                      <a:r>
                        <a:rPr lang="pt-PT" sz="1600" dirty="0" err="1" smtClean="0">
                          <a:sym typeface="Wingdings"/>
                        </a:rPr>
                        <a:t></a:t>
                      </a:r>
                      <a:r>
                        <a:rPr lang="pt-PT" sz="1600" dirty="0" err="1" smtClean="0"/>
                        <a:t>ττ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5.5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5.0</a:t>
                      </a:r>
                      <a:endParaRPr lang="pt-PT" sz="1600" dirty="0"/>
                    </a:p>
                  </a:txBody>
                  <a:tcPr/>
                </a:tc>
              </a:tr>
              <a:tr h="334500">
                <a:tc>
                  <a:txBody>
                    <a:bodyPr/>
                    <a:lstStyle/>
                    <a:p>
                      <a:r>
                        <a:rPr lang="pt-PT" sz="1600" dirty="0" err="1" smtClean="0"/>
                        <a:t>H</a:t>
                      </a:r>
                      <a:r>
                        <a:rPr lang="pt-PT" sz="1600" dirty="0" err="1" smtClean="0">
                          <a:sym typeface="Wingdings"/>
                        </a:rPr>
                        <a:t>bb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2.6</a:t>
                      </a:r>
                      <a:endParaRPr lang="pt-P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smtClean="0"/>
                        <a:t>3.7</a:t>
                      </a:r>
                      <a:endParaRPr lang="pt-PT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17" y="3645024"/>
            <a:ext cx="3106602" cy="30312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918" y="3573016"/>
            <a:ext cx="3232290" cy="31032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30406" y="2852936"/>
            <a:ext cx="240609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l-GR" dirty="0" smtClean="0"/>
              <a:t>μ</a:t>
            </a:r>
            <a:r>
              <a:rPr lang="en-US" dirty="0" smtClean="0"/>
              <a:t> = (</a:t>
            </a:r>
            <a:r>
              <a:rPr lang="en-US" dirty="0" err="1" smtClean="0"/>
              <a:t>σ</a:t>
            </a:r>
            <a:r>
              <a:rPr lang="en-US" dirty="0" smtClean="0"/>
              <a:t> ×BR)</a:t>
            </a:r>
            <a:r>
              <a:rPr lang="en-US" baseline="-25000" dirty="0" err="1" smtClean="0"/>
              <a:t>Obs</a:t>
            </a:r>
            <a:r>
              <a:rPr lang="en-US" dirty="0" smtClean="0"/>
              <a:t>/ (</a:t>
            </a:r>
            <a:r>
              <a:rPr lang="en-US" dirty="0" err="1" smtClean="0"/>
              <a:t>σ×BR</a:t>
            </a:r>
            <a:r>
              <a:rPr lang="en-US" dirty="0" smtClean="0"/>
              <a:t>)</a:t>
            </a:r>
            <a:r>
              <a:rPr lang="en-US" baseline="-25000" dirty="0" smtClean="0"/>
              <a:t>SM</a:t>
            </a:r>
            <a:endParaRPr lang="pt-PT" baseline="-2500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360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98"/>
    </mc:Choice>
    <mc:Fallback xmlns="">
      <p:transition xmlns:p14="http://schemas.microsoft.com/office/powerpoint/2010/main" spd="slow" advTm="6369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/>
          <a:lstStyle/>
          <a:p>
            <a:r>
              <a:rPr lang="pt-PT" dirty="0" err="1" smtClean="0"/>
              <a:t>Run</a:t>
            </a:r>
            <a:r>
              <a:rPr lang="pt-PT" dirty="0" smtClean="0"/>
              <a:t> 2: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3"/>
            <a:ext cx="5904656" cy="2578601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/>
              <a:t>Mass</a:t>
            </a:r>
            <a:r>
              <a:rPr lang="pt-PT" dirty="0"/>
              <a:t> </a:t>
            </a:r>
            <a:r>
              <a:rPr lang="pt-PT" dirty="0" err="1" smtClean="0"/>
              <a:t>measurement</a:t>
            </a:r>
            <a:r>
              <a:rPr lang="pt-PT" dirty="0" smtClean="0"/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smtClean="0"/>
              <a:t>CMS </a:t>
            </a:r>
            <a:r>
              <a:rPr lang="el-GR" dirty="0"/>
              <a:t>H</a:t>
            </a:r>
            <a:r>
              <a:rPr lang="el-GR" dirty="0">
                <a:sym typeface="Wingdings"/>
              </a:rPr>
              <a:t></a:t>
            </a:r>
            <a:r>
              <a:rPr lang="el-GR" dirty="0"/>
              <a:t>ZZ</a:t>
            </a:r>
            <a:r>
              <a:rPr lang="en-US" dirty="0"/>
              <a:t>*</a:t>
            </a:r>
            <a:r>
              <a:rPr lang="en-US" dirty="0">
                <a:sym typeface="Wingdings"/>
              </a:rPr>
              <a:t></a:t>
            </a:r>
            <a:r>
              <a:rPr lang="el-GR" dirty="0" smtClean="0"/>
              <a:t>4l</a:t>
            </a:r>
            <a:r>
              <a:rPr lang="en-US" dirty="0" smtClean="0"/>
              <a:t>:</a:t>
            </a:r>
            <a:endParaRPr lang="en-US" dirty="0"/>
          </a:p>
          <a:p>
            <a:pPr marL="0" indent="0">
              <a:buNone/>
            </a:pPr>
            <a:r>
              <a:rPr lang="pt-PT" dirty="0"/>
              <a:t>	</a:t>
            </a:r>
            <a:r>
              <a:rPr lang="pt-PT" dirty="0" err="1" smtClean="0">
                <a:solidFill>
                  <a:srgbClr val="FF0000"/>
                </a:solidFill>
              </a:rPr>
              <a:t>m</a:t>
            </a:r>
            <a:r>
              <a:rPr lang="pt-PT" baseline="-25000" dirty="0" err="1" smtClean="0">
                <a:solidFill>
                  <a:srgbClr val="FF0000"/>
                </a:solidFill>
              </a:rPr>
              <a:t>H</a:t>
            </a:r>
            <a:r>
              <a:rPr lang="el-GR" baseline="30000" dirty="0" smtClean="0">
                <a:solidFill>
                  <a:srgbClr val="FF0000"/>
                </a:solidFill>
              </a:rPr>
              <a:t>ZZ</a:t>
            </a:r>
            <a:r>
              <a:rPr lang="en-US" baseline="30000" dirty="0">
                <a:solidFill>
                  <a:srgbClr val="FF0000"/>
                </a:solidFill>
              </a:rPr>
              <a:t>*</a:t>
            </a:r>
            <a:r>
              <a:rPr lang="pt-PT" dirty="0">
                <a:solidFill>
                  <a:srgbClr val="FF0000"/>
                </a:solidFill>
              </a:rPr>
              <a:t>= 125.26 ± 0.20 (</a:t>
            </a:r>
            <a:r>
              <a:rPr lang="pt-PT" dirty="0" err="1">
                <a:solidFill>
                  <a:srgbClr val="FF0000"/>
                </a:solidFill>
              </a:rPr>
              <a:t>stat</a:t>
            </a:r>
            <a:r>
              <a:rPr lang="pt-PT" dirty="0">
                <a:solidFill>
                  <a:srgbClr val="FF0000"/>
                </a:solidFill>
              </a:rPr>
              <a:t>) ± 0.08 (</a:t>
            </a:r>
            <a:r>
              <a:rPr lang="pt-PT" dirty="0" err="1">
                <a:solidFill>
                  <a:srgbClr val="FF0000"/>
                </a:solidFill>
              </a:rPr>
              <a:t>syst</a:t>
            </a:r>
            <a:r>
              <a:rPr lang="pt-PT" dirty="0">
                <a:solidFill>
                  <a:srgbClr val="FF0000"/>
                </a:solidFill>
              </a:rPr>
              <a:t>) </a:t>
            </a:r>
            <a:r>
              <a:rPr lang="pt-PT" dirty="0" err="1">
                <a:solidFill>
                  <a:srgbClr val="FF0000"/>
                </a:solidFill>
              </a:rPr>
              <a:t>GeV</a:t>
            </a:r>
            <a:r>
              <a:rPr lang="pt-PT" dirty="0"/>
              <a:t> </a:t>
            </a:r>
            <a:endParaRPr lang="en-US" dirty="0"/>
          </a:p>
          <a:p>
            <a:r>
              <a:rPr lang="pt-PT" dirty="0" smtClean="0"/>
              <a:t>New </a:t>
            </a:r>
            <a:r>
              <a:rPr lang="pt-PT" dirty="0" err="1" smtClean="0"/>
              <a:t>Measurements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ATLAS</a:t>
            </a:r>
          </a:p>
          <a:p>
            <a:pPr marL="457200" lvl="1" indent="0">
              <a:buNone/>
            </a:pPr>
            <a:r>
              <a:rPr lang="pt-PT" dirty="0" smtClean="0"/>
              <a:t>H</a:t>
            </a:r>
            <a:r>
              <a:rPr lang="pt-PT" dirty="0">
                <a:sym typeface="Wingdings"/>
              </a:rPr>
              <a:t></a:t>
            </a:r>
            <a:r>
              <a:rPr lang="pt-PT" dirty="0"/>
              <a:t> </a:t>
            </a:r>
            <a:r>
              <a:rPr lang="pt-PT" dirty="0" err="1" smtClean="0"/>
              <a:t>γγ</a:t>
            </a:r>
            <a:r>
              <a:rPr lang="pt-PT" dirty="0" smtClean="0"/>
              <a:t>:</a:t>
            </a:r>
            <a:r>
              <a:rPr lang="pt-PT" baseline="30000" dirty="0"/>
              <a:t>	</a:t>
            </a:r>
            <a:r>
              <a:rPr lang="pt-PT" baseline="30000" dirty="0" smtClean="0"/>
              <a:t>		</a:t>
            </a:r>
            <a:r>
              <a:rPr lang="el-GR" dirty="0" smtClean="0"/>
              <a:t>m</a:t>
            </a:r>
            <a:r>
              <a:rPr lang="el-GR" baseline="-25000" dirty="0" smtClean="0"/>
              <a:t>H</a:t>
            </a:r>
            <a:r>
              <a:rPr lang="el-GR" baseline="30000" dirty="0" smtClean="0"/>
              <a:t>γγ</a:t>
            </a:r>
            <a:r>
              <a:rPr lang="en-US" baseline="30000" dirty="0" smtClean="0"/>
              <a:t> </a:t>
            </a:r>
            <a:r>
              <a:rPr lang="el-GR" dirty="0" smtClean="0"/>
              <a:t>=</a:t>
            </a:r>
            <a:r>
              <a:rPr lang="en-US" dirty="0" smtClean="0"/>
              <a:t> </a:t>
            </a:r>
            <a:r>
              <a:rPr lang="el-GR" dirty="0" smtClean="0"/>
              <a:t>124.93</a:t>
            </a:r>
            <a:r>
              <a:rPr lang="en-US" dirty="0" smtClean="0"/>
              <a:t> </a:t>
            </a:r>
            <a:r>
              <a:rPr lang="el-GR" dirty="0" smtClean="0"/>
              <a:t>±</a:t>
            </a:r>
            <a:r>
              <a:rPr lang="en-US" dirty="0" smtClean="0"/>
              <a:t> </a:t>
            </a:r>
            <a:r>
              <a:rPr lang="el-GR" dirty="0" smtClean="0"/>
              <a:t>0.40</a:t>
            </a:r>
            <a:r>
              <a:rPr lang="en-US" dirty="0" smtClean="0"/>
              <a:t> </a:t>
            </a:r>
            <a:r>
              <a:rPr lang="el-GR" dirty="0" smtClean="0"/>
              <a:t>GeV</a:t>
            </a:r>
            <a:r>
              <a:rPr lang="el-GR" baseline="30000" dirty="0"/>
              <a:t>		</a:t>
            </a:r>
            <a:endParaRPr lang="pt-PT" dirty="0" smtClean="0"/>
          </a:p>
          <a:p>
            <a:pPr marL="457200" lvl="1" indent="0">
              <a:buNone/>
            </a:pPr>
            <a:r>
              <a:rPr lang="el-GR" dirty="0" smtClean="0"/>
              <a:t>H</a:t>
            </a:r>
            <a:r>
              <a:rPr lang="el-GR" dirty="0">
                <a:sym typeface="Wingdings"/>
              </a:rPr>
              <a:t></a:t>
            </a:r>
            <a:r>
              <a:rPr lang="el-GR" dirty="0"/>
              <a:t>ZZ</a:t>
            </a:r>
            <a:r>
              <a:rPr lang="en-US" dirty="0"/>
              <a:t>*</a:t>
            </a:r>
            <a:r>
              <a:rPr lang="en-US" dirty="0">
                <a:sym typeface="Wingdings"/>
              </a:rPr>
              <a:t></a:t>
            </a:r>
            <a:r>
              <a:rPr lang="el-GR" dirty="0" smtClean="0"/>
              <a:t>4l</a:t>
            </a:r>
            <a:r>
              <a:rPr lang="en-US" dirty="0"/>
              <a:t>:</a:t>
            </a:r>
            <a:r>
              <a:rPr lang="en-US" dirty="0" smtClean="0"/>
              <a:t> 	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baseline="30000" dirty="0" err="1" smtClean="0"/>
              <a:t>ZZ</a:t>
            </a:r>
            <a:r>
              <a:rPr lang="pt-PT" baseline="30000" dirty="0" smtClean="0"/>
              <a:t>∗ </a:t>
            </a:r>
            <a:r>
              <a:rPr lang="pt-PT" dirty="0" smtClean="0"/>
              <a:t>= 124.79 ± 0.37 </a:t>
            </a:r>
            <a:r>
              <a:rPr lang="pt-PT" dirty="0" err="1" smtClean="0"/>
              <a:t>GeV</a:t>
            </a:r>
            <a:endParaRPr lang="en-US" dirty="0" smtClean="0"/>
          </a:p>
          <a:p>
            <a:r>
              <a:rPr lang="en-US" dirty="0" smtClean="0"/>
              <a:t>Run 1+2 combination from ATLAS:  </a:t>
            </a:r>
          </a:p>
          <a:p>
            <a:pPr marL="457200" lvl="1" indent="0"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 = </a:t>
            </a:r>
            <a:r>
              <a:rPr lang="pt-BR" dirty="0" smtClean="0">
                <a:solidFill>
                  <a:srgbClr val="FF0000"/>
                </a:solidFill>
              </a:rPr>
              <a:t>124.97 </a:t>
            </a:r>
            <a:r>
              <a:rPr lang="en-US" dirty="0">
                <a:solidFill>
                  <a:srgbClr val="FF0000"/>
                </a:solidFill>
              </a:rPr>
              <a:t>±</a:t>
            </a:r>
            <a:r>
              <a:rPr lang="pt-BR" dirty="0" smtClean="0">
                <a:solidFill>
                  <a:srgbClr val="FF0000"/>
                </a:solidFill>
              </a:rPr>
              <a:t> 0.19 </a:t>
            </a:r>
            <a:r>
              <a:rPr lang="pt-BR" dirty="0">
                <a:solidFill>
                  <a:srgbClr val="FF0000"/>
                </a:solidFill>
              </a:rPr>
              <a:t>(</a:t>
            </a:r>
            <a:r>
              <a:rPr lang="pt-BR" dirty="0" err="1" smtClean="0">
                <a:solidFill>
                  <a:srgbClr val="FF0000"/>
                </a:solidFill>
              </a:rPr>
              <a:t>stat</a:t>
            </a:r>
            <a:r>
              <a:rPr lang="pt-BR" dirty="0" smtClean="0">
                <a:solidFill>
                  <a:srgbClr val="FF0000"/>
                </a:solidFill>
              </a:rPr>
              <a:t>) </a:t>
            </a:r>
            <a:r>
              <a:rPr lang="en-US" dirty="0" smtClean="0">
                <a:solidFill>
                  <a:srgbClr val="FF0000"/>
                </a:solidFill>
              </a:rPr>
              <a:t>± </a:t>
            </a:r>
            <a:r>
              <a:rPr lang="pt-BR" dirty="0" smtClean="0">
                <a:solidFill>
                  <a:srgbClr val="FF0000"/>
                </a:solidFill>
              </a:rPr>
              <a:t>0</a:t>
            </a:r>
            <a:r>
              <a:rPr lang="pt-BR" dirty="0">
                <a:solidFill>
                  <a:srgbClr val="FF0000"/>
                </a:solidFill>
              </a:rPr>
              <a:t>.</a:t>
            </a:r>
            <a:r>
              <a:rPr lang="pt-BR" dirty="0" smtClean="0">
                <a:solidFill>
                  <a:srgbClr val="FF0000"/>
                </a:solidFill>
              </a:rPr>
              <a:t>13 (</a:t>
            </a:r>
            <a:r>
              <a:rPr lang="pt-BR" dirty="0" err="1" smtClean="0">
                <a:solidFill>
                  <a:srgbClr val="FF0000"/>
                </a:solidFill>
              </a:rPr>
              <a:t>syst</a:t>
            </a:r>
            <a:r>
              <a:rPr lang="pt-BR" dirty="0" smtClean="0">
                <a:solidFill>
                  <a:srgbClr val="FF0000"/>
                </a:solidFill>
              </a:rPr>
              <a:t>.) GeV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704" y="-27384"/>
            <a:ext cx="7236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arXiv:1804.02716 [</a:t>
            </a:r>
            <a:r>
              <a:rPr lang="pt-PT" sz="1600" dirty="0" err="1"/>
              <a:t>hep-ex</a:t>
            </a:r>
            <a:r>
              <a:rPr lang="pt-PT" sz="1600" dirty="0" smtClean="0"/>
              <a:t>]; arXiv:1706.09936 [</a:t>
            </a:r>
            <a:r>
              <a:rPr lang="pt-PT" sz="1600" dirty="0" err="1" smtClean="0"/>
              <a:t>hep-ex</a:t>
            </a:r>
            <a:r>
              <a:rPr lang="pt-PT" sz="1600" dirty="0" smtClean="0"/>
              <a:t>]; arXiv:1806.00242 [</a:t>
            </a:r>
            <a:r>
              <a:rPr lang="pt-PT" sz="1600" dirty="0" err="1" smtClean="0"/>
              <a:t>hep-ex</a:t>
            </a:r>
            <a:r>
              <a:rPr lang="pt-PT" sz="1600" dirty="0" smtClean="0"/>
              <a:t>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592" y="3998208"/>
            <a:ext cx="3059832" cy="2935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60" y="3587663"/>
            <a:ext cx="4320480" cy="2971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809548"/>
            <a:ext cx="2950179" cy="28937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0376" y="3602862"/>
            <a:ext cx="4017118" cy="29449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258" y="-27384"/>
            <a:ext cx="653390" cy="653390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740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17"/>
    </mc:Choice>
    <mc:Fallback xmlns="">
      <p:transition xmlns:p14="http://schemas.microsoft.com/office/powerpoint/2010/main" spd="slow" advTm="6061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60" y="188640"/>
            <a:ext cx="5847512" cy="1143000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Differential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 cross </a:t>
            </a:r>
            <a:r>
              <a:rPr lang="pt-PT" dirty="0" err="1" smtClean="0"/>
              <a:t>sections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6"/>
            <a:ext cx="5865396" cy="2088232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Reached</a:t>
            </a:r>
            <a:r>
              <a:rPr lang="pt-PT" dirty="0" smtClean="0"/>
              <a:t> a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phase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exploration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sector!</a:t>
            </a:r>
          </a:p>
          <a:p>
            <a:endParaRPr lang="pt-PT" dirty="0" smtClean="0"/>
          </a:p>
          <a:p>
            <a:r>
              <a:rPr lang="pt-PT" dirty="0" err="1" smtClean="0"/>
              <a:t>Differential</a:t>
            </a:r>
            <a:r>
              <a:rPr lang="pt-PT" dirty="0" smtClean="0"/>
              <a:t> cross </a:t>
            </a:r>
            <a:r>
              <a:rPr lang="pt-PT" dirty="0" err="1" smtClean="0"/>
              <a:t>sections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dirty="0" smtClean="0"/>
              <a:t> </a:t>
            </a:r>
            <a:r>
              <a:rPr lang="pt-PT" dirty="0" err="1" smtClean="0"/>
              <a:t>sensitive</a:t>
            </a:r>
            <a:r>
              <a:rPr lang="pt-PT" dirty="0" smtClean="0"/>
              <a:t> to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gluon-fusion</a:t>
            </a:r>
            <a:r>
              <a:rPr lang="pt-PT" dirty="0" smtClean="0"/>
              <a:t> </a:t>
            </a:r>
            <a:r>
              <a:rPr lang="pt-PT" dirty="0" err="1" smtClean="0"/>
              <a:t>loop</a:t>
            </a:r>
            <a:endParaRPr lang="pt-PT" dirty="0" smtClean="0"/>
          </a:p>
          <a:p>
            <a:pPr lvl="1"/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sensitive</a:t>
            </a:r>
            <a:r>
              <a:rPr lang="pt-PT" dirty="0" smtClean="0"/>
              <a:t> to </a:t>
            </a:r>
            <a:r>
              <a:rPr lang="pt-PT" dirty="0" err="1" smtClean="0"/>
              <a:t>modeling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radiation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different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r>
              <a:rPr lang="pt-PT" dirty="0" smtClean="0"/>
              <a:t> </a:t>
            </a:r>
            <a:r>
              <a:rPr lang="pt-PT" dirty="0" err="1" smtClean="0"/>
              <a:t>modes</a:t>
            </a:r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604626"/>
            <a:ext cx="3024336" cy="2875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" y="-19218"/>
            <a:ext cx="704050" cy="704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7" y="703193"/>
            <a:ext cx="653390" cy="6533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3688" y="0"/>
            <a:ext cx="7393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400" dirty="0"/>
              <a:t>	JHEP 11 (2017) </a:t>
            </a:r>
            <a:r>
              <a:rPr lang="pt-PT" sz="1400" dirty="0" smtClean="0"/>
              <a:t>047; CMS</a:t>
            </a:r>
            <a:r>
              <a:rPr lang="pt-PT" sz="1400" dirty="0"/>
              <a:t>-HIG-17-</a:t>
            </a:r>
            <a:r>
              <a:rPr lang="pt-PT" sz="1400" dirty="0" smtClean="0"/>
              <a:t>015; ATLAS</a:t>
            </a:r>
            <a:r>
              <a:rPr lang="pt-PT" sz="1400" dirty="0"/>
              <a:t>-CONF-2018-</a:t>
            </a:r>
            <a:r>
              <a:rPr lang="pt-PT" sz="1400" dirty="0" smtClean="0"/>
              <a:t>002; </a:t>
            </a:r>
            <a:r>
              <a:rPr lang="pt-PT" sz="1400" dirty="0"/>
              <a:t>ATLAS-CONF-2018-018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3713827"/>
            <a:ext cx="3009010" cy="29555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69" y="866002"/>
            <a:ext cx="2952328" cy="29094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168" y="3676801"/>
            <a:ext cx="2952329" cy="2918517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693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33"/>
    </mc:Choice>
    <mc:Fallback xmlns="">
      <p:transition xmlns:p14="http://schemas.microsoft.com/office/powerpoint/2010/main" spd="slow" advTm="3773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Casting a </a:t>
            </a:r>
            <a:r>
              <a:rPr lang="pt-PT" dirty="0" err="1" smtClean="0"/>
              <a:t>wider</a:t>
            </a:r>
            <a:r>
              <a:rPr lang="pt-PT" dirty="0" smtClean="0"/>
              <a:t> </a:t>
            </a:r>
            <a:r>
              <a:rPr lang="pt-PT" dirty="0" err="1" smtClean="0"/>
              <a:t>net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68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988840"/>
            <a:ext cx="4824536" cy="312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6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51" y="2751396"/>
            <a:ext cx="7841677" cy="3338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8"/>
            <a:ext cx="8229600" cy="1143000"/>
          </a:xfrm>
        </p:spPr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Additional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Higgs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bosons</a:t>
            </a:r>
            <a:r>
              <a:rPr lang="pt-PT" dirty="0" smtClean="0">
                <a:solidFill>
                  <a:srgbClr val="FFFFFF"/>
                </a:solidFill>
              </a:rPr>
              <a:t>?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01.04.20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 Gonçalo - Physics at the LHC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69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87" y="2648291"/>
            <a:ext cx="8195365" cy="384894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706813" y="2631145"/>
            <a:ext cx="2773961" cy="133460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100351" y="1231409"/>
            <a:ext cx="4962510" cy="1375165"/>
            <a:chOff x="2100351" y="977414"/>
            <a:chExt cx="4962510" cy="1375165"/>
          </a:xfrm>
        </p:grpSpPr>
        <p:pic>
          <p:nvPicPr>
            <p:cNvPr id="9" name="Picture 8" descr="h_stamp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0351" y="977415"/>
              <a:ext cx="1122709" cy="1375164"/>
            </a:xfrm>
            <a:prstGeom prst="rect">
              <a:avLst/>
            </a:prstGeom>
          </p:spPr>
        </p:pic>
        <p:pic>
          <p:nvPicPr>
            <p:cNvPr id="10" name="Picture 9" descr="Hbig_stamp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9832" y="977415"/>
              <a:ext cx="1124386" cy="1375164"/>
            </a:xfrm>
            <a:prstGeom prst="rect">
              <a:avLst/>
            </a:prstGeom>
          </p:spPr>
        </p:pic>
        <p:pic>
          <p:nvPicPr>
            <p:cNvPr id="11" name="Picture 10" descr="A_stamp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5356" y="977414"/>
              <a:ext cx="1122708" cy="1375163"/>
            </a:xfrm>
            <a:prstGeom prst="rect">
              <a:avLst/>
            </a:prstGeom>
          </p:spPr>
        </p:pic>
        <p:pic>
          <p:nvPicPr>
            <p:cNvPr id="12" name="Picture 11" descr="Hmin_stamp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1460" y="977414"/>
              <a:ext cx="1122708" cy="1375163"/>
            </a:xfrm>
            <a:prstGeom prst="rect">
              <a:avLst/>
            </a:prstGeom>
          </p:spPr>
        </p:pic>
        <p:pic>
          <p:nvPicPr>
            <p:cNvPr id="13" name="Picture 12" descr="Hplus_stamp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0152" y="977415"/>
              <a:ext cx="1122709" cy="1375164"/>
            </a:xfrm>
            <a:prstGeom prst="rect">
              <a:avLst/>
            </a:prstGeom>
          </p:spPr>
        </p:pic>
      </p:grpSp>
      <p:cxnSp>
        <p:nvCxnSpPr>
          <p:cNvPr id="14" name="Straight Arrow Connector 13"/>
          <p:cNvCxnSpPr/>
          <p:nvPr/>
        </p:nvCxnSpPr>
        <p:spPr>
          <a:xfrm>
            <a:off x="2738196" y="2577942"/>
            <a:ext cx="0" cy="124083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662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90562"/>
          </a:xfrm>
        </p:spPr>
        <p:txBody>
          <a:bodyPr>
            <a:normAutofit/>
          </a:bodyPr>
          <a:lstStyle/>
          <a:p>
            <a:r>
              <a:rPr lang="pt-PT" sz="3600" dirty="0" err="1" smtClean="0"/>
              <a:t>Summary</a:t>
            </a:r>
            <a:r>
              <a:rPr lang="pt-PT" sz="3600" dirty="0" smtClean="0"/>
              <a:t> </a:t>
            </a:r>
            <a:r>
              <a:rPr lang="pt-PT" sz="3600" dirty="0" err="1" smtClean="0"/>
              <a:t>of</a:t>
            </a:r>
            <a:r>
              <a:rPr lang="pt-PT" sz="3600" dirty="0" smtClean="0"/>
              <a:t> Standard </a:t>
            </a:r>
            <a:r>
              <a:rPr lang="pt-PT" sz="3600" dirty="0" err="1" smtClean="0"/>
              <a:t>Model</a:t>
            </a:r>
            <a:r>
              <a:rPr lang="pt-PT" sz="3600" dirty="0" smtClean="0"/>
              <a:t> </a:t>
            </a:r>
            <a:r>
              <a:rPr lang="pt-PT" sz="3600" dirty="0" err="1" smtClean="0"/>
              <a:t>matter</a:t>
            </a:r>
            <a:r>
              <a:rPr lang="pt-PT" sz="3600" dirty="0" smtClean="0"/>
              <a:t> </a:t>
            </a:r>
            <a:r>
              <a:rPr lang="pt-PT" sz="3600" dirty="0" err="1" smtClean="0"/>
              <a:t>vertices</a:t>
            </a:r>
            <a:endParaRPr lang="pt-PT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7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3764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83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345" y="3674675"/>
            <a:ext cx="3610744" cy="2681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pt-PT" dirty="0" err="1" smtClean="0"/>
              <a:t>Higgs</a:t>
            </a:r>
            <a:r>
              <a:rPr lang="pt-PT" dirty="0" smtClean="0"/>
              <a:t> + </a:t>
            </a:r>
            <a:r>
              <a:rPr lang="pt-PT" dirty="0" err="1" smtClean="0"/>
              <a:t>Dark</a:t>
            </a:r>
            <a:r>
              <a:rPr lang="pt-PT" dirty="0" smtClean="0"/>
              <a:t> </a:t>
            </a:r>
            <a:r>
              <a:rPr lang="pt-PT" dirty="0" err="1" smtClean="0"/>
              <a:t>Matter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130" y="1311426"/>
            <a:ext cx="4851904" cy="5086658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Used</a:t>
            </a:r>
            <a:r>
              <a:rPr lang="pt-PT" dirty="0" smtClean="0"/>
              <a:t> 79.8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13 </a:t>
            </a:r>
            <a:r>
              <a:rPr lang="pt-PT" dirty="0" err="1" smtClean="0"/>
              <a:t>TeV</a:t>
            </a:r>
            <a:r>
              <a:rPr lang="pt-PT" dirty="0" smtClean="0"/>
              <a:t> data</a:t>
            </a:r>
          </a:p>
          <a:p>
            <a:pPr lvl="1"/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E</a:t>
            </a:r>
            <a:r>
              <a:rPr lang="pt-PT" baseline="-25000" dirty="0" err="1" smtClean="0"/>
              <a:t>T</a:t>
            </a:r>
            <a:r>
              <a:rPr lang="pt-PT" baseline="30000" dirty="0" err="1" smtClean="0"/>
              <a:t>miss</a:t>
            </a:r>
            <a:r>
              <a:rPr lang="pt-PT" dirty="0" smtClean="0"/>
              <a:t> (&gt;150GeV) </a:t>
            </a:r>
            <a:r>
              <a:rPr lang="pt-PT" dirty="0" err="1" smtClean="0"/>
              <a:t>and</a:t>
            </a:r>
            <a:r>
              <a:rPr lang="pt-PT" dirty="0" smtClean="0"/>
              <a:t> b-</a:t>
            </a:r>
            <a:r>
              <a:rPr lang="pt-PT" dirty="0" err="1" smtClean="0"/>
              <a:t>tagging</a:t>
            </a:r>
            <a:r>
              <a:rPr lang="pt-PT" dirty="0" smtClean="0"/>
              <a:t> to </a:t>
            </a:r>
            <a:r>
              <a:rPr lang="pt-PT" dirty="0" err="1" smtClean="0"/>
              <a:t>suppress</a:t>
            </a:r>
            <a:r>
              <a:rPr lang="pt-PT" dirty="0" smtClean="0"/>
              <a:t> backgrounds</a:t>
            </a:r>
          </a:p>
          <a:p>
            <a:pPr lvl="1"/>
            <a:r>
              <a:rPr lang="pt-PT" dirty="0" err="1" smtClean="0"/>
              <a:t>Reconstruct</a:t>
            </a:r>
            <a:r>
              <a:rPr lang="pt-PT" dirty="0" smtClean="0"/>
              <a:t> b-</a:t>
            </a:r>
            <a:r>
              <a:rPr lang="pt-PT" dirty="0" err="1" smtClean="0"/>
              <a:t>jets</a:t>
            </a:r>
            <a:r>
              <a:rPr lang="pt-PT" dirty="0" smtClean="0"/>
              <a:t> as 2 </a:t>
            </a:r>
            <a:r>
              <a:rPr lang="pt-PT" dirty="0" err="1" smtClean="0"/>
              <a:t>small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or</a:t>
            </a:r>
            <a:r>
              <a:rPr lang="pt-PT" dirty="0" smtClean="0"/>
              <a:t> </a:t>
            </a:r>
            <a:r>
              <a:rPr lang="pt-PT" dirty="0" err="1" smtClean="0"/>
              <a:t>merged</a:t>
            </a:r>
            <a:r>
              <a:rPr lang="pt-PT" dirty="0" smtClean="0"/>
              <a:t> </a:t>
            </a:r>
            <a:r>
              <a:rPr lang="pt-PT" dirty="0" err="1"/>
              <a:t>variable-radius</a:t>
            </a:r>
            <a:r>
              <a:rPr lang="pt-PT" dirty="0"/>
              <a:t> (VR</a:t>
            </a:r>
            <a:r>
              <a:rPr lang="pt-PT" dirty="0" smtClean="0"/>
              <a:t>) </a:t>
            </a:r>
            <a:r>
              <a:rPr lang="pt-PT" dirty="0" err="1" smtClean="0"/>
              <a:t>track</a:t>
            </a:r>
            <a:r>
              <a:rPr lang="pt-PT" dirty="0" smtClean="0"/>
              <a:t> </a:t>
            </a:r>
            <a:r>
              <a:rPr lang="pt-PT" dirty="0" err="1" smtClean="0"/>
              <a:t>jets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 smtClean="0"/>
              <a:t>benchmark</a:t>
            </a:r>
            <a:r>
              <a:rPr lang="pt-PT" dirty="0" smtClean="0"/>
              <a:t>: </a:t>
            </a:r>
            <a:r>
              <a:rPr lang="pt-PT" dirty="0" err="1"/>
              <a:t>Type</a:t>
            </a:r>
            <a:r>
              <a:rPr lang="pt-PT" dirty="0"/>
              <a:t>-II </a:t>
            </a:r>
            <a:r>
              <a:rPr lang="pt-PT" dirty="0" smtClean="0"/>
              <a:t>2HDM + </a:t>
            </a:r>
            <a:r>
              <a:rPr lang="pt-PT" dirty="0"/>
              <a:t>U(1)</a:t>
            </a:r>
            <a:r>
              <a:rPr lang="pt-PT" baseline="-25000" dirty="0" smtClean="0"/>
              <a:t>Z’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/>
              <a:t> </a:t>
            </a:r>
            <a:r>
              <a:rPr lang="pt-PT" dirty="0" smtClean="0"/>
              <a:t>(Z’-2HDM)</a:t>
            </a:r>
          </a:p>
          <a:p>
            <a:endParaRPr lang="pt-PT" dirty="0" smtClean="0"/>
          </a:p>
          <a:p>
            <a:r>
              <a:rPr lang="pt-PT" dirty="0" err="1" smtClean="0"/>
              <a:t>Main</a:t>
            </a:r>
            <a:r>
              <a:rPr lang="pt-PT" dirty="0" smtClean="0"/>
              <a:t> backgrounds: </a:t>
            </a:r>
            <a:r>
              <a:rPr lang="pt-PT" dirty="0" err="1" smtClean="0"/>
              <a:t>tt</a:t>
            </a:r>
            <a:r>
              <a:rPr lang="pt-PT" dirty="0" smtClean="0"/>
              <a:t>, W/</a:t>
            </a:r>
            <a:r>
              <a:rPr lang="pt-PT" dirty="0" err="1" smtClean="0"/>
              <a:t>Z+jets</a:t>
            </a:r>
            <a:endParaRPr lang="pt-PT" dirty="0" smtClean="0"/>
          </a:p>
          <a:p>
            <a:endParaRPr lang="pt-PT" dirty="0"/>
          </a:p>
          <a:p>
            <a:r>
              <a:rPr lang="pt-PT" dirty="0" err="1" smtClean="0"/>
              <a:t>Excluded</a:t>
            </a:r>
            <a:r>
              <a:rPr lang="pt-PT" dirty="0" smtClean="0"/>
              <a:t> </a:t>
            </a:r>
            <a:r>
              <a:rPr lang="pt-PT" dirty="0" err="1" smtClean="0"/>
              <a:t>region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A</a:t>
            </a:r>
            <a:r>
              <a:rPr lang="pt-PT" dirty="0"/>
              <a:t> </a:t>
            </a:r>
            <a:r>
              <a:rPr lang="pt-PT" dirty="0" smtClean="0"/>
              <a:t>–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Z</a:t>
            </a:r>
            <a:r>
              <a:rPr lang="pt-PT" baseline="-25000" dirty="0" smtClean="0"/>
              <a:t>’</a:t>
            </a:r>
            <a:r>
              <a:rPr lang="pt-PT" dirty="0" smtClean="0"/>
              <a:t> plane</a:t>
            </a:r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70</a:t>
            </a:fld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5615608" y="8931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ATLAS-CONF-2018-039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48880" y="1798294"/>
            <a:ext cx="2773634" cy="2710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034" y="3734411"/>
            <a:ext cx="3801055" cy="2663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9280" y="1311426"/>
            <a:ext cx="3071192" cy="23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06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pt-PT" dirty="0" err="1" smtClean="0"/>
              <a:t>Charged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: H</a:t>
            </a:r>
            <a:r>
              <a:rPr lang="pt-PT" baseline="30000" dirty="0" smtClean="0"/>
              <a:t>+</a:t>
            </a:r>
            <a:r>
              <a:rPr lang="pt-PT" dirty="0" smtClean="0">
                <a:sym typeface="Wingdings"/>
              </a:rPr>
              <a:t></a:t>
            </a:r>
            <a:r>
              <a:rPr lang="pt-PT" dirty="0" err="1" smtClean="0">
                <a:sym typeface="Wingdings"/>
              </a:rPr>
              <a:t>tb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045" y="1268760"/>
            <a:ext cx="5140035" cy="5258511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/>
              <a:t>Explored</a:t>
            </a:r>
            <a:r>
              <a:rPr lang="pt-PT" dirty="0" smtClean="0"/>
              <a:t> single</a:t>
            </a:r>
            <a:r>
              <a:rPr lang="pt-PT" dirty="0"/>
              <a:t>-</a:t>
            </a:r>
            <a:r>
              <a:rPr lang="pt-PT" dirty="0" err="1"/>
              <a:t>lepton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dilepton</a:t>
            </a:r>
            <a:r>
              <a:rPr lang="pt-PT" dirty="0"/>
              <a:t> </a:t>
            </a:r>
            <a:r>
              <a:rPr lang="pt-PT" dirty="0" err="1"/>
              <a:t>tt</a:t>
            </a:r>
            <a:r>
              <a:rPr lang="pt-PT" dirty="0"/>
              <a:t> final </a:t>
            </a:r>
            <a:r>
              <a:rPr lang="pt-PT" dirty="0" err="1" smtClean="0"/>
              <a:t>states</a:t>
            </a:r>
            <a:endParaRPr lang="pt-PT" dirty="0"/>
          </a:p>
          <a:p>
            <a:pPr lvl="1"/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/>
              <a:t>range </a:t>
            </a:r>
            <a:r>
              <a:rPr lang="pt-PT" dirty="0" err="1"/>
              <a:t>m</a:t>
            </a:r>
            <a:r>
              <a:rPr lang="pt-PT" baseline="-25000" dirty="0" err="1"/>
              <a:t>H</a:t>
            </a:r>
            <a:r>
              <a:rPr lang="pt-PT" baseline="-25000" dirty="0"/>
              <a:t>+</a:t>
            </a:r>
            <a:r>
              <a:rPr lang="pt-PT" dirty="0"/>
              <a:t>: 200 – 2000 </a:t>
            </a:r>
            <a:r>
              <a:rPr lang="pt-PT" dirty="0" err="1"/>
              <a:t>GeV</a:t>
            </a:r>
            <a:endParaRPr lang="pt-PT" dirty="0"/>
          </a:p>
          <a:p>
            <a:r>
              <a:rPr lang="pt-PT" dirty="0" smtClean="0"/>
              <a:t>36.1 </a:t>
            </a:r>
            <a:r>
              <a:rPr lang="pt-PT" dirty="0"/>
              <a:t>fb</a:t>
            </a:r>
            <a:r>
              <a:rPr lang="pt-PT" baseline="30000" dirty="0"/>
              <a:t>-1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13 </a:t>
            </a:r>
            <a:r>
              <a:rPr lang="pt-PT" dirty="0" err="1"/>
              <a:t>TeV</a:t>
            </a:r>
            <a:r>
              <a:rPr lang="pt-PT" dirty="0"/>
              <a:t> data</a:t>
            </a:r>
          </a:p>
          <a:p>
            <a:endParaRPr lang="pt-PT" dirty="0" smtClean="0"/>
          </a:p>
          <a:p>
            <a:r>
              <a:rPr lang="pt-PT" dirty="0" err="1" smtClean="0"/>
              <a:t>Events</a:t>
            </a:r>
            <a:r>
              <a:rPr lang="pt-PT" dirty="0" smtClean="0"/>
              <a:t> </a:t>
            </a:r>
            <a:r>
              <a:rPr lang="pt-PT" dirty="0" err="1" smtClean="0"/>
              <a:t>categories</a:t>
            </a:r>
            <a:r>
              <a:rPr lang="pt-PT" dirty="0" smtClean="0"/>
              <a:t>: </a:t>
            </a:r>
            <a:r>
              <a:rPr lang="pt-PT" dirty="0" err="1" smtClean="0"/>
              <a:t>N</a:t>
            </a:r>
            <a:r>
              <a:rPr lang="pt-PT" baseline="-25000" dirty="0" err="1" smtClean="0"/>
              <a:t>jets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N</a:t>
            </a:r>
            <a:r>
              <a:rPr lang="pt-PT" baseline="-25000" dirty="0" err="1" smtClean="0"/>
              <a:t>b-tags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/>
              <a:t>A</a:t>
            </a:r>
            <a:r>
              <a:rPr lang="pt-PT" dirty="0" err="1" smtClean="0"/>
              <a:t>llow</a:t>
            </a:r>
            <a:r>
              <a:rPr lang="pt-PT" dirty="0" smtClean="0"/>
              <a:t> to </a:t>
            </a:r>
            <a:r>
              <a:rPr lang="pt-PT" dirty="0" err="1" smtClean="0"/>
              <a:t>constrain</a:t>
            </a:r>
            <a:r>
              <a:rPr lang="pt-PT" dirty="0" smtClean="0"/>
              <a:t> backgrounds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simultaneous</a:t>
            </a:r>
            <a:r>
              <a:rPr lang="pt-PT" dirty="0" smtClean="0"/>
              <a:t> </a:t>
            </a:r>
            <a:r>
              <a:rPr lang="pt-PT" dirty="0" err="1" smtClean="0"/>
              <a:t>fit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BDTs</a:t>
            </a:r>
            <a:r>
              <a:rPr lang="pt-PT" dirty="0" smtClean="0"/>
              <a:t> </a:t>
            </a:r>
            <a:r>
              <a:rPr lang="pt-PT" dirty="0" err="1" smtClean="0"/>
              <a:t>trained</a:t>
            </a:r>
            <a:r>
              <a:rPr lang="pt-PT" dirty="0" smtClean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signal</a:t>
            </a:r>
            <a:r>
              <a:rPr lang="pt-PT" dirty="0"/>
              <a:t> </a:t>
            </a:r>
            <a:r>
              <a:rPr lang="pt-PT" dirty="0" err="1" smtClean="0"/>
              <a:t>regions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 smtClean="0"/>
              <a:t>Separate</a:t>
            </a:r>
            <a:r>
              <a:rPr lang="pt-PT" dirty="0" smtClean="0"/>
              <a:t> </a:t>
            </a:r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background for 18 </a:t>
            </a:r>
            <a:r>
              <a:rPr lang="pt-PT" dirty="0" err="1" smtClean="0"/>
              <a:t>mass</a:t>
            </a:r>
            <a:r>
              <a:rPr lang="pt-PT" dirty="0" smtClean="0"/>
              <a:t> </a:t>
            </a:r>
            <a:r>
              <a:rPr lang="pt-PT" dirty="0" err="1" smtClean="0"/>
              <a:t>points</a:t>
            </a:r>
            <a:endParaRPr lang="pt-PT" dirty="0" smtClean="0"/>
          </a:p>
          <a:p>
            <a:pPr lvl="1"/>
            <a:r>
              <a:rPr lang="pt-PT" dirty="0" err="1" smtClean="0"/>
              <a:t>Matrix</a:t>
            </a:r>
            <a:r>
              <a:rPr lang="pt-PT" dirty="0" smtClean="0"/>
              <a:t> </a:t>
            </a:r>
            <a:r>
              <a:rPr lang="pt-PT" dirty="0" err="1" smtClean="0"/>
              <a:t>method</a:t>
            </a:r>
            <a:r>
              <a:rPr lang="pt-PT" dirty="0" smtClean="0"/>
              <a:t> </a:t>
            </a:r>
            <a:r>
              <a:rPr lang="pt-PT" dirty="0" err="1" smtClean="0"/>
              <a:t>used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single-</a:t>
            </a:r>
            <a:r>
              <a:rPr lang="pt-PT" dirty="0" err="1" smtClean="0"/>
              <a:t>lepton</a:t>
            </a:r>
            <a:r>
              <a:rPr lang="pt-PT" dirty="0" smtClean="0"/>
              <a:t> </a:t>
            </a:r>
            <a:r>
              <a:rPr lang="pt-PT" dirty="0" err="1" smtClean="0"/>
              <a:t>channel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Extracted</a:t>
            </a:r>
            <a:r>
              <a:rPr lang="pt-PT" dirty="0" smtClean="0"/>
              <a:t> </a:t>
            </a:r>
            <a:r>
              <a:rPr lang="pt-PT" dirty="0" err="1" smtClean="0"/>
              <a:t>limits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σ</a:t>
            </a:r>
            <a:r>
              <a:rPr lang="pt-PT" dirty="0" smtClean="0"/>
              <a:t> x BR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/>
              <a:t>m</a:t>
            </a:r>
            <a:r>
              <a:rPr lang="pt-PT" baseline="-25000" dirty="0" err="1"/>
              <a:t>H</a:t>
            </a:r>
            <a:r>
              <a:rPr lang="pt-PT" baseline="-25000" dirty="0" smtClean="0"/>
              <a:t>+</a:t>
            </a:r>
            <a:r>
              <a:rPr lang="pt-PT" dirty="0"/>
              <a:t> </a:t>
            </a:r>
            <a:r>
              <a:rPr lang="pt-PT" dirty="0" smtClean="0"/>
              <a:t>- </a:t>
            </a:r>
            <a:r>
              <a:rPr lang="pt-PT" dirty="0" err="1" smtClean="0"/>
              <a:t>tan</a:t>
            </a:r>
            <a:r>
              <a:rPr lang="pt-PT" dirty="0" smtClean="0"/>
              <a:t> β plane for </a:t>
            </a:r>
            <a:r>
              <a:rPr lang="pt-PT" dirty="0" err="1" smtClean="0"/>
              <a:t>two</a:t>
            </a:r>
            <a:r>
              <a:rPr lang="pt-PT" dirty="0" smtClean="0"/>
              <a:t> MSSM </a:t>
            </a:r>
            <a:r>
              <a:rPr lang="pt-PT" dirty="0" err="1" smtClean="0"/>
              <a:t>scenarios</a:t>
            </a:r>
            <a:endParaRPr lang="pt-PT" dirty="0" smtClean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71</a:t>
            </a:fld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5615608" y="8931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 arXiv:</a:t>
            </a:r>
            <a:r>
              <a:rPr lang="pt-PT" dirty="0" smtClean="0"/>
              <a:t>1808.03599</a:t>
            </a:r>
            <a:endParaRPr lang="pt-PT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815" y="1110508"/>
            <a:ext cx="2977657" cy="21024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215" y="3212976"/>
            <a:ext cx="2904585" cy="28683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035" y="3212976"/>
            <a:ext cx="4040478" cy="29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22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713329"/>
            <a:ext cx="3073400" cy="20594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785" y="3535404"/>
            <a:ext cx="2980623" cy="28616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920" y="2106160"/>
            <a:ext cx="4030559" cy="14091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439473"/>
            <a:ext cx="4267200" cy="6213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4427984" cy="4943574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triple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r>
              <a:rPr lang="pt-PT" dirty="0" smtClean="0"/>
              <a:t> </a:t>
            </a:r>
            <a:r>
              <a:rPr lang="pt-PT" dirty="0" err="1" smtClean="0"/>
              <a:t>λ</a:t>
            </a:r>
            <a:r>
              <a:rPr lang="pt-PT" baseline="-25000" dirty="0" err="1" smtClean="0"/>
              <a:t>HHH</a:t>
            </a:r>
            <a:r>
              <a:rPr lang="pt-PT" dirty="0" smtClean="0"/>
              <a:t> can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probed</a:t>
            </a:r>
            <a:r>
              <a:rPr lang="pt-PT" dirty="0" smtClean="0"/>
              <a:t> </a:t>
            </a:r>
            <a:r>
              <a:rPr lang="pt-PT" dirty="0" err="1" smtClean="0"/>
              <a:t>through</a:t>
            </a:r>
            <a:r>
              <a:rPr lang="pt-PT" dirty="0" smtClean="0"/>
              <a:t> </a:t>
            </a:r>
            <a:r>
              <a:rPr lang="pt-PT" dirty="0" err="1" smtClean="0"/>
              <a:t>di-Higgs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endParaRPr lang="pt-PT" dirty="0"/>
          </a:p>
          <a:p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suppressed</a:t>
            </a:r>
            <a:r>
              <a:rPr lang="pt-PT" dirty="0" smtClean="0"/>
              <a:t> </a:t>
            </a:r>
            <a:r>
              <a:rPr lang="pt-PT" dirty="0" err="1"/>
              <a:t>in</a:t>
            </a:r>
            <a:r>
              <a:rPr lang="pt-PT" dirty="0"/>
              <a:t> SM</a:t>
            </a:r>
            <a:r>
              <a:rPr lang="pt-PT" dirty="0" smtClean="0"/>
              <a:t>! </a:t>
            </a:r>
          </a:p>
          <a:p>
            <a:pPr lvl="1"/>
            <a:r>
              <a:rPr lang="pt-PT" dirty="0" smtClean="0"/>
              <a:t>Negative </a:t>
            </a:r>
            <a:r>
              <a:rPr lang="pt-PT" dirty="0" err="1" smtClean="0"/>
              <a:t>interference</a:t>
            </a:r>
            <a:r>
              <a:rPr lang="pt-PT" dirty="0" smtClean="0"/>
              <a:t> </a:t>
            </a:r>
            <a:r>
              <a:rPr lang="pt-PT" dirty="0" err="1" smtClean="0"/>
              <a:t>between</a:t>
            </a:r>
            <a:r>
              <a:rPr lang="pt-PT" dirty="0" smtClean="0"/>
              <a:t> LO </a:t>
            </a:r>
            <a:r>
              <a:rPr lang="pt-PT" dirty="0" err="1" smtClean="0"/>
              <a:t>diagrams</a:t>
            </a:r>
            <a:r>
              <a:rPr lang="pt-PT" dirty="0" smtClean="0"/>
              <a:t> </a:t>
            </a:r>
          </a:p>
          <a:p>
            <a:pPr lvl="1"/>
            <a:r>
              <a:rPr lang="pt-PT" dirty="0" smtClean="0"/>
              <a:t>Cross </a:t>
            </a:r>
            <a:r>
              <a:rPr lang="pt-PT" dirty="0" err="1" smtClean="0"/>
              <a:t>section</a:t>
            </a:r>
            <a:r>
              <a:rPr lang="pt-PT" dirty="0" smtClean="0"/>
              <a:t> 1500x </a:t>
            </a:r>
            <a:r>
              <a:rPr lang="pt-PT" dirty="0" err="1" smtClean="0"/>
              <a:t>less</a:t>
            </a:r>
            <a:r>
              <a:rPr lang="pt-PT" dirty="0" smtClean="0"/>
              <a:t> </a:t>
            </a:r>
            <a:r>
              <a:rPr lang="pt-PT" dirty="0" err="1" smtClean="0"/>
              <a:t>than</a:t>
            </a:r>
            <a:r>
              <a:rPr lang="pt-PT" dirty="0" smtClean="0"/>
              <a:t> </a:t>
            </a:r>
            <a:r>
              <a:rPr lang="pt-PT" dirty="0" err="1" smtClean="0"/>
              <a:t>ggF</a:t>
            </a:r>
            <a:endParaRPr lang="pt-PT" dirty="0"/>
          </a:p>
          <a:p>
            <a:r>
              <a:rPr lang="pt-PT" dirty="0" err="1" smtClean="0"/>
              <a:t>Wide</a:t>
            </a:r>
            <a:r>
              <a:rPr lang="pt-PT" dirty="0" smtClean="0"/>
              <a:t> range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/>
              <a:t>decay</a:t>
            </a:r>
            <a:r>
              <a:rPr lang="pt-PT" dirty="0"/>
              <a:t> </a:t>
            </a:r>
            <a:r>
              <a:rPr lang="pt-PT" dirty="0" smtClean="0"/>
              <a:t>BR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channel</a:t>
            </a:r>
            <a:r>
              <a:rPr lang="pt-PT" dirty="0" smtClean="0"/>
              <a:t> </a:t>
            </a:r>
            <a:r>
              <a:rPr lang="pt-PT" dirty="0" err="1" smtClean="0"/>
              <a:t>purity</a:t>
            </a:r>
            <a:endParaRPr lang="pt-PT" dirty="0" smtClean="0"/>
          </a:p>
          <a:p>
            <a:r>
              <a:rPr lang="pt-PT" dirty="0" err="1" smtClean="0">
                <a:solidFill>
                  <a:srgbClr val="000000"/>
                </a:solidFill>
              </a:rPr>
              <a:t>bbττ</a:t>
            </a:r>
            <a:r>
              <a:rPr lang="pt-PT" dirty="0" smtClean="0">
                <a:solidFill>
                  <a:srgbClr val="000000"/>
                </a:solidFill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analysis</a:t>
            </a:r>
            <a:r>
              <a:rPr lang="pt-PT" dirty="0" smtClean="0">
                <a:solidFill>
                  <a:srgbClr val="000000"/>
                </a:solidFill>
              </a:rPr>
              <a:t>:</a:t>
            </a:r>
            <a:endParaRPr lang="pt-PT" dirty="0" smtClean="0"/>
          </a:p>
          <a:p>
            <a:pPr lvl="1"/>
            <a:r>
              <a:rPr lang="pt-PT" dirty="0" err="1" smtClean="0"/>
              <a:t>Used</a:t>
            </a:r>
            <a:r>
              <a:rPr lang="pt-PT" dirty="0" smtClean="0"/>
              <a:t> 36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13 </a:t>
            </a:r>
            <a:r>
              <a:rPr lang="pt-PT" dirty="0" err="1" smtClean="0"/>
              <a:t>TeV</a:t>
            </a:r>
            <a:r>
              <a:rPr lang="pt-PT" dirty="0" smtClean="0"/>
              <a:t> data</a:t>
            </a:r>
          </a:p>
          <a:p>
            <a:pPr lvl="1"/>
            <a:r>
              <a:rPr lang="pt-PT" dirty="0" smtClean="0">
                <a:solidFill>
                  <a:srgbClr val="000000"/>
                </a:solidFill>
              </a:rPr>
              <a:t>Final </a:t>
            </a:r>
            <a:r>
              <a:rPr lang="pt-PT" dirty="0" err="1" smtClean="0">
                <a:solidFill>
                  <a:srgbClr val="000000"/>
                </a:solidFill>
              </a:rPr>
              <a:t>state</a:t>
            </a:r>
            <a:r>
              <a:rPr lang="pt-PT" dirty="0" smtClean="0">
                <a:solidFill>
                  <a:srgbClr val="000000"/>
                </a:solidFill>
              </a:rPr>
              <a:t> BR</a:t>
            </a:r>
            <a:r>
              <a:rPr lang="pt-PT" dirty="0">
                <a:solidFill>
                  <a:srgbClr val="000000"/>
                </a:solidFill>
              </a:rPr>
              <a:t>(</a:t>
            </a:r>
            <a:r>
              <a:rPr lang="pt-PT" dirty="0" err="1">
                <a:solidFill>
                  <a:srgbClr val="000000"/>
                </a:solidFill>
              </a:rPr>
              <a:t>bbττ</a:t>
            </a:r>
            <a:r>
              <a:rPr lang="pt-PT" dirty="0">
                <a:solidFill>
                  <a:srgbClr val="000000"/>
                </a:solidFill>
              </a:rPr>
              <a:t>)=</a:t>
            </a:r>
            <a:r>
              <a:rPr lang="pt-PT" dirty="0" smtClean="0">
                <a:solidFill>
                  <a:srgbClr val="000000"/>
                </a:solidFill>
              </a:rPr>
              <a:t>7%</a:t>
            </a:r>
          </a:p>
          <a:p>
            <a:pPr lvl="1"/>
            <a:r>
              <a:rPr lang="pt-PT" dirty="0" smtClean="0">
                <a:solidFill>
                  <a:srgbClr val="000000"/>
                </a:solidFill>
              </a:rPr>
              <a:t>Non-</a:t>
            </a:r>
            <a:r>
              <a:rPr lang="pt-PT" dirty="0" err="1" smtClean="0">
                <a:solidFill>
                  <a:srgbClr val="000000"/>
                </a:solidFill>
              </a:rPr>
              <a:t>Resonant</a:t>
            </a:r>
            <a:r>
              <a:rPr lang="pt-PT" dirty="0" smtClean="0">
                <a:solidFill>
                  <a:srgbClr val="000000"/>
                </a:solidFill>
              </a:rPr>
              <a:t> 95% CL </a:t>
            </a:r>
            <a:r>
              <a:rPr lang="pt-PT" dirty="0" err="1" smtClean="0">
                <a:solidFill>
                  <a:srgbClr val="000000"/>
                </a:solidFill>
              </a:rPr>
              <a:t>limit</a:t>
            </a:r>
            <a:r>
              <a:rPr lang="pt-PT" dirty="0" smtClean="0">
                <a:solidFill>
                  <a:srgbClr val="000000"/>
                </a:solidFill>
              </a:rPr>
              <a:t>: </a:t>
            </a:r>
          </a:p>
          <a:p>
            <a:pPr marL="914400" lvl="2" indent="0">
              <a:buNone/>
            </a:pPr>
            <a:r>
              <a:rPr lang="pt-PT" b="1" dirty="0" err="1" smtClean="0">
                <a:solidFill>
                  <a:srgbClr val="000000"/>
                </a:solidFill>
              </a:rPr>
              <a:t>μ</a:t>
            </a:r>
            <a:r>
              <a:rPr lang="pt-PT" b="1" dirty="0" smtClean="0">
                <a:solidFill>
                  <a:srgbClr val="000000"/>
                </a:solidFill>
              </a:rPr>
              <a:t> &lt; 12.7 </a:t>
            </a:r>
            <a:r>
              <a:rPr lang="pt-PT" b="1" dirty="0" err="1" smtClean="0">
                <a:solidFill>
                  <a:srgbClr val="000000"/>
                </a:solidFill>
              </a:rPr>
              <a:t>observed</a:t>
            </a:r>
            <a:r>
              <a:rPr lang="pt-PT" b="1" dirty="0" smtClean="0">
                <a:solidFill>
                  <a:srgbClr val="000000"/>
                </a:solidFill>
              </a:rPr>
              <a:t> (14.8 </a:t>
            </a:r>
            <a:r>
              <a:rPr lang="pt-PT" b="1" dirty="0" err="1" smtClean="0">
                <a:solidFill>
                  <a:srgbClr val="000000"/>
                </a:solidFill>
              </a:rPr>
              <a:t>expexcted</a:t>
            </a:r>
            <a:r>
              <a:rPr lang="pt-PT" b="1" dirty="0" smtClean="0">
                <a:solidFill>
                  <a:srgbClr val="000000"/>
                </a:solidFill>
              </a:rPr>
              <a:t>)</a:t>
            </a:r>
          </a:p>
          <a:p>
            <a:r>
              <a:rPr lang="pt-PT" dirty="0" err="1" smtClean="0">
                <a:solidFill>
                  <a:srgbClr val="FF0000"/>
                </a:solidFill>
              </a:rPr>
              <a:t>Combination</a:t>
            </a:r>
            <a:r>
              <a:rPr lang="pt-PT" dirty="0" smtClean="0">
                <a:solidFill>
                  <a:srgbClr val="FF0000"/>
                </a:solidFill>
              </a:rPr>
              <a:t>: </a:t>
            </a:r>
            <a:r>
              <a:rPr lang="pt-PT" dirty="0" err="1" smtClean="0">
                <a:solidFill>
                  <a:srgbClr val="FF0000"/>
                </a:solidFill>
              </a:rPr>
              <a:t>at</a:t>
            </a:r>
            <a:r>
              <a:rPr lang="pt-PT" dirty="0" smtClean="0">
                <a:solidFill>
                  <a:srgbClr val="FF0000"/>
                </a:solidFill>
              </a:rPr>
              <a:t> ≈10 x SM </a:t>
            </a:r>
            <a:r>
              <a:rPr lang="pt-PT" dirty="0" err="1" smtClean="0">
                <a:solidFill>
                  <a:srgbClr val="FF0000"/>
                </a:solidFill>
              </a:rPr>
              <a:t>sensitivity</a:t>
            </a:r>
            <a:r>
              <a:rPr lang="pt-PT" dirty="0" smtClean="0">
                <a:solidFill>
                  <a:srgbClr val="FF0000"/>
                </a:solidFill>
              </a:rPr>
              <a:t> – </a:t>
            </a:r>
            <a:r>
              <a:rPr lang="pt-PT" dirty="0" err="1" smtClean="0">
                <a:solidFill>
                  <a:srgbClr val="FF0000"/>
                </a:solidFill>
              </a:rPr>
              <a:t>with</a:t>
            </a:r>
            <a:r>
              <a:rPr lang="pt-PT" dirty="0" smtClean="0">
                <a:solidFill>
                  <a:srgbClr val="FF0000"/>
                </a:solidFill>
              </a:rPr>
              <a:t> 3% </a:t>
            </a:r>
            <a:r>
              <a:rPr lang="pt-PT" dirty="0" err="1" smtClean="0">
                <a:solidFill>
                  <a:srgbClr val="FF0000"/>
                </a:solidFill>
              </a:rPr>
              <a:t>of</a:t>
            </a:r>
            <a:r>
              <a:rPr lang="pt-PT" dirty="0" smtClean="0">
                <a:solidFill>
                  <a:srgbClr val="FF0000"/>
                </a:solidFill>
              </a:rPr>
              <a:t> </a:t>
            </a:r>
            <a:r>
              <a:rPr lang="pt-PT" dirty="0" err="1" smtClean="0">
                <a:solidFill>
                  <a:srgbClr val="FF0000"/>
                </a:solidFill>
              </a:rPr>
              <a:t>the</a:t>
            </a:r>
            <a:r>
              <a:rPr lang="pt-PT" dirty="0" smtClean="0">
                <a:solidFill>
                  <a:srgbClr val="FF0000"/>
                </a:solidFill>
              </a:rPr>
              <a:t> HL-LHC </a:t>
            </a:r>
            <a:r>
              <a:rPr lang="pt-PT" dirty="0" err="1" smtClean="0">
                <a:solidFill>
                  <a:srgbClr val="FF0000"/>
                </a:solidFill>
              </a:rPr>
              <a:t>luminosity</a:t>
            </a:r>
            <a:r>
              <a:rPr lang="pt-PT" dirty="0" smtClean="0">
                <a:solidFill>
                  <a:srgbClr val="FF0000"/>
                </a:solidFill>
              </a:rPr>
              <a:t> </a:t>
            </a:r>
            <a:r>
              <a:rPr lang="pt-PT" dirty="0" err="1" smtClean="0">
                <a:solidFill>
                  <a:srgbClr val="FF0000"/>
                </a:solidFill>
              </a:rPr>
              <a:t>analyzed</a:t>
            </a: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72</a:t>
            </a:fld>
            <a:endParaRPr lang="pt-P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pt-PT" dirty="0" smtClean="0"/>
              <a:t>Triple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endParaRPr lang="pt-PT" dirty="0"/>
          </a:p>
        </p:txBody>
      </p:sp>
      <p:sp>
        <p:nvSpPr>
          <p:cNvPr id="11" name="TextBox 10"/>
          <p:cNvSpPr txBox="1"/>
          <p:nvPr/>
        </p:nvSpPr>
        <p:spPr>
          <a:xfrm>
            <a:off x="3124201" y="-27384"/>
            <a:ext cx="605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</a:t>
            </a:r>
            <a:r>
              <a:rPr lang="pt-PT" dirty="0" smtClean="0"/>
              <a:t>1808.00336 [</a:t>
            </a:r>
            <a:r>
              <a:rPr lang="pt-PT" dirty="0" err="1" smtClean="0"/>
              <a:t>hep-ex</a:t>
            </a:r>
            <a:r>
              <a:rPr lang="pt-PT" dirty="0" smtClean="0"/>
              <a:t>]; </a:t>
            </a:r>
            <a:r>
              <a:rPr lang="pt-PT" dirty="0"/>
              <a:t>ATLAS-CONF-2018-043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2560" y="1547855"/>
            <a:ext cx="7823200" cy="1841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857677" y="3180492"/>
            <a:ext cx="3492077" cy="2592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933056" y="4351"/>
            <a:ext cx="3595820" cy="2841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6156012"/>
            <a:ext cx="515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Di-Higgs</a:t>
            </a:r>
            <a:r>
              <a:rPr lang="pt-PT" dirty="0" smtClean="0"/>
              <a:t> </a:t>
            </a:r>
            <a:r>
              <a:rPr lang="pt-PT" dirty="0" err="1" smtClean="0"/>
              <a:t>combination</a:t>
            </a:r>
            <a:r>
              <a:rPr lang="pt-PT" dirty="0" smtClean="0"/>
              <a:t> </a:t>
            </a:r>
            <a:r>
              <a:rPr lang="pt-PT" dirty="0" err="1" smtClean="0"/>
              <a:t>plot</a:t>
            </a:r>
            <a:r>
              <a:rPr lang="pt-PT" dirty="0" smtClean="0"/>
              <a:t> </a:t>
            </a:r>
            <a:r>
              <a:rPr lang="pt-PT" dirty="0" smtClean="0">
                <a:hlinkClick r:id="rId10"/>
              </a:rPr>
              <a:t>here</a:t>
            </a:r>
            <a:endParaRPr lang="pt-P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4048" y="3573016"/>
            <a:ext cx="3672407" cy="28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3585"/>
          </a:xfrm>
        </p:spPr>
        <p:txBody>
          <a:bodyPr/>
          <a:lstStyle/>
          <a:p>
            <a:r>
              <a:rPr lang="pt-PT" dirty="0" err="1" smtClean="0"/>
              <a:t>Implications</a:t>
            </a:r>
            <a:r>
              <a:rPr lang="pt-PT" dirty="0" smtClean="0"/>
              <a:t> for 2HDM</a:t>
            </a:r>
            <a:endParaRPr lang="pt-PT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60170" y="1598064"/>
            <a:ext cx="3178696" cy="4525963"/>
          </a:xfrm>
        </p:spPr>
        <p:txBody>
          <a:bodyPr>
            <a:normAutofit fontScale="92500"/>
          </a:bodyPr>
          <a:lstStyle/>
          <a:p>
            <a:r>
              <a:rPr lang="pt-PT" dirty="0" smtClean="0"/>
              <a:t>H(125) </a:t>
            </a:r>
            <a:r>
              <a:rPr lang="pt-PT" dirty="0" err="1" smtClean="0"/>
              <a:t>assumed</a:t>
            </a:r>
            <a:r>
              <a:rPr lang="pt-PT" dirty="0" smtClean="0"/>
              <a:t> 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light</a:t>
            </a:r>
            <a:r>
              <a:rPr lang="pt-PT" dirty="0" smtClean="0"/>
              <a:t> CP-</a:t>
            </a:r>
            <a:r>
              <a:rPr lang="pt-PT" dirty="0" err="1" smtClean="0"/>
              <a:t>even</a:t>
            </a:r>
            <a:r>
              <a:rPr lang="pt-PT" dirty="0" smtClean="0"/>
              <a:t> neutral </a:t>
            </a:r>
            <a:r>
              <a:rPr lang="pt-PT" dirty="0" err="1" smtClean="0"/>
              <a:t>scalar</a:t>
            </a:r>
            <a:r>
              <a:rPr lang="pt-PT" dirty="0" smtClean="0"/>
              <a:t> </a:t>
            </a:r>
            <a:r>
              <a:rPr lang="pt-PT" i="1" dirty="0" smtClean="0"/>
              <a:t>h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2HDM</a:t>
            </a:r>
          </a:p>
          <a:p>
            <a:endParaRPr lang="pt-PT" dirty="0" smtClean="0"/>
          </a:p>
          <a:p>
            <a:r>
              <a:rPr lang="pt-PT" i="1" dirty="0" smtClean="0"/>
              <a:t>h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r>
              <a:rPr lang="pt-PT" dirty="0" smtClean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decay</a:t>
            </a:r>
            <a:r>
              <a:rPr lang="pt-PT" dirty="0"/>
              <a:t> </a:t>
            </a:r>
            <a:r>
              <a:rPr lang="pt-PT" dirty="0" err="1" smtClean="0"/>
              <a:t>same</a:t>
            </a:r>
            <a:r>
              <a:rPr lang="pt-PT" dirty="0" smtClean="0"/>
              <a:t> </a:t>
            </a:r>
            <a:r>
              <a:rPr lang="pt-PT" dirty="0"/>
              <a:t>as </a:t>
            </a:r>
            <a:r>
              <a:rPr lang="pt-PT" dirty="0" smtClean="0"/>
              <a:t>for </a:t>
            </a:r>
            <a:r>
              <a:rPr lang="pt-PT" dirty="0"/>
              <a:t>SM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boson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73</a:t>
            </a:fld>
            <a:endParaRPr lang="pt-PT"/>
          </a:p>
        </p:txBody>
      </p:sp>
      <p:sp>
        <p:nvSpPr>
          <p:cNvPr id="11" name="TextBox 10"/>
          <p:cNvSpPr txBox="1"/>
          <p:nvPr/>
        </p:nvSpPr>
        <p:spPr>
          <a:xfrm>
            <a:off x="4861921" y="-27384"/>
            <a:ext cx="431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ATLAS-CONF-2018-</a:t>
            </a:r>
            <a:r>
              <a:rPr lang="pt-PT" dirty="0" smtClean="0"/>
              <a:t>031</a:t>
            </a:r>
            <a:endParaRPr lang="pt-PT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636" y="1118223"/>
            <a:ext cx="2843929" cy="27428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566" y="1118223"/>
            <a:ext cx="2843930" cy="27428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636" y="3861048"/>
            <a:ext cx="2843929" cy="27428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565" y="3861046"/>
            <a:ext cx="2843931" cy="274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76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438"/>
          </a:xfrm>
        </p:spPr>
        <p:txBody>
          <a:bodyPr/>
          <a:lstStyle/>
          <a:p>
            <a:r>
              <a:rPr lang="en-US" dirty="0" smtClean="0"/>
              <a:t>A bit of fun…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610" y="3699900"/>
            <a:ext cx="8845710" cy="272162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What if…</a:t>
            </a:r>
          </a:p>
          <a:p>
            <a:pPr lvl="1"/>
            <a:r>
              <a:rPr lang="en-US" dirty="0" smtClean="0"/>
              <a:t>At higher orders, Higgs potential doesn’t have to be stable</a:t>
            </a:r>
          </a:p>
          <a:p>
            <a:pPr lvl="1"/>
            <a:r>
              <a:rPr lang="en-US" dirty="0" smtClean="0"/>
              <a:t>Depending on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smtClean="0"/>
              <a:t> and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second minimum can be lower than EW minimum ⇒ tunneling between EW vacuum and true vacuum?!</a:t>
            </a:r>
          </a:p>
          <a:p>
            <a:r>
              <a:rPr lang="en-US" dirty="0" smtClean="0"/>
              <a:t>“</a:t>
            </a:r>
            <a:r>
              <a:rPr lang="en-US" dirty="0" smtClean="0">
                <a:solidFill>
                  <a:srgbClr val="0000FF"/>
                </a:solidFill>
              </a:rPr>
              <a:t>For a narrow band of values of the top quark and Higgs boson masses, the Standard Model Higgs potential develops a shallow local minimum at energies of about 10</a:t>
            </a:r>
            <a:r>
              <a:rPr lang="en-US" baseline="30000" dirty="0" smtClean="0">
                <a:solidFill>
                  <a:srgbClr val="0000FF"/>
                </a:solidFill>
              </a:rPr>
              <a:t>16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, where primordial inflation could have started in a cold metastable state</a:t>
            </a:r>
            <a:r>
              <a:rPr lang="en-US" dirty="0" smtClean="0"/>
              <a:t>”, I. </a:t>
            </a:r>
            <a:r>
              <a:rPr lang="en-US" dirty="0" err="1" smtClean="0"/>
              <a:t>Masina</a:t>
            </a:r>
            <a:r>
              <a:rPr lang="en-US" dirty="0" smtClean="0"/>
              <a:t>, arXiv</a:t>
            </a:r>
            <a:r>
              <a:rPr lang="en-US" dirty="0"/>
              <a:t>:1403.5244 [</a:t>
            </a:r>
            <a:r>
              <a:rPr lang="en-US" dirty="0" err="1"/>
              <a:t>astro-ph.CO</a:t>
            </a:r>
            <a:r>
              <a:rPr lang="en-US" dirty="0"/>
              <a:t>]</a:t>
            </a:r>
          </a:p>
          <a:p>
            <a:pPr lvl="1"/>
            <a:r>
              <a:rPr lang="en-US" dirty="0" smtClean="0"/>
              <a:t>See also: V. </a:t>
            </a:r>
            <a:r>
              <a:rPr lang="en-US" dirty="0" err="1" smtClean="0"/>
              <a:t>Brachina</a:t>
            </a:r>
            <a:r>
              <a:rPr lang="en-US" dirty="0" smtClean="0"/>
              <a:t>, </a:t>
            </a:r>
            <a:r>
              <a:rPr lang="en-US" dirty="0" err="1" smtClean="0"/>
              <a:t>Moriond</a:t>
            </a:r>
            <a:r>
              <a:rPr lang="en-US" dirty="0" smtClean="0"/>
              <a:t> 2014 (</a:t>
            </a:r>
            <a:r>
              <a:rPr lang="hu-HU" dirty="0"/>
              <a:t>Phys.Rev.Lett.111, 241801 (2013</a:t>
            </a:r>
            <a:r>
              <a:rPr lang="hu-HU" dirty="0" smtClean="0"/>
              <a:t>))</a:t>
            </a:r>
            <a:r>
              <a:rPr lang="en-US" dirty="0" smtClean="0"/>
              <a:t>, G. </a:t>
            </a:r>
            <a:r>
              <a:rPr lang="en-US" dirty="0" err="1" smtClean="0"/>
              <a:t>Degrassi</a:t>
            </a:r>
            <a:r>
              <a:rPr lang="en-US" dirty="0" smtClean="0"/>
              <a:t> et al, </a:t>
            </a:r>
            <a:r>
              <a:rPr lang="en-US" dirty="0"/>
              <a:t>arXiv:</a:t>
            </a:r>
            <a:r>
              <a:rPr lang="en-US" dirty="0" smtClean="0"/>
              <a:t>1205.6497v2; </a:t>
            </a:r>
            <a:r>
              <a:rPr lang="en-US" dirty="0" err="1" smtClean="0"/>
              <a:t>R.Contino</a:t>
            </a:r>
            <a:r>
              <a:rPr lang="en-US" dirty="0" smtClean="0"/>
              <a:t>, Workshop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fisica</a:t>
            </a:r>
            <a:r>
              <a:rPr lang="en-US" dirty="0" smtClean="0"/>
              <a:t> p-p a LHC, 2013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7200" y="994268"/>
            <a:ext cx="8388510" cy="2289568"/>
            <a:chOff x="457200" y="1218404"/>
            <a:chExt cx="8388510" cy="22895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682446"/>
              <a:ext cx="4784841" cy="1626293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358522" y="1218404"/>
              <a:ext cx="3487188" cy="2289568"/>
              <a:chOff x="1422401" y="1358900"/>
              <a:chExt cx="3487188" cy="228956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22401" y="1358900"/>
                <a:ext cx="3487188" cy="2289568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743197" y="3262453"/>
                <a:ext cx="31663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1-loop effective potential</a:t>
                </a:r>
                <a:endParaRPr lang="en-US" dirty="0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5105075" y="994268"/>
            <a:ext cx="3840245" cy="2705632"/>
            <a:chOff x="4623207" y="394866"/>
            <a:chExt cx="3578800" cy="24781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3207" y="394866"/>
              <a:ext cx="3578800" cy="241066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943207" y="2503684"/>
              <a:ext cx="2764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RG-improved potential</a:t>
              </a:r>
              <a:endParaRPr lang="en-US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10" y="915795"/>
            <a:ext cx="5005465" cy="2784105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8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4" y="3191114"/>
            <a:ext cx="8686800" cy="3021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427" y="625849"/>
            <a:ext cx="3897546" cy="1341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321" y="2417315"/>
            <a:ext cx="5453583" cy="3781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8292" y="397328"/>
            <a:ext cx="456138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universe seems to live near a critical condition</a:t>
            </a:r>
          </a:p>
          <a:p>
            <a:r>
              <a:rPr lang="en-US" dirty="0"/>
              <a:t>JHEP 1208 (2012) </a:t>
            </a:r>
            <a:r>
              <a:rPr lang="en-US" dirty="0" smtClean="0"/>
              <a:t>098</a:t>
            </a:r>
          </a:p>
          <a:p>
            <a:r>
              <a:rPr lang="en-US" sz="2400" dirty="0" smtClean="0"/>
              <a:t>Why?!</a:t>
            </a:r>
          </a:p>
          <a:p>
            <a:r>
              <a:rPr lang="en-US" sz="2400" dirty="0" smtClean="0"/>
              <a:t>Explained by underlying theory?</a:t>
            </a:r>
          </a:p>
          <a:p>
            <a:r>
              <a:rPr lang="en-US" sz="2400" dirty="0" smtClean="0"/>
              <a:t>Anthropic principle?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5375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085" y="823226"/>
            <a:ext cx="5752915" cy="379836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4764"/>
            <a:ext cx="8018581" cy="818462"/>
          </a:xfrm>
        </p:spPr>
        <p:txBody>
          <a:bodyPr/>
          <a:lstStyle/>
          <a:p>
            <a:r>
              <a:rPr lang="pt-PT" dirty="0" smtClean="0">
                <a:solidFill>
                  <a:srgbClr val="FFFFFF"/>
                </a:solidFill>
              </a:rPr>
              <a:t>Local </a:t>
            </a:r>
            <a:r>
              <a:rPr lang="pt-PT" dirty="0" err="1" smtClean="0">
                <a:solidFill>
                  <a:srgbClr val="FFFFFF"/>
                </a:solidFill>
              </a:rPr>
              <a:t>News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Calibri"/>
              </a:rPr>
              <a:t>01.04.20</a:t>
            </a:r>
            <a:endParaRPr lang="pt-PT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srgbClr val="FFFFFF"/>
                </a:solidFill>
                <a:latin typeface="Calibri"/>
              </a:rPr>
              <a:t>R. Gonçalo - Physics at the LHC</a:t>
            </a:r>
            <a:endParaRPr lang="pt-PT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11DE-2291-7B45-BD82-8AC9AB65BE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76</a:t>
            </a:fld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/48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85" y="1635125"/>
            <a:ext cx="4944926" cy="43418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00" y="4134123"/>
            <a:ext cx="5562600" cy="222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4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202630"/>
            <a:ext cx="6995120" cy="850106"/>
          </a:xfrm>
        </p:spPr>
        <p:txBody>
          <a:bodyPr/>
          <a:lstStyle/>
          <a:p>
            <a:r>
              <a:rPr lang="pt-PT" dirty="0" err="1" smtClean="0"/>
              <a:t>Observation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bb</a:t>
            </a:r>
            <a:endParaRPr lang="pt-PT" dirty="0"/>
          </a:p>
        </p:txBody>
      </p:sp>
      <p:sp>
        <p:nvSpPr>
          <p:cNvPr id="12" name="TextBox 11"/>
          <p:cNvSpPr txBox="1"/>
          <p:nvPr/>
        </p:nvSpPr>
        <p:spPr>
          <a:xfrm>
            <a:off x="673224" y="2660"/>
            <a:ext cx="846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</a:t>
            </a:r>
            <a:r>
              <a:rPr lang="pt-PT" dirty="0" smtClean="0"/>
              <a:t>1808.08238</a:t>
            </a:r>
            <a:endParaRPr lang="pt-PT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9B03DFD9-BCD4-D04F-A8C7-92475F67CE52}" type="slidenum">
              <a:rPr lang="pt-PT" smtClean="0"/>
              <a:t>77</a:t>
            </a:fld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89" y="4354737"/>
            <a:ext cx="2602378" cy="1983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397" y="4354736"/>
            <a:ext cx="2444739" cy="19836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564" y="4354736"/>
            <a:ext cx="2563512" cy="19836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6208" y="3933056"/>
            <a:ext cx="2671936" cy="25639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0" y="3933056"/>
            <a:ext cx="2714276" cy="26046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36" y="3933056"/>
            <a:ext cx="2656656" cy="254931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54" y="1270247"/>
            <a:ext cx="8458902" cy="2446785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See</a:t>
            </a:r>
            <a:r>
              <a:rPr lang="pt-PT" dirty="0" smtClean="0"/>
              <a:t> </a:t>
            </a:r>
            <a:r>
              <a:rPr lang="pt-PT" b="1" dirty="0"/>
              <a:t>CERN </a:t>
            </a:r>
            <a:r>
              <a:rPr lang="pt-PT" b="1" dirty="0" err="1"/>
              <a:t>seminar</a:t>
            </a:r>
            <a:r>
              <a:rPr lang="pt-PT" b="1" dirty="0"/>
              <a:t> </a:t>
            </a:r>
            <a:r>
              <a:rPr lang="pt-PT" b="1" dirty="0" err="1"/>
              <a:t>last</a:t>
            </a:r>
            <a:r>
              <a:rPr lang="pt-PT" b="1" dirty="0"/>
              <a:t> </a:t>
            </a:r>
            <a:r>
              <a:rPr lang="pt-PT" b="1" dirty="0" err="1"/>
              <a:t>week</a:t>
            </a:r>
            <a:r>
              <a:rPr lang="pt-PT" dirty="0"/>
              <a:t>! (</a:t>
            </a:r>
            <a:r>
              <a:rPr lang="pt-PT" dirty="0" err="1"/>
              <a:t>https</a:t>
            </a:r>
            <a:r>
              <a:rPr lang="pt-PT" dirty="0"/>
              <a:t>://</a:t>
            </a:r>
            <a:r>
              <a:rPr lang="pt-PT" dirty="0" err="1"/>
              <a:t>indico.cern.ch</a:t>
            </a:r>
            <a:r>
              <a:rPr lang="pt-PT" dirty="0"/>
              <a:t>/</a:t>
            </a:r>
            <a:r>
              <a:rPr lang="pt-PT" dirty="0" err="1"/>
              <a:t>event</a:t>
            </a:r>
            <a:r>
              <a:rPr lang="pt-PT" dirty="0"/>
              <a:t>/750541/</a:t>
            </a:r>
            <a:r>
              <a:rPr lang="pt-PT" dirty="0" smtClean="0"/>
              <a:t>)</a:t>
            </a:r>
          </a:p>
          <a:p>
            <a:r>
              <a:rPr lang="pt-PT" dirty="0" err="1" smtClean="0"/>
              <a:t>Largest</a:t>
            </a:r>
            <a:r>
              <a:rPr lang="pt-PT" dirty="0" smtClean="0"/>
              <a:t> </a:t>
            </a:r>
            <a:r>
              <a:rPr lang="pt-PT" dirty="0" err="1"/>
              <a:t>branching</a:t>
            </a:r>
            <a:r>
              <a:rPr lang="pt-PT" dirty="0"/>
              <a:t> </a:t>
            </a:r>
            <a:r>
              <a:rPr lang="pt-PT" dirty="0" err="1"/>
              <a:t>fraction</a:t>
            </a:r>
            <a:r>
              <a:rPr lang="pt-PT" dirty="0"/>
              <a:t> (58.4%) </a:t>
            </a:r>
            <a:r>
              <a:rPr lang="pt-PT" dirty="0" err="1" smtClean="0"/>
              <a:t>but</a:t>
            </a:r>
            <a:r>
              <a:rPr lang="pt-PT" dirty="0"/>
              <a:t> </a:t>
            </a:r>
            <a:r>
              <a:rPr lang="pt-PT" dirty="0" err="1" smtClean="0"/>
              <a:t>huge</a:t>
            </a:r>
            <a:r>
              <a:rPr lang="pt-PT" dirty="0" smtClean="0"/>
              <a:t> </a:t>
            </a:r>
            <a:r>
              <a:rPr lang="pt-PT" dirty="0"/>
              <a:t>background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heavy</a:t>
            </a:r>
            <a:r>
              <a:rPr lang="pt-PT" dirty="0"/>
              <a:t> </a:t>
            </a:r>
            <a:r>
              <a:rPr lang="pt-PT" dirty="0" err="1" smtClean="0"/>
              <a:t>flavour</a:t>
            </a:r>
            <a:r>
              <a:rPr lang="pt-PT" dirty="0"/>
              <a:t> </a:t>
            </a:r>
            <a:r>
              <a:rPr lang="pt-PT" dirty="0" err="1" smtClean="0"/>
              <a:t>production</a:t>
            </a:r>
            <a:endParaRPr lang="pt-PT" dirty="0" smtClean="0"/>
          </a:p>
          <a:p>
            <a:r>
              <a:rPr lang="pt-PT" dirty="0" err="1" smtClean="0"/>
              <a:t>Must</a:t>
            </a:r>
            <a:r>
              <a:rPr lang="pt-PT" dirty="0" smtClean="0"/>
              <a:t> use </a:t>
            </a:r>
            <a:r>
              <a:rPr lang="pt-PT" dirty="0" err="1" smtClean="0"/>
              <a:t>associated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r>
              <a:rPr lang="en-US" dirty="0" smtClean="0"/>
              <a:t>: WH/ZH</a:t>
            </a:r>
            <a:endParaRPr lang="en-US" dirty="0"/>
          </a:p>
          <a:p>
            <a:pPr lvl="1"/>
            <a:r>
              <a:rPr lang="en-US" dirty="0" smtClean="0"/>
              <a:t>Require </a:t>
            </a:r>
            <a:r>
              <a:rPr lang="en-US" dirty="0"/>
              <a:t>2 </a:t>
            </a:r>
            <a:r>
              <a:rPr lang="en-US" dirty="0" smtClean="0"/>
              <a:t>b </a:t>
            </a:r>
            <a:r>
              <a:rPr lang="en-US" dirty="0"/>
              <a:t>jets + 0 (Z→𝜈𝜈)</a:t>
            </a:r>
            <a:r>
              <a:rPr lang="en-US" dirty="0" smtClean="0"/>
              <a:t>, 1 </a:t>
            </a:r>
            <a:r>
              <a:rPr lang="en-US" dirty="0"/>
              <a:t>(W→ℓ𝜈) or 2 (Z→ℓℓ) </a:t>
            </a:r>
            <a:r>
              <a:rPr lang="en-US" dirty="0" smtClean="0"/>
              <a:t>leptons</a:t>
            </a:r>
          </a:p>
          <a:p>
            <a:r>
              <a:rPr lang="pt-PT" dirty="0" err="1"/>
              <a:t>Largest</a:t>
            </a:r>
            <a:r>
              <a:rPr lang="pt-PT" dirty="0"/>
              <a:t> </a:t>
            </a:r>
            <a:r>
              <a:rPr lang="pt-PT" dirty="0" smtClean="0"/>
              <a:t>backgrounds:</a:t>
            </a:r>
          </a:p>
          <a:p>
            <a:pPr lvl="1"/>
            <a:r>
              <a:rPr lang="pt-PT" dirty="0" err="1" smtClean="0"/>
              <a:t>Z+heavy</a:t>
            </a:r>
            <a:r>
              <a:rPr lang="pt-PT" dirty="0"/>
              <a:t> </a:t>
            </a:r>
            <a:r>
              <a:rPr lang="pt-PT" dirty="0" err="1" smtClean="0"/>
              <a:t>flavour</a:t>
            </a:r>
            <a:r>
              <a:rPr lang="pt-PT" dirty="0" smtClean="0"/>
              <a:t> </a:t>
            </a:r>
            <a:r>
              <a:rPr lang="pt-PT" dirty="0"/>
              <a:t>(0- </a:t>
            </a:r>
            <a:r>
              <a:rPr lang="pt-PT" dirty="0" err="1"/>
              <a:t>and</a:t>
            </a:r>
            <a:r>
              <a:rPr lang="pt-PT" dirty="0"/>
              <a:t> 2-lepton)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tt</a:t>
            </a:r>
            <a:r>
              <a:rPr lang="pt-PT" dirty="0"/>
              <a:t> (1</a:t>
            </a:r>
            <a:r>
              <a:rPr lang="pt-PT" dirty="0" smtClean="0"/>
              <a:t>-lepton</a:t>
            </a:r>
            <a:r>
              <a:rPr lang="pt-PT" dirty="0"/>
              <a:t>) </a:t>
            </a:r>
          </a:p>
          <a:p>
            <a:pPr lvl="1"/>
            <a:r>
              <a:rPr lang="pt-PT" dirty="0" err="1" smtClean="0"/>
              <a:t>Irreducible</a:t>
            </a:r>
            <a:r>
              <a:rPr lang="pt-PT" dirty="0" smtClean="0"/>
              <a:t> background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/>
              <a:t>VZ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Z→</a:t>
            </a:r>
            <a:r>
              <a:rPr lang="pt-PT" dirty="0" err="1" smtClean="0"/>
              <a:t>bb</a:t>
            </a:r>
            <a:endParaRPr lang="en-US" dirty="0" smtClean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4675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135" y="4004428"/>
            <a:ext cx="2086664" cy="25462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862" y="274638"/>
            <a:ext cx="6995120" cy="850106"/>
          </a:xfrm>
        </p:spPr>
        <p:txBody>
          <a:bodyPr/>
          <a:lstStyle/>
          <a:p>
            <a:r>
              <a:rPr lang="pt-PT" dirty="0" err="1" smtClean="0"/>
              <a:t>Observation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bb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4680520" cy="4745737"/>
          </a:xfrm>
        </p:spPr>
        <p:txBody>
          <a:bodyPr>
            <a:normAutofit fontScale="85000" lnSpcReduction="20000"/>
          </a:bodyPr>
          <a:lstStyle/>
          <a:p>
            <a:r>
              <a:rPr lang="pt-PT" dirty="0" err="1" smtClean="0"/>
              <a:t>Harder</a:t>
            </a:r>
            <a:r>
              <a:rPr lang="pt-PT" dirty="0" smtClean="0"/>
              <a:t> </a:t>
            </a:r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dirty="0" smtClean="0"/>
              <a:t> </a:t>
            </a:r>
            <a:r>
              <a:rPr lang="pt-PT" dirty="0" err="1"/>
              <a:t>spectrum</a:t>
            </a:r>
            <a:r>
              <a:rPr lang="pt-PT" dirty="0"/>
              <a:t> for </a:t>
            </a:r>
            <a:r>
              <a:rPr lang="pt-PT" dirty="0" err="1"/>
              <a:t>signal</a:t>
            </a:r>
            <a:r>
              <a:rPr lang="pt-PT" dirty="0"/>
              <a:t> </a:t>
            </a:r>
            <a:r>
              <a:rPr lang="pt-PT" dirty="0" err="1"/>
              <a:t>than</a:t>
            </a:r>
            <a:r>
              <a:rPr lang="pt-PT" dirty="0"/>
              <a:t> </a:t>
            </a:r>
            <a:r>
              <a:rPr lang="pt-PT" dirty="0" smtClean="0"/>
              <a:t>backgrounds </a:t>
            </a:r>
          </a:p>
          <a:p>
            <a:pPr lvl="1"/>
            <a:r>
              <a:rPr lang="pt-PT" dirty="0" err="1" smtClean="0"/>
              <a:t>Go</a:t>
            </a:r>
            <a:r>
              <a:rPr lang="pt-PT" dirty="0" smtClean="0"/>
              <a:t> </a:t>
            </a:r>
            <a:r>
              <a:rPr lang="pt-PT" dirty="0"/>
              <a:t>to </a:t>
            </a:r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dirty="0" smtClean="0"/>
              <a:t> to improve </a:t>
            </a:r>
            <a:r>
              <a:rPr lang="pt-PT" dirty="0"/>
              <a:t>S/B</a:t>
            </a:r>
          </a:p>
          <a:p>
            <a:r>
              <a:rPr lang="pt-PT" dirty="0"/>
              <a:t> </a:t>
            </a:r>
            <a:r>
              <a:rPr lang="pt-PT" dirty="0" smtClean="0"/>
              <a:t>Use </a:t>
            </a:r>
            <a:r>
              <a:rPr lang="pt-PT" dirty="0"/>
              <a:t>for </a:t>
            </a:r>
            <a:r>
              <a:rPr lang="pt-PT" dirty="0" err="1"/>
              <a:t>event</a:t>
            </a:r>
            <a:r>
              <a:rPr lang="pt-PT" dirty="0"/>
              <a:t> </a:t>
            </a:r>
            <a:r>
              <a:rPr lang="pt-PT" dirty="0" err="1" smtClean="0"/>
              <a:t>categories</a:t>
            </a:r>
            <a:r>
              <a:rPr lang="pt-PT" dirty="0" smtClean="0"/>
              <a:t>:</a:t>
            </a:r>
            <a:endParaRPr lang="pt-PT" dirty="0"/>
          </a:p>
          <a:p>
            <a:pPr lvl="1"/>
            <a:r>
              <a:rPr lang="pt-PT" dirty="0"/>
              <a:t>75 &lt; </a:t>
            </a:r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baseline="30000" dirty="0" err="1" smtClean="0"/>
              <a:t>V</a:t>
            </a:r>
            <a:r>
              <a:rPr lang="pt-PT" baseline="30000" dirty="0"/>
              <a:t> </a:t>
            </a:r>
            <a:r>
              <a:rPr lang="pt-PT" dirty="0" smtClean="0"/>
              <a:t>&lt; </a:t>
            </a:r>
            <a:r>
              <a:rPr lang="pt-PT" dirty="0"/>
              <a:t>150 </a:t>
            </a:r>
            <a:r>
              <a:rPr lang="pt-PT" dirty="0" err="1" smtClean="0"/>
              <a:t>GeV</a:t>
            </a:r>
            <a:r>
              <a:rPr lang="pt-PT" dirty="0" smtClean="0"/>
              <a:t> (2</a:t>
            </a:r>
            <a:r>
              <a:rPr lang="en-US" dirty="0" smtClean="0"/>
              <a:t>ℓ only)</a:t>
            </a:r>
            <a:endParaRPr lang="pt-PT" dirty="0"/>
          </a:p>
          <a:p>
            <a:pPr lvl="1"/>
            <a:r>
              <a:rPr lang="pt-PT" dirty="0" smtClean="0"/>
              <a:t>150 </a:t>
            </a:r>
            <a:r>
              <a:rPr lang="pt-PT" dirty="0"/>
              <a:t>&lt; </a:t>
            </a:r>
            <a:r>
              <a:rPr lang="pt-PT" dirty="0" err="1"/>
              <a:t>p</a:t>
            </a:r>
            <a:r>
              <a:rPr lang="pt-PT" baseline="-25000" dirty="0" err="1"/>
              <a:t>T</a:t>
            </a:r>
            <a:r>
              <a:rPr lang="pt-PT" baseline="30000" dirty="0" err="1"/>
              <a:t>V</a:t>
            </a:r>
            <a:r>
              <a:rPr lang="pt-PT" baseline="30000" dirty="0"/>
              <a:t> </a:t>
            </a:r>
            <a:r>
              <a:rPr lang="pt-PT" dirty="0"/>
              <a:t>&lt; </a:t>
            </a:r>
            <a:r>
              <a:rPr lang="pt-PT" dirty="0" smtClean="0"/>
              <a:t>200 </a:t>
            </a:r>
            <a:r>
              <a:rPr lang="pt-PT" dirty="0" err="1"/>
              <a:t>GeV</a:t>
            </a:r>
            <a:endParaRPr lang="pt-PT" dirty="0"/>
          </a:p>
          <a:p>
            <a:pPr lvl="1"/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baseline="30000" dirty="0" err="1" smtClean="0"/>
              <a:t>V</a:t>
            </a:r>
            <a:r>
              <a:rPr lang="pt-PT" dirty="0" smtClean="0"/>
              <a:t> </a:t>
            </a:r>
            <a:r>
              <a:rPr lang="pt-PT" dirty="0"/>
              <a:t>&gt; </a:t>
            </a:r>
            <a:r>
              <a:rPr lang="pt-PT" dirty="0" smtClean="0"/>
              <a:t>200 </a:t>
            </a:r>
            <a:r>
              <a:rPr lang="pt-PT" dirty="0" err="1" smtClean="0"/>
              <a:t>GeV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Main</a:t>
            </a:r>
            <a:r>
              <a:rPr lang="pt-PT" dirty="0" smtClean="0"/>
              <a:t> </a:t>
            </a:r>
            <a:r>
              <a:rPr lang="pt-PT" dirty="0" err="1"/>
              <a:t>discriminant</a:t>
            </a:r>
            <a:r>
              <a:rPr lang="pt-PT" dirty="0"/>
              <a:t> </a:t>
            </a:r>
            <a:r>
              <a:rPr lang="pt-PT" dirty="0" err="1"/>
              <a:t>variables</a:t>
            </a:r>
            <a:r>
              <a:rPr lang="pt-PT" dirty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bb</a:t>
            </a:r>
            <a:r>
              <a:rPr lang="pt-PT" dirty="0" smtClean="0"/>
              <a:t>, </a:t>
            </a:r>
            <a:r>
              <a:rPr lang="pt-PT" dirty="0" err="1"/>
              <a:t>p</a:t>
            </a:r>
            <a:r>
              <a:rPr lang="pt-PT" baseline="-25000" dirty="0" err="1"/>
              <a:t>T</a:t>
            </a:r>
            <a:r>
              <a:rPr lang="pt-PT" baseline="30000" dirty="0" err="1"/>
              <a:t>V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 smtClean="0"/>
              <a:t>ΔR</a:t>
            </a:r>
            <a:r>
              <a:rPr lang="pt-PT" baseline="-25000" dirty="0" err="1" smtClean="0"/>
              <a:t>bb</a:t>
            </a:r>
            <a:endParaRPr lang="en-US" dirty="0" smtClean="0"/>
          </a:p>
          <a:p>
            <a:pPr lvl="1"/>
            <a:r>
              <a:rPr lang="en-US" dirty="0" err="1" smtClean="0"/>
              <a:t>m</a:t>
            </a:r>
            <a:r>
              <a:rPr lang="en-US" baseline="-25000" dirty="0" err="1" smtClean="0"/>
              <a:t>bb</a:t>
            </a:r>
            <a:r>
              <a:rPr lang="en-US" dirty="0" smtClean="0"/>
              <a:t> resolution extremely important!</a:t>
            </a:r>
            <a:endParaRPr lang="pt-PT" dirty="0"/>
          </a:p>
          <a:p>
            <a:endParaRPr lang="pt-PT" dirty="0"/>
          </a:p>
        </p:txBody>
      </p:sp>
      <p:sp>
        <p:nvSpPr>
          <p:cNvPr id="12" name="TextBox 11"/>
          <p:cNvSpPr txBox="1"/>
          <p:nvPr/>
        </p:nvSpPr>
        <p:spPr>
          <a:xfrm>
            <a:off x="3923928" y="2660"/>
            <a:ext cx="520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arXiv:1808.08238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9B03DFD9-BCD4-D04F-A8C7-92475F67CE52}" type="slidenum">
              <a:rPr lang="pt-PT" smtClean="0"/>
              <a:t>78</a:t>
            </a:fld>
            <a:endParaRPr lang="pt-PT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80928" y="3521601"/>
            <a:ext cx="2597860" cy="24928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996515"/>
            <a:ext cx="3106688" cy="29811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8" y="5583707"/>
            <a:ext cx="1361604" cy="2215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0112" y="3969779"/>
            <a:ext cx="3204945" cy="2542579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flipV="1">
            <a:off x="6444208" y="1124745"/>
            <a:ext cx="0" cy="2088231"/>
          </a:xfrm>
          <a:prstGeom prst="line">
            <a:avLst/>
          </a:prstGeom>
          <a:ln w="63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732240" y="1124745"/>
            <a:ext cx="0" cy="2088231"/>
          </a:xfrm>
          <a:prstGeom prst="line">
            <a:avLst/>
          </a:prstGeom>
          <a:ln w="63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41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838" y="274638"/>
            <a:ext cx="6995120" cy="850106"/>
          </a:xfrm>
        </p:spPr>
        <p:txBody>
          <a:bodyPr/>
          <a:lstStyle/>
          <a:p>
            <a:r>
              <a:rPr lang="pt-PT" dirty="0" err="1" smtClean="0"/>
              <a:t>Observation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bb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38" y="1268760"/>
            <a:ext cx="5285589" cy="4824536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Run</a:t>
            </a:r>
            <a:r>
              <a:rPr lang="pt-PT" dirty="0" smtClean="0"/>
              <a:t> 2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Observed (expected) of 4.9𝝈 (4.3𝝈)</a:t>
            </a:r>
          </a:p>
          <a:p>
            <a:endParaRPr lang="pt-PT" dirty="0" smtClean="0"/>
          </a:p>
          <a:p>
            <a:r>
              <a:rPr lang="pt-PT" dirty="0" err="1" smtClean="0"/>
              <a:t>Adding</a:t>
            </a:r>
            <a:r>
              <a:rPr lang="pt-PT" dirty="0" smtClean="0"/>
              <a:t> </a:t>
            </a:r>
            <a:r>
              <a:rPr lang="pt-PT" dirty="0" err="1" smtClean="0"/>
              <a:t>Run</a:t>
            </a:r>
            <a:r>
              <a:rPr lang="pt-PT" dirty="0" smtClean="0"/>
              <a:t> 1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>
                <a:solidFill>
                  <a:srgbClr val="000000"/>
                </a:solidFill>
              </a:rPr>
              <a:t>Observed (expected) of </a:t>
            </a:r>
            <a:r>
              <a:rPr lang="en-US" dirty="0" smtClean="0">
                <a:solidFill>
                  <a:srgbClr val="000000"/>
                </a:solidFill>
              </a:rPr>
              <a:t>4.9𝝈 (5.1𝝈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endParaRPr lang="pt-PT" dirty="0" smtClean="0"/>
          </a:p>
          <a:p>
            <a:r>
              <a:rPr lang="pt-PT" dirty="0" err="1" smtClean="0"/>
              <a:t>Adding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VBF: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Observed </a:t>
            </a:r>
            <a:r>
              <a:rPr lang="en-US" dirty="0">
                <a:solidFill>
                  <a:srgbClr val="000000"/>
                </a:solidFill>
              </a:rPr>
              <a:t>(expected) of </a:t>
            </a:r>
            <a:r>
              <a:rPr lang="en-US" dirty="0" smtClean="0">
                <a:solidFill>
                  <a:srgbClr val="000000"/>
                </a:solidFill>
              </a:rPr>
              <a:t>5.4𝝈 (5.5𝝈)</a:t>
            </a:r>
          </a:p>
          <a:p>
            <a:pPr lvl="1"/>
            <a:r>
              <a:rPr lang="pt-PT" b="1" dirty="0" err="1">
                <a:solidFill>
                  <a:srgbClr val="FF0000"/>
                </a:solidFill>
              </a:rPr>
              <a:t>Observation</a:t>
            </a:r>
            <a:r>
              <a:rPr lang="pt-PT" b="1" dirty="0">
                <a:solidFill>
                  <a:srgbClr val="FF0000"/>
                </a:solidFill>
              </a:rPr>
              <a:t> </a:t>
            </a:r>
            <a:r>
              <a:rPr lang="pt-PT" b="1" dirty="0" err="1">
                <a:solidFill>
                  <a:srgbClr val="FF0000"/>
                </a:solidFill>
              </a:rPr>
              <a:t>of</a:t>
            </a:r>
            <a:r>
              <a:rPr lang="pt-PT" b="1" dirty="0">
                <a:solidFill>
                  <a:srgbClr val="FF0000"/>
                </a:solidFill>
              </a:rPr>
              <a:t>  </a:t>
            </a:r>
            <a:r>
              <a:rPr lang="pt-PT" b="1" dirty="0" err="1">
                <a:solidFill>
                  <a:srgbClr val="FF0000"/>
                </a:solidFill>
              </a:rPr>
              <a:t>H</a:t>
            </a:r>
            <a:r>
              <a:rPr lang="pt-PT" b="1" dirty="0" err="1">
                <a:solidFill>
                  <a:srgbClr val="FF0000"/>
                </a:solidFill>
                <a:sym typeface="Wingdings"/>
              </a:rPr>
              <a:t>bb</a:t>
            </a:r>
            <a:r>
              <a:rPr lang="pt-PT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pt-PT" b="1" dirty="0" err="1" smtClean="0">
                <a:solidFill>
                  <a:srgbClr val="FF0000"/>
                </a:solidFill>
                <a:sym typeface="Wingdings"/>
              </a:rPr>
              <a:t>decays</a:t>
            </a:r>
            <a:endParaRPr lang="en-US" dirty="0">
              <a:solidFill>
                <a:srgbClr val="FF0000"/>
              </a:solidFill>
            </a:endParaRPr>
          </a:p>
          <a:p>
            <a:endParaRPr lang="pt-PT" dirty="0" smtClean="0"/>
          </a:p>
          <a:p>
            <a:r>
              <a:rPr lang="pt-PT" dirty="0" err="1" smtClean="0"/>
              <a:t>Adding</a:t>
            </a:r>
            <a:r>
              <a:rPr lang="pt-PT" dirty="0" smtClean="0"/>
              <a:t> H</a:t>
            </a:r>
            <a:r>
              <a:rPr lang="pt-PT" dirty="0" smtClean="0">
                <a:sym typeface="Wingdings"/>
              </a:rPr>
              <a:t>ZZ </a:t>
            </a:r>
            <a:r>
              <a:rPr lang="pt-PT" dirty="0" err="1" smtClean="0">
                <a:sym typeface="Wingdings"/>
              </a:rPr>
              <a:t>and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Hγγ</a:t>
            </a:r>
            <a:r>
              <a:rPr lang="pt-PT" dirty="0" smtClean="0"/>
              <a:t>: </a:t>
            </a:r>
            <a:endParaRPr lang="pt-PT" dirty="0"/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Observed </a:t>
            </a:r>
            <a:r>
              <a:rPr lang="en-US" dirty="0">
                <a:solidFill>
                  <a:srgbClr val="000000"/>
                </a:solidFill>
              </a:rPr>
              <a:t>(expected) of </a:t>
            </a:r>
            <a:r>
              <a:rPr lang="en-US" dirty="0" smtClean="0">
                <a:solidFill>
                  <a:srgbClr val="000000"/>
                </a:solidFill>
              </a:rPr>
              <a:t>5.3𝝈 (4.8𝝈)</a:t>
            </a:r>
          </a:p>
          <a:p>
            <a:pPr lvl="1"/>
            <a:r>
              <a:rPr lang="pt-PT" b="1" dirty="0" err="1">
                <a:solidFill>
                  <a:srgbClr val="FF0000"/>
                </a:solidFill>
              </a:rPr>
              <a:t>Observation</a:t>
            </a:r>
            <a:r>
              <a:rPr lang="pt-PT" b="1" dirty="0">
                <a:solidFill>
                  <a:srgbClr val="FF0000"/>
                </a:solidFill>
              </a:rPr>
              <a:t> </a:t>
            </a:r>
            <a:r>
              <a:rPr lang="pt-PT" b="1" dirty="0" err="1">
                <a:solidFill>
                  <a:srgbClr val="FF0000"/>
                </a:solidFill>
              </a:rPr>
              <a:t>of</a:t>
            </a:r>
            <a:r>
              <a:rPr lang="pt-PT" b="1" dirty="0">
                <a:solidFill>
                  <a:srgbClr val="FF0000"/>
                </a:solidFill>
              </a:rPr>
              <a:t>  VH </a:t>
            </a:r>
            <a:r>
              <a:rPr lang="pt-PT" b="1" dirty="0" err="1" smtClean="0">
                <a:solidFill>
                  <a:srgbClr val="FF0000"/>
                </a:solidFill>
                <a:sym typeface="Wingdings"/>
              </a:rPr>
              <a:t>production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pt-PT" dirty="0"/>
          </a:p>
        </p:txBody>
      </p:sp>
      <p:sp>
        <p:nvSpPr>
          <p:cNvPr id="12" name="TextBox 11"/>
          <p:cNvSpPr txBox="1"/>
          <p:nvPr/>
        </p:nvSpPr>
        <p:spPr>
          <a:xfrm>
            <a:off x="3923928" y="2660"/>
            <a:ext cx="520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arXiv:1808.08238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9B03DFD9-BCD4-D04F-A8C7-92475F67CE52}" type="slidenum">
              <a:rPr lang="pt-PT" smtClean="0"/>
              <a:t>79</a:t>
            </a:fld>
            <a:endParaRPr lang="pt-PT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991096"/>
            <a:ext cx="3665030" cy="26371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427" y="3663594"/>
            <a:ext cx="2916061" cy="27982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1808" y="991096"/>
            <a:ext cx="3665030" cy="2637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088" y="3663594"/>
            <a:ext cx="3665030" cy="2789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733256" y="1268760"/>
            <a:ext cx="6235700" cy="673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021288" y="2476500"/>
            <a:ext cx="6273800" cy="63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66556" y="3628288"/>
            <a:ext cx="6896100" cy="647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9128" y="992737"/>
            <a:ext cx="3662750" cy="26355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816302" y="4581128"/>
            <a:ext cx="6235700" cy="711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306949" y="5597996"/>
            <a:ext cx="46990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0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Unification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8</a:t>
            </a:fld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204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2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841" y="2095696"/>
            <a:ext cx="5147282" cy="37037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0552" y="112519"/>
            <a:ext cx="4770642" cy="343100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Combination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80</a:t>
            </a:fld>
            <a:endParaRPr lang="pt-PT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1841" y="2098829"/>
            <a:ext cx="5168671" cy="37191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61921" y="-27384"/>
            <a:ext cx="431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ATLAS-CONF-2018-</a:t>
            </a:r>
            <a:r>
              <a:rPr lang="pt-PT" dirty="0" smtClean="0"/>
              <a:t>031</a:t>
            </a:r>
            <a:endParaRPr lang="pt-PT" dirty="0"/>
          </a:p>
        </p:txBody>
      </p:sp>
      <p:sp>
        <p:nvSpPr>
          <p:cNvPr id="16" name="TextBox 15"/>
          <p:cNvSpPr txBox="1"/>
          <p:nvPr/>
        </p:nvSpPr>
        <p:spPr>
          <a:xfrm>
            <a:off x="177623" y="6073551"/>
            <a:ext cx="4754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(*) </a:t>
            </a:r>
            <a:r>
              <a:rPr lang="pt-PT" sz="1400" dirty="0" err="1" smtClean="0"/>
              <a:t>In</a:t>
            </a:r>
            <a:r>
              <a:rPr lang="pt-PT" sz="1400" dirty="0" smtClean="0"/>
              <a:t> </a:t>
            </a:r>
            <a:r>
              <a:rPr lang="pt-PT" sz="1400" dirty="0" err="1" smtClean="0"/>
              <a:t>determination</a:t>
            </a:r>
            <a:r>
              <a:rPr lang="pt-PT" sz="1400" dirty="0" smtClean="0"/>
              <a:t> </a:t>
            </a:r>
            <a:r>
              <a:rPr lang="pt-PT" sz="1400" dirty="0" err="1" smtClean="0"/>
              <a:t>of</a:t>
            </a:r>
            <a:r>
              <a:rPr lang="pt-PT" sz="1400" dirty="0" smtClean="0"/>
              <a:t> </a:t>
            </a:r>
            <a:r>
              <a:rPr lang="pt-PT" sz="1400" dirty="0" err="1"/>
              <a:t>κ</a:t>
            </a:r>
            <a:r>
              <a:rPr lang="pt-PT" sz="1400" baseline="-25000" dirty="0" err="1" smtClean="0"/>
              <a:t>g</a:t>
            </a:r>
            <a:r>
              <a:rPr lang="pt-PT" sz="1400" dirty="0" smtClean="0"/>
              <a:t> </a:t>
            </a:r>
            <a:r>
              <a:rPr lang="pt-PT" sz="1400" dirty="0" err="1" smtClean="0"/>
              <a:t>and</a:t>
            </a:r>
            <a:r>
              <a:rPr lang="pt-PT" sz="1400" dirty="0" smtClean="0"/>
              <a:t> </a:t>
            </a:r>
            <a:r>
              <a:rPr lang="pt-PT" sz="1400" dirty="0" err="1" smtClean="0"/>
              <a:t>κ</a:t>
            </a:r>
            <a:r>
              <a:rPr lang="pt-PT" sz="1400" baseline="-25000" dirty="0" err="1" smtClean="0"/>
              <a:t>γ</a:t>
            </a:r>
            <a:r>
              <a:rPr lang="pt-PT" sz="1400" dirty="0" smtClean="0"/>
              <a:t> -  </a:t>
            </a:r>
            <a:r>
              <a:rPr lang="pt-PT" sz="1400" dirty="0" err="1" smtClean="0"/>
              <a:t>assumption</a:t>
            </a:r>
            <a:r>
              <a:rPr lang="pt-PT" sz="1400" dirty="0" smtClean="0"/>
              <a:t> </a:t>
            </a:r>
            <a:r>
              <a:rPr lang="pt-PT" sz="1400" dirty="0" err="1" smtClean="0"/>
              <a:t>dependent</a:t>
            </a:r>
            <a:endParaRPr lang="pt-PT" sz="1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496" y="1268760"/>
            <a:ext cx="4176464" cy="485740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Combined </a:t>
            </a:r>
            <a:r>
              <a:rPr lang="en-US" dirty="0" err="1" smtClean="0"/>
              <a:t>γγ</a:t>
            </a:r>
            <a:r>
              <a:rPr lang="en-US" dirty="0" smtClean="0"/>
              <a:t>, </a:t>
            </a:r>
            <a:r>
              <a:rPr lang="en-US" dirty="0"/>
              <a:t>ZZ, </a:t>
            </a:r>
            <a:r>
              <a:rPr lang="en-US" dirty="0" err="1"/>
              <a:t>WW</a:t>
            </a:r>
            <a:r>
              <a:rPr lang="en-US" dirty="0" err="1" smtClean="0"/>
              <a:t>,ττ</a:t>
            </a:r>
            <a:r>
              <a:rPr lang="en-US" dirty="0" smtClean="0"/>
              <a:t>, </a:t>
            </a:r>
            <a:r>
              <a:rPr lang="en-US" dirty="0" err="1" smtClean="0"/>
              <a:t>μμ</a:t>
            </a:r>
            <a:r>
              <a:rPr lang="en-US" dirty="0" smtClean="0"/>
              <a:t> and bb (incl. </a:t>
            </a:r>
            <a:r>
              <a:rPr lang="en-US" dirty="0" err="1" smtClean="0"/>
              <a:t>ttH+tH</a:t>
            </a:r>
            <a:r>
              <a:rPr lang="en-US" dirty="0" smtClean="0"/>
              <a:t> modes)</a:t>
            </a:r>
          </a:p>
          <a:p>
            <a:pPr lvl="1"/>
            <a:r>
              <a:rPr lang="en-US" dirty="0" smtClean="0"/>
              <a:t>Up </a:t>
            </a:r>
            <a:r>
              <a:rPr lang="en-US" dirty="0"/>
              <a:t>to </a:t>
            </a:r>
            <a:r>
              <a:rPr lang="en-US" dirty="0" smtClean="0"/>
              <a:t>79.8 fb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dirty="0" smtClean="0"/>
              <a:t>√s </a:t>
            </a:r>
            <a:r>
              <a:rPr lang="en-US" dirty="0"/>
              <a:t>= 13 </a:t>
            </a:r>
            <a:r>
              <a:rPr lang="en-US" dirty="0" err="1" smtClean="0"/>
              <a:t>TeV</a:t>
            </a:r>
            <a:r>
              <a:rPr lang="en-US" dirty="0" smtClean="0"/>
              <a:t> data</a:t>
            </a:r>
          </a:p>
          <a:p>
            <a:r>
              <a:rPr lang="pt-PT" dirty="0" err="1" smtClean="0"/>
              <a:t>Combination</a:t>
            </a:r>
            <a:r>
              <a:rPr lang="pt-PT" dirty="0" smtClean="0"/>
              <a:t> </a:t>
            </a:r>
            <a:r>
              <a:rPr lang="pt-PT" dirty="0" err="1" smtClean="0"/>
              <a:t>yields</a:t>
            </a:r>
            <a:r>
              <a:rPr lang="pt-PT" b="1" dirty="0" smtClean="0"/>
              <a:t> </a:t>
            </a:r>
            <a:r>
              <a:rPr lang="pt-PT" dirty="0" smtClean="0"/>
              <a:t>VBF </a:t>
            </a:r>
            <a:r>
              <a:rPr lang="pt-PT" dirty="0" err="1" smtClean="0"/>
              <a:t>significance</a:t>
            </a:r>
            <a:r>
              <a:rPr lang="pt-PT" dirty="0" smtClean="0"/>
              <a:t> 6.5σ (5.3σ </a:t>
            </a:r>
            <a:r>
              <a:rPr lang="pt-PT" dirty="0" err="1" smtClean="0"/>
              <a:t>expected</a:t>
            </a:r>
            <a:r>
              <a:rPr lang="pt-PT" dirty="0" smtClean="0"/>
              <a:t>) </a:t>
            </a:r>
            <a:r>
              <a:rPr lang="pt-PT" b="1" dirty="0" err="1" smtClean="0"/>
              <a:t>from</a:t>
            </a:r>
            <a:r>
              <a:rPr lang="pt-PT" b="1" dirty="0" smtClean="0"/>
              <a:t> ATLAS </a:t>
            </a:r>
            <a:r>
              <a:rPr lang="pt-PT" b="1" dirty="0" err="1" smtClean="0"/>
              <a:t>alone</a:t>
            </a:r>
            <a:endParaRPr lang="pt-PT" b="1" dirty="0" smtClean="0"/>
          </a:p>
          <a:p>
            <a:r>
              <a:rPr lang="pl-PL" dirty="0" err="1" smtClean="0">
                <a:solidFill>
                  <a:srgbClr val="FF0000"/>
                </a:solidFill>
              </a:rPr>
              <a:t>Main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production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modes</a:t>
            </a:r>
            <a:r>
              <a:rPr lang="pl-PL" dirty="0" smtClean="0">
                <a:solidFill>
                  <a:srgbClr val="FF0000"/>
                </a:solidFill>
              </a:rPr>
              <a:t> (</a:t>
            </a:r>
            <a:r>
              <a:rPr lang="pl-PL" dirty="0" err="1" smtClean="0">
                <a:solidFill>
                  <a:srgbClr val="FF0000"/>
                </a:solidFill>
              </a:rPr>
              <a:t>ggF</a:t>
            </a:r>
            <a:r>
              <a:rPr lang="pl-PL" dirty="0">
                <a:solidFill>
                  <a:srgbClr val="FF0000"/>
                </a:solidFill>
              </a:rPr>
              <a:t>, VBF, </a:t>
            </a:r>
            <a:r>
              <a:rPr lang="pl-PL" dirty="0" smtClean="0">
                <a:solidFill>
                  <a:srgbClr val="FF0000"/>
                </a:solidFill>
              </a:rPr>
              <a:t>VH, </a:t>
            </a:r>
            <a:r>
              <a:rPr lang="pl-PL" dirty="0" err="1" smtClean="0">
                <a:solidFill>
                  <a:srgbClr val="FF0000"/>
                </a:solidFill>
              </a:rPr>
              <a:t>ttH</a:t>
            </a:r>
            <a:r>
              <a:rPr lang="pl-PL" dirty="0" smtClean="0">
                <a:solidFill>
                  <a:srgbClr val="FF0000"/>
                </a:solidFill>
              </a:rPr>
              <a:t>) </a:t>
            </a:r>
            <a:r>
              <a:rPr lang="pl-PL" dirty="0" err="1" smtClean="0">
                <a:solidFill>
                  <a:srgbClr val="FF0000"/>
                </a:solidFill>
              </a:rPr>
              <a:t>have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all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been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observed</a:t>
            </a:r>
            <a:r>
              <a:rPr lang="pl-PL" dirty="0">
                <a:solidFill>
                  <a:srgbClr val="FF0000"/>
                </a:solidFill>
              </a:rPr>
              <a:t>!</a:t>
            </a:r>
            <a:r>
              <a:rPr lang="pl-PL" dirty="0" smtClean="0">
                <a:solidFill>
                  <a:srgbClr val="FF0000"/>
                </a:solidFill>
              </a:rPr>
              <a:t>!</a:t>
            </a:r>
          </a:p>
          <a:p>
            <a:r>
              <a:rPr lang="pl-PL" dirty="0" err="1" smtClean="0">
                <a:solidFill>
                  <a:srgbClr val="000000"/>
                </a:solidFill>
              </a:rPr>
              <a:t>Good</a:t>
            </a:r>
            <a:r>
              <a:rPr lang="pl-PL" dirty="0" smtClean="0">
                <a:solidFill>
                  <a:srgbClr val="000000"/>
                </a:solidFill>
              </a:rPr>
              <a:t> </a:t>
            </a:r>
            <a:r>
              <a:rPr lang="pl-PL" dirty="0" err="1" smtClean="0">
                <a:solidFill>
                  <a:srgbClr val="000000"/>
                </a:solidFill>
              </a:rPr>
              <a:t>agreement</a:t>
            </a:r>
            <a:r>
              <a:rPr lang="pl-PL" dirty="0" smtClean="0">
                <a:solidFill>
                  <a:srgbClr val="000000"/>
                </a:solidFill>
              </a:rPr>
              <a:t> with SM </a:t>
            </a:r>
            <a:r>
              <a:rPr lang="pl-PL" dirty="0" err="1" smtClean="0">
                <a:solidFill>
                  <a:srgbClr val="000000"/>
                </a:solidFill>
              </a:rPr>
              <a:t>predictions</a:t>
            </a:r>
            <a:endParaRPr lang="pl-PL" dirty="0" smtClean="0">
              <a:solidFill>
                <a:srgbClr val="000000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3200" dirty="0" smtClean="0"/>
              <a:t>Overall signal </a:t>
            </a:r>
            <a:r>
              <a:rPr lang="en-US" sz="3200" dirty="0"/>
              <a:t>strength: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 smtClean="0">
              <a:solidFill>
                <a:srgbClr val="FF0000"/>
              </a:solidFill>
            </a:endParaRPr>
          </a:p>
          <a:p>
            <a:pPr marL="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l-GR" dirty="0" smtClean="0">
                <a:solidFill>
                  <a:srgbClr val="FF0000"/>
                </a:solidFill>
              </a:rPr>
              <a:t>μ </a:t>
            </a:r>
            <a:r>
              <a:rPr lang="el-GR" dirty="0">
                <a:solidFill>
                  <a:srgbClr val="FF0000"/>
                </a:solidFill>
              </a:rPr>
              <a:t>= </a:t>
            </a:r>
            <a:r>
              <a:rPr lang="el-GR" dirty="0" smtClean="0">
                <a:solidFill>
                  <a:srgbClr val="FF0000"/>
                </a:solidFill>
              </a:rPr>
              <a:t>1.</a:t>
            </a:r>
            <a:r>
              <a:rPr lang="en-US" dirty="0" smtClean="0">
                <a:solidFill>
                  <a:srgbClr val="FF0000"/>
                </a:solidFill>
              </a:rPr>
              <a:t>13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baseline="30000" dirty="0">
                <a:solidFill>
                  <a:srgbClr val="FF0000"/>
                </a:solidFill>
              </a:rPr>
              <a:t>+</a:t>
            </a:r>
            <a:r>
              <a:rPr lang="el-GR" baseline="30000" dirty="0" smtClean="0">
                <a:solidFill>
                  <a:srgbClr val="FF0000"/>
                </a:solidFill>
              </a:rPr>
              <a:t>0.</a:t>
            </a:r>
            <a:r>
              <a:rPr lang="en-US" baseline="30000" dirty="0" smtClean="0">
                <a:solidFill>
                  <a:srgbClr val="FF0000"/>
                </a:solidFill>
              </a:rPr>
              <a:t>09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n-US" baseline="-25000" dirty="0">
                <a:solidFill>
                  <a:srgbClr val="FF0000"/>
                </a:solidFill>
              </a:rPr>
              <a:t>-</a:t>
            </a:r>
            <a:r>
              <a:rPr lang="el-GR" baseline="-25000" dirty="0" smtClean="0">
                <a:solidFill>
                  <a:srgbClr val="FF0000"/>
                </a:solidFill>
              </a:rPr>
              <a:t>0.</a:t>
            </a:r>
            <a:r>
              <a:rPr lang="en-US" baseline="-25000" dirty="0" smtClean="0">
                <a:solidFill>
                  <a:srgbClr val="FF0000"/>
                </a:solidFill>
              </a:rPr>
              <a:t>08</a:t>
            </a:r>
            <a:endParaRPr lang="pl-PL" dirty="0" smtClean="0">
              <a:solidFill>
                <a:srgbClr val="000000"/>
              </a:solidFill>
            </a:endParaRPr>
          </a:p>
          <a:p>
            <a:r>
              <a:rPr lang="pl-PL" dirty="0" err="1" smtClean="0"/>
              <a:t>Quantified</a:t>
            </a:r>
            <a:r>
              <a:rPr lang="pl-PL" dirty="0" smtClean="0"/>
              <a:t> </a:t>
            </a:r>
            <a:r>
              <a:rPr lang="pl-PL" dirty="0" err="1" smtClean="0"/>
              <a:t>space</a:t>
            </a:r>
            <a:r>
              <a:rPr lang="pl-PL" dirty="0" smtClean="0"/>
              <a:t> for </a:t>
            </a:r>
            <a:r>
              <a:rPr lang="pl-PL" dirty="0" err="1" smtClean="0"/>
              <a:t>undetectable</a:t>
            </a:r>
            <a:r>
              <a:rPr lang="pl-PL" dirty="0" smtClean="0"/>
              <a:t> </a:t>
            </a:r>
            <a:r>
              <a:rPr lang="pl-PL" dirty="0" err="1" smtClean="0"/>
              <a:t>decays</a:t>
            </a:r>
            <a:r>
              <a:rPr lang="pl-PL" dirty="0" smtClean="0"/>
              <a:t> </a:t>
            </a:r>
            <a:r>
              <a:rPr lang="pl-PL" dirty="0" err="1" smtClean="0"/>
              <a:t>or</a:t>
            </a:r>
            <a:r>
              <a:rPr lang="pl-PL" dirty="0" smtClean="0"/>
              <a:t> </a:t>
            </a:r>
            <a:r>
              <a:rPr lang="pl-PL" dirty="0" err="1" smtClean="0"/>
              <a:t>modified</a:t>
            </a:r>
            <a:r>
              <a:rPr lang="pl-PL" dirty="0" smtClean="0"/>
              <a:t> BR (</a:t>
            </a:r>
            <a:r>
              <a:rPr lang="pl-PL" dirty="0" err="1" smtClean="0"/>
              <a:t>e.g</a:t>
            </a:r>
            <a:r>
              <a:rPr lang="pl-PL" dirty="0" smtClean="0"/>
              <a:t>. BSM </a:t>
            </a:r>
            <a:r>
              <a:rPr lang="pl-PL" dirty="0" err="1" smtClean="0"/>
              <a:t>H</a:t>
            </a:r>
            <a:r>
              <a:rPr lang="pl-PL" dirty="0" err="1" smtClean="0">
                <a:sym typeface="Wingdings"/>
              </a:rPr>
              <a:t>cc</a:t>
            </a:r>
            <a:r>
              <a:rPr lang="pl-PL" dirty="0" smtClean="0">
                <a:sym typeface="Wingdings"/>
              </a:rPr>
              <a:t>)</a:t>
            </a:r>
          </a:p>
          <a:p>
            <a:pPr lvl="1"/>
            <a:r>
              <a:rPr lang="da-DK" dirty="0" smtClean="0"/>
              <a:t>B</a:t>
            </a:r>
            <a:r>
              <a:rPr lang="da-DK" baseline="-25000" dirty="0" smtClean="0"/>
              <a:t>BSM</a:t>
            </a:r>
            <a:r>
              <a:rPr lang="da-DK" dirty="0" smtClean="0"/>
              <a:t> </a:t>
            </a:r>
            <a:r>
              <a:rPr lang="da-DK" dirty="0"/>
              <a:t>&lt; 0.13 at 95% CL</a:t>
            </a:r>
            <a:r>
              <a:rPr lang="da-DK" dirty="0" smtClean="0"/>
              <a:t>.(*) </a:t>
            </a:r>
            <a:endParaRPr lang="da-DK" dirty="0"/>
          </a:p>
          <a:p>
            <a:endParaRPr lang="pl-PL" dirty="0" smtClean="0"/>
          </a:p>
          <a:p>
            <a:endParaRPr lang="pt-PT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31923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81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20888" y="2831492"/>
            <a:ext cx="2091801" cy="2110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475789"/>
            <a:ext cx="2012796" cy="1974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76872" y="188640"/>
            <a:ext cx="2326368" cy="21903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71" y="202630"/>
            <a:ext cx="8229600" cy="778098"/>
          </a:xfrm>
        </p:spPr>
        <p:txBody>
          <a:bodyPr>
            <a:normAutofit/>
          </a:bodyPr>
          <a:lstStyle/>
          <a:p>
            <a:r>
              <a:rPr lang="pt-PT" dirty="0" err="1" smtClean="0"/>
              <a:t>Observation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8476184" cy="3423053"/>
          </a:xfrm>
        </p:spPr>
        <p:txBody>
          <a:bodyPr>
            <a:normAutofit fontScale="85000" lnSpcReduction="20000"/>
          </a:bodyPr>
          <a:lstStyle/>
          <a:p>
            <a:r>
              <a:rPr lang="pt-PT" b="1" dirty="0" err="1" smtClean="0"/>
              <a:t>Direct</a:t>
            </a:r>
            <a:r>
              <a:rPr lang="pt-PT" dirty="0" smtClean="0"/>
              <a:t> </a:t>
            </a:r>
            <a:r>
              <a:rPr lang="pt-PT" dirty="0" err="1" smtClean="0"/>
              <a:t>access</a:t>
            </a:r>
            <a:r>
              <a:rPr lang="pt-PT" dirty="0" smtClean="0"/>
              <a:t> to top </a:t>
            </a:r>
            <a:r>
              <a:rPr lang="pt-PT" dirty="0" err="1" smtClean="0"/>
              <a:t>Yukawa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endParaRPr lang="pt-PT" dirty="0" smtClean="0"/>
          </a:p>
          <a:p>
            <a:r>
              <a:rPr lang="pt-PT" dirty="0" smtClean="0"/>
              <a:t>Experimental </a:t>
            </a:r>
            <a:r>
              <a:rPr lang="pt-PT" dirty="0" err="1" smtClean="0"/>
              <a:t>tour</a:t>
            </a:r>
            <a:r>
              <a:rPr lang="pt-PT" dirty="0" smtClean="0"/>
              <a:t>-de-force!</a:t>
            </a:r>
          </a:p>
          <a:p>
            <a:pPr lvl="1"/>
            <a:r>
              <a:rPr lang="pt-PT" dirty="0" err="1" smtClean="0"/>
              <a:t>Complex</a:t>
            </a:r>
            <a:r>
              <a:rPr lang="pt-PT" dirty="0" smtClean="0"/>
              <a:t> </a:t>
            </a:r>
            <a:r>
              <a:rPr lang="pt-PT" dirty="0"/>
              <a:t>final </a:t>
            </a:r>
            <a:r>
              <a:rPr lang="pt-PT" dirty="0" err="1" smtClean="0"/>
              <a:t>states</a:t>
            </a:r>
            <a:endParaRPr lang="pt-PT" dirty="0"/>
          </a:p>
          <a:p>
            <a:pPr lvl="1"/>
            <a:r>
              <a:rPr lang="pt-PT" dirty="0" err="1" smtClean="0"/>
              <a:t>Large</a:t>
            </a:r>
            <a:r>
              <a:rPr lang="pt-PT" dirty="0" smtClean="0"/>
              <a:t> </a:t>
            </a:r>
            <a:r>
              <a:rPr lang="pt-PT" dirty="0" err="1" smtClean="0"/>
              <a:t>irreducible</a:t>
            </a:r>
            <a:r>
              <a:rPr lang="pt-PT" dirty="0" smtClean="0"/>
              <a:t> backgrounds </a:t>
            </a:r>
          </a:p>
          <a:p>
            <a:pPr lvl="1"/>
            <a:r>
              <a:rPr lang="pt-PT" dirty="0" err="1" smtClean="0"/>
              <a:t>Small</a:t>
            </a:r>
            <a:r>
              <a:rPr lang="pt-PT" dirty="0" smtClean="0"/>
              <a:t> cross </a:t>
            </a:r>
            <a:r>
              <a:rPr lang="pt-PT" dirty="0" err="1" smtClean="0"/>
              <a:t>sections</a:t>
            </a:r>
            <a:r>
              <a:rPr lang="pt-PT" dirty="0" smtClean="0"/>
              <a:t>: O</a:t>
            </a:r>
            <a:r>
              <a:rPr lang="pt-PT" dirty="0"/>
              <a:t>(0.5)pb @ 13 </a:t>
            </a:r>
            <a:r>
              <a:rPr lang="pt-PT" dirty="0" err="1" smtClean="0"/>
              <a:t>TeV</a:t>
            </a:r>
            <a:endParaRPr lang="pt-PT" dirty="0" smtClean="0"/>
          </a:p>
          <a:p>
            <a:r>
              <a:rPr lang="pt-PT" dirty="0" smtClean="0"/>
              <a:t>Use </a:t>
            </a:r>
            <a:r>
              <a:rPr lang="pt-PT" dirty="0" err="1"/>
              <a:t>all</a:t>
            </a:r>
            <a:r>
              <a:rPr lang="pt-PT" dirty="0"/>
              <a:t> </a:t>
            </a:r>
            <a:r>
              <a:rPr lang="pt-PT" dirty="0" err="1" smtClean="0"/>
              <a:t>available</a:t>
            </a:r>
            <a:r>
              <a:rPr lang="pt-PT" dirty="0" smtClean="0"/>
              <a:t> final </a:t>
            </a:r>
            <a:r>
              <a:rPr lang="pt-PT" dirty="0" err="1" smtClean="0"/>
              <a:t>states</a:t>
            </a:r>
            <a:r>
              <a:rPr lang="pt-PT" dirty="0" smtClean="0"/>
              <a:t>:</a:t>
            </a:r>
          </a:p>
          <a:p>
            <a:pPr lvl="1"/>
            <a:r>
              <a:rPr lang="pt-PT" b="1" dirty="0" err="1" smtClean="0"/>
              <a:t>H</a:t>
            </a:r>
            <a:r>
              <a:rPr lang="pt-PT" b="1" dirty="0" err="1"/>
              <a:t>→</a:t>
            </a:r>
            <a:r>
              <a:rPr lang="pt-PT" b="1" dirty="0" err="1" smtClean="0"/>
              <a:t>bb</a:t>
            </a:r>
            <a:r>
              <a:rPr lang="pt-PT" dirty="0" smtClean="0"/>
              <a:t>: </a:t>
            </a:r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stats</a:t>
            </a:r>
            <a:r>
              <a:rPr lang="pt-PT" dirty="0" smtClean="0"/>
              <a:t>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low</a:t>
            </a:r>
            <a:r>
              <a:rPr lang="pt-PT" dirty="0" smtClean="0"/>
              <a:t> </a:t>
            </a:r>
            <a:r>
              <a:rPr lang="pt-PT" dirty="0" err="1" smtClean="0"/>
              <a:t>purity</a:t>
            </a:r>
            <a:r>
              <a:rPr lang="pt-PT" dirty="0"/>
              <a:t> </a:t>
            </a:r>
            <a:r>
              <a:rPr lang="pt-PT" dirty="0" smtClean="0">
                <a:solidFill>
                  <a:srgbClr val="FF0000"/>
                </a:solidFill>
              </a:rPr>
              <a:t>BR</a:t>
            </a:r>
            <a:r>
              <a:rPr lang="pt-PT" dirty="0">
                <a:solidFill>
                  <a:srgbClr val="FF0000"/>
                </a:solidFill>
              </a:rPr>
              <a:t>≈</a:t>
            </a:r>
            <a:r>
              <a:rPr lang="pt-PT" dirty="0" smtClean="0">
                <a:solidFill>
                  <a:srgbClr val="FF0000"/>
                </a:solidFill>
              </a:rPr>
              <a:t>58</a:t>
            </a:r>
            <a:r>
              <a:rPr lang="pt-PT" dirty="0">
                <a:solidFill>
                  <a:srgbClr val="FF0000"/>
                </a:solidFill>
              </a:rPr>
              <a:t>%, S/</a:t>
            </a:r>
            <a:r>
              <a:rPr lang="pt-PT" dirty="0" smtClean="0">
                <a:solidFill>
                  <a:srgbClr val="FF0000"/>
                </a:solidFill>
              </a:rPr>
              <a:t>B≈1</a:t>
            </a:r>
            <a:r>
              <a:rPr lang="pt-PT" dirty="0">
                <a:solidFill>
                  <a:srgbClr val="FF0000"/>
                </a:solidFill>
              </a:rPr>
              <a:t>-6% </a:t>
            </a:r>
            <a:endParaRPr lang="pt-PT" dirty="0" smtClean="0">
              <a:solidFill>
                <a:srgbClr val="FF0000"/>
              </a:solidFill>
            </a:endParaRPr>
          </a:p>
          <a:p>
            <a:pPr lvl="1"/>
            <a:r>
              <a:rPr lang="pt-PT" b="1" dirty="0" err="1" smtClean="0"/>
              <a:t>Multileptons</a:t>
            </a:r>
            <a:r>
              <a:rPr lang="pt-PT" b="1" dirty="0" smtClean="0"/>
              <a:t>: </a:t>
            </a:r>
            <a:r>
              <a:rPr lang="pt-PT" dirty="0" smtClean="0"/>
              <a:t>H</a:t>
            </a:r>
            <a:r>
              <a:rPr lang="pt-PT" dirty="0"/>
              <a:t>→𝜏𝜏, H→WW</a:t>
            </a:r>
            <a:r>
              <a:rPr lang="pt-PT" dirty="0" smtClean="0"/>
              <a:t>*, H</a:t>
            </a:r>
            <a:r>
              <a:rPr lang="pt-PT" dirty="0"/>
              <a:t>→ZZ</a:t>
            </a:r>
            <a:r>
              <a:rPr lang="pt-PT" dirty="0" smtClean="0"/>
              <a:t>*</a:t>
            </a:r>
            <a:r>
              <a:rPr lang="pt-PT" b="1" dirty="0"/>
              <a:t> </a:t>
            </a:r>
            <a:r>
              <a:rPr lang="pt-PT" dirty="0" smtClean="0">
                <a:solidFill>
                  <a:srgbClr val="FF0000"/>
                </a:solidFill>
              </a:rPr>
              <a:t>BR </a:t>
            </a:r>
            <a:r>
              <a:rPr lang="pt-PT" dirty="0">
                <a:solidFill>
                  <a:srgbClr val="FF0000"/>
                </a:solidFill>
              </a:rPr>
              <a:t>= 30%, S/B=4-34% </a:t>
            </a:r>
            <a:endParaRPr lang="pt-PT" dirty="0" smtClean="0">
              <a:solidFill>
                <a:srgbClr val="FF0000"/>
              </a:solidFill>
            </a:endParaRPr>
          </a:p>
          <a:p>
            <a:pPr lvl="1"/>
            <a:r>
              <a:rPr lang="pt-PT" b="1" dirty="0"/>
              <a:t>H→𝛾𝛾</a:t>
            </a:r>
            <a:r>
              <a:rPr lang="pt-PT" dirty="0"/>
              <a:t>: </a:t>
            </a:r>
            <a:r>
              <a:rPr lang="pt-PT" dirty="0" err="1"/>
              <a:t>clean</a:t>
            </a:r>
            <a:r>
              <a:rPr lang="pt-PT" dirty="0"/>
              <a:t> </a:t>
            </a:r>
            <a:r>
              <a:rPr lang="pt-PT" dirty="0" err="1"/>
              <a:t>but</a:t>
            </a:r>
            <a:r>
              <a:rPr lang="pt-PT" dirty="0"/>
              <a:t> </a:t>
            </a:r>
            <a:r>
              <a:rPr lang="pt-PT" dirty="0" err="1"/>
              <a:t>low</a:t>
            </a:r>
            <a:r>
              <a:rPr lang="pt-PT" dirty="0"/>
              <a:t> </a:t>
            </a:r>
            <a:r>
              <a:rPr lang="pt-PT" dirty="0" err="1" smtClean="0"/>
              <a:t>stats</a:t>
            </a:r>
            <a:r>
              <a:rPr lang="pt-PT" dirty="0"/>
              <a:t> </a:t>
            </a:r>
            <a:r>
              <a:rPr lang="pt-PT" dirty="0" smtClean="0">
                <a:solidFill>
                  <a:srgbClr val="FF0000"/>
                </a:solidFill>
              </a:rPr>
              <a:t>BR </a:t>
            </a:r>
            <a:r>
              <a:rPr lang="pt-PT" dirty="0">
                <a:solidFill>
                  <a:srgbClr val="FF0000"/>
                </a:solidFill>
              </a:rPr>
              <a:t>= 0.23%, S/B=5-200% </a:t>
            </a:r>
          </a:p>
          <a:p>
            <a:pPr lvl="1"/>
            <a:r>
              <a:rPr lang="pt-PT" b="1" dirty="0" smtClean="0"/>
              <a:t>H</a:t>
            </a:r>
            <a:r>
              <a:rPr lang="pt-PT" b="1" dirty="0"/>
              <a:t>→ZZ</a:t>
            </a:r>
            <a:r>
              <a:rPr lang="pt-PT" b="1" dirty="0" smtClean="0"/>
              <a:t>*</a:t>
            </a:r>
            <a:r>
              <a:rPr lang="pt-PT" b="1" dirty="0" smtClean="0">
                <a:sym typeface="Wingdings"/>
              </a:rPr>
              <a:t>4lep</a:t>
            </a:r>
            <a:r>
              <a:rPr lang="pt-PT" dirty="0" smtClean="0">
                <a:sym typeface="Wingdings"/>
              </a:rPr>
              <a:t>: </a:t>
            </a:r>
            <a:r>
              <a:rPr lang="pt-PT" dirty="0" err="1" smtClean="0">
                <a:sym typeface="Wingdings"/>
              </a:rPr>
              <a:t>clean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but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very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low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stats</a:t>
            </a:r>
            <a:r>
              <a:rPr lang="pt-PT" dirty="0">
                <a:sym typeface="Wingdings"/>
              </a:rPr>
              <a:t> </a:t>
            </a:r>
            <a:r>
              <a:rPr lang="pt-PT" dirty="0" smtClean="0">
                <a:solidFill>
                  <a:srgbClr val="FF0000"/>
                </a:solidFill>
              </a:rPr>
              <a:t>BR </a:t>
            </a:r>
            <a:r>
              <a:rPr lang="pt-PT" dirty="0">
                <a:solidFill>
                  <a:srgbClr val="FF0000"/>
                </a:solidFill>
              </a:rPr>
              <a:t>= 0.01%, S/B=50-500</a:t>
            </a:r>
            <a:r>
              <a:rPr lang="pt-PT" dirty="0" smtClean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93432" y="27320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arXiv:1806.00425 [</a:t>
            </a:r>
            <a:r>
              <a:rPr lang="pt-PT" dirty="0" err="1"/>
              <a:t>hep-ex</a:t>
            </a:r>
            <a:r>
              <a:rPr lang="pt-PT" dirty="0" smtClean="0"/>
              <a:t>];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7998" y="4448754"/>
            <a:ext cx="3009864" cy="1917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0906" y="4437112"/>
            <a:ext cx="1873682" cy="19746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9406" y="4454961"/>
            <a:ext cx="1841500" cy="19269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8982" y="4437112"/>
            <a:ext cx="1523418" cy="196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1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348" y="1267209"/>
            <a:ext cx="2678682" cy="20897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34082"/>
          </a:xfrm>
        </p:spPr>
        <p:txBody>
          <a:bodyPr>
            <a:noAutofit/>
          </a:bodyPr>
          <a:lstStyle/>
          <a:p>
            <a:r>
              <a:rPr lang="pt-PT" sz="3600" dirty="0" err="1" smtClean="0"/>
              <a:t>ttH</a:t>
            </a:r>
            <a:r>
              <a:rPr lang="pt-PT" sz="3600" dirty="0" smtClean="0"/>
              <a:t> </a:t>
            </a:r>
            <a:r>
              <a:rPr lang="pt-PT" sz="3600" dirty="0" err="1" smtClean="0"/>
              <a:t>observation</a:t>
            </a:r>
            <a:r>
              <a:rPr lang="pt-PT" sz="3600" dirty="0" smtClean="0"/>
              <a:t>: </a:t>
            </a:r>
            <a:r>
              <a:rPr lang="pt-PT" sz="3600" dirty="0" err="1" smtClean="0">
                <a:sym typeface="Wingdings"/>
              </a:rPr>
              <a:t>bb</a:t>
            </a:r>
            <a:r>
              <a:rPr lang="pt-PT" sz="3600" dirty="0" smtClean="0">
                <a:sym typeface="Wingdings"/>
              </a:rPr>
              <a:t> </a:t>
            </a:r>
            <a:r>
              <a:rPr lang="pt-PT" sz="3600" dirty="0" err="1" smtClean="0">
                <a:sym typeface="Wingdings"/>
              </a:rPr>
              <a:t>and</a:t>
            </a:r>
            <a:r>
              <a:rPr lang="pt-PT" sz="3600" dirty="0" smtClean="0">
                <a:sym typeface="Wingdings"/>
              </a:rPr>
              <a:t> </a:t>
            </a:r>
            <a:r>
              <a:rPr lang="pt-PT" sz="3600" dirty="0" err="1" smtClean="0"/>
              <a:t>Multileptons</a:t>
            </a:r>
            <a:endParaRPr lang="pt-PT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08733"/>
            <a:ext cx="5430338" cy="53446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1600" b="1" dirty="0" err="1" smtClean="0"/>
              <a:t>ttH</a:t>
            </a:r>
            <a:r>
              <a:rPr lang="pt-PT" sz="1600" b="1" dirty="0" smtClean="0"/>
              <a:t>(</a:t>
            </a:r>
            <a:r>
              <a:rPr lang="pt-PT" sz="1600" b="1" dirty="0" err="1" smtClean="0"/>
              <a:t>H</a:t>
            </a:r>
            <a:r>
              <a:rPr lang="pt-PT" sz="1600" b="1" dirty="0" err="1" smtClean="0">
                <a:sym typeface="Wingdings"/>
              </a:rPr>
              <a:t>leptons</a:t>
            </a:r>
            <a:r>
              <a:rPr lang="pt-PT" sz="1600" b="1" dirty="0" smtClean="0">
                <a:sym typeface="Wingdings"/>
              </a:rPr>
              <a:t>)</a:t>
            </a:r>
            <a:endParaRPr lang="pt-PT" sz="1600" b="1" dirty="0" smtClean="0"/>
          </a:p>
          <a:p>
            <a:r>
              <a:rPr lang="pt-PT" sz="1600" dirty="0" err="1" smtClean="0"/>
              <a:t>Sensitive</a:t>
            </a:r>
            <a:r>
              <a:rPr lang="pt-PT" sz="1600" dirty="0" smtClean="0"/>
              <a:t> to: </a:t>
            </a:r>
            <a:r>
              <a:rPr lang="pt-PT" sz="1600" dirty="0"/>
              <a:t>H→𝜏𝜏, H→WW* </a:t>
            </a:r>
            <a:r>
              <a:rPr lang="pt-PT" sz="1600" dirty="0" err="1"/>
              <a:t>and</a:t>
            </a:r>
            <a:r>
              <a:rPr lang="pt-PT" sz="1600" dirty="0"/>
              <a:t> H→ZZ*</a:t>
            </a:r>
          </a:p>
          <a:p>
            <a:r>
              <a:rPr lang="pt-PT" sz="1600" dirty="0" smtClean="0"/>
              <a:t>Backgrounds: </a:t>
            </a:r>
            <a:r>
              <a:rPr lang="pt-PT" sz="1600" dirty="0" err="1" smtClean="0"/>
              <a:t>ttW</a:t>
            </a:r>
            <a:r>
              <a:rPr lang="pt-PT" sz="1600" dirty="0" smtClean="0"/>
              <a:t>/</a:t>
            </a:r>
            <a:r>
              <a:rPr lang="pt-PT" sz="1600" dirty="0" err="1" smtClean="0"/>
              <a:t>ttZ</a:t>
            </a:r>
            <a:r>
              <a:rPr lang="pt-PT" sz="1600" dirty="0" smtClean="0"/>
              <a:t>, </a:t>
            </a:r>
            <a:r>
              <a:rPr lang="pt-PT" sz="1600" dirty="0"/>
              <a:t>non-</a:t>
            </a:r>
            <a:r>
              <a:rPr lang="pt-PT" sz="1600" dirty="0" err="1"/>
              <a:t>prompt</a:t>
            </a:r>
            <a:r>
              <a:rPr lang="pt-PT" sz="1600" dirty="0"/>
              <a:t> </a:t>
            </a:r>
            <a:r>
              <a:rPr lang="pt-PT" sz="1600" dirty="0" err="1" smtClean="0"/>
              <a:t>leptons</a:t>
            </a:r>
            <a:r>
              <a:rPr lang="pt-PT" sz="1600" dirty="0" smtClean="0"/>
              <a:t> </a:t>
            </a:r>
            <a:r>
              <a:rPr lang="pt-PT" sz="1600" dirty="0" err="1" smtClean="0"/>
              <a:t>and</a:t>
            </a:r>
            <a:r>
              <a:rPr lang="pt-PT" sz="1600" dirty="0" smtClean="0"/>
              <a:t> </a:t>
            </a:r>
            <a:r>
              <a:rPr lang="pt-PT" sz="1600" dirty="0" err="1"/>
              <a:t>jets</a:t>
            </a:r>
            <a:r>
              <a:rPr lang="pt-PT" sz="1600" dirty="0"/>
              <a:t> </a:t>
            </a:r>
            <a:r>
              <a:rPr lang="pt-PT" sz="1600" dirty="0" err="1"/>
              <a:t>faking</a:t>
            </a:r>
            <a:r>
              <a:rPr lang="pt-PT" sz="1600" dirty="0"/>
              <a:t> taus </a:t>
            </a:r>
            <a:endParaRPr lang="pt-PT" sz="1600" dirty="0" smtClean="0"/>
          </a:p>
          <a:p>
            <a:r>
              <a:rPr lang="pt-PT" sz="1600" dirty="0" err="1" smtClean="0"/>
              <a:t>Main</a:t>
            </a:r>
            <a:r>
              <a:rPr lang="pt-PT" sz="1600" dirty="0" smtClean="0"/>
              <a:t> </a:t>
            </a:r>
            <a:r>
              <a:rPr lang="pt-PT" sz="1600" dirty="0" err="1" smtClean="0"/>
              <a:t>uncertainties</a:t>
            </a:r>
            <a:r>
              <a:rPr lang="pt-PT" sz="1600" dirty="0"/>
              <a:t>: </a:t>
            </a:r>
            <a:r>
              <a:rPr lang="pt-PT" sz="1600" dirty="0" err="1"/>
              <a:t>signal</a:t>
            </a:r>
            <a:r>
              <a:rPr lang="pt-PT" sz="1600" dirty="0"/>
              <a:t> </a:t>
            </a:r>
            <a:r>
              <a:rPr lang="pt-PT" sz="1600" dirty="0" err="1"/>
              <a:t>modelling</a:t>
            </a:r>
            <a:r>
              <a:rPr lang="pt-PT" sz="1600" dirty="0"/>
              <a:t>, </a:t>
            </a:r>
            <a:r>
              <a:rPr lang="pt-PT" sz="1600" dirty="0" err="1"/>
              <a:t>jet</a:t>
            </a:r>
            <a:r>
              <a:rPr lang="pt-PT" sz="1600" dirty="0"/>
              <a:t> </a:t>
            </a:r>
            <a:r>
              <a:rPr lang="pt-PT" sz="1600" dirty="0" err="1" smtClean="0"/>
              <a:t>energy</a:t>
            </a:r>
            <a:r>
              <a:rPr lang="pt-PT" sz="1600" dirty="0" smtClean="0"/>
              <a:t> </a:t>
            </a:r>
            <a:r>
              <a:rPr lang="pt-PT" sz="1600" dirty="0" err="1" smtClean="0"/>
              <a:t>scale</a:t>
            </a:r>
            <a:r>
              <a:rPr lang="pt-PT" sz="1600" dirty="0" smtClean="0"/>
              <a:t> </a:t>
            </a:r>
            <a:r>
              <a:rPr lang="pt-PT" sz="1600" dirty="0" err="1"/>
              <a:t>and</a:t>
            </a:r>
            <a:r>
              <a:rPr lang="pt-PT" sz="1600" dirty="0"/>
              <a:t> non-</a:t>
            </a:r>
            <a:r>
              <a:rPr lang="pt-PT" sz="1600" dirty="0" err="1"/>
              <a:t>prompt</a:t>
            </a:r>
            <a:r>
              <a:rPr lang="pt-PT" sz="1600" dirty="0"/>
              <a:t> </a:t>
            </a:r>
            <a:r>
              <a:rPr lang="pt-PT" sz="1600" dirty="0" err="1"/>
              <a:t>lepton</a:t>
            </a:r>
            <a:r>
              <a:rPr lang="pt-PT" sz="1600" dirty="0"/>
              <a:t> </a:t>
            </a:r>
            <a:r>
              <a:rPr lang="pt-PT" sz="1600" dirty="0" err="1"/>
              <a:t>estimate</a:t>
            </a:r>
            <a:endParaRPr lang="pt-PT" sz="1600" dirty="0"/>
          </a:p>
          <a:p>
            <a:r>
              <a:rPr lang="pt-PT" sz="1600" dirty="0" smtClean="0">
                <a:solidFill>
                  <a:srgbClr val="FF0000"/>
                </a:solidFill>
              </a:rPr>
              <a:t>4.1𝝈 </a:t>
            </a:r>
            <a:r>
              <a:rPr lang="pt-PT" sz="1600" dirty="0" err="1" smtClean="0">
                <a:solidFill>
                  <a:srgbClr val="FF0000"/>
                </a:solidFill>
              </a:rPr>
              <a:t>observed</a:t>
            </a:r>
            <a:r>
              <a:rPr lang="pt-PT" sz="1600" dirty="0" smtClean="0">
                <a:solidFill>
                  <a:srgbClr val="FF0000"/>
                </a:solidFill>
              </a:rPr>
              <a:t>; 2.8𝝈 </a:t>
            </a:r>
            <a:r>
              <a:rPr lang="pt-PT" sz="1600" dirty="0" err="1" smtClean="0">
                <a:solidFill>
                  <a:srgbClr val="FF0000"/>
                </a:solidFill>
              </a:rPr>
              <a:t>expected</a:t>
            </a:r>
            <a:endParaRPr lang="pt-PT" sz="1600" dirty="0"/>
          </a:p>
          <a:p>
            <a:pPr marL="0" indent="0">
              <a:buNone/>
            </a:pPr>
            <a:r>
              <a:rPr lang="pt-PT" sz="1600" b="1" dirty="0" err="1" smtClean="0"/>
              <a:t>ttH</a:t>
            </a:r>
            <a:r>
              <a:rPr lang="pt-PT" sz="1600" b="1" dirty="0" smtClean="0"/>
              <a:t>(</a:t>
            </a:r>
            <a:r>
              <a:rPr lang="pt-PT" sz="1600" b="1" dirty="0" err="1" smtClean="0"/>
              <a:t>H</a:t>
            </a:r>
            <a:r>
              <a:rPr lang="pt-PT" sz="1600" b="1" dirty="0" err="1" smtClean="0">
                <a:sym typeface="Wingdings"/>
              </a:rPr>
              <a:t>bb</a:t>
            </a:r>
            <a:r>
              <a:rPr lang="pt-PT" sz="1600" b="1" dirty="0" smtClean="0">
                <a:sym typeface="Wingdings"/>
              </a:rPr>
              <a:t>):</a:t>
            </a:r>
          </a:p>
          <a:p>
            <a:r>
              <a:rPr lang="pt-PT" sz="1600" dirty="0" err="1" smtClean="0">
                <a:sym typeface="Wingdings"/>
              </a:rPr>
              <a:t>Profit</a:t>
            </a:r>
            <a:r>
              <a:rPr lang="pt-PT" sz="1600" dirty="0" smtClean="0">
                <a:sym typeface="Wingdings"/>
              </a:rPr>
              <a:t> </a:t>
            </a:r>
            <a:r>
              <a:rPr lang="pt-PT" sz="1600" dirty="0" err="1" smtClean="0">
                <a:sym typeface="Wingdings"/>
              </a:rPr>
              <a:t>from</a:t>
            </a:r>
            <a:r>
              <a:rPr lang="pt-PT" sz="1600" dirty="0" smtClean="0">
                <a:sym typeface="Wingdings"/>
              </a:rPr>
              <a:t> </a:t>
            </a:r>
            <a:r>
              <a:rPr lang="pt-PT" sz="1600" dirty="0" err="1" smtClean="0">
                <a:sym typeface="Wingdings"/>
              </a:rPr>
              <a:t>large</a:t>
            </a:r>
            <a:r>
              <a:rPr lang="pt-PT" sz="1600" dirty="0" smtClean="0">
                <a:sym typeface="Wingdings"/>
              </a:rPr>
              <a:t> </a:t>
            </a:r>
            <a:r>
              <a:rPr lang="pt-PT" sz="1600" dirty="0" err="1" smtClean="0">
                <a:sym typeface="Wingdings"/>
              </a:rPr>
              <a:t>Hbb</a:t>
            </a:r>
            <a:r>
              <a:rPr lang="pt-PT" sz="1600" dirty="0" smtClean="0">
                <a:sym typeface="Wingdings"/>
              </a:rPr>
              <a:t> </a:t>
            </a:r>
            <a:r>
              <a:rPr lang="pt-PT" sz="1600" dirty="0" err="1" smtClean="0">
                <a:sym typeface="Wingdings"/>
              </a:rPr>
              <a:t>branching</a:t>
            </a:r>
            <a:r>
              <a:rPr lang="pt-PT" sz="1600" dirty="0" smtClean="0">
                <a:sym typeface="Wingdings"/>
              </a:rPr>
              <a:t> ratio (58.4%)</a:t>
            </a:r>
            <a:endParaRPr lang="pt-PT" sz="1600" dirty="0"/>
          </a:p>
          <a:p>
            <a:r>
              <a:rPr lang="pt-PT" sz="1600" dirty="0" err="1" smtClean="0"/>
              <a:t>But</a:t>
            </a:r>
            <a:r>
              <a:rPr lang="pt-PT" sz="1600" dirty="0" smtClean="0"/>
              <a:t> </a:t>
            </a:r>
            <a:r>
              <a:rPr lang="pt-PT" sz="1600" dirty="0" err="1" smtClean="0"/>
              <a:t>challenging</a:t>
            </a:r>
            <a:r>
              <a:rPr lang="pt-PT" sz="1600" dirty="0" smtClean="0"/>
              <a:t> final </a:t>
            </a:r>
            <a:r>
              <a:rPr lang="pt-PT" sz="1600" dirty="0" err="1" smtClean="0"/>
              <a:t>state</a:t>
            </a:r>
            <a:r>
              <a:rPr lang="pt-PT" sz="1600" dirty="0" smtClean="0"/>
              <a:t>: </a:t>
            </a:r>
            <a:r>
              <a:rPr lang="pt-PT" sz="1600" dirty="0" err="1" smtClean="0"/>
              <a:t>large</a:t>
            </a:r>
            <a:r>
              <a:rPr lang="pt-PT" sz="1600" dirty="0" smtClean="0"/>
              <a:t> </a:t>
            </a:r>
            <a:r>
              <a:rPr lang="pt-PT" sz="1600" dirty="0" err="1" smtClean="0"/>
              <a:t>ttbb</a:t>
            </a:r>
            <a:r>
              <a:rPr lang="pt-PT" sz="1600" dirty="0" smtClean="0"/>
              <a:t> </a:t>
            </a:r>
            <a:r>
              <a:rPr lang="pt-PT" sz="1600" dirty="0" err="1" smtClean="0"/>
              <a:t>irreducible</a:t>
            </a:r>
            <a:r>
              <a:rPr lang="pt-PT" sz="1600" dirty="0" smtClean="0"/>
              <a:t> background, </a:t>
            </a:r>
            <a:r>
              <a:rPr lang="pt-PT" sz="1600" dirty="0" err="1" smtClean="0"/>
              <a:t>theory</a:t>
            </a:r>
            <a:r>
              <a:rPr lang="pt-PT" sz="1600" dirty="0" smtClean="0"/>
              <a:t> </a:t>
            </a:r>
            <a:r>
              <a:rPr lang="pt-PT" sz="1600" dirty="0" err="1" smtClean="0"/>
              <a:t>uncertainties</a:t>
            </a:r>
            <a:r>
              <a:rPr lang="pt-PT" sz="1600" dirty="0" smtClean="0"/>
              <a:t>, </a:t>
            </a:r>
            <a:r>
              <a:rPr lang="pt-PT" sz="1600" dirty="0" err="1" smtClean="0"/>
              <a:t>combinatorics</a:t>
            </a:r>
            <a:r>
              <a:rPr lang="pt-PT" sz="1600" dirty="0" smtClean="0"/>
              <a:t>...</a:t>
            </a:r>
          </a:p>
          <a:p>
            <a:r>
              <a:rPr lang="pt-PT" sz="1600" dirty="0" err="1" smtClean="0"/>
              <a:t>Main</a:t>
            </a:r>
            <a:r>
              <a:rPr lang="pt-PT" sz="1600" dirty="0" smtClean="0"/>
              <a:t> </a:t>
            </a:r>
            <a:r>
              <a:rPr lang="pt-PT" sz="1600" dirty="0" err="1" smtClean="0"/>
              <a:t>uncertainties</a:t>
            </a:r>
            <a:r>
              <a:rPr lang="pt-PT" sz="1600" dirty="0" smtClean="0"/>
              <a:t>: </a:t>
            </a:r>
            <a:r>
              <a:rPr lang="pt-PT" sz="1600" dirty="0" err="1" smtClean="0"/>
              <a:t>tt+heavy</a:t>
            </a:r>
            <a:r>
              <a:rPr lang="pt-PT" sz="1600" dirty="0" smtClean="0"/>
              <a:t> </a:t>
            </a:r>
            <a:r>
              <a:rPr lang="pt-PT" sz="1600" dirty="0" err="1" smtClean="0"/>
              <a:t>flavours</a:t>
            </a:r>
            <a:r>
              <a:rPr lang="pt-PT" sz="1600" dirty="0" smtClean="0"/>
              <a:t>, b </a:t>
            </a:r>
            <a:r>
              <a:rPr lang="pt-PT" sz="1600" dirty="0" err="1" smtClean="0"/>
              <a:t>tagging</a:t>
            </a:r>
            <a:r>
              <a:rPr lang="pt-PT" sz="1600" dirty="0" smtClean="0"/>
              <a:t>, </a:t>
            </a:r>
            <a:r>
              <a:rPr lang="pt-PT" sz="1600" dirty="0" err="1" smtClean="0"/>
              <a:t>jet</a:t>
            </a:r>
            <a:r>
              <a:rPr lang="pt-PT" sz="1600" dirty="0" smtClean="0"/>
              <a:t> </a:t>
            </a:r>
            <a:r>
              <a:rPr lang="pt-PT" sz="1600" dirty="0" err="1" smtClean="0"/>
              <a:t>calibration</a:t>
            </a:r>
            <a:endParaRPr lang="pt-PT" sz="1600" dirty="0" smtClean="0"/>
          </a:p>
          <a:p>
            <a:r>
              <a:rPr lang="pt-PT" sz="1600" dirty="0"/>
              <a:t>ATLAS: </a:t>
            </a:r>
            <a:r>
              <a:rPr lang="pt-PT" sz="1600" dirty="0" smtClean="0">
                <a:solidFill>
                  <a:srgbClr val="FF0000"/>
                </a:solidFill>
              </a:rPr>
              <a:t>1.2𝝈 </a:t>
            </a:r>
            <a:r>
              <a:rPr lang="pt-PT" sz="1600" dirty="0" err="1">
                <a:solidFill>
                  <a:srgbClr val="FF0000"/>
                </a:solidFill>
              </a:rPr>
              <a:t>observed</a:t>
            </a:r>
            <a:r>
              <a:rPr lang="pt-PT" sz="1600" dirty="0">
                <a:solidFill>
                  <a:srgbClr val="FF0000"/>
                </a:solidFill>
              </a:rPr>
              <a:t>; </a:t>
            </a:r>
            <a:r>
              <a:rPr lang="pt-PT" sz="1600" dirty="0" smtClean="0">
                <a:solidFill>
                  <a:srgbClr val="FF0000"/>
                </a:solidFill>
              </a:rPr>
              <a:t>1.6𝝈 </a:t>
            </a:r>
            <a:r>
              <a:rPr lang="pt-PT" sz="1600" dirty="0" err="1" smtClean="0">
                <a:solidFill>
                  <a:srgbClr val="FF0000"/>
                </a:solidFill>
              </a:rPr>
              <a:t>expected</a:t>
            </a:r>
            <a:endParaRPr lang="pt-PT" sz="1600" dirty="0" smtClean="0"/>
          </a:p>
          <a:p>
            <a:pPr marL="0" indent="0">
              <a:buNone/>
            </a:pPr>
            <a:r>
              <a:rPr lang="pt-PT" sz="1600" dirty="0" smtClean="0"/>
              <a:t>For </a:t>
            </a:r>
            <a:r>
              <a:rPr lang="pt-PT" sz="1600" b="1" dirty="0" err="1" smtClean="0"/>
              <a:t>both</a:t>
            </a:r>
            <a:r>
              <a:rPr lang="pt-PT" sz="1600" dirty="0" smtClean="0"/>
              <a:t> </a:t>
            </a:r>
            <a:r>
              <a:rPr lang="pt-PT" sz="1600" dirty="0" err="1" smtClean="0"/>
              <a:t>channels</a:t>
            </a:r>
            <a:r>
              <a:rPr lang="pt-PT" sz="1600" dirty="0" smtClean="0"/>
              <a:t>: </a:t>
            </a:r>
          </a:p>
          <a:p>
            <a:r>
              <a:rPr lang="pt-PT" sz="1600" dirty="0" err="1"/>
              <a:t>I</a:t>
            </a:r>
            <a:r>
              <a:rPr lang="pt-PT" sz="1600" dirty="0" err="1" smtClean="0"/>
              <a:t>ntensive</a:t>
            </a:r>
            <a:r>
              <a:rPr lang="pt-PT" sz="1600" dirty="0" smtClean="0"/>
              <a:t> use </a:t>
            </a:r>
            <a:r>
              <a:rPr lang="pt-PT" sz="1600" dirty="0" err="1" smtClean="0"/>
              <a:t>of</a:t>
            </a:r>
            <a:r>
              <a:rPr lang="pt-PT" sz="1600" dirty="0" smtClean="0"/>
              <a:t> </a:t>
            </a:r>
            <a:r>
              <a:rPr lang="pt-PT" sz="1600" dirty="0" err="1" smtClean="0"/>
              <a:t>dedicated</a:t>
            </a:r>
            <a:r>
              <a:rPr lang="pt-PT" sz="1600" dirty="0" smtClean="0"/>
              <a:t> </a:t>
            </a:r>
            <a:r>
              <a:rPr lang="pt-PT" sz="1600" dirty="0" err="1" smtClean="0"/>
              <a:t>machine</a:t>
            </a:r>
            <a:r>
              <a:rPr lang="pt-PT" sz="1600" dirty="0" smtClean="0"/>
              <a:t> </a:t>
            </a:r>
            <a:r>
              <a:rPr lang="pt-PT" sz="1600" dirty="0" err="1" smtClean="0"/>
              <a:t>learning</a:t>
            </a:r>
            <a:r>
              <a:rPr lang="pt-PT" sz="1600" dirty="0" smtClean="0"/>
              <a:t> (NN, BDT) </a:t>
            </a:r>
            <a:r>
              <a:rPr lang="pt-PT" sz="1600" dirty="0" err="1" smtClean="0"/>
              <a:t>and</a:t>
            </a:r>
            <a:r>
              <a:rPr lang="pt-PT" sz="1600" dirty="0" smtClean="0"/>
              <a:t> </a:t>
            </a:r>
            <a:r>
              <a:rPr lang="pt-PT" sz="1600" dirty="0" err="1" smtClean="0"/>
              <a:t>matrix</a:t>
            </a:r>
            <a:r>
              <a:rPr lang="pt-PT" sz="1600" dirty="0" smtClean="0"/>
              <a:t> </a:t>
            </a:r>
            <a:r>
              <a:rPr lang="pt-PT" sz="1600" dirty="0" err="1" smtClean="0"/>
              <a:t>element</a:t>
            </a:r>
            <a:r>
              <a:rPr lang="pt-PT" sz="1600" dirty="0" smtClean="0"/>
              <a:t> </a:t>
            </a:r>
            <a:r>
              <a:rPr lang="pt-PT" sz="1600" dirty="0" err="1" smtClean="0"/>
              <a:t>methods</a:t>
            </a:r>
            <a:r>
              <a:rPr lang="pt-PT" sz="1600" dirty="0" smtClean="0"/>
              <a:t>: </a:t>
            </a:r>
            <a:r>
              <a:rPr lang="pt-PT" sz="1600" dirty="0" err="1" smtClean="0"/>
              <a:t>suppress</a:t>
            </a:r>
            <a:r>
              <a:rPr lang="pt-PT" sz="1600" dirty="0" smtClean="0"/>
              <a:t> </a:t>
            </a:r>
            <a:r>
              <a:rPr lang="pt-PT" sz="1600" dirty="0" err="1" smtClean="0"/>
              <a:t>fake</a:t>
            </a:r>
            <a:r>
              <a:rPr lang="pt-PT" sz="1600" dirty="0" smtClean="0"/>
              <a:t> </a:t>
            </a:r>
            <a:r>
              <a:rPr lang="pt-PT" sz="1600" dirty="0" err="1" smtClean="0"/>
              <a:t>leptons</a:t>
            </a:r>
            <a:r>
              <a:rPr lang="pt-PT" sz="1600" dirty="0" smtClean="0"/>
              <a:t>, </a:t>
            </a:r>
            <a:r>
              <a:rPr lang="pt-PT" sz="1600" dirty="0" err="1" smtClean="0"/>
              <a:t>reconstruct</a:t>
            </a:r>
            <a:r>
              <a:rPr lang="pt-PT" sz="1600" dirty="0" smtClean="0"/>
              <a:t> </a:t>
            </a:r>
            <a:r>
              <a:rPr lang="pt-PT" sz="1600" dirty="0" err="1" smtClean="0"/>
              <a:t>events</a:t>
            </a:r>
            <a:r>
              <a:rPr lang="pt-PT" sz="1600" dirty="0" smtClean="0"/>
              <a:t>, </a:t>
            </a:r>
            <a:r>
              <a:rPr lang="pt-PT" sz="1600" dirty="0" err="1" smtClean="0"/>
              <a:t>flavour</a:t>
            </a:r>
            <a:r>
              <a:rPr lang="pt-PT" sz="1600" dirty="0" smtClean="0"/>
              <a:t> </a:t>
            </a:r>
            <a:r>
              <a:rPr lang="pt-PT" sz="1600" dirty="0" err="1" smtClean="0"/>
              <a:t>tagging</a:t>
            </a:r>
            <a:r>
              <a:rPr lang="pt-PT" sz="1600" dirty="0" smtClean="0"/>
              <a:t>, </a:t>
            </a:r>
            <a:r>
              <a:rPr lang="pt-PT" sz="1600" dirty="0" err="1" smtClean="0"/>
              <a:t>and</a:t>
            </a:r>
            <a:r>
              <a:rPr lang="pt-PT" sz="1600" dirty="0" smtClean="0"/>
              <a:t> </a:t>
            </a:r>
            <a:r>
              <a:rPr lang="pt-PT" sz="1600" dirty="0" err="1"/>
              <a:t>enhance</a:t>
            </a:r>
            <a:r>
              <a:rPr lang="pt-PT" sz="1600" dirty="0"/>
              <a:t> </a:t>
            </a:r>
            <a:r>
              <a:rPr lang="pt-PT" sz="1600" dirty="0" smtClean="0"/>
              <a:t>S/B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9712" y="-27384"/>
            <a:ext cx="7164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 err="1" smtClean="0"/>
              <a:t>ttH</a:t>
            </a:r>
            <a:r>
              <a:rPr lang="pt-PT" sz="1600" dirty="0" smtClean="0"/>
              <a:t>(ML) </a:t>
            </a:r>
            <a:r>
              <a:rPr lang="pt-PT" sz="1600" dirty="0" err="1" smtClean="0"/>
              <a:t>Phys</a:t>
            </a:r>
            <a:r>
              <a:rPr lang="pt-PT" sz="1600" dirty="0"/>
              <a:t>. Rev. D 97 (2018) </a:t>
            </a:r>
            <a:r>
              <a:rPr lang="pt-PT" sz="1600" dirty="0" smtClean="0"/>
              <a:t>072003;</a:t>
            </a:r>
            <a:r>
              <a:rPr lang="pt-PT" sz="1600" dirty="0"/>
              <a:t> </a:t>
            </a:r>
            <a:r>
              <a:rPr lang="pt-PT" sz="1600" dirty="0" err="1" smtClean="0"/>
              <a:t>ttH</a:t>
            </a:r>
            <a:r>
              <a:rPr lang="pt-PT" sz="1600" dirty="0" smtClean="0"/>
              <a:t>(</a:t>
            </a:r>
            <a:r>
              <a:rPr lang="pt-PT" sz="1600" dirty="0" err="1" smtClean="0"/>
              <a:t>bb</a:t>
            </a:r>
            <a:r>
              <a:rPr lang="pt-PT" sz="1600" dirty="0"/>
              <a:t>) </a:t>
            </a:r>
            <a:r>
              <a:rPr lang="pt-PT" sz="1600" dirty="0" err="1"/>
              <a:t>Phys</a:t>
            </a:r>
            <a:r>
              <a:rPr lang="pt-PT" sz="1600" dirty="0"/>
              <a:t>. Rev. D 97 (2018) </a:t>
            </a:r>
            <a:r>
              <a:rPr lang="pt-PT" sz="1600" dirty="0" smtClean="0"/>
              <a:t>072016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60848" y="43302"/>
            <a:ext cx="2873896" cy="25902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761" y="1011747"/>
            <a:ext cx="3707904" cy="2115350"/>
          </a:xfrm>
          <a:prstGeom prst="rect">
            <a:avLst/>
          </a:prstGeom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82</a:t>
            </a:fld>
            <a:endParaRPr lang="pt-P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9849" y="3769830"/>
            <a:ext cx="3266181" cy="2218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6536" y="2192190"/>
            <a:ext cx="2797968" cy="38210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23904" y="3279074"/>
            <a:ext cx="2821554" cy="2708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6136" y="3150631"/>
            <a:ext cx="3145795" cy="33262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0016" y="-30682"/>
            <a:ext cx="2644488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3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07" y="4240435"/>
            <a:ext cx="3069127" cy="2356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632848" cy="648072"/>
          </a:xfrm>
        </p:spPr>
        <p:txBody>
          <a:bodyPr>
            <a:noAutofit/>
          </a:bodyPr>
          <a:lstStyle/>
          <a:p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γγ</a:t>
            </a:r>
            <a:r>
              <a:rPr lang="pt-PT" dirty="0" smtClean="0">
                <a:sym typeface="Wingdings"/>
              </a:rPr>
              <a:t>) </a:t>
            </a:r>
            <a:r>
              <a:rPr lang="pt-PT" dirty="0" err="1" smtClean="0">
                <a:sym typeface="Wingdings"/>
              </a:rPr>
              <a:t>and</a:t>
            </a:r>
            <a:r>
              <a:rPr lang="pt-PT" dirty="0" smtClean="0">
                <a:sym typeface="Wingdings"/>
              </a:rPr>
              <a:t> </a:t>
            </a:r>
            <a:r>
              <a:rPr lang="pt-PT" dirty="0" smtClean="0"/>
              <a:t> </a:t>
            </a:r>
            <a:r>
              <a:rPr lang="pt-PT" dirty="0" err="1" smtClean="0"/>
              <a:t>Combination</a:t>
            </a:r>
            <a:endParaRPr lang="pt-PT" dirty="0"/>
          </a:p>
        </p:txBody>
      </p:sp>
      <p:sp>
        <p:nvSpPr>
          <p:cNvPr id="6" name="TextBox 5"/>
          <p:cNvSpPr txBox="1"/>
          <p:nvPr/>
        </p:nvSpPr>
        <p:spPr>
          <a:xfrm>
            <a:off x="3779912" y="0"/>
            <a:ext cx="536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</a:t>
            </a:r>
            <a:r>
              <a:rPr lang="pt-PT" dirty="0" smtClean="0"/>
              <a:t>1806.00425 [</a:t>
            </a:r>
            <a:r>
              <a:rPr lang="pt-PT" dirty="0" err="1" smtClean="0"/>
              <a:t>hep-ex</a:t>
            </a:r>
            <a:r>
              <a:rPr lang="pt-PT" dirty="0" smtClean="0"/>
              <a:t>]; arXiv</a:t>
            </a:r>
            <a:r>
              <a:rPr lang="pt-PT" dirty="0"/>
              <a:t>:1804.02610 [</a:t>
            </a:r>
            <a:r>
              <a:rPr lang="pt-PT" dirty="0" err="1"/>
              <a:t>hep-ex</a:t>
            </a:r>
            <a:r>
              <a:rPr lang="pt-PT" dirty="0" smtClean="0"/>
              <a:t>]</a:t>
            </a:r>
            <a:endParaRPr lang="pt-P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3713" y="1628800"/>
            <a:ext cx="3439932" cy="2341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4894" y="4234445"/>
            <a:ext cx="3298751" cy="24928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4568" y="2961574"/>
            <a:ext cx="3430186" cy="25475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4234" y="4235362"/>
            <a:ext cx="2569894" cy="2491979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457200" y="6520259"/>
            <a:ext cx="2133600" cy="365125"/>
          </a:xfrm>
        </p:spPr>
        <p:txBody>
          <a:bodyPr/>
          <a:lstStyle/>
          <a:p>
            <a:r>
              <a:rPr lang="en-US" smtClean="0"/>
              <a:t>01.04.20</a:t>
            </a:r>
            <a:endParaRPr lang="pt-PT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3124200" y="6525344"/>
            <a:ext cx="2895600" cy="365125"/>
          </a:xfrm>
        </p:spPr>
        <p:txBody>
          <a:bodyPr/>
          <a:lstStyle/>
          <a:p>
            <a:r>
              <a:rPr lang="pt-PT" smtClean="0"/>
              <a:t>R. Gonçalo - Physics at the LHC</a:t>
            </a:r>
            <a:endParaRPr lang="pt-PT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553200" y="6525344"/>
            <a:ext cx="2133600" cy="365125"/>
          </a:xfrm>
        </p:spPr>
        <p:txBody>
          <a:bodyPr/>
          <a:lstStyle/>
          <a:p>
            <a:fld id="{9B03DFD9-BCD4-D04F-A8C7-92475F67CE52}" type="slidenum">
              <a:rPr lang="pt-PT" smtClean="0"/>
              <a:t>83</a:t>
            </a:fld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80728"/>
            <a:ext cx="5940152" cy="3254634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/>
              <a:t>H→</a:t>
            </a:r>
            <a:r>
              <a:rPr lang="pt-PT" dirty="0" smtClean="0"/>
              <a:t>𝛾𝛾): </a:t>
            </a:r>
          </a:p>
          <a:p>
            <a:pPr lvl="1"/>
            <a:r>
              <a:rPr lang="pt-PT" dirty="0" smtClean="0"/>
              <a:t>New </a:t>
            </a:r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 smtClean="0"/>
              <a:t>categories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BDT </a:t>
            </a:r>
            <a:r>
              <a:rPr lang="pt-PT" dirty="0" err="1" smtClean="0"/>
              <a:t>discriminant</a:t>
            </a:r>
            <a:endParaRPr lang="pt-PT" dirty="0" smtClean="0"/>
          </a:p>
          <a:p>
            <a:pPr lvl="1"/>
            <a:r>
              <a:rPr lang="pt-PT" b="1" dirty="0" err="1" smtClean="0">
                <a:solidFill>
                  <a:srgbClr val="FF0000"/>
                </a:solidFill>
              </a:rPr>
              <a:t>Sensitivity</a:t>
            </a:r>
            <a:r>
              <a:rPr lang="pt-PT" b="1" dirty="0" smtClean="0">
                <a:solidFill>
                  <a:srgbClr val="FF0000"/>
                </a:solidFill>
              </a:rPr>
              <a:t> </a:t>
            </a:r>
            <a:r>
              <a:rPr lang="pt-PT" b="1" dirty="0" err="1" smtClean="0">
                <a:solidFill>
                  <a:srgbClr val="FF0000"/>
                </a:solidFill>
              </a:rPr>
              <a:t>increased</a:t>
            </a:r>
            <a:r>
              <a:rPr lang="pt-PT" b="1" dirty="0" smtClean="0">
                <a:solidFill>
                  <a:srgbClr val="FF0000"/>
                </a:solidFill>
              </a:rPr>
              <a:t> </a:t>
            </a:r>
            <a:r>
              <a:rPr lang="pt-PT" b="1" dirty="0" err="1" smtClean="0">
                <a:solidFill>
                  <a:srgbClr val="FF0000"/>
                </a:solidFill>
              </a:rPr>
              <a:t>by</a:t>
            </a:r>
            <a:r>
              <a:rPr lang="pt-PT" b="1" dirty="0" smtClean="0">
                <a:solidFill>
                  <a:srgbClr val="FF0000"/>
                </a:solidFill>
              </a:rPr>
              <a:t> 50%</a:t>
            </a:r>
          </a:p>
          <a:p>
            <a:endParaRPr lang="pt-PT" dirty="0" smtClean="0"/>
          </a:p>
          <a:p>
            <a:pPr marL="0" indent="0">
              <a:buNone/>
            </a:pPr>
            <a:r>
              <a:rPr lang="pt-PT" b="1" dirty="0" err="1" smtClean="0"/>
              <a:t>ttH</a:t>
            </a:r>
            <a:r>
              <a:rPr lang="pt-PT" b="1" dirty="0" smtClean="0"/>
              <a:t> </a:t>
            </a:r>
            <a:r>
              <a:rPr lang="pt-PT" b="1" dirty="0" err="1" smtClean="0"/>
              <a:t>combination</a:t>
            </a:r>
            <a:r>
              <a:rPr lang="pt-PT" b="1" dirty="0" smtClean="0"/>
              <a:t>: </a:t>
            </a:r>
            <a:r>
              <a:rPr lang="pt-PT" b="1" dirty="0" err="1" smtClean="0"/>
              <a:t>ttH</a:t>
            </a:r>
            <a:r>
              <a:rPr lang="pt-PT" b="1" dirty="0" smtClean="0"/>
              <a:t>(</a:t>
            </a:r>
            <a:r>
              <a:rPr lang="pt-PT" b="1" dirty="0" err="1" smtClean="0"/>
              <a:t>H</a:t>
            </a:r>
            <a:r>
              <a:rPr lang="pt-PT" b="1" dirty="0" err="1" smtClean="0">
                <a:sym typeface="Wingdings"/>
              </a:rPr>
              <a:t>leptons</a:t>
            </a:r>
            <a:r>
              <a:rPr lang="pt-PT" b="1" dirty="0" smtClean="0">
                <a:sym typeface="Wingdings"/>
              </a:rPr>
              <a:t> + </a:t>
            </a:r>
            <a:r>
              <a:rPr lang="pt-PT" b="1" dirty="0" err="1" smtClean="0"/>
              <a:t>H</a:t>
            </a:r>
            <a:r>
              <a:rPr lang="pt-PT" b="1" dirty="0" err="1" smtClean="0">
                <a:sym typeface="Wingdings"/>
              </a:rPr>
              <a:t>bb</a:t>
            </a:r>
            <a:r>
              <a:rPr lang="pt-PT" b="1" dirty="0" smtClean="0">
                <a:sym typeface="Wingdings"/>
              </a:rPr>
              <a:t> + </a:t>
            </a:r>
            <a:r>
              <a:rPr lang="pt-PT" b="1" dirty="0" err="1" smtClean="0"/>
              <a:t>H</a:t>
            </a:r>
            <a:r>
              <a:rPr lang="pt-PT" b="1" dirty="0" err="1" smtClean="0">
                <a:sym typeface="Wingdings"/>
              </a:rPr>
              <a:t></a:t>
            </a:r>
            <a:r>
              <a:rPr lang="pt-PT" b="1" dirty="0" err="1" smtClean="0"/>
              <a:t>γγ</a:t>
            </a:r>
            <a:r>
              <a:rPr lang="pt-PT" b="1" dirty="0"/>
              <a:t>)</a:t>
            </a:r>
            <a:endParaRPr lang="pt-PT" b="1" dirty="0" smtClean="0"/>
          </a:p>
          <a:p>
            <a:r>
              <a:rPr lang="pt-PT" dirty="0" err="1" smtClean="0"/>
              <a:t>Run</a:t>
            </a:r>
            <a:r>
              <a:rPr lang="pt-PT" dirty="0" smtClean="0"/>
              <a:t> 2 data </a:t>
            </a:r>
            <a:r>
              <a:rPr lang="pt-PT" dirty="0" err="1" smtClean="0"/>
              <a:t>from</a:t>
            </a:r>
            <a:r>
              <a:rPr lang="pt-PT" dirty="0" smtClean="0"/>
              <a:t> 2015+2016+</a:t>
            </a:r>
            <a:r>
              <a:rPr lang="pt-PT" dirty="0"/>
              <a:t>2017 </a:t>
            </a:r>
            <a:r>
              <a:rPr lang="pt-PT" dirty="0" smtClean="0"/>
              <a:t>(𝛾𝛾/ZZ)</a:t>
            </a:r>
            <a:r>
              <a:rPr lang="pt-PT" dirty="0"/>
              <a:t>: </a:t>
            </a:r>
            <a:r>
              <a:rPr lang="pt-PT" dirty="0" smtClean="0"/>
              <a:t>79.8 </a:t>
            </a:r>
            <a:r>
              <a:rPr lang="pt-PT" dirty="0"/>
              <a:t>fb</a:t>
            </a:r>
            <a:r>
              <a:rPr lang="pt-PT" baseline="30000" dirty="0"/>
              <a:t>-</a:t>
            </a:r>
            <a:r>
              <a:rPr lang="pt-PT" baseline="30000" dirty="0" smtClean="0"/>
              <a:t>1</a:t>
            </a:r>
            <a:endParaRPr lang="pt-PT" dirty="0" smtClean="0"/>
          </a:p>
          <a:p>
            <a:pPr lvl="1"/>
            <a:r>
              <a:rPr lang="pt-PT" dirty="0" smtClean="0">
                <a:solidFill>
                  <a:srgbClr val="FF0000"/>
                </a:solidFill>
              </a:rPr>
              <a:t>5.2 </a:t>
            </a:r>
            <a:r>
              <a:rPr lang="pt-PT" dirty="0" err="1">
                <a:solidFill>
                  <a:srgbClr val="FF0000"/>
                </a:solidFill>
              </a:rPr>
              <a:t>σ</a:t>
            </a:r>
            <a:r>
              <a:rPr lang="pt-PT" dirty="0">
                <a:solidFill>
                  <a:srgbClr val="FF0000"/>
                </a:solidFill>
              </a:rPr>
              <a:t> </a:t>
            </a:r>
            <a:r>
              <a:rPr lang="pt-PT" dirty="0" err="1">
                <a:solidFill>
                  <a:srgbClr val="FF0000"/>
                </a:solidFill>
              </a:rPr>
              <a:t>observed</a:t>
            </a:r>
            <a:r>
              <a:rPr lang="pt-PT" dirty="0">
                <a:solidFill>
                  <a:srgbClr val="FF0000"/>
                </a:solidFill>
              </a:rPr>
              <a:t>, 4.9 </a:t>
            </a:r>
            <a:r>
              <a:rPr lang="pt-PT" dirty="0" err="1">
                <a:solidFill>
                  <a:srgbClr val="FF0000"/>
                </a:solidFill>
              </a:rPr>
              <a:t>σ</a:t>
            </a:r>
            <a:r>
              <a:rPr lang="pt-PT" dirty="0">
                <a:solidFill>
                  <a:srgbClr val="FF0000"/>
                </a:solidFill>
              </a:rPr>
              <a:t> </a:t>
            </a:r>
            <a:r>
              <a:rPr lang="pt-PT" dirty="0" err="1">
                <a:solidFill>
                  <a:srgbClr val="FF0000"/>
                </a:solidFill>
              </a:rPr>
              <a:t>expected</a:t>
            </a:r>
            <a:endParaRPr lang="pt-PT" dirty="0">
              <a:solidFill>
                <a:srgbClr val="FF0000"/>
              </a:solidFill>
            </a:endParaRPr>
          </a:p>
          <a:p>
            <a:r>
              <a:rPr lang="en-US" dirty="0"/>
              <a:t>Adding </a:t>
            </a:r>
            <a:r>
              <a:rPr lang="en-US" dirty="0" smtClean="0"/>
              <a:t>Run 1: </a:t>
            </a:r>
            <a:r>
              <a:rPr lang="en-US" dirty="0">
                <a:solidFill>
                  <a:srgbClr val="FF0000"/>
                </a:solidFill>
              </a:rPr>
              <a:t>6.3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observed, </a:t>
            </a:r>
            <a:r>
              <a:rPr lang="en-US" dirty="0">
                <a:solidFill>
                  <a:srgbClr val="FF0000"/>
                </a:solidFill>
              </a:rPr>
              <a:t>5.1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expected</a:t>
            </a:r>
          </a:p>
          <a:p>
            <a:r>
              <a:rPr lang="en-US" dirty="0" smtClean="0"/>
              <a:t>Measured production cross </a:t>
            </a:r>
            <a:r>
              <a:rPr lang="en-US" dirty="0"/>
              <a:t>section </a:t>
            </a:r>
            <a:r>
              <a:rPr lang="en-US" dirty="0" smtClean="0"/>
              <a:t>at 13 </a:t>
            </a:r>
            <a:r>
              <a:rPr lang="en-US" dirty="0" err="1" smtClean="0"/>
              <a:t>TeV</a:t>
            </a:r>
            <a:r>
              <a:rPr lang="en-US" dirty="0" smtClean="0"/>
              <a:t>:</a:t>
            </a:r>
          </a:p>
          <a:p>
            <a:pPr marL="514350" lvl="1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670 </a:t>
            </a:r>
            <a:r>
              <a:rPr lang="en-US" b="1" dirty="0" smtClean="0">
                <a:solidFill>
                  <a:srgbClr val="FF0000"/>
                </a:solidFill>
              </a:rPr>
              <a:t>± 90 </a:t>
            </a:r>
            <a:r>
              <a:rPr lang="en-US" b="1" dirty="0">
                <a:solidFill>
                  <a:srgbClr val="FF0000"/>
                </a:solidFill>
              </a:rPr>
              <a:t>(stat.) +110−</a:t>
            </a:r>
            <a:r>
              <a:rPr lang="en-US" b="1" dirty="0" smtClean="0">
                <a:solidFill>
                  <a:srgbClr val="FF0000"/>
                </a:solidFill>
              </a:rPr>
              <a:t>100 (syst.)</a:t>
            </a:r>
            <a:r>
              <a:rPr lang="pt-PT" b="1" dirty="0" smtClean="0">
                <a:solidFill>
                  <a:srgbClr val="FF0000"/>
                </a:solidFill>
              </a:rPr>
              <a:t> </a:t>
            </a:r>
            <a:r>
              <a:rPr lang="pt-PT" b="1" dirty="0" err="1" smtClean="0">
                <a:solidFill>
                  <a:srgbClr val="FF0000"/>
                </a:solidFill>
              </a:rPr>
              <a:t>fb</a:t>
            </a:r>
            <a:endParaRPr lang="pt-PT" b="1" dirty="0" smtClean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6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24365" cy="1143000"/>
          </a:xfrm>
        </p:spPr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Latest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News</a:t>
            </a:r>
            <a:r>
              <a:rPr lang="pt-PT" dirty="0" smtClean="0">
                <a:solidFill>
                  <a:srgbClr val="FFFFFF"/>
                </a:solidFill>
              </a:rPr>
              <a:t>!</a:t>
            </a:r>
            <a:r>
              <a:rPr lang="pt-PT" dirty="0">
                <a:solidFill>
                  <a:srgbClr val="FFFFFF"/>
                </a:solidFill>
              </a:rPr>
              <a:t>!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84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807" y="433707"/>
            <a:ext cx="3339875" cy="2944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892" y="3409051"/>
            <a:ext cx="3348516" cy="2996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740" y="5655596"/>
            <a:ext cx="3164929" cy="6799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417638"/>
            <a:ext cx="482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dirty="0">
                <a:solidFill>
                  <a:schemeClr val="bg1"/>
                </a:solidFill>
              </a:rPr>
              <a:t>arXiv:2003.10866 [hep-ex</a:t>
            </a:r>
            <a:r>
              <a:rPr lang="mr-IN" dirty="0" smtClean="0">
                <a:solidFill>
                  <a:schemeClr val="bg1"/>
                </a:solidFill>
              </a:rPr>
              <a:t>]</a:t>
            </a:r>
            <a:r>
              <a:rPr lang="en-US" dirty="0" smtClean="0">
                <a:solidFill>
                  <a:schemeClr val="bg1"/>
                </a:solidFill>
              </a:rPr>
              <a:t>  - last week!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740" y="1818093"/>
            <a:ext cx="3194120" cy="358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4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01.04.20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 Gonçalo - Physics at the LHC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85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075" y="933743"/>
            <a:ext cx="33373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 dirty="0" err="1" smtClean="0">
                <a:solidFill>
                  <a:srgbClr val="FFFFFF"/>
                </a:solidFill>
              </a:rPr>
              <a:t>Questions</a:t>
            </a:r>
            <a:r>
              <a:rPr lang="pt-PT" sz="4800" dirty="0" smtClean="0">
                <a:solidFill>
                  <a:srgbClr val="FFFFFF"/>
                </a:solidFill>
              </a:rPr>
              <a:t>?</a:t>
            </a:r>
          </a:p>
          <a:p>
            <a:endParaRPr lang="pt-PT" sz="4800" dirty="0" smtClean="0">
              <a:solidFill>
                <a:srgbClr val="FFFFFF"/>
              </a:solidFill>
            </a:endParaRPr>
          </a:p>
          <a:p>
            <a:r>
              <a:rPr lang="pt-PT" sz="4800" dirty="0" err="1" smtClean="0">
                <a:solidFill>
                  <a:srgbClr val="FFFFFF"/>
                </a:solidFill>
              </a:rPr>
              <a:t>Thank</a:t>
            </a:r>
            <a:r>
              <a:rPr lang="pt-PT" sz="4800" dirty="0" smtClean="0">
                <a:solidFill>
                  <a:srgbClr val="FFFFFF"/>
                </a:solidFill>
              </a:rPr>
              <a:t> </a:t>
            </a:r>
            <a:r>
              <a:rPr lang="pt-PT" sz="4800" dirty="0" err="1" smtClean="0">
                <a:solidFill>
                  <a:srgbClr val="FFFFFF"/>
                </a:solidFill>
              </a:rPr>
              <a:t>you</a:t>
            </a:r>
            <a:r>
              <a:rPr lang="pt-PT" sz="4800" dirty="0" smtClean="0">
                <a:solidFill>
                  <a:srgbClr val="FFFFFF"/>
                </a:solidFill>
              </a:rPr>
              <a:t> for </a:t>
            </a:r>
            <a:r>
              <a:rPr lang="pt-PT" sz="4800" dirty="0" err="1" smtClean="0">
                <a:solidFill>
                  <a:srgbClr val="FFFFFF"/>
                </a:solidFill>
              </a:rPr>
              <a:t>your</a:t>
            </a:r>
            <a:r>
              <a:rPr lang="pt-PT" sz="4800" dirty="0" smtClean="0">
                <a:solidFill>
                  <a:srgbClr val="FFFFFF"/>
                </a:solidFill>
              </a:rPr>
              <a:t> </a:t>
            </a:r>
            <a:r>
              <a:rPr lang="pt-PT" sz="4800" dirty="0" err="1" smtClean="0">
                <a:solidFill>
                  <a:srgbClr val="FFFFFF"/>
                </a:solidFill>
              </a:rPr>
              <a:t>interest</a:t>
            </a:r>
            <a:r>
              <a:rPr lang="pt-PT" sz="4800" dirty="0" smtClean="0">
                <a:solidFill>
                  <a:srgbClr val="FFFFFF"/>
                </a:solidFill>
              </a:rPr>
              <a:t>!</a:t>
            </a:r>
            <a:endParaRPr lang="pt-PT" sz="4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61" y="5558839"/>
            <a:ext cx="363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 err="1" smtClean="0">
                <a:solidFill>
                  <a:srgbClr val="FFFFFF"/>
                </a:solidFill>
              </a:rPr>
              <a:t>jgoncalo@lip.pt</a:t>
            </a:r>
            <a:endParaRPr lang="pt-PT" sz="3600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449" y="0"/>
            <a:ext cx="5600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14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Gauge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01.04.20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9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423"/>
            <a:ext cx="9144000" cy="549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53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17437</TotalTime>
  <Words>5785</Words>
  <Application>Microsoft Macintosh PowerPoint</Application>
  <PresentationFormat>On-screen Show (4:3)</PresentationFormat>
  <Paragraphs>800</Paragraphs>
  <Slides>85</Slides>
  <Notes>32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7" baseType="lpstr">
      <vt:lpstr>Office Theme</vt:lpstr>
      <vt:lpstr>Equation</vt:lpstr>
      <vt:lpstr>Higgs Physics – Lecture 1</vt:lpstr>
      <vt:lpstr>Higgs Lectures</vt:lpstr>
      <vt:lpstr>Outlook</vt:lpstr>
      <vt:lpstr>Introduction</vt:lpstr>
      <vt:lpstr>PowerPoint Presentation</vt:lpstr>
      <vt:lpstr>E as forças fundamentais?</vt:lpstr>
      <vt:lpstr>Summary of Standard Model matter vertices</vt:lpstr>
      <vt:lpstr>Electroweak Unification</vt:lpstr>
      <vt:lpstr>Electroweak Gauge Theory</vt:lpstr>
      <vt:lpstr>Electroweak Gauge Theory</vt:lpstr>
      <vt:lpstr>The GWS Model</vt:lpstr>
      <vt:lpstr>The GWS Model</vt:lpstr>
      <vt:lpstr>Evidence for the GWS model</vt:lpstr>
      <vt:lpstr>PowerPoint Presentation</vt:lpstr>
      <vt:lpstr>PowerPoint Presentation</vt:lpstr>
      <vt:lpstr>Evidence for the GWS model</vt:lpstr>
      <vt:lpstr>PowerPoint Presentation</vt:lpstr>
      <vt:lpstr>PowerPoint Presentation</vt:lpstr>
      <vt:lpstr>Evidence for the GWS model</vt:lpstr>
      <vt:lpstr>Experimental tests of the Electroweak model at LEP</vt:lpstr>
      <vt:lpstr>Summary of Electroweak tests</vt:lpstr>
      <vt:lpstr>PowerPoint Presentation</vt:lpstr>
      <vt:lpstr>PowerPoint Presentation</vt:lpstr>
      <vt:lpstr>Now for the problems...</vt:lpstr>
      <vt:lpstr>Gauge invariance</vt:lpstr>
      <vt:lpstr>PowerPoint Presentation</vt:lpstr>
      <vt:lpstr>Local gauge invariance and interactions</vt:lpstr>
      <vt:lpstr>PowerPoint Presentation</vt:lpstr>
      <vt:lpstr>PowerPoint Presentation</vt:lpstr>
      <vt:lpstr>PowerPoint Presentation</vt:lpstr>
      <vt:lpstr>The Higgs Mechanism</vt:lpstr>
      <vt:lpstr>PowerPoint Presentation</vt:lpstr>
      <vt:lpstr>PowerPoint Presentation</vt:lpstr>
      <vt:lpstr>PowerPoint Presentation</vt:lpstr>
      <vt:lpstr>EWK Symmetry Breaking in Pictures</vt:lpstr>
      <vt:lpstr>The Story So Far...</vt:lpstr>
      <vt:lpstr>The Standard Model of particle physics</vt:lpstr>
      <vt:lpstr>The Long Way to Discovery</vt:lpstr>
      <vt:lpstr>PowerPoint Presentation</vt:lpstr>
      <vt:lpstr>Searches at LEP</vt:lpstr>
      <vt:lpstr>Low-mass searches at LEP</vt:lpstr>
      <vt:lpstr>Higher-mass Higgs production at LEP</vt:lpstr>
      <vt:lpstr>Higgs decays: focus on 3rd generation</vt:lpstr>
      <vt:lpstr>PowerPoint Presentation</vt:lpstr>
      <vt:lpstr>LEP’s Final Legacy: the Blue Band Plot</vt:lpstr>
      <vt:lpstr>Searches at the Tevatron</vt:lpstr>
      <vt:lpstr>Higgs production at the Tevatron</vt:lpstr>
      <vt:lpstr>Most sensitive searches</vt:lpstr>
      <vt:lpstr>The final stand of the Tevatron</vt:lpstr>
      <vt:lpstr>Discovery at the LHC</vt:lpstr>
      <vt:lpstr>At the LHC</vt:lpstr>
      <vt:lpstr>PowerPoint Presentation</vt:lpstr>
      <vt:lpstr>2012: Descoberta do bosão de Higgs: H-&gt;γγ</vt:lpstr>
      <vt:lpstr>Discovery channels</vt:lpstr>
      <vt:lpstr>Combining Higgs Channels</vt:lpstr>
      <vt:lpstr>The p0 Discovery Plot</vt:lpstr>
      <vt:lpstr>PowerPoint Presentation</vt:lpstr>
      <vt:lpstr>PowerPoint Presentation</vt:lpstr>
      <vt:lpstr>It takes time to get it right</vt:lpstr>
      <vt:lpstr>Probing the 125 GeV Higgs</vt:lpstr>
      <vt:lpstr>Spin and Parity</vt:lpstr>
      <vt:lpstr>Higgs boson mass</vt:lpstr>
      <vt:lpstr>Cross section compared to SM expectation</vt:lpstr>
      <vt:lpstr>Exploring the electroweak scale</vt:lpstr>
      <vt:lpstr>The Run 1 legacy</vt:lpstr>
      <vt:lpstr>Run 2: Higgs boson mass</vt:lpstr>
      <vt:lpstr>Differential Higgs boson cross sections</vt:lpstr>
      <vt:lpstr>Casting a wider net</vt:lpstr>
      <vt:lpstr>Additional Higgs bosons?</vt:lpstr>
      <vt:lpstr>Higgs + Dark Matter</vt:lpstr>
      <vt:lpstr>Charged Higgs: H+tb</vt:lpstr>
      <vt:lpstr>Triple Higgs coupling</vt:lpstr>
      <vt:lpstr>Implications for 2HDM</vt:lpstr>
      <vt:lpstr>A bit of fun…</vt:lpstr>
      <vt:lpstr>PowerPoint Presentation</vt:lpstr>
      <vt:lpstr>Local News</vt:lpstr>
      <vt:lpstr>Observation of Hbb</vt:lpstr>
      <vt:lpstr>Observation of Hbb</vt:lpstr>
      <vt:lpstr>Observation of Hbb</vt:lpstr>
      <vt:lpstr>Combination</vt:lpstr>
      <vt:lpstr>Observation of ttH production</vt:lpstr>
      <vt:lpstr>ttH observation: bb and Multileptons</vt:lpstr>
      <vt:lpstr>ttH(Hγγ) and  Combination</vt:lpstr>
      <vt:lpstr>Latest News!!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343</cp:revision>
  <dcterms:created xsi:type="dcterms:W3CDTF">2016-11-20T16:00:43Z</dcterms:created>
  <dcterms:modified xsi:type="dcterms:W3CDTF">2020-04-02T08:26:09Z</dcterms:modified>
</cp:coreProperties>
</file>