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501" r:id="rId2"/>
    <p:sldId id="504" r:id="rId3"/>
    <p:sldId id="516" r:id="rId4"/>
    <p:sldId id="321" r:id="rId5"/>
    <p:sldId id="522" r:id="rId6"/>
    <p:sldId id="521" r:id="rId7"/>
    <p:sldId id="455" r:id="rId8"/>
    <p:sldId id="533" r:id="rId9"/>
    <p:sldId id="431" r:id="rId10"/>
    <p:sldId id="428" r:id="rId11"/>
    <p:sldId id="432" r:id="rId12"/>
    <p:sldId id="324" r:id="rId13"/>
    <p:sldId id="434" r:id="rId14"/>
    <p:sldId id="326" r:id="rId15"/>
    <p:sldId id="436" r:id="rId16"/>
    <p:sldId id="438" r:id="rId17"/>
    <p:sldId id="528" r:id="rId18"/>
    <p:sldId id="443" r:id="rId19"/>
    <p:sldId id="454" r:id="rId20"/>
    <p:sldId id="453" r:id="rId21"/>
    <p:sldId id="335" r:id="rId22"/>
    <p:sldId id="437" r:id="rId23"/>
    <p:sldId id="456" r:id="rId24"/>
    <p:sldId id="527" r:id="rId25"/>
    <p:sldId id="342" r:id="rId26"/>
    <p:sldId id="536" r:id="rId27"/>
    <p:sldId id="345" r:id="rId28"/>
    <p:sldId id="457" r:id="rId29"/>
    <p:sldId id="524" r:id="rId30"/>
    <p:sldId id="523" r:id="rId31"/>
    <p:sldId id="529" r:id="rId32"/>
    <p:sldId id="331" r:id="rId33"/>
    <p:sldId id="518" r:id="rId34"/>
    <p:sldId id="459" r:id="rId35"/>
    <p:sldId id="553" r:id="rId36"/>
    <p:sldId id="364" r:id="rId37"/>
    <p:sldId id="462" r:id="rId38"/>
    <p:sldId id="507" r:id="rId39"/>
    <p:sldId id="508" r:id="rId40"/>
    <p:sldId id="509" r:id="rId41"/>
    <p:sldId id="510" r:id="rId42"/>
    <p:sldId id="511" r:id="rId43"/>
    <p:sldId id="520" r:id="rId44"/>
    <p:sldId id="512" r:id="rId45"/>
    <p:sldId id="513" r:id="rId46"/>
    <p:sldId id="514" r:id="rId47"/>
    <p:sldId id="515" r:id="rId48"/>
    <p:sldId id="460" r:id="rId49"/>
    <p:sldId id="362" r:id="rId50"/>
    <p:sldId id="363" r:id="rId51"/>
    <p:sldId id="463" r:id="rId52"/>
    <p:sldId id="478" r:id="rId53"/>
    <p:sldId id="296" r:id="rId54"/>
    <p:sldId id="366" r:id="rId55"/>
    <p:sldId id="540" r:id="rId56"/>
    <p:sldId id="539" r:id="rId57"/>
    <p:sldId id="486" r:id="rId58"/>
    <p:sldId id="489" r:id="rId59"/>
    <p:sldId id="488" r:id="rId60"/>
    <p:sldId id="492" r:id="rId61"/>
    <p:sldId id="554" r:id="rId62"/>
    <p:sldId id="541" r:id="rId63"/>
    <p:sldId id="542" r:id="rId64"/>
    <p:sldId id="543" r:id="rId65"/>
    <p:sldId id="530" r:id="rId66"/>
    <p:sldId id="569" r:id="rId67"/>
    <p:sldId id="390" r:id="rId68"/>
    <p:sldId id="391" r:id="rId69"/>
    <p:sldId id="538" r:id="rId70"/>
    <p:sldId id="570" r:id="rId71"/>
    <p:sldId id="571" r:id="rId72"/>
    <p:sldId id="572" r:id="rId73"/>
    <p:sldId id="568" r:id="rId74"/>
    <p:sldId id="386" r:id="rId75"/>
    <p:sldId id="387" r:id="rId76"/>
    <p:sldId id="531" r:id="rId77"/>
    <p:sldId id="561" r:id="rId78"/>
    <p:sldId id="562" r:id="rId79"/>
    <p:sldId id="563" r:id="rId80"/>
    <p:sldId id="564" r:id="rId81"/>
    <p:sldId id="565" r:id="rId82"/>
    <p:sldId id="566" r:id="rId83"/>
    <p:sldId id="567" r:id="rId84"/>
    <p:sldId id="534" r:id="rId85"/>
    <p:sldId id="535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40" autoAdjust="0"/>
  </p:normalViewPr>
  <p:slideViewPr>
    <p:cSldViewPr snapToGrid="0" snapToObjects="1">
      <p:cViewPr varScale="1">
        <p:scale>
          <a:sx n="77" d="100"/>
          <a:sy n="77" d="100"/>
        </p:scale>
        <p:origin x="-1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5" Type="http://schemas.openxmlformats.org/officeDocument/2006/relationships/image" Target="../media/image140.emf"/><Relationship Id="rId6" Type="http://schemas.openxmlformats.org/officeDocument/2006/relationships/image" Target="../media/image141.emf"/><Relationship Id="rId1" Type="http://schemas.openxmlformats.org/officeDocument/2006/relationships/image" Target="../media/image136.emf"/><Relationship Id="rId2" Type="http://schemas.openxmlformats.org/officeDocument/2006/relationships/image" Target="../media/image1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2589-1871-B341-905B-3B8003F096E7}" type="datetimeFigureOut">
              <a:rPr lang="en-US" smtClean="0"/>
              <a:t>01.04.19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A28A-862B-9A4F-8E01-AC3D1DDAC1D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7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DB74D-11EA-1B4A-9554-C567BFF33928}" type="datetimeFigureOut">
              <a:rPr lang="en-US" smtClean="0"/>
              <a:t>01.04.19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6804-BC12-2E47-A5D0-09CBBB24ADD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008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thought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knew</a:t>
            </a:r>
            <a:r>
              <a:rPr lang="pt-PT" dirty="0" smtClean="0"/>
              <a:t> – teoria e </a:t>
            </a:r>
            <a:r>
              <a:rPr lang="pt-PT" dirty="0" err="1" smtClean="0"/>
              <a:t>pre</a:t>
            </a:r>
            <a:r>
              <a:rPr lang="pt-PT" dirty="0" smtClean="0"/>
              <a:t>-LHC 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baseline="0" dirty="0" smtClean="0"/>
              <a:t> – experimental </a:t>
            </a:r>
            <a:r>
              <a:rPr lang="pt-PT" baseline="0" dirty="0" err="1" smtClean="0"/>
              <a:t>aspects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a </a:t>
            </a:r>
            <a:r>
              <a:rPr lang="pt-PT" dirty="0" err="1" smtClean="0"/>
              <a:t>Higgs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boson</a:t>
            </a:r>
            <a:endParaRPr lang="pt-P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meantime</a:t>
            </a:r>
            <a:r>
              <a:rPr lang="pt-PT" dirty="0" smtClean="0"/>
              <a:t> – </a:t>
            </a:r>
            <a:r>
              <a:rPr lang="pt-PT" dirty="0" err="1" smtClean="0"/>
              <a:t>mass</a:t>
            </a:r>
            <a:r>
              <a:rPr lang="pt-PT" dirty="0" smtClean="0"/>
              <a:t>, spin,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parity</a:t>
            </a:r>
            <a:r>
              <a:rPr lang="pt-PT" baseline="0" dirty="0" smtClean="0"/>
              <a:t>, cross </a:t>
            </a:r>
            <a:r>
              <a:rPr lang="pt-PT" baseline="0" dirty="0" err="1" smtClean="0"/>
              <a:t>sections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teoria e</a:t>
            </a:r>
            <a:r>
              <a:rPr lang="pt-PT" baseline="0" dirty="0" smtClean="0"/>
              <a:t> </a:t>
            </a:r>
            <a:r>
              <a:rPr lang="pt-PT" dirty="0" smtClean="0"/>
              <a:t>o</a:t>
            </a:r>
            <a:r>
              <a:rPr lang="pt-PT" baseline="0" dirty="0" smtClean="0"/>
              <a:t> BSM </a:t>
            </a:r>
            <a:r>
              <a:rPr lang="pt-PT" baseline="0" dirty="0" err="1" smtClean="0"/>
              <a:t>Higgs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153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Peter </a:t>
            </a:r>
            <a:r>
              <a:rPr lang="pt-PT" dirty="0" err="1" smtClean="0"/>
              <a:t>Ware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29 </a:t>
            </a:r>
            <a:r>
              <a:rPr lang="pt-PT" dirty="0" err="1" smtClean="0"/>
              <a:t>May</a:t>
            </a:r>
            <a:r>
              <a:rPr lang="pt-PT" dirty="0" smtClean="0"/>
              <a:t> 1929)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British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emeritus</a:t>
            </a:r>
            <a:r>
              <a:rPr lang="pt-PT" dirty="0" smtClean="0"/>
              <a:t> professor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Edinburgh.</a:t>
            </a:r>
            <a:r>
              <a:rPr lang="pt-PT" baseline="0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1960s,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broken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could</a:t>
            </a:r>
            <a:r>
              <a:rPr lang="pt-PT" dirty="0" smtClean="0"/>
              <a:t> </a:t>
            </a:r>
            <a:r>
              <a:rPr lang="pt-PT" dirty="0" err="1" smtClean="0"/>
              <a:t>explain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general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particular.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so-called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physicists</a:t>
            </a:r>
            <a:r>
              <a:rPr lang="pt-PT" dirty="0" smtClean="0"/>
              <a:t> </a:t>
            </a:r>
            <a:r>
              <a:rPr lang="pt-PT" dirty="0" err="1" smtClean="0"/>
              <a:t>besides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time, </a:t>
            </a:r>
            <a:r>
              <a:rPr lang="pt-PT" dirty="0" err="1" smtClean="0"/>
              <a:t>predicts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existence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detection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became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</a:t>
            </a:r>
            <a:r>
              <a:rPr lang="pt-PT" dirty="0" smtClean="0"/>
              <a:t> </a:t>
            </a:r>
            <a:r>
              <a:rPr lang="pt-PT" dirty="0" err="1" smtClean="0"/>
              <a:t>goals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Robert </a:t>
            </a:r>
            <a:r>
              <a:rPr lang="pt-PT" dirty="0" err="1" smtClean="0"/>
              <a:t>Brout</a:t>
            </a:r>
            <a:r>
              <a:rPr lang="pt-PT" dirty="0" smtClean="0"/>
              <a:t> (1928 –2011)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Professor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created</a:t>
            </a:r>
            <a:r>
              <a:rPr lang="pt-PT" dirty="0" smtClean="0"/>
              <a:t>,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François </a:t>
            </a:r>
            <a:r>
              <a:rPr lang="pt-PT" dirty="0" err="1" smtClean="0"/>
              <a:t>Englert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François </a:t>
            </a:r>
            <a:r>
              <a:rPr lang="pt-PT" dirty="0" err="1" smtClean="0"/>
              <a:t>Baron</a:t>
            </a:r>
            <a:r>
              <a:rPr lang="pt-PT" dirty="0" smtClean="0"/>
              <a:t> </a:t>
            </a:r>
            <a:r>
              <a:rPr lang="pt-PT" dirty="0" err="1" smtClean="0"/>
              <a:t>Englert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1932)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2013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laureate</a:t>
            </a:r>
            <a:r>
              <a:rPr lang="pt-PT" dirty="0" smtClean="0"/>
              <a:t> (</a:t>
            </a:r>
            <a:r>
              <a:rPr lang="pt-PT" dirty="0" err="1" smtClean="0"/>
              <a:t>shared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Peter </a:t>
            </a:r>
            <a:r>
              <a:rPr lang="pt-PT" dirty="0" err="1" smtClean="0"/>
              <a:t>Higgs</a:t>
            </a:r>
            <a:r>
              <a:rPr lang="pt-PT" dirty="0" smtClean="0"/>
              <a:t>).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Professor </a:t>
            </a:r>
            <a:r>
              <a:rPr lang="pt-PT" dirty="0" err="1" smtClean="0"/>
              <a:t>emeritus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(ULB)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a </a:t>
            </a:r>
            <a:r>
              <a:rPr lang="pt-PT" dirty="0" err="1" smtClean="0"/>
              <a:t>Sackler</a:t>
            </a:r>
            <a:r>
              <a:rPr lang="pt-PT" dirty="0" smtClean="0"/>
              <a:t> Professor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Special</a:t>
            </a:r>
            <a:r>
              <a:rPr lang="pt-PT" dirty="0" smtClean="0"/>
              <a:t> </a:t>
            </a:r>
            <a:r>
              <a:rPr lang="pt-PT" dirty="0" err="1" smtClean="0"/>
              <a:t>Appointment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School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Tel</a:t>
            </a:r>
            <a:r>
              <a:rPr lang="pt-PT" dirty="0" smtClean="0"/>
              <a:t> </a:t>
            </a:r>
            <a:r>
              <a:rPr lang="pt-PT" dirty="0" err="1" smtClean="0"/>
              <a:t>Aviv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a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Institute</a:t>
            </a:r>
            <a:r>
              <a:rPr lang="pt-PT" dirty="0" smtClean="0"/>
              <a:t> for Quantum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Chapman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California</a:t>
            </a:r>
            <a:r>
              <a:rPr lang="pt-PT" dirty="0" smtClean="0"/>
              <a:t>. 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800" dirty="0" smtClean="0"/>
              <a:t>Quebra da simetria electrofraca após o </a:t>
            </a:r>
            <a:r>
              <a:rPr lang="pt-PT" sz="2800" dirty="0" err="1" smtClean="0"/>
              <a:t>Big</a:t>
            </a:r>
            <a:r>
              <a:rPr lang="pt-PT" sz="2800" dirty="0" smtClean="0"/>
              <a:t> </a:t>
            </a:r>
            <a:r>
              <a:rPr lang="pt-PT" sz="2800" dirty="0" err="1" smtClean="0"/>
              <a:t>Bang</a:t>
            </a:r>
            <a:r>
              <a:rPr lang="pt-PT" sz="2800" dirty="0" smtClean="0"/>
              <a:t>: quando a densidade de energia baixou,</a:t>
            </a:r>
            <a:r>
              <a:rPr lang="pt-PT" sz="2800" baseline="0" dirty="0" smtClean="0"/>
              <a:t> as próprias forças fundamentais mudaram</a:t>
            </a:r>
            <a:endParaRPr lang="pt-PT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 smtClean="0"/>
              <a:t>No fim ficamos</a:t>
            </a:r>
            <a:r>
              <a:rPr lang="pt-PT" b="1" baseline="0" dirty="0" smtClean="0"/>
              <a:t> com W e Z com massa, fotão na mesma sem massa, e resta-nos um bosão de </a:t>
            </a:r>
            <a:r>
              <a:rPr lang="pt-PT" b="1" baseline="0" dirty="0" err="1" smtClean="0"/>
              <a:t>Higgs</a:t>
            </a:r>
            <a:r>
              <a:rPr lang="pt-PT" b="1" baseline="0" dirty="0" smtClean="0"/>
              <a:t>; mas as </a:t>
            </a:r>
            <a:r>
              <a:rPr lang="pt-PT" b="1" baseline="0" dirty="0" err="1" smtClean="0"/>
              <a:t>proprias</a:t>
            </a:r>
            <a:r>
              <a:rPr lang="pt-PT" b="1" baseline="0" dirty="0" smtClean="0"/>
              <a:t> forças mudam!</a:t>
            </a:r>
            <a:endParaRPr lang="pt-PT" b="1" dirty="0" smtClean="0"/>
          </a:p>
          <a:p>
            <a:endParaRPr lang="pt-PT" dirty="0" smtClean="0"/>
          </a:p>
          <a:p>
            <a:r>
              <a:rPr lang="en-US" sz="1100" dirty="0" smtClean="0">
                <a:solidFill>
                  <a:srgbClr val="000000"/>
                </a:solidFill>
              </a:rPr>
              <a:t>In the Standard Model with no Higgs mechanism, interactions are symmetric and particles do not have mass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Electroweak symmetry is broken:</a:t>
            </a:r>
            <a:r>
              <a:rPr lang="en-US" sz="1100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 does not have mass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W, Z have a large mass</a:t>
            </a:r>
          </a:p>
          <a:p>
            <a:r>
              <a:rPr lang="en-US" sz="1200" dirty="0" smtClean="0">
                <a:solidFill>
                  <a:srgbClr val="BE0204"/>
                </a:solidFill>
              </a:rPr>
              <a:t>Higgs mechanism: mass of W and Z results from the  Higgs mechanism;</a:t>
            </a:r>
            <a:r>
              <a:rPr lang="en-US" sz="1200" baseline="0" dirty="0" smtClean="0">
                <a:solidFill>
                  <a:srgbClr val="BE0204"/>
                </a:solidFill>
              </a:rPr>
              <a:t> </a:t>
            </a:r>
            <a:r>
              <a:rPr lang="en-US" sz="12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5126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Isto equivale a uma transição de fase no universo primitivo em que umas forças</a:t>
            </a:r>
            <a:r>
              <a:rPr lang="pt-PT" baseline="0" dirty="0" smtClean="0"/>
              <a:t> se transformaram noutras</a:t>
            </a:r>
            <a:endParaRPr lang="pt-PT" dirty="0" smtClean="0"/>
          </a:p>
          <a:p>
            <a:r>
              <a:rPr lang="pt-PT" dirty="0" smtClean="0"/>
              <a:t>NOTA: talvez um dia seja</a:t>
            </a:r>
            <a:r>
              <a:rPr lang="pt-PT" baseline="0" dirty="0" smtClean="0"/>
              <a:t> possível observar as ondas gravitacionais produzidas por bolhas de nucleação desta transição de fase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366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Particulas</a:t>
            </a:r>
            <a:r>
              <a:rPr lang="pt-PT" dirty="0" smtClean="0"/>
              <a:t> fundamentais conhecidas; forças a que elas reagem; Z tem massa alta ao contrario de </a:t>
            </a:r>
            <a:r>
              <a:rPr lang="pt-PT" dirty="0" err="1" smtClean="0"/>
              <a:t>gamma</a:t>
            </a:r>
            <a:r>
              <a:rPr lang="pt-PT" dirty="0" smtClean="0"/>
              <a:t> e </a:t>
            </a:r>
            <a:r>
              <a:rPr lang="pt-PT" dirty="0" err="1" smtClean="0"/>
              <a:t>gluoes</a:t>
            </a:r>
            <a:r>
              <a:rPr lang="pt-PT" dirty="0" smtClean="0"/>
              <a:t>; </a:t>
            </a:r>
            <a:r>
              <a:rPr lang="pt-PT" dirty="0" err="1" smtClean="0"/>
              <a:t>Higgs</a:t>
            </a:r>
            <a:r>
              <a:rPr lang="pt-PT" dirty="0" smtClean="0"/>
              <a:t> pedra basilar do </a:t>
            </a:r>
            <a:r>
              <a:rPr lang="pt-PT" dirty="0" err="1" smtClean="0"/>
              <a:t>edificio</a:t>
            </a:r>
            <a:r>
              <a:rPr lang="pt-PT" dirty="0" smtClean="0"/>
              <a:t>; dá massa mas só pequena</a:t>
            </a:r>
            <a:r>
              <a:rPr lang="pt-PT" baseline="0" dirty="0" smtClean="0"/>
              <a:t> fração nos</a:t>
            </a:r>
            <a:r>
              <a:rPr lang="pt-PT" dirty="0" smtClean="0"/>
              <a:t> </a:t>
            </a:r>
            <a:r>
              <a:rPr lang="pt-PT" dirty="0" err="1" smtClean="0"/>
              <a:t>hadroes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1312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A Descoberta do </a:t>
            </a:r>
            <a:r>
              <a:rPr lang="pt-BR" sz="1200" dirty="0" err="1" smtClean="0">
                <a:solidFill>
                  <a:srgbClr val="FFFFFF"/>
                </a:solidFill>
                <a:latin typeface="Arial"/>
              </a:rPr>
              <a:t>bosão</a:t>
            </a: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 de </a:t>
            </a:r>
            <a:r>
              <a:rPr lang="pt-BR" sz="1200" dirty="0" err="1" smtClean="0">
                <a:solidFill>
                  <a:srgbClr val="FFFFFF"/>
                </a:solidFill>
                <a:latin typeface="Arial"/>
              </a:rPr>
              <a:t>Higgs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premiada com o Prémio Nobel 2013</a:t>
            </a:r>
          </a:p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E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mostrou finalmente que os termos com </a:t>
            </a:r>
            <a:r>
              <a:rPr lang="pt-BR" sz="1200" baseline="0" dirty="0" err="1" smtClean="0">
                <a:solidFill>
                  <a:srgbClr val="FFFFFF"/>
                </a:solidFill>
                <a:latin typeface="Arial"/>
              </a:rPr>
              <a:t>phi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na caneca existem </a:t>
            </a:r>
            <a:endParaRPr lang="pt-BR" sz="1200" dirty="0" smtClean="0">
              <a:solidFill>
                <a:srgbClr val="FFFFFF"/>
              </a:solidFill>
              <a:latin typeface="Arial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9248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0180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/Atlas/GROUPS/PHYSICS/PAPERS/HIGG-2015-07/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/Atlas/GROUPS/PHYSICS/PAPERS/HIGG-2014-14/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86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>
                <a:sym typeface="Wingdings"/>
              </a:rPr>
              <a:t>https</a:t>
            </a:r>
            <a:r>
              <a:rPr lang="pt-PT" dirty="0" smtClean="0">
                <a:sym typeface="Wingdings"/>
              </a:rPr>
              <a:t>://</a:t>
            </a:r>
            <a:r>
              <a:rPr lang="pt-PT" dirty="0" err="1" smtClean="0">
                <a:sym typeface="Wingdings"/>
              </a:rPr>
              <a:t>atlas.web.cern.ch</a:t>
            </a:r>
            <a:r>
              <a:rPr lang="pt-PT" dirty="0" smtClean="0">
                <a:sym typeface="Wingdings"/>
              </a:rPr>
              <a:t>/Atlas/GROUPS/PHYSICS/PAPERS/HIGG-2016-33/  </a:t>
            </a:r>
            <a:r>
              <a:rPr lang="pt-PT" b="1" dirty="0" smtClean="0">
                <a:sym typeface="Wingdings"/>
              </a:rPr>
              <a:t>1 </a:t>
            </a:r>
            <a:r>
              <a:rPr lang="pt-PT" b="1" dirty="0" err="1" smtClean="0">
                <a:sym typeface="Wingdings"/>
              </a:rPr>
              <a:t>June</a:t>
            </a:r>
            <a:r>
              <a:rPr lang="pt-PT" b="1" dirty="0" smtClean="0">
                <a:sym typeface="Wingdings"/>
              </a:rPr>
              <a:t> 2018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/HIG-16-040/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April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b="1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ym typeface="Wingdings"/>
              </a:rPr>
              <a:t> </a:t>
            </a:r>
            <a:r>
              <a:rPr lang="en-US" dirty="0" smtClean="0"/>
              <a:t>Both use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2015+2016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847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/Atlas/GROUPS/PHYSICS/PAPERS/HIGG-2017-11/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May 2018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/Atlas/GROUPS/PHYSICS/CONFNOTES/ATLAS-CONF-2018-018/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/HIG-16-041/ </a:t>
            </a:r>
            <a:r>
              <a:rPr lang="pt-PT" dirty="0" smtClean="0">
                <a:sym typeface="Wingdings"/>
              </a:rPr>
              <a:t> 30 </a:t>
            </a:r>
            <a:r>
              <a:rPr lang="pt-PT" dirty="0" err="1" smtClean="0">
                <a:sym typeface="Wingdings"/>
              </a:rPr>
              <a:t>June</a:t>
            </a:r>
            <a:r>
              <a:rPr lang="pt-PT" dirty="0" smtClean="0">
                <a:sym typeface="Wingdings"/>
              </a:rPr>
              <a:t> 2017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preliminary-results</a:t>
            </a:r>
            <a:r>
              <a:rPr lang="pt-PT" dirty="0" smtClean="0"/>
              <a:t>/HIG-17-015/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2017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cms-results.web.cern.ch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cms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-results/public-results/publications/HIG-17-025/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 11 July 2018(after </a:t>
            </a:r>
            <a:r>
              <a: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the conference)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5800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Porque é que interessa? </a:t>
            </a:r>
          </a:p>
          <a:p>
            <a:r>
              <a:rPr lang="pt-PT" dirty="0" smtClean="0"/>
              <a:t>O </a:t>
            </a:r>
            <a:r>
              <a:rPr lang="pt-PT" dirty="0" err="1" smtClean="0"/>
              <a:t>Higgs</a:t>
            </a:r>
            <a:r>
              <a:rPr lang="pt-PT" dirty="0" smtClean="0"/>
              <a:t> desintegra-se sobretudo em quarks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bottom</a:t>
            </a:r>
            <a:r>
              <a:rPr lang="pt-PT" baseline="0" dirty="0" smtClean="0"/>
              <a:t>. Se vemos isto há menos espaço para </a:t>
            </a:r>
            <a:r>
              <a:rPr lang="pt-PT" baseline="0" smtClean="0"/>
              <a:t>nova física!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65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271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0595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/Atlas/GROUPS/PHYSICS/CONFNOTES/ATLAS-CONF-2018-039/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25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smtClean="0"/>
              <a:t>VR </a:t>
            </a:r>
            <a:r>
              <a:rPr lang="pt-PT" dirty="0" err="1" smtClean="0"/>
              <a:t>jets</a:t>
            </a:r>
            <a:r>
              <a:rPr lang="pt-PT" dirty="0" smtClean="0"/>
              <a:t>: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reconstructed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radius</a:t>
            </a:r>
            <a:r>
              <a:rPr lang="pt-PT" dirty="0" smtClean="0"/>
              <a:t> </a:t>
            </a:r>
            <a:r>
              <a:rPr lang="pt-PT" dirty="0" err="1" smtClean="0"/>
              <a:t>parameter</a:t>
            </a:r>
            <a:r>
              <a:rPr lang="pt-PT" dirty="0" smtClean="0"/>
              <a:t> </a:t>
            </a:r>
            <a:r>
              <a:rPr lang="pt-PT" dirty="0" err="1" smtClean="0"/>
              <a:t>decreases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baseline="0" dirty="0" smtClean="0"/>
              <a:t> </a:t>
            </a:r>
            <a:r>
              <a:rPr lang="pt-PT" dirty="0" err="1" smtClean="0"/>
              <a:t>increasing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transverse</a:t>
            </a:r>
            <a:r>
              <a:rPr lang="pt-PT" dirty="0" smtClean="0"/>
              <a:t> </a:t>
            </a:r>
            <a:r>
              <a:rPr lang="pt-PT" dirty="0" err="1" smtClean="0"/>
              <a:t>momentum</a:t>
            </a:r>
            <a:r>
              <a:rPr lang="pt-PT" dirty="0" smtClean="0"/>
              <a:t> (</a:t>
            </a:r>
            <a:r>
              <a:rPr lang="pt-PT" dirty="0" err="1" smtClean="0"/>
              <a:t>pT</a:t>
            </a:r>
            <a:r>
              <a:rPr lang="pt-PT" dirty="0" smtClean="0"/>
              <a:t>)</a:t>
            </a:r>
          </a:p>
          <a:p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transverse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momentum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single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containing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subjets</a:t>
            </a:r>
            <a:endParaRPr lang="pt-PT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/Atlas/GROUPS/PHYSICS/PAPERS/HIGG-2017-04/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10 </a:t>
            </a:r>
            <a:r>
              <a:rPr lang="pt-PT" b="1" dirty="0" err="1" smtClean="0">
                <a:sym typeface="Wingdings"/>
              </a:rPr>
              <a:t>August</a:t>
            </a:r>
            <a:r>
              <a:rPr lang="pt-PT" b="1" dirty="0" smtClean="0">
                <a:sym typeface="Wingdings"/>
              </a:rPr>
              <a:t> 2018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</a:t>
            </a:r>
            <a:r>
              <a:rPr lang="pt-PT" b="1" dirty="0" err="1" smtClean="0">
                <a:sym typeface="Wingdings"/>
              </a:rPr>
              <a:t>Jul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</a:t>
            </a:r>
            <a:r>
              <a:rPr lang="pt-PT" dirty="0" err="1" smtClean="0"/>
              <a:t>CombinedSummaryPlots</a:t>
            </a:r>
            <a:r>
              <a:rPr lang="pt-PT" dirty="0" smtClean="0"/>
              <a:t>/HIGGS/ATLAS_HIGGS6100_HH_Summary/ATLAS_HIGGS6100_HH_Summary.png</a:t>
            </a:r>
          </a:p>
          <a:p>
            <a:r>
              <a:rPr lang="pt-PT" b="0" dirty="0" err="1" smtClean="0"/>
              <a:t>https</a:t>
            </a:r>
            <a:r>
              <a:rPr lang="pt-PT" b="0" dirty="0" smtClean="0"/>
              <a:t>://</a:t>
            </a:r>
            <a:r>
              <a:rPr lang="pt-PT" b="0" dirty="0" err="1" smtClean="0"/>
              <a:t>atlas.web.cern.ch</a:t>
            </a:r>
            <a:r>
              <a:rPr lang="pt-PT" b="0" dirty="0" smtClean="0"/>
              <a:t>/Atlas/GROUPS/PHYSICS/CONFNOTES/ATLAS-CONF-2018-043/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6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/Atlas/GROUPS/PHYSICS/CONFNOTES/ATLAS-CONF-2018-031/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7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vector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‘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fermiophobic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up-type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quarks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down-type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quarks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Lepton-specific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couplings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quarks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Flipped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couplings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quarks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I.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256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June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24/12/2017 – </a:t>
            </a:r>
            <a:r>
              <a:rPr lang="pt-PT" b="1" dirty="0" err="1" smtClean="0"/>
              <a:t>Evidence</a:t>
            </a:r>
            <a:r>
              <a:rPr lang="pt-PT" b="1" dirty="0" smtClean="0"/>
              <a:t> </a:t>
            </a:r>
            <a:r>
              <a:rPr lang="pt-PT" b="1" dirty="0" err="1" smtClean="0"/>
              <a:t>from</a:t>
            </a:r>
            <a:r>
              <a:rPr lang="pt-PT" b="1" dirty="0" smtClean="0"/>
              <a:t> ATLAS</a:t>
            </a:r>
            <a:r>
              <a:rPr lang="pt-PT" dirty="0" smtClean="0"/>
              <a:t>:</a:t>
            </a:r>
            <a:r>
              <a:rPr lang="pt-PT" baseline="0" dirty="0" smtClean="0"/>
              <a:t> </a:t>
            </a:r>
            <a:r>
              <a:rPr lang="pt-PT" dirty="0" smtClean="0"/>
              <a:t>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ττ</a:t>
            </a:r>
            <a:r>
              <a:rPr lang="pt-PT" dirty="0" smtClean="0"/>
              <a:t>, </a:t>
            </a:r>
            <a:r>
              <a:rPr lang="pt-PT" dirty="0" err="1" smtClean="0"/>
              <a:t>γγ</a:t>
            </a:r>
            <a:r>
              <a:rPr lang="pt-PT" dirty="0" smtClean="0"/>
              <a:t>, </a:t>
            </a:r>
            <a:r>
              <a:rPr lang="pt-PT" dirty="0" err="1" smtClean="0"/>
              <a:t>bb</a:t>
            </a:r>
            <a:r>
              <a:rPr lang="pt-PT" dirty="0" smtClean="0"/>
              <a:t>, VV):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3.8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08/04/2018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CMS</a:t>
            </a:r>
            <a:r>
              <a:rPr lang="pt-PT" dirty="0" smtClean="0"/>
              <a:t>: </a:t>
            </a:r>
            <a:r>
              <a:rPr lang="pt-PT" baseline="0" dirty="0" smtClean="0"/>
              <a:t> </a:t>
            </a:r>
            <a:r>
              <a:rPr lang="en-US" dirty="0" smtClean="0"/>
              <a:t>5.1 (7 </a:t>
            </a:r>
            <a:r>
              <a:rPr lang="en-US" dirty="0" err="1" smtClean="0"/>
              <a:t>TeV</a:t>
            </a:r>
            <a:r>
              <a:rPr lang="en-US" dirty="0" smtClean="0"/>
              <a:t>), 19.7 (8TeV), and 35.9 (13 </a:t>
            </a:r>
            <a:r>
              <a:rPr lang="en-US" dirty="0" err="1" smtClean="0"/>
              <a:t>TeV</a:t>
            </a:r>
            <a:r>
              <a:rPr lang="en-US" dirty="0" smtClean="0"/>
              <a:t>) fb-1:</a:t>
            </a:r>
            <a:r>
              <a:rPr lang="pt-PT" dirty="0" smtClean="0"/>
              <a:t> </a:t>
            </a:r>
            <a:r>
              <a:rPr lang="pt-PT" baseline="0" dirty="0" smtClean="0"/>
              <a:t> </a:t>
            </a:r>
            <a:r>
              <a:rPr lang="pt-PT" dirty="0" smtClean="0"/>
              <a:t>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01/06/2018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ATLAS</a:t>
            </a:r>
            <a:r>
              <a:rPr lang="pt-PT" dirty="0" smtClean="0"/>
              <a:t>: </a:t>
            </a:r>
            <a:r>
              <a:rPr lang="pt-PT" baseline="0" dirty="0" smtClean="0"/>
              <a:t> </a:t>
            </a:r>
            <a:r>
              <a:rPr lang="pt-PT" dirty="0" smtClean="0"/>
              <a:t>79.8 fb</a:t>
            </a:r>
            <a:r>
              <a:rPr lang="pt-PT" baseline="30000" dirty="0" smtClean="0"/>
              <a:t>-1</a:t>
            </a:r>
            <a:r>
              <a:rPr lang="pt-PT" dirty="0" smtClean="0"/>
              <a:t> for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γγ</a:t>
            </a:r>
            <a:r>
              <a:rPr lang="pt-PT" dirty="0" smtClean="0"/>
              <a:t>, ZZ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smtClean="0"/>
              <a:t>4l)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 (13 </a:t>
            </a:r>
            <a:r>
              <a:rPr lang="pt-PT" dirty="0" err="1" smtClean="0"/>
              <a:t>TeV</a:t>
            </a:r>
            <a:r>
              <a:rPr lang="pt-PT" dirty="0" smtClean="0"/>
              <a:t>): 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4.9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pPr lvl="1"/>
            <a:r>
              <a:rPr lang="en-US" dirty="0" smtClean="0"/>
              <a:t>Adding 4.5 fb-1 (7 </a:t>
            </a:r>
            <a:r>
              <a:rPr lang="en-US" dirty="0" err="1" smtClean="0"/>
              <a:t>TeV</a:t>
            </a:r>
            <a:r>
              <a:rPr lang="en-US" dirty="0" smtClean="0"/>
              <a:t>) and 20.3 fb-1 (8 </a:t>
            </a:r>
            <a:r>
              <a:rPr lang="en-US" dirty="0" err="1" smtClean="0"/>
              <a:t>TeV</a:t>
            </a:r>
            <a:r>
              <a:rPr lang="en-US" dirty="0" smtClean="0"/>
              <a:t>): 6.3 </a:t>
            </a:r>
            <a:r>
              <a:rPr lang="en-US" dirty="0" err="1" smtClean="0"/>
              <a:t>σ</a:t>
            </a:r>
            <a:r>
              <a:rPr lang="en-US" dirty="0" smtClean="0"/>
              <a:t> observed, 5.1 </a:t>
            </a:r>
            <a:r>
              <a:rPr lang="en-US" dirty="0" err="1" smtClean="0"/>
              <a:t>σ</a:t>
            </a:r>
            <a:r>
              <a:rPr lang="en-US" dirty="0" smtClean="0"/>
              <a:t> expected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52268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ttH</a:t>
            </a:r>
            <a:r>
              <a:rPr lang="pt-PT" dirty="0" smtClean="0"/>
              <a:t>(ML)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/Atlas/GROUPS/PHYSICS/PAPERS/HIGG-2017-02/ 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="1" dirty="0" smtClean="0"/>
          </a:p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http</a:t>
            </a:r>
            <a:r>
              <a:rPr lang="pt-PT" baseline="0" dirty="0" smtClean="0"/>
              <a:t>://</a:t>
            </a:r>
            <a:r>
              <a:rPr lang="pt-PT" baseline="0" dirty="0" err="1" smtClean="0"/>
              <a:t>atlas.web.cern.ch</a:t>
            </a:r>
            <a:r>
              <a:rPr lang="pt-PT" baseline="0" dirty="0" smtClean="0"/>
              <a:t>/Atlas/GROUPS/PHYSICS/PAPERS/HIGG-2017-03/ </a:t>
            </a:r>
            <a:r>
              <a:rPr lang="pt-PT" baseline="0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aseline="0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/HIG-17-006/</a:t>
            </a:r>
            <a:r>
              <a:rPr lang="pt-PT" dirty="0" err="1" smtClean="0"/>
              <a:t>index.htm</a:t>
            </a:r>
            <a:r>
              <a:rPr lang="pt-PT" baseline="0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August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8468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Então, quais são afinal as partículas elementares?</a:t>
            </a:r>
            <a:r>
              <a:rPr lang="pt-PT" baseline="0" dirty="0" smtClean="0"/>
              <a:t> </a:t>
            </a:r>
            <a:r>
              <a:rPr lang="pt-PT" dirty="0" smtClean="0"/>
              <a:t>Temos os quarks, que dão as diferentes propriedades da</a:t>
            </a:r>
            <a:r>
              <a:rPr lang="pt-PT" baseline="0" dirty="0" smtClean="0"/>
              <a:t> nova tabela periódica</a:t>
            </a:r>
          </a:p>
          <a:p>
            <a:r>
              <a:rPr lang="pt-PT" baseline="0" dirty="0" smtClean="0"/>
              <a:t>Também temos o electrão (já conhecíamos), e os seus primos mais pesados: muão e tau. Para cada um destes temos os neutrinos (não são feitos de quarks), que são produzidos em reações no Sol, por exemplo. </a:t>
            </a:r>
          </a:p>
          <a:p>
            <a:r>
              <a:rPr lang="pt-PT" baseline="0" dirty="0" smtClean="0"/>
              <a:t>Por alguma razão (que desconhecemos) há 3 gerações de partículas elementares, cada uma mais pesada que a anterior </a:t>
            </a:r>
            <a:r>
              <a:rPr lang="pt-PT" baseline="0" dirty="0" smtClean="0">
                <a:sym typeface="Wingdings"/>
              </a:rPr>
              <a:t> mistério!</a:t>
            </a:r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6822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/HIG-17-035/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8 Abril 2018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54192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/HIG-16-044/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September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 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https://atlas.web.cern.ch/Atlas/GROUPS/PHYSICS/CONFNOTES/ATLAS-CONF-2018-036/ 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80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Evidence</a:t>
            </a:r>
            <a:r>
              <a:rPr lang="pt-PT" dirty="0" smtClean="0"/>
              <a:t>: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/Atlas/GROUPS/PHYSICS/PAPERS/HIGG-2016-29/fig_01.png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Observation: https://atlas.web.cern.ch/Atlas/GROUPS/PHYSICS/PAPERS/HIGG-2018-04/fig_03.png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81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Evidence</a:t>
            </a:r>
            <a:r>
              <a:rPr lang="pt-PT" dirty="0" smtClean="0"/>
              <a:t>: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/Atlas/GROUPS/PHYSICS/PAPERS/HIGG-2016-29/fig_01.png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Observation: https://atlas.web.cern.ch/Atlas/GROUPS/PHYSICS/PAPERS/HIGG-2018-04/fig_03.png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82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/Atlas/GROUPS/PHYSICS/CONFNOTES/ATLAS-CONF-2018-031/fig_05.png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7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83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256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Acoplamento (e intensidade do acoplamento) para cada força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068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SM </a:t>
            </a:r>
            <a:r>
              <a:rPr lang="pt-PT" dirty="0" err="1" smtClean="0"/>
              <a:t>expectations</a:t>
            </a:r>
            <a:r>
              <a:rPr lang="pt-PT" baseline="0" dirty="0" smtClean="0"/>
              <a:t> match </a:t>
            </a:r>
            <a:r>
              <a:rPr lang="pt-PT" baseline="0" dirty="0" err="1" smtClean="0"/>
              <a:t>measurements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LHC </a:t>
            </a:r>
            <a:r>
              <a:rPr lang="pt-PT" baseline="0" dirty="0" err="1" smtClean="0"/>
              <a:t>over</a:t>
            </a:r>
            <a:r>
              <a:rPr lang="pt-PT" baseline="0" dirty="0" smtClean="0"/>
              <a:t> a </a:t>
            </a:r>
            <a:r>
              <a:rPr lang="pt-PT" baseline="0" dirty="0" err="1" smtClean="0"/>
              <a:t>huge</a:t>
            </a:r>
            <a:r>
              <a:rPr lang="pt-PT" baseline="0" dirty="0" smtClean="0"/>
              <a:t> range (12 </a:t>
            </a:r>
            <a:r>
              <a:rPr lang="pt-PT" baseline="0" dirty="0" err="1" smtClean="0"/>
              <a:t>orders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magnitude)! </a:t>
            </a:r>
            <a:r>
              <a:rPr lang="pt-PT" baseline="0" dirty="0" err="1" smtClean="0"/>
              <a:t>Clearly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we</a:t>
            </a:r>
            <a:r>
              <a:rPr lang="pt-PT" baseline="0" dirty="0" smtClean="0"/>
              <a:t> do </a:t>
            </a:r>
            <a:r>
              <a:rPr lang="pt-PT" baseline="0" dirty="0" err="1" smtClean="0"/>
              <a:t>know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something</a:t>
            </a:r>
            <a:r>
              <a:rPr lang="pt-PT" baseline="0" dirty="0" smtClean="0"/>
              <a:t>....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837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Italian-French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astronomer</a:t>
            </a:r>
            <a:r>
              <a:rPr lang="pt-PT" dirty="0" smtClean="0"/>
              <a:t> Joseph-Louis </a:t>
            </a:r>
            <a:r>
              <a:rPr lang="pt-PT" dirty="0" err="1" smtClean="0"/>
              <a:t>Lagrange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1788 (</a:t>
            </a:r>
            <a:r>
              <a:rPr lang="pt-PT" dirty="0" err="1" smtClean="0"/>
              <a:t>born</a:t>
            </a:r>
            <a:r>
              <a:rPr lang="pt-PT" dirty="0" smtClean="0"/>
              <a:t> Giuseppe </a:t>
            </a:r>
            <a:r>
              <a:rPr lang="pt-PT" dirty="0" err="1" smtClean="0"/>
              <a:t>Lodovico</a:t>
            </a:r>
            <a:r>
              <a:rPr lang="pt-PT" dirty="0" smtClean="0"/>
              <a:t> </a:t>
            </a:r>
            <a:r>
              <a:rPr lang="pt-PT" dirty="0" err="1" smtClean="0"/>
              <a:t>Lagrangia</a:t>
            </a:r>
            <a:r>
              <a:rPr lang="pt-PT" dirty="0" smtClean="0"/>
              <a:t> to a </a:t>
            </a:r>
            <a:r>
              <a:rPr lang="pt-PT" dirty="0" err="1" smtClean="0"/>
              <a:t>french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mother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dirty="0" err="1" smtClean="0"/>
              <a:t>lived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Turin</a:t>
            </a:r>
            <a:r>
              <a:rPr lang="pt-PT" dirty="0" smtClean="0"/>
              <a:t>, Berlin </a:t>
            </a:r>
            <a:r>
              <a:rPr lang="pt-PT" dirty="0" err="1" smtClean="0"/>
              <a:t>and</a:t>
            </a:r>
            <a:r>
              <a:rPr lang="pt-PT" dirty="0" smtClean="0"/>
              <a:t> Paris,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a </a:t>
            </a:r>
            <a:r>
              <a:rPr lang="pt-PT" dirty="0" err="1" smtClean="0"/>
              <a:t>renowned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his</a:t>
            </a:r>
            <a:r>
              <a:rPr lang="pt-PT" baseline="0" dirty="0" smtClean="0"/>
              <a:t> age, </a:t>
            </a:r>
            <a:r>
              <a:rPr lang="pt-PT" baseline="0" dirty="0" err="1" smtClean="0"/>
              <a:t>teaching</a:t>
            </a:r>
            <a:r>
              <a:rPr lang="pt-PT" baseline="0" dirty="0" smtClean="0"/>
              <a:t> .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president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commission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baseline="0" dirty="0" smtClean="0"/>
              <a:t> </a:t>
            </a:r>
            <a:r>
              <a:rPr lang="pt-PT" dirty="0" err="1" smtClean="0"/>
              <a:t>defined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metre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kilogram</a:t>
            </a:r>
            <a:r>
              <a:rPr lang="pt-PT" baseline="0" dirty="0" smtClean="0"/>
              <a:t> as </a:t>
            </a:r>
            <a:r>
              <a:rPr lang="pt-PT" baseline="0" dirty="0" err="1" smtClean="0"/>
              <a:t>units</a:t>
            </a:r>
            <a:r>
              <a:rPr lang="pt-PT" baseline="0" dirty="0" smtClean="0"/>
              <a:t>. </a:t>
            </a:r>
            <a:r>
              <a:rPr lang="pt-PT" dirty="0" smtClean="0"/>
              <a:t>Fourier,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attended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lectures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1795, </a:t>
            </a:r>
            <a:r>
              <a:rPr lang="pt-PT" dirty="0" err="1" smtClean="0"/>
              <a:t>wrote</a:t>
            </a:r>
            <a:r>
              <a:rPr lang="pt-PT" dirty="0" smtClean="0"/>
              <a:t>:</a:t>
            </a:r>
            <a:r>
              <a:rPr lang="pt-PT" baseline="0" dirty="0" smtClean="0"/>
              <a:t> “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voice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feeble</a:t>
            </a:r>
            <a:r>
              <a:rPr lang="pt-PT" dirty="0" smtClean="0"/>
              <a:t>,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least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does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heated</a:t>
            </a:r>
            <a:r>
              <a:rPr lang="pt-PT" dirty="0" smtClean="0"/>
              <a:t>;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marked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accent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pronounces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 </a:t>
            </a:r>
            <a:r>
              <a:rPr lang="pt-PT" dirty="0" err="1" smtClean="0"/>
              <a:t>like</a:t>
            </a:r>
            <a:r>
              <a:rPr lang="pt-PT" dirty="0" smtClean="0"/>
              <a:t> z [...]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students</a:t>
            </a:r>
            <a:r>
              <a:rPr lang="pt-PT" dirty="0" smtClean="0"/>
              <a:t>,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majority</a:t>
            </a:r>
            <a:r>
              <a:rPr lang="pt-PT" dirty="0" smtClean="0"/>
              <a:t> are </a:t>
            </a:r>
            <a:r>
              <a:rPr lang="pt-PT" dirty="0" err="1" smtClean="0"/>
              <a:t>incapable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appreciating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,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 </a:t>
            </a:r>
            <a:r>
              <a:rPr lang="pt-PT" dirty="0" err="1" smtClean="0"/>
              <a:t>little</a:t>
            </a:r>
            <a:r>
              <a:rPr lang="pt-PT" dirty="0" smtClean="0"/>
              <a:t> </a:t>
            </a:r>
            <a:r>
              <a:rPr lang="pt-PT" dirty="0" err="1" smtClean="0"/>
              <a:t>welcome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professeurs</a:t>
            </a:r>
            <a:r>
              <a:rPr lang="pt-PT" dirty="0" smtClean="0"/>
              <a:t> </a:t>
            </a:r>
            <a:r>
              <a:rPr lang="pt-PT" dirty="0" err="1" smtClean="0"/>
              <a:t>make</a:t>
            </a:r>
            <a:r>
              <a:rPr lang="pt-PT" dirty="0" smtClean="0"/>
              <a:t> </a:t>
            </a:r>
            <a:r>
              <a:rPr lang="pt-PT" dirty="0" err="1" smtClean="0"/>
              <a:t>amends</a:t>
            </a:r>
            <a:r>
              <a:rPr lang="pt-PT" dirty="0" smtClean="0"/>
              <a:t> for </a:t>
            </a:r>
            <a:r>
              <a:rPr lang="pt-PT" dirty="0" err="1" smtClean="0"/>
              <a:t>it</a:t>
            </a:r>
            <a:r>
              <a:rPr lang="pt-PT" dirty="0" smtClean="0"/>
              <a:t>.”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en.wikipedia.org</a:t>
            </a:r>
            <a:r>
              <a:rPr lang="pt-PT" dirty="0" smtClean="0"/>
              <a:t>/</a:t>
            </a:r>
            <a:r>
              <a:rPr lang="pt-PT" dirty="0" err="1" smtClean="0"/>
              <a:t>wiki</a:t>
            </a:r>
            <a:r>
              <a:rPr lang="pt-PT" dirty="0" smtClean="0"/>
              <a:t>/Joseph-</a:t>
            </a:r>
            <a:r>
              <a:rPr lang="pt-PT" dirty="0" err="1" smtClean="0"/>
              <a:t>Louis_Lagrange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Amalie</a:t>
            </a:r>
            <a:r>
              <a:rPr lang="pt-PT" dirty="0" smtClean="0"/>
              <a:t> </a:t>
            </a:r>
            <a:r>
              <a:rPr lang="pt-PT" dirty="0" err="1" smtClean="0"/>
              <a:t>Emmy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German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landmark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abstract</a:t>
            </a:r>
            <a:r>
              <a:rPr lang="pt-PT" dirty="0" smtClean="0"/>
              <a:t> </a:t>
            </a:r>
            <a:r>
              <a:rPr lang="pt-PT" dirty="0" err="1" smtClean="0"/>
              <a:t>algebra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, </a:t>
            </a:r>
            <a:r>
              <a:rPr lang="pt-PT" dirty="0" err="1" smtClean="0"/>
              <a:t>Noether's</a:t>
            </a:r>
            <a:r>
              <a:rPr lang="pt-PT" dirty="0" smtClean="0"/>
              <a:t> </a:t>
            </a:r>
            <a:r>
              <a:rPr lang="pt-PT" dirty="0" err="1" smtClean="0"/>
              <a:t>theorem</a:t>
            </a:r>
            <a:r>
              <a:rPr lang="pt-PT" dirty="0" smtClean="0"/>
              <a:t> </a:t>
            </a:r>
            <a:r>
              <a:rPr lang="pt-PT" dirty="0" err="1" smtClean="0"/>
              <a:t>explains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connection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conservation</a:t>
            </a:r>
            <a:r>
              <a:rPr lang="pt-PT" dirty="0" smtClean="0"/>
              <a:t> </a:t>
            </a:r>
            <a:r>
              <a:rPr lang="pt-PT" dirty="0" err="1" smtClean="0"/>
              <a:t>laws</a:t>
            </a:r>
            <a:r>
              <a:rPr lang="pt-PT" dirty="0" smtClean="0"/>
              <a:t>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born</a:t>
            </a:r>
            <a:r>
              <a:rPr lang="pt-PT" dirty="0" smtClean="0"/>
              <a:t> to a </a:t>
            </a:r>
            <a:r>
              <a:rPr lang="pt-PT" dirty="0" err="1" smtClean="0"/>
              <a:t>Jewish</a:t>
            </a:r>
            <a:r>
              <a:rPr lang="pt-PT" dirty="0" smtClean="0"/>
              <a:t> </a:t>
            </a:r>
            <a:r>
              <a:rPr lang="pt-PT" dirty="0" err="1" smtClean="0"/>
              <a:t>family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Germany</a:t>
            </a:r>
            <a:r>
              <a:rPr lang="pt-PT" dirty="0" smtClean="0"/>
              <a:t>;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mathematician</a:t>
            </a:r>
            <a:r>
              <a:rPr lang="pt-PT" dirty="0" smtClean="0"/>
              <a:t>, Max </a:t>
            </a:r>
            <a:r>
              <a:rPr lang="pt-PT" dirty="0" err="1" smtClean="0"/>
              <a:t>Noether</a:t>
            </a:r>
            <a:r>
              <a:rPr lang="pt-PT" dirty="0" smtClean="0"/>
              <a:t>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studied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Erlangen.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invited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David </a:t>
            </a:r>
            <a:r>
              <a:rPr lang="pt-PT" dirty="0" err="1" smtClean="0"/>
              <a:t>Hilbert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Felix</a:t>
            </a:r>
            <a:r>
              <a:rPr lang="pt-PT" dirty="0" smtClean="0"/>
              <a:t> Klein to </a:t>
            </a:r>
            <a:r>
              <a:rPr lang="pt-PT" dirty="0" err="1" smtClean="0"/>
              <a:t>join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, a </a:t>
            </a:r>
            <a:r>
              <a:rPr lang="pt-PT" dirty="0" err="1" smtClean="0"/>
              <a:t>world-renowned</a:t>
            </a:r>
            <a:r>
              <a:rPr lang="pt-PT" dirty="0" smtClean="0"/>
              <a:t> </a:t>
            </a:r>
            <a:r>
              <a:rPr lang="pt-PT" dirty="0" err="1" smtClean="0"/>
              <a:t>center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research</a:t>
            </a:r>
            <a:r>
              <a:rPr lang="pt-PT" dirty="0" smtClean="0"/>
              <a:t>.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philologists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historians</a:t>
            </a:r>
            <a:r>
              <a:rPr lang="pt-PT" dirty="0" smtClean="0"/>
              <a:t> </a:t>
            </a:r>
            <a:r>
              <a:rPr lang="pt-PT" dirty="0" err="1" smtClean="0"/>
              <a:t>among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philosophical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blocked</a:t>
            </a:r>
            <a:r>
              <a:rPr lang="pt-PT" dirty="0" smtClean="0"/>
              <a:t> </a:t>
            </a:r>
            <a:r>
              <a:rPr lang="pt-PT" dirty="0" err="1" smtClean="0"/>
              <a:t>her</a:t>
            </a:r>
            <a:r>
              <a:rPr lang="pt-PT" dirty="0" smtClean="0"/>
              <a:t>: </a:t>
            </a:r>
            <a:r>
              <a:rPr lang="pt-PT" dirty="0" err="1" smtClean="0"/>
              <a:t>women</a:t>
            </a:r>
            <a:r>
              <a:rPr lang="pt-PT" dirty="0" smtClean="0"/>
              <a:t>,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insisted</a:t>
            </a:r>
            <a:r>
              <a:rPr lang="pt-PT" dirty="0" smtClean="0"/>
              <a:t>, </a:t>
            </a:r>
            <a:r>
              <a:rPr lang="pt-PT" dirty="0" err="1" smtClean="0"/>
              <a:t>should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privatdozent</a:t>
            </a:r>
            <a:r>
              <a:rPr lang="pt-PT" dirty="0" smtClean="0"/>
              <a:t>.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protested</a:t>
            </a:r>
            <a:r>
              <a:rPr lang="pt-PT" dirty="0" smtClean="0"/>
              <a:t>: "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soldiers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return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find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are </a:t>
            </a:r>
            <a:r>
              <a:rPr lang="pt-PT" dirty="0" err="1" smtClean="0"/>
              <a:t>required</a:t>
            </a:r>
            <a:r>
              <a:rPr lang="pt-PT" dirty="0" smtClean="0"/>
              <a:t> to </a:t>
            </a:r>
            <a:r>
              <a:rPr lang="pt-PT" dirty="0" err="1" smtClean="0"/>
              <a:t>learn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feet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woman</a:t>
            </a:r>
            <a:r>
              <a:rPr lang="pt-PT" dirty="0" smtClean="0"/>
              <a:t>?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years</a:t>
            </a:r>
            <a:r>
              <a:rPr lang="pt-PT" dirty="0" smtClean="0"/>
              <a:t> </a:t>
            </a:r>
            <a:r>
              <a:rPr lang="pt-PT" dirty="0" err="1" smtClean="0"/>
              <a:t>lecturing</a:t>
            </a:r>
            <a:r>
              <a:rPr lang="pt-PT" dirty="0" smtClean="0"/>
              <a:t> </a:t>
            </a:r>
            <a:r>
              <a:rPr lang="pt-PT" dirty="0" err="1" smtClean="0"/>
              <a:t>under</a:t>
            </a:r>
            <a:r>
              <a:rPr lang="pt-PT" dirty="0" smtClean="0"/>
              <a:t> </a:t>
            </a:r>
            <a:r>
              <a:rPr lang="pt-PT" dirty="0" err="1" smtClean="0"/>
              <a:t>Hilbert's</a:t>
            </a:r>
            <a:r>
              <a:rPr lang="pt-PT" dirty="0" smtClean="0"/>
              <a:t> </a:t>
            </a:r>
            <a:r>
              <a:rPr lang="pt-PT" dirty="0" err="1" smtClean="0"/>
              <a:t>name</a:t>
            </a:r>
            <a:r>
              <a:rPr lang="pt-PT" dirty="0" smtClean="0"/>
              <a:t>.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habilitation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approved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1919.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remained</a:t>
            </a:r>
            <a:r>
              <a:rPr lang="pt-PT" dirty="0" smtClean="0"/>
              <a:t> a </a:t>
            </a:r>
            <a:r>
              <a:rPr lang="pt-PT" dirty="0" err="1" smtClean="0"/>
              <a:t>leading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until</a:t>
            </a:r>
            <a:r>
              <a:rPr lang="pt-PT" dirty="0" smtClean="0"/>
              <a:t> 1933,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Germany's</a:t>
            </a:r>
            <a:r>
              <a:rPr lang="pt-PT" dirty="0" smtClean="0"/>
              <a:t> Nazi </a:t>
            </a:r>
            <a:r>
              <a:rPr lang="pt-PT" dirty="0" err="1" smtClean="0"/>
              <a:t>government</a:t>
            </a:r>
            <a:r>
              <a:rPr lang="pt-PT" dirty="0" smtClean="0"/>
              <a:t> </a:t>
            </a:r>
            <a:r>
              <a:rPr lang="pt-PT" dirty="0" err="1" smtClean="0"/>
              <a:t>dismissed</a:t>
            </a:r>
            <a:r>
              <a:rPr lang="pt-PT" dirty="0" smtClean="0"/>
              <a:t> </a:t>
            </a:r>
            <a:r>
              <a:rPr lang="pt-PT" dirty="0" err="1" smtClean="0"/>
              <a:t>Jews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positions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moved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United </a:t>
            </a:r>
            <a:r>
              <a:rPr lang="pt-PT" dirty="0" err="1" smtClean="0"/>
              <a:t>States</a:t>
            </a:r>
            <a:r>
              <a:rPr lang="pt-PT" dirty="0" smtClean="0"/>
              <a:t> to </a:t>
            </a:r>
            <a:r>
              <a:rPr lang="pt-PT" dirty="0" err="1" smtClean="0"/>
              <a:t>take</a:t>
            </a:r>
            <a:r>
              <a:rPr lang="pt-PT" dirty="0" smtClean="0"/>
              <a:t> </a:t>
            </a:r>
            <a:r>
              <a:rPr lang="pt-PT" dirty="0" err="1" smtClean="0"/>
              <a:t>up</a:t>
            </a:r>
            <a:r>
              <a:rPr lang="pt-PT" dirty="0" smtClean="0"/>
              <a:t> a </a:t>
            </a:r>
            <a:r>
              <a:rPr lang="pt-PT" dirty="0" err="1" smtClean="0"/>
              <a:t>position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Bryn</a:t>
            </a:r>
            <a:r>
              <a:rPr lang="pt-PT" dirty="0" smtClean="0"/>
              <a:t> </a:t>
            </a:r>
            <a:r>
              <a:rPr lang="pt-PT" dirty="0" err="1" smtClean="0"/>
              <a:t>Mawr</a:t>
            </a:r>
            <a:r>
              <a:rPr lang="pt-PT" dirty="0" smtClean="0"/>
              <a:t> </a:t>
            </a:r>
            <a:r>
              <a:rPr lang="pt-PT" dirty="0" err="1" smtClean="0"/>
              <a:t>College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Pennsylvania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1935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underwent</a:t>
            </a:r>
            <a:r>
              <a:rPr lang="pt-PT" dirty="0" smtClean="0"/>
              <a:t> </a:t>
            </a:r>
            <a:r>
              <a:rPr lang="pt-PT" dirty="0" err="1" smtClean="0"/>
              <a:t>surgery</a:t>
            </a:r>
            <a:r>
              <a:rPr lang="pt-PT" dirty="0" smtClean="0"/>
              <a:t> for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ovarian</a:t>
            </a:r>
            <a:r>
              <a:rPr lang="pt-PT" dirty="0" smtClean="0"/>
              <a:t> </a:t>
            </a:r>
            <a:r>
              <a:rPr lang="pt-PT" dirty="0" err="1" smtClean="0"/>
              <a:t>cyst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, </a:t>
            </a:r>
            <a:r>
              <a:rPr lang="pt-PT" dirty="0" err="1" smtClean="0"/>
              <a:t>despite</a:t>
            </a:r>
            <a:r>
              <a:rPr lang="pt-PT" dirty="0" smtClean="0"/>
              <a:t> </a:t>
            </a:r>
            <a:r>
              <a:rPr lang="pt-PT" dirty="0" err="1" smtClean="0"/>
              <a:t>signs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recovery</a:t>
            </a:r>
            <a:r>
              <a:rPr lang="pt-PT" dirty="0" smtClean="0"/>
              <a:t>, </a:t>
            </a:r>
            <a:r>
              <a:rPr lang="pt-PT" dirty="0" err="1" smtClean="0"/>
              <a:t>died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days</a:t>
            </a:r>
            <a:r>
              <a:rPr lang="pt-PT" dirty="0" smtClean="0"/>
              <a:t> later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age </a:t>
            </a:r>
            <a:r>
              <a:rPr lang="pt-PT" dirty="0" err="1" smtClean="0"/>
              <a:t>of</a:t>
            </a:r>
            <a:r>
              <a:rPr lang="pt-PT" dirty="0" smtClean="0"/>
              <a:t> 53.</a:t>
            </a:r>
          </a:p>
          <a:p>
            <a:endParaRPr lang="pt-PT" dirty="0" smtClean="0"/>
          </a:p>
          <a:p>
            <a:r>
              <a:rPr lang="pt-PT" dirty="0" err="1" smtClean="0"/>
              <a:t>Leonhard</a:t>
            </a:r>
            <a:r>
              <a:rPr lang="pt-PT" dirty="0" smtClean="0"/>
              <a:t> Euler (1707 - 1783)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Swiss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,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astronomer</a:t>
            </a:r>
            <a:r>
              <a:rPr lang="pt-PT" dirty="0" smtClean="0"/>
              <a:t>, </a:t>
            </a:r>
            <a:r>
              <a:rPr lang="pt-PT" dirty="0" err="1" smtClean="0"/>
              <a:t>logician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engineer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important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influential</a:t>
            </a:r>
            <a:r>
              <a:rPr lang="pt-PT" dirty="0" smtClean="0"/>
              <a:t> </a:t>
            </a:r>
            <a:r>
              <a:rPr lang="pt-PT" dirty="0" err="1" smtClean="0"/>
              <a:t>discoveries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like</a:t>
            </a:r>
            <a:r>
              <a:rPr lang="pt-PT" dirty="0" smtClean="0"/>
              <a:t> infinitesimal </a:t>
            </a:r>
            <a:r>
              <a:rPr lang="pt-PT" dirty="0" err="1" smtClean="0"/>
              <a:t>calculus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graph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making</a:t>
            </a:r>
            <a:r>
              <a:rPr lang="pt-PT" dirty="0" smtClean="0"/>
              <a:t> </a:t>
            </a:r>
            <a:r>
              <a:rPr lang="pt-PT" dirty="0" err="1" smtClean="0"/>
              <a:t>pioneering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topology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analytic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introduced</a:t>
            </a:r>
            <a:r>
              <a:rPr lang="pt-PT" dirty="0" smtClean="0"/>
              <a:t> </a:t>
            </a:r>
            <a:r>
              <a:rPr lang="pt-PT" dirty="0" err="1" smtClean="0"/>
              <a:t>much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modern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terminology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notation</a:t>
            </a:r>
            <a:r>
              <a:rPr lang="pt-PT" dirty="0" smtClean="0"/>
              <a:t>, </a:t>
            </a:r>
            <a:r>
              <a:rPr lang="pt-PT" dirty="0" err="1" smtClean="0"/>
              <a:t>particularly</a:t>
            </a:r>
            <a:r>
              <a:rPr lang="pt-PT" dirty="0" smtClean="0"/>
              <a:t> for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,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notion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fluid</a:t>
            </a:r>
            <a:r>
              <a:rPr lang="pt-PT" dirty="0" smtClean="0"/>
              <a:t> </a:t>
            </a:r>
            <a:r>
              <a:rPr lang="pt-PT" dirty="0" err="1" smtClean="0"/>
              <a:t>dynamics</a:t>
            </a:r>
            <a:r>
              <a:rPr lang="pt-PT" dirty="0" smtClean="0"/>
              <a:t>, </a:t>
            </a:r>
            <a:r>
              <a:rPr lang="pt-PT" dirty="0" err="1" smtClean="0"/>
              <a:t>optics</a:t>
            </a:r>
            <a:r>
              <a:rPr lang="pt-PT" dirty="0" smtClean="0"/>
              <a:t>, </a:t>
            </a:r>
            <a:r>
              <a:rPr lang="pt-PT" dirty="0" err="1" smtClean="0"/>
              <a:t>astronomy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music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Euler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eminent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18th </a:t>
            </a:r>
            <a:r>
              <a:rPr lang="pt-PT" dirty="0" err="1" smtClean="0"/>
              <a:t>century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held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greatest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history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widely</a:t>
            </a:r>
            <a:r>
              <a:rPr lang="pt-PT" dirty="0" smtClean="0"/>
              <a:t> </a:t>
            </a:r>
            <a:r>
              <a:rPr lang="pt-PT" dirty="0" err="1" smtClean="0"/>
              <a:t>considered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prolific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all</a:t>
            </a:r>
            <a:r>
              <a:rPr lang="pt-PT" dirty="0" smtClean="0"/>
              <a:t> time.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adult</a:t>
            </a:r>
            <a:r>
              <a:rPr lang="pt-PT" dirty="0" smtClean="0"/>
              <a:t> </a:t>
            </a:r>
            <a:r>
              <a:rPr lang="pt-PT" dirty="0" err="1" smtClean="0"/>
              <a:t>life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St. </a:t>
            </a:r>
            <a:r>
              <a:rPr lang="pt-PT" dirty="0" err="1" smtClean="0"/>
              <a:t>Petersburg</a:t>
            </a:r>
            <a:r>
              <a:rPr lang="pt-PT" dirty="0" smtClean="0"/>
              <a:t>, </a:t>
            </a:r>
            <a:r>
              <a:rPr lang="pt-PT" dirty="0" err="1" smtClean="0"/>
              <a:t>Russia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Berlin, </a:t>
            </a:r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capital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Prussia</a:t>
            </a:r>
            <a:r>
              <a:rPr lang="pt-PT" dirty="0" smtClean="0"/>
              <a:t>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Rudolf</a:t>
            </a:r>
            <a:r>
              <a:rPr lang="pt-PT" dirty="0" smtClean="0"/>
              <a:t> </a:t>
            </a:r>
            <a:r>
              <a:rPr lang="pt-PT" dirty="0" err="1" smtClean="0"/>
              <a:t>Josef</a:t>
            </a:r>
            <a:r>
              <a:rPr lang="pt-PT" dirty="0" smtClean="0"/>
              <a:t> </a:t>
            </a:r>
            <a:r>
              <a:rPr lang="pt-PT" dirty="0" err="1" smtClean="0"/>
              <a:t>Alexander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(1887 –1961), </a:t>
            </a:r>
            <a:r>
              <a:rPr lang="pt-PT" dirty="0" err="1" smtClean="0"/>
              <a:t>sometimes</a:t>
            </a:r>
            <a:r>
              <a:rPr lang="pt-PT" dirty="0" smtClean="0"/>
              <a:t> </a:t>
            </a:r>
            <a:r>
              <a:rPr lang="pt-PT" dirty="0" err="1" smtClean="0"/>
              <a:t>written</a:t>
            </a:r>
            <a:r>
              <a:rPr lang="pt-PT" dirty="0" smtClean="0"/>
              <a:t> as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Schrodinger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Schroedinger</a:t>
            </a:r>
            <a:r>
              <a:rPr lang="pt-PT" dirty="0" smtClean="0"/>
              <a:t>, </a:t>
            </a:r>
            <a:r>
              <a:rPr lang="pt-PT" dirty="0" err="1" smtClean="0"/>
              <a:t>was</a:t>
            </a:r>
            <a:r>
              <a:rPr lang="pt-PT" dirty="0" smtClean="0"/>
              <a:t> a Nobel </a:t>
            </a:r>
            <a:r>
              <a:rPr lang="pt-PT" dirty="0" err="1" smtClean="0"/>
              <a:t>Prize-winning</a:t>
            </a:r>
            <a:r>
              <a:rPr lang="pt-PT" dirty="0" smtClean="0"/>
              <a:t> </a:t>
            </a:r>
            <a:r>
              <a:rPr lang="pt-PT" dirty="0" err="1" smtClean="0"/>
              <a:t>Austrian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developed</a:t>
            </a:r>
            <a:r>
              <a:rPr lang="pt-PT" dirty="0" smtClean="0"/>
              <a:t> a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fundamental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theory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formed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basis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: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formulated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 (</a:t>
            </a:r>
            <a:r>
              <a:rPr lang="pt-PT" dirty="0" err="1" smtClean="0"/>
              <a:t>stationary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time-</a:t>
            </a:r>
            <a:r>
              <a:rPr lang="pt-PT" dirty="0" err="1" smtClean="0"/>
              <a:t>dependent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revealed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identity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formalism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.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original </a:t>
            </a:r>
            <a:r>
              <a:rPr lang="pt-PT" dirty="0" err="1" smtClean="0"/>
              <a:t>interpretation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physical</a:t>
            </a:r>
            <a:r>
              <a:rPr lang="pt-PT" dirty="0" smtClean="0"/>
              <a:t> </a:t>
            </a:r>
            <a:r>
              <a:rPr lang="pt-PT" dirty="0" err="1" smtClean="0"/>
              <a:t>meaning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Richard </a:t>
            </a:r>
            <a:r>
              <a:rPr lang="pt-PT" dirty="0" err="1" smtClean="0"/>
              <a:t>Phillips</a:t>
            </a:r>
            <a:r>
              <a:rPr lang="pt-PT" dirty="0" smtClean="0"/>
              <a:t> </a:t>
            </a:r>
            <a:r>
              <a:rPr lang="pt-PT" dirty="0" err="1" smtClean="0"/>
              <a:t>Feynman</a:t>
            </a:r>
            <a:r>
              <a:rPr lang="pt-PT" dirty="0" smtClean="0"/>
              <a:t> (1918 –</a:t>
            </a:r>
            <a:r>
              <a:rPr lang="pt-PT" baseline="0" dirty="0" smtClean="0"/>
              <a:t> </a:t>
            </a:r>
            <a:r>
              <a:rPr lang="pt-PT" dirty="0" smtClean="0"/>
              <a:t>1988)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American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path</a:t>
            </a:r>
            <a:r>
              <a:rPr lang="pt-PT" dirty="0" smtClean="0"/>
              <a:t> integral </a:t>
            </a:r>
            <a:r>
              <a:rPr lang="pt-PT" dirty="0" err="1" smtClean="0"/>
              <a:t>formulation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superfluidity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supercooled</a:t>
            </a:r>
            <a:r>
              <a:rPr lang="pt-PT" dirty="0" smtClean="0"/>
              <a:t> </a:t>
            </a:r>
            <a:r>
              <a:rPr lang="pt-PT" dirty="0" err="1" smtClean="0"/>
              <a:t>liquid</a:t>
            </a:r>
            <a:r>
              <a:rPr lang="pt-PT" dirty="0" smtClean="0"/>
              <a:t> </a:t>
            </a:r>
            <a:r>
              <a:rPr lang="pt-PT" dirty="0" err="1" smtClean="0"/>
              <a:t>helium</a:t>
            </a:r>
            <a:r>
              <a:rPr lang="pt-PT" dirty="0" smtClean="0"/>
              <a:t>, as </a:t>
            </a:r>
            <a:r>
              <a:rPr lang="pt-PT" dirty="0" err="1" smtClean="0"/>
              <a:t>well</a:t>
            </a:r>
            <a:r>
              <a:rPr lang="pt-PT" dirty="0" smtClean="0"/>
              <a:t> as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for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parton</a:t>
            </a:r>
            <a:r>
              <a:rPr lang="pt-PT" dirty="0" smtClean="0"/>
              <a:t> </a:t>
            </a:r>
            <a:r>
              <a:rPr lang="pt-PT" dirty="0" err="1" smtClean="0"/>
              <a:t>model</a:t>
            </a:r>
            <a:r>
              <a:rPr lang="pt-PT" dirty="0" smtClean="0"/>
              <a:t>.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Feynman</a:t>
            </a:r>
            <a:r>
              <a:rPr lang="pt-PT" dirty="0" smtClean="0"/>
              <a:t>, </a:t>
            </a:r>
            <a:r>
              <a:rPr lang="pt-PT" dirty="0" err="1" smtClean="0"/>
              <a:t>jointly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Julian </a:t>
            </a:r>
            <a:r>
              <a:rPr lang="pt-PT" dirty="0" err="1" smtClean="0"/>
              <a:t>Schwinger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Sin-Itiro</a:t>
            </a:r>
            <a:r>
              <a:rPr lang="pt-PT" dirty="0" smtClean="0"/>
              <a:t> </a:t>
            </a:r>
            <a:r>
              <a:rPr lang="pt-PT" dirty="0" err="1" smtClean="0"/>
              <a:t>Tomonaga</a:t>
            </a:r>
            <a:r>
              <a:rPr lang="pt-PT" dirty="0" smtClean="0"/>
              <a:t>, </a:t>
            </a:r>
            <a:r>
              <a:rPr lang="pt-PT" dirty="0" err="1" smtClean="0"/>
              <a:t>received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1965.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574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By the way: this is related to the conservation of electric charge!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82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Demanding local gauge conservation resulted in obtaining a new field (the photon) and its interactions with the fermion fields. This is the blueprint of all Standard Model theories (called “Gauge theories”).</a:t>
            </a:r>
          </a:p>
          <a:p>
            <a:pPr marL="0" indent="0">
              <a:buNone/>
            </a:pPr>
            <a:r>
              <a:rPr lang="en-GB" dirty="0" smtClean="0"/>
              <a:t>Gauge theories are automatically </a:t>
            </a:r>
            <a:r>
              <a:rPr lang="en-GB" dirty="0" err="1" smtClean="0"/>
              <a:t>renormalizable</a:t>
            </a:r>
            <a:r>
              <a:rPr lang="en-GB" dirty="0" smtClean="0"/>
              <a:t> (‘t </a:t>
            </a:r>
            <a:r>
              <a:rPr lang="en-GB" dirty="0" err="1" smtClean="0"/>
              <a:t>Hooft</a:t>
            </a:r>
            <a:r>
              <a:rPr lang="en-GB" dirty="0" smtClean="0"/>
              <a:t> &amp; </a:t>
            </a:r>
            <a:r>
              <a:rPr lang="en-GB" dirty="0" err="1" smtClean="0"/>
              <a:t>Veltman’s</a:t>
            </a:r>
            <a:r>
              <a:rPr lang="en-GB" dirty="0" smtClean="0"/>
              <a:t> Nobel prize) i.e. don’t produce nonsense.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70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D2A-7112-6246-9895-8C8BFBA60BDC}" type="datetime1">
              <a:rPr lang="en-US" smtClean="0"/>
              <a:t>01.04.19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294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EAF0-3AE7-0648-88AF-73E57AD076ED}" type="datetime1">
              <a:rPr lang="en-US" smtClean="0"/>
              <a:t>01.04.19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39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1CC-E939-BA4A-BF45-BEF21C883DC5}" type="datetime1">
              <a:rPr lang="en-US" smtClean="0"/>
              <a:t>01.04.19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90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A4F-1C07-484C-9280-06F91C147EA7}" type="datetime1">
              <a:rPr lang="en-US" smtClean="0"/>
              <a:t>01.04.19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099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904-6170-104F-BA8E-6239B1D29B54}" type="datetime1">
              <a:rPr lang="en-US" smtClean="0"/>
              <a:t>01.04.19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0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EFC07-49DE-B74F-B3BE-EAC9429B9449}" type="datetime1">
              <a:rPr lang="en-US" smtClean="0"/>
              <a:t>01.04.19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097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384E-3740-7246-ABA2-F3AC26068938}" type="datetime1">
              <a:rPr lang="en-US" smtClean="0"/>
              <a:t>01.04.19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283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D066-B109-E848-A0AD-D710D1F64A47}" type="datetime1">
              <a:rPr lang="en-US" smtClean="0"/>
              <a:t>01.04.19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61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5B4E-88F2-0343-BE9C-F599985779F4}" type="datetime1">
              <a:rPr lang="en-US" smtClean="0"/>
              <a:t>01.04.19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5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C180-EA82-1B42-AEB4-55DE4F00CA35}" type="datetime1">
              <a:rPr lang="en-US" smtClean="0"/>
              <a:t>01.04.19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2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09E6-9A47-864F-BCEB-69D2B73B0285}" type="datetime1">
              <a:rPr lang="en-US" smtClean="0"/>
              <a:t>01.04.19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128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D763A-B5D8-E24C-A37E-EB79590803B2}" type="datetime1">
              <a:rPr lang="en-US" smtClean="0"/>
              <a:t>01.04.19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2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microsoft.com/office/2007/relationships/hdphoto" Target="../media/hdphoto2.wdp"/><Relationship Id="rId7" Type="http://schemas.openxmlformats.org/officeDocument/2006/relationships/image" Target="../media/image41.png"/><Relationship Id="rId8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52.png"/><Relationship Id="rId5" Type="http://schemas.microsoft.com/office/2007/relationships/hdphoto" Target="../media/hdphoto5.wdp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microsoft.com/office/2007/relationships/hdphoto" Target="../media/hdphoto6.wdp"/><Relationship Id="rId5" Type="http://schemas.openxmlformats.org/officeDocument/2006/relationships/image" Target="../media/image62.png"/><Relationship Id="rId6" Type="http://schemas.microsoft.com/office/2007/relationships/hdphoto" Target="../media/hdphoto7.wdp"/><Relationship Id="rId7" Type="http://schemas.openxmlformats.org/officeDocument/2006/relationships/image" Target="../media/image63.png"/><Relationship Id="rId8" Type="http://schemas.microsoft.com/office/2007/relationships/hdphoto" Target="../media/hdphoto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67.png"/><Relationship Id="rId6" Type="http://schemas.openxmlformats.org/officeDocument/2006/relationships/image" Target="../media/image69.png"/><Relationship Id="rId7" Type="http://schemas.microsoft.com/office/2007/relationships/hdphoto" Target="../media/hdphoto9.wdp"/><Relationship Id="rId8" Type="http://schemas.openxmlformats.org/officeDocument/2006/relationships/image" Target="../media/image70.png"/><Relationship Id="rId9" Type="http://schemas.microsoft.com/office/2007/relationships/hdphoto" Target="../media/hdphoto10.wdp"/><Relationship Id="rId10" Type="http://schemas.openxmlformats.org/officeDocument/2006/relationships/image" Target="../media/image71.png"/><Relationship Id="rId11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microsoft.com/office/2007/relationships/hdphoto" Target="../media/hdphoto12.wdp"/><Relationship Id="rId8" Type="http://schemas.openxmlformats.org/officeDocument/2006/relationships/image" Target="../media/image91.png"/><Relationship Id="rId9" Type="http://schemas.microsoft.com/office/2007/relationships/hdphoto" Target="../media/hdphoto1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jp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.bin"/><Relationship Id="rId20" Type="http://schemas.openxmlformats.org/officeDocument/2006/relationships/image" Target="../media/image140.emf"/><Relationship Id="rId21" Type="http://schemas.openxmlformats.org/officeDocument/2006/relationships/oleObject" Target="../embeddings/oleObject7.bin"/><Relationship Id="rId22" Type="http://schemas.openxmlformats.org/officeDocument/2006/relationships/image" Target="../media/image141.emf"/><Relationship Id="rId23" Type="http://schemas.openxmlformats.org/officeDocument/2006/relationships/image" Target="../media/image149.png"/><Relationship Id="rId24" Type="http://schemas.openxmlformats.org/officeDocument/2006/relationships/image" Target="../media/image150.png"/><Relationship Id="rId25" Type="http://schemas.openxmlformats.org/officeDocument/2006/relationships/image" Target="../media/image151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37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138.emf"/><Relationship Id="rId14" Type="http://schemas.openxmlformats.org/officeDocument/2006/relationships/image" Target="../media/image146.png"/><Relationship Id="rId15" Type="http://schemas.openxmlformats.org/officeDocument/2006/relationships/image" Target="../media/image147.png"/><Relationship Id="rId16" Type="http://schemas.openxmlformats.org/officeDocument/2006/relationships/image" Target="../media/image148.png"/><Relationship Id="rId17" Type="http://schemas.openxmlformats.org/officeDocument/2006/relationships/oleObject" Target="../embeddings/oleObject5.bin"/><Relationship Id="rId18" Type="http://schemas.openxmlformats.org/officeDocument/2006/relationships/image" Target="../media/image139.emf"/><Relationship Id="rId19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3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jpeg"/><Relationship Id="rId3" Type="http://schemas.openxmlformats.org/officeDocument/2006/relationships/image" Target="../media/image15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61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60.emf"/><Relationship Id="rId7" Type="http://schemas.openxmlformats.org/officeDocument/2006/relationships/image" Target="../media/image162.png"/><Relationship Id="rId8" Type="http://schemas.openxmlformats.org/officeDocument/2006/relationships/image" Target="../media/image16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16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microsoft.com/office/2007/relationships/hdphoto" Target="../media/hdphoto15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7" Type="http://schemas.openxmlformats.org/officeDocument/2006/relationships/image" Target="../media/image175.png"/><Relationship Id="rId8" Type="http://schemas.openxmlformats.org/officeDocument/2006/relationships/image" Target="../media/image176.png"/><Relationship Id="rId9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2.png"/><Relationship Id="rId5" Type="http://schemas.openxmlformats.org/officeDocument/2006/relationships/image" Target="../media/image176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7" Type="http://schemas.openxmlformats.org/officeDocument/2006/relationships/image" Target="../media/image191.png"/><Relationship Id="rId8" Type="http://schemas.openxmlformats.org/officeDocument/2006/relationships/image" Target="../media/image1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hyperlink" Target="https://atlas.web.cern.ch/Atlas/GROUPS/PHYSICS/CombinedSummaryPlots/HIGGS/" TargetMode="External"/><Relationship Id="rId1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5" Type="http://schemas.openxmlformats.org/officeDocument/2006/relationships/image" Target="../media/image202.png"/><Relationship Id="rId6" Type="http://schemas.openxmlformats.org/officeDocument/2006/relationships/image" Target="../media/image203.png"/><Relationship Id="rId7" Type="http://schemas.openxmlformats.org/officeDocument/2006/relationships/image" Target="../media/image204.png"/><Relationship Id="rId8" Type="http://schemas.openxmlformats.org/officeDocument/2006/relationships/image" Target="../media/image205.png"/><Relationship Id="rId9" Type="http://schemas.openxmlformats.org/officeDocument/2006/relationships/image" Target="../media/image177.png"/><Relationship Id="rId10" Type="http://schemas.openxmlformats.org/officeDocument/2006/relationships/image" Target="../media/image2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5" Type="http://schemas.openxmlformats.org/officeDocument/2006/relationships/image" Target="../media/image222.png"/><Relationship Id="rId6" Type="http://schemas.openxmlformats.org/officeDocument/2006/relationships/image" Target="../media/image177.png"/><Relationship Id="rId7" Type="http://schemas.openxmlformats.org/officeDocument/2006/relationships/image" Target="../media/image223.png"/><Relationship Id="rId8" Type="http://schemas.openxmlformats.org/officeDocument/2006/relationships/image" Target="../media/image224.png"/><Relationship Id="rId9" Type="http://schemas.openxmlformats.org/officeDocument/2006/relationships/image" Target="../media/image225.png"/><Relationship Id="rId10" Type="http://schemas.openxmlformats.org/officeDocument/2006/relationships/image" Target="../media/image2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230.png"/><Relationship Id="rId7" Type="http://schemas.openxmlformats.org/officeDocument/2006/relationships/image" Target="../media/image231.png"/><Relationship Id="rId8" Type="http://schemas.openxmlformats.org/officeDocument/2006/relationships/image" Target="../media/image232.png"/><Relationship Id="rId9" Type="http://schemas.openxmlformats.org/officeDocument/2006/relationships/image" Target="../media/image233.png"/><Relationship Id="rId10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238.png"/><Relationship Id="rId8" Type="http://schemas.openxmlformats.org/officeDocument/2006/relationships/image" Target="../media/image23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image" Target="../media/image177.png"/><Relationship Id="rId7" Type="http://schemas.openxmlformats.org/officeDocument/2006/relationships/image" Target="../media/image243.png"/><Relationship Id="rId8" Type="http://schemas.openxmlformats.org/officeDocument/2006/relationships/image" Target="../media/image244.png"/><Relationship Id="rId9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4" Type="http://schemas.openxmlformats.org/officeDocument/2006/relationships/image" Target="../media/image247.png"/><Relationship Id="rId5" Type="http://schemas.openxmlformats.org/officeDocument/2006/relationships/image" Target="../media/image248.png"/><Relationship Id="rId6" Type="http://schemas.openxmlformats.org/officeDocument/2006/relationships/image" Target="../media/image249.png"/><Relationship Id="rId7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8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8.png"/><Relationship Id="rId1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1.png"/><Relationship Id="rId4" Type="http://schemas.openxmlformats.org/officeDocument/2006/relationships/image" Target="../media/image247.png"/><Relationship Id="rId5" Type="http://schemas.openxmlformats.org/officeDocument/2006/relationships/image" Target="../media/image252.png"/><Relationship Id="rId6" Type="http://schemas.openxmlformats.org/officeDocument/2006/relationships/image" Target="../media/image253.png"/><Relationship Id="rId7" Type="http://schemas.openxmlformats.org/officeDocument/2006/relationships/image" Target="../media/image254.png"/><Relationship Id="rId8" Type="http://schemas.openxmlformats.org/officeDocument/2006/relationships/image" Target="../media/image255.png"/><Relationship Id="rId9" Type="http://schemas.openxmlformats.org/officeDocument/2006/relationships/image" Target="../media/image256.png"/><Relationship Id="rId10" Type="http://schemas.openxmlformats.org/officeDocument/2006/relationships/image" Target="../media/image25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177.png"/><Relationship Id="rId6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microsoft.com/office/2007/relationships/hdphoto" Target="../media/hdphoto1.wdp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62" y="1050769"/>
            <a:ext cx="4419605" cy="4419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58" y="606155"/>
            <a:ext cx="9144000" cy="1213146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262626"/>
                </a:solidFill>
              </a:rPr>
              <a:t>Higgs Physics – Lecture 1</a:t>
            </a:r>
            <a:endParaRPr lang="pt-PT" sz="6600" dirty="0">
              <a:solidFill>
                <a:srgbClr val="26262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29104"/>
            <a:ext cx="9043746" cy="1310940"/>
          </a:xfrm>
          <a:noFill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Higgs Physics at the LHC – Introduction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Ricardo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Gonçalo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LIP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IDPASC Course on Physics at the LHC – LIP,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 April 2018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" y="6338924"/>
            <a:ext cx="763346" cy="519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72" y="6258646"/>
            <a:ext cx="1303785" cy="683363"/>
          </a:xfrm>
          <a:prstGeom prst="rect">
            <a:avLst/>
          </a:prstGeom>
        </p:spPr>
      </p:pic>
      <p:pic>
        <p:nvPicPr>
          <p:cNvPr id="13" name="Picture 12" descr="Modelos-Barras-FUNDOS-v04_3logos-FE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857" y="6258646"/>
            <a:ext cx="3873735" cy="599354"/>
          </a:xfrm>
          <a:prstGeom prst="rect">
            <a:avLst/>
          </a:prstGeom>
        </p:spPr>
      </p:pic>
      <p:pic>
        <p:nvPicPr>
          <p:cNvPr id="14" name="Picture 13" descr="FCT_log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20" y="6363074"/>
            <a:ext cx="1076737" cy="426338"/>
          </a:xfrm>
          <a:prstGeom prst="rect">
            <a:avLst/>
          </a:prstGeom>
        </p:spPr>
      </p:pic>
      <p:pic>
        <p:nvPicPr>
          <p:cNvPr id="4" name="Picture 3" descr="IDPASC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93" y="6338925"/>
            <a:ext cx="486791" cy="541428"/>
          </a:xfrm>
          <a:prstGeom prst="rect">
            <a:avLst/>
          </a:prstGeom>
        </p:spPr>
      </p:pic>
      <p:pic>
        <p:nvPicPr>
          <p:cNvPr id="8" name="Picture 7" descr="SPFdp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70" y="6338924"/>
            <a:ext cx="1305595" cy="5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274638"/>
            <a:ext cx="7044267" cy="134681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Reminder: </a:t>
            </a:r>
            <a:r>
              <a:rPr lang="en-GB" dirty="0" err="1" smtClean="0"/>
              <a:t>Lagrangians</a:t>
            </a:r>
            <a:r>
              <a:rPr lang="en-GB" dirty="0" smtClean="0"/>
              <a:t> in classical 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213" y="1621452"/>
            <a:ext cx="8430587" cy="3784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The equations of motion of a system are derived from a scalar </a:t>
            </a:r>
            <a:r>
              <a:rPr lang="en-GB" b="1" dirty="0" err="1" smtClean="0"/>
              <a:t>Lagrangian</a:t>
            </a:r>
            <a:r>
              <a:rPr lang="en-GB" dirty="0" smtClean="0"/>
              <a:t> function of </a:t>
            </a:r>
            <a:r>
              <a:rPr lang="en-GB" b="1" dirty="0" smtClean="0"/>
              <a:t>generalized coordinates </a:t>
            </a:r>
            <a:r>
              <a:rPr lang="en-GB" dirty="0" smtClean="0"/>
              <a:t>and </a:t>
            </a:r>
            <a:r>
              <a:rPr lang="en-GB" b="1" dirty="0" smtClean="0"/>
              <a:t>velocities</a:t>
            </a:r>
            <a:r>
              <a:rPr lang="en-GB" dirty="0" smtClean="0"/>
              <a:t> (time derivatives of the coordinates)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and from the </a:t>
            </a:r>
            <a:r>
              <a:rPr lang="en-GB" b="1" dirty="0" smtClean="0"/>
              <a:t>Euler-Lagrange equations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3A39-E8CB-B04C-A2C9-3F7F16D1F4BB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76768"/>
            <a:ext cx="4030129" cy="798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4559214"/>
            <a:ext cx="4859866" cy="12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2" y="1703592"/>
            <a:ext cx="6891867" cy="787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5604"/>
          <a:stretch/>
        </p:blipFill>
        <p:spPr>
          <a:xfrm>
            <a:off x="1202267" y="2911304"/>
            <a:ext cx="7687732" cy="849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169305"/>
            <a:ext cx="3225800" cy="824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2"/>
          </a:xfrm>
        </p:spPr>
        <p:txBody>
          <a:bodyPr>
            <a:normAutofit/>
          </a:bodyPr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693" y="1168400"/>
            <a:ext cx="8430587" cy="47413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Particle in a conservative potential V. The </a:t>
            </a:r>
            <a:r>
              <a:rPr lang="en-GB" dirty="0" err="1" smtClean="0"/>
              <a:t>Lagrangian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</a:t>
            </a:r>
            <a:r>
              <a:rPr lang="en-GB" dirty="0" smtClean="0"/>
              <a:t>as derivatives (e.g. for </a:t>
            </a:r>
            <a:r>
              <a:rPr lang="en-GB" i="1" dirty="0" smtClean="0"/>
              <a:t>x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a</a:t>
            </a:r>
            <a:r>
              <a:rPr lang="en-GB" dirty="0" smtClean="0"/>
              <a:t>nd Euler-Lagrange’s equations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f</a:t>
            </a:r>
            <a:r>
              <a:rPr lang="en-GB" dirty="0" smtClean="0"/>
              <a:t>inally give us Newton’s familiar 2</a:t>
            </a:r>
            <a:r>
              <a:rPr lang="en-GB" baseline="30000" dirty="0" smtClean="0"/>
              <a:t>nd</a:t>
            </a:r>
            <a:r>
              <a:rPr lang="en-GB" dirty="0" smtClean="0"/>
              <a:t> law!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30A4-C62C-3A4F-A8C8-1C8AAE58F9D4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11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79" y="5517984"/>
            <a:ext cx="8466667" cy="7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3926526"/>
            <a:ext cx="8229600" cy="658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104"/>
          </a:xfrm>
        </p:spPr>
        <p:txBody>
          <a:bodyPr>
            <a:normAutofit/>
          </a:bodyPr>
          <a:lstStyle/>
          <a:p>
            <a:r>
              <a:rPr lang="en-GB" dirty="0" smtClean="0"/>
              <a:t>Symmetries and conservation laws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5B9E6-A47D-3044-81CE-652833014141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12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367" y="5277454"/>
            <a:ext cx="5744634" cy="778013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68714" y="1101394"/>
            <a:ext cx="8672086" cy="5440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dirty="0" err="1" smtClean="0"/>
              <a:t>Noether’s</a:t>
            </a:r>
            <a:r>
              <a:rPr lang="en-GB" sz="2600" dirty="0" smtClean="0"/>
              <a:t> theorem: </a:t>
            </a:r>
          </a:p>
          <a:p>
            <a:pPr marL="400050" lvl="1" indent="0">
              <a:buNone/>
            </a:pPr>
            <a:r>
              <a:rPr lang="en-GB" sz="26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If </a:t>
            </a:r>
            <a:r>
              <a:rPr lang="en-GB" sz="2600" b="1" dirty="0">
                <a:solidFill>
                  <a:srgbClr val="FF0000"/>
                </a:solidFill>
                <a:latin typeface="Apple Chancery"/>
                <a:cs typeface="Apple Chancery"/>
              </a:rPr>
              <a:t>a system has a continuous symmetry property, then there are corresponding quantities whose values are conserved in time</a:t>
            </a:r>
            <a:r>
              <a:rPr lang="en-GB" sz="26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.</a:t>
            </a:r>
            <a:endParaRPr lang="en-GB" sz="2600" dirty="0" smtClean="0">
              <a:solidFill>
                <a:srgbClr val="FF0000"/>
              </a:solidFill>
              <a:latin typeface="Apple Chancery"/>
              <a:cs typeface="Apple Chancery"/>
            </a:endParaRPr>
          </a:p>
          <a:p>
            <a:pPr marL="0" indent="0">
              <a:buNone/>
            </a:pPr>
            <a:r>
              <a:rPr lang="en-GB" sz="2600" dirty="0" smtClean="0"/>
              <a:t>Simplest case: Coordinates not explicitly appearing in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</a:t>
            </a:r>
          </a:p>
          <a:p>
            <a:pPr>
              <a:buFont typeface="Symbol" charset="0"/>
              <a:buChar char=""/>
            </a:pPr>
            <a:r>
              <a:rPr lang="en-GB" sz="2600" dirty="0" err="1" smtClean="0"/>
              <a:t>Lagrangian</a:t>
            </a:r>
            <a:r>
              <a:rPr lang="en-GB" sz="2600" dirty="0" smtClean="0"/>
              <a:t> invariant over a continuous transformation of the coordinates</a:t>
            </a:r>
          </a:p>
          <a:p>
            <a:pPr marL="0" indent="0">
              <a:buNone/>
            </a:pPr>
            <a:r>
              <a:rPr lang="en-GB" sz="2600" dirty="0" smtClean="0"/>
              <a:t>Example: mass </a:t>
            </a:r>
            <a:r>
              <a:rPr lang="en-GB" sz="2600" b="1" dirty="0" smtClean="0"/>
              <a:t>m</a:t>
            </a:r>
            <a:r>
              <a:rPr lang="en-GB" sz="2600" dirty="0" smtClean="0"/>
              <a:t> orbiting in the field of a fixed mass </a:t>
            </a:r>
            <a:r>
              <a:rPr lang="en-GB" sz="2600" b="1" dirty="0" smtClean="0"/>
              <a:t>M</a:t>
            </a:r>
          </a:p>
          <a:p>
            <a:pPr marL="0" indent="0">
              <a:buNone/>
            </a:pPr>
            <a:endParaRPr lang="en-GB" sz="2600" b="1" dirty="0"/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r>
              <a:rPr lang="en-GB" sz="2600" dirty="0" smtClean="0"/>
              <a:t>Since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doesn’t depend explicitly on </a:t>
            </a:r>
            <a:r>
              <a:rPr lang="en-GB" sz="2600" b="1" dirty="0" err="1" smtClean="0"/>
              <a:t>φ</a:t>
            </a:r>
            <a:r>
              <a:rPr lang="en-GB" sz="2600" b="1" dirty="0" smtClean="0"/>
              <a:t> </a:t>
            </a:r>
            <a:r>
              <a:rPr lang="en-GB" sz="2600" dirty="0"/>
              <a:t>(symmetry with respect </a:t>
            </a:r>
            <a:r>
              <a:rPr lang="en-GB" sz="2600" dirty="0" smtClean="0"/>
              <a:t>to rotations in space), the Euler-Lagrange equation gives</a:t>
            </a:r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 smtClean="0"/>
              <a:t>Where the </a:t>
            </a:r>
            <a:r>
              <a:rPr lang="en-GB" sz="2600" b="1" dirty="0" smtClean="0"/>
              <a:t>angular momentum J</a:t>
            </a:r>
            <a:r>
              <a:rPr lang="en-GB" sz="2600" dirty="0" smtClean="0"/>
              <a:t> is a constant of motion!</a:t>
            </a:r>
          </a:p>
        </p:txBody>
      </p:sp>
    </p:spTree>
    <p:extLst>
      <p:ext uri="{BB962C8B-B14F-4D97-AF65-F5344CB8AC3E}">
        <p14:creationId xmlns:p14="http://schemas.microsoft.com/office/powerpoint/2010/main" val="405464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093A-9271-B544-A367-0E615E88CFB8}" type="datetime1">
              <a:rPr lang="en-US" smtClean="0"/>
              <a:t>01.04.19</a:t>
            </a:fld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13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08" y="3846829"/>
            <a:ext cx="4042717" cy="3010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03" y="1679379"/>
            <a:ext cx="3527953" cy="1224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Let’s</a:t>
            </a:r>
            <a:r>
              <a:rPr lang="pt-PT" dirty="0" smtClean="0"/>
              <a:t> </a:t>
            </a:r>
            <a:r>
              <a:rPr lang="pt-PT" dirty="0" err="1" smtClean="0"/>
              <a:t>go</a:t>
            </a:r>
            <a:r>
              <a:rPr lang="pt-PT" dirty="0" smtClean="0"/>
              <a:t> to quantum </a:t>
            </a:r>
            <a:r>
              <a:rPr lang="pt-PT" dirty="0" err="1" smtClean="0"/>
              <a:t>fields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243" y1="52914" x2="39243" y2="52914"/>
                        <a14:foregroundMark x1="35458" y1="44325" x2="8566" y2="55982"/>
                        <a14:foregroundMark x1="37450" y1="42178" x2="28486" y2="80061"/>
                        <a14:foregroundMark x1="58167" y1="46012" x2="58167" y2="46012"/>
                        <a14:backgroundMark x1="1793" y1="60736" x2="1793" y2="60736"/>
                        <a14:backgroundMark x1="1195" y1="62730" x2="1195" y2="62730"/>
                        <a14:backgroundMark x1="797" y1="65031" x2="797" y2="65031"/>
                        <a14:backgroundMark x1="797" y1="68405" x2="797" y2="68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258" y="3174567"/>
            <a:ext cx="2864282" cy="3720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9625" l="170" r="100000">
                        <a14:foregroundMark x1="18537" y1="17375" x2="18537" y2="17375"/>
                        <a14:foregroundMark x1="12755" y1="9375" x2="23980" y2="9625"/>
                        <a14:foregroundMark x1="13095" y1="21375" x2="29082" y2="31625"/>
                        <a14:foregroundMark x1="52211" y1="67625" x2="51190" y2="98625"/>
                        <a14:foregroundMark x1="38605" y1="66000" x2="48129" y2="96375"/>
                        <a14:foregroundMark x1="26701" y1="68625" x2="26701" y2="95375"/>
                        <a14:foregroundMark x1="15816" y1="70625" x2="22619" y2="97000"/>
                        <a14:foregroundMark x1="29082" y1="14375" x2="29082" y2="14375"/>
                        <a14:foregroundMark x1="30272" y1="17875" x2="30272" y2="17875"/>
                        <a14:foregroundMark x1="30612" y1="23000" x2="30612" y2="23000"/>
                        <a14:foregroundMark x1="73980" y1="58750" x2="63605" y2="92750"/>
                        <a14:foregroundMark x1="76020" y1="51875" x2="97619" y2="82000"/>
                        <a14:backgroundMark x1="68537" y1="33000" x2="68537" y2="33000"/>
                        <a14:backgroundMark x1="4082" y1="26125" x2="4082" y2="26125"/>
                        <a14:backgroundMark x1="82143" y1="52750" x2="99150" y2="78375"/>
                        <a14:backgroundMark x1="76361" y1="34125" x2="76361" y2="34125"/>
                      </a14:backgroundRemoval>
                    </a14:imgEffect>
                  </a14:imgLayer>
                </a14:imgProps>
              </a:ext>
            </a:extLst>
          </a:blip>
          <a:srcRect b="15887"/>
          <a:stretch/>
        </p:blipFill>
        <p:spPr>
          <a:xfrm>
            <a:off x="0" y="1904741"/>
            <a:ext cx="4098093" cy="4989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72" y="6177291"/>
            <a:ext cx="178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FFFFFF"/>
                </a:solidFill>
              </a:rPr>
              <a:t>Richard </a:t>
            </a:r>
            <a:r>
              <a:rPr lang="pt-PT" dirty="0" err="1" smtClean="0">
                <a:solidFill>
                  <a:srgbClr val="FFFFFF"/>
                </a:solidFill>
              </a:rPr>
              <a:t>Feynman</a:t>
            </a:r>
            <a:r>
              <a:rPr lang="pt-PT" dirty="0" smtClean="0">
                <a:solidFill>
                  <a:srgbClr val="FFFFFF"/>
                </a:solidFill>
              </a:rPr>
              <a:t> (1918 - 1988)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4757" y="5515294"/>
            <a:ext cx="1665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solidFill>
                  <a:srgbClr val="FFFFFF"/>
                </a:solidFill>
              </a:rPr>
              <a:t>Erwin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Schrödinger</a:t>
            </a:r>
            <a:r>
              <a:rPr lang="pt-PT" dirty="0" smtClean="0">
                <a:solidFill>
                  <a:srgbClr val="FFFFFF"/>
                </a:solidFill>
              </a:rPr>
              <a:t> (1887 - 1961)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0080" y="6544052"/>
            <a:ext cx="24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Schrödinger’s</a:t>
            </a:r>
            <a:r>
              <a:rPr lang="pt-PT" dirty="0" smtClean="0"/>
              <a:t> </a:t>
            </a:r>
            <a:r>
              <a:rPr lang="pt-PT" dirty="0" err="1" smtClean="0"/>
              <a:t>cat</a:t>
            </a:r>
            <a:r>
              <a:rPr lang="pt-PT" dirty="0" smtClean="0"/>
              <a:t> (?-?)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372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302"/>
          </a:xfrm>
        </p:spPr>
        <p:txBody>
          <a:bodyPr/>
          <a:lstStyle/>
          <a:p>
            <a:r>
              <a:rPr lang="en-GB" dirty="0" smtClean="0"/>
              <a:t>Now in quantum field theory…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36168" y="1102820"/>
            <a:ext cx="8686800" cy="12903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Imagine space as an infinite continuum of balls </a:t>
            </a:r>
            <a:r>
              <a:rPr lang="en-GB" dirty="0" smtClean="0"/>
              <a:t>and springs</a:t>
            </a:r>
            <a:r>
              <a:rPr lang="en-GB" dirty="0"/>
              <a:t>, where each ball is connected to its neighbours by elastic bands. </a:t>
            </a:r>
            <a:r>
              <a:rPr lang="en-GB" b="1" dirty="0"/>
              <a:t>Particles are  perturbations of this </a:t>
            </a:r>
            <a:r>
              <a:rPr lang="en-GB" b="1" dirty="0" smtClean="0"/>
              <a:t>field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BB4-1AF3-ED41-BC4A-1CDBD5E90A17}" type="datetime1">
              <a:rPr lang="en-US" smtClean="0"/>
              <a:t>01.04.19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849" y="2458265"/>
            <a:ext cx="6612496" cy="389808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52918" y="2279216"/>
            <a:ext cx="6553999" cy="4439600"/>
            <a:chOff x="252918" y="2279216"/>
            <a:chExt cx="6553999" cy="44396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7200" y="6153885"/>
              <a:ext cx="6349717" cy="488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79352" y="2279216"/>
              <a:ext cx="2711791" cy="40433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22034" y="2279216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y</a:t>
              </a:r>
              <a:endParaRPr lang="pt-PT" sz="3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9800" y="6072485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x</a:t>
              </a:r>
              <a:endParaRPr lang="pt-PT" sz="36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9190" y="4346792"/>
              <a:ext cx="0" cy="21281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2918" y="3738900"/>
              <a:ext cx="1538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err="1" smtClean="0"/>
                <a:t>ϕ</a:t>
              </a:r>
              <a:r>
                <a:rPr lang="pt-PT" sz="3600" dirty="0" smtClean="0"/>
                <a:t>(</a:t>
              </a:r>
              <a:r>
                <a:rPr lang="pt-PT" sz="3600" dirty="0" err="1" smtClean="0"/>
                <a:t>x,y</a:t>
              </a:r>
              <a:r>
                <a:rPr lang="pt-PT" sz="3600" dirty="0" smtClean="0"/>
                <a:t>)</a:t>
              </a:r>
              <a:endParaRPr lang="pt-PT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099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170" y="2912991"/>
            <a:ext cx="5686336" cy="77275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465D-213B-5F44-9380-927090FF96E1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05" y="4343402"/>
            <a:ext cx="4882989" cy="776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055" y="4263384"/>
            <a:ext cx="2779974" cy="869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224" y="5462361"/>
            <a:ext cx="4907605" cy="941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69" y="774286"/>
            <a:ext cx="2630566" cy="874321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21665" y="205065"/>
            <a:ext cx="8875286" cy="5415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Generalized coordinates are now </a:t>
            </a:r>
            <a:r>
              <a:rPr lang="en-GB" b="1" dirty="0" smtClean="0"/>
              <a:t>fields</a:t>
            </a:r>
            <a:r>
              <a:rPr lang="en-GB" dirty="0" smtClean="0"/>
              <a:t> (dislocation of each spring)</a:t>
            </a:r>
            <a:endParaRPr lang="en-GB" dirty="0"/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a relativistic theory we must treat space and time coordinates </a:t>
            </a:r>
            <a:r>
              <a:rPr lang="en-GB" dirty="0" smtClean="0"/>
              <a:t>on </a:t>
            </a:r>
            <a:r>
              <a:rPr lang="en-GB" dirty="0"/>
              <a:t>an equal footing, so the </a:t>
            </a:r>
            <a:r>
              <a:rPr lang="en-GB" dirty="0" smtClean="0"/>
              <a:t>derivatives </a:t>
            </a:r>
            <a:r>
              <a:rPr lang="en-GB" dirty="0"/>
              <a:t>in the </a:t>
            </a:r>
            <a:r>
              <a:rPr lang="en-GB" dirty="0" smtClean="0"/>
              <a:t>classical equations are now</a:t>
            </a:r>
          </a:p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place of a </a:t>
            </a:r>
            <a:r>
              <a:rPr lang="en-GB" dirty="0" err="1"/>
              <a:t>Lagrangian</a:t>
            </a:r>
            <a:r>
              <a:rPr lang="en-GB" dirty="0"/>
              <a:t> we have a </a:t>
            </a:r>
            <a:r>
              <a:rPr lang="en-GB" b="1" dirty="0" err="1"/>
              <a:t>Lagrangian</a:t>
            </a:r>
            <a:r>
              <a:rPr lang="en-GB" b="1" dirty="0"/>
              <a:t> </a:t>
            </a:r>
            <a:r>
              <a:rPr lang="en-GB" b="1" dirty="0" smtClean="0"/>
              <a:t>density </a:t>
            </a:r>
            <a:r>
              <a:rPr lang="en-GB" dirty="0" smtClean="0"/>
              <a:t>(we call it </a:t>
            </a:r>
            <a:r>
              <a:rPr lang="en-GB" dirty="0" err="1" smtClean="0"/>
              <a:t>Lagrangian</a:t>
            </a:r>
            <a:r>
              <a:rPr lang="en-GB" dirty="0" smtClean="0"/>
              <a:t> anyway, just to be confusing)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										   with:</a:t>
            </a:r>
            <a:endParaRPr lang="en-GB" sz="1050" dirty="0" smtClean="0"/>
          </a:p>
          <a:p>
            <a:pPr marL="0" indent="0">
              <a:buNone/>
            </a:pPr>
            <a:r>
              <a:rPr lang="en-GB" dirty="0" smtClean="0"/>
              <a:t>The new Euler-Lagrange equation now becomes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9622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GB" dirty="0" smtClean="0"/>
              <a:t>Gauge invariance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3FB5-26E2-C247-B591-891B1D7ACC7A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16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46" y="1970494"/>
            <a:ext cx="5184695" cy="736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904" y="3193671"/>
            <a:ext cx="4655052" cy="6958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3" y="1107618"/>
            <a:ext cx="8976988" cy="34944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Take the Dirac </a:t>
            </a:r>
            <a:r>
              <a:rPr lang="en-GB" dirty="0" err="1" smtClean="0"/>
              <a:t>Lagrangian</a:t>
            </a:r>
            <a:r>
              <a:rPr lang="en-GB" dirty="0" smtClean="0"/>
              <a:t> for a </a:t>
            </a:r>
            <a:r>
              <a:rPr lang="en-GB" u="sng" dirty="0" err="1" smtClean="0"/>
              <a:t>spinor</a:t>
            </a:r>
            <a:r>
              <a:rPr lang="en-GB" dirty="0" smtClean="0"/>
              <a:t> field </a:t>
            </a:r>
            <a:r>
              <a:rPr lang="en-GB" dirty="0" err="1" smtClean="0"/>
              <a:t>ψ</a:t>
            </a:r>
            <a:r>
              <a:rPr lang="en-GB" dirty="0" smtClean="0"/>
              <a:t> representing a spin-½ particle, for example an electron: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It is invariant under a global U(1) phase transformation like: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Where </a:t>
            </a:r>
            <a:r>
              <a:rPr lang="en-GB" b="1" dirty="0" err="1" smtClean="0"/>
              <a:t>χ</a:t>
            </a:r>
            <a:r>
              <a:rPr lang="en-GB" dirty="0" smtClean="0"/>
              <a:t> is a constant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05" y="4417147"/>
            <a:ext cx="8191928" cy="7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8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25A4-BD75-0740-92E2-B80D1D4A3C24}" type="datetime1">
              <a:rPr lang="en-US" smtClean="0"/>
              <a:t>01.04.19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17</a:t>
            </a:fld>
            <a:endParaRPr lang="pt-PT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70954" y="2583952"/>
            <a:ext cx="147706" cy="0"/>
          </a:xfrm>
          <a:prstGeom prst="straightConnector1">
            <a:avLst/>
          </a:prstGeom>
          <a:ln w="44450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5" y="2919615"/>
            <a:ext cx="2065442" cy="2065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92" y="2919615"/>
            <a:ext cx="2065442" cy="2065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5" y="2943212"/>
            <a:ext cx="2066347" cy="20663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8905" y="2115471"/>
            <a:ext cx="2054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Original sphere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112953" y="2106332"/>
            <a:ext cx="2906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Global transformation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370131" y="2106332"/>
            <a:ext cx="2963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Local </a:t>
            </a:r>
            <a:r>
              <a:rPr lang="en-US" sz="20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transformação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15134" y="2685905"/>
            <a:ext cx="0" cy="4469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11391" y="2579861"/>
            <a:ext cx="618186" cy="277031"/>
          </a:xfrm>
          <a:prstGeom prst="ellipse">
            <a:avLst/>
          </a:prstGeom>
          <a:noFill/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870" y="880533"/>
            <a:ext cx="5210530" cy="7789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27333" y="5418666"/>
            <a:ext cx="1303867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(</a:t>
            </a:r>
            <a:r>
              <a:rPr lang="en-GB" sz="2800" i="1" dirty="0">
                <a:solidFill>
                  <a:srgbClr val="000000"/>
                </a:solidFill>
              </a:rPr>
              <a:t>x</a:t>
            </a:r>
            <a:r>
              <a:rPr lang="en-GB" sz="2800" dirty="0">
                <a:solidFill>
                  <a:srgbClr val="000000"/>
                </a:solidFill>
              </a:rPr>
              <a:t>) </a:t>
            </a:r>
            <a:endParaRPr lang="pt-PT" sz="28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6406" y="5418666"/>
            <a:ext cx="2524508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 smtClean="0">
                <a:solidFill>
                  <a:srgbClr val="000000"/>
                </a:solidFill>
              </a:rPr>
              <a:t>constant</a:t>
            </a:r>
            <a:endParaRPr lang="pt-PT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6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75" y="1118754"/>
            <a:ext cx="8525310" cy="1143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75" y="3537757"/>
            <a:ext cx="6923080" cy="74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2"/>
            <a:ext cx="9144000" cy="930091"/>
          </a:xfrm>
        </p:spPr>
        <p:txBody>
          <a:bodyPr>
            <a:normAutofit/>
          </a:bodyPr>
          <a:lstStyle/>
          <a:p>
            <a:r>
              <a:rPr lang="en-GB" dirty="0" smtClean="0"/>
              <a:t>Local gauge invariance and </a:t>
            </a:r>
            <a:r>
              <a:rPr lang="en-GB" dirty="0"/>
              <a:t>interactions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40" y="895406"/>
            <a:ext cx="8930259" cy="59422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If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=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i="1" dirty="0"/>
              <a:t>x</a:t>
            </a:r>
            <a:r>
              <a:rPr lang="en-GB" dirty="0"/>
              <a:t>) then </a:t>
            </a:r>
            <a:r>
              <a:rPr lang="en-GB" dirty="0" smtClean="0"/>
              <a:t>we get extra terms in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</a:t>
            </a:r>
            <a:r>
              <a:rPr lang="en-GB" dirty="0"/>
              <a:t>we can now make the </a:t>
            </a:r>
            <a:r>
              <a:rPr lang="en-GB" dirty="0" err="1"/>
              <a:t>Lagrangian</a:t>
            </a:r>
            <a:r>
              <a:rPr lang="en-GB" dirty="0"/>
              <a:t> </a:t>
            </a:r>
            <a:r>
              <a:rPr lang="en-GB" dirty="0" smtClean="0"/>
              <a:t>invariant by </a:t>
            </a:r>
            <a:r>
              <a:rPr lang="en-GB" dirty="0"/>
              <a:t>adding an </a:t>
            </a:r>
            <a:r>
              <a:rPr lang="en-GB" b="1" i="1" dirty="0"/>
              <a:t>interaction term</a:t>
            </a:r>
            <a:r>
              <a:rPr lang="en-GB" dirty="0"/>
              <a:t> with a new </a:t>
            </a:r>
            <a:r>
              <a:rPr lang="en-GB" b="1" dirty="0"/>
              <a:t>gauge</a:t>
            </a:r>
            <a:r>
              <a:rPr lang="en-GB" dirty="0"/>
              <a:t> field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dirty="0" smtClean="0"/>
              <a:t> which transforms as: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get: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 few things to note: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Gauge theories are </a:t>
            </a:r>
            <a:r>
              <a:rPr lang="en-GB" dirty="0" err="1" smtClean="0"/>
              <a:t>renormalizable</a:t>
            </a:r>
            <a:r>
              <a:rPr lang="en-GB" dirty="0" smtClean="0"/>
              <a:t>, i.e. calculable</a:t>
            </a:r>
            <a:r>
              <a:rPr lang="en-GB" dirty="0"/>
              <a:t> </a:t>
            </a:r>
            <a:r>
              <a:rPr lang="en-GB" dirty="0" smtClean="0"/>
              <a:t>without infinities popping up everywhere (Nobel prize of </a:t>
            </a:r>
            <a:r>
              <a:rPr lang="en-GB" dirty="0" err="1" smtClean="0"/>
              <a:t>t’Hooft</a:t>
            </a:r>
            <a:r>
              <a:rPr lang="en-GB" dirty="0" smtClean="0"/>
              <a:t> and </a:t>
            </a:r>
            <a:r>
              <a:rPr lang="en-GB" dirty="0" err="1" smtClean="0"/>
              <a:t>Veltman</a:t>
            </a:r>
            <a:r>
              <a:rPr lang="en-GB" dirty="0"/>
              <a:t>)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new </a:t>
            </a:r>
            <a:r>
              <a:rPr lang="en-GB" dirty="0"/>
              <a:t>gauge field </a:t>
            </a:r>
            <a:r>
              <a:rPr lang="en-GB" b="1" i="1" dirty="0" err="1"/>
              <a:t>A</a:t>
            </a:r>
            <a:r>
              <a:rPr lang="en-GB" b="1" i="1" baseline="-25000" dirty="0" err="1"/>
              <a:t>μ</a:t>
            </a:r>
            <a:r>
              <a:rPr lang="en-GB" dirty="0"/>
              <a:t> is the photon in QED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mass of the fermion is the coefficient of the term on </a:t>
            </a:r>
            <a:r>
              <a:rPr lang="en-GB" b="1" dirty="0" err="1" smtClean="0"/>
              <a:t>ψ</a:t>
            </a:r>
            <a:r>
              <a:rPr lang="en-GB" b="1" dirty="0" err="1"/>
              <a:t>ψ</a:t>
            </a: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There is no term in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 smtClean="0"/>
              <a:t> (the photon has zero mass) </a:t>
            </a:r>
            <a:r>
              <a:rPr lang="en-GB" dirty="0" smtClean="0">
                <a:sym typeface="Wingdings"/>
              </a:rPr>
              <a:t> this is the beginning of the Higgs story…</a:t>
            </a:r>
            <a:endParaRPr lang="en-GB" dirty="0"/>
          </a:p>
          <a:p>
            <a:endParaRPr lang="pt-P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266" y="2886552"/>
            <a:ext cx="4070332" cy="70178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487305" y="5491303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B333-1308-FC40-A915-8764D8F7D68E}" type="datetime1">
              <a:rPr lang="en-US" smtClean="0"/>
              <a:t>01.04.19</a:t>
            </a:fld>
            <a:endParaRPr lang="pt-P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645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err="1" smtClean="0"/>
              <a:t>Now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problems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356"/>
            <a:ext cx="9062590" cy="3864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5D464-8D47-604C-99B1-1BE97CEFE56C}" type="datetime1">
              <a:rPr lang="en-US" smtClean="0"/>
              <a:t>01.04.19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9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63871" y="0"/>
            <a:ext cx="1480355" cy="9666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050E-4A59-8949-885E-94E2E17771A0}" type="datetime1">
              <a:rPr lang="en-US" smtClean="0"/>
              <a:t>01.04.19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716400" y="2430403"/>
            <a:ext cx="6858002" cy="199719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8800" dirty="0" smtClean="0"/>
              <a:t>Higgs Lectures</a:t>
            </a:r>
            <a:endParaRPr lang="en-US" sz="8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871" y="1505311"/>
            <a:ext cx="1480355" cy="9666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448" y="4954488"/>
            <a:ext cx="1480355" cy="11391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871" y="3449775"/>
            <a:ext cx="1480355" cy="10547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60" y="0"/>
            <a:ext cx="5678632" cy="60936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666" y="0"/>
            <a:ext cx="1223130" cy="92933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7080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253"/>
            <a:ext cx="9144000" cy="16953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478452"/>
            <a:ext cx="4389705" cy="37869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1: Longitudinal gauge-boson scattering</a:t>
            </a:r>
          </a:p>
          <a:p>
            <a:pPr marL="0" indent="0">
              <a:buNone/>
            </a:pPr>
            <a:r>
              <a:rPr lang="en-GB" dirty="0" smtClean="0"/>
              <a:t>In the absence of the Higgs, some processes have cross sections that grow with the centre of mass energy of the collision… i.e. breaks </a:t>
            </a:r>
            <a:r>
              <a:rPr lang="en-GB" dirty="0" err="1" smtClean="0"/>
              <a:t>unitarity</a:t>
            </a:r>
            <a:r>
              <a:rPr lang="en-GB" dirty="0" smtClean="0"/>
              <a:t>!</a:t>
            </a:r>
          </a:p>
          <a:p>
            <a:pPr marL="0" indent="0">
              <a:buNone/>
            </a:pPr>
            <a:r>
              <a:rPr lang="en-GB" dirty="0" smtClean="0"/>
              <a:t>The Higgs regulates the cross section through negative interference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C07-2A43-7240-BE16-4DB8CB5F0AFB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4261" y="6173901"/>
            <a:ext cx="69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Feynman</a:t>
            </a:r>
            <a:r>
              <a:rPr lang="pt-PT" dirty="0" smtClean="0"/>
              <a:t>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  <a:r>
              <a:rPr lang="pt-PT" dirty="0" err="1" smtClean="0"/>
              <a:t>contributing</a:t>
            </a:r>
            <a:r>
              <a:rPr lang="pt-PT" dirty="0" smtClean="0"/>
              <a:t> to</a:t>
            </a:r>
            <a:r>
              <a:rPr lang="en-GB" dirty="0" smtClean="0"/>
              <a:t> </a:t>
            </a:r>
            <a:r>
              <a:rPr lang="en-GB" dirty="0"/>
              <a:t>longitudinal WW scattering</a:t>
            </a:r>
            <a:endParaRPr lang="pt-PT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3530" y="478452"/>
            <a:ext cx="4576611" cy="4048921"/>
            <a:chOff x="4503530" y="478452"/>
            <a:chExt cx="4576611" cy="40489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3530" y="592415"/>
              <a:ext cx="4576611" cy="39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31120" y="478452"/>
              <a:ext cx="245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 smtClean="0"/>
                <a:t>J.C.Romão</a:t>
              </a:r>
              <a:r>
                <a:rPr lang="pt-PT" sz="1600" dirty="0" smtClean="0"/>
                <a:t> [5]</a:t>
              </a:r>
              <a:endParaRPr lang="pt-PT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96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3790"/>
            <a:ext cx="2133600" cy="365125"/>
          </a:xfrm>
        </p:spPr>
        <p:txBody>
          <a:bodyPr/>
          <a:lstStyle/>
          <a:p>
            <a:fld id="{8D9D2D80-490E-1549-B499-4D494EBF07E4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3790"/>
            <a:ext cx="2895600" cy="365125"/>
          </a:xfrm>
        </p:spPr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3790"/>
            <a:ext cx="2133600" cy="365125"/>
          </a:xfrm>
        </p:spPr>
        <p:txBody>
          <a:bodyPr/>
          <a:lstStyle/>
          <a:p>
            <a:fld id="{7B08EC5E-55E3-8448-9DC5-21BE8846BAF7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130"/>
            <a:ext cx="9144000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07" y="2687493"/>
            <a:ext cx="3775941" cy="651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5" y="3779403"/>
            <a:ext cx="8855719" cy="8102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795975"/>
            <a:ext cx="8686800" cy="56835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2: Mass of elementary particles and gauge bosons</a:t>
            </a:r>
          </a:p>
          <a:p>
            <a:pPr marL="0" indent="0">
              <a:buNone/>
            </a:pPr>
            <a:endParaRPr lang="en-GB" b="1" dirty="0" smtClean="0"/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To keep the </a:t>
            </a:r>
            <a:r>
              <a:rPr lang="en-GB" dirty="0" err="1" smtClean="0"/>
              <a:t>Lagrangian</a:t>
            </a:r>
            <a:r>
              <a:rPr lang="en-GB" dirty="0" smtClean="0"/>
              <a:t> gauge invariant (against a U(1) local phase transformation) the photon field transforms as: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the 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/>
              <a:t> </a:t>
            </a:r>
            <a:r>
              <a:rPr lang="en-GB" dirty="0" smtClean="0"/>
              <a:t>mass term breaks the invariance of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For the SU(2)</a:t>
            </a:r>
            <a:r>
              <a:rPr lang="en-GB" baseline="-25000" dirty="0" smtClean="0"/>
              <a:t>L</a:t>
            </a:r>
            <a:r>
              <a:rPr lang="en-GB" dirty="0" smtClean="0"/>
              <a:t> gauge symmetry transformations of the </a:t>
            </a:r>
            <a:r>
              <a:rPr lang="en-GB" b="1" dirty="0" smtClean="0"/>
              <a:t>weak interaction</a:t>
            </a:r>
            <a:r>
              <a:rPr lang="en-GB" dirty="0" smtClean="0"/>
              <a:t> the fermion </a:t>
            </a:r>
            <a:r>
              <a:rPr lang="en-GB" dirty="0"/>
              <a:t>mass </a:t>
            </a:r>
            <a:r>
              <a:rPr lang="en-GB" dirty="0" smtClean="0"/>
              <a:t>term </a:t>
            </a:r>
            <a:r>
              <a:rPr lang="en-GB" b="1" dirty="0" err="1" smtClean="0"/>
              <a:t>m</a:t>
            </a:r>
            <a:r>
              <a:rPr lang="en-GB" b="1" baseline="-25000" dirty="0" err="1" smtClean="0"/>
              <a:t>e</a:t>
            </a:r>
            <a:r>
              <a:rPr lang="en-GB" b="1" dirty="0" err="1" smtClean="0"/>
              <a:t>ψψ</a:t>
            </a:r>
            <a:r>
              <a:rPr lang="en-GB" b="1" dirty="0" smtClean="0"/>
              <a:t> </a:t>
            </a:r>
            <a:r>
              <a:rPr lang="en-GB" dirty="0" smtClean="0"/>
              <a:t>also breaks invariance!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Bottom line: </a:t>
            </a:r>
            <a:r>
              <a:rPr lang="en-GB" b="1" dirty="0" smtClean="0"/>
              <a:t>the SM (without the Higgs mechanism) results in wrong calculations and breaks down for massive particles</a:t>
            </a:r>
            <a:endParaRPr lang="en-GB" b="1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242644" y="4884038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</a:extLst>
          </a:blip>
          <a:srcRect l="25635" r="29341" b="38364"/>
          <a:stretch/>
        </p:blipFill>
        <p:spPr>
          <a:xfrm flipH="1">
            <a:off x="4527728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The Higgs Mechanism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E5C87-399A-4E4C-BFA7-514E5FB55E9D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22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2"/>
            <a:ext cx="3660401" cy="4974818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8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Robert </a:t>
              </a:r>
              <a:r>
                <a:rPr lang="pt-PT" dirty="0" err="1" smtClean="0"/>
                <a:t>Brout</a:t>
              </a:r>
              <a:r>
                <a:rPr lang="pt-PT" dirty="0" smtClean="0"/>
                <a:t> (1928 – 2011)</a:t>
              </a:r>
              <a:endParaRPr lang="pt-PT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</a:extLst>
          </a:blip>
          <a:srcRect l="26739"/>
          <a:stretch/>
        </p:blipFill>
        <p:spPr>
          <a:xfrm>
            <a:off x="1543540" y="2298700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86895"/>
            <a:ext cx="2459892" cy="38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Peter </a:t>
            </a:r>
            <a:r>
              <a:rPr lang="pt-PT" dirty="0" err="1" smtClean="0"/>
              <a:t>Higgs</a:t>
            </a:r>
            <a:r>
              <a:rPr lang="pt-PT" dirty="0" smtClean="0"/>
              <a:t> (b. 1929)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0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FFFFFF"/>
                </a:solidFill>
              </a:rPr>
              <a:t>François </a:t>
            </a:r>
            <a:r>
              <a:rPr lang="pt-PT" dirty="0" err="1" smtClean="0">
                <a:solidFill>
                  <a:srgbClr val="FFFFFF"/>
                </a:solidFill>
              </a:rPr>
              <a:t>Englert</a:t>
            </a:r>
            <a:r>
              <a:rPr lang="pt-PT" dirty="0" smtClean="0">
                <a:solidFill>
                  <a:srgbClr val="FFFFFF"/>
                </a:solidFill>
              </a:rPr>
              <a:t> (b. 1932)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78" y="2615436"/>
            <a:ext cx="4018371" cy="4018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022" y="2615436"/>
            <a:ext cx="4454978" cy="3818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80542"/>
            <a:ext cx="8743076" cy="649576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Introduce</a:t>
            </a:r>
            <a:r>
              <a:rPr lang="pt-PT" dirty="0" smtClean="0"/>
              <a:t> a SU(2) </a:t>
            </a:r>
            <a:r>
              <a:rPr lang="pt-PT" dirty="0" err="1" smtClean="0"/>
              <a:t>doublet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spin-0 </a:t>
            </a:r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</a:p>
          <a:p>
            <a:endParaRPr lang="pt-PT" dirty="0" smtClean="0"/>
          </a:p>
          <a:p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/>
              <a:t>λ</a:t>
            </a:r>
            <a:r>
              <a:rPr lang="pt-PT" dirty="0"/>
              <a:t>&gt;0, μ</a:t>
            </a:r>
            <a:r>
              <a:rPr lang="pt-PT" baseline="30000" dirty="0"/>
              <a:t>2</a:t>
            </a:r>
            <a:r>
              <a:rPr lang="pt-PT" dirty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</a:p>
          <a:p>
            <a:pPr marL="0" indent="0">
              <a:buNone/>
            </a:pPr>
            <a:r>
              <a:rPr lang="pt-PT" dirty="0" err="1" smtClean="0"/>
              <a:t>minimum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/>
              <a:t>λ</a:t>
            </a:r>
            <a:r>
              <a:rPr lang="pt-PT" dirty="0" smtClean="0"/>
              <a:t>&gt;0, μ</a:t>
            </a:r>
            <a:r>
              <a:rPr lang="pt-PT" baseline="30000" dirty="0" smtClean="0"/>
              <a:t>2</a:t>
            </a:r>
            <a:r>
              <a:rPr lang="pt-PT" dirty="0" smtClean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infinite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minima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:</a:t>
            </a:r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choice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(</a:t>
            </a:r>
            <a:r>
              <a:rPr lang="pt-PT" dirty="0" err="1" smtClean="0"/>
              <a:t>lowest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) </a:t>
            </a:r>
            <a:r>
              <a:rPr lang="pt-PT" dirty="0" err="1" smtClean="0"/>
              <a:t>breaks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978" y="493218"/>
            <a:ext cx="4705303" cy="1043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697" y="1399816"/>
            <a:ext cx="4425903" cy="70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19" y="2027106"/>
            <a:ext cx="4574391" cy="70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67" y="4721235"/>
            <a:ext cx="3574648" cy="944247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4009115" y="4851475"/>
            <a:ext cx="1412566" cy="341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64A7-74FC-B34E-BB52-836104B795A8}" type="datetime1">
              <a:rPr lang="en-US" smtClean="0"/>
              <a:t>01.04.19</a:t>
            </a:fld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61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862" y="1609569"/>
            <a:ext cx="4419605" cy="44196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42" y="2026505"/>
            <a:ext cx="4569459" cy="34718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ectangle 27"/>
          <p:cNvSpPr/>
          <p:nvPr/>
        </p:nvSpPr>
        <p:spPr>
          <a:xfrm>
            <a:off x="2161812" y="897935"/>
            <a:ext cx="5317221" cy="48682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5B12-A990-4F47-8531-B66756F08688}" type="datetime1">
              <a:rPr lang="en-US" smtClean="0"/>
              <a:t>01.04.19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773" y="1935930"/>
            <a:ext cx="4030227" cy="618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4000" r="98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7926" flipH="1">
            <a:off x="4628756" y="2908141"/>
            <a:ext cx="1989875" cy="19898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08" b="78928" l="183" r="100000">
                        <a14:foregroundMark x1="61108" y1="66753" x2="76855" y2="63129"/>
                        <a14:foregroundMark x1="48987" y1="63542" x2="50879" y2="63694"/>
                        <a14:foregroundMark x1="55273" y1="64865" x2="51807" y2="64041"/>
                        <a14:foregroundMark x1="85181" y1="63628" x2="97876" y2="64865"/>
                        <a14:foregroundMark x1="95374" y1="67578" x2="80371" y2="68403"/>
                        <a14:foregroundMark x1="7715" y1="68511" x2="78320" y2="72287"/>
                        <a14:foregroundMark x1="96460" y1="72982" x2="7910" y2="74349"/>
                        <a14:foregroundMark x1="6946" y1="69488" x2="1160" y2="70855"/>
                        <a14:backgroundMark x1="12341" y1="54405" x2="96460" y2="54753"/>
                      </a14:backgroundRemoval>
                    </a14:imgEffect>
                  </a14:imgLayer>
                </a14:imgProps>
              </a:ext>
            </a:extLst>
          </a:blip>
          <a:srcRect t="59888" b="27421"/>
          <a:stretch/>
        </p:blipFill>
        <p:spPr>
          <a:xfrm>
            <a:off x="0" y="1531416"/>
            <a:ext cx="9144000" cy="404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067" r="93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12402" y="-74866"/>
            <a:ext cx="2101371" cy="21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4626 L 0.00573 0.5475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96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405E-7 -1.33009E-6 C 0.05403 0.05136 0.10806 0.10294 0.13899 0.17488 C 0.16991 0.24682 0.17755 0.33935 0.18537 0.43188 " pathEditMode="relative" ptsTypes="a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820485" y="1182753"/>
            <a:ext cx="3104884" cy="3222251"/>
            <a:chOff x="5992261" y="1308783"/>
            <a:chExt cx="2494401" cy="2755663"/>
          </a:xfrm>
        </p:grpSpPr>
        <p:sp>
          <p:nvSpPr>
            <p:cNvPr id="25" name="Rectangle 24"/>
            <p:cNvSpPr/>
            <p:nvPr/>
          </p:nvSpPr>
          <p:spPr>
            <a:xfrm>
              <a:off x="5992261" y="1308783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573" y="1417194"/>
              <a:ext cx="703901" cy="8329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2399" y="2226403"/>
              <a:ext cx="2143613" cy="171489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6192399" y="2004897"/>
              <a:ext cx="2185408" cy="221506"/>
              <a:chOff x="5755317" y="1689842"/>
              <a:chExt cx="2494470" cy="221508"/>
            </a:xfrm>
          </p:grpSpPr>
          <p:sp>
            <p:nvSpPr>
              <p:cNvPr id="13" name="Arc 12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06037" y="1121855"/>
            <a:ext cx="3104884" cy="3316558"/>
            <a:chOff x="2970590" y="1417194"/>
            <a:chExt cx="2494401" cy="2755663"/>
          </a:xfrm>
        </p:grpSpPr>
        <p:sp>
          <p:nvSpPr>
            <p:cNvPr id="28" name="Rectangle 27"/>
            <p:cNvSpPr/>
            <p:nvPr/>
          </p:nvSpPr>
          <p:spPr>
            <a:xfrm>
              <a:off x="2970590" y="1417194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732" y="2349555"/>
              <a:ext cx="2143613" cy="17148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35223">
              <a:off x="4350805" y="2799382"/>
              <a:ext cx="703901" cy="832949"/>
            </a:xfrm>
            <a:prstGeom prst="rect">
              <a:avLst/>
            </a:prstGeom>
          </p:spPr>
        </p:pic>
        <p:grpSp>
          <p:nvGrpSpPr>
            <p:cNvPr id="31" name="Group 21"/>
            <p:cNvGrpSpPr/>
            <p:nvPr/>
          </p:nvGrpSpPr>
          <p:grpSpPr>
            <a:xfrm>
              <a:off x="3170733" y="3828644"/>
              <a:ext cx="2185410" cy="221506"/>
              <a:chOff x="5755317" y="1689842"/>
              <a:chExt cx="2494470" cy="221508"/>
            </a:xfrm>
          </p:grpSpPr>
          <p:sp>
            <p:nvSpPr>
              <p:cNvPr id="32" name="Arc 31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Arc 38"/>
            <p:cNvSpPr/>
            <p:nvPr/>
          </p:nvSpPr>
          <p:spPr>
            <a:xfrm>
              <a:off x="4044897" y="2226403"/>
              <a:ext cx="611770" cy="857884"/>
            </a:xfrm>
            <a:prstGeom prst="arc">
              <a:avLst>
                <a:gd name="adj1" fmla="val 15413884"/>
                <a:gd name="adj2" fmla="val 2589208"/>
              </a:avLst>
            </a:prstGeom>
            <a:ln cap="flat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467" y="1729553"/>
            <a:ext cx="3343969" cy="3103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7534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Electroweak symmetry breaking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17715" y="1170695"/>
            <a:ext cx="6125036" cy="516730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In the </a:t>
            </a:r>
            <a:r>
              <a:rPr lang="en-US" sz="2800" dirty="0" smtClean="0">
                <a:solidFill>
                  <a:srgbClr val="000000"/>
                </a:solidFill>
              </a:rPr>
              <a:t>Standard Model with no Higgs mechanism, interactions </a:t>
            </a:r>
            <a:r>
              <a:rPr lang="en-US" sz="2800" dirty="0">
                <a:solidFill>
                  <a:srgbClr val="000000"/>
                </a:solidFill>
              </a:rPr>
              <a:t>are symmetric </a:t>
            </a:r>
            <a:r>
              <a:rPr lang="en-US" sz="2800" dirty="0" smtClean="0">
                <a:solidFill>
                  <a:srgbClr val="000000"/>
                </a:solidFill>
              </a:rPr>
              <a:t>and </a:t>
            </a:r>
            <a:r>
              <a:rPr lang="en-US" sz="2800" dirty="0">
                <a:solidFill>
                  <a:srgbClr val="000000"/>
                </a:solidFill>
              </a:rPr>
              <a:t>particles do not have </a:t>
            </a:r>
            <a:r>
              <a:rPr lang="en-US" sz="2800" dirty="0" smtClean="0">
                <a:solidFill>
                  <a:srgbClr val="000000"/>
                </a:solidFill>
              </a:rPr>
              <a:t>mass 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Electroweak gauge symmetry is </a:t>
            </a:r>
            <a:r>
              <a:rPr lang="en-US" sz="2800" dirty="0">
                <a:solidFill>
                  <a:srgbClr val="000000"/>
                </a:solidFill>
              </a:rPr>
              <a:t>broken: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Photon does </a:t>
            </a:r>
            <a:r>
              <a:rPr lang="en-US" dirty="0">
                <a:solidFill>
                  <a:srgbClr val="000000"/>
                </a:solidFill>
              </a:rPr>
              <a:t>not have mass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, Z </a:t>
            </a:r>
            <a:r>
              <a:rPr lang="en-US" dirty="0" smtClean="0">
                <a:solidFill>
                  <a:srgbClr val="000000"/>
                </a:solidFill>
              </a:rPr>
              <a:t>have </a:t>
            </a:r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smtClean="0">
                <a:solidFill>
                  <a:srgbClr val="000000"/>
                </a:solidFill>
              </a:rPr>
              <a:t>large mass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3000" dirty="0">
                <a:solidFill>
                  <a:srgbClr val="BE0204"/>
                </a:solidFill>
              </a:rPr>
              <a:t>Higgs </a:t>
            </a:r>
            <a:r>
              <a:rPr lang="en-US" sz="3000" dirty="0" smtClean="0">
                <a:solidFill>
                  <a:srgbClr val="BE0204"/>
                </a:solidFill>
              </a:rPr>
              <a:t>mechanism: mass </a:t>
            </a:r>
            <a:r>
              <a:rPr lang="en-US" sz="3000" dirty="0">
                <a:solidFill>
                  <a:srgbClr val="BE0204"/>
                </a:solidFill>
              </a:rPr>
              <a:t>of W and Z results from </a:t>
            </a:r>
            <a:r>
              <a:rPr lang="en-US" sz="3000" dirty="0" smtClean="0">
                <a:solidFill>
                  <a:srgbClr val="BE0204"/>
                </a:solidFill>
              </a:rPr>
              <a:t>the  </a:t>
            </a:r>
            <a:r>
              <a:rPr lang="en-US" sz="3000" dirty="0">
                <a:solidFill>
                  <a:srgbClr val="BE0204"/>
                </a:solidFill>
              </a:rPr>
              <a:t>Higgs </a:t>
            </a:r>
            <a:r>
              <a:rPr lang="en-US" sz="3000" dirty="0" smtClean="0">
                <a:solidFill>
                  <a:srgbClr val="BE0204"/>
                </a:solidFill>
              </a:rPr>
              <a:t>mechanism</a:t>
            </a:r>
          </a:p>
          <a:p>
            <a:r>
              <a:rPr lang="en-US" sz="30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  <a:endParaRPr lang="en-US" sz="3000" dirty="0">
              <a:solidFill>
                <a:srgbClr val="BE0204"/>
              </a:solidFill>
            </a:endParaRP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D84EE-22A0-384C-834A-E5B8C4407707}" type="datetime1">
              <a:rPr lang="en-US" smtClean="0"/>
              <a:t>01.04.19</a:t>
            </a:fld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42751" y="6474528"/>
            <a:ext cx="2395098" cy="38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J.Varela’s</a:t>
            </a:r>
            <a:r>
              <a:rPr lang="en-US" dirty="0" smtClean="0"/>
              <a:t>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93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Alumni DF/FCTUC 2019 - 23/3/2019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2120900"/>
            <a:ext cx="7620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3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EWK Symmetry Breaking in Pictures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4BA7-E122-E542-8EC0-1A8F1E7958CB}" type="datetime1">
              <a:rPr lang="en-US" smtClean="0"/>
              <a:t>01.04.19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05" y="1608278"/>
            <a:ext cx="7161631" cy="5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411505" y="1904644"/>
            <a:ext cx="5480317" cy="659006"/>
            <a:chOff x="-1405467" y="1994237"/>
            <a:chExt cx="5480317" cy="6590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09514" y="1994237"/>
              <a:ext cx="5284364" cy="65900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-1405467" y="1994237"/>
              <a:ext cx="3228977" cy="65900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703" y="618643"/>
            <a:ext cx="2381175" cy="740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916" y="2464371"/>
            <a:ext cx="1449037" cy="555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510" y="2978637"/>
            <a:ext cx="3528483" cy="6807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60" y="242243"/>
            <a:ext cx="8888275" cy="65649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point</a:t>
            </a:r>
            <a:r>
              <a:rPr lang="pt-PT" dirty="0" smtClean="0"/>
              <a:t> a </a:t>
            </a:r>
            <a:r>
              <a:rPr lang="pt-PT" dirty="0" err="1"/>
              <a:t>massive</a:t>
            </a:r>
            <a:r>
              <a:rPr lang="pt-PT" dirty="0"/>
              <a:t> </a:t>
            </a:r>
            <a:r>
              <a:rPr lang="pt-PT" dirty="0" err="1"/>
              <a:t>scalar</a:t>
            </a:r>
            <a:r>
              <a:rPr lang="pt-PT" dirty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</a:t>
            </a:r>
            <a:r>
              <a:rPr lang="pt-PT" dirty="0" err="1" smtClean="0"/>
              <a:t>expectation</a:t>
            </a:r>
            <a:r>
              <a:rPr lang="pt-PT" dirty="0" smtClean="0"/>
              <a:t> </a:t>
            </a:r>
            <a:r>
              <a:rPr lang="pt-PT" dirty="0" err="1" smtClean="0"/>
              <a:t>value</a:t>
            </a:r>
            <a:r>
              <a:rPr lang="pt-PT" dirty="0" smtClean="0"/>
              <a:t> </a:t>
            </a:r>
            <a:r>
              <a:rPr lang="pt-PT" b="1" i="1" dirty="0" smtClean="0"/>
              <a:t>v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4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r>
              <a:rPr lang="pt-PT" dirty="0" smtClean="0"/>
              <a:t>: W</a:t>
            </a:r>
            <a:r>
              <a:rPr lang="pt-PT" baseline="30000" dirty="0" smtClean="0"/>
              <a:t>(1)</a:t>
            </a:r>
            <a:r>
              <a:rPr lang="pt-PT" dirty="0" smtClean="0"/>
              <a:t>, </a:t>
            </a:r>
            <a:r>
              <a:rPr lang="pt-PT" dirty="0"/>
              <a:t>W</a:t>
            </a:r>
            <a:r>
              <a:rPr lang="pt-PT" baseline="30000" dirty="0" smtClean="0"/>
              <a:t>(2)</a:t>
            </a:r>
            <a:r>
              <a:rPr lang="pt-PT" dirty="0"/>
              <a:t>, W</a:t>
            </a:r>
            <a:r>
              <a:rPr lang="pt-PT" baseline="30000" dirty="0" smtClean="0"/>
              <a:t>(3)</a:t>
            </a:r>
            <a:r>
              <a:rPr lang="pt-PT" dirty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B</a:t>
            </a:r>
            <a:r>
              <a:rPr lang="pt-PT" baseline="30000" dirty="0" smtClean="0"/>
              <a:t>(</a:t>
            </a:r>
            <a:r>
              <a:rPr lang="pt-PT" baseline="30000" dirty="0"/>
              <a:t>1</a:t>
            </a:r>
            <a:r>
              <a:rPr lang="pt-PT" baseline="30000" dirty="0" smtClean="0"/>
              <a:t>)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transform</a:t>
            </a:r>
            <a:r>
              <a:rPr lang="pt-PT" dirty="0" smtClean="0"/>
              <a:t> to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massive</a:t>
            </a:r>
            <a:r>
              <a:rPr lang="pt-PT" dirty="0" smtClean="0"/>
              <a:t> W</a:t>
            </a:r>
            <a:r>
              <a:rPr lang="pt-PT" baseline="30000" dirty="0" smtClean="0"/>
              <a:t>+</a:t>
            </a:r>
            <a:r>
              <a:rPr lang="pt-PT" dirty="0" smtClean="0"/>
              <a:t>, W</a:t>
            </a:r>
            <a:r>
              <a:rPr lang="pt-PT" baseline="30000" dirty="0" smtClean="0"/>
              <a:t>-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Z,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massless</a:t>
            </a:r>
            <a:r>
              <a:rPr lang="pt-PT" dirty="0" smtClean="0"/>
              <a:t> A (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photon</a:t>
            </a:r>
            <a:r>
              <a:rPr lang="pt-PT" dirty="0" smtClean="0"/>
              <a:t>)</a:t>
            </a:r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with</a:t>
            </a:r>
            <a:r>
              <a:rPr lang="pt-PT" dirty="0" smtClean="0"/>
              <a:t> g, </a:t>
            </a:r>
            <a:r>
              <a:rPr lang="pt-PT" dirty="0" err="1" smtClean="0"/>
              <a:t>g</a:t>
            </a:r>
            <a:r>
              <a:rPr lang="pt-PT" baseline="-25000" dirty="0" err="1" smtClean="0"/>
              <a:t>W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electromagnetic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weak</a:t>
            </a:r>
            <a:r>
              <a:rPr lang="pt-PT" dirty="0"/>
              <a:t> </a:t>
            </a:r>
            <a:r>
              <a:rPr lang="pt-PT" dirty="0" smtClean="0"/>
              <a:t>forces</a:t>
            </a:r>
          </a:p>
          <a:p>
            <a:r>
              <a:rPr lang="pt-PT" dirty="0" err="1" smtClean="0"/>
              <a:t>Defining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Weinberg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r>
              <a:rPr lang="pt-PT" dirty="0" smtClean="0"/>
              <a:t> as </a:t>
            </a:r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 err="1"/>
              <a:t>w</a:t>
            </a:r>
            <a:r>
              <a:rPr lang="pt-PT" dirty="0" err="1" smtClean="0"/>
              <a:t>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relation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masses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</a:t>
            </a:r>
          </a:p>
          <a:p>
            <a:endParaRPr lang="pt-PT" dirty="0" smtClean="0"/>
          </a:p>
          <a:p>
            <a:r>
              <a:rPr lang="pt-PT" dirty="0" err="1" smtClean="0"/>
              <a:t>Fermions</a:t>
            </a:r>
            <a:r>
              <a:rPr lang="pt-PT" dirty="0" smtClean="0"/>
              <a:t>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their</a:t>
            </a:r>
            <a:r>
              <a:rPr lang="pt-PT" dirty="0" smtClean="0"/>
              <a:t> </a:t>
            </a:r>
            <a:r>
              <a:rPr lang="pt-PT" dirty="0" err="1" smtClean="0"/>
              <a:t>masses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interaction</a:t>
            </a:r>
            <a:r>
              <a:rPr lang="pt-PT" dirty="0" smtClean="0"/>
              <a:t> </a:t>
            </a:r>
            <a:r>
              <a:rPr lang="pt-PT" dirty="0" err="1" smtClean="0"/>
              <a:t>terms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(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385" y="4798980"/>
            <a:ext cx="2784106" cy="718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181" y="3905330"/>
            <a:ext cx="2677203" cy="887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4592" y="2527364"/>
            <a:ext cx="2521053" cy="420176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890D-61AD-9940-B526-F3B3AA8CDCEC}" type="datetime1">
              <a:rPr lang="en-US" smtClean="0"/>
              <a:t>01.04.19</a:t>
            </a:fld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763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880" y="1390814"/>
            <a:ext cx="5952852" cy="40075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8B1A-919D-D842-838A-4428FE63E7E3}" type="datetime1">
              <a:rPr lang="en-US" smtClean="0"/>
              <a:t>01.04.19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29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198695" y="353261"/>
            <a:ext cx="6670570" cy="6104689"/>
            <a:chOff x="1440497" y="372533"/>
            <a:chExt cx="6670570" cy="6104689"/>
          </a:xfrm>
        </p:grpSpPr>
        <p:grpSp>
          <p:nvGrpSpPr>
            <p:cNvPr id="14" name="Group 13"/>
            <p:cNvGrpSpPr/>
            <p:nvPr/>
          </p:nvGrpSpPr>
          <p:grpSpPr>
            <a:xfrm>
              <a:off x="1440497" y="372533"/>
              <a:ext cx="6670570" cy="6104689"/>
              <a:chOff x="1440497" y="372533"/>
              <a:chExt cx="6670570" cy="6104689"/>
            </a:xfrm>
          </p:grpSpPr>
          <p:grpSp>
            <p:nvGrpSpPr>
              <p:cNvPr id="3" name="Group 8"/>
              <p:cNvGrpSpPr/>
              <p:nvPr/>
            </p:nvGrpSpPr>
            <p:grpSpPr>
              <a:xfrm>
                <a:off x="1440497" y="372533"/>
                <a:ext cx="6670570" cy="6104689"/>
                <a:chOff x="5062677" y="3049421"/>
                <a:chExt cx="3637300" cy="3615427"/>
              </a:xfrm>
            </p:grpSpPr>
            <p:pic>
              <p:nvPicPr>
                <p:cNvPr id="7" name="Picture 6" descr="nc_cc_dsdq2_cteq6d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62677" y="3049421"/>
                  <a:ext cx="3637300" cy="3615427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6042392" y="4570786"/>
                  <a:ext cx="771059" cy="4556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 smtClean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sz="4400" baseline="30000" dirty="0" smtClean="0">
                      <a:solidFill>
                        <a:srgbClr val="FF0000"/>
                      </a:solidFill>
                    </a:rPr>
                    <a:t>±</a:t>
                  </a:r>
                  <a:endParaRPr lang="en-US" sz="4400" baseline="30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232728" y="3553585"/>
                  <a:ext cx="749849" cy="492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dirty="0" err="1" smtClean="0">
                      <a:solidFill>
                        <a:srgbClr val="000090"/>
                      </a:solidFill>
                    </a:rPr>
                    <a:t>γ</a:t>
                  </a:r>
                  <a:endParaRPr lang="en-US" sz="4800" dirty="0">
                    <a:solidFill>
                      <a:srgbClr val="000090"/>
                    </a:solidFill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4651302" y="1410086"/>
                <a:ext cx="2613098" cy="10452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857726" y="4082727"/>
              <a:ext cx="2696407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pt-PT" sz="3200" dirty="0" err="1" smtClean="0"/>
                <a:t>Weak</a:t>
              </a:r>
              <a:r>
                <a:rPr lang="pt-PT" sz="3200" dirty="0" smtClean="0"/>
                <a:t> Nuclear </a:t>
              </a:r>
              <a:r>
                <a:rPr lang="pt-PT" sz="3200" dirty="0" err="1" smtClean="0"/>
                <a:t>Interaction</a:t>
              </a:r>
              <a:endParaRPr lang="pt-PT" sz="3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48667" y="1028398"/>
              <a:ext cx="3115733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3200" dirty="0" err="1" smtClean="0"/>
                <a:t>Electromagnetic</a:t>
              </a:r>
              <a:r>
                <a:rPr lang="pt-PT" sz="3200" dirty="0" smtClean="0"/>
                <a:t> </a:t>
              </a:r>
              <a:r>
                <a:rPr lang="pt-PT" sz="3200" dirty="0" err="1" smtClean="0"/>
                <a:t>interaction</a:t>
              </a:r>
              <a:endParaRPr lang="pt-PT" sz="3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651302" y="2054817"/>
              <a:ext cx="1224565" cy="40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148667" y="3217333"/>
              <a:ext cx="118533" cy="8653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862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Outlook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49" y="1417638"/>
            <a:ext cx="4997955" cy="4938711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Introduction</a:t>
            </a:r>
            <a:endParaRPr lang="pt-PT" dirty="0" smtClean="0"/>
          </a:p>
          <a:p>
            <a:r>
              <a:rPr lang="pt-PT" dirty="0" err="1" smtClean="0"/>
              <a:t>Hard</a:t>
            </a:r>
            <a:r>
              <a:rPr lang="pt-PT" dirty="0" smtClean="0"/>
              <a:t>-core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Lagrangians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symmetries</a:t>
            </a:r>
            <a:endParaRPr lang="pt-PT" dirty="0" smtClean="0"/>
          </a:p>
          <a:p>
            <a:pPr lvl="1"/>
            <a:r>
              <a:rPr lang="pt-PT" dirty="0" smtClean="0"/>
              <a:t>Quantum </a:t>
            </a:r>
            <a:r>
              <a:rPr lang="pt-PT" dirty="0" err="1" smtClean="0"/>
              <a:t>fields</a:t>
            </a:r>
            <a:endParaRPr lang="pt-PT" dirty="0" smtClean="0"/>
          </a:p>
          <a:p>
            <a:pPr lvl="1"/>
            <a:r>
              <a:rPr lang="pt-PT" dirty="0" err="1" smtClean="0"/>
              <a:t>Problems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Standard </a:t>
            </a:r>
            <a:r>
              <a:rPr lang="pt-PT" dirty="0" err="1" smtClean="0"/>
              <a:t>Model</a:t>
            </a:r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long</a:t>
            </a:r>
            <a:r>
              <a:rPr lang="pt-PT" dirty="0" smtClean="0"/>
              <a:t> </a:t>
            </a:r>
            <a:r>
              <a:rPr lang="pt-PT" dirty="0" err="1" smtClean="0"/>
              <a:t>way</a:t>
            </a:r>
            <a:r>
              <a:rPr lang="pt-PT" dirty="0" smtClean="0"/>
              <a:t> to </a:t>
            </a:r>
            <a:r>
              <a:rPr lang="pt-PT" dirty="0" err="1" smtClean="0"/>
              <a:t>discovery</a:t>
            </a:r>
            <a:endParaRPr lang="pt-PT" dirty="0" smtClean="0"/>
          </a:p>
          <a:p>
            <a:pPr lvl="1"/>
            <a:r>
              <a:rPr lang="pt-PT" dirty="0" smtClean="0"/>
              <a:t>LEP </a:t>
            </a:r>
            <a:r>
              <a:rPr lang="pt-PT" dirty="0" err="1" smtClean="0"/>
              <a:t>experiments</a:t>
            </a:r>
            <a:endParaRPr lang="pt-PT" dirty="0" smtClean="0"/>
          </a:p>
          <a:p>
            <a:pPr lvl="1"/>
            <a:r>
              <a:rPr lang="pt-PT" dirty="0" err="1" smtClean="0"/>
              <a:t>Tevatron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endParaRPr lang="pt-PT" dirty="0" smtClean="0"/>
          </a:p>
          <a:p>
            <a:pPr lvl="1"/>
            <a:r>
              <a:rPr lang="pt-PT" dirty="0" err="1" smtClean="0"/>
              <a:t>Search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</a:p>
          <a:p>
            <a:r>
              <a:rPr lang="pt-PT" dirty="0" err="1" smtClean="0"/>
              <a:t>Higgs</a:t>
            </a:r>
            <a:r>
              <a:rPr lang="pt-PT" dirty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properties</a:t>
            </a:r>
            <a:endParaRPr lang="pt-PT" dirty="0" smtClean="0"/>
          </a:p>
          <a:p>
            <a:r>
              <a:rPr lang="pt-PT" dirty="0" smtClean="0"/>
              <a:t>Open </a:t>
            </a:r>
            <a:r>
              <a:rPr lang="pt-PT" dirty="0" err="1" smtClean="0"/>
              <a:t>questions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2837-E150-3B42-8820-FDF5F6A18BED}" type="datetime1">
              <a:rPr lang="en-US" smtClean="0"/>
              <a:t>01.04.19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pic>
        <p:nvPicPr>
          <p:cNvPr id="12" name="Picture 11" descr="h_sta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27" y="2660164"/>
            <a:ext cx="2841973" cy="34810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928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1E36-CEAC-424C-90ED-7A2D38598F1D}" type="datetime1">
              <a:rPr lang="en-US" smtClean="0"/>
              <a:t>01.04.19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30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889000"/>
            <a:ext cx="7493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3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Story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So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Fa</a:t>
            </a:r>
            <a:r>
              <a:rPr lang="pt-PT" dirty="0" err="1" smtClean="0">
                <a:solidFill>
                  <a:srgbClr val="FFFFFF"/>
                </a:solidFill>
              </a:rPr>
              <a:t>r</a:t>
            </a:r>
            <a:r>
              <a:rPr lang="pt-PT" dirty="0" smtClean="0">
                <a:solidFill>
                  <a:srgbClr val="FFFFFF"/>
                </a:solidFill>
              </a:rPr>
              <a:t>...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B6DC-C8B6-CD4D-A059-2B28D86EFFF7}" type="datetime1">
              <a:rPr lang="en-US" smtClean="0"/>
              <a:t>01.04.19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865" y="1417638"/>
            <a:ext cx="4739217" cy="51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0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97" y="96971"/>
            <a:ext cx="3514921" cy="18123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Standard Model of particle physics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6FFF2-E6F3-E843-AE33-A75D0F84E2D7}" type="datetime1">
              <a:rPr lang="en-US" smtClean="0"/>
              <a:t>01.04.19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15489"/>
            <a:ext cx="3853799" cy="292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9325"/>
            <a:ext cx="3938957" cy="47857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17946" y="5106384"/>
            <a:ext cx="1175302" cy="1156035"/>
            <a:chOff x="7968698" y="5092364"/>
            <a:chExt cx="1175302" cy="11560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7" b="99167" l="0" r="991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68698" y="5092364"/>
              <a:ext cx="1175302" cy="11560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081237" y="5608370"/>
              <a:ext cx="979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 smtClean="0">
                  <a:solidFill>
                    <a:schemeClr val="bg2"/>
                  </a:solidFill>
                  <a:latin typeface="Arial"/>
                  <a:cs typeface="Arial"/>
                </a:rPr>
                <a:t>2013</a:t>
              </a:r>
              <a:endParaRPr lang="pt-PT" sz="2800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88" b="99287" l="10000" r="90000">
                        <a14:foregroundMark x1="54750" y1="42518" x2="54750" y2="42518"/>
                        <a14:backgroundMark x1="24583" y1="40736" x2="25417" y2="60214"/>
                        <a14:backgroundMark x1="35417" y1="93705" x2="43417" y2="96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11" r="25326"/>
          <a:stretch/>
        </p:blipFill>
        <p:spPr>
          <a:xfrm>
            <a:off x="258974" y="2737838"/>
            <a:ext cx="2605987" cy="28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6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49300"/>
            <a:ext cx="7620000" cy="53467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46A1-8B17-004F-880E-15AF530A6B4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01.04.19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49300"/>
            <a:ext cx="76200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1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130"/>
          </a:xfrm>
        </p:spPr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9848"/>
            <a:ext cx="6447405" cy="3207183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mass</a:t>
            </a:r>
            <a:r>
              <a:rPr lang="pt-PT" dirty="0"/>
              <a:t> (</a:t>
            </a:r>
            <a:r>
              <a:rPr lang="pt-PT" dirty="0" err="1"/>
              <a:t>was</a:t>
            </a:r>
            <a:r>
              <a:rPr lang="pt-PT" dirty="0"/>
              <a:t>)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unknown</a:t>
            </a:r>
            <a:r>
              <a:rPr lang="pt-PT" dirty="0"/>
              <a:t> </a:t>
            </a:r>
            <a:r>
              <a:rPr lang="pt-PT" dirty="0" err="1"/>
              <a:t>parameter</a:t>
            </a:r>
            <a:endParaRPr lang="pt-PT" dirty="0"/>
          </a:p>
          <a:p>
            <a:r>
              <a:rPr lang="pt-PT" dirty="0" err="1" smtClean="0"/>
              <a:t>We</a:t>
            </a:r>
            <a:r>
              <a:rPr lang="pt-PT" dirty="0" smtClean="0"/>
              <a:t> can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to W</a:t>
            </a:r>
            <a:r>
              <a:rPr lang="pt-PT" baseline="30000" dirty="0" smtClean="0"/>
              <a:t>±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keeping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photon</a:t>
            </a:r>
            <a:r>
              <a:rPr lang="pt-PT" dirty="0" smtClean="0"/>
              <a:t> </a:t>
            </a:r>
            <a:r>
              <a:rPr lang="pt-PT" dirty="0" err="1" smtClean="0"/>
              <a:t>massless</a:t>
            </a:r>
            <a:endParaRPr lang="pt-PT" dirty="0" smtClean="0"/>
          </a:p>
          <a:p>
            <a:r>
              <a:rPr lang="pt-PT" dirty="0" err="1"/>
              <a:t>Relation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masses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W </a:t>
            </a:r>
            <a:r>
              <a:rPr lang="pt-PT" dirty="0" err="1"/>
              <a:t>and</a:t>
            </a:r>
            <a:r>
              <a:rPr lang="pt-PT" dirty="0"/>
              <a:t> Z</a:t>
            </a:r>
          </a:p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couples</a:t>
            </a:r>
            <a:r>
              <a:rPr lang="pt-PT" dirty="0"/>
              <a:t> to W </a:t>
            </a:r>
            <a:r>
              <a:rPr lang="pt-PT" dirty="0" err="1"/>
              <a:t>and</a:t>
            </a:r>
            <a:r>
              <a:rPr lang="pt-PT" dirty="0"/>
              <a:t> Z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strengths</a:t>
            </a:r>
            <a:r>
              <a:rPr lang="pt-PT" dirty="0"/>
              <a:t> </a:t>
            </a:r>
            <a:r>
              <a:rPr lang="pt-PT" dirty="0" err="1"/>
              <a:t>proportional</a:t>
            </a:r>
            <a:r>
              <a:rPr lang="pt-PT" dirty="0"/>
              <a:t> to </a:t>
            </a:r>
            <a:r>
              <a:rPr lang="pt-PT" dirty="0" err="1"/>
              <a:t>their</a:t>
            </a:r>
            <a:r>
              <a:rPr lang="pt-PT" dirty="0"/>
              <a:t> </a:t>
            </a:r>
            <a:r>
              <a:rPr lang="pt-PT" dirty="0" err="1"/>
              <a:t>masses</a:t>
            </a:r>
            <a:endParaRPr lang="pt-PT" dirty="0"/>
          </a:p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couples</a:t>
            </a:r>
            <a:r>
              <a:rPr lang="pt-PT" dirty="0" smtClean="0"/>
              <a:t> to </a:t>
            </a: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fermions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strength</a:t>
            </a:r>
            <a:r>
              <a:rPr lang="pt-PT" dirty="0" smtClean="0"/>
              <a:t> </a:t>
            </a:r>
            <a:r>
              <a:rPr lang="pt-PT" dirty="0" err="1" smtClean="0"/>
              <a:t>proportional</a:t>
            </a:r>
            <a:r>
              <a:rPr lang="pt-PT" dirty="0" smtClean="0"/>
              <a:t> to </a:t>
            </a:r>
            <a:r>
              <a:rPr lang="pt-PT" dirty="0" err="1" smtClean="0"/>
              <a:t>their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0" y="2573901"/>
            <a:ext cx="2606518" cy="673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190" y="3562303"/>
            <a:ext cx="2264610" cy="652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5" y="4397396"/>
            <a:ext cx="8890466" cy="2128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190" y="1351248"/>
            <a:ext cx="2092944" cy="65095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EE33D-4A4A-F543-9076-F9116ED65213}" type="datetime1">
              <a:rPr lang="en-US" smtClean="0"/>
              <a:t>01.04.19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861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15210" y="2539578"/>
            <a:ext cx="4213175" cy="3999250"/>
            <a:chOff x="1475656" y="1264926"/>
            <a:chExt cx="5361893" cy="5229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1264926"/>
              <a:ext cx="5361893" cy="52292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868144" y="213285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Oval 12"/>
            <p:cNvSpPr/>
            <p:nvPr/>
          </p:nvSpPr>
          <p:spPr>
            <a:xfrm>
              <a:off x="4283968" y="3429000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/>
            <p:cNvSpPr/>
            <p:nvPr/>
          </p:nvSpPr>
          <p:spPr>
            <a:xfrm>
              <a:off x="3958952" y="357301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/>
            <p:cNvSpPr/>
            <p:nvPr/>
          </p:nvSpPr>
          <p:spPr>
            <a:xfrm>
              <a:off x="2590800" y="4437112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8628" y="2581874"/>
            <a:ext cx="4666582" cy="3524635"/>
            <a:chOff x="-723827" y="3321554"/>
            <a:chExt cx="5440403" cy="39061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827" y="3687370"/>
              <a:ext cx="5440403" cy="354031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59464" y="3321554"/>
              <a:ext cx="3546135" cy="40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arXiv</a:t>
              </a:r>
              <a:r>
                <a:rPr lang="pt-PT" dirty="0"/>
                <a:t>:1803.01853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t-PT" dirty="0" err="1" smtClean="0"/>
              <a:t>Exploring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scale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06" y="1149594"/>
            <a:ext cx="8579389" cy="134330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Precision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</a:t>
            </a:r>
            <a:r>
              <a:rPr lang="pt-PT" baseline="-25000" dirty="0" smtClean="0"/>
              <a:t>W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 </a:t>
            </a:r>
            <a:r>
              <a:rPr lang="pt-PT" dirty="0" smtClean="0"/>
              <a:t>are </a:t>
            </a:r>
            <a:r>
              <a:rPr lang="pt-PT" dirty="0" err="1" smtClean="0"/>
              <a:t>stringent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SM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EW </a:t>
            </a:r>
            <a:r>
              <a:rPr lang="pt-PT" dirty="0" err="1" smtClean="0"/>
              <a:t>scale</a:t>
            </a:r>
            <a:endParaRPr lang="pt-PT" dirty="0" smtClean="0"/>
          </a:p>
          <a:p>
            <a:pPr lvl="1"/>
            <a:r>
              <a:rPr lang="pt-PT" dirty="0" smtClean="0"/>
              <a:t>E.g. </a:t>
            </a:r>
            <a:r>
              <a:rPr lang="pt-PT" dirty="0" err="1" smtClean="0"/>
              <a:t>excluding</a:t>
            </a:r>
            <a:r>
              <a:rPr lang="pt-PT" dirty="0" smtClean="0"/>
              <a:t> </a:t>
            </a:r>
            <a:r>
              <a:rPr lang="pt-PT" dirty="0" err="1" smtClean="0"/>
              <a:t>measured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, global EW </a:t>
            </a:r>
            <a:r>
              <a:rPr lang="pt-PT" dirty="0" err="1" smtClean="0"/>
              <a:t>fit</a:t>
            </a:r>
            <a:r>
              <a:rPr lang="pt-PT" dirty="0" smtClean="0"/>
              <a:t> </a:t>
            </a:r>
            <a:r>
              <a:rPr lang="pt-PT" dirty="0" err="1" smtClean="0"/>
              <a:t>gives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 = 90 ± 21 </a:t>
            </a:r>
            <a:r>
              <a:rPr lang="pt-PT" dirty="0" err="1" smtClean="0"/>
              <a:t>GeV</a:t>
            </a:r>
            <a:r>
              <a:rPr lang="pt-PT" dirty="0" smtClean="0"/>
              <a:t> (1.7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tension</a:t>
            </a:r>
            <a:r>
              <a:rPr lang="pt-PT" dirty="0" smtClean="0"/>
              <a:t>) </a:t>
            </a:r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top</a:t>
            </a:r>
            <a:endParaRPr lang="pt-PT" baseline="-250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695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45" y="195719"/>
            <a:ext cx="3457366" cy="25061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5396700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ong Way to Discovery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D04C3-49E2-7941-AAA8-DB753DA0B350}" type="datetime1">
              <a:rPr lang="en-US" smtClean="0"/>
              <a:t>01.04.19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55A-0F09-CE4E-8A53-2D18796B2F80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91" y="285833"/>
            <a:ext cx="6033586" cy="1439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02" y="1724879"/>
            <a:ext cx="1490472" cy="1987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91" y="1724878"/>
            <a:ext cx="3497206" cy="1967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673" y="1724878"/>
            <a:ext cx="1405128" cy="1967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12175"/>
            <a:ext cx="9144000" cy="26441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177078"/>
            <a:ext cx="9144000" cy="10093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6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122" y="53114"/>
            <a:ext cx="4034878" cy="68529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Searches at LEP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7A70-7931-9347-800F-0B6F2BD61D74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3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8212"/>
          </a:xfrm>
        </p:spPr>
        <p:txBody>
          <a:bodyPr/>
          <a:lstStyle/>
          <a:p>
            <a:r>
              <a:rPr lang="en-GB" dirty="0" smtClean="0"/>
              <a:t>Low-mass searches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543-39D1-FA41-A596-4D50C945D663}" type="datetime1">
              <a:rPr lang="en-US" smtClean="0"/>
              <a:t>01.04.19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9" y="1092850"/>
            <a:ext cx="8361944" cy="52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1159933" y="0"/>
            <a:ext cx="6747936" cy="67943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876424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8669" y="3632199"/>
            <a:ext cx="6146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Standard </a:t>
            </a:r>
            <a:r>
              <a:rPr lang="en-GB" dirty="0">
                <a:solidFill>
                  <a:schemeClr val="tx1"/>
                </a:solidFill>
              </a:rPr>
              <a:t>Model </a:t>
            </a:r>
            <a:r>
              <a:rPr lang="en-GB" dirty="0" smtClean="0">
                <a:solidFill>
                  <a:schemeClr val="tx1"/>
                </a:solidFill>
              </a:rPr>
              <a:t>particles, interactions, </a:t>
            </a:r>
            <a:r>
              <a:rPr lang="en-GB" dirty="0">
                <a:solidFill>
                  <a:schemeClr val="tx1"/>
                </a:solidFill>
              </a:rPr>
              <a:t>and </a:t>
            </a:r>
            <a:r>
              <a:rPr lang="en-GB" dirty="0" smtClean="0">
                <a:solidFill>
                  <a:schemeClr val="tx1"/>
                </a:solidFill>
              </a:rPr>
              <a:t>hard</a:t>
            </a:r>
            <a:r>
              <a:rPr lang="en-GB" dirty="0">
                <a:solidFill>
                  <a:schemeClr val="tx1"/>
                </a:solidFill>
              </a:rPr>
              <a:t>-</a:t>
            </a:r>
            <a:r>
              <a:rPr lang="en-GB" dirty="0" smtClean="0">
                <a:solidFill>
                  <a:schemeClr val="tx1"/>
                </a:solidFill>
              </a:rPr>
              <a:t>core  theory to set the scene…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6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Higher-mass Higgs production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39C3-5599-4B4E-9DB7-1099D0639DC6}" type="datetime1">
              <a:rPr lang="en-US" smtClean="0"/>
              <a:t>01.04.19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4" y="1107618"/>
            <a:ext cx="7546107" cy="53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5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79" y="899316"/>
            <a:ext cx="8287558" cy="5630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336"/>
            <a:ext cx="8229600" cy="87728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Higgs decays: focus on 3</a:t>
            </a:r>
            <a:r>
              <a:rPr lang="en-GB" baseline="30000" dirty="0" smtClean="0"/>
              <a:t>rd</a:t>
            </a:r>
            <a:r>
              <a:rPr lang="en-GB" dirty="0" smtClean="0"/>
              <a:t> generation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7F1D-A39C-8A43-9B33-2CCF0A2B9419}" type="datetime1">
              <a:rPr lang="en-US" smtClean="0"/>
              <a:t>01.04.19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1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9" y="97288"/>
            <a:ext cx="8684822" cy="671640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DF74-4B54-C440-8261-08202B4614A9}" type="datetime1">
              <a:rPr lang="en-US" smtClean="0"/>
              <a:t>01.04.19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0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874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LEP’s</a:t>
            </a:r>
            <a:r>
              <a:rPr lang="pt-PT" dirty="0" smtClean="0"/>
              <a:t> Final </a:t>
            </a:r>
            <a:r>
              <a:rPr lang="pt-PT" dirty="0" err="1" smtClean="0"/>
              <a:t>Legacy</a:t>
            </a:r>
            <a:r>
              <a:rPr lang="pt-PT" dirty="0" smtClean="0"/>
              <a:t>: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Blue</a:t>
            </a:r>
            <a:r>
              <a:rPr lang="pt-PT" dirty="0" smtClean="0"/>
              <a:t> </a:t>
            </a:r>
            <a:r>
              <a:rPr lang="pt-PT" dirty="0" err="1" smtClean="0"/>
              <a:t>Band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40626"/>
            <a:ext cx="3361015" cy="4525963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Decades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searches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r>
              <a:rPr lang="pt-PT" dirty="0" smtClean="0"/>
              <a:t>...</a:t>
            </a:r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July</a:t>
            </a:r>
            <a:r>
              <a:rPr lang="pt-PT" dirty="0" smtClean="0"/>
              <a:t> 2010: </a:t>
            </a:r>
          </a:p>
          <a:p>
            <a:pPr lvl="1"/>
            <a:r>
              <a:rPr lang="pt-PT" dirty="0" err="1" smtClean="0"/>
              <a:t>LEP+Tevatron+SLD</a:t>
            </a:r>
            <a:r>
              <a:rPr lang="pt-PT" dirty="0" smtClean="0"/>
              <a:t> </a:t>
            </a:r>
            <a:r>
              <a:rPr lang="pt-PT" dirty="0" err="1" smtClean="0"/>
              <a:t>limits</a:t>
            </a:r>
            <a:endParaRPr lang="pt-PT" dirty="0" smtClean="0"/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&lt;</a:t>
            </a:r>
            <a:r>
              <a:rPr lang="pt-PT" dirty="0" smtClean="0"/>
              <a:t>114.4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/>
              <a:t>at</a:t>
            </a:r>
            <a:r>
              <a:rPr lang="pt-PT" dirty="0"/>
              <a:t> 95% CL</a:t>
            </a:r>
            <a:endParaRPr lang="pt-PT" dirty="0" smtClean="0"/>
          </a:p>
          <a:p>
            <a:pPr lvl="1"/>
            <a:r>
              <a:rPr lang="pt-PT" dirty="0" err="1" smtClean="0"/>
              <a:t>Plus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158 </a:t>
            </a:r>
            <a:r>
              <a:rPr lang="pt-PT" dirty="0" err="1" smtClean="0"/>
              <a:t>and</a:t>
            </a:r>
            <a:r>
              <a:rPr lang="pt-PT" dirty="0" smtClean="0"/>
              <a:t> 175 </a:t>
            </a:r>
            <a:r>
              <a:rPr lang="pt-PT" dirty="0" err="1" smtClean="0"/>
              <a:t>GeV</a:t>
            </a:r>
            <a:endParaRPr lang="pt-PT" dirty="0" smtClean="0"/>
          </a:p>
          <a:p>
            <a:endParaRPr lang="pt-PT" dirty="0"/>
          </a:p>
        </p:txBody>
      </p:sp>
      <p:grpSp>
        <p:nvGrpSpPr>
          <p:cNvPr id="9" name="Group 8"/>
          <p:cNvGrpSpPr/>
          <p:nvPr/>
        </p:nvGrpSpPr>
        <p:grpSpPr>
          <a:xfrm>
            <a:off x="3361015" y="1269848"/>
            <a:ext cx="5782983" cy="5588151"/>
            <a:chOff x="3361015" y="1269848"/>
            <a:chExt cx="5782983" cy="5588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1015" y="1269848"/>
              <a:ext cx="5782983" cy="55881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7704783" y="2501556"/>
              <a:ext cx="2434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CERN-PH-EP-2010-05</a:t>
              </a:r>
              <a:endParaRPr lang="pt-PT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68FD9-6920-D64A-90D0-3DE02DFE7061}" type="datetime1">
              <a:rPr lang="en-US" smtClean="0"/>
              <a:t>01.04.19</a:t>
            </a:fld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343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21" y="0"/>
            <a:ext cx="7309847" cy="818212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Searches at the </a:t>
            </a:r>
            <a:r>
              <a:rPr lang="en-GB" dirty="0" err="1" smtClean="0">
                <a:solidFill>
                  <a:srgbClr val="FFFFFF"/>
                </a:solidFill>
              </a:rPr>
              <a:t>Tevatron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88DD-04B3-8543-8009-3A7EBFB9AC6B}" type="datetime1">
              <a:rPr lang="en-US" smtClean="0"/>
              <a:t>01.04.19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4" y="1132458"/>
            <a:ext cx="7944242" cy="5396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820"/>
          </a:xfrm>
        </p:spPr>
        <p:txBody>
          <a:bodyPr/>
          <a:lstStyle/>
          <a:p>
            <a:r>
              <a:rPr lang="en-GB" dirty="0" smtClean="0"/>
              <a:t>Higgs production at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B79B-BFCD-0E49-982D-895D838F081E}" type="datetime1">
              <a:rPr lang="en-US" smtClean="0"/>
              <a:t>01.04.19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63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Most sensitive searches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C2F3-3185-D545-BBB0-87BF071FB80A}" type="datetime1">
              <a:rPr lang="en-US" smtClean="0"/>
              <a:t>01.04.19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8272"/>
            <a:ext cx="8229600" cy="54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6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882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final stand of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710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By the end of its lifetime, the </a:t>
            </a:r>
            <a:r>
              <a:rPr lang="en-GB" dirty="0" err="1" smtClean="0"/>
              <a:t>Tevatron</a:t>
            </a:r>
            <a:r>
              <a:rPr lang="en-GB" dirty="0" smtClean="0"/>
              <a:t> had very sophisticated analyses of a huge number of channels</a:t>
            </a:r>
          </a:p>
          <a:p>
            <a:endParaRPr lang="en-GB" dirty="0" smtClean="0"/>
          </a:p>
          <a:p>
            <a:r>
              <a:rPr lang="en-GB" dirty="0"/>
              <a:t>By that time the LHC was collecting data and analysing it very fast</a:t>
            </a:r>
          </a:p>
          <a:p>
            <a:endParaRPr lang="en-GB" dirty="0" smtClean="0"/>
          </a:p>
          <a:p>
            <a:r>
              <a:rPr lang="en-GB" dirty="0" smtClean="0"/>
              <a:t>The CDF and D0 experiments obtained a significant excess of around 3 standard deviations in the mass range </a:t>
            </a:r>
            <a:r>
              <a:rPr lang="nl-NL" dirty="0" smtClean="0"/>
              <a:t>115</a:t>
            </a:r>
            <a:r>
              <a:rPr lang="nl-NL" dirty="0"/>
              <a:t>&lt;</a:t>
            </a:r>
            <a:r>
              <a:rPr lang="nl-NL" dirty="0" smtClean="0"/>
              <a:t>M</a:t>
            </a:r>
            <a:r>
              <a:rPr lang="nl-NL" baseline="-25000" dirty="0" smtClean="0"/>
              <a:t>H</a:t>
            </a:r>
            <a:r>
              <a:rPr lang="nl-NL" dirty="0"/>
              <a:t>&lt;140 </a:t>
            </a:r>
            <a:r>
              <a:rPr lang="nl-NL" dirty="0" err="1"/>
              <a:t>G</a:t>
            </a:r>
            <a:r>
              <a:rPr lang="nl-NL" dirty="0" err="1" smtClean="0"/>
              <a:t>eV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Not enough to claim discovery, but consistent with the LHC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436F-B28A-194A-9400-F4B9656687CD}" type="datetime1">
              <a:rPr lang="en-US" smtClean="0"/>
              <a:t>01.04.19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08" y="1023459"/>
            <a:ext cx="4216521" cy="278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23" y="3810406"/>
            <a:ext cx="3503588" cy="2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4869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Discovery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LHC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98FA-A731-5D44-A52C-D0296EEE66FE}" type="datetime1">
              <a:rPr lang="en-US" smtClean="0"/>
              <a:t>01.04.19</a:t>
            </a:fld>
            <a:endParaRPr lang="pt-PT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48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41077"/>
            <a:ext cx="2522124" cy="1490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9149"/>
            <a:ext cx="2590800" cy="172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4956" y="3972349"/>
            <a:ext cx="51286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>
                <a:solidFill>
                  <a:srgbClr val="FFFFFF"/>
                </a:solidFill>
              </a:rPr>
              <a:t>Proton-proton</a:t>
            </a:r>
            <a:r>
              <a:rPr lang="pt-PT" sz="2400" dirty="0" smtClean="0">
                <a:solidFill>
                  <a:srgbClr val="FFFFFF"/>
                </a:solidFill>
              </a:rPr>
              <a:t> (</a:t>
            </a:r>
            <a:r>
              <a:rPr lang="pt-PT" sz="2400" dirty="0" err="1" smtClean="0">
                <a:solidFill>
                  <a:srgbClr val="FFFFFF"/>
                </a:solidFill>
              </a:rPr>
              <a:t>and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Heavy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Ion</a:t>
            </a:r>
            <a:r>
              <a:rPr lang="pt-PT" sz="2400" dirty="0" smtClean="0">
                <a:solidFill>
                  <a:srgbClr val="FFFFFF"/>
                </a:solidFill>
              </a:rPr>
              <a:t>) </a:t>
            </a:r>
            <a:r>
              <a:rPr lang="pt-PT" sz="2400" dirty="0" err="1" smtClean="0">
                <a:solidFill>
                  <a:srgbClr val="FFFFFF"/>
                </a:solidFill>
              </a:rPr>
              <a:t>collider</a:t>
            </a:r>
            <a:endParaRPr lang="pt-PT" sz="2400" dirty="0" smtClean="0">
              <a:solidFill>
                <a:srgbClr val="FFFFFF"/>
              </a:solidFill>
            </a:endParaRPr>
          </a:p>
          <a:p>
            <a:r>
              <a:rPr lang="pt-PT" sz="2400" dirty="0" smtClean="0">
                <a:solidFill>
                  <a:srgbClr val="FFFFFF"/>
                </a:solidFill>
              </a:rPr>
              <a:t>s</a:t>
            </a:r>
            <a:r>
              <a:rPr lang="pt-PT" sz="2400" baseline="30000" dirty="0" smtClean="0">
                <a:solidFill>
                  <a:srgbClr val="FFFFFF"/>
                </a:solidFill>
              </a:rPr>
              <a:t>1/2</a:t>
            </a:r>
            <a:r>
              <a:rPr lang="pt-PT" sz="2400" dirty="0" smtClean="0">
                <a:solidFill>
                  <a:srgbClr val="FFFFFF"/>
                </a:solidFill>
              </a:rPr>
              <a:t> = 7, 8, 13 </a:t>
            </a:r>
            <a:r>
              <a:rPr lang="pt-PT" sz="2400" dirty="0" err="1" smtClean="0">
                <a:solidFill>
                  <a:srgbClr val="FFFFFF"/>
                </a:solidFill>
              </a:rPr>
              <a:t>TeV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so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far</a:t>
            </a:r>
            <a:endParaRPr lang="pt-PT" sz="2400" dirty="0" smtClean="0">
              <a:solidFill>
                <a:srgbClr val="FFFFFF"/>
              </a:solidFill>
            </a:endParaRPr>
          </a:p>
          <a:p>
            <a:r>
              <a:rPr lang="pt-PT" sz="2400" dirty="0" err="1" smtClean="0">
                <a:solidFill>
                  <a:srgbClr val="FFFFFF"/>
                </a:solidFill>
              </a:rPr>
              <a:t>Operation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started</a:t>
            </a:r>
            <a:r>
              <a:rPr lang="pt-PT" sz="2400" dirty="0" smtClean="0">
                <a:solidFill>
                  <a:srgbClr val="FFFFFF"/>
                </a:solidFill>
              </a:rPr>
              <a:t> 2008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Physics</a:t>
            </a:r>
            <a:r>
              <a:rPr lang="pt-PT" sz="2400" dirty="0" smtClean="0">
                <a:solidFill>
                  <a:srgbClr val="FFFFFF"/>
                </a:solidFill>
              </a:rPr>
              <a:t> data </a:t>
            </a:r>
            <a:r>
              <a:rPr lang="pt-PT" sz="2400" dirty="0" err="1" smtClean="0">
                <a:solidFill>
                  <a:srgbClr val="FFFFFF"/>
                </a:solidFill>
              </a:rPr>
              <a:t>from</a:t>
            </a:r>
            <a:r>
              <a:rPr lang="pt-PT" sz="2400" dirty="0" smtClean="0">
                <a:solidFill>
                  <a:srgbClr val="FFFFFF"/>
                </a:solidFill>
              </a:rPr>
              <a:t> 2010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Expected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closure</a:t>
            </a:r>
            <a:r>
              <a:rPr lang="pt-PT" sz="2400" dirty="0" smtClean="0">
                <a:solidFill>
                  <a:srgbClr val="FFFFFF"/>
                </a:solidFill>
              </a:rPr>
              <a:t> 2035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Luminosity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so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far</a:t>
            </a:r>
            <a:r>
              <a:rPr lang="pt-PT" sz="2400" dirty="0" smtClean="0">
                <a:solidFill>
                  <a:srgbClr val="FFFFFF"/>
                </a:solidFill>
              </a:rPr>
              <a:t>: </a:t>
            </a:r>
            <a:r>
              <a:rPr lang="pt-PT" sz="2400" dirty="0" err="1" smtClean="0">
                <a:solidFill>
                  <a:srgbClr val="FFFFFF"/>
                </a:solidFill>
              </a:rPr>
              <a:t>about</a:t>
            </a:r>
            <a:r>
              <a:rPr lang="pt-PT" sz="2400" dirty="0" smtClean="0">
                <a:solidFill>
                  <a:srgbClr val="FFFFFF"/>
                </a:solidFill>
              </a:rPr>
              <a:t> 150 fb</a:t>
            </a:r>
            <a:r>
              <a:rPr lang="pt-PT" sz="2400" baseline="30000" dirty="0" smtClean="0">
                <a:solidFill>
                  <a:srgbClr val="FFFFFF"/>
                </a:solidFill>
              </a:rPr>
              <a:t>-1</a:t>
            </a:r>
            <a:r>
              <a:rPr lang="pt-PT" sz="2400" dirty="0" smtClean="0">
                <a:solidFill>
                  <a:srgbClr val="FFFFFF"/>
                </a:solidFill>
              </a:rPr>
              <a:t> per </a:t>
            </a:r>
            <a:r>
              <a:rPr lang="pt-PT" sz="2400" dirty="0" err="1" smtClean="0">
                <a:solidFill>
                  <a:srgbClr val="FFFFFF"/>
                </a:solidFill>
              </a:rPr>
              <a:t>experiment</a:t>
            </a:r>
            <a:r>
              <a:rPr lang="pt-PT" sz="2400" dirty="0" smtClean="0">
                <a:solidFill>
                  <a:srgbClr val="FFFFFF"/>
                </a:solidFill>
              </a:rPr>
              <a:t> for ATLAS </a:t>
            </a:r>
            <a:r>
              <a:rPr lang="pt-PT" sz="2400" dirty="0" err="1" smtClean="0">
                <a:solidFill>
                  <a:srgbClr val="FFFFFF"/>
                </a:solidFill>
              </a:rPr>
              <a:t>and</a:t>
            </a:r>
            <a:r>
              <a:rPr lang="pt-PT" sz="2400" dirty="0" smtClean="0">
                <a:solidFill>
                  <a:srgbClr val="FFFFFF"/>
                </a:solidFill>
              </a:rPr>
              <a:t> CMS</a:t>
            </a:r>
            <a:endParaRPr lang="pt-PT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8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tAll_13tev_BSM_sq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4391" y="413719"/>
            <a:ext cx="4838144" cy="67071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70354" y="1248540"/>
            <a:ext cx="6863027" cy="5031409"/>
            <a:chOff x="2170354" y="890380"/>
            <a:chExt cx="6863027" cy="5031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0354" y="990066"/>
              <a:ext cx="6863027" cy="493172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124200" y="890380"/>
              <a:ext cx="54676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595959"/>
                  </a:solidFill>
                </a:rPr>
                <a:t>https://</a:t>
              </a:r>
              <a:r>
                <a:rPr lang="en-US" sz="1400" dirty="0" err="1">
                  <a:solidFill>
                    <a:srgbClr val="595959"/>
                  </a:solidFill>
                </a:rPr>
                <a:t>twiki.cern.ch</a:t>
              </a:r>
              <a:r>
                <a:rPr lang="en-US" sz="1400" dirty="0">
                  <a:solidFill>
                    <a:srgbClr val="595959"/>
                  </a:solidFill>
                </a:rPr>
                <a:t>/</a:t>
              </a:r>
              <a:r>
                <a:rPr lang="en-US" sz="1400" dirty="0" err="1">
                  <a:solidFill>
                    <a:srgbClr val="595959"/>
                  </a:solidFill>
                </a:rPr>
                <a:t>twiki</a:t>
              </a:r>
              <a:r>
                <a:rPr lang="en-US" sz="1400" dirty="0">
                  <a:solidFill>
                    <a:srgbClr val="595959"/>
                  </a:solidFill>
                </a:rPr>
                <a:t>/bin/view/</a:t>
              </a:r>
              <a:r>
                <a:rPr lang="en-US" sz="1400" dirty="0" err="1">
                  <a:solidFill>
                    <a:srgbClr val="595959"/>
                  </a:solidFill>
                </a:rPr>
                <a:t>LHCPhysics</a:t>
              </a:r>
              <a:r>
                <a:rPr lang="en-US" sz="1400" dirty="0">
                  <a:solidFill>
                    <a:srgbClr val="595959"/>
                  </a:solidFill>
                </a:rPr>
                <a:t>/LHCHXSWG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569665" y="1319924"/>
              <a:ext cx="12452" cy="3987701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79657" y="2214360"/>
              <a:ext cx="140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luon-fusion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3238" y="3175390"/>
              <a:ext cx="65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VBF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65390" y="4019195"/>
              <a:ext cx="672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07542" y="4199915"/>
              <a:ext cx="557848" cy="37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ZH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31145" y="4674103"/>
              <a:ext cx="560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ttH</a:t>
              </a:r>
              <a:endParaRPr lang="en-US" dirty="0" smtClean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17" y="452235"/>
            <a:ext cx="8229600" cy="848690"/>
          </a:xfrm>
        </p:spPr>
        <p:txBody>
          <a:bodyPr/>
          <a:lstStyle/>
          <a:p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F541AB-3AA5-6043-93DB-A8AFB7AB638E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80" y="130092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83" y="251151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371821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80" y="505162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906220"/>
            <a:ext cx="1703711" cy="257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3114866"/>
            <a:ext cx="2454844" cy="30198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508544"/>
            <a:ext cx="2006593" cy="868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4322245"/>
            <a:ext cx="200659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718216"/>
            <a:ext cx="2006593" cy="6591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0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3ED7-6EDB-A341-B726-2B94EAB2ECB9}" type="datetime1">
              <a:rPr lang="en-US" smtClean="0"/>
              <a:t>01.04.19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5" y="548529"/>
            <a:ext cx="7111269" cy="211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99" y="2664881"/>
            <a:ext cx="2454602" cy="3691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70335" y="2664881"/>
            <a:ext cx="2410417" cy="3691469"/>
            <a:chOff x="5068123" y="3166531"/>
            <a:chExt cx="2410417" cy="36914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4967" y="3166532"/>
              <a:ext cx="1183573" cy="3691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8123" y="3166531"/>
              <a:ext cx="1179219" cy="3691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89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07" y="1132407"/>
            <a:ext cx="5060851" cy="4857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4" y="2508920"/>
            <a:ext cx="2143139" cy="165554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4" y="4280495"/>
            <a:ext cx="2143139" cy="16747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720604" y="783428"/>
            <a:ext cx="2143139" cy="15636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5802354" y="1319924"/>
            <a:ext cx="12452" cy="398770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2863743" y="1565236"/>
            <a:ext cx="2801646" cy="576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2863743" y="3299809"/>
            <a:ext cx="2677132" cy="36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 flipV="1">
            <a:off x="2863743" y="4071840"/>
            <a:ext cx="2527715" cy="1046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87EF-0ACD-6B45-ADC3-D63237483D3B}" type="datetime1">
              <a:rPr lang="en-US" smtClean="0"/>
              <a:t>01.04.19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5532"/>
            <a:ext cx="4446963" cy="333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takes</a:t>
            </a:r>
            <a:r>
              <a:rPr lang="pt-PT" dirty="0" smtClean="0"/>
              <a:t> time to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3" y="1895532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EPS-HEP 2011 </a:t>
              </a:r>
              <a:r>
                <a:rPr lang="pt-PT" dirty="0" err="1" smtClean="0"/>
                <a:t>conference</a:t>
              </a:r>
              <a:r>
                <a:rPr lang="pt-PT" dirty="0" smtClean="0"/>
                <a:t> [6]</a:t>
              </a:r>
              <a:endParaRPr lang="pt-PT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6040372" y="3028101"/>
            <a:ext cx="700097" cy="123728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E1BB-CC60-954A-984C-EAF333D70BC9}" type="datetime1">
              <a:rPr lang="en-US" smtClean="0"/>
              <a:t>01.04.19</a:t>
            </a:fld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58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9" y="1738429"/>
            <a:ext cx="7359160" cy="556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7158"/>
          </a:xfrm>
        </p:spPr>
        <p:txBody>
          <a:bodyPr/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4" y="1111796"/>
            <a:ext cx="8809436" cy="214422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ATLAS </a:t>
            </a:r>
            <a:r>
              <a:rPr lang="pt-PT" dirty="0" err="1" smtClean="0"/>
              <a:t>and</a:t>
            </a:r>
            <a:r>
              <a:rPr lang="pt-PT" dirty="0" smtClean="0"/>
              <a:t> CMS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7 </a:t>
            </a:r>
            <a:r>
              <a:rPr lang="pt-PT" dirty="0" err="1" smtClean="0"/>
              <a:t>TeV</a:t>
            </a:r>
            <a:r>
              <a:rPr lang="pt-PT" dirty="0" smtClean="0"/>
              <a:t> data </a:t>
            </a:r>
            <a:r>
              <a:rPr lang="pt-PT" dirty="0" err="1" smtClean="0"/>
              <a:t>and</a:t>
            </a:r>
            <a:r>
              <a:rPr lang="pt-PT" dirty="0" smtClean="0"/>
              <a:t> 20 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data per </a:t>
            </a:r>
            <a:r>
              <a:rPr lang="pt-PT" dirty="0" err="1" smtClean="0"/>
              <a:t>experiment</a:t>
            </a:r>
            <a:r>
              <a:rPr lang="pt-PT" dirty="0" smtClean="0"/>
              <a:t>;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 </a:t>
            </a:r>
            <a:r>
              <a:rPr lang="pt-PT" dirty="0" err="1" smtClean="0"/>
              <a:t>combined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400 000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produced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8 000 000 000 000 000 (8x10</a:t>
            </a:r>
            <a:r>
              <a:rPr lang="pt-PT" baseline="30000" dirty="0" smtClean="0"/>
              <a:t>15</a:t>
            </a:r>
            <a:r>
              <a:rPr lang="pt-PT" dirty="0" smtClean="0"/>
              <a:t>) </a:t>
            </a:r>
            <a:r>
              <a:rPr lang="pt-PT" dirty="0" err="1" smtClean="0"/>
              <a:t>proton</a:t>
            </a:r>
            <a:r>
              <a:rPr lang="pt-PT" dirty="0" smtClean="0"/>
              <a:t> </a:t>
            </a:r>
            <a:r>
              <a:rPr lang="pt-PT" dirty="0" err="1" smtClean="0"/>
              <a:t>collisions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Only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4000 </a:t>
            </a:r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contributed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67" y="3046683"/>
            <a:ext cx="3533676" cy="3390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018" y="3046683"/>
            <a:ext cx="3514297" cy="339033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00E0-200D-7C42-8B95-80636EA9E9BB}" type="datetime1">
              <a:rPr lang="en-US" smtClean="0"/>
              <a:t>01.04.19</a:t>
            </a:fld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52</a:t>
            </a:fld>
            <a:endParaRPr lang="pt-PT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4278"/>
          <a:stretch/>
        </p:blipFill>
        <p:spPr>
          <a:xfrm>
            <a:off x="0" y="4428192"/>
            <a:ext cx="1933047" cy="24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61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Combining Higgs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9C925-4475-1746-AE64-55EF6013C2BB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53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14166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9028528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17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904330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18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9742596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19"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2281984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20"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14166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8313080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21"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8248575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22"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0269576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23"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06915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65096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1" y="954977"/>
            <a:ext cx="2050636" cy="15844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2539449"/>
            <a:ext cx="2051746" cy="1946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28670" y="4466537"/>
            <a:ext cx="2154617" cy="2194815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332330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054185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H-&gt;ZZ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7988" y="1809878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288071" y="4401460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H-&gt;WW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7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 smtClean="0"/>
              <a:t>p</a:t>
            </a:r>
            <a:r>
              <a:rPr lang="en-US" b="1" i="1" baseline="-25000" dirty="0" smtClean="0"/>
              <a:t>0</a:t>
            </a:r>
            <a:r>
              <a:rPr lang="en-US" dirty="0" smtClean="0"/>
              <a:t> Discovery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08411" cy="349547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</a:t>
            </a:r>
            <a:r>
              <a:rPr lang="en-US" b="1" baseline="-25000" dirty="0" smtClean="0"/>
              <a:t>0</a:t>
            </a:r>
            <a:r>
              <a:rPr lang="en-US" dirty="0" smtClean="0"/>
              <a:t> is the combined probability that the background fluctuates to look like signal</a:t>
            </a:r>
          </a:p>
          <a:p>
            <a:r>
              <a:rPr lang="en-US" dirty="0"/>
              <a:t>Translated into the one-sided Gaussian probability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5423545"/>
            <a:ext cx="8229600" cy="9165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corresponds to a probability of </a:t>
            </a:r>
            <a:r>
              <a:rPr lang="en-US" b="1" dirty="0" smtClean="0"/>
              <a:t>1 in 3.5 million</a:t>
            </a:r>
            <a:r>
              <a:rPr lang="en-US" dirty="0" smtClean="0"/>
              <a:t> that this was a false positive from fluctuating backgrounds</a:t>
            </a:r>
            <a:endParaRPr lang="en-US" dirty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CF28-3C6A-F44D-A302-55F007619739}" type="datetime1">
              <a:rPr lang="en-US" smtClean="0"/>
              <a:t>01.04.19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44" y="1417638"/>
            <a:ext cx="5715556" cy="4143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02" y="1316580"/>
            <a:ext cx="6350284" cy="3175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922" y="162600"/>
            <a:ext cx="6817360" cy="95409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2013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Physics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Nobel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Prize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Higgs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for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Higgs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Boson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Discovery</a:t>
            </a:r>
            <a:endParaRPr lang="pt-BR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88" y="1406694"/>
            <a:ext cx="1369025" cy="187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François </a:t>
            </a:r>
            <a:r>
              <a:rPr lang="pt-BR" b="1" dirty="0" err="1" smtClean="0">
                <a:latin typeface="Arial" charset="0"/>
              </a:rPr>
              <a:t>Englert</a:t>
            </a:r>
            <a:r>
              <a:rPr lang="pt-BR" b="1" dirty="0" smtClean="0">
                <a:latin typeface="Arial" charset="0"/>
              </a:rPr>
              <a:t>,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 Belga,</a:t>
            </a:r>
            <a:br>
              <a:rPr lang="pt-BR" b="1" dirty="0" smtClean="0">
                <a:latin typeface="Arial" charset="0"/>
              </a:rPr>
            </a:br>
            <a:r>
              <a:rPr lang="pt-BR" b="1" dirty="0" err="1" smtClean="0">
                <a:latin typeface="Arial" charset="0"/>
              </a:rPr>
              <a:t>born</a:t>
            </a:r>
            <a:r>
              <a:rPr lang="pt-BR" b="1" dirty="0" smtClean="0">
                <a:latin typeface="Arial" charset="0"/>
              </a:rPr>
              <a:t> 1932,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U. Libre 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de </a:t>
            </a:r>
            <a:r>
              <a:rPr lang="pt-BR" b="1" dirty="0" err="1" smtClean="0">
                <a:latin typeface="Arial" charset="0"/>
              </a:rPr>
              <a:t>Bruxelles</a:t>
            </a:r>
            <a:endParaRPr lang="pt-BR" b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2297" y="1406694"/>
            <a:ext cx="1408197" cy="187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Peter </a:t>
            </a: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Higgs</a:t>
            </a: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, 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English</a:t>
            </a: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born</a:t>
            </a:r>
            <a:endParaRPr lang="pt-BR" b="1" dirty="0" smtClean="0">
              <a:solidFill>
                <a:srgbClr val="000000"/>
              </a:solidFill>
              <a:latin typeface="Arial" charset="0"/>
            </a:endParaRP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1929,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Univ. </a:t>
            </a: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of</a:t>
            </a:r>
            <a:endParaRPr lang="pt-BR" b="1" dirty="0" smtClean="0">
              <a:solidFill>
                <a:srgbClr val="000000"/>
              </a:solidFill>
              <a:latin typeface="Arial" charset="0"/>
            </a:endParaRP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Edimburgh</a:t>
            </a:r>
            <a:endParaRPr lang="pt-BR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7376" y="4679261"/>
            <a:ext cx="6265534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"for the 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theoretical discovery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 of a mechanism that contributes to our understanding of the origin of mass of subatomic particles, and which recently was confirmed through the </a:t>
            </a:r>
            <a:r>
              <a:rPr lang="en-US" b="1" i="1" dirty="0">
                <a:solidFill>
                  <a:srgbClr val="FF0000"/>
                </a:solidFill>
                <a:latin typeface="Arial" charset="0"/>
              </a:rPr>
              <a:t>discovery of the predicted fundamental particle, by the ATLAS and CMS experiments at CERN's Large Hadron Collider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"</a:t>
            </a:r>
            <a:endParaRPr lang="pt-BR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Alumni DF/FCTUC 2019 - 23/3/2019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6" b="99050" l="10000" r="90000">
                        <a14:backgroundMark x1="26583" y1="40024" x2="26167" y2="5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000" r="25521"/>
          <a:stretch/>
        </p:blipFill>
        <p:spPr>
          <a:xfrm>
            <a:off x="32988" y="3946168"/>
            <a:ext cx="2610059" cy="27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Alumni DF/FCTUC 2019 - 23/3/2019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56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HiggsDiscovery201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9817"/>
            <a:ext cx="4513667" cy="6006533"/>
          </a:xfrm>
          <a:prstGeom prst="rect">
            <a:avLst/>
          </a:prstGeom>
        </p:spPr>
      </p:pic>
      <p:pic>
        <p:nvPicPr>
          <p:cNvPr id="6" name="Picture 5" descr="HiggsDiscovery201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488" y="428386"/>
            <a:ext cx="4520511" cy="58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6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0609" cy="54768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" y="5213350"/>
            <a:ext cx="9144001" cy="11430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since</a:t>
            </a:r>
            <a:r>
              <a:rPr lang="pt-PT" dirty="0" smtClean="0"/>
              <a:t> </a:t>
            </a:r>
            <a:br>
              <a:rPr lang="pt-PT" dirty="0" smtClean="0"/>
            </a:br>
            <a:r>
              <a:rPr lang="pt-PT" dirty="0"/>
              <a:t>A</a:t>
            </a:r>
            <a:r>
              <a:rPr lang="pt-PT" dirty="0" smtClean="0"/>
              <a:t> (</a:t>
            </a:r>
            <a:r>
              <a:rPr lang="pt-PT" dirty="0" err="1" smtClean="0"/>
              <a:t>quick</a:t>
            </a:r>
            <a:r>
              <a:rPr lang="pt-PT" dirty="0" smtClean="0"/>
              <a:t>) </a:t>
            </a:r>
            <a:r>
              <a:rPr lang="pt-PT" dirty="0" err="1" smtClean="0"/>
              <a:t>foretaste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few</a:t>
            </a:r>
            <a:r>
              <a:rPr lang="pt-PT" dirty="0" smtClean="0"/>
              <a:t> </a:t>
            </a:r>
            <a:r>
              <a:rPr lang="pt-PT" dirty="0" err="1" smtClean="0"/>
              <a:t>lectures</a:t>
            </a:r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33A2-4E71-414F-A333-2308526441B0}" type="datetime1">
              <a:rPr lang="en-US" smtClean="0"/>
              <a:t>01.04.19</a:t>
            </a:fld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760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108122"/>
            <a:ext cx="8569894" cy="24917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First concern after observation!</a:t>
            </a:r>
          </a:p>
          <a:p>
            <a:r>
              <a:rPr lang="en-US" dirty="0" smtClean="0"/>
              <a:t>Some observable quantities sensitive to </a:t>
            </a:r>
            <a:r>
              <a:rPr lang="en-US" dirty="0">
                <a:solidFill>
                  <a:srgbClr val="0000FF"/>
                </a:solidFill>
              </a:rPr>
              <a:t>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 smtClean="0"/>
              <a:t>: for example angle between leptons from W decay in H-&gt;WW </a:t>
            </a:r>
          </a:p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1307.1432; CMS Phys. Rev. D 92, </a:t>
            </a:r>
            <a:r>
              <a:rPr lang="en-US" dirty="0" smtClean="0"/>
              <a:t>012004)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6AEF-5AEE-0F45-B938-4D47F8723264}" type="datetime1">
              <a:rPr lang="en-US" smtClean="0"/>
              <a:t>01.04.19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98287" y="3446986"/>
            <a:ext cx="4113265" cy="3057058"/>
            <a:chOff x="398287" y="3446986"/>
            <a:chExt cx="4113265" cy="3057058"/>
          </a:xfrm>
        </p:grpSpPr>
        <p:sp>
          <p:nvSpPr>
            <p:cNvPr id="5" name="Rectangle 4"/>
            <p:cNvSpPr/>
            <p:nvPr/>
          </p:nvSpPr>
          <p:spPr>
            <a:xfrm>
              <a:off x="398287" y="3446986"/>
              <a:ext cx="4113265" cy="305705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6856" y="3989873"/>
              <a:ext cx="3428999" cy="2276011"/>
              <a:chOff x="5137852" y="4200989"/>
              <a:chExt cx="3490231" cy="227601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5678416" y="44196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6135616" y="44958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H</a:t>
                </a:r>
                <a:endParaRPr lang="en-US" dirty="0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20129265">
                <a:off x="6558418" y="4200989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Arrow 19"/>
              <p:cNvSpPr/>
              <p:nvPr/>
            </p:nvSpPr>
            <p:spPr>
              <a:xfrm rot="9406880">
                <a:off x="5552242" y="4654431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256213" y="54864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5713413" y="55626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9280520">
                <a:off x="6305893" y="5229668"/>
                <a:ext cx="28689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23"/>
              <p:cNvSpPr/>
              <p:nvPr/>
            </p:nvSpPr>
            <p:spPr>
              <a:xfrm rot="9424268">
                <a:off x="5137852" y="5759758"/>
                <a:ext cx="267354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896469" y="4719072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7353669" y="4795272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7" name="Right Arrow 26"/>
              <p:cNvSpPr/>
              <p:nvPr/>
            </p:nvSpPr>
            <p:spPr>
              <a:xfrm rot="20238720">
                <a:off x="7902885" y="4475100"/>
                <a:ext cx="333636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Arrow 27"/>
              <p:cNvSpPr/>
              <p:nvPr/>
            </p:nvSpPr>
            <p:spPr>
              <a:xfrm rot="19984871">
                <a:off x="6777882" y="4990839"/>
                <a:ext cx="27776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077198" y="4719072"/>
                <a:ext cx="5508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μ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26619" y="5243801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ν</a:t>
                </a:r>
                <a:r>
                  <a:rPr lang="en-US" baseline="-25000" dirty="0" err="1" smtClean="0"/>
                  <a:t>μ</a:t>
                </a:r>
                <a:endParaRPr lang="en-US" baseline="-25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53100" y="5582578"/>
                <a:ext cx="463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79069" y="4815250"/>
                <a:ext cx="6669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+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477000" y="5485884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grpSp>
            <p:nvGrpSpPr>
              <p:cNvPr id="34" name="Group 57"/>
              <p:cNvGrpSpPr/>
              <p:nvPr/>
            </p:nvGrpSpPr>
            <p:grpSpPr>
              <a:xfrm>
                <a:off x="5203889" y="6107668"/>
                <a:ext cx="381000" cy="369332"/>
                <a:chOff x="7185089" y="5774808"/>
                <a:chExt cx="381000" cy="369332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7185089" y="577480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ν</a:t>
                  </a:r>
                  <a:r>
                    <a:rPr lang="en-US" baseline="-25000" dirty="0" err="1" smtClean="0"/>
                    <a:t>e</a:t>
                  </a:r>
                  <a:endParaRPr lang="en-US" baseline="-25000" dirty="0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7315200" y="5851008"/>
                  <a:ext cx="6985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5602216" y="5040868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821416" y="4431268"/>
                <a:ext cx="5322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643" y="5644101"/>
            <a:ext cx="3211278" cy="7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168" y="498084"/>
            <a:ext cx="476883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mass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367844"/>
            <a:ext cx="4314552" cy="6223391"/>
          </a:xfrm>
        </p:spPr>
        <p:txBody>
          <a:bodyPr>
            <a:noAutofit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800" dirty="0" smtClean="0"/>
              <a:t>Was the only unknown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800" dirty="0" smtClean="0"/>
              <a:t>SM</a:t>
            </a:r>
            <a:r>
              <a:rPr lang="en-US" sz="2800" dirty="0"/>
              <a:t> </a:t>
            </a:r>
            <a:r>
              <a:rPr lang="en-US" sz="2800" dirty="0" smtClean="0"/>
              <a:t>parameter </a:t>
            </a:r>
            <a:r>
              <a:rPr lang="en-US" sz="2800" dirty="0" smtClean="0">
                <a:sym typeface="Wingdings"/>
              </a:rPr>
              <a:t></a:t>
            </a:r>
            <a:endParaRPr lang="en-US" sz="2800" dirty="0" smtClean="0"/>
          </a:p>
          <a:p>
            <a:r>
              <a:rPr lang="en-US" dirty="0" smtClean="0"/>
              <a:t>For a while, different mass values were being measured in ATLAS and CMS, and in different channels</a:t>
            </a:r>
          </a:p>
          <a:p>
            <a:r>
              <a:rPr lang="en-US" dirty="0" smtClean="0"/>
              <a:t>Numbers evolved with accumulated statistics </a:t>
            </a:r>
          </a:p>
          <a:p>
            <a:r>
              <a:rPr lang="en-US" dirty="0" smtClean="0"/>
              <a:t>Current most precise value from ATLAS+CMS has 0.2</a:t>
            </a:r>
            <a:r>
              <a:rPr lang="en-US" dirty="0"/>
              <a:t>% </a:t>
            </a:r>
            <a:r>
              <a:rPr lang="en-US" dirty="0" smtClean="0"/>
              <a:t>precision!</a:t>
            </a:r>
            <a:endParaRPr lang="pt-PT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FDCBC-6B10-1946-9BD5-3E3D4A5B831B}" type="datetime1">
              <a:rPr lang="en-US" smtClean="0"/>
              <a:t>01.04.19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59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5090" y="1464828"/>
            <a:ext cx="4002705" cy="4074862"/>
            <a:chOff x="4990552" y="1007372"/>
            <a:chExt cx="4002705" cy="4074862"/>
          </a:xfrm>
        </p:grpSpPr>
        <p:grpSp>
          <p:nvGrpSpPr>
            <p:cNvPr id="9" name="Group 8"/>
            <p:cNvGrpSpPr/>
            <p:nvPr/>
          </p:nvGrpSpPr>
          <p:grpSpPr>
            <a:xfrm>
              <a:off x="4990552" y="1205802"/>
              <a:ext cx="3749669" cy="3876432"/>
              <a:chOff x="4990552" y="1549678"/>
              <a:chExt cx="3749669" cy="38764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552" y="1808704"/>
                <a:ext cx="3749669" cy="36174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98452" y="1549678"/>
                <a:ext cx="3091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 smtClean="0"/>
                  <a:t>ATLAS: arXiv:1307.1427</a:t>
                </a:r>
                <a:endParaRPr lang="en-US" dirty="0"/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3200501"/>
                </p:ext>
              </p:extLst>
            </p:nvPr>
          </p:nvGraphicFramePr>
          <p:xfrm>
            <a:off x="8028335" y="1007372"/>
            <a:ext cx="964922" cy="57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10" name="Equation" r:id="rId5" imgW="723900" imgH="431800" progId="Equation.3">
                    <p:embed/>
                  </p:oleObj>
                </mc:Choice>
                <mc:Fallback>
                  <p:oleObj name="Equation" r:id="rId5" imgW="723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028335" y="1007372"/>
                          <a:ext cx="964922" cy="575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 descr="evolution_mas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1" y="1464828"/>
            <a:ext cx="4295419" cy="393891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14552" y="1663258"/>
            <a:ext cx="4829448" cy="4412464"/>
            <a:chOff x="4314552" y="1663258"/>
            <a:chExt cx="4829448" cy="4412464"/>
          </a:xfrm>
        </p:grpSpPr>
        <p:grpSp>
          <p:nvGrpSpPr>
            <p:cNvPr id="13" name="Group 12"/>
            <p:cNvGrpSpPr/>
            <p:nvPr/>
          </p:nvGrpSpPr>
          <p:grpSpPr>
            <a:xfrm>
              <a:off x="4314552" y="1663258"/>
              <a:ext cx="4829448" cy="4412464"/>
              <a:chOff x="4314552" y="1663258"/>
              <a:chExt cx="4829448" cy="44124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14552" y="1663258"/>
                <a:ext cx="4563243" cy="38764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14552" y="2040396"/>
                <a:ext cx="4829448" cy="403532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581" y="1807093"/>
              <a:ext cx="4029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/>
                <a:t>Phys. Rev. Lett. 114, 191803</a:t>
              </a:r>
              <a:endParaRPr lang="pt-PT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037767" y="5892576"/>
            <a:ext cx="508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=125.09±0.21 (stat)±0.11 (</a:t>
            </a:r>
            <a:r>
              <a:rPr lang="en-US" sz="2400" dirty="0" err="1"/>
              <a:t>syst</a:t>
            </a:r>
            <a:r>
              <a:rPr lang="en-US" sz="2400" dirty="0"/>
              <a:t>)  </a:t>
            </a:r>
            <a:r>
              <a:rPr lang="en-US" sz="2400" dirty="0" err="1" smtClean="0"/>
              <a:t>GeV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29487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78079" y="4565357"/>
            <a:ext cx="2294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smtClean="0">
                <a:solidFill>
                  <a:srgbClr val="FFFFFF"/>
                </a:solidFill>
              </a:rPr>
              <a:t>8 </a:t>
            </a:r>
            <a:r>
              <a:rPr lang="pt-PT" sz="4400" dirty="0" err="1" smtClean="0">
                <a:solidFill>
                  <a:srgbClr val="FFFFFF"/>
                </a:solidFill>
              </a:rPr>
              <a:t>gluons</a:t>
            </a:r>
            <a:endParaRPr lang="pt-PT" sz="4400" baseline="300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6385" y="4565357"/>
            <a:ext cx="284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err="1" smtClean="0">
                <a:solidFill>
                  <a:srgbClr val="FFFFFF"/>
                </a:solidFill>
              </a:rPr>
              <a:t>Graviton</a:t>
            </a:r>
            <a:r>
              <a:rPr lang="pt-PT" sz="4400" dirty="0" smtClean="0">
                <a:solidFill>
                  <a:srgbClr val="FFFFFF"/>
                </a:solidFill>
              </a:rPr>
              <a:t>??</a:t>
            </a:r>
            <a:endParaRPr lang="pt-PT" sz="4400" baseline="300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0" y="1286932"/>
            <a:ext cx="1947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smtClean="0">
                <a:solidFill>
                  <a:srgbClr val="FFFFFF"/>
                </a:solidFill>
              </a:rPr>
              <a:t>W</a:t>
            </a:r>
            <a:r>
              <a:rPr lang="pt-PT" sz="4400" baseline="30000" dirty="0" smtClean="0">
                <a:solidFill>
                  <a:srgbClr val="FFFFFF"/>
                </a:solidFill>
              </a:rPr>
              <a:t>±</a:t>
            </a:r>
            <a:r>
              <a:rPr lang="pt-PT" sz="4400" dirty="0" smtClean="0">
                <a:solidFill>
                  <a:srgbClr val="FFFFFF"/>
                </a:solidFill>
              </a:rPr>
              <a:t>, Z</a:t>
            </a:r>
            <a:r>
              <a:rPr lang="pt-PT" sz="4400" baseline="30000" dirty="0" smtClean="0">
                <a:solidFill>
                  <a:srgbClr val="FFFFFF"/>
                </a:solidFill>
              </a:rPr>
              <a:t>0</a:t>
            </a:r>
            <a:endParaRPr lang="pt-PT" sz="4400" baseline="300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2733" y="1320295"/>
            <a:ext cx="2252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err="1" smtClean="0">
                <a:solidFill>
                  <a:srgbClr val="FFFFFF"/>
                </a:solidFill>
              </a:rPr>
              <a:t>Photon</a:t>
            </a:r>
            <a:endParaRPr lang="pt-PT" sz="4400" dirty="0" smtClean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3369429"/>
            <a:ext cx="3640667" cy="2728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18281"/>
            <a:ext cx="3522133" cy="246168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3FFA-2A73-5340-AF36-09FD2A1CF6BC}" type="datetime1">
              <a:rPr lang="en-US" smtClean="0"/>
              <a:t>01.04.19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867" y="3501743"/>
            <a:ext cx="3826933" cy="23063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34686"/>
            <a:ext cx="3640667" cy="2408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933" y="534686"/>
            <a:ext cx="3260372" cy="2445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33" y="3369429"/>
            <a:ext cx="3674534" cy="309296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6933" y="534686"/>
            <a:ext cx="3869972" cy="24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9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848" y="0"/>
            <a:ext cx="62979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99" y="317874"/>
            <a:ext cx="3206098" cy="2954430"/>
          </a:xfrm>
        </p:spPr>
        <p:txBody>
          <a:bodyPr>
            <a:normAutofit/>
          </a:bodyPr>
          <a:lstStyle/>
          <a:p>
            <a:r>
              <a:rPr lang="en-US" dirty="0" smtClean="0"/>
              <a:t>Cross section compared to SM expectation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394931"/>
              </p:ext>
            </p:extLst>
          </p:nvPr>
        </p:nvGraphicFramePr>
        <p:xfrm>
          <a:off x="717910" y="3772436"/>
          <a:ext cx="2152938" cy="15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3" name="Equation" r:id="rId4" imgW="596900" imgH="431800" progId="Equation.3">
                  <p:embed/>
                </p:oleObj>
              </mc:Choice>
              <mc:Fallback>
                <p:oleObj name="Equation" r:id="rId4" imgW="59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7910" y="3772436"/>
                        <a:ext cx="2152938" cy="155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E027-4775-044F-A2DB-D88D96460A07}" type="datetime1">
              <a:rPr lang="en-US" smtClean="0"/>
              <a:t>01.04.19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5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916"/>
          <a:stretch/>
        </p:blipFill>
        <p:spPr>
          <a:xfrm>
            <a:off x="127000" y="501650"/>
            <a:ext cx="8872510" cy="6383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/>
          <a:lstStyle/>
          <a:p>
            <a:r>
              <a:rPr lang="pt-PT" dirty="0" err="1" smtClean="0"/>
              <a:t>Probing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125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61</a:t>
            </a:fld>
            <a:endParaRPr lang="pt-PT"/>
          </a:p>
        </p:txBody>
      </p:sp>
      <p:grpSp>
        <p:nvGrpSpPr>
          <p:cNvPr id="91" name="Group 90"/>
          <p:cNvGrpSpPr/>
          <p:nvPr/>
        </p:nvGrpSpPr>
        <p:grpSpPr>
          <a:xfrm>
            <a:off x="1942728" y="3793268"/>
            <a:ext cx="4645496" cy="1903179"/>
            <a:chOff x="1907704" y="3264234"/>
            <a:chExt cx="4645496" cy="1903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6740" t="13147" r="18180" b="30369"/>
            <a:stretch/>
          </p:blipFill>
          <p:spPr>
            <a:xfrm>
              <a:off x="1907704" y="3264234"/>
              <a:ext cx="4645496" cy="18929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580112" y="465958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BSM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3548882"/>
              <a:ext cx="1717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Triple </a:t>
              </a:r>
              <a:r>
                <a:rPr lang="pt-PT" sz="1600" dirty="0" err="1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coupling</a:t>
              </a:r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 λ</a:t>
              </a:r>
              <a:r>
                <a:rPr lang="pt-PT" sz="1600" baseline="-250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3</a:t>
              </a:r>
              <a:endParaRPr lang="pt-PT" sz="1600" baseline="-25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2152" y="3662318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2HDM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16" y="4500408"/>
              <a:ext cx="137579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Yukawa</a:t>
              </a:r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couplings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445220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Ribs</a:t>
              </a:r>
              <a:endParaRPr lang="pt-PT" sz="16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3465" y="401859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Aorta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388060" y="4047619"/>
              <a:ext cx="1615988" cy="24547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88060" y="4106942"/>
              <a:ext cx="383468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1"/>
            </p:cNvCxnSpPr>
            <p:nvPr/>
          </p:nvCxnSpPr>
          <p:spPr>
            <a:xfrm flipH="1" flipV="1">
              <a:off x="4860032" y="4047619"/>
              <a:ext cx="563433" cy="14025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1"/>
            </p:cNvCxnSpPr>
            <p:nvPr/>
          </p:nvCxnSpPr>
          <p:spPr>
            <a:xfrm flipH="1" flipV="1">
              <a:off x="4427984" y="3548882"/>
              <a:ext cx="216024" cy="1692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342" b="58099" l="63053" r="74177"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61662" t="31372" r="24432" b="38931"/>
            <a:stretch/>
          </p:blipFill>
          <p:spPr>
            <a:xfrm>
              <a:off x="4620765" y="4303317"/>
              <a:ext cx="478533" cy="864096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 flipV="1">
              <a:off x="5045474" y="4644875"/>
              <a:ext cx="563432" cy="1839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432914" y="4579869"/>
              <a:ext cx="258494" cy="9199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432914" y="4671861"/>
              <a:ext cx="410894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432914" y="4694188"/>
              <a:ext cx="410894" cy="39905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518794" y="3413603"/>
              <a:ext cx="173358" cy="47153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907704" y="3810526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latin typeface="Times"/>
                  <a:cs typeface="Times"/>
                </a:rPr>
                <a:t>Clavicle</a:t>
              </a:r>
              <a:endParaRPr lang="pt-PT" sz="1600" dirty="0">
                <a:latin typeface="Times"/>
                <a:cs typeface="Time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771528" y="4579869"/>
              <a:ext cx="296416" cy="24899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71528" y="4828860"/>
              <a:ext cx="296416" cy="2915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68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 </a:t>
            </a:r>
            <a:r>
              <a:rPr lang="pt-PT" dirty="0" err="1" smtClean="0"/>
              <a:t>legacy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9"/>
            <a:ext cx="8723312" cy="266429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Mass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>
                <a:solidFill>
                  <a:srgbClr val="FF0000"/>
                </a:solidFill>
              </a:rPr>
              <a:t>0.4%</a:t>
            </a:r>
            <a:r>
              <a:rPr lang="pt-PT" dirty="0"/>
              <a:t> </a:t>
            </a:r>
            <a:r>
              <a:rPr lang="pt-PT" dirty="0" err="1" smtClean="0"/>
              <a:t>accuracy</a:t>
            </a:r>
            <a:r>
              <a:rPr lang="pt-PT" dirty="0"/>
              <a:t>:</a:t>
            </a:r>
            <a:endParaRPr lang="pt-PT" dirty="0" smtClean="0"/>
          </a:p>
          <a:p>
            <a:pPr lvl="1"/>
            <a:r>
              <a:rPr lang="en-US" b="1" dirty="0" err="1"/>
              <a:t>m</a:t>
            </a:r>
            <a:r>
              <a:rPr lang="en-US" b="1" baseline="-25000" dirty="0" err="1"/>
              <a:t>H</a:t>
            </a:r>
            <a:r>
              <a:rPr lang="en-US" b="1" dirty="0"/>
              <a:t> = 125.09 ± </a:t>
            </a:r>
            <a:r>
              <a:rPr lang="en-US" b="1" dirty="0">
                <a:solidFill>
                  <a:srgbClr val="FF0000"/>
                </a:solidFill>
              </a:rPr>
              <a:t>0.21</a:t>
            </a:r>
            <a:r>
              <a:rPr lang="en-US" b="1" dirty="0"/>
              <a:t> (stat.) ± 0.11 (scale) ± 0.02 (other) ± 0.01 (theory) </a:t>
            </a:r>
            <a:r>
              <a:rPr lang="en-US" b="1" dirty="0" err="1"/>
              <a:t>GeV</a:t>
            </a:r>
            <a:endParaRPr lang="pt-PT" b="1" dirty="0"/>
          </a:p>
          <a:p>
            <a:r>
              <a:rPr lang="pt-PT" dirty="0" err="1" smtClean="0"/>
              <a:t>Couplings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ggF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 </a:t>
            </a:r>
            <a:r>
              <a:rPr lang="pt-PT" dirty="0"/>
              <a:t>→ ZZ,,WW </a:t>
            </a:r>
            <a:r>
              <a:rPr lang="pt-PT" b="1" dirty="0" err="1"/>
              <a:t>observed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smtClean="0"/>
              <a:t>individual </a:t>
            </a:r>
            <a:r>
              <a:rPr lang="pt-PT" dirty="0" err="1" smtClean="0"/>
              <a:t>experiments</a:t>
            </a:r>
            <a:endParaRPr lang="pt-PT" dirty="0"/>
          </a:p>
          <a:p>
            <a:pPr lvl="1"/>
            <a:r>
              <a:rPr lang="pt-PT" dirty="0" smtClean="0"/>
              <a:t>VBF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H →  </a:t>
            </a:r>
            <a:r>
              <a:rPr lang="pt-PT" dirty="0" err="1"/>
              <a:t>observed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b="1" dirty="0"/>
              <a:t>&gt;5σ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ATLAS+</a:t>
            </a:r>
            <a:r>
              <a:rPr lang="pt-PT" dirty="0" smtClean="0"/>
              <a:t>CMS </a:t>
            </a:r>
            <a:r>
              <a:rPr lang="pt-PT" dirty="0" err="1" smtClean="0"/>
              <a:t>combination</a:t>
            </a:r>
            <a:endParaRPr lang="pt-PT" dirty="0"/>
          </a:p>
          <a:p>
            <a:pPr lvl="1"/>
            <a:r>
              <a:rPr lang="pt-PT" dirty="0" err="1" smtClean="0"/>
              <a:t>ttH</a:t>
            </a:r>
            <a:r>
              <a:rPr lang="pt-PT" dirty="0"/>
              <a:t>, VH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bb</a:t>
            </a:r>
            <a:r>
              <a:rPr lang="pt-PT" dirty="0"/>
              <a:t> </a:t>
            </a:r>
            <a:r>
              <a:rPr lang="pt-PT" b="1" dirty="0" err="1"/>
              <a:t>not</a:t>
            </a:r>
            <a:r>
              <a:rPr lang="pt-PT" b="1" dirty="0"/>
              <a:t> </a:t>
            </a:r>
            <a:r>
              <a:rPr lang="pt-PT" b="1" dirty="0" err="1"/>
              <a:t>observed</a:t>
            </a:r>
            <a:r>
              <a:rPr lang="pt-PT" b="1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smtClean="0"/>
              <a:t>Run1</a:t>
            </a:r>
            <a:endParaRPr lang="pt-PT" dirty="0"/>
          </a:p>
          <a:p>
            <a:r>
              <a:rPr lang="en-US" dirty="0" smtClean="0"/>
              <a:t>Couplings </a:t>
            </a:r>
            <a:r>
              <a:rPr lang="en-US" b="1" dirty="0" smtClean="0"/>
              <a:t>compatible with SM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Signal strength: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l-GR" baseline="-25000" dirty="0" smtClean="0">
                <a:solidFill>
                  <a:srgbClr val="FF0000"/>
                </a:solidFill>
              </a:rPr>
              <a:t>VBF</a:t>
            </a:r>
            <a:r>
              <a:rPr lang="el-GR" baseline="-25000" dirty="0">
                <a:solidFill>
                  <a:srgbClr val="FF0000"/>
                </a:solidFill>
              </a:rPr>
              <a:t>+VH</a:t>
            </a:r>
            <a:r>
              <a:rPr lang="el-GR" dirty="0">
                <a:solidFill>
                  <a:srgbClr val="FF0000"/>
                </a:solidFill>
              </a:rPr>
              <a:t>/μ</a:t>
            </a:r>
            <a:r>
              <a:rPr lang="el-GR" baseline="-25000" dirty="0">
                <a:solidFill>
                  <a:srgbClr val="FF0000"/>
                </a:solidFill>
              </a:rPr>
              <a:t>ggF+ttH</a:t>
            </a:r>
            <a:r>
              <a:rPr lang="el-GR" dirty="0">
                <a:solidFill>
                  <a:srgbClr val="FF0000"/>
                </a:solidFill>
              </a:rPr>
              <a:t> = 1.06 </a:t>
            </a:r>
            <a:r>
              <a:rPr lang="el-GR" baseline="30000" dirty="0">
                <a:solidFill>
                  <a:srgbClr val="FF0000"/>
                </a:solidFill>
              </a:rPr>
              <a:t>+0.35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baseline="-25000" dirty="0" smtClean="0">
                <a:solidFill>
                  <a:srgbClr val="FF0000"/>
                </a:solidFill>
              </a:rPr>
              <a:t>-</a:t>
            </a:r>
            <a:r>
              <a:rPr lang="el-GR" baseline="-25000" dirty="0" smtClean="0">
                <a:solidFill>
                  <a:srgbClr val="FF0000"/>
                </a:solidFill>
              </a:rPr>
              <a:t>0.27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Coupling modifiers broadly consistent with SM but still large uncertainty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80974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Rev. Lett. 114 (2015) </a:t>
            </a:r>
            <a:r>
              <a:rPr lang="hu-HU" dirty="0" smtClean="0"/>
              <a:t>191803</a:t>
            </a:r>
          </a:p>
          <a:p>
            <a:pPr algn="r"/>
            <a:r>
              <a:rPr lang="hu-HU" dirty="0"/>
              <a:t>JHEP 08 (2016) </a:t>
            </a:r>
            <a:r>
              <a:rPr lang="hu-HU" dirty="0" smtClean="0"/>
              <a:t>045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354212"/>
              </p:ext>
            </p:extLst>
          </p:nvPr>
        </p:nvGraphicFramePr>
        <p:xfrm>
          <a:off x="6660232" y="3764487"/>
          <a:ext cx="2314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95"/>
                <a:gridCol w="658611"/>
                <a:gridCol w="799794"/>
              </a:tblGrid>
              <a:tr h="334500">
                <a:tc gridSpan="3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Significance</a:t>
                      </a:r>
                      <a:r>
                        <a:rPr lang="pt-PT" sz="1600" dirty="0" smtClean="0"/>
                        <a:t> (</a:t>
                      </a:r>
                      <a:r>
                        <a:rPr lang="pt-PT" sz="1600" dirty="0" err="1" smtClean="0"/>
                        <a:t>σ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 smtClean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Prod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VBF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4.7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4.2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ttH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Decay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</a:t>
                      </a:r>
                      <a:r>
                        <a:rPr lang="pt-PT" sz="1600" dirty="0" err="1" smtClean="0"/>
                        <a:t>ττ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bb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2.6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3.7</a:t>
                      </a:r>
                      <a:endParaRPr lang="pt-PT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7" y="3645024"/>
            <a:ext cx="3106602" cy="3031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918" y="3573016"/>
            <a:ext cx="3232290" cy="3103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0406" y="2852936"/>
            <a:ext cx="24060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 = (</a:t>
            </a:r>
            <a:r>
              <a:rPr lang="en-US" dirty="0" err="1" smtClean="0"/>
              <a:t>σ</a:t>
            </a:r>
            <a:r>
              <a:rPr lang="en-US" dirty="0" smtClean="0"/>
              <a:t> ×BR)</a:t>
            </a:r>
            <a:r>
              <a:rPr lang="en-US" baseline="-25000" dirty="0" err="1" smtClean="0"/>
              <a:t>Obs</a:t>
            </a:r>
            <a:r>
              <a:rPr lang="en-US" dirty="0" smtClean="0"/>
              <a:t>/ (</a:t>
            </a:r>
            <a:r>
              <a:rPr lang="en-US" dirty="0" err="1" smtClean="0"/>
              <a:t>σ×BR</a:t>
            </a:r>
            <a:r>
              <a:rPr lang="en-US" dirty="0" smtClean="0"/>
              <a:t>)</a:t>
            </a:r>
            <a:r>
              <a:rPr lang="en-US" baseline="-25000" dirty="0" smtClean="0"/>
              <a:t>SM</a:t>
            </a:r>
            <a:endParaRPr lang="pt-PT" baseline="-25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36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98"/>
    </mc:Choice>
    <mc:Fallback xmlns="">
      <p:transition xmlns:p14="http://schemas.microsoft.com/office/powerpoint/2010/main" spd="slow" advTm="6369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pt-PT" dirty="0" err="1" smtClean="0"/>
              <a:t>Run</a:t>
            </a:r>
            <a:r>
              <a:rPr lang="pt-PT" dirty="0" smtClean="0"/>
              <a:t> 2: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3"/>
            <a:ext cx="5904656" cy="257860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smtClean="0"/>
              <a:t>CMS </a:t>
            </a:r>
            <a:r>
              <a:rPr lang="el-GR" dirty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pt-PT" dirty="0"/>
              <a:t>	</a:t>
            </a:r>
            <a:r>
              <a:rPr lang="pt-PT" dirty="0" err="1" smtClean="0">
                <a:solidFill>
                  <a:srgbClr val="FF0000"/>
                </a:solidFill>
              </a:rPr>
              <a:t>m</a:t>
            </a:r>
            <a:r>
              <a:rPr lang="pt-PT" baseline="-25000" dirty="0" err="1" smtClean="0">
                <a:solidFill>
                  <a:srgbClr val="FF0000"/>
                </a:solidFill>
              </a:rPr>
              <a:t>H</a:t>
            </a:r>
            <a:r>
              <a:rPr lang="el-GR" baseline="30000" dirty="0" smtClean="0">
                <a:solidFill>
                  <a:srgbClr val="FF0000"/>
                </a:solidFill>
              </a:rPr>
              <a:t>ZZ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pt-PT" dirty="0">
                <a:solidFill>
                  <a:srgbClr val="FF0000"/>
                </a:solidFill>
              </a:rPr>
              <a:t>= 125.26 ± 0.20 (</a:t>
            </a:r>
            <a:r>
              <a:rPr lang="pt-PT" dirty="0" err="1">
                <a:solidFill>
                  <a:srgbClr val="FF0000"/>
                </a:solidFill>
              </a:rPr>
              <a:t>stat</a:t>
            </a:r>
            <a:r>
              <a:rPr lang="pt-PT" dirty="0">
                <a:solidFill>
                  <a:srgbClr val="FF0000"/>
                </a:solidFill>
              </a:rPr>
              <a:t>) ± 0.08 (</a:t>
            </a:r>
            <a:r>
              <a:rPr lang="pt-PT" dirty="0" err="1">
                <a:solidFill>
                  <a:srgbClr val="FF0000"/>
                </a:solidFill>
              </a:rPr>
              <a:t>syst</a:t>
            </a:r>
            <a:r>
              <a:rPr lang="pt-PT" dirty="0">
                <a:solidFill>
                  <a:srgbClr val="FF0000"/>
                </a:solidFill>
              </a:rPr>
              <a:t>) </a:t>
            </a:r>
            <a:r>
              <a:rPr lang="pt-PT" dirty="0" err="1">
                <a:solidFill>
                  <a:srgbClr val="FF0000"/>
                </a:solidFill>
              </a:rPr>
              <a:t>GeV</a:t>
            </a:r>
            <a:r>
              <a:rPr lang="pt-PT" dirty="0"/>
              <a:t> </a:t>
            </a:r>
            <a:endParaRPr lang="en-US" dirty="0"/>
          </a:p>
          <a:p>
            <a:r>
              <a:rPr lang="pt-PT" dirty="0" smtClean="0"/>
              <a:t>New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ATLAS</a:t>
            </a:r>
          </a:p>
          <a:p>
            <a:pPr marL="457200" lvl="1" indent="0">
              <a:buNone/>
            </a:pPr>
            <a:r>
              <a:rPr lang="pt-PT" dirty="0" smtClean="0"/>
              <a:t>H</a:t>
            </a:r>
            <a:r>
              <a:rPr lang="pt-PT" dirty="0">
                <a:sym typeface="Wingdings"/>
              </a:rPr>
              <a:t></a:t>
            </a:r>
            <a:r>
              <a:rPr lang="pt-PT" dirty="0"/>
              <a:t> </a:t>
            </a:r>
            <a:r>
              <a:rPr lang="pt-PT" dirty="0" err="1" smtClean="0"/>
              <a:t>γγ</a:t>
            </a:r>
            <a:r>
              <a:rPr lang="pt-PT" dirty="0" smtClean="0"/>
              <a:t>:</a:t>
            </a:r>
            <a:r>
              <a:rPr lang="pt-PT" baseline="30000" dirty="0"/>
              <a:t>	</a:t>
            </a:r>
            <a:r>
              <a:rPr lang="pt-PT" baseline="30000" dirty="0" smtClean="0"/>
              <a:t>		</a:t>
            </a:r>
            <a:r>
              <a:rPr lang="el-GR" dirty="0" smtClean="0"/>
              <a:t>m</a:t>
            </a:r>
            <a:r>
              <a:rPr lang="el-GR" baseline="-25000" dirty="0" smtClean="0"/>
              <a:t>H</a:t>
            </a:r>
            <a:r>
              <a:rPr lang="el-GR" baseline="30000" dirty="0" smtClean="0"/>
              <a:t>γγ</a:t>
            </a:r>
            <a:r>
              <a:rPr lang="en-US" baseline="30000" dirty="0" smtClean="0"/>
              <a:t> </a:t>
            </a:r>
            <a:r>
              <a:rPr lang="el-GR" dirty="0" smtClean="0"/>
              <a:t>=</a:t>
            </a:r>
            <a:r>
              <a:rPr lang="en-US" dirty="0" smtClean="0"/>
              <a:t> </a:t>
            </a:r>
            <a:r>
              <a:rPr lang="el-GR" dirty="0" smtClean="0"/>
              <a:t>124.93</a:t>
            </a:r>
            <a:r>
              <a:rPr lang="en-US" dirty="0" smtClean="0"/>
              <a:t> </a:t>
            </a:r>
            <a:r>
              <a:rPr lang="el-GR" dirty="0" smtClean="0"/>
              <a:t>±</a:t>
            </a:r>
            <a:r>
              <a:rPr lang="en-US" dirty="0" smtClean="0"/>
              <a:t> </a:t>
            </a:r>
            <a:r>
              <a:rPr lang="el-GR" dirty="0" smtClean="0"/>
              <a:t>0.40</a:t>
            </a:r>
            <a:r>
              <a:rPr lang="en-US" dirty="0" smtClean="0"/>
              <a:t> </a:t>
            </a:r>
            <a:r>
              <a:rPr lang="el-GR" dirty="0" smtClean="0"/>
              <a:t>GeV</a:t>
            </a:r>
            <a:r>
              <a:rPr lang="el-GR" baseline="30000" dirty="0"/>
              <a:t>		</a:t>
            </a:r>
            <a:endParaRPr lang="pt-PT" dirty="0" smtClean="0"/>
          </a:p>
          <a:p>
            <a:pPr marL="457200" lvl="1" indent="0">
              <a:buNone/>
            </a:pPr>
            <a:r>
              <a:rPr lang="el-GR" dirty="0" smtClean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/>
              <a:t>:</a:t>
            </a:r>
            <a:r>
              <a:rPr lang="en-US" dirty="0" smtClean="0"/>
              <a:t> 	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baseline="30000" dirty="0" err="1" smtClean="0"/>
              <a:t>ZZ</a:t>
            </a:r>
            <a:r>
              <a:rPr lang="pt-PT" baseline="30000" dirty="0" smtClean="0"/>
              <a:t>∗ </a:t>
            </a:r>
            <a:r>
              <a:rPr lang="pt-PT" dirty="0" smtClean="0"/>
              <a:t>= 124.79 ± 0.37 </a:t>
            </a:r>
            <a:r>
              <a:rPr lang="pt-PT" dirty="0" err="1" smtClean="0"/>
              <a:t>GeV</a:t>
            </a:r>
            <a:endParaRPr lang="en-US" dirty="0" smtClean="0"/>
          </a:p>
          <a:p>
            <a:r>
              <a:rPr lang="en-US" dirty="0" smtClean="0"/>
              <a:t>Run 1+2 combination from ATLAS:  </a:t>
            </a:r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pt-BR" dirty="0" smtClean="0">
                <a:solidFill>
                  <a:srgbClr val="FF0000"/>
                </a:solidFill>
              </a:rPr>
              <a:t>124.97 </a:t>
            </a:r>
            <a:r>
              <a:rPr lang="en-US" dirty="0">
                <a:solidFill>
                  <a:srgbClr val="FF0000"/>
                </a:solidFill>
              </a:rPr>
              <a:t>±</a:t>
            </a:r>
            <a:r>
              <a:rPr lang="pt-BR" dirty="0" smtClean="0">
                <a:solidFill>
                  <a:srgbClr val="FF0000"/>
                </a:solidFill>
              </a:rPr>
              <a:t> 0.19 </a:t>
            </a:r>
            <a:r>
              <a:rPr lang="pt-BR" dirty="0">
                <a:solidFill>
                  <a:srgbClr val="FF0000"/>
                </a:solidFill>
              </a:rPr>
              <a:t>(</a:t>
            </a:r>
            <a:r>
              <a:rPr lang="pt-BR" dirty="0" err="1" smtClean="0">
                <a:solidFill>
                  <a:srgbClr val="FF0000"/>
                </a:solidFill>
              </a:rPr>
              <a:t>stat</a:t>
            </a:r>
            <a:r>
              <a:rPr lang="pt-BR" dirty="0" smtClean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± </a:t>
            </a:r>
            <a:r>
              <a:rPr lang="pt-BR" dirty="0" smtClean="0">
                <a:solidFill>
                  <a:srgbClr val="FF0000"/>
                </a:solidFill>
              </a:rPr>
              <a:t>0</a:t>
            </a:r>
            <a:r>
              <a:rPr lang="pt-BR" dirty="0">
                <a:solidFill>
                  <a:srgbClr val="FF0000"/>
                </a:solidFill>
              </a:rPr>
              <a:t>.</a:t>
            </a:r>
            <a:r>
              <a:rPr lang="pt-BR" dirty="0" smtClean="0">
                <a:solidFill>
                  <a:srgbClr val="FF0000"/>
                </a:solidFill>
              </a:rPr>
              <a:t>13 (</a:t>
            </a:r>
            <a:r>
              <a:rPr lang="pt-BR" dirty="0" err="1" smtClean="0">
                <a:solidFill>
                  <a:srgbClr val="FF0000"/>
                </a:solidFill>
              </a:rPr>
              <a:t>syst</a:t>
            </a:r>
            <a:r>
              <a:rPr lang="pt-BR" dirty="0" smtClean="0">
                <a:solidFill>
                  <a:srgbClr val="FF0000"/>
                </a:solidFill>
              </a:rPr>
              <a:t>.) 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-27384"/>
            <a:ext cx="723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arXiv:1804.02716 [</a:t>
            </a:r>
            <a:r>
              <a:rPr lang="pt-PT" sz="1600" dirty="0" err="1"/>
              <a:t>hep-ex</a:t>
            </a:r>
            <a:r>
              <a:rPr lang="pt-PT" sz="1600" dirty="0" smtClean="0"/>
              <a:t>]; arXiv:1706.09936 [</a:t>
            </a:r>
            <a:r>
              <a:rPr lang="pt-PT" sz="1600" dirty="0" err="1" smtClean="0"/>
              <a:t>hep-ex</a:t>
            </a:r>
            <a:r>
              <a:rPr lang="pt-PT" sz="1600" dirty="0" smtClean="0"/>
              <a:t>]; arXiv:1806.00242 [</a:t>
            </a:r>
            <a:r>
              <a:rPr lang="pt-PT" sz="1600" dirty="0" err="1" smtClean="0"/>
              <a:t>hep-ex</a:t>
            </a:r>
            <a:r>
              <a:rPr lang="pt-PT" sz="1600" dirty="0" smtClean="0"/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592" y="3998208"/>
            <a:ext cx="3059832" cy="2935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60" y="3587663"/>
            <a:ext cx="4320480" cy="2971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809548"/>
            <a:ext cx="2950179" cy="2893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376" y="3602862"/>
            <a:ext cx="4017118" cy="2944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8" y="-27384"/>
            <a:ext cx="653390" cy="653390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63</a:t>
            </a:fld>
            <a:endParaRPr lang="pt-PT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9455" y="4581128"/>
            <a:ext cx="1328679" cy="8729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9455" y="1340768"/>
            <a:ext cx="1328679" cy="8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7"/>
    </mc:Choice>
    <mc:Fallback xmlns="">
      <p:transition xmlns:p14="http://schemas.microsoft.com/office/powerpoint/2010/main" spd="slow" advTm="606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60" y="188640"/>
            <a:ext cx="5847512" cy="11430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Differential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5865396" cy="2088232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Reached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phase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exploration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sector!</a:t>
            </a:r>
          </a:p>
          <a:p>
            <a:endParaRPr lang="pt-PT" dirty="0" smtClean="0"/>
          </a:p>
          <a:p>
            <a:r>
              <a:rPr lang="pt-PT" dirty="0" err="1" smtClean="0"/>
              <a:t>Differential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gluon-fusion</a:t>
            </a:r>
            <a:r>
              <a:rPr lang="pt-PT" dirty="0" smtClean="0"/>
              <a:t> </a:t>
            </a:r>
            <a:r>
              <a:rPr lang="pt-PT" dirty="0" err="1" smtClean="0"/>
              <a:t>loop</a:t>
            </a:r>
            <a:endParaRPr lang="pt-PT" dirty="0" smtClean="0"/>
          </a:p>
          <a:p>
            <a:pPr lvl="1"/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modeling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radiation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modes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04626"/>
            <a:ext cx="3024336" cy="2875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7" y="703193"/>
            <a:ext cx="653390" cy="653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3688" y="0"/>
            <a:ext cx="7393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/>
              <a:t>	JHEP 11 (2017) </a:t>
            </a:r>
            <a:r>
              <a:rPr lang="pt-PT" sz="1400" dirty="0" smtClean="0"/>
              <a:t>047; CMS</a:t>
            </a:r>
            <a:r>
              <a:rPr lang="pt-PT" sz="1400" dirty="0"/>
              <a:t>-HIG-17-</a:t>
            </a:r>
            <a:r>
              <a:rPr lang="pt-PT" sz="1400" dirty="0" smtClean="0"/>
              <a:t>015; ATLAS</a:t>
            </a:r>
            <a:r>
              <a:rPr lang="pt-PT" sz="1400" dirty="0"/>
              <a:t>-CONF-2018-</a:t>
            </a:r>
            <a:r>
              <a:rPr lang="pt-PT" sz="1400" dirty="0" smtClean="0"/>
              <a:t>002; </a:t>
            </a:r>
            <a:r>
              <a:rPr lang="pt-PT" sz="1400" dirty="0"/>
              <a:t>ATLAS-CONF-2018-018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3713827"/>
            <a:ext cx="3009010" cy="2955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9" y="866002"/>
            <a:ext cx="2952328" cy="2909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3676801"/>
            <a:ext cx="2952329" cy="2918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1121" y="1772816"/>
            <a:ext cx="1328679" cy="872995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BEACH'18 - Peniche, Portugal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693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3"/>
    </mc:Choice>
    <mc:Fallback xmlns="">
      <p:transition xmlns:p14="http://schemas.microsoft.com/office/powerpoint/2010/main" spd="slow" advTm="377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085" y="823226"/>
            <a:ext cx="5752915" cy="37983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764"/>
            <a:ext cx="8018581" cy="818462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Últimas novidades!!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Ricardo Gonçalo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srgbClr val="FFFFFF"/>
                </a:solidFill>
                <a:latin typeface="Calibri"/>
              </a:rPr>
              <a:t>Fisica Fora da Academia - 16/3/2018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11DE-2291-7B45-BD82-8AC9AB65BE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65</a:t>
            </a:fld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/48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85" y="1635125"/>
            <a:ext cx="4944926" cy="4341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4134123"/>
            <a:ext cx="5562600" cy="22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Casting a </a:t>
            </a:r>
            <a:r>
              <a:rPr lang="pt-PT" dirty="0" err="1" smtClean="0"/>
              <a:t>wider</a:t>
            </a:r>
            <a:r>
              <a:rPr lang="pt-PT" dirty="0" smtClean="0"/>
              <a:t> </a:t>
            </a:r>
            <a:r>
              <a:rPr lang="pt-PT" dirty="0" err="1" smtClean="0"/>
              <a:t>net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66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88840"/>
            <a:ext cx="4824536" cy="31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528" y="1232017"/>
            <a:ext cx="8270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But the Standard Model is not complete; there are still many unanswered questions.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23"/>
          </a:xfrm>
        </p:spPr>
        <p:txBody>
          <a:bodyPr>
            <a:normAutofit/>
          </a:bodyPr>
          <a:lstStyle/>
          <a:p>
            <a:r>
              <a:rPr lang="en-US" dirty="0" smtClean="0"/>
              <a:t>Going beyond </a:t>
            </a:r>
            <a:r>
              <a:rPr lang="en-US" dirty="0"/>
              <a:t>the standard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6527" y="5806738"/>
            <a:ext cx="4133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How does gravity fit into all of this?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528" y="4846179"/>
            <a:ext cx="8043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Why are there exactly three generations of quarks and leptons</a:t>
            </a:r>
            <a:r>
              <a:rPr lang="en-US" sz="2000" dirty="0" smtClean="0">
                <a:solidFill>
                  <a:srgbClr val="404040"/>
                </a:solidFill>
              </a:rPr>
              <a:t>? What is the explanation for the observed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pattern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particle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masses?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527" y="3946702"/>
            <a:ext cx="8084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263B86"/>
                </a:solidFill>
              </a:rPr>
              <a:t>Are quarks and leptons actually fundamental, or made up of even more fundamental particles?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528" y="3121223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404040"/>
                </a:solidFill>
              </a:rPr>
              <a:t>What is this "dark matter" that we can't see </a:t>
            </a:r>
            <a:r>
              <a:rPr lang="en-US" sz="2000" dirty="0" smtClean="0">
                <a:solidFill>
                  <a:srgbClr val="404040"/>
                </a:solidFill>
              </a:rPr>
              <a:t>but </a:t>
            </a:r>
            <a:r>
              <a:rPr lang="en-US" sz="2000" dirty="0">
                <a:solidFill>
                  <a:srgbClr val="404040"/>
                </a:solidFill>
              </a:rPr>
              <a:t>has visible gravitational effects in the cosmos?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527" y="2182504"/>
            <a:ext cx="794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BE0204"/>
                </a:solidFill>
              </a:rPr>
              <a:t>Why do we observe matter and almost no antimatter if we believe there is a symmetry between the two in the universe</a:t>
            </a:r>
            <a:r>
              <a:rPr lang="en-US" sz="2000" dirty="0" smtClean="0">
                <a:solidFill>
                  <a:srgbClr val="BE0204"/>
                </a:solidFill>
              </a:rPr>
              <a:t>?</a:t>
            </a:r>
            <a:endParaRPr lang="en-US" sz="2000" dirty="0">
              <a:solidFill>
                <a:srgbClr val="BE0204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E7B7-5EB3-E44B-95B0-A9FF00792C0A}" type="datetime1">
              <a:rPr lang="en-US" smtClean="0"/>
              <a:t>01.04.19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291" y="1193264"/>
            <a:ext cx="7893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2"/>
                </a:solidFill>
              </a:rPr>
              <a:t>There are a </a:t>
            </a:r>
            <a:r>
              <a:rPr lang="en-US" sz="2400" dirty="0">
                <a:solidFill>
                  <a:schemeClr val="tx2"/>
                </a:solidFill>
              </a:rPr>
              <a:t>large number of models which predict new physics at the TeV scale accessible at the LHC: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Supersymmetry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(SUSY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Extra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Extended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Higgs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Sector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SUSY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Grand Unified Theories (SU(5), O(10), E6, …)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Leptoquarks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Heavy Gauge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Bosons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Technicolour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Compositeness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accent4"/>
                </a:solidFill>
              </a:rPr>
              <a:t>Any of this </a:t>
            </a:r>
            <a:r>
              <a:rPr lang="en-US" sz="2400" dirty="0" smtClean="0">
                <a:solidFill>
                  <a:schemeClr val="accent4"/>
                </a:solidFill>
              </a:rPr>
              <a:t>could still be found at the LHC and most have a connection to the Higgs boson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possible theories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B064-332C-AA4C-BD28-794ABD8CDEF9}" type="datetime1">
              <a:rPr lang="en-US" smtClean="0"/>
              <a:t>01.04.19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51" y="2751396"/>
            <a:ext cx="7841677" cy="3338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Additional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Higgs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bosons</a:t>
            </a:r>
            <a:r>
              <a:rPr lang="pt-PT" dirty="0" smtClean="0">
                <a:solidFill>
                  <a:srgbClr val="FFFFFF"/>
                </a:solidFill>
              </a:rPr>
              <a:t>?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Alumni DF/FCTUC 2019 - 23/3/2019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69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7" y="2648291"/>
            <a:ext cx="8195365" cy="384894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706813" y="2631145"/>
            <a:ext cx="2773961" cy="133460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100351" y="1231409"/>
            <a:ext cx="4962510" cy="1375165"/>
            <a:chOff x="2100351" y="977414"/>
            <a:chExt cx="4962510" cy="1375165"/>
          </a:xfrm>
        </p:grpSpPr>
        <p:pic>
          <p:nvPicPr>
            <p:cNvPr id="9" name="Picture 8" descr="h_stamp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0351" y="977415"/>
              <a:ext cx="1122709" cy="1375164"/>
            </a:xfrm>
            <a:prstGeom prst="rect">
              <a:avLst/>
            </a:prstGeom>
          </p:spPr>
        </p:pic>
        <p:pic>
          <p:nvPicPr>
            <p:cNvPr id="10" name="Picture 9" descr="Hbig_stamp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832" y="977415"/>
              <a:ext cx="1124386" cy="1375164"/>
            </a:xfrm>
            <a:prstGeom prst="rect">
              <a:avLst/>
            </a:prstGeom>
          </p:spPr>
        </p:pic>
        <p:pic>
          <p:nvPicPr>
            <p:cNvPr id="11" name="Picture 10" descr="A_stamp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356" y="977414"/>
              <a:ext cx="1122708" cy="1375163"/>
            </a:xfrm>
            <a:prstGeom prst="rect">
              <a:avLst/>
            </a:prstGeom>
          </p:spPr>
        </p:pic>
        <p:pic>
          <p:nvPicPr>
            <p:cNvPr id="12" name="Picture 11" descr="Hmin_stamp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1460" y="977414"/>
              <a:ext cx="1122708" cy="1375163"/>
            </a:xfrm>
            <a:prstGeom prst="rect">
              <a:avLst/>
            </a:prstGeom>
          </p:spPr>
        </p:pic>
        <p:pic>
          <p:nvPicPr>
            <p:cNvPr id="13" name="Picture 12" descr="Hplus_stamp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0152" y="977415"/>
              <a:ext cx="1122709" cy="1375164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>
            <a:off x="2738196" y="2577942"/>
            <a:ext cx="0" cy="124083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66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174" y="1052966"/>
            <a:ext cx="763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interaction of gauge bosons with fermions is (very) well described by the  Standard Model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48" y="2130335"/>
            <a:ext cx="8783494" cy="35111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328"/>
          </a:xfrm>
        </p:spPr>
        <p:txBody>
          <a:bodyPr>
            <a:normAutofit/>
          </a:bodyPr>
          <a:lstStyle/>
          <a:p>
            <a:r>
              <a:rPr lang="en-US" dirty="0"/>
              <a:t>Standard </a:t>
            </a:r>
            <a:r>
              <a:rPr lang="en-US" dirty="0" smtClean="0"/>
              <a:t>model interactions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3348" y="5641466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Photon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massless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710" y="5664761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Gluons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massless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8920" y="5629002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W+, W-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very massive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79402" y="5626651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Z</a:t>
            </a:r>
            <a:r>
              <a:rPr lang="en-US" sz="2400" b="1" baseline="30000" dirty="0" smtClean="0">
                <a:solidFill>
                  <a:schemeClr val="accent4"/>
                </a:solidFill>
              </a:rPr>
              <a:t>0</a:t>
            </a:r>
            <a:endParaRPr lang="en-US" sz="2400" b="1" dirty="0" smtClean="0">
              <a:solidFill>
                <a:schemeClr val="accent4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very massive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B97C-8EBF-FC47-8389-15FD00A211D7}" type="datetime1">
              <a:rPr lang="en-US" smtClean="0"/>
              <a:t>01.04.19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45" y="3674675"/>
            <a:ext cx="3610744" cy="2681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+ </a:t>
            </a:r>
            <a:r>
              <a:rPr lang="pt-PT" dirty="0" err="1" smtClean="0"/>
              <a:t>Dark</a:t>
            </a:r>
            <a:r>
              <a:rPr lang="pt-PT" dirty="0" smtClean="0"/>
              <a:t> </a:t>
            </a:r>
            <a:r>
              <a:rPr lang="pt-PT" dirty="0" err="1" smtClean="0"/>
              <a:t>Matter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30" y="1311426"/>
            <a:ext cx="4851904" cy="50866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Used</a:t>
            </a:r>
            <a:r>
              <a:rPr lang="pt-PT" dirty="0" smtClean="0"/>
              <a:t> 79.8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E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miss</a:t>
            </a:r>
            <a:r>
              <a:rPr lang="pt-PT" dirty="0" smtClean="0"/>
              <a:t> (&gt;150GeV) </a:t>
            </a:r>
            <a:r>
              <a:rPr lang="pt-PT" dirty="0" err="1" smtClean="0"/>
              <a:t>and</a:t>
            </a:r>
            <a:r>
              <a:rPr lang="pt-PT" dirty="0" smtClean="0"/>
              <a:t> b-</a:t>
            </a:r>
            <a:r>
              <a:rPr lang="pt-PT" dirty="0" err="1" smtClean="0"/>
              <a:t>tagging</a:t>
            </a:r>
            <a:r>
              <a:rPr lang="pt-PT" dirty="0" smtClean="0"/>
              <a:t> to </a:t>
            </a:r>
            <a:r>
              <a:rPr lang="pt-PT" dirty="0" err="1" smtClean="0"/>
              <a:t>suppress</a:t>
            </a:r>
            <a:r>
              <a:rPr lang="pt-PT" dirty="0" smtClean="0"/>
              <a:t> backgrounds</a:t>
            </a:r>
          </a:p>
          <a:p>
            <a:pPr lvl="1"/>
            <a:r>
              <a:rPr lang="pt-PT" dirty="0" err="1" smtClean="0"/>
              <a:t>Reconstruct</a:t>
            </a:r>
            <a:r>
              <a:rPr lang="pt-PT" dirty="0" smtClean="0"/>
              <a:t> b-</a:t>
            </a:r>
            <a:r>
              <a:rPr lang="pt-PT" dirty="0" err="1" smtClean="0"/>
              <a:t>jets</a:t>
            </a:r>
            <a:r>
              <a:rPr lang="pt-PT" dirty="0" smtClean="0"/>
              <a:t> as 2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merged</a:t>
            </a:r>
            <a:r>
              <a:rPr lang="pt-PT" dirty="0" smtClean="0"/>
              <a:t> </a:t>
            </a:r>
            <a:r>
              <a:rPr lang="pt-PT" dirty="0" err="1"/>
              <a:t>variable-radius</a:t>
            </a:r>
            <a:r>
              <a:rPr lang="pt-PT" dirty="0"/>
              <a:t> (VR</a:t>
            </a:r>
            <a:r>
              <a:rPr lang="pt-PT" dirty="0" smtClean="0"/>
              <a:t>)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benchmark</a:t>
            </a:r>
            <a:r>
              <a:rPr lang="pt-PT" dirty="0" smtClean="0"/>
              <a:t>: </a:t>
            </a:r>
            <a:r>
              <a:rPr lang="pt-PT" dirty="0" err="1"/>
              <a:t>Type</a:t>
            </a:r>
            <a:r>
              <a:rPr lang="pt-PT" dirty="0"/>
              <a:t>-II </a:t>
            </a:r>
            <a:r>
              <a:rPr lang="pt-PT" dirty="0" smtClean="0"/>
              <a:t>2HDM + </a:t>
            </a:r>
            <a:r>
              <a:rPr lang="pt-PT" dirty="0"/>
              <a:t>U(1)</a:t>
            </a:r>
            <a:r>
              <a:rPr lang="pt-PT" baseline="-25000" dirty="0" smtClean="0"/>
              <a:t>Z’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/>
              <a:t> </a:t>
            </a:r>
            <a:r>
              <a:rPr lang="pt-PT" dirty="0" smtClean="0"/>
              <a:t>(Z’-2HDM)</a:t>
            </a:r>
          </a:p>
          <a:p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backgrounds: </a:t>
            </a:r>
            <a:r>
              <a:rPr lang="pt-PT" dirty="0" err="1" smtClean="0"/>
              <a:t>tt</a:t>
            </a:r>
            <a:r>
              <a:rPr lang="pt-PT" dirty="0" smtClean="0"/>
              <a:t>, W/</a:t>
            </a:r>
            <a:r>
              <a:rPr lang="pt-PT" dirty="0" err="1" smtClean="0"/>
              <a:t>Z+jets</a:t>
            </a:r>
            <a:endParaRPr lang="pt-PT" dirty="0" smtClean="0"/>
          </a:p>
          <a:p>
            <a:endParaRPr lang="pt-PT" dirty="0"/>
          </a:p>
          <a:p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A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Z</a:t>
            </a:r>
            <a:r>
              <a:rPr lang="pt-PT" baseline="-25000" dirty="0" smtClean="0"/>
              <a:t>’</a:t>
            </a:r>
            <a:r>
              <a:rPr lang="pt-PT" dirty="0" smtClean="0"/>
              <a:t> plane</a:t>
            </a:r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70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ATLAS-CONF-2018-039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48880" y="1798294"/>
            <a:ext cx="2773634" cy="2710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34" y="3734411"/>
            <a:ext cx="3801055" cy="2663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280" y="1311426"/>
            <a:ext cx="3071192" cy="234148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9520" y="8931"/>
            <a:ext cx="1620406" cy="1121490"/>
            <a:chOff x="7683061" y="1329901"/>
            <a:chExt cx="1454814" cy="97029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20650050">
              <a:off x="7888743" y="1980655"/>
              <a:ext cx="1237398" cy="31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25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308210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Charged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: H</a:t>
            </a:r>
            <a:r>
              <a:rPr lang="pt-PT" baseline="30000" dirty="0" smtClean="0"/>
              <a:t>+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err="1" smtClean="0">
                <a:sym typeface="Wingdings"/>
              </a:rPr>
              <a:t>tb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45" y="1268760"/>
            <a:ext cx="5140035" cy="525851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Explored</a:t>
            </a:r>
            <a:r>
              <a:rPr lang="pt-PT" dirty="0" smtClean="0"/>
              <a:t> single</a:t>
            </a:r>
            <a:r>
              <a:rPr lang="pt-PT" dirty="0"/>
              <a:t>-</a:t>
            </a:r>
            <a:r>
              <a:rPr lang="pt-PT" dirty="0" err="1"/>
              <a:t>lepton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dilepton</a:t>
            </a:r>
            <a:r>
              <a:rPr lang="pt-PT" dirty="0"/>
              <a:t> </a:t>
            </a:r>
            <a:r>
              <a:rPr lang="pt-PT" dirty="0" err="1"/>
              <a:t>tt</a:t>
            </a:r>
            <a:r>
              <a:rPr lang="pt-PT" dirty="0"/>
              <a:t> final </a:t>
            </a:r>
            <a:r>
              <a:rPr lang="pt-PT" dirty="0" err="1" smtClean="0"/>
              <a:t>states</a:t>
            </a:r>
            <a:endParaRPr lang="pt-PT" dirty="0"/>
          </a:p>
          <a:p>
            <a:pPr lvl="1"/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/>
              <a:t>range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baseline="-25000" dirty="0"/>
              <a:t>+</a:t>
            </a:r>
            <a:r>
              <a:rPr lang="pt-PT" dirty="0"/>
              <a:t>: 200 – 2000 </a:t>
            </a:r>
            <a:r>
              <a:rPr lang="pt-PT" dirty="0" err="1"/>
              <a:t>GeV</a:t>
            </a:r>
            <a:endParaRPr lang="pt-PT" dirty="0"/>
          </a:p>
          <a:p>
            <a:r>
              <a:rPr lang="pt-PT" dirty="0" smtClean="0"/>
              <a:t>36.1 </a:t>
            </a:r>
            <a:r>
              <a:rPr lang="pt-PT" dirty="0"/>
              <a:t>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13 </a:t>
            </a:r>
            <a:r>
              <a:rPr lang="pt-PT" dirty="0" err="1"/>
              <a:t>TeV</a:t>
            </a:r>
            <a:r>
              <a:rPr lang="pt-PT" dirty="0"/>
              <a:t> data</a:t>
            </a:r>
          </a:p>
          <a:p>
            <a:endParaRPr lang="pt-PT" dirty="0" smtClean="0"/>
          </a:p>
          <a:p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: </a:t>
            </a:r>
            <a:r>
              <a:rPr lang="pt-PT" dirty="0" err="1" smtClean="0"/>
              <a:t>N</a:t>
            </a:r>
            <a:r>
              <a:rPr lang="pt-PT" baseline="-25000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</a:t>
            </a:r>
            <a:r>
              <a:rPr lang="pt-PT" baseline="-25000" dirty="0" err="1" smtClean="0"/>
              <a:t>b-tags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A</a:t>
            </a:r>
            <a:r>
              <a:rPr lang="pt-PT" dirty="0" err="1" smtClean="0"/>
              <a:t>llow</a:t>
            </a:r>
            <a:r>
              <a:rPr lang="pt-PT" dirty="0" smtClean="0"/>
              <a:t> to </a:t>
            </a:r>
            <a:r>
              <a:rPr lang="pt-PT" dirty="0" err="1" smtClean="0"/>
              <a:t>constrain</a:t>
            </a:r>
            <a:r>
              <a:rPr lang="pt-PT" dirty="0" smtClean="0"/>
              <a:t> backgrounds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simultaneous</a:t>
            </a:r>
            <a:r>
              <a:rPr lang="pt-PT" dirty="0" smtClean="0"/>
              <a:t> </a:t>
            </a:r>
            <a:r>
              <a:rPr lang="pt-PT" dirty="0" err="1" smtClean="0"/>
              <a:t>fit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BDTs</a:t>
            </a:r>
            <a:r>
              <a:rPr lang="pt-PT" dirty="0" smtClean="0"/>
              <a:t>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 smtClean="0"/>
              <a:t>regions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Separate</a:t>
            </a:r>
            <a:r>
              <a:rPr lang="pt-PT" dirty="0" smtClean="0"/>
              <a:t>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background for 18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points</a:t>
            </a:r>
            <a:endParaRPr lang="pt-PT" dirty="0" smtClean="0"/>
          </a:p>
          <a:p>
            <a:pPr lvl="1"/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method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single-</a:t>
            </a:r>
            <a:r>
              <a:rPr lang="pt-PT" dirty="0" err="1" smtClean="0"/>
              <a:t>lepton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Extracted</a:t>
            </a:r>
            <a:r>
              <a:rPr lang="pt-PT" dirty="0" smtClean="0"/>
              <a:t> </a:t>
            </a:r>
            <a:r>
              <a:rPr lang="pt-PT" dirty="0" err="1" smtClean="0"/>
              <a:t>limits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σ</a:t>
            </a:r>
            <a:r>
              <a:rPr lang="pt-PT" dirty="0" smtClean="0"/>
              <a:t> x BR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baseline="-25000" dirty="0" smtClean="0"/>
              <a:t>+</a:t>
            </a:r>
            <a:r>
              <a:rPr lang="pt-PT" dirty="0"/>
              <a:t> </a:t>
            </a:r>
            <a:r>
              <a:rPr lang="pt-PT" dirty="0" smtClean="0"/>
              <a:t>- </a:t>
            </a:r>
            <a:r>
              <a:rPr lang="pt-PT" dirty="0" err="1" smtClean="0"/>
              <a:t>tan</a:t>
            </a:r>
            <a:r>
              <a:rPr lang="pt-PT" dirty="0" smtClean="0"/>
              <a:t> β plane for </a:t>
            </a:r>
            <a:r>
              <a:rPr lang="pt-PT" dirty="0" err="1" smtClean="0"/>
              <a:t>two</a:t>
            </a:r>
            <a:r>
              <a:rPr lang="pt-PT" dirty="0" smtClean="0"/>
              <a:t> MSSM </a:t>
            </a:r>
            <a:r>
              <a:rPr lang="pt-PT" dirty="0" err="1" smtClean="0"/>
              <a:t>scenarios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71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 arXiv:</a:t>
            </a:r>
            <a:r>
              <a:rPr lang="pt-PT" dirty="0" smtClean="0"/>
              <a:t>1808.03599</a:t>
            </a:r>
            <a:endParaRPr lang="pt-PT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16454"/>
            <a:ext cx="1620406" cy="1121490"/>
            <a:chOff x="7683061" y="1329901"/>
            <a:chExt cx="1454814" cy="9702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650050">
              <a:off x="7888743" y="1980655"/>
              <a:ext cx="1237398" cy="31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10 </a:t>
              </a:r>
              <a:r>
                <a:rPr lang="pt-PT" b="1" dirty="0" err="1" smtClean="0">
                  <a:sym typeface="Wingdings"/>
                </a:rPr>
                <a:t>Aug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815" y="1110508"/>
            <a:ext cx="2977657" cy="21024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215" y="3212976"/>
            <a:ext cx="2904585" cy="28683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035" y="3212976"/>
            <a:ext cx="4040478" cy="29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2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13329"/>
            <a:ext cx="3073400" cy="2059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785" y="3535404"/>
            <a:ext cx="2980623" cy="28616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20" y="2106160"/>
            <a:ext cx="4030559" cy="1409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39473"/>
            <a:ext cx="4267200" cy="6213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4427984" cy="494357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λ</a:t>
            </a:r>
            <a:r>
              <a:rPr lang="pt-PT" baseline="-25000" dirty="0" err="1" smtClean="0"/>
              <a:t>HHH</a:t>
            </a:r>
            <a:r>
              <a:rPr lang="pt-PT" dirty="0" smtClean="0"/>
              <a:t> can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probed</a:t>
            </a:r>
            <a:r>
              <a:rPr lang="pt-PT" dirty="0" smtClean="0"/>
              <a:t> </a:t>
            </a:r>
            <a:r>
              <a:rPr lang="pt-PT" dirty="0" err="1" smtClean="0"/>
              <a:t>through</a:t>
            </a:r>
            <a:r>
              <a:rPr lang="pt-PT" dirty="0" smtClean="0"/>
              <a:t> </a:t>
            </a:r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  <a:p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suppressed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SM</a:t>
            </a:r>
            <a:r>
              <a:rPr lang="pt-PT" dirty="0" smtClean="0"/>
              <a:t>! </a:t>
            </a:r>
          </a:p>
          <a:p>
            <a:pPr lvl="1"/>
            <a:r>
              <a:rPr lang="pt-PT" dirty="0" smtClean="0"/>
              <a:t>Negative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LO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Cross </a:t>
            </a:r>
            <a:r>
              <a:rPr lang="pt-PT" dirty="0" err="1" smtClean="0"/>
              <a:t>section</a:t>
            </a:r>
            <a:r>
              <a:rPr lang="pt-PT" dirty="0" smtClean="0"/>
              <a:t> 1500x </a:t>
            </a:r>
            <a:r>
              <a:rPr lang="pt-PT" dirty="0" err="1" smtClean="0"/>
              <a:t>less</a:t>
            </a:r>
            <a:r>
              <a:rPr lang="pt-PT" dirty="0" smtClean="0"/>
              <a:t> </a:t>
            </a:r>
            <a:r>
              <a:rPr lang="pt-PT" dirty="0" err="1" smtClean="0"/>
              <a:t>than</a:t>
            </a:r>
            <a:r>
              <a:rPr lang="pt-PT" dirty="0" smtClean="0"/>
              <a:t> </a:t>
            </a:r>
            <a:r>
              <a:rPr lang="pt-PT" dirty="0" err="1" smtClean="0"/>
              <a:t>ggF</a:t>
            </a:r>
            <a:endParaRPr lang="pt-PT" dirty="0"/>
          </a:p>
          <a:p>
            <a:r>
              <a:rPr lang="pt-PT" dirty="0" err="1" smtClean="0"/>
              <a:t>Wide</a:t>
            </a:r>
            <a:r>
              <a:rPr lang="pt-PT" dirty="0" smtClean="0"/>
              <a:t> range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smtClean="0"/>
              <a:t>BR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endParaRPr lang="pt-PT" dirty="0" smtClean="0"/>
          </a:p>
          <a:p>
            <a:r>
              <a:rPr lang="pt-PT" dirty="0" err="1" smtClean="0">
                <a:solidFill>
                  <a:srgbClr val="000000"/>
                </a:solidFill>
              </a:rPr>
              <a:t>bbττ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analysis</a:t>
            </a:r>
            <a:r>
              <a:rPr lang="pt-PT" dirty="0" smtClean="0">
                <a:solidFill>
                  <a:srgbClr val="000000"/>
                </a:solidFill>
              </a:rPr>
              <a:t>:</a:t>
            </a:r>
            <a:endParaRPr lang="pt-PT" dirty="0" smtClean="0"/>
          </a:p>
          <a:p>
            <a:pPr lvl="1"/>
            <a:r>
              <a:rPr lang="pt-PT" dirty="0" err="1" smtClean="0"/>
              <a:t>Used</a:t>
            </a:r>
            <a:r>
              <a:rPr lang="pt-PT" dirty="0" smtClean="0"/>
              <a:t> 36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Final </a:t>
            </a:r>
            <a:r>
              <a:rPr lang="pt-PT" dirty="0" err="1" smtClean="0">
                <a:solidFill>
                  <a:srgbClr val="000000"/>
                </a:solidFill>
              </a:rPr>
              <a:t>state</a:t>
            </a:r>
            <a:r>
              <a:rPr lang="pt-PT" dirty="0" smtClean="0">
                <a:solidFill>
                  <a:srgbClr val="000000"/>
                </a:solidFill>
              </a:rPr>
              <a:t> BR</a:t>
            </a:r>
            <a:r>
              <a:rPr lang="pt-PT" dirty="0">
                <a:solidFill>
                  <a:srgbClr val="000000"/>
                </a:solidFill>
              </a:rPr>
              <a:t>(</a:t>
            </a:r>
            <a:r>
              <a:rPr lang="pt-PT" dirty="0" err="1">
                <a:solidFill>
                  <a:srgbClr val="000000"/>
                </a:solidFill>
              </a:rPr>
              <a:t>bbττ</a:t>
            </a:r>
            <a:r>
              <a:rPr lang="pt-PT" dirty="0">
                <a:solidFill>
                  <a:srgbClr val="000000"/>
                </a:solidFill>
              </a:rPr>
              <a:t>)=</a:t>
            </a:r>
            <a:r>
              <a:rPr lang="pt-PT" dirty="0" smtClean="0">
                <a:solidFill>
                  <a:srgbClr val="000000"/>
                </a:solidFill>
              </a:rPr>
              <a:t>7%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Non-</a:t>
            </a:r>
            <a:r>
              <a:rPr lang="pt-PT" dirty="0" err="1" smtClean="0">
                <a:solidFill>
                  <a:srgbClr val="000000"/>
                </a:solidFill>
              </a:rPr>
              <a:t>Resonant</a:t>
            </a:r>
            <a:r>
              <a:rPr lang="pt-PT" dirty="0" smtClean="0">
                <a:solidFill>
                  <a:srgbClr val="000000"/>
                </a:solidFill>
              </a:rPr>
              <a:t> 95% CL </a:t>
            </a:r>
            <a:r>
              <a:rPr lang="pt-PT" dirty="0" err="1" smtClean="0">
                <a:solidFill>
                  <a:srgbClr val="000000"/>
                </a:solidFill>
              </a:rPr>
              <a:t>limit</a:t>
            </a:r>
            <a:r>
              <a:rPr lang="pt-PT" dirty="0" smtClean="0">
                <a:solidFill>
                  <a:srgbClr val="000000"/>
                </a:solidFill>
              </a:rPr>
              <a:t>: </a:t>
            </a:r>
          </a:p>
          <a:p>
            <a:pPr marL="914400" lvl="2" indent="0">
              <a:buNone/>
            </a:pPr>
            <a:r>
              <a:rPr lang="pt-PT" b="1" dirty="0" err="1" smtClean="0">
                <a:solidFill>
                  <a:srgbClr val="000000"/>
                </a:solidFill>
              </a:rPr>
              <a:t>μ</a:t>
            </a:r>
            <a:r>
              <a:rPr lang="pt-PT" b="1" dirty="0" smtClean="0">
                <a:solidFill>
                  <a:srgbClr val="000000"/>
                </a:solidFill>
              </a:rPr>
              <a:t> &lt; 12.7 </a:t>
            </a:r>
            <a:r>
              <a:rPr lang="pt-PT" b="1" dirty="0" err="1" smtClean="0">
                <a:solidFill>
                  <a:srgbClr val="000000"/>
                </a:solidFill>
              </a:rPr>
              <a:t>observed</a:t>
            </a:r>
            <a:r>
              <a:rPr lang="pt-PT" b="1" dirty="0" smtClean="0">
                <a:solidFill>
                  <a:srgbClr val="000000"/>
                </a:solidFill>
              </a:rPr>
              <a:t> (14.8 </a:t>
            </a:r>
            <a:r>
              <a:rPr lang="pt-PT" b="1" dirty="0" err="1" smtClean="0">
                <a:solidFill>
                  <a:srgbClr val="000000"/>
                </a:solidFill>
              </a:rPr>
              <a:t>expexcted</a:t>
            </a:r>
            <a:r>
              <a:rPr lang="pt-PT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pt-PT" dirty="0" err="1" smtClean="0">
                <a:solidFill>
                  <a:srgbClr val="FF0000"/>
                </a:solidFill>
              </a:rPr>
              <a:t>Combination</a:t>
            </a:r>
            <a:r>
              <a:rPr lang="pt-PT" dirty="0" smtClean="0">
                <a:solidFill>
                  <a:srgbClr val="FF0000"/>
                </a:solidFill>
              </a:rPr>
              <a:t>: </a:t>
            </a:r>
            <a:r>
              <a:rPr lang="pt-PT" dirty="0" err="1" smtClean="0">
                <a:solidFill>
                  <a:srgbClr val="FF0000"/>
                </a:solidFill>
              </a:rPr>
              <a:t>at</a:t>
            </a:r>
            <a:r>
              <a:rPr lang="pt-PT" dirty="0" smtClean="0">
                <a:solidFill>
                  <a:srgbClr val="FF0000"/>
                </a:solidFill>
              </a:rPr>
              <a:t> ≈10 x SM </a:t>
            </a:r>
            <a:r>
              <a:rPr lang="pt-PT" dirty="0" err="1" smtClean="0">
                <a:solidFill>
                  <a:srgbClr val="FF0000"/>
                </a:solidFill>
              </a:rPr>
              <a:t>sensitivity</a:t>
            </a:r>
            <a:r>
              <a:rPr lang="pt-PT" dirty="0" smtClean="0">
                <a:solidFill>
                  <a:srgbClr val="FF0000"/>
                </a:solidFill>
              </a:rPr>
              <a:t> – </a:t>
            </a:r>
            <a:r>
              <a:rPr lang="pt-PT" dirty="0" err="1" smtClean="0">
                <a:solidFill>
                  <a:srgbClr val="FF0000"/>
                </a:solidFill>
              </a:rPr>
              <a:t>with</a:t>
            </a:r>
            <a:r>
              <a:rPr lang="pt-PT" dirty="0" smtClean="0">
                <a:solidFill>
                  <a:srgbClr val="FF0000"/>
                </a:solidFill>
              </a:rPr>
              <a:t> 3% </a:t>
            </a:r>
            <a:r>
              <a:rPr lang="pt-PT" dirty="0" err="1" smtClean="0">
                <a:solidFill>
                  <a:srgbClr val="FF0000"/>
                </a:solidFill>
              </a:rPr>
              <a:t>of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the</a:t>
            </a:r>
            <a:r>
              <a:rPr lang="pt-PT" dirty="0" smtClean="0">
                <a:solidFill>
                  <a:srgbClr val="FF0000"/>
                </a:solidFill>
              </a:rPr>
              <a:t> HL-LHC </a:t>
            </a:r>
            <a:r>
              <a:rPr lang="pt-PT" dirty="0" err="1" smtClean="0">
                <a:solidFill>
                  <a:srgbClr val="FF0000"/>
                </a:solidFill>
              </a:rPr>
              <a:t>luminosity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analyzed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Ricardo </a:t>
            </a:r>
            <a:r>
              <a:rPr lang="en-US" dirty="0" err="1" smtClean="0"/>
              <a:t>Gonçalo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72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t-PT" dirty="0" smtClean="0"/>
              <a:t>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1" y="-27384"/>
            <a:ext cx="60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1808.00336 [</a:t>
            </a:r>
            <a:r>
              <a:rPr lang="pt-PT" dirty="0" err="1" smtClean="0"/>
              <a:t>hep-ex</a:t>
            </a:r>
            <a:r>
              <a:rPr lang="pt-PT" dirty="0" smtClean="0"/>
              <a:t>]; </a:t>
            </a:r>
            <a:r>
              <a:rPr lang="pt-PT" dirty="0"/>
              <a:t>ATLAS-CONF-2018-043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560" y="1547855"/>
            <a:ext cx="7823200" cy="1841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57677" y="3180492"/>
            <a:ext cx="3492077" cy="25923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289" y="4351"/>
            <a:ext cx="1630388" cy="1408425"/>
            <a:chOff x="7683061" y="1329901"/>
            <a:chExt cx="1463776" cy="121854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20650050">
              <a:off x="7909439" y="1989251"/>
              <a:ext cx="1237398" cy="559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7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2018</a:t>
              </a:r>
            </a:p>
            <a:p>
              <a:r>
                <a:rPr lang="pt-PT" b="1" dirty="0" smtClean="0">
                  <a:sym typeface="Wingdings"/>
                </a:rPr>
                <a:t>4 </a:t>
              </a:r>
              <a:r>
                <a:rPr lang="pt-PT" b="1" dirty="0" err="1" smtClean="0">
                  <a:sym typeface="Wingdings"/>
                </a:rPr>
                <a:t>Sep</a:t>
              </a:r>
              <a:r>
                <a:rPr lang="pt-PT" b="1" dirty="0" smtClean="0">
                  <a:sym typeface="Wingdings"/>
                </a:rPr>
                <a:t> 2018</a:t>
              </a:r>
              <a:endParaRPr lang="pt-PT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33056" y="4351"/>
            <a:ext cx="3595820" cy="284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156012"/>
            <a:ext cx="515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r>
              <a:rPr lang="pt-PT" dirty="0" smtClean="0"/>
              <a:t> </a:t>
            </a:r>
            <a:r>
              <a:rPr lang="pt-PT" dirty="0" smtClean="0">
                <a:hlinkClick r:id="rId11"/>
              </a:rPr>
              <a:t>here</a:t>
            </a:r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4048" y="3573016"/>
            <a:ext cx="3672407" cy="28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585"/>
          </a:xfrm>
        </p:spPr>
        <p:txBody>
          <a:bodyPr/>
          <a:lstStyle/>
          <a:p>
            <a:r>
              <a:rPr lang="pt-PT" dirty="0" err="1" smtClean="0"/>
              <a:t>Implications</a:t>
            </a:r>
            <a:r>
              <a:rPr lang="pt-PT" dirty="0" smtClean="0"/>
              <a:t> for 2HDM</a:t>
            </a:r>
            <a:endParaRPr lang="pt-PT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0170" y="1598064"/>
            <a:ext cx="3178696" cy="4525963"/>
          </a:xfrm>
        </p:spPr>
        <p:txBody>
          <a:bodyPr>
            <a:normAutofit fontScale="92500"/>
          </a:bodyPr>
          <a:lstStyle/>
          <a:p>
            <a:r>
              <a:rPr lang="pt-PT" dirty="0" smtClean="0"/>
              <a:t>H(125) </a:t>
            </a:r>
            <a:r>
              <a:rPr lang="pt-PT" dirty="0" err="1" smtClean="0"/>
              <a:t>assumed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light</a:t>
            </a:r>
            <a:r>
              <a:rPr lang="pt-PT" dirty="0" smtClean="0"/>
              <a:t> CP-</a:t>
            </a:r>
            <a:r>
              <a:rPr lang="pt-PT" dirty="0" err="1" smtClean="0"/>
              <a:t>even</a:t>
            </a:r>
            <a:r>
              <a:rPr lang="pt-PT" dirty="0" smtClean="0"/>
              <a:t> neutral </a:t>
            </a:r>
            <a:r>
              <a:rPr lang="pt-PT" dirty="0" err="1" smtClean="0"/>
              <a:t>scalar</a:t>
            </a:r>
            <a:r>
              <a:rPr lang="pt-PT" dirty="0" smtClean="0"/>
              <a:t> </a:t>
            </a:r>
            <a:r>
              <a:rPr lang="pt-PT" i="1" dirty="0" smtClean="0"/>
              <a:t>h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2HDM</a:t>
            </a:r>
          </a:p>
          <a:p>
            <a:endParaRPr lang="pt-PT" dirty="0" smtClean="0"/>
          </a:p>
          <a:p>
            <a:r>
              <a:rPr lang="pt-PT" i="1" dirty="0" smtClean="0"/>
              <a:t>h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</a:t>
            </a:r>
            <a:r>
              <a:rPr lang="pt-PT" dirty="0"/>
              <a:t>as </a:t>
            </a:r>
            <a:r>
              <a:rPr lang="pt-PT" dirty="0" smtClean="0"/>
              <a:t>for </a:t>
            </a:r>
            <a:r>
              <a:rPr lang="pt-PT" dirty="0"/>
              <a:t>SM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73</a:t>
            </a:fld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4861921" y="-27384"/>
            <a:ext cx="4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</a:t>
            </a:r>
            <a:r>
              <a:rPr lang="pt-PT" dirty="0" smtClean="0"/>
              <a:t>031</a:t>
            </a:r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636" y="1118223"/>
            <a:ext cx="2843929" cy="27428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566" y="1118223"/>
            <a:ext cx="2843930" cy="2742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636" y="3861048"/>
            <a:ext cx="2843929" cy="27428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565" y="3861046"/>
            <a:ext cx="2843931" cy="27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7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A bit of fun…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0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if…</a:t>
            </a:r>
          </a:p>
          <a:p>
            <a:pPr lvl="1"/>
            <a:r>
              <a:rPr lang="en-US" dirty="0" smtClean="0"/>
              <a:t>At higher orders, Higgs potential doesn’t have to be stable</a:t>
            </a:r>
          </a:p>
          <a:p>
            <a:pPr lvl="1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</a:t>
            </a:r>
            <a:r>
              <a:rPr lang="en-US" dirty="0"/>
              <a:t>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/>
              <a:t>Phys.Rev.Lett.111, 241801 (2013</a:t>
            </a:r>
            <a:r>
              <a:rPr lang="hu-HU" dirty="0" smtClean="0"/>
              <a:t>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</a:t>
            </a:r>
            <a:r>
              <a:rPr lang="en-US" dirty="0"/>
              <a:t>arXiv:</a:t>
            </a:r>
            <a:r>
              <a:rPr lang="en-US" dirty="0" smtClean="0"/>
              <a:t>1205.6497v2; </a:t>
            </a:r>
            <a:r>
              <a:rPr lang="en-US" dirty="0" err="1" smtClean="0"/>
              <a:t>R.Contino</a:t>
            </a:r>
            <a:r>
              <a:rPr lang="en-US" dirty="0" smtClean="0"/>
              <a:t>, Workshop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p-p a LHC, 2013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68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8"/>
            <a:ext cx="3840245" cy="2705632"/>
            <a:chOff x="4623207" y="394866"/>
            <a:chExt cx="3578800" cy="2478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RG-improved potential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" y="915795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2BA-DBE0-8245-A2F7-70E867F098E3}" type="datetime1">
              <a:rPr lang="en-US" smtClean="0"/>
              <a:t>01.04.19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461A6-B430-C44C-A528-962E0F41B249}" type="datetime1">
              <a:rPr lang="en-US" smtClean="0"/>
              <a:t>01.04.19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4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49"/>
            <a:ext cx="3897546" cy="134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1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universe seems to live near a critical condition</a:t>
            </a:r>
          </a:p>
          <a:p>
            <a:r>
              <a:rPr lang="en-US" dirty="0"/>
              <a:t>JHEP 1208 (2012) </a:t>
            </a:r>
            <a:r>
              <a:rPr lang="en-US" dirty="0" smtClean="0"/>
              <a:t>098</a:t>
            </a:r>
          </a:p>
          <a:p>
            <a:r>
              <a:rPr lang="en-US" sz="2400" dirty="0" smtClean="0"/>
              <a:t>Why?!</a:t>
            </a:r>
          </a:p>
          <a:p>
            <a:r>
              <a:rPr lang="en-US" sz="2400" dirty="0" smtClean="0"/>
              <a:t>Explained by underlying theory?</a:t>
            </a:r>
          </a:p>
          <a:p>
            <a:r>
              <a:rPr lang="en-US" sz="2400" dirty="0" smtClean="0"/>
              <a:t>Anthropic principle?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76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75" y="933743"/>
            <a:ext cx="3337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dirty="0" err="1" smtClean="0">
                <a:solidFill>
                  <a:srgbClr val="FFFFFF"/>
                </a:solidFill>
              </a:rPr>
              <a:t>Questions</a:t>
            </a:r>
            <a:r>
              <a:rPr lang="pt-PT" sz="4800" dirty="0" smtClean="0">
                <a:solidFill>
                  <a:srgbClr val="FFFFFF"/>
                </a:solidFill>
              </a:rPr>
              <a:t>?</a:t>
            </a:r>
          </a:p>
          <a:p>
            <a:endParaRPr lang="pt-PT" sz="4800" dirty="0" smtClean="0">
              <a:solidFill>
                <a:srgbClr val="FFFFFF"/>
              </a:solidFill>
            </a:endParaRPr>
          </a:p>
          <a:p>
            <a:r>
              <a:rPr lang="pt-PT" sz="4800" dirty="0" err="1" smtClean="0">
                <a:solidFill>
                  <a:srgbClr val="FFFFFF"/>
                </a:solidFill>
              </a:rPr>
              <a:t>Thank</a:t>
            </a:r>
            <a:r>
              <a:rPr lang="pt-PT" sz="4800" dirty="0" smtClean="0">
                <a:solidFill>
                  <a:srgbClr val="FFFFFF"/>
                </a:solidFill>
              </a:rPr>
              <a:t> </a:t>
            </a:r>
            <a:r>
              <a:rPr lang="pt-PT" sz="4800" dirty="0" err="1" smtClean="0">
                <a:solidFill>
                  <a:srgbClr val="FFFFFF"/>
                </a:solidFill>
              </a:rPr>
              <a:t>you</a:t>
            </a:r>
            <a:r>
              <a:rPr lang="pt-PT" sz="4800" dirty="0" smtClean="0">
                <a:solidFill>
                  <a:srgbClr val="FFFFFF"/>
                </a:solidFill>
              </a:rPr>
              <a:t> for </a:t>
            </a:r>
            <a:r>
              <a:rPr lang="pt-PT" sz="4800" dirty="0" err="1" smtClean="0">
                <a:solidFill>
                  <a:srgbClr val="FFFFFF"/>
                </a:solidFill>
              </a:rPr>
              <a:t>your</a:t>
            </a:r>
            <a:r>
              <a:rPr lang="pt-PT" sz="4800" dirty="0" smtClean="0">
                <a:solidFill>
                  <a:srgbClr val="FFFFFF"/>
                </a:solidFill>
              </a:rPr>
              <a:t> </a:t>
            </a:r>
            <a:r>
              <a:rPr lang="pt-PT" sz="4800" dirty="0" err="1" smtClean="0">
                <a:solidFill>
                  <a:srgbClr val="FFFFFF"/>
                </a:solidFill>
              </a:rPr>
              <a:t>interest</a:t>
            </a:r>
            <a:r>
              <a:rPr lang="pt-PT" sz="4800" dirty="0" smtClean="0">
                <a:solidFill>
                  <a:srgbClr val="FFFFFF"/>
                </a:solidFill>
              </a:rPr>
              <a:t>!</a:t>
            </a:r>
            <a:endParaRPr lang="pt-PT" sz="4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61" y="5558839"/>
            <a:ext cx="363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err="1" smtClean="0">
                <a:solidFill>
                  <a:srgbClr val="FFFFFF"/>
                </a:solidFill>
              </a:rPr>
              <a:t>jgoncalo@lip.pt</a:t>
            </a:r>
            <a:endParaRPr lang="pt-PT" sz="36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449" y="0"/>
            <a:ext cx="5600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1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77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0888" y="2831492"/>
            <a:ext cx="2091801" cy="2110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475789"/>
            <a:ext cx="2012796" cy="197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76872" y="188640"/>
            <a:ext cx="2326368" cy="2190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71" y="202630"/>
            <a:ext cx="8229600" cy="778098"/>
          </a:xfrm>
        </p:spPr>
        <p:txBody>
          <a:bodyPr>
            <a:normAutofit/>
          </a:bodyPr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8476184" cy="3423053"/>
          </a:xfrm>
        </p:spPr>
        <p:txBody>
          <a:bodyPr>
            <a:normAutofit fontScale="85000" lnSpcReduction="20000"/>
          </a:bodyPr>
          <a:lstStyle/>
          <a:p>
            <a:r>
              <a:rPr lang="pt-PT" b="1" dirty="0" err="1" smtClean="0"/>
              <a:t>Direct</a:t>
            </a:r>
            <a:r>
              <a:rPr lang="pt-PT" dirty="0" smtClean="0"/>
              <a:t> </a:t>
            </a:r>
            <a:r>
              <a:rPr lang="pt-PT" dirty="0" err="1" smtClean="0"/>
              <a:t>access</a:t>
            </a:r>
            <a:r>
              <a:rPr lang="pt-PT" dirty="0" smtClean="0"/>
              <a:t> to top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 smtClean="0"/>
          </a:p>
          <a:p>
            <a:r>
              <a:rPr lang="pt-PT" dirty="0" smtClean="0"/>
              <a:t>Experimental </a:t>
            </a:r>
            <a:r>
              <a:rPr lang="pt-PT" dirty="0" err="1" smtClean="0"/>
              <a:t>tour</a:t>
            </a:r>
            <a:r>
              <a:rPr lang="pt-PT" dirty="0" smtClean="0"/>
              <a:t>-de-force!</a:t>
            </a:r>
          </a:p>
          <a:p>
            <a:pPr lvl="1"/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/>
              <a:t>final </a:t>
            </a:r>
            <a:r>
              <a:rPr lang="pt-PT" dirty="0" err="1" smtClean="0"/>
              <a:t>states</a:t>
            </a:r>
            <a:endParaRPr lang="pt-PT" dirty="0"/>
          </a:p>
          <a:p>
            <a:pPr lvl="1"/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irreducible</a:t>
            </a:r>
            <a:r>
              <a:rPr lang="pt-PT" dirty="0" smtClean="0"/>
              <a:t> backgrounds </a:t>
            </a:r>
          </a:p>
          <a:p>
            <a:pPr lvl="1"/>
            <a:r>
              <a:rPr lang="pt-PT" dirty="0" err="1" smtClean="0"/>
              <a:t>Small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 O</a:t>
            </a:r>
            <a:r>
              <a:rPr lang="pt-PT" dirty="0"/>
              <a:t>(0.5)pb @ 13 </a:t>
            </a:r>
            <a:r>
              <a:rPr lang="pt-PT" dirty="0" err="1" smtClean="0"/>
              <a:t>TeV</a:t>
            </a:r>
            <a:endParaRPr lang="pt-PT" dirty="0" smtClean="0"/>
          </a:p>
          <a:p>
            <a:r>
              <a:rPr lang="pt-PT" dirty="0" smtClean="0"/>
              <a:t>Use </a:t>
            </a:r>
            <a:r>
              <a:rPr lang="pt-PT" dirty="0" err="1"/>
              <a:t>all</a:t>
            </a:r>
            <a:r>
              <a:rPr lang="pt-PT" dirty="0"/>
              <a:t> </a:t>
            </a:r>
            <a:r>
              <a:rPr lang="pt-PT" dirty="0" err="1" smtClean="0"/>
              <a:t>available</a:t>
            </a:r>
            <a:r>
              <a:rPr lang="pt-PT" dirty="0" smtClean="0"/>
              <a:t> final </a:t>
            </a:r>
            <a:r>
              <a:rPr lang="pt-PT" dirty="0" err="1" smtClean="0"/>
              <a:t>states</a:t>
            </a:r>
            <a:r>
              <a:rPr lang="pt-PT" dirty="0" smtClean="0"/>
              <a:t>:</a:t>
            </a:r>
          </a:p>
          <a:p>
            <a:pPr lvl="1"/>
            <a:r>
              <a:rPr lang="pt-PT" b="1" dirty="0" err="1" smtClean="0"/>
              <a:t>H</a:t>
            </a:r>
            <a:r>
              <a:rPr lang="pt-PT" b="1" dirty="0" err="1"/>
              <a:t>→</a:t>
            </a:r>
            <a:r>
              <a:rPr lang="pt-PT" b="1" dirty="0" err="1" smtClean="0"/>
              <a:t>bb</a:t>
            </a:r>
            <a:r>
              <a:rPr lang="pt-PT" dirty="0" smtClean="0"/>
              <a:t>: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stats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</a:t>
            </a:r>
            <a:r>
              <a:rPr lang="pt-PT" dirty="0">
                <a:solidFill>
                  <a:srgbClr val="FF0000"/>
                </a:solidFill>
              </a:rPr>
              <a:t>≈</a:t>
            </a:r>
            <a:r>
              <a:rPr lang="pt-PT" dirty="0" smtClean="0">
                <a:solidFill>
                  <a:srgbClr val="FF0000"/>
                </a:solidFill>
              </a:rPr>
              <a:t>58</a:t>
            </a:r>
            <a:r>
              <a:rPr lang="pt-PT" dirty="0">
                <a:solidFill>
                  <a:srgbClr val="FF0000"/>
                </a:solidFill>
              </a:rPr>
              <a:t>%, S/</a:t>
            </a:r>
            <a:r>
              <a:rPr lang="pt-PT" dirty="0" smtClean="0">
                <a:solidFill>
                  <a:srgbClr val="FF0000"/>
                </a:solidFill>
              </a:rPr>
              <a:t>B≈1</a:t>
            </a:r>
            <a:r>
              <a:rPr lang="pt-PT" dirty="0">
                <a:solidFill>
                  <a:srgbClr val="FF0000"/>
                </a:solidFill>
              </a:rPr>
              <a:t>-6%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 err="1" smtClean="0"/>
              <a:t>Multileptons</a:t>
            </a:r>
            <a:r>
              <a:rPr lang="pt-PT" b="1" dirty="0" smtClean="0"/>
              <a:t>: </a:t>
            </a:r>
            <a:r>
              <a:rPr lang="pt-PT" dirty="0" smtClean="0"/>
              <a:t>H</a:t>
            </a:r>
            <a:r>
              <a:rPr lang="pt-PT" dirty="0"/>
              <a:t>→𝜏𝜏, H→WW</a:t>
            </a:r>
            <a:r>
              <a:rPr lang="pt-PT" dirty="0" smtClean="0"/>
              <a:t>*, H</a:t>
            </a:r>
            <a:r>
              <a:rPr lang="pt-PT" dirty="0"/>
              <a:t>→ZZ</a:t>
            </a:r>
            <a:r>
              <a:rPr lang="pt-PT" dirty="0" smtClean="0"/>
              <a:t>*</a:t>
            </a:r>
            <a:r>
              <a:rPr lang="pt-PT" b="1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30%, S/B=4-34%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/>
              <a:t>H→𝛾𝛾</a:t>
            </a:r>
            <a:r>
              <a:rPr lang="pt-PT" dirty="0"/>
              <a:t>: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</a:t>
            </a:r>
            <a:r>
              <a:rPr lang="pt-PT" dirty="0" err="1" smtClean="0"/>
              <a:t>stats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0.23%, S/B=5-200% </a:t>
            </a:r>
          </a:p>
          <a:p>
            <a:pPr lvl="1"/>
            <a:r>
              <a:rPr lang="pt-PT" b="1" dirty="0" smtClean="0"/>
              <a:t>H</a:t>
            </a:r>
            <a:r>
              <a:rPr lang="pt-PT" b="1" dirty="0"/>
              <a:t>→ZZ</a:t>
            </a:r>
            <a:r>
              <a:rPr lang="pt-PT" b="1" dirty="0" smtClean="0"/>
              <a:t>*</a:t>
            </a:r>
            <a:r>
              <a:rPr lang="pt-PT" b="1" dirty="0" smtClean="0">
                <a:sym typeface="Wingdings"/>
              </a:rPr>
              <a:t>4lep</a:t>
            </a:r>
            <a:r>
              <a:rPr lang="pt-PT" dirty="0" smtClean="0">
                <a:sym typeface="Wingdings"/>
              </a:rPr>
              <a:t>: </a:t>
            </a:r>
            <a:r>
              <a:rPr lang="pt-PT" dirty="0" err="1" smtClean="0">
                <a:sym typeface="Wingdings"/>
              </a:rPr>
              <a:t>clean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but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very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low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stats</a:t>
            </a:r>
            <a:r>
              <a:rPr lang="pt-PT" dirty="0">
                <a:sym typeface="Wingdings"/>
              </a:rPr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0.01%, S/B=50-500</a:t>
            </a:r>
            <a:r>
              <a:rPr lang="pt-PT" dirty="0" smtClean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3432" y="2732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arXiv:1806.00425 [</a:t>
            </a:r>
            <a:r>
              <a:rPr lang="pt-PT" dirty="0" err="1"/>
              <a:t>hep-ex</a:t>
            </a:r>
            <a:r>
              <a:rPr lang="pt-PT" dirty="0" smtClean="0"/>
              <a:t>];</a:t>
            </a:r>
            <a:endParaRPr lang="pt-PT" dirty="0"/>
          </a:p>
        </p:txBody>
      </p:sp>
      <p:grpSp>
        <p:nvGrpSpPr>
          <p:cNvPr id="16" name="Group 15"/>
          <p:cNvGrpSpPr/>
          <p:nvPr/>
        </p:nvGrpSpPr>
        <p:grpSpPr>
          <a:xfrm>
            <a:off x="6948263" y="1388079"/>
            <a:ext cx="2050041" cy="1248833"/>
            <a:chOff x="7649699" y="1308533"/>
            <a:chExt cx="1840544" cy="10804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49699" y="1308533"/>
              <a:ext cx="1644452" cy="10804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0650050">
              <a:off x="7978075" y="2068994"/>
              <a:ext cx="1512168" cy="319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1 </a:t>
              </a:r>
              <a:r>
                <a:rPr lang="pt-PT" b="1" dirty="0" err="1" smtClean="0">
                  <a:sym typeface="Wingdings"/>
                </a:rPr>
                <a:t>June</a:t>
              </a:r>
              <a:r>
                <a:rPr lang="pt-PT" b="1" dirty="0" smtClean="0">
                  <a:sym typeface="Wingdings"/>
                </a:rPr>
                <a:t> 2018</a:t>
              </a:r>
              <a:endParaRPr lang="pt-PT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998" y="4448754"/>
            <a:ext cx="3009864" cy="1917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0906" y="4437112"/>
            <a:ext cx="1873682" cy="19746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9406" y="4454961"/>
            <a:ext cx="1841500" cy="19269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8982" y="4437112"/>
            <a:ext cx="1523418" cy="196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348" y="1267209"/>
            <a:ext cx="2678682" cy="2089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34082"/>
          </a:xfrm>
        </p:spPr>
        <p:txBody>
          <a:bodyPr>
            <a:noAutofit/>
          </a:bodyPr>
          <a:lstStyle/>
          <a:p>
            <a:r>
              <a:rPr lang="pt-PT" sz="3600" dirty="0" err="1" smtClean="0"/>
              <a:t>ttH</a:t>
            </a:r>
            <a:r>
              <a:rPr lang="pt-PT" sz="3600" dirty="0" smtClean="0"/>
              <a:t> </a:t>
            </a:r>
            <a:r>
              <a:rPr lang="pt-PT" sz="3600" dirty="0" err="1" smtClean="0"/>
              <a:t>observation</a:t>
            </a:r>
            <a:r>
              <a:rPr lang="pt-PT" sz="3600" dirty="0" smtClean="0"/>
              <a:t>: </a:t>
            </a:r>
            <a:r>
              <a:rPr lang="pt-PT" sz="3600" dirty="0" err="1" smtClean="0">
                <a:sym typeface="Wingdings"/>
              </a:rPr>
              <a:t>bb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>
                <a:sym typeface="Wingdings"/>
              </a:rPr>
              <a:t>and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/>
              <a:t>Multileptons</a:t>
            </a:r>
            <a:endParaRPr lang="pt-P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08733"/>
            <a:ext cx="5430338" cy="53446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1600" b="1" dirty="0" err="1" smtClean="0"/>
              <a:t>ttH</a:t>
            </a:r>
            <a:r>
              <a:rPr lang="pt-PT" sz="1600" b="1" dirty="0" smtClean="0"/>
              <a:t>(</a:t>
            </a:r>
            <a:r>
              <a:rPr lang="pt-PT" sz="1600" b="1" dirty="0" err="1" smtClean="0"/>
              <a:t>H</a:t>
            </a:r>
            <a:r>
              <a:rPr lang="pt-PT" sz="1600" b="1" dirty="0" err="1" smtClean="0">
                <a:sym typeface="Wingdings"/>
              </a:rPr>
              <a:t>leptons</a:t>
            </a:r>
            <a:r>
              <a:rPr lang="pt-PT" sz="1600" b="1" dirty="0" smtClean="0">
                <a:sym typeface="Wingdings"/>
              </a:rPr>
              <a:t>)</a:t>
            </a:r>
            <a:endParaRPr lang="pt-PT" sz="1600" b="1" dirty="0" smtClean="0"/>
          </a:p>
          <a:p>
            <a:r>
              <a:rPr lang="pt-PT" sz="1600" dirty="0" err="1" smtClean="0"/>
              <a:t>Sensitive</a:t>
            </a:r>
            <a:r>
              <a:rPr lang="pt-PT" sz="1600" dirty="0" smtClean="0"/>
              <a:t> to: </a:t>
            </a:r>
            <a:r>
              <a:rPr lang="pt-PT" sz="1600" dirty="0"/>
              <a:t>H→𝜏𝜏, H→WW* </a:t>
            </a:r>
            <a:r>
              <a:rPr lang="pt-PT" sz="1600" dirty="0" err="1"/>
              <a:t>and</a:t>
            </a:r>
            <a:r>
              <a:rPr lang="pt-PT" sz="1600" dirty="0"/>
              <a:t> H→ZZ*</a:t>
            </a:r>
          </a:p>
          <a:p>
            <a:r>
              <a:rPr lang="pt-PT" sz="1600" dirty="0" smtClean="0"/>
              <a:t>Backgrounds: </a:t>
            </a:r>
            <a:r>
              <a:rPr lang="pt-PT" sz="1600" dirty="0" err="1" smtClean="0"/>
              <a:t>ttW</a:t>
            </a:r>
            <a:r>
              <a:rPr lang="pt-PT" sz="1600" dirty="0" smtClean="0"/>
              <a:t>/</a:t>
            </a:r>
            <a:r>
              <a:rPr lang="pt-PT" sz="1600" dirty="0" err="1" smtClean="0"/>
              <a:t>ttZ</a:t>
            </a:r>
            <a:r>
              <a:rPr lang="pt-PT" sz="1600" dirty="0" smtClean="0"/>
              <a:t>, </a:t>
            </a:r>
            <a:r>
              <a:rPr lang="pt-PT" sz="1600" dirty="0"/>
              <a:t>non-</a:t>
            </a:r>
            <a:r>
              <a:rPr lang="pt-PT" sz="1600" dirty="0" err="1"/>
              <a:t>prompt</a:t>
            </a:r>
            <a:r>
              <a:rPr lang="pt-PT" sz="1600" dirty="0"/>
              <a:t> </a:t>
            </a:r>
            <a:r>
              <a:rPr lang="pt-PT" sz="1600" dirty="0" err="1" smtClean="0"/>
              <a:t>leptons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/>
              <a:t>jets</a:t>
            </a:r>
            <a:r>
              <a:rPr lang="pt-PT" sz="1600" dirty="0"/>
              <a:t> </a:t>
            </a:r>
            <a:r>
              <a:rPr lang="pt-PT" sz="1600" dirty="0" err="1"/>
              <a:t>faking</a:t>
            </a:r>
            <a:r>
              <a:rPr lang="pt-PT" sz="1600" dirty="0"/>
              <a:t> taus </a:t>
            </a:r>
            <a:endParaRPr lang="pt-PT" sz="1600" dirty="0" smtClean="0"/>
          </a:p>
          <a:p>
            <a:r>
              <a:rPr lang="pt-PT" sz="1600" dirty="0" err="1" smtClean="0"/>
              <a:t>Main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/>
              <a:t>: </a:t>
            </a:r>
            <a:r>
              <a:rPr lang="pt-PT" sz="1600" dirty="0" err="1"/>
              <a:t>signal</a:t>
            </a:r>
            <a:r>
              <a:rPr lang="pt-PT" sz="1600" dirty="0"/>
              <a:t> </a:t>
            </a:r>
            <a:r>
              <a:rPr lang="pt-PT" sz="1600" dirty="0" err="1"/>
              <a:t>modelling</a:t>
            </a:r>
            <a:r>
              <a:rPr lang="pt-PT" sz="1600" dirty="0"/>
              <a:t>, </a:t>
            </a:r>
            <a:r>
              <a:rPr lang="pt-PT" sz="1600" dirty="0" err="1"/>
              <a:t>jet</a:t>
            </a:r>
            <a:r>
              <a:rPr lang="pt-PT" sz="1600" dirty="0"/>
              <a:t> </a:t>
            </a:r>
            <a:r>
              <a:rPr lang="pt-PT" sz="1600" dirty="0" err="1" smtClean="0"/>
              <a:t>energy</a:t>
            </a:r>
            <a:r>
              <a:rPr lang="pt-PT" sz="1600" dirty="0" smtClean="0"/>
              <a:t> </a:t>
            </a:r>
            <a:r>
              <a:rPr lang="pt-PT" sz="1600" dirty="0" err="1" smtClean="0"/>
              <a:t>scale</a:t>
            </a:r>
            <a:r>
              <a:rPr lang="pt-PT" sz="1600" dirty="0" smtClean="0"/>
              <a:t> </a:t>
            </a:r>
            <a:r>
              <a:rPr lang="pt-PT" sz="1600" dirty="0" err="1"/>
              <a:t>and</a:t>
            </a:r>
            <a:r>
              <a:rPr lang="pt-PT" sz="1600" dirty="0"/>
              <a:t> non-</a:t>
            </a:r>
            <a:r>
              <a:rPr lang="pt-PT" sz="1600" dirty="0" err="1"/>
              <a:t>prompt</a:t>
            </a:r>
            <a:r>
              <a:rPr lang="pt-PT" sz="1600" dirty="0"/>
              <a:t> </a:t>
            </a:r>
            <a:r>
              <a:rPr lang="pt-PT" sz="1600" dirty="0" err="1"/>
              <a:t>lepton</a:t>
            </a:r>
            <a:r>
              <a:rPr lang="pt-PT" sz="1600" dirty="0"/>
              <a:t> </a:t>
            </a:r>
            <a:r>
              <a:rPr lang="pt-PT" sz="1600" dirty="0" err="1"/>
              <a:t>estimate</a:t>
            </a:r>
            <a:endParaRPr lang="pt-PT" sz="1600" dirty="0"/>
          </a:p>
          <a:p>
            <a:r>
              <a:rPr lang="pt-PT" sz="1600" dirty="0" smtClean="0">
                <a:solidFill>
                  <a:srgbClr val="FF0000"/>
                </a:solidFill>
              </a:rPr>
              <a:t>4.1𝝈 </a:t>
            </a:r>
            <a:r>
              <a:rPr lang="pt-PT" sz="1600" dirty="0" err="1" smtClean="0">
                <a:solidFill>
                  <a:srgbClr val="FF0000"/>
                </a:solidFill>
              </a:rPr>
              <a:t>observed</a:t>
            </a:r>
            <a:r>
              <a:rPr lang="pt-PT" sz="1600" dirty="0" smtClean="0">
                <a:solidFill>
                  <a:srgbClr val="FF0000"/>
                </a:solidFill>
              </a:rPr>
              <a:t>; 2.8𝝈 </a:t>
            </a:r>
            <a:r>
              <a:rPr lang="pt-PT" sz="1600" dirty="0" err="1" smtClean="0">
                <a:solidFill>
                  <a:srgbClr val="FF0000"/>
                </a:solidFill>
              </a:rPr>
              <a:t>expected</a:t>
            </a:r>
            <a:endParaRPr lang="pt-PT" sz="1600" dirty="0"/>
          </a:p>
          <a:p>
            <a:pPr marL="0" indent="0">
              <a:buNone/>
            </a:pPr>
            <a:r>
              <a:rPr lang="pt-PT" sz="1600" b="1" dirty="0" err="1" smtClean="0"/>
              <a:t>ttH</a:t>
            </a:r>
            <a:r>
              <a:rPr lang="pt-PT" sz="1600" b="1" dirty="0" smtClean="0"/>
              <a:t>(</a:t>
            </a:r>
            <a:r>
              <a:rPr lang="pt-PT" sz="1600" b="1" dirty="0" err="1" smtClean="0"/>
              <a:t>H</a:t>
            </a:r>
            <a:r>
              <a:rPr lang="pt-PT" sz="1600" b="1" dirty="0" err="1" smtClean="0">
                <a:sym typeface="Wingdings"/>
              </a:rPr>
              <a:t>bb</a:t>
            </a:r>
            <a:r>
              <a:rPr lang="pt-PT" sz="1600" b="1" dirty="0" smtClean="0">
                <a:sym typeface="Wingdings"/>
              </a:rPr>
              <a:t>):</a:t>
            </a:r>
          </a:p>
          <a:p>
            <a:r>
              <a:rPr lang="pt-PT" sz="1600" dirty="0" err="1" smtClean="0">
                <a:sym typeface="Wingdings"/>
              </a:rPr>
              <a:t>Profit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from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large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Hbb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branching</a:t>
            </a:r>
            <a:r>
              <a:rPr lang="pt-PT" sz="1600" dirty="0" smtClean="0">
                <a:sym typeface="Wingdings"/>
              </a:rPr>
              <a:t> ratio (58.4%)</a:t>
            </a:r>
            <a:endParaRPr lang="pt-PT" sz="1600" dirty="0"/>
          </a:p>
          <a:p>
            <a:r>
              <a:rPr lang="pt-PT" sz="1600" dirty="0" err="1" smtClean="0"/>
              <a:t>But</a:t>
            </a:r>
            <a:r>
              <a:rPr lang="pt-PT" sz="1600" dirty="0" smtClean="0"/>
              <a:t> </a:t>
            </a:r>
            <a:r>
              <a:rPr lang="pt-PT" sz="1600" dirty="0" err="1" smtClean="0"/>
              <a:t>challenging</a:t>
            </a:r>
            <a:r>
              <a:rPr lang="pt-PT" sz="1600" dirty="0" smtClean="0"/>
              <a:t> final </a:t>
            </a:r>
            <a:r>
              <a:rPr lang="pt-PT" sz="1600" dirty="0" err="1" smtClean="0"/>
              <a:t>state</a:t>
            </a:r>
            <a:r>
              <a:rPr lang="pt-PT" sz="1600" dirty="0" smtClean="0"/>
              <a:t>: </a:t>
            </a:r>
            <a:r>
              <a:rPr lang="pt-PT" sz="1600" dirty="0" err="1" smtClean="0"/>
              <a:t>large</a:t>
            </a:r>
            <a:r>
              <a:rPr lang="pt-PT" sz="1600" dirty="0" smtClean="0"/>
              <a:t> </a:t>
            </a:r>
            <a:r>
              <a:rPr lang="pt-PT" sz="1600" dirty="0" err="1" smtClean="0"/>
              <a:t>ttbb</a:t>
            </a:r>
            <a:r>
              <a:rPr lang="pt-PT" sz="1600" dirty="0" smtClean="0"/>
              <a:t> </a:t>
            </a:r>
            <a:r>
              <a:rPr lang="pt-PT" sz="1600" dirty="0" err="1" smtClean="0"/>
              <a:t>irreducible</a:t>
            </a:r>
            <a:r>
              <a:rPr lang="pt-PT" sz="1600" dirty="0" smtClean="0"/>
              <a:t> background, </a:t>
            </a:r>
            <a:r>
              <a:rPr lang="pt-PT" sz="1600" dirty="0" err="1" smtClean="0"/>
              <a:t>theory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 smtClean="0"/>
              <a:t>, </a:t>
            </a:r>
            <a:r>
              <a:rPr lang="pt-PT" sz="1600" dirty="0" err="1" smtClean="0"/>
              <a:t>combinatorics</a:t>
            </a:r>
            <a:r>
              <a:rPr lang="pt-PT" sz="1600" dirty="0" smtClean="0"/>
              <a:t>...</a:t>
            </a:r>
          </a:p>
          <a:p>
            <a:r>
              <a:rPr lang="pt-PT" sz="1600" dirty="0" err="1" smtClean="0"/>
              <a:t>Main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 smtClean="0"/>
              <a:t>: </a:t>
            </a:r>
            <a:r>
              <a:rPr lang="pt-PT" sz="1600" dirty="0" err="1" smtClean="0"/>
              <a:t>tt+heavy</a:t>
            </a:r>
            <a:r>
              <a:rPr lang="pt-PT" sz="1600" dirty="0" smtClean="0"/>
              <a:t> </a:t>
            </a:r>
            <a:r>
              <a:rPr lang="pt-PT" sz="1600" dirty="0" err="1" smtClean="0"/>
              <a:t>flavours</a:t>
            </a:r>
            <a:r>
              <a:rPr lang="pt-PT" sz="1600" dirty="0" smtClean="0"/>
              <a:t>, b </a:t>
            </a:r>
            <a:r>
              <a:rPr lang="pt-PT" sz="1600" dirty="0" err="1" smtClean="0"/>
              <a:t>tagging</a:t>
            </a:r>
            <a:r>
              <a:rPr lang="pt-PT" sz="1600" dirty="0" smtClean="0"/>
              <a:t>, </a:t>
            </a:r>
            <a:r>
              <a:rPr lang="pt-PT" sz="1600" dirty="0" err="1" smtClean="0"/>
              <a:t>jet</a:t>
            </a:r>
            <a:r>
              <a:rPr lang="pt-PT" sz="1600" dirty="0" smtClean="0"/>
              <a:t> </a:t>
            </a:r>
            <a:r>
              <a:rPr lang="pt-PT" sz="1600" dirty="0" err="1" smtClean="0"/>
              <a:t>calibration</a:t>
            </a:r>
            <a:endParaRPr lang="pt-PT" sz="1600" dirty="0" smtClean="0"/>
          </a:p>
          <a:p>
            <a:r>
              <a:rPr lang="pt-PT" sz="1600" dirty="0"/>
              <a:t>ATLAS: </a:t>
            </a:r>
            <a:r>
              <a:rPr lang="pt-PT" sz="1600" dirty="0" smtClean="0">
                <a:solidFill>
                  <a:srgbClr val="FF0000"/>
                </a:solidFill>
              </a:rPr>
              <a:t>1.2𝝈 </a:t>
            </a:r>
            <a:r>
              <a:rPr lang="pt-PT" sz="1600" dirty="0" err="1">
                <a:solidFill>
                  <a:srgbClr val="FF0000"/>
                </a:solidFill>
              </a:rPr>
              <a:t>observed</a:t>
            </a:r>
            <a:r>
              <a:rPr lang="pt-PT" sz="1600" dirty="0">
                <a:solidFill>
                  <a:srgbClr val="FF0000"/>
                </a:solidFill>
              </a:rPr>
              <a:t>; </a:t>
            </a:r>
            <a:r>
              <a:rPr lang="pt-PT" sz="1600" dirty="0" smtClean="0">
                <a:solidFill>
                  <a:srgbClr val="FF0000"/>
                </a:solidFill>
              </a:rPr>
              <a:t>1.6𝝈 </a:t>
            </a:r>
            <a:r>
              <a:rPr lang="pt-PT" sz="1600" dirty="0" err="1" smtClean="0">
                <a:solidFill>
                  <a:srgbClr val="FF0000"/>
                </a:solidFill>
              </a:rPr>
              <a:t>expected</a:t>
            </a:r>
            <a:endParaRPr lang="pt-PT" sz="1600" dirty="0" smtClean="0"/>
          </a:p>
          <a:p>
            <a:pPr marL="0" indent="0">
              <a:buNone/>
            </a:pPr>
            <a:r>
              <a:rPr lang="pt-PT" sz="1600" dirty="0" smtClean="0"/>
              <a:t>For </a:t>
            </a:r>
            <a:r>
              <a:rPr lang="pt-PT" sz="1600" b="1" dirty="0" err="1" smtClean="0"/>
              <a:t>both</a:t>
            </a:r>
            <a:r>
              <a:rPr lang="pt-PT" sz="1600" dirty="0" smtClean="0"/>
              <a:t> </a:t>
            </a:r>
            <a:r>
              <a:rPr lang="pt-PT" sz="1600" dirty="0" err="1" smtClean="0"/>
              <a:t>channels</a:t>
            </a:r>
            <a:r>
              <a:rPr lang="pt-PT" sz="1600" dirty="0" smtClean="0"/>
              <a:t>: </a:t>
            </a:r>
          </a:p>
          <a:p>
            <a:r>
              <a:rPr lang="pt-PT" sz="1600" dirty="0" err="1"/>
              <a:t>I</a:t>
            </a:r>
            <a:r>
              <a:rPr lang="pt-PT" sz="1600" dirty="0" err="1" smtClean="0"/>
              <a:t>ntensive</a:t>
            </a:r>
            <a:r>
              <a:rPr lang="pt-PT" sz="1600" dirty="0" smtClean="0"/>
              <a:t> use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dedicated</a:t>
            </a:r>
            <a:r>
              <a:rPr lang="pt-PT" sz="1600" dirty="0" smtClean="0"/>
              <a:t> </a:t>
            </a:r>
            <a:r>
              <a:rPr lang="pt-PT" sz="1600" dirty="0" err="1" smtClean="0"/>
              <a:t>machine</a:t>
            </a:r>
            <a:r>
              <a:rPr lang="pt-PT" sz="1600" dirty="0" smtClean="0"/>
              <a:t> </a:t>
            </a:r>
            <a:r>
              <a:rPr lang="pt-PT" sz="1600" dirty="0" err="1" smtClean="0"/>
              <a:t>learning</a:t>
            </a:r>
            <a:r>
              <a:rPr lang="pt-PT" sz="1600" dirty="0" smtClean="0"/>
              <a:t> (NN, BDT)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matrix</a:t>
            </a:r>
            <a:r>
              <a:rPr lang="pt-PT" sz="1600" dirty="0" smtClean="0"/>
              <a:t> </a:t>
            </a:r>
            <a:r>
              <a:rPr lang="pt-PT" sz="1600" dirty="0" err="1" smtClean="0"/>
              <a:t>element</a:t>
            </a:r>
            <a:r>
              <a:rPr lang="pt-PT" sz="1600" dirty="0" smtClean="0"/>
              <a:t> </a:t>
            </a:r>
            <a:r>
              <a:rPr lang="pt-PT" sz="1600" dirty="0" err="1" smtClean="0"/>
              <a:t>methods</a:t>
            </a:r>
            <a:r>
              <a:rPr lang="pt-PT" sz="1600" dirty="0" smtClean="0"/>
              <a:t>: </a:t>
            </a:r>
            <a:r>
              <a:rPr lang="pt-PT" sz="1600" dirty="0" err="1" smtClean="0"/>
              <a:t>suppress</a:t>
            </a:r>
            <a:r>
              <a:rPr lang="pt-PT" sz="1600" dirty="0" smtClean="0"/>
              <a:t> </a:t>
            </a:r>
            <a:r>
              <a:rPr lang="pt-PT" sz="1600" dirty="0" err="1" smtClean="0"/>
              <a:t>fake</a:t>
            </a:r>
            <a:r>
              <a:rPr lang="pt-PT" sz="1600" dirty="0" smtClean="0"/>
              <a:t> </a:t>
            </a:r>
            <a:r>
              <a:rPr lang="pt-PT" sz="1600" dirty="0" err="1" smtClean="0"/>
              <a:t>leptons</a:t>
            </a:r>
            <a:r>
              <a:rPr lang="pt-PT" sz="1600" dirty="0" smtClean="0"/>
              <a:t>, </a:t>
            </a:r>
            <a:r>
              <a:rPr lang="pt-PT" sz="1600" dirty="0" err="1" smtClean="0"/>
              <a:t>reconstruct</a:t>
            </a:r>
            <a:r>
              <a:rPr lang="pt-PT" sz="1600" dirty="0" smtClean="0"/>
              <a:t> </a:t>
            </a:r>
            <a:r>
              <a:rPr lang="pt-PT" sz="1600" dirty="0" err="1" smtClean="0"/>
              <a:t>events</a:t>
            </a:r>
            <a:r>
              <a:rPr lang="pt-PT" sz="1600" dirty="0" smtClean="0"/>
              <a:t>, </a:t>
            </a:r>
            <a:r>
              <a:rPr lang="pt-PT" sz="1600" dirty="0" err="1" smtClean="0"/>
              <a:t>flavour</a:t>
            </a:r>
            <a:r>
              <a:rPr lang="pt-PT" sz="1600" dirty="0" smtClean="0"/>
              <a:t> </a:t>
            </a:r>
            <a:r>
              <a:rPr lang="pt-PT" sz="1600" dirty="0" err="1" smtClean="0"/>
              <a:t>tagging</a:t>
            </a:r>
            <a:r>
              <a:rPr lang="pt-PT" sz="1600" dirty="0" smtClean="0"/>
              <a:t>,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/>
              <a:t>enhance</a:t>
            </a:r>
            <a:r>
              <a:rPr lang="pt-PT" sz="1600" dirty="0"/>
              <a:t> </a:t>
            </a:r>
            <a:r>
              <a:rPr lang="pt-PT" sz="1600" dirty="0" smtClean="0"/>
              <a:t>S/B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-27384"/>
            <a:ext cx="716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err="1" smtClean="0"/>
              <a:t>ttH</a:t>
            </a:r>
            <a:r>
              <a:rPr lang="pt-PT" sz="1600" dirty="0" smtClean="0"/>
              <a:t>(ML) </a:t>
            </a:r>
            <a:r>
              <a:rPr lang="pt-PT" sz="1600" dirty="0" err="1" smtClean="0"/>
              <a:t>Phys</a:t>
            </a:r>
            <a:r>
              <a:rPr lang="pt-PT" sz="1600" dirty="0"/>
              <a:t>. Rev. D 97 (2018) </a:t>
            </a:r>
            <a:r>
              <a:rPr lang="pt-PT" sz="1600" dirty="0" smtClean="0"/>
              <a:t>072003;</a:t>
            </a:r>
            <a:r>
              <a:rPr lang="pt-PT" sz="1600" dirty="0"/>
              <a:t> </a:t>
            </a:r>
            <a:r>
              <a:rPr lang="pt-PT" sz="1600" dirty="0" err="1" smtClean="0"/>
              <a:t>ttH</a:t>
            </a:r>
            <a:r>
              <a:rPr lang="pt-PT" sz="1600" dirty="0" smtClean="0"/>
              <a:t>(</a:t>
            </a:r>
            <a:r>
              <a:rPr lang="pt-PT" sz="1600" dirty="0" err="1" smtClean="0"/>
              <a:t>bb</a:t>
            </a:r>
            <a:r>
              <a:rPr lang="pt-PT" sz="1600" dirty="0"/>
              <a:t>) </a:t>
            </a:r>
            <a:r>
              <a:rPr lang="pt-PT" sz="1600" dirty="0" err="1"/>
              <a:t>Phys</a:t>
            </a:r>
            <a:r>
              <a:rPr lang="pt-PT" sz="1600" dirty="0"/>
              <a:t>. Rev. D 97 (2018) </a:t>
            </a:r>
            <a:r>
              <a:rPr lang="pt-PT" sz="1600" dirty="0" smtClean="0"/>
              <a:t>072016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0848" y="43302"/>
            <a:ext cx="2873896" cy="25902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761" y="1011747"/>
            <a:ext cx="3707904" cy="2115350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78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9849" y="3769830"/>
            <a:ext cx="3266181" cy="2218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6536" y="2192190"/>
            <a:ext cx="2797968" cy="38210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23904" y="3279074"/>
            <a:ext cx="2821554" cy="2708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6136" y="3150631"/>
            <a:ext cx="3145795" cy="3326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0016" y="-30682"/>
            <a:ext cx="2644488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7" y="4240435"/>
            <a:ext cx="3069127" cy="2356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632848" cy="648072"/>
          </a:xfrm>
        </p:spPr>
        <p:txBody>
          <a:bodyPr>
            <a:noAutofit/>
          </a:bodyPr>
          <a:lstStyle/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γγ</a:t>
            </a:r>
            <a:r>
              <a:rPr lang="pt-PT" dirty="0" smtClean="0">
                <a:sym typeface="Wingdings"/>
              </a:rPr>
              <a:t>) </a:t>
            </a:r>
            <a:r>
              <a:rPr lang="pt-PT" dirty="0" err="1" smtClean="0">
                <a:sym typeface="Wingdings"/>
              </a:rPr>
              <a:t>and</a:t>
            </a:r>
            <a:r>
              <a:rPr lang="pt-PT" dirty="0" smtClean="0">
                <a:sym typeface="Wingdings"/>
              </a:rPr>
              <a:t> 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endParaRPr lang="pt-PT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0"/>
            <a:ext cx="536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1806.00425 [</a:t>
            </a:r>
            <a:r>
              <a:rPr lang="pt-PT" dirty="0" err="1" smtClean="0"/>
              <a:t>hep-ex</a:t>
            </a:r>
            <a:r>
              <a:rPr lang="pt-PT" dirty="0" smtClean="0"/>
              <a:t>]; arXiv</a:t>
            </a:r>
            <a:r>
              <a:rPr lang="pt-PT" dirty="0"/>
              <a:t>:1804.02610 [</a:t>
            </a:r>
            <a:r>
              <a:rPr lang="pt-PT" dirty="0" err="1"/>
              <a:t>hep-ex</a:t>
            </a:r>
            <a:r>
              <a:rPr lang="pt-PT" dirty="0" smtClean="0"/>
              <a:t>]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713" y="1628800"/>
            <a:ext cx="3439932" cy="2341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894" y="4234445"/>
            <a:ext cx="3298751" cy="2492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4568" y="2961574"/>
            <a:ext cx="3430186" cy="2547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4234" y="4235362"/>
            <a:ext cx="2569894" cy="2491979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/>
          <a:p>
            <a:r>
              <a:rPr lang="en-US" dirty="0" smtClean="0"/>
              <a:t>Ricardo </a:t>
            </a:r>
            <a:r>
              <a:rPr lang="en-US" dirty="0" err="1" smtClean="0"/>
              <a:t>Gonçalo</a:t>
            </a:r>
            <a:endParaRPr lang="pt-PT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525344"/>
            <a:ext cx="2895600" cy="365125"/>
          </a:xfrm>
        </p:spPr>
        <p:txBody>
          <a:bodyPr/>
          <a:lstStyle/>
          <a:p>
            <a:r>
              <a:rPr lang="pt-PT" dirty="0" err="1" smtClean="0"/>
              <a:t>Multi-Higgs</a:t>
            </a:r>
            <a:r>
              <a:rPr lang="pt-PT" dirty="0" smtClean="0"/>
              <a:t> </a:t>
            </a:r>
            <a:r>
              <a:rPr lang="pt-PT" dirty="0" err="1" smtClean="0"/>
              <a:t>Models</a:t>
            </a:r>
            <a:r>
              <a:rPr lang="pt-PT" dirty="0" smtClean="0"/>
              <a:t> 2018</a:t>
            </a:r>
            <a:endParaRPr lang="pt-PT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79</a:t>
            </a:fld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80728"/>
            <a:ext cx="5940152" cy="325463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/>
              <a:t>H→</a:t>
            </a:r>
            <a:r>
              <a:rPr lang="pt-PT" dirty="0" smtClean="0"/>
              <a:t>𝛾𝛾): </a:t>
            </a:r>
          </a:p>
          <a:p>
            <a:pPr lvl="1"/>
            <a:r>
              <a:rPr lang="pt-PT" dirty="0" smtClean="0"/>
              <a:t>New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BDT </a:t>
            </a:r>
            <a:r>
              <a:rPr lang="pt-PT" dirty="0" err="1" smtClean="0"/>
              <a:t>discriminant</a:t>
            </a:r>
            <a:endParaRPr lang="pt-PT" dirty="0" smtClean="0"/>
          </a:p>
          <a:p>
            <a:pPr lvl="1"/>
            <a:r>
              <a:rPr lang="pt-PT" b="1" dirty="0" err="1" smtClean="0">
                <a:solidFill>
                  <a:srgbClr val="FF0000"/>
                </a:solidFill>
              </a:rPr>
              <a:t>Sensitivity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increased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by</a:t>
            </a:r>
            <a:r>
              <a:rPr lang="pt-PT" b="1" dirty="0" smtClean="0">
                <a:solidFill>
                  <a:srgbClr val="FF0000"/>
                </a:solidFill>
              </a:rPr>
              <a:t> 50%</a:t>
            </a:r>
          </a:p>
          <a:p>
            <a:endParaRPr lang="pt-PT" dirty="0" smtClean="0"/>
          </a:p>
          <a:p>
            <a:pPr marL="0" indent="0">
              <a:buNone/>
            </a:pPr>
            <a:r>
              <a:rPr lang="pt-PT" b="1" dirty="0" err="1" smtClean="0"/>
              <a:t>ttH</a:t>
            </a:r>
            <a:r>
              <a:rPr lang="pt-PT" b="1" dirty="0" smtClean="0"/>
              <a:t> </a:t>
            </a:r>
            <a:r>
              <a:rPr lang="pt-PT" b="1" dirty="0" err="1" smtClean="0"/>
              <a:t>combination</a:t>
            </a:r>
            <a:r>
              <a:rPr lang="pt-PT" b="1" dirty="0" smtClean="0"/>
              <a:t>: </a:t>
            </a:r>
            <a:r>
              <a:rPr lang="pt-PT" b="1" dirty="0" err="1" smtClean="0"/>
              <a:t>ttH</a:t>
            </a:r>
            <a:r>
              <a:rPr lang="pt-PT" b="1" dirty="0" smtClean="0"/>
              <a:t>(</a:t>
            </a:r>
            <a:r>
              <a:rPr lang="pt-PT" b="1" dirty="0" err="1" smtClean="0"/>
              <a:t>H</a:t>
            </a:r>
            <a:r>
              <a:rPr lang="pt-PT" b="1" dirty="0" err="1" smtClean="0">
                <a:sym typeface="Wingdings"/>
              </a:rPr>
              <a:t>leptons</a:t>
            </a:r>
            <a:r>
              <a:rPr lang="pt-PT" b="1" dirty="0" smtClean="0">
                <a:sym typeface="Wingdings"/>
              </a:rPr>
              <a:t> + </a:t>
            </a:r>
            <a:r>
              <a:rPr lang="pt-PT" b="1" dirty="0" err="1" smtClean="0"/>
              <a:t>H</a:t>
            </a:r>
            <a:r>
              <a:rPr lang="pt-PT" b="1" dirty="0" err="1" smtClean="0">
                <a:sym typeface="Wingdings"/>
              </a:rPr>
              <a:t>bb</a:t>
            </a:r>
            <a:r>
              <a:rPr lang="pt-PT" b="1" dirty="0" smtClean="0">
                <a:sym typeface="Wingdings"/>
              </a:rPr>
              <a:t> + </a:t>
            </a:r>
            <a:r>
              <a:rPr lang="pt-PT" b="1" dirty="0" err="1" smtClean="0"/>
              <a:t>H</a:t>
            </a:r>
            <a:r>
              <a:rPr lang="pt-PT" b="1" dirty="0" err="1" smtClean="0">
                <a:sym typeface="Wingdings"/>
              </a:rPr>
              <a:t></a:t>
            </a:r>
            <a:r>
              <a:rPr lang="pt-PT" b="1" dirty="0" err="1" smtClean="0"/>
              <a:t>γγ</a:t>
            </a:r>
            <a:r>
              <a:rPr lang="pt-PT" b="1" dirty="0"/>
              <a:t>)</a:t>
            </a:r>
            <a:endParaRPr lang="pt-PT" b="1" dirty="0" smtClean="0"/>
          </a:p>
          <a:p>
            <a:r>
              <a:rPr lang="pt-PT" dirty="0" err="1" smtClean="0"/>
              <a:t>Run</a:t>
            </a:r>
            <a:r>
              <a:rPr lang="pt-PT" dirty="0" smtClean="0"/>
              <a:t> 2 data </a:t>
            </a:r>
            <a:r>
              <a:rPr lang="pt-PT" dirty="0" err="1" smtClean="0"/>
              <a:t>from</a:t>
            </a:r>
            <a:r>
              <a:rPr lang="pt-PT" dirty="0" smtClean="0"/>
              <a:t> 2015+2016+</a:t>
            </a:r>
            <a:r>
              <a:rPr lang="pt-PT" dirty="0"/>
              <a:t>2017 </a:t>
            </a:r>
            <a:r>
              <a:rPr lang="pt-PT" dirty="0" smtClean="0"/>
              <a:t>(𝛾𝛾/ZZ)</a:t>
            </a:r>
            <a:r>
              <a:rPr lang="pt-PT" dirty="0"/>
              <a:t>: </a:t>
            </a:r>
            <a:r>
              <a:rPr lang="pt-PT" dirty="0" smtClean="0"/>
              <a:t>79.8 </a:t>
            </a:r>
            <a:r>
              <a:rPr lang="pt-PT" dirty="0"/>
              <a:t>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endParaRPr lang="pt-PT" dirty="0" smtClean="0"/>
          </a:p>
          <a:p>
            <a:pPr lvl="1"/>
            <a:r>
              <a:rPr lang="pt-PT" dirty="0" smtClean="0">
                <a:solidFill>
                  <a:srgbClr val="FF0000"/>
                </a:solidFill>
              </a:rPr>
              <a:t>5.2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, 4.9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r>
              <a:rPr lang="en-US" dirty="0"/>
              <a:t>Adding </a:t>
            </a:r>
            <a:r>
              <a:rPr lang="en-US" dirty="0" smtClean="0"/>
              <a:t>Run 1: </a:t>
            </a:r>
            <a:r>
              <a:rPr lang="en-US" dirty="0">
                <a:solidFill>
                  <a:srgbClr val="FF0000"/>
                </a:solidFill>
              </a:rPr>
              <a:t>6.3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observed, </a:t>
            </a:r>
            <a:r>
              <a:rPr lang="en-US" dirty="0">
                <a:solidFill>
                  <a:srgbClr val="FF0000"/>
                </a:solidFill>
              </a:rPr>
              <a:t>5.1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expected</a:t>
            </a:r>
          </a:p>
          <a:p>
            <a:r>
              <a:rPr lang="en-US" dirty="0" smtClean="0"/>
              <a:t>Measured production cross </a:t>
            </a:r>
            <a:r>
              <a:rPr lang="en-US" dirty="0"/>
              <a:t>section </a:t>
            </a:r>
            <a:r>
              <a:rPr lang="en-US" dirty="0" smtClean="0"/>
              <a:t>at 13 </a:t>
            </a:r>
            <a:r>
              <a:rPr lang="en-US" dirty="0" err="1" smtClean="0"/>
              <a:t>TeV</a:t>
            </a:r>
            <a:r>
              <a:rPr lang="en-US" dirty="0" smtClean="0"/>
              <a:t>:</a:t>
            </a:r>
          </a:p>
          <a:p>
            <a:pPr marL="51435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670 </a:t>
            </a:r>
            <a:r>
              <a:rPr lang="en-US" b="1" dirty="0" smtClean="0">
                <a:solidFill>
                  <a:srgbClr val="FF0000"/>
                </a:solidFill>
              </a:rPr>
              <a:t>± 90 </a:t>
            </a:r>
            <a:r>
              <a:rPr lang="en-US" b="1" dirty="0">
                <a:solidFill>
                  <a:srgbClr val="FF0000"/>
                </a:solidFill>
              </a:rPr>
              <a:t>(stat.) +110−</a:t>
            </a:r>
            <a:r>
              <a:rPr lang="en-US" b="1" dirty="0" smtClean="0">
                <a:solidFill>
                  <a:srgbClr val="FF0000"/>
                </a:solidFill>
              </a:rPr>
              <a:t>100 (syst.)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fb</a:t>
            </a:r>
            <a:endParaRPr lang="pt-PT" b="1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Alumni DF/FCTUC 2019 - 23/3/2019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0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3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02630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673224" y="2660"/>
            <a:ext cx="846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1808.08238</a:t>
            </a:r>
            <a:endParaRPr lang="pt-PT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err="1" smtClean="0"/>
              <a:t>Multi-Higgs</a:t>
            </a:r>
            <a:r>
              <a:rPr lang="pt-PT" dirty="0" smtClean="0"/>
              <a:t> </a:t>
            </a:r>
            <a:r>
              <a:rPr lang="pt-PT" dirty="0" err="1" smtClean="0"/>
              <a:t>Models</a:t>
            </a:r>
            <a:r>
              <a:rPr lang="pt-PT" dirty="0" smtClean="0"/>
              <a:t> 2018</a:t>
            </a:r>
            <a:endParaRPr lang="pt-PT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80</a:t>
            </a:fld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89" y="4354737"/>
            <a:ext cx="2602378" cy="1983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397" y="4354736"/>
            <a:ext cx="2444739" cy="19836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564" y="4354736"/>
            <a:ext cx="2563512" cy="198360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08303" y="2466711"/>
            <a:ext cx="2012882" cy="1252371"/>
            <a:chOff x="7683061" y="1329901"/>
            <a:chExt cx="1807182" cy="10835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0650050">
              <a:off x="7978075" y="204409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ym typeface="Wingdings"/>
                </a:rPr>
                <a:t>9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6208" y="3933056"/>
            <a:ext cx="2671936" cy="25639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3933056"/>
            <a:ext cx="2714276" cy="2604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3933056"/>
            <a:ext cx="2656656" cy="25493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4" y="1270247"/>
            <a:ext cx="8458902" cy="244678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b="1" dirty="0"/>
              <a:t>CERN </a:t>
            </a:r>
            <a:r>
              <a:rPr lang="pt-PT" b="1" dirty="0" err="1"/>
              <a:t>seminar</a:t>
            </a:r>
            <a:r>
              <a:rPr lang="pt-PT" b="1" dirty="0"/>
              <a:t> </a:t>
            </a:r>
            <a:r>
              <a:rPr lang="pt-PT" b="1" dirty="0" err="1"/>
              <a:t>last</a:t>
            </a:r>
            <a:r>
              <a:rPr lang="pt-PT" b="1" dirty="0"/>
              <a:t> </a:t>
            </a:r>
            <a:r>
              <a:rPr lang="pt-PT" b="1" dirty="0" err="1"/>
              <a:t>week</a:t>
            </a:r>
            <a:r>
              <a:rPr lang="pt-PT" dirty="0"/>
              <a:t>! (</a:t>
            </a:r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indico.cern.ch</a:t>
            </a:r>
            <a:r>
              <a:rPr lang="pt-PT" dirty="0"/>
              <a:t>/</a:t>
            </a:r>
            <a:r>
              <a:rPr lang="pt-PT" dirty="0" err="1"/>
              <a:t>event</a:t>
            </a:r>
            <a:r>
              <a:rPr lang="pt-PT" dirty="0"/>
              <a:t>/750541/</a:t>
            </a:r>
            <a:r>
              <a:rPr lang="pt-PT" dirty="0" smtClean="0"/>
              <a:t>)</a:t>
            </a:r>
          </a:p>
          <a:p>
            <a:r>
              <a:rPr lang="pt-PT" dirty="0" err="1" smtClean="0"/>
              <a:t>Largest</a:t>
            </a:r>
            <a:r>
              <a:rPr lang="pt-PT" dirty="0" smtClean="0"/>
              <a:t> </a:t>
            </a:r>
            <a:r>
              <a:rPr lang="pt-PT" dirty="0" err="1"/>
              <a:t>branching</a:t>
            </a:r>
            <a:r>
              <a:rPr lang="pt-PT" dirty="0"/>
              <a:t> </a:t>
            </a:r>
            <a:r>
              <a:rPr lang="pt-PT" dirty="0" err="1"/>
              <a:t>fraction</a:t>
            </a:r>
            <a:r>
              <a:rPr lang="pt-PT" dirty="0"/>
              <a:t> (58.4%) </a:t>
            </a:r>
            <a:r>
              <a:rPr lang="pt-PT" dirty="0" err="1" smtClean="0"/>
              <a:t>but</a:t>
            </a:r>
            <a:r>
              <a:rPr lang="pt-PT" dirty="0"/>
              <a:t> </a:t>
            </a:r>
            <a:r>
              <a:rPr lang="pt-PT" dirty="0" err="1" smtClean="0"/>
              <a:t>huge</a:t>
            </a:r>
            <a:r>
              <a:rPr lang="pt-PT" dirty="0" smtClean="0"/>
              <a:t> </a:t>
            </a:r>
            <a:r>
              <a:rPr lang="pt-PT" dirty="0"/>
              <a:t>background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heavy</a:t>
            </a:r>
            <a:r>
              <a:rPr lang="pt-PT" dirty="0"/>
              <a:t> </a:t>
            </a:r>
            <a:r>
              <a:rPr lang="pt-PT" dirty="0" err="1" smtClean="0"/>
              <a:t>flavour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endParaRPr lang="pt-PT" dirty="0" smtClean="0"/>
          </a:p>
          <a:p>
            <a:r>
              <a:rPr lang="pt-PT" dirty="0" err="1" smtClean="0"/>
              <a:t>Must</a:t>
            </a:r>
            <a:r>
              <a:rPr lang="pt-PT" dirty="0" smtClean="0"/>
              <a:t> use </a:t>
            </a:r>
            <a:r>
              <a:rPr lang="pt-PT" dirty="0" err="1" smtClean="0"/>
              <a:t>associated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en-US" dirty="0" smtClean="0"/>
              <a:t>: WH/ZH</a:t>
            </a:r>
            <a:endParaRPr lang="en-US" dirty="0"/>
          </a:p>
          <a:p>
            <a:pPr lvl="1"/>
            <a:r>
              <a:rPr lang="en-US" dirty="0" smtClean="0"/>
              <a:t>Require </a:t>
            </a:r>
            <a:r>
              <a:rPr lang="en-US" dirty="0"/>
              <a:t>2 </a:t>
            </a:r>
            <a:r>
              <a:rPr lang="en-US" dirty="0" smtClean="0"/>
              <a:t>b </a:t>
            </a:r>
            <a:r>
              <a:rPr lang="en-US" dirty="0"/>
              <a:t>jets + 0 (Z→𝜈𝜈)</a:t>
            </a:r>
            <a:r>
              <a:rPr lang="en-US" dirty="0" smtClean="0"/>
              <a:t>, 1 </a:t>
            </a:r>
            <a:r>
              <a:rPr lang="en-US" dirty="0"/>
              <a:t>(W→ℓ𝜈) or 2 (Z→ℓℓ) </a:t>
            </a:r>
            <a:r>
              <a:rPr lang="en-US" dirty="0" smtClean="0"/>
              <a:t>leptons</a:t>
            </a:r>
          </a:p>
          <a:p>
            <a:r>
              <a:rPr lang="pt-PT" dirty="0" err="1"/>
              <a:t>Largest</a:t>
            </a:r>
            <a:r>
              <a:rPr lang="pt-PT" dirty="0"/>
              <a:t> </a:t>
            </a:r>
            <a:r>
              <a:rPr lang="pt-PT" dirty="0" smtClean="0"/>
              <a:t>backgrounds:</a:t>
            </a:r>
          </a:p>
          <a:p>
            <a:pPr lvl="1"/>
            <a:r>
              <a:rPr lang="pt-PT" dirty="0" err="1" smtClean="0"/>
              <a:t>Z+heavy</a:t>
            </a:r>
            <a:r>
              <a:rPr lang="pt-PT" dirty="0"/>
              <a:t> </a:t>
            </a:r>
            <a:r>
              <a:rPr lang="pt-PT" dirty="0" err="1" smtClean="0"/>
              <a:t>flavour</a:t>
            </a:r>
            <a:r>
              <a:rPr lang="pt-PT" dirty="0" smtClean="0"/>
              <a:t> </a:t>
            </a:r>
            <a:r>
              <a:rPr lang="pt-PT" dirty="0"/>
              <a:t>(0- </a:t>
            </a:r>
            <a:r>
              <a:rPr lang="pt-PT" dirty="0" err="1"/>
              <a:t>and</a:t>
            </a:r>
            <a:r>
              <a:rPr lang="pt-PT" dirty="0"/>
              <a:t> 2-lepton)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tt</a:t>
            </a:r>
            <a:r>
              <a:rPr lang="pt-PT" dirty="0"/>
              <a:t> (1</a:t>
            </a:r>
            <a:r>
              <a:rPr lang="pt-PT" dirty="0" smtClean="0"/>
              <a:t>-lepton</a:t>
            </a:r>
            <a:r>
              <a:rPr lang="pt-PT" dirty="0"/>
              <a:t>) </a:t>
            </a:r>
          </a:p>
          <a:p>
            <a:pPr lvl="1"/>
            <a:r>
              <a:rPr lang="pt-PT" dirty="0" err="1" smtClean="0"/>
              <a:t>Irreducible</a:t>
            </a:r>
            <a:r>
              <a:rPr lang="pt-PT" dirty="0" smtClean="0"/>
              <a:t> background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/>
              <a:t>VZ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Z→</a:t>
            </a:r>
            <a:r>
              <a:rPr lang="pt-PT" dirty="0" err="1" smtClean="0"/>
              <a:t>bb</a:t>
            </a:r>
            <a:endParaRPr lang="en-US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4675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135" y="4004428"/>
            <a:ext cx="2086664" cy="2546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862" y="274638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4680520" cy="4745737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Harder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/>
              <a:t>spectrum</a:t>
            </a:r>
            <a:r>
              <a:rPr lang="pt-PT" dirty="0"/>
              <a:t> for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than</a:t>
            </a:r>
            <a:r>
              <a:rPr lang="pt-PT" dirty="0"/>
              <a:t> </a:t>
            </a:r>
            <a:r>
              <a:rPr lang="pt-PT" dirty="0" smtClean="0"/>
              <a:t>backgrounds </a:t>
            </a:r>
          </a:p>
          <a:p>
            <a:pPr lvl="1"/>
            <a:r>
              <a:rPr lang="pt-PT" dirty="0" err="1" smtClean="0"/>
              <a:t>Go</a:t>
            </a:r>
            <a:r>
              <a:rPr lang="pt-PT" dirty="0" smtClean="0"/>
              <a:t> </a:t>
            </a:r>
            <a:r>
              <a:rPr lang="pt-PT" dirty="0"/>
              <a:t>to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to improve </a:t>
            </a:r>
            <a:r>
              <a:rPr lang="pt-PT" dirty="0"/>
              <a:t>S/B</a:t>
            </a:r>
          </a:p>
          <a:p>
            <a:r>
              <a:rPr lang="pt-PT" dirty="0"/>
              <a:t> </a:t>
            </a:r>
            <a:r>
              <a:rPr lang="pt-PT" dirty="0" smtClean="0"/>
              <a:t>Use </a:t>
            </a:r>
            <a:r>
              <a:rPr lang="pt-PT" dirty="0"/>
              <a:t>for </a:t>
            </a:r>
            <a:r>
              <a:rPr lang="pt-PT" dirty="0" err="1"/>
              <a:t>event</a:t>
            </a:r>
            <a:r>
              <a:rPr lang="pt-PT" dirty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:</a:t>
            </a:r>
            <a:endParaRPr lang="pt-PT" dirty="0"/>
          </a:p>
          <a:p>
            <a:pPr lvl="1"/>
            <a:r>
              <a:rPr lang="pt-PT" dirty="0"/>
              <a:t>75 &lt;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V</a:t>
            </a:r>
            <a:r>
              <a:rPr lang="pt-PT" baseline="30000" dirty="0"/>
              <a:t> </a:t>
            </a:r>
            <a:r>
              <a:rPr lang="pt-PT" dirty="0" smtClean="0"/>
              <a:t>&lt; </a:t>
            </a:r>
            <a:r>
              <a:rPr lang="pt-PT" dirty="0"/>
              <a:t>150 </a:t>
            </a:r>
            <a:r>
              <a:rPr lang="pt-PT" dirty="0" err="1" smtClean="0"/>
              <a:t>GeV</a:t>
            </a:r>
            <a:r>
              <a:rPr lang="pt-PT" dirty="0" smtClean="0"/>
              <a:t> (2</a:t>
            </a:r>
            <a:r>
              <a:rPr lang="en-US" dirty="0" smtClean="0"/>
              <a:t>ℓ only)</a:t>
            </a:r>
            <a:endParaRPr lang="pt-PT" dirty="0"/>
          </a:p>
          <a:p>
            <a:pPr lvl="1"/>
            <a:r>
              <a:rPr lang="pt-PT" dirty="0" smtClean="0"/>
              <a:t>150 </a:t>
            </a:r>
            <a:r>
              <a:rPr lang="pt-PT" dirty="0"/>
              <a:t>&lt;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r>
              <a:rPr lang="pt-PT" baseline="30000" dirty="0" err="1"/>
              <a:t>V</a:t>
            </a:r>
            <a:r>
              <a:rPr lang="pt-PT" baseline="30000" dirty="0"/>
              <a:t> </a:t>
            </a:r>
            <a:r>
              <a:rPr lang="pt-PT" dirty="0"/>
              <a:t>&lt; </a:t>
            </a:r>
            <a:r>
              <a:rPr lang="pt-PT" dirty="0" smtClean="0"/>
              <a:t>200 </a:t>
            </a:r>
            <a:r>
              <a:rPr lang="pt-PT" dirty="0" err="1"/>
              <a:t>GeV</a:t>
            </a:r>
            <a:endParaRPr lang="pt-PT" dirty="0"/>
          </a:p>
          <a:p>
            <a:pPr lvl="1"/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V</a:t>
            </a:r>
            <a:r>
              <a:rPr lang="pt-PT" dirty="0" smtClean="0"/>
              <a:t> </a:t>
            </a:r>
            <a:r>
              <a:rPr lang="pt-PT" dirty="0"/>
              <a:t>&gt; </a:t>
            </a:r>
            <a:r>
              <a:rPr lang="pt-PT" dirty="0" smtClean="0"/>
              <a:t>200 </a:t>
            </a:r>
            <a:r>
              <a:rPr lang="pt-PT" dirty="0" err="1" smtClean="0"/>
              <a:t>GeV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/>
              <a:t>discriminant</a:t>
            </a:r>
            <a:r>
              <a:rPr lang="pt-PT" dirty="0"/>
              <a:t> </a:t>
            </a:r>
            <a:r>
              <a:rPr lang="pt-PT" dirty="0" err="1"/>
              <a:t>variables</a:t>
            </a:r>
            <a:r>
              <a:rPr lang="pt-PT" dirty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bb</a:t>
            </a:r>
            <a:r>
              <a:rPr lang="pt-PT" dirty="0" smtClean="0"/>
              <a:t>,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r>
              <a:rPr lang="pt-PT" baseline="30000" dirty="0" err="1"/>
              <a:t>V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ΔR</a:t>
            </a:r>
            <a:r>
              <a:rPr lang="pt-PT" baseline="-25000" dirty="0" err="1" smtClean="0"/>
              <a:t>bb</a:t>
            </a:r>
            <a:endParaRPr lang="en-US" dirty="0" smtClean="0"/>
          </a:p>
          <a:p>
            <a:pPr lvl="1"/>
            <a:r>
              <a:rPr lang="en-US" dirty="0" err="1" smtClean="0"/>
              <a:t>m</a:t>
            </a:r>
            <a:r>
              <a:rPr lang="en-US" baseline="-25000" dirty="0" err="1" smtClean="0"/>
              <a:t>bb</a:t>
            </a:r>
            <a:r>
              <a:rPr lang="en-US" dirty="0" smtClean="0"/>
              <a:t> resolution extremely important!</a:t>
            </a:r>
            <a:endParaRPr lang="pt-PT" dirty="0"/>
          </a:p>
          <a:p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3923928" y="2660"/>
            <a:ext cx="52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arXiv:1808.08238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81</a:t>
            </a:fld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0928" y="3521601"/>
            <a:ext cx="2597860" cy="2492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996515"/>
            <a:ext cx="3106688" cy="29811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5583707"/>
            <a:ext cx="1361604" cy="221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2" y="3969779"/>
            <a:ext cx="3204945" cy="254257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6444208" y="1124745"/>
            <a:ext cx="0" cy="2088231"/>
          </a:xfrm>
          <a:prstGeom prst="line">
            <a:avLst/>
          </a:prstGeom>
          <a:ln w="63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732240" y="1124745"/>
            <a:ext cx="0" cy="2088231"/>
          </a:xfrm>
          <a:prstGeom prst="line">
            <a:avLst/>
          </a:prstGeom>
          <a:ln w="63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4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838" y="274638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38" y="1268760"/>
            <a:ext cx="5285589" cy="482453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Run</a:t>
            </a:r>
            <a:r>
              <a:rPr lang="pt-PT" dirty="0" smtClean="0"/>
              <a:t> 2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Observed (expected) of 4.9𝝈 (4.3𝝈)</a:t>
            </a: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>
                <a:solidFill>
                  <a:srgbClr val="000000"/>
                </a:solidFill>
              </a:rPr>
              <a:t>Observed (expected) of </a:t>
            </a:r>
            <a:r>
              <a:rPr lang="en-US" dirty="0" smtClean="0">
                <a:solidFill>
                  <a:srgbClr val="000000"/>
                </a:solidFill>
              </a:rPr>
              <a:t>4.9𝝈 (5.1𝝈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VBF: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Observed </a:t>
            </a:r>
            <a:r>
              <a:rPr lang="en-US" dirty="0">
                <a:solidFill>
                  <a:srgbClr val="000000"/>
                </a:solidFill>
              </a:rPr>
              <a:t>(expected) of </a:t>
            </a:r>
            <a:r>
              <a:rPr lang="en-US" dirty="0" smtClean="0">
                <a:solidFill>
                  <a:srgbClr val="000000"/>
                </a:solidFill>
              </a:rPr>
              <a:t>5.4𝝈 (5.5𝝈)</a:t>
            </a:r>
          </a:p>
          <a:p>
            <a:pPr lvl="1"/>
            <a:r>
              <a:rPr lang="pt-PT" b="1" dirty="0" err="1">
                <a:solidFill>
                  <a:srgbClr val="FF0000"/>
                </a:solidFill>
              </a:rPr>
              <a:t>Observation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of</a:t>
            </a:r>
            <a:r>
              <a:rPr lang="pt-PT" b="1" dirty="0">
                <a:solidFill>
                  <a:srgbClr val="FF0000"/>
                </a:solidFill>
              </a:rPr>
              <a:t>  </a:t>
            </a:r>
            <a:r>
              <a:rPr lang="pt-PT" b="1" dirty="0" err="1">
                <a:solidFill>
                  <a:srgbClr val="FF0000"/>
                </a:solidFill>
              </a:rPr>
              <a:t>H</a:t>
            </a:r>
            <a:r>
              <a:rPr lang="pt-PT" b="1" dirty="0" err="1">
                <a:solidFill>
                  <a:srgbClr val="FF0000"/>
                </a:solidFill>
                <a:sym typeface="Wingdings"/>
              </a:rPr>
              <a:t>bb</a:t>
            </a:r>
            <a:r>
              <a:rPr lang="pt-PT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  <a:sym typeface="Wingdings"/>
              </a:rPr>
              <a:t>decays</a:t>
            </a:r>
            <a:endParaRPr lang="en-US" dirty="0">
              <a:solidFill>
                <a:srgbClr val="FF0000"/>
              </a:solidFill>
            </a:endParaRP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H</a:t>
            </a:r>
            <a:r>
              <a:rPr lang="pt-PT" dirty="0" smtClean="0">
                <a:sym typeface="Wingdings"/>
              </a:rPr>
              <a:t>ZZ </a:t>
            </a:r>
            <a:r>
              <a:rPr lang="pt-PT" dirty="0" err="1" smtClean="0">
                <a:sym typeface="Wingdings"/>
              </a:rPr>
              <a:t>and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Hγγ</a:t>
            </a:r>
            <a:r>
              <a:rPr lang="pt-PT" dirty="0" smtClean="0"/>
              <a:t>: </a:t>
            </a:r>
            <a:endParaRPr lang="pt-PT" dirty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Observed </a:t>
            </a:r>
            <a:r>
              <a:rPr lang="en-US" dirty="0">
                <a:solidFill>
                  <a:srgbClr val="000000"/>
                </a:solidFill>
              </a:rPr>
              <a:t>(expected) of </a:t>
            </a:r>
            <a:r>
              <a:rPr lang="en-US" dirty="0" smtClean="0">
                <a:solidFill>
                  <a:srgbClr val="000000"/>
                </a:solidFill>
              </a:rPr>
              <a:t>5.3𝝈 (4.8𝝈)</a:t>
            </a:r>
          </a:p>
          <a:p>
            <a:pPr lvl="1"/>
            <a:r>
              <a:rPr lang="pt-PT" b="1" dirty="0" err="1">
                <a:solidFill>
                  <a:srgbClr val="FF0000"/>
                </a:solidFill>
              </a:rPr>
              <a:t>Observation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of</a:t>
            </a:r>
            <a:r>
              <a:rPr lang="pt-PT" b="1" dirty="0">
                <a:solidFill>
                  <a:srgbClr val="FF0000"/>
                </a:solidFill>
              </a:rPr>
              <a:t>  VH </a:t>
            </a:r>
            <a:r>
              <a:rPr lang="pt-PT" b="1" dirty="0" err="1" smtClean="0">
                <a:solidFill>
                  <a:srgbClr val="FF0000"/>
                </a:solidFill>
                <a:sym typeface="Wingdings"/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3923928" y="2660"/>
            <a:ext cx="52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arXiv:1808.08238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82</a:t>
            </a:fld>
            <a:endParaRPr lang="pt-P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91096"/>
            <a:ext cx="3665030" cy="2637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427" y="3663594"/>
            <a:ext cx="2916061" cy="27982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808" y="991096"/>
            <a:ext cx="3665030" cy="2637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3663594"/>
            <a:ext cx="3665030" cy="2789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33256" y="1268760"/>
            <a:ext cx="6235700" cy="67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021288" y="2476500"/>
            <a:ext cx="6273800" cy="63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66556" y="3628288"/>
            <a:ext cx="6896100" cy="647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128" y="992737"/>
            <a:ext cx="3662750" cy="2635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816302" y="4581128"/>
            <a:ext cx="6235700" cy="711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306949" y="5597996"/>
            <a:ext cx="4699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841" y="2095696"/>
            <a:ext cx="5147282" cy="37037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552" y="112519"/>
            <a:ext cx="4770642" cy="343100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Combination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Multi-Higgs Models 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83</a:t>
            </a:fld>
            <a:endParaRPr lang="pt-PT"/>
          </a:p>
        </p:txBody>
      </p:sp>
      <p:grpSp>
        <p:nvGrpSpPr>
          <p:cNvPr id="7" name="Group 6"/>
          <p:cNvGrpSpPr/>
          <p:nvPr/>
        </p:nvGrpSpPr>
        <p:grpSpPr>
          <a:xfrm>
            <a:off x="7308302" y="381674"/>
            <a:ext cx="1620406" cy="1121490"/>
            <a:chOff x="7683061" y="1329901"/>
            <a:chExt cx="1454814" cy="9702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3061" y="1329901"/>
              <a:ext cx="1454814" cy="9558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650050">
              <a:off x="7888743" y="1980655"/>
              <a:ext cx="1237398" cy="31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ym typeface="Wingdings"/>
                </a:rPr>
                <a:t>7 </a:t>
              </a:r>
              <a:r>
                <a:rPr lang="pt-PT" b="1" dirty="0" err="1" smtClean="0">
                  <a:sym typeface="Wingdings"/>
                </a:rPr>
                <a:t>July</a:t>
              </a:r>
              <a:r>
                <a:rPr lang="pt-PT" b="1" dirty="0" smtClean="0">
                  <a:sym typeface="Wingdings"/>
                </a:rPr>
                <a:t> </a:t>
              </a:r>
              <a:r>
                <a:rPr lang="pt-PT" b="1" dirty="0">
                  <a:sym typeface="Wingdings"/>
                </a:rPr>
                <a:t>2018</a:t>
              </a:r>
              <a:endParaRPr lang="pt-PT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841" y="2098829"/>
            <a:ext cx="5168671" cy="37191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1921" y="-27384"/>
            <a:ext cx="4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</a:t>
            </a:r>
            <a:r>
              <a:rPr lang="pt-PT" dirty="0" smtClean="0"/>
              <a:t>031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177623" y="6073551"/>
            <a:ext cx="4754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(*) </a:t>
            </a:r>
            <a:r>
              <a:rPr lang="pt-PT" sz="1400" dirty="0" err="1" smtClean="0"/>
              <a:t>In</a:t>
            </a:r>
            <a:r>
              <a:rPr lang="pt-PT" sz="1400" dirty="0" smtClean="0"/>
              <a:t> </a:t>
            </a:r>
            <a:r>
              <a:rPr lang="pt-PT" sz="1400" dirty="0" err="1" smtClean="0"/>
              <a:t>determination</a:t>
            </a:r>
            <a:r>
              <a:rPr lang="pt-PT" sz="1400" dirty="0" smtClean="0"/>
              <a:t> </a:t>
            </a:r>
            <a:r>
              <a:rPr lang="pt-PT" sz="1400" dirty="0" err="1" smtClean="0"/>
              <a:t>of</a:t>
            </a:r>
            <a:r>
              <a:rPr lang="pt-PT" sz="1400" dirty="0" smtClean="0"/>
              <a:t> </a:t>
            </a:r>
            <a:r>
              <a:rPr lang="pt-PT" sz="1400" dirty="0" err="1"/>
              <a:t>κ</a:t>
            </a:r>
            <a:r>
              <a:rPr lang="pt-PT" sz="1400" baseline="-25000" dirty="0" err="1" smtClean="0"/>
              <a:t>g</a:t>
            </a:r>
            <a:r>
              <a:rPr lang="pt-PT" sz="1400" dirty="0" smtClean="0"/>
              <a:t> </a:t>
            </a:r>
            <a:r>
              <a:rPr lang="pt-PT" sz="1400" dirty="0" err="1" smtClean="0"/>
              <a:t>and</a:t>
            </a:r>
            <a:r>
              <a:rPr lang="pt-PT" sz="1400" dirty="0" smtClean="0"/>
              <a:t> </a:t>
            </a:r>
            <a:r>
              <a:rPr lang="pt-PT" sz="1400" dirty="0" err="1" smtClean="0"/>
              <a:t>κ</a:t>
            </a:r>
            <a:r>
              <a:rPr lang="pt-PT" sz="1400" baseline="-25000" dirty="0" err="1" smtClean="0"/>
              <a:t>γ</a:t>
            </a:r>
            <a:r>
              <a:rPr lang="pt-PT" sz="1400" dirty="0" smtClean="0"/>
              <a:t> -  </a:t>
            </a:r>
            <a:r>
              <a:rPr lang="pt-PT" sz="1400" dirty="0" err="1" smtClean="0"/>
              <a:t>assumption</a:t>
            </a:r>
            <a:r>
              <a:rPr lang="pt-PT" sz="1400" dirty="0" smtClean="0"/>
              <a:t> </a:t>
            </a:r>
            <a:r>
              <a:rPr lang="pt-PT" sz="1400" dirty="0" err="1" smtClean="0"/>
              <a:t>dependent</a:t>
            </a:r>
            <a:endParaRPr lang="pt-PT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96" y="1268760"/>
            <a:ext cx="4176464" cy="485740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Combined </a:t>
            </a:r>
            <a:r>
              <a:rPr lang="en-US" dirty="0" err="1" smtClean="0"/>
              <a:t>γγ</a:t>
            </a:r>
            <a:r>
              <a:rPr lang="en-US" dirty="0" smtClean="0"/>
              <a:t>, </a:t>
            </a:r>
            <a:r>
              <a:rPr lang="en-US" dirty="0"/>
              <a:t>ZZ, </a:t>
            </a:r>
            <a:r>
              <a:rPr lang="en-US" dirty="0" err="1"/>
              <a:t>WW</a:t>
            </a:r>
            <a:r>
              <a:rPr lang="en-US" dirty="0" err="1" smtClean="0"/>
              <a:t>,ττ</a:t>
            </a:r>
            <a:r>
              <a:rPr lang="en-US" dirty="0" smtClean="0"/>
              <a:t>, </a:t>
            </a:r>
            <a:r>
              <a:rPr lang="en-US" dirty="0" err="1" smtClean="0"/>
              <a:t>μμ</a:t>
            </a:r>
            <a:r>
              <a:rPr lang="en-US" dirty="0" smtClean="0"/>
              <a:t> and bb (incl. </a:t>
            </a:r>
            <a:r>
              <a:rPr lang="en-US" dirty="0" err="1" smtClean="0"/>
              <a:t>ttH+tH</a:t>
            </a:r>
            <a:r>
              <a:rPr lang="en-US" dirty="0" smtClean="0"/>
              <a:t> modes)</a:t>
            </a:r>
          </a:p>
          <a:p>
            <a:pPr lvl="1"/>
            <a:r>
              <a:rPr lang="en-US" dirty="0" smtClean="0"/>
              <a:t>Up </a:t>
            </a:r>
            <a:r>
              <a:rPr lang="en-US" dirty="0"/>
              <a:t>to </a:t>
            </a:r>
            <a:r>
              <a:rPr lang="en-US" dirty="0" smtClean="0"/>
              <a:t>79.8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√s </a:t>
            </a:r>
            <a:r>
              <a:rPr lang="en-US" dirty="0"/>
              <a:t>= 13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</a:p>
          <a:p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yields</a:t>
            </a:r>
            <a:r>
              <a:rPr lang="pt-PT" b="1" dirty="0" smtClean="0"/>
              <a:t> </a:t>
            </a:r>
            <a:r>
              <a:rPr lang="pt-PT" dirty="0" smtClean="0"/>
              <a:t>VBF </a:t>
            </a:r>
            <a:r>
              <a:rPr lang="pt-PT" dirty="0" err="1" smtClean="0"/>
              <a:t>significance</a:t>
            </a:r>
            <a:r>
              <a:rPr lang="pt-PT" dirty="0" smtClean="0"/>
              <a:t> 6.5σ (5.3σ </a:t>
            </a:r>
            <a:r>
              <a:rPr lang="pt-PT" dirty="0" err="1" smtClean="0"/>
              <a:t>expected</a:t>
            </a:r>
            <a:r>
              <a:rPr lang="pt-PT" dirty="0" smtClean="0"/>
              <a:t>) </a:t>
            </a:r>
            <a:r>
              <a:rPr lang="pt-PT" b="1" dirty="0" err="1" smtClean="0"/>
              <a:t>from</a:t>
            </a:r>
            <a:r>
              <a:rPr lang="pt-PT" b="1" dirty="0" smtClean="0"/>
              <a:t> ATLAS </a:t>
            </a:r>
            <a:r>
              <a:rPr lang="pt-PT" b="1" dirty="0" err="1" smtClean="0"/>
              <a:t>alone</a:t>
            </a:r>
            <a:endParaRPr lang="pt-PT" b="1" dirty="0" smtClean="0"/>
          </a:p>
          <a:p>
            <a:r>
              <a:rPr lang="pl-PL" dirty="0" err="1" smtClean="0">
                <a:solidFill>
                  <a:srgbClr val="FF0000"/>
                </a:solidFill>
              </a:rPr>
              <a:t>Main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production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modes</a:t>
            </a:r>
            <a:r>
              <a:rPr lang="pl-PL" dirty="0" smtClean="0">
                <a:solidFill>
                  <a:srgbClr val="FF0000"/>
                </a:solidFill>
              </a:rPr>
              <a:t> (</a:t>
            </a:r>
            <a:r>
              <a:rPr lang="pl-PL" dirty="0" err="1" smtClean="0">
                <a:solidFill>
                  <a:srgbClr val="FF0000"/>
                </a:solidFill>
              </a:rPr>
              <a:t>ggF</a:t>
            </a:r>
            <a:r>
              <a:rPr lang="pl-PL" dirty="0">
                <a:solidFill>
                  <a:srgbClr val="FF0000"/>
                </a:solidFill>
              </a:rPr>
              <a:t>, VBF, </a:t>
            </a:r>
            <a:r>
              <a:rPr lang="pl-PL" dirty="0" smtClean="0">
                <a:solidFill>
                  <a:srgbClr val="FF0000"/>
                </a:solidFill>
              </a:rPr>
              <a:t>VH, </a:t>
            </a:r>
            <a:r>
              <a:rPr lang="pl-PL" dirty="0" err="1" smtClean="0">
                <a:solidFill>
                  <a:srgbClr val="FF0000"/>
                </a:solidFill>
              </a:rPr>
              <a:t>ttH</a:t>
            </a:r>
            <a:r>
              <a:rPr lang="pl-PL" dirty="0" smtClean="0">
                <a:solidFill>
                  <a:srgbClr val="FF0000"/>
                </a:solidFill>
              </a:rPr>
              <a:t>) </a:t>
            </a:r>
            <a:r>
              <a:rPr lang="pl-PL" dirty="0" err="1" smtClean="0">
                <a:solidFill>
                  <a:srgbClr val="FF0000"/>
                </a:solidFill>
              </a:rPr>
              <a:t>have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all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been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observed</a:t>
            </a:r>
            <a:r>
              <a:rPr lang="pl-PL" dirty="0">
                <a:solidFill>
                  <a:srgbClr val="FF0000"/>
                </a:solidFill>
              </a:rPr>
              <a:t>!</a:t>
            </a:r>
            <a:r>
              <a:rPr lang="pl-PL" dirty="0" smtClean="0">
                <a:solidFill>
                  <a:srgbClr val="FF0000"/>
                </a:solidFill>
              </a:rPr>
              <a:t>!</a:t>
            </a:r>
          </a:p>
          <a:p>
            <a:r>
              <a:rPr lang="pl-PL" dirty="0" err="1" smtClean="0">
                <a:solidFill>
                  <a:srgbClr val="000000"/>
                </a:solidFill>
              </a:rPr>
              <a:t>Good</a:t>
            </a:r>
            <a:r>
              <a:rPr lang="pl-PL" dirty="0" smtClean="0">
                <a:solidFill>
                  <a:srgbClr val="000000"/>
                </a:solidFill>
              </a:rPr>
              <a:t> </a:t>
            </a:r>
            <a:r>
              <a:rPr lang="pl-PL" dirty="0" err="1" smtClean="0">
                <a:solidFill>
                  <a:srgbClr val="000000"/>
                </a:solidFill>
              </a:rPr>
              <a:t>agreement</a:t>
            </a:r>
            <a:r>
              <a:rPr lang="pl-PL" dirty="0" smtClean="0">
                <a:solidFill>
                  <a:srgbClr val="000000"/>
                </a:solidFill>
              </a:rPr>
              <a:t> with SM </a:t>
            </a:r>
            <a:r>
              <a:rPr lang="pl-PL" dirty="0" err="1" smtClean="0">
                <a:solidFill>
                  <a:srgbClr val="000000"/>
                </a:solidFill>
              </a:rPr>
              <a:t>predictions</a:t>
            </a:r>
            <a:endParaRPr lang="pl-PL" dirty="0" smtClean="0">
              <a:solidFill>
                <a:srgbClr val="00000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3200" dirty="0" smtClean="0"/>
              <a:t>Overall signal </a:t>
            </a:r>
            <a:r>
              <a:rPr lang="en-US" sz="3200" dirty="0"/>
              <a:t>strength: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l-GR" dirty="0" smtClean="0">
                <a:solidFill>
                  <a:srgbClr val="FF0000"/>
                </a:solidFill>
              </a:rPr>
              <a:t>μ </a:t>
            </a:r>
            <a:r>
              <a:rPr lang="el-GR" dirty="0">
                <a:solidFill>
                  <a:srgbClr val="FF0000"/>
                </a:solidFill>
              </a:rPr>
              <a:t>= </a:t>
            </a:r>
            <a:r>
              <a:rPr lang="el-GR" dirty="0" smtClean="0">
                <a:solidFill>
                  <a:srgbClr val="FF0000"/>
                </a:solidFill>
              </a:rPr>
              <a:t>1.</a:t>
            </a:r>
            <a:r>
              <a:rPr lang="en-US" dirty="0" smtClean="0">
                <a:solidFill>
                  <a:srgbClr val="FF0000"/>
                </a:solidFill>
              </a:rPr>
              <a:t>13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baseline="30000" dirty="0">
                <a:solidFill>
                  <a:srgbClr val="FF0000"/>
                </a:solidFill>
              </a:rPr>
              <a:t>+</a:t>
            </a:r>
            <a:r>
              <a:rPr lang="el-GR" baseline="30000" dirty="0" smtClean="0">
                <a:solidFill>
                  <a:srgbClr val="FF0000"/>
                </a:solidFill>
              </a:rPr>
              <a:t>0.</a:t>
            </a:r>
            <a:r>
              <a:rPr lang="en-US" baseline="30000" dirty="0" smtClean="0">
                <a:solidFill>
                  <a:srgbClr val="FF0000"/>
                </a:solidFill>
              </a:rPr>
              <a:t>09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n-US" baseline="-25000" dirty="0">
                <a:solidFill>
                  <a:srgbClr val="FF0000"/>
                </a:solidFill>
              </a:rPr>
              <a:t>-</a:t>
            </a:r>
            <a:r>
              <a:rPr lang="el-GR" baseline="-25000" dirty="0" smtClean="0">
                <a:solidFill>
                  <a:srgbClr val="FF0000"/>
                </a:solidFill>
              </a:rPr>
              <a:t>0.</a:t>
            </a:r>
            <a:r>
              <a:rPr lang="en-US" baseline="-25000" dirty="0" smtClean="0">
                <a:solidFill>
                  <a:srgbClr val="FF0000"/>
                </a:solidFill>
              </a:rPr>
              <a:t>08</a:t>
            </a:r>
            <a:endParaRPr lang="pl-PL" dirty="0" smtClean="0">
              <a:solidFill>
                <a:srgbClr val="000000"/>
              </a:solidFill>
            </a:endParaRPr>
          </a:p>
          <a:p>
            <a:r>
              <a:rPr lang="pl-PL" dirty="0" err="1" smtClean="0"/>
              <a:t>Quantified</a:t>
            </a:r>
            <a:r>
              <a:rPr lang="pl-PL" dirty="0" smtClean="0"/>
              <a:t> </a:t>
            </a:r>
            <a:r>
              <a:rPr lang="pl-PL" dirty="0" err="1" smtClean="0"/>
              <a:t>space</a:t>
            </a:r>
            <a:r>
              <a:rPr lang="pl-PL" dirty="0" smtClean="0"/>
              <a:t> for </a:t>
            </a:r>
            <a:r>
              <a:rPr lang="pl-PL" dirty="0" err="1" smtClean="0"/>
              <a:t>undetectable</a:t>
            </a:r>
            <a:r>
              <a:rPr lang="pl-PL" dirty="0" smtClean="0"/>
              <a:t> </a:t>
            </a:r>
            <a:r>
              <a:rPr lang="pl-PL" dirty="0" err="1" smtClean="0"/>
              <a:t>decays</a:t>
            </a:r>
            <a:r>
              <a:rPr lang="pl-PL" dirty="0" smtClean="0"/>
              <a:t>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modified</a:t>
            </a:r>
            <a:r>
              <a:rPr lang="pl-PL" dirty="0" smtClean="0"/>
              <a:t> BR (</a:t>
            </a:r>
            <a:r>
              <a:rPr lang="pl-PL" dirty="0" err="1" smtClean="0"/>
              <a:t>e.g</a:t>
            </a:r>
            <a:r>
              <a:rPr lang="pl-PL" dirty="0" smtClean="0"/>
              <a:t>. BSM </a:t>
            </a:r>
            <a:r>
              <a:rPr lang="pl-PL" dirty="0" err="1" smtClean="0"/>
              <a:t>H</a:t>
            </a:r>
            <a:r>
              <a:rPr lang="pl-PL" dirty="0" err="1" smtClean="0">
                <a:sym typeface="Wingdings"/>
              </a:rPr>
              <a:t>cc</a:t>
            </a:r>
            <a:r>
              <a:rPr lang="pl-PL" dirty="0" smtClean="0">
                <a:sym typeface="Wingdings"/>
              </a:rPr>
              <a:t>)</a:t>
            </a:r>
          </a:p>
          <a:p>
            <a:pPr lvl="1"/>
            <a:r>
              <a:rPr lang="da-DK" dirty="0" smtClean="0"/>
              <a:t>B</a:t>
            </a:r>
            <a:r>
              <a:rPr lang="da-DK" baseline="-25000" dirty="0" smtClean="0"/>
              <a:t>BSM</a:t>
            </a:r>
            <a:r>
              <a:rPr lang="da-DK" dirty="0" smtClean="0"/>
              <a:t> </a:t>
            </a:r>
            <a:r>
              <a:rPr lang="da-DK" dirty="0"/>
              <a:t>&lt; 0.13 at 95% CL</a:t>
            </a:r>
            <a:r>
              <a:rPr lang="da-DK" dirty="0" smtClean="0"/>
              <a:t>.(*) </a:t>
            </a:r>
            <a:endParaRPr lang="da-DK" dirty="0"/>
          </a:p>
          <a:p>
            <a:endParaRPr lang="pl-PL" dirty="0" smtClean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3192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Alumni DF/FCTUC 2019 - 23/3/2019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84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IMG_20190322_1110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5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0" y="3493867"/>
            <a:ext cx="3784600" cy="288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1" y="841471"/>
            <a:ext cx="4480038" cy="2328134"/>
          </a:xfrm>
          <a:prstGeom prst="rect">
            <a:avLst/>
          </a:prstGeom>
        </p:spPr>
      </p:pic>
      <p:sp>
        <p:nvSpPr>
          <p:cNvPr id="148" name="TextShape 1"/>
          <p:cNvSpPr txBox="1"/>
          <p:nvPr/>
        </p:nvSpPr>
        <p:spPr>
          <a:xfrm>
            <a:off x="143640" y="163867"/>
            <a:ext cx="8836200" cy="87649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400" dirty="0" smtClean="0"/>
              <a:t>Feixes de protões</a:t>
            </a:r>
            <a:endParaRPr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661" y="520183"/>
            <a:ext cx="4827140" cy="230534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3928240" y="2891066"/>
            <a:ext cx="5190121" cy="33300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Alumni DF/FCTUC 2019 - 23/3/2019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0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600"/>
            <a:ext cx="3776341" cy="5752042"/>
          </a:xfrm>
          <a:prstGeom prst="rect">
            <a:avLst/>
          </a:prstGeom>
        </p:spPr>
      </p:pic>
      <p:pic>
        <p:nvPicPr>
          <p:cNvPr id="16" name="Picture 15" descr="Euler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7" y="2175669"/>
            <a:ext cx="3776027" cy="51595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000" y="6049490"/>
            <a:ext cx="2992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>
                <a:solidFill>
                  <a:schemeClr val="bg1"/>
                </a:solidFill>
              </a:rPr>
              <a:t>Emmy</a:t>
            </a:r>
            <a:r>
              <a:rPr lang="pt-PT" sz="1600" dirty="0" smtClean="0">
                <a:solidFill>
                  <a:schemeClr val="bg1"/>
                </a:solidFill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</a:rPr>
              <a:t>Noether</a:t>
            </a:r>
            <a:r>
              <a:rPr lang="pt-PT" sz="1600" dirty="0" smtClean="0">
                <a:solidFill>
                  <a:schemeClr val="bg1"/>
                </a:solidFill>
              </a:rPr>
              <a:t> (1882 </a:t>
            </a:r>
            <a:r>
              <a:rPr lang="pt-PT" sz="1600" dirty="0">
                <a:solidFill>
                  <a:schemeClr val="bg1"/>
                </a:solidFill>
              </a:rPr>
              <a:t>– </a:t>
            </a:r>
            <a:r>
              <a:rPr lang="pt-PT" sz="1600" dirty="0" smtClean="0">
                <a:solidFill>
                  <a:schemeClr val="bg1"/>
                </a:solidFill>
              </a:rPr>
              <a:t>1935)</a:t>
            </a:r>
            <a:endParaRPr lang="pt-PT" sz="16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224992"/>
            <a:ext cx="9144000" cy="1321860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, symmetries and all that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740401" y="3104177"/>
            <a:ext cx="3403600" cy="3790689"/>
            <a:chOff x="5269723" y="2772833"/>
            <a:chExt cx="3874279" cy="41125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1747" y="2772833"/>
              <a:ext cx="3662253" cy="40851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69723" y="6317724"/>
              <a:ext cx="3874279" cy="56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</a:rPr>
                <a:t>Joseph-Louis Lagrange (1736–1813)</a:t>
              </a:r>
            </a:p>
            <a:p>
              <a:pPr algn="r"/>
              <a:endParaRPr lang="pt-PT" sz="1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709808" y="5498580"/>
            <a:ext cx="28264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bg1"/>
                </a:solidFill>
              </a:rPr>
              <a:t>Leonhard Euler(1707–1783)</a:t>
            </a:r>
            <a:endParaRPr lang="en-GB" sz="1600" dirty="0">
              <a:solidFill>
                <a:schemeClr val="bg1"/>
              </a:solidFill>
            </a:endParaRPr>
          </a:p>
          <a:p>
            <a:pPr algn="r"/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6667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16309</TotalTime>
  <Words>7203</Words>
  <Application>Microsoft Macintosh PowerPoint</Application>
  <PresentationFormat>On-screen Show (4:3)</PresentationFormat>
  <Paragraphs>904</Paragraphs>
  <Slides>85</Slides>
  <Notes>34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Office Theme</vt:lpstr>
      <vt:lpstr>Equation</vt:lpstr>
      <vt:lpstr>Higgs Physics – Lecture 1</vt:lpstr>
      <vt:lpstr>Higgs Lectures</vt:lpstr>
      <vt:lpstr>Outlook</vt:lpstr>
      <vt:lpstr>Introduction</vt:lpstr>
      <vt:lpstr>PowerPoint Presentation</vt:lpstr>
      <vt:lpstr>PowerPoint Presentation</vt:lpstr>
      <vt:lpstr>Standard model interactions</vt:lpstr>
      <vt:lpstr>PowerPoint Presentation</vt:lpstr>
      <vt:lpstr>Lagrangians, symmetries and all that</vt:lpstr>
      <vt:lpstr>Reminder: Lagrangians in classical mechanics</vt:lpstr>
      <vt:lpstr>Example</vt:lpstr>
      <vt:lpstr>Symmetries and conservation laws</vt:lpstr>
      <vt:lpstr>Let’s go to quantum fields...</vt:lpstr>
      <vt:lpstr>Now in quantum field theory…</vt:lpstr>
      <vt:lpstr>PowerPoint Presentation</vt:lpstr>
      <vt:lpstr>Gauge invariance</vt:lpstr>
      <vt:lpstr>PowerPoint Presentation</vt:lpstr>
      <vt:lpstr>Local gauge invariance and interactions</vt:lpstr>
      <vt:lpstr>Now for the problems...</vt:lpstr>
      <vt:lpstr>PowerPoint Presentation</vt:lpstr>
      <vt:lpstr>PowerPoint Presentation</vt:lpstr>
      <vt:lpstr>The Higgs Mechanism</vt:lpstr>
      <vt:lpstr>PowerPoint Presentation</vt:lpstr>
      <vt:lpstr>PowerPoint Presentation</vt:lpstr>
      <vt:lpstr>Electroweak symmetry breaking</vt:lpstr>
      <vt:lpstr>PowerPoint Presentation</vt:lpstr>
      <vt:lpstr>EWK Symmetry Breaking in Pictures</vt:lpstr>
      <vt:lpstr>PowerPoint Presentation</vt:lpstr>
      <vt:lpstr>PowerPoint Presentation</vt:lpstr>
      <vt:lpstr>PowerPoint Presentation</vt:lpstr>
      <vt:lpstr>The Story So Far...</vt:lpstr>
      <vt:lpstr>The Standard Model of particle physics</vt:lpstr>
      <vt:lpstr>PowerPoint Presentation</vt:lpstr>
      <vt:lpstr>What we think we know:</vt:lpstr>
      <vt:lpstr>Exploring the electroweak scale</vt:lpstr>
      <vt:lpstr>The Long Way to Discovery</vt:lpstr>
      <vt:lpstr>PowerPoint Presentation</vt:lpstr>
      <vt:lpstr>Searches at LEP</vt:lpstr>
      <vt:lpstr>Low-mass searches at LEP</vt:lpstr>
      <vt:lpstr>Higher-mass Higgs production at LEP</vt:lpstr>
      <vt:lpstr>Higgs decays: focus on 3rd generation</vt:lpstr>
      <vt:lpstr>PowerPoint Presentation</vt:lpstr>
      <vt:lpstr>LEP’s Final Legacy: the Blue Band Plot</vt:lpstr>
      <vt:lpstr>Searches at the Tevatron</vt:lpstr>
      <vt:lpstr>Higgs production at the Tevatron</vt:lpstr>
      <vt:lpstr>Most sensitive searches</vt:lpstr>
      <vt:lpstr>The final stand of the Tevatron</vt:lpstr>
      <vt:lpstr>Discovery at the LHC</vt:lpstr>
      <vt:lpstr>At the LHC</vt:lpstr>
      <vt:lpstr>PowerPoint Presentation</vt:lpstr>
      <vt:lpstr>It takes time to get it right</vt:lpstr>
      <vt:lpstr>Discovery channels</vt:lpstr>
      <vt:lpstr>Combining Higgs Channels</vt:lpstr>
      <vt:lpstr>The p0 Discovery Plot</vt:lpstr>
      <vt:lpstr>PowerPoint Presentation</vt:lpstr>
      <vt:lpstr>PowerPoint Presentation</vt:lpstr>
      <vt:lpstr>What we have found out since  A (quick) foretaste of the next few lectures</vt:lpstr>
      <vt:lpstr>Spin and Parity</vt:lpstr>
      <vt:lpstr>Higgs boson mass</vt:lpstr>
      <vt:lpstr>Cross section compared to SM expectation</vt:lpstr>
      <vt:lpstr>Probing the 125 GeV Higgs</vt:lpstr>
      <vt:lpstr>The Run 1 legacy</vt:lpstr>
      <vt:lpstr>Run 2: Higgs boson mass</vt:lpstr>
      <vt:lpstr>Differential Higgs boson cross sections</vt:lpstr>
      <vt:lpstr>Últimas novidades!!</vt:lpstr>
      <vt:lpstr>Casting a wider net</vt:lpstr>
      <vt:lpstr>Going beyond the standard model</vt:lpstr>
      <vt:lpstr>Many possible theories</vt:lpstr>
      <vt:lpstr>Additional Higgs bosons?</vt:lpstr>
      <vt:lpstr>Higgs + Dark Matter</vt:lpstr>
      <vt:lpstr>Charged Higgs: H+tb</vt:lpstr>
      <vt:lpstr>Triple Higgs coupling</vt:lpstr>
      <vt:lpstr>Implications for 2HDM</vt:lpstr>
      <vt:lpstr>A bit of fun…</vt:lpstr>
      <vt:lpstr>PowerPoint Presentation</vt:lpstr>
      <vt:lpstr>PowerPoint Presentation</vt:lpstr>
      <vt:lpstr>Observation of ttH production</vt:lpstr>
      <vt:lpstr>ttH observation: bb and Multileptons</vt:lpstr>
      <vt:lpstr>ttH(Hγγ) and  Combination</vt:lpstr>
      <vt:lpstr>Observation of Hbb</vt:lpstr>
      <vt:lpstr>Observation of Hbb</vt:lpstr>
      <vt:lpstr>Observation of Hbb</vt:lpstr>
      <vt:lpstr>Combination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321</cp:revision>
  <dcterms:created xsi:type="dcterms:W3CDTF">2016-11-20T16:00:43Z</dcterms:created>
  <dcterms:modified xsi:type="dcterms:W3CDTF">2019-04-01T16:02:52Z</dcterms:modified>
</cp:coreProperties>
</file>