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501" r:id="rId2"/>
    <p:sldId id="504" r:id="rId3"/>
    <p:sldId id="516" r:id="rId4"/>
    <p:sldId id="321" r:id="rId5"/>
    <p:sldId id="522" r:id="rId6"/>
    <p:sldId id="521" r:id="rId7"/>
    <p:sldId id="455" r:id="rId8"/>
    <p:sldId id="448" r:id="rId9"/>
    <p:sldId id="431" r:id="rId10"/>
    <p:sldId id="428" r:id="rId11"/>
    <p:sldId id="432" r:id="rId12"/>
    <p:sldId id="324" r:id="rId13"/>
    <p:sldId id="434" r:id="rId14"/>
    <p:sldId id="326" r:id="rId15"/>
    <p:sldId id="436" r:id="rId16"/>
    <p:sldId id="438" r:id="rId17"/>
    <p:sldId id="528" r:id="rId18"/>
    <p:sldId id="443" r:id="rId19"/>
    <p:sldId id="454" r:id="rId20"/>
    <p:sldId id="453" r:id="rId21"/>
    <p:sldId id="335" r:id="rId22"/>
    <p:sldId id="437" r:id="rId23"/>
    <p:sldId id="456" r:id="rId24"/>
    <p:sldId id="527" r:id="rId25"/>
    <p:sldId id="342" r:id="rId26"/>
    <p:sldId id="345" r:id="rId27"/>
    <p:sldId id="457" r:id="rId28"/>
    <p:sldId id="524" r:id="rId29"/>
    <p:sldId id="523" r:id="rId30"/>
    <p:sldId id="529" r:id="rId31"/>
    <p:sldId id="331" r:id="rId32"/>
    <p:sldId id="518" r:id="rId33"/>
    <p:sldId id="459" r:id="rId34"/>
    <p:sldId id="364" r:id="rId35"/>
    <p:sldId id="462" r:id="rId36"/>
    <p:sldId id="507" r:id="rId37"/>
    <p:sldId id="508" r:id="rId38"/>
    <p:sldId id="509" r:id="rId39"/>
    <p:sldId id="510" r:id="rId40"/>
    <p:sldId id="511" r:id="rId41"/>
    <p:sldId id="520" r:id="rId42"/>
    <p:sldId id="512" r:id="rId43"/>
    <p:sldId id="513" r:id="rId44"/>
    <p:sldId id="514" r:id="rId45"/>
    <p:sldId id="515" r:id="rId46"/>
    <p:sldId id="460" r:id="rId47"/>
    <p:sldId id="362" r:id="rId48"/>
    <p:sldId id="363" r:id="rId49"/>
    <p:sldId id="463" r:id="rId50"/>
    <p:sldId id="478" r:id="rId51"/>
    <p:sldId id="296" r:id="rId52"/>
    <p:sldId id="366" r:id="rId53"/>
    <p:sldId id="486" r:id="rId54"/>
    <p:sldId id="489" r:id="rId55"/>
    <p:sldId id="488" r:id="rId56"/>
    <p:sldId id="492" r:id="rId57"/>
    <p:sldId id="390" r:id="rId58"/>
    <p:sldId id="391" r:id="rId59"/>
    <p:sldId id="386" r:id="rId60"/>
    <p:sldId id="387" r:id="rId61"/>
    <p:sldId id="381" r:id="rId62"/>
    <p:sldId id="388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440" autoAdjust="0"/>
  </p:normalViewPr>
  <p:slideViewPr>
    <p:cSldViewPr snapToGrid="0" snapToObjects="1">
      <p:cViewPr varScale="1">
        <p:scale>
          <a:sx n="75" d="100"/>
          <a:sy n="75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emf"/><Relationship Id="rId6" Type="http://schemas.openxmlformats.org/officeDocument/2006/relationships/image" Target="../media/image135.emf"/><Relationship Id="rId1" Type="http://schemas.openxmlformats.org/officeDocument/2006/relationships/image" Target="../media/image130.emf"/><Relationship Id="rId2" Type="http://schemas.openxmlformats.org/officeDocument/2006/relationships/image" Target="../media/image1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29/03/18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29/03/18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thought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knew</a:t>
            </a:r>
            <a:r>
              <a:rPr lang="pt-PT" dirty="0" smtClean="0"/>
              <a:t> – teoria e </a:t>
            </a:r>
            <a:r>
              <a:rPr lang="pt-PT" dirty="0" err="1" smtClean="0"/>
              <a:t>pre</a:t>
            </a:r>
            <a:r>
              <a:rPr lang="pt-PT" dirty="0" smtClean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How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baseline="0" dirty="0" smtClean="0"/>
              <a:t> – experimental </a:t>
            </a:r>
            <a:r>
              <a:rPr lang="pt-PT" baseline="0" dirty="0" err="1" smtClean="0"/>
              <a:t>aspects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a </a:t>
            </a:r>
            <a:r>
              <a:rPr lang="pt-PT" dirty="0" err="1" smtClean="0"/>
              <a:t>Higgs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boson</a:t>
            </a:r>
            <a:endParaRPr lang="pt-P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meantime</a:t>
            </a:r>
            <a:r>
              <a:rPr lang="pt-PT" dirty="0" smtClean="0"/>
              <a:t> – </a:t>
            </a:r>
            <a:r>
              <a:rPr lang="pt-PT" dirty="0" err="1" smtClean="0"/>
              <a:t>mass</a:t>
            </a:r>
            <a:r>
              <a:rPr lang="pt-PT" dirty="0" smtClean="0"/>
              <a:t>, spin,</a:t>
            </a:r>
            <a:r>
              <a:rPr lang="pt-PT" baseline="0" dirty="0" smtClean="0"/>
              <a:t> </a:t>
            </a:r>
            <a:r>
              <a:rPr lang="pt-PT" baseline="0" dirty="0" err="1" smtClean="0"/>
              <a:t>parity</a:t>
            </a:r>
            <a:r>
              <a:rPr lang="pt-PT" baseline="0" dirty="0" smtClean="0"/>
              <a:t>, cross </a:t>
            </a:r>
            <a:r>
              <a:rPr lang="pt-PT" baseline="0" dirty="0" err="1" smtClean="0"/>
              <a:t>sections</a:t>
            </a:r>
            <a:endParaRPr lang="pt-PT" dirty="0" smtClean="0"/>
          </a:p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– teoria e</a:t>
            </a:r>
            <a:r>
              <a:rPr lang="pt-PT" baseline="0" dirty="0" smtClean="0"/>
              <a:t> </a:t>
            </a:r>
            <a:r>
              <a:rPr lang="pt-PT" dirty="0" smtClean="0"/>
              <a:t>o</a:t>
            </a:r>
            <a:r>
              <a:rPr lang="pt-PT" baseline="0" dirty="0" smtClean="0"/>
              <a:t> BSM </a:t>
            </a:r>
            <a:r>
              <a:rPr lang="pt-PT" baseline="0" dirty="0" err="1" smtClean="0"/>
              <a:t>Higgs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Peter </a:t>
            </a:r>
            <a:r>
              <a:rPr lang="pt-PT" dirty="0" err="1" smtClean="0"/>
              <a:t>Ware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29 </a:t>
            </a:r>
            <a:r>
              <a:rPr lang="pt-PT" dirty="0" err="1" smtClean="0"/>
              <a:t>May</a:t>
            </a:r>
            <a:r>
              <a:rPr lang="pt-PT" dirty="0" smtClean="0"/>
              <a:t> 1929)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British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emeritus</a:t>
            </a:r>
            <a:r>
              <a:rPr lang="pt-PT" dirty="0" smtClean="0"/>
              <a:t> professor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Edinburgh.</a:t>
            </a:r>
            <a:r>
              <a:rPr lang="pt-PT" baseline="0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1960s,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broken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electroweak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could</a:t>
            </a:r>
            <a:r>
              <a:rPr lang="pt-PT" dirty="0" smtClean="0"/>
              <a:t> </a:t>
            </a:r>
            <a:r>
              <a:rPr lang="pt-PT" dirty="0" err="1" smtClean="0"/>
              <a:t>explain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general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particular.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so-called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physicists</a:t>
            </a:r>
            <a:r>
              <a:rPr lang="pt-PT" dirty="0" smtClean="0"/>
              <a:t> </a:t>
            </a:r>
            <a:r>
              <a:rPr lang="pt-PT" dirty="0" err="1" smtClean="0"/>
              <a:t>besides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same</a:t>
            </a:r>
            <a:r>
              <a:rPr lang="pt-PT" dirty="0" smtClean="0"/>
              <a:t> time, </a:t>
            </a:r>
            <a:r>
              <a:rPr lang="pt-PT" dirty="0" err="1" smtClean="0"/>
              <a:t>predicts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detection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became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Robert </a:t>
            </a:r>
            <a:r>
              <a:rPr lang="pt-PT" dirty="0" err="1" smtClean="0"/>
              <a:t>Brout</a:t>
            </a:r>
            <a:r>
              <a:rPr lang="pt-PT" dirty="0" smtClean="0"/>
              <a:t> (1928 –2011)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significant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elementary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Professor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had</a:t>
            </a:r>
            <a:r>
              <a:rPr lang="pt-PT" dirty="0" smtClean="0"/>
              <a:t> </a:t>
            </a:r>
            <a:r>
              <a:rPr lang="pt-PT" dirty="0" err="1" smtClean="0"/>
              <a:t>created</a:t>
            </a:r>
            <a:r>
              <a:rPr lang="pt-PT" dirty="0" smtClean="0"/>
              <a:t>, </a:t>
            </a:r>
            <a:r>
              <a:rPr lang="pt-PT" dirty="0" err="1" smtClean="0"/>
              <a:t>together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François </a:t>
            </a:r>
            <a:r>
              <a:rPr lang="pt-PT" dirty="0" err="1" smtClean="0"/>
              <a:t>Englert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François </a:t>
            </a:r>
            <a:r>
              <a:rPr lang="pt-PT" dirty="0" err="1" smtClean="0"/>
              <a:t>Baron</a:t>
            </a:r>
            <a:r>
              <a:rPr lang="pt-PT" dirty="0" smtClean="0"/>
              <a:t> </a:t>
            </a:r>
            <a:r>
              <a:rPr lang="pt-PT" dirty="0" err="1" smtClean="0"/>
              <a:t>Englert</a:t>
            </a:r>
            <a:r>
              <a:rPr lang="pt-PT" dirty="0" smtClean="0"/>
              <a:t> (</a:t>
            </a:r>
            <a:r>
              <a:rPr lang="pt-PT" dirty="0" err="1" smtClean="0"/>
              <a:t>born</a:t>
            </a:r>
            <a:r>
              <a:rPr lang="pt-PT" dirty="0" smtClean="0"/>
              <a:t> 1932) </a:t>
            </a:r>
            <a:r>
              <a:rPr lang="pt-PT" dirty="0" err="1" smtClean="0"/>
              <a:t>is</a:t>
            </a:r>
            <a:r>
              <a:rPr lang="pt-PT" dirty="0" smtClean="0"/>
              <a:t> a </a:t>
            </a:r>
            <a:r>
              <a:rPr lang="pt-PT" dirty="0" err="1" smtClean="0"/>
              <a:t>Belgian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2013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laureate</a:t>
            </a:r>
            <a:r>
              <a:rPr lang="pt-PT" dirty="0" smtClean="0"/>
              <a:t> (</a:t>
            </a:r>
            <a:r>
              <a:rPr lang="pt-PT" dirty="0" err="1" smtClean="0"/>
              <a:t>shared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Peter </a:t>
            </a:r>
            <a:r>
              <a:rPr lang="pt-PT" dirty="0" err="1" smtClean="0"/>
              <a:t>Higgs</a:t>
            </a:r>
            <a:r>
              <a:rPr lang="pt-PT" dirty="0" smtClean="0"/>
              <a:t>).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Professor </a:t>
            </a:r>
            <a:r>
              <a:rPr lang="pt-PT" dirty="0" err="1" smtClean="0"/>
              <a:t>emeritus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Université</a:t>
            </a:r>
            <a:r>
              <a:rPr lang="pt-PT" dirty="0" smtClean="0"/>
              <a:t> libre de </a:t>
            </a:r>
            <a:r>
              <a:rPr lang="pt-PT" dirty="0" err="1" smtClean="0"/>
              <a:t>Bruxelles</a:t>
            </a:r>
            <a:r>
              <a:rPr lang="pt-PT" dirty="0" smtClean="0"/>
              <a:t> (ULB)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Service</a:t>
            </a:r>
            <a:r>
              <a:rPr lang="pt-PT" dirty="0" smtClean="0"/>
              <a:t> de </a:t>
            </a:r>
            <a:r>
              <a:rPr lang="pt-PT" dirty="0" err="1" smtClean="0"/>
              <a:t>Physique</a:t>
            </a:r>
            <a:r>
              <a:rPr lang="pt-PT" dirty="0" smtClean="0"/>
              <a:t> </a:t>
            </a:r>
            <a:r>
              <a:rPr lang="pt-PT" dirty="0" err="1" smtClean="0"/>
              <a:t>Théorique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a </a:t>
            </a:r>
            <a:r>
              <a:rPr lang="pt-PT" dirty="0" err="1" smtClean="0"/>
              <a:t>Sackler</a:t>
            </a:r>
            <a:r>
              <a:rPr lang="pt-PT" dirty="0" smtClean="0"/>
              <a:t> Professor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Special</a:t>
            </a:r>
            <a:r>
              <a:rPr lang="pt-PT" dirty="0" smtClean="0"/>
              <a:t> </a:t>
            </a:r>
            <a:r>
              <a:rPr lang="pt-PT" dirty="0" err="1" smtClean="0"/>
              <a:t>Appointment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School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Tel</a:t>
            </a:r>
            <a:r>
              <a:rPr lang="pt-PT" dirty="0" smtClean="0"/>
              <a:t> </a:t>
            </a:r>
            <a:r>
              <a:rPr lang="pt-PT" dirty="0" err="1" smtClean="0"/>
              <a:t>Aviv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a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Institute</a:t>
            </a:r>
            <a:r>
              <a:rPr lang="pt-PT" dirty="0" smtClean="0"/>
              <a:t> for Quantum </a:t>
            </a:r>
            <a:r>
              <a:rPr lang="pt-PT" dirty="0" err="1" smtClean="0"/>
              <a:t>Studies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Chapman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California</a:t>
            </a:r>
            <a:r>
              <a:rPr lang="pt-PT" dirty="0" smtClean="0"/>
              <a:t>. </a:t>
            </a:r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 smtClean="0"/>
              <a:t>Quebra da simetria electrofraca após o </a:t>
            </a:r>
            <a:r>
              <a:rPr lang="pt-PT" sz="2800" dirty="0" err="1" smtClean="0"/>
              <a:t>Big</a:t>
            </a:r>
            <a:r>
              <a:rPr lang="pt-PT" sz="2800" dirty="0" smtClean="0"/>
              <a:t> </a:t>
            </a:r>
            <a:r>
              <a:rPr lang="pt-PT" sz="2800" dirty="0" err="1" smtClean="0"/>
              <a:t>Bang</a:t>
            </a:r>
            <a:r>
              <a:rPr lang="pt-PT" sz="2800" dirty="0" smtClean="0"/>
              <a:t>: quando a densidade de energia baixou,</a:t>
            </a:r>
            <a:r>
              <a:rPr lang="pt-PT" sz="2800" baseline="0" dirty="0" smtClean="0"/>
              <a:t> as próprias forças fundamentais mudaram</a:t>
            </a:r>
            <a:endParaRPr lang="pt-PT" sz="28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 smtClean="0"/>
              <a:t>No fim ficamos</a:t>
            </a:r>
            <a:r>
              <a:rPr lang="pt-PT" b="1" baseline="0" dirty="0" smtClean="0"/>
              <a:t> com W e Z com massa, fotão na mesma sem massa, e resta-nos um bosão de </a:t>
            </a:r>
            <a:r>
              <a:rPr lang="pt-PT" b="1" baseline="0" dirty="0" err="1" smtClean="0"/>
              <a:t>Higgs</a:t>
            </a:r>
            <a:r>
              <a:rPr lang="pt-PT" b="1" baseline="0" dirty="0" smtClean="0"/>
              <a:t>; mas as </a:t>
            </a:r>
            <a:r>
              <a:rPr lang="pt-PT" b="1" baseline="0" dirty="0" err="1" smtClean="0"/>
              <a:t>proprias</a:t>
            </a:r>
            <a:r>
              <a:rPr lang="pt-PT" b="1" baseline="0" dirty="0" smtClean="0"/>
              <a:t> forças mudam!</a:t>
            </a:r>
            <a:endParaRPr lang="pt-PT" b="1" dirty="0" smtClean="0"/>
          </a:p>
          <a:p>
            <a:endParaRPr lang="pt-PT" dirty="0" smtClean="0"/>
          </a:p>
          <a:p>
            <a:r>
              <a:rPr lang="en-US" sz="1100" dirty="0" smtClean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 does not have mass</a:t>
            </a:r>
            <a:r>
              <a:rPr lang="en-US" baseline="0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 smtClean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 smtClean="0">
                <a:solidFill>
                  <a:srgbClr val="BE0204"/>
                </a:solidFill>
              </a:rPr>
              <a:t> </a:t>
            </a:r>
            <a:r>
              <a:rPr lang="en-US" sz="12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</a:t>
            </a:r>
            <a:r>
              <a:rPr lang="pt-PT" dirty="0" smtClean="0"/>
              <a:t>sab</a:t>
            </a:r>
            <a:r>
              <a:rPr lang="pt-PT" dirty="0" smtClean="0"/>
              <a:t>ía</a:t>
            </a:r>
            <a:r>
              <a:rPr lang="pt-PT" dirty="0" smtClean="0"/>
              <a:t>mos </a:t>
            </a:r>
            <a:r>
              <a:rPr lang="pt-PT" dirty="0" smtClean="0"/>
              <a:t>disto? Ou só </a:t>
            </a:r>
            <a:r>
              <a:rPr lang="pt-PT" dirty="0" smtClean="0"/>
              <a:t>est</a:t>
            </a:r>
            <a:r>
              <a:rPr lang="pt-PT" dirty="0" smtClean="0"/>
              <a:t>áva</a:t>
            </a:r>
            <a:r>
              <a:rPr lang="pt-PT" dirty="0" smtClean="0"/>
              <a:t>mos s</a:t>
            </a:r>
            <a:r>
              <a:rPr lang="pt-PT" dirty="0" smtClean="0"/>
              <a:t>ó </a:t>
            </a:r>
            <a:r>
              <a:rPr lang="pt-PT" dirty="0" smtClean="0"/>
              <a:t>a </a:t>
            </a:r>
            <a:r>
              <a:rPr lang="pt-PT" dirty="0" smtClean="0"/>
              <a:t>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Isto equivale a uma transiç</a:t>
            </a:r>
            <a:r>
              <a:rPr lang="pt-PT" dirty="0" smtClean="0"/>
              <a:t>ão de fase no universo primitivo em que umas forças</a:t>
            </a:r>
            <a:r>
              <a:rPr lang="pt-PT" baseline="0" dirty="0" smtClean="0"/>
              <a:t> se transformaram noutras</a:t>
            </a:r>
            <a:endParaRPr lang="pt-PT" dirty="0" smtClean="0"/>
          </a:p>
          <a:p>
            <a:r>
              <a:rPr lang="pt-PT" dirty="0" smtClean="0"/>
              <a:t>NOTA: talvez um dia seja</a:t>
            </a:r>
            <a:r>
              <a:rPr lang="pt-PT" baseline="0" dirty="0" smtClean="0"/>
              <a:t> possível observar as ondas gravitacionais produzidas por bolhas de nucleação desta transição de fase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366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Como é que </a:t>
            </a:r>
            <a:r>
              <a:rPr lang="pt-PT" dirty="0" smtClean="0"/>
              <a:t>sab</a:t>
            </a:r>
            <a:r>
              <a:rPr lang="pt-PT" dirty="0" smtClean="0"/>
              <a:t>ía</a:t>
            </a:r>
            <a:r>
              <a:rPr lang="pt-PT" dirty="0" smtClean="0"/>
              <a:t>mos </a:t>
            </a:r>
            <a:r>
              <a:rPr lang="pt-PT" dirty="0" smtClean="0"/>
              <a:t>disto? Ou só </a:t>
            </a:r>
            <a:r>
              <a:rPr lang="pt-PT" dirty="0" smtClean="0"/>
              <a:t>est</a:t>
            </a:r>
            <a:r>
              <a:rPr lang="pt-PT" dirty="0" smtClean="0"/>
              <a:t>áva</a:t>
            </a:r>
            <a:r>
              <a:rPr lang="pt-PT" dirty="0" smtClean="0"/>
              <a:t>mos s</a:t>
            </a:r>
            <a:r>
              <a:rPr lang="pt-PT" dirty="0" smtClean="0"/>
              <a:t>ó </a:t>
            </a:r>
            <a:r>
              <a:rPr lang="pt-PT" dirty="0" smtClean="0"/>
              <a:t>a </a:t>
            </a:r>
            <a:r>
              <a:rPr lang="pt-PT" dirty="0" smtClean="0"/>
              <a:t>adivinhar?</a:t>
            </a:r>
          </a:p>
          <a:p>
            <a:r>
              <a:rPr lang="pt-PT" dirty="0" smtClean="0"/>
              <a:t>Vemos</a:t>
            </a:r>
            <a:r>
              <a:rPr lang="pt-PT" baseline="0" dirty="0" smtClean="0"/>
              <a:t> isto em medidas experimentais!! Neste gráfico vemos a probabilidade de um certo tipo de reação entre partículas. </a:t>
            </a:r>
          </a:p>
          <a:p>
            <a:r>
              <a:rPr lang="pt-PT" baseline="0" dirty="0" smtClean="0"/>
              <a:t>Há duas possibilidades: uma reação governada pela força fraca e outra reação pela força eletromagnética. </a:t>
            </a:r>
          </a:p>
          <a:p>
            <a:r>
              <a:rPr lang="pt-PT" baseline="0" dirty="0" smtClean="0"/>
              <a:t>A altas energias, vemos que as duas forças se tornam numa só força: a força electrofraca. </a:t>
            </a:r>
          </a:p>
          <a:p>
            <a:r>
              <a:rPr lang="pt-PT" baseline="0" dirty="0" smtClean="0"/>
              <a:t>É a quebra de simetria ao contrário, como se andássemos para trás no tempo, em direção ao </a:t>
            </a:r>
            <a:r>
              <a:rPr lang="pt-PT" baseline="0" dirty="0" err="1" smtClean="0"/>
              <a:t>Big</a:t>
            </a:r>
            <a:r>
              <a:rPr lang="pt-PT" baseline="0" dirty="0" smtClean="0"/>
              <a:t> </a:t>
            </a:r>
            <a:r>
              <a:rPr lang="pt-PT" baseline="0" dirty="0" err="1" smtClean="0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Particulas</a:t>
            </a:r>
            <a:r>
              <a:rPr lang="pt-PT" dirty="0" smtClean="0"/>
              <a:t> fundamentais conhecidas; forças a que elas reagem; Z tem massa alta ao contrario de </a:t>
            </a:r>
            <a:r>
              <a:rPr lang="pt-PT" dirty="0" err="1" smtClean="0"/>
              <a:t>gamma</a:t>
            </a:r>
            <a:r>
              <a:rPr lang="pt-PT" dirty="0" smtClean="0"/>
              <a:t> e </a:t>
            </a:r>
            <a:r>
              <a:rPr lang="pt-PT" dirty="0" err="1" smtClean="0"/>
              <a:t>gluoes</a:t>
            </a:r>
            <a:r>
              <a:rPr lang="pt-PT" dirty="0" smtClean="0"/>
              <a:t>; </a:t>
            </a:r>
            <a:r>
              <a:rPr lang="pt-PT" dirty="0" err="1" smtClean="0"/>
              <a:t>Higgs</a:t>
            </a:r>
            <a:r>
              <a:rPr lang="pt-PT" dirty="0" smtClean="0"/>
              <a:t> pedra basilar do </a:t>
            </a:r>
            <a:r>
              <a:rPr lang="pt-PT" dirty="0" err="1" smtClean="0"/>
              <a:t>edificio</a:t>
            </a:r>
            <a:r>
              <a:rPr lang="pt-PT" dirty="0" smtClean="0"/>
              <a:t>; dá massa mas só pequena</a:t>
            </a:r>
            <a:r>
              <a:rPr lang="pt-PT" baseline="0" dirty="0" smtClean="0"/>
              <a:t> fração nos</a:t>
            </a:r>
            <a:r>
              <a:rPr lang="pt-PT" dirty="0" smtClean="0"/>
              <a:t> </a:t>
            </a:r>
            <a:r>
              <a:rPr lang="pt-PT" dirty="0" err="1" smtClean="0"/>
              <a:t>hadroes</a:t>
            </a:r>
            <a:r>
              <a:rPr lang="pt-PT" dirty="0" smtClean="0"/>
              <a:t>;</a:t>
            </a:r>
            <a:r>
              <a:rPr lang="pt-PT" baseline="0" dirty="0" smtClean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Então, quais são afinal as partículas elementares?</a:t>
            </a:r>
            <a:r>
              <a:rPr lang="pt-PT" baseline="0" dirty="0" smtClean="0"/>
              <a:t> </a:t>
            </a:r>
            <a:r>
              <a:rPr lang="pt-PT" dirty="0" smtClean="0"/>
              <a:t>Temos os quarks, que dão as diferentes propriedades da</a:t>
            </a:r>
            <a:r>
              <a:rPr lang="pt-PT" baseline="0" dirty="0" smtClean="0"/>
              <a:t> nova tabela periódica</a:t>
            </a:r>
          </a:p>
          <a:p>
            <a:r>
              <a:rPr lang="pt-PT" baseline="0" dirty="0" smtClean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 smtClean="0"/>
              <a:t>Por alguma razão (que desconhecemos) há 3 gerações de partículas elementares, cada uma mais pesada que a anterior </a:t>
            </a:r>
            <a:r>
              <a:rPr lang="pt-PT" baseline="0" dirty="0" smtClean="0">
                <a:sym typeface="Wingdings"/>
              </a:rPr>
              <a:t> mistério!</a:t>
            </a:r>
            <a:endParaRPr lang="pt-P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Acoplamento (e intensidade do acoplamento) para cada força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068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SM </a:t>
            </a:r>
            <a:r>
              <a:rPr lang="pt-PT" dirty="0" err="1" smtClean="0"/>
              <a:t>expectations</a:t>
            </a:r>
            <a:r>
              <a:rPr lang="pt-PT" baseline="0" dirty="0" smtClean="0"/>
              <a:t> match </a:t>
            </a:r>
            <a:r>
              <a:rPr lang="pt-PT" baseline="0" dirty="0" err="1" smtClean="0"/>
              <a:t>measurements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at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LHC </a:t>
            </a:r>
            <a:r>
              <a:rPr lang="pt-PT" baseline="0" dirty="0" err="1" smtClean="0"/>
              <a:t>over</a:t>
            </a:r>
            <a:r>
              <a:rPr lang="pt-PT" baseline="0" dirty="0" smtClean="0"/>
              <a:t> a </a:t>
            </a:r>
            <a:r>
              <a:rPr lang="pt-PT" baseline="0" dirty="0" err="1" smtClean="0"/>
              <a:t>huge</a:t>
            </a:r>
            <a:r>
              <a:rPr lang="pt-PT" baseline="0" dirty="0" smtClean="0"/>
              <a:t> range (12 </a:t>
            </a:r>
            <a:r>
              <a:rPr lang="pt-PT" baseline="0" dirty="0" err="1" smtClean="0"/>
              <a:t>orders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magnitude)! </a:t>
            </a:r>
            <a:r>
              <a:rPr lang="pt-PT" baseline="0" dirty="0" err="1" smtClean="0"/>
              <a:t>Clearly</a:t>
            </a:r>
            <a:r>
              <a:rPr lang="pt-PT" baseline="0" dirty="0" smtClean="0"/>
              <a:t> </a:t>
            </a:r>
            <a:r>
              <a:rPr lang="pt-PT" baseline="0" dirty="0" err="1" smtClean="0"/>
              <a:t>we</a:t>
            </a:r>
            <a:r>
              <a:rPr lang="pt-PT" baseline="0" dirty="0" smtClean="0"/>
              <a:t> do </a:t>
            </a:r>
            <a:r>
              <a:rPr lang="pt-PT" baseline="0" dirty="0" err="1" smtClean="0"/>
              <a:t>know</a:t>
            </a:r>
            <a:r>
              <a:rPr lang="pt-PT" baseline="0" dirty="0" smtClean="0"/>
              <a:t> </a:t>
            </a:r>
            <a:r>
              <a:rPr lang="pt-PT" baseline="0" dirty="0" err="1" smtClean="0"/>
              <a:t>something</a:t>
            </a:r>
            <a:r>
              <a:rPr lang="pt-PT" baseline="0" dirty="0" smtClean="0"/>
              <a:t>....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37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Italian-French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astronomer</a:t>
            </a:r>
            <a:r>
              <a:rPr lang="pt-PT" dirty="0" smtClean="0"/>
              <a:t> Joseph-Louis </a:t>
            </a:r>
            <a:r>
              <a:rPr lang="pt-PT" dirty="0" err="1" smtClean="0"/>
              <a:t>Lagrange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1788 (</a:t>
            </a:r>
            <a:r>
              <a:rPr lang="pt-PT" dirty="0" err="1" smtClean="0"/>
              <a:t>born</a:t>
            </a:r>
            <a:r>
              <a:rPr lang="pt-PT" dirty="0" smtClean="0"/>
              <a:t> Giuseppe </a:t>
            </a:r>
            <a:r>
              <a:rPr lang="pt-PT" dirty="0" err="1" smtClean="0"/>
              <a:t>Lodovico</a:t>
            </a:r>
            <a:r>
              <a:rPr lang="pt-PT" dirty="0" smtClean="0"/>
              <a:t> </a:t>
            </a:r>
            <a:r>
              <a:rPr lang="pt-PT" dirty="0" err="1" smtClean="0"/>
              <a:t>Lagrangia</a:t>
            </a:r>
            <a:r>
              <a:rPr lang="pt-PT" dirty="0" smtClean="0"/>
              <a:t> to a </a:t>
            </a:r>
            <a:r>
              <a:rPr lang="pt-PT" dirty="0" err="1" smtClean="0"/>
              <a:t>french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mother</a:t>
            </a:r>
            <a:r>
              <a:rPr lang="pt-PT" dirty="0" smtClean="0"/>
              <a:t>)</a:t>
            </a:r>
            <a:r>
              <a:rPr lang="pt-PT" baseline="0" dirty="0" smtClean="0"/>
              <a:t> </a:t>
            </a:r>
            <a:r>
              <a:rPr lang="pt-PT" dirty="0" err="1" smtClean="0"/>
              <a:t>lived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Turin</a:t>
            </a:r>
            <a:r>
              <a:rPr lang="pt-PT" dirty="0" smtClean="0"/>
              <a:t>, Berlin </a:t>
            </a:r>
            <a:r>
              <a:rPr lang="pt-PT" dirty="0" err="1" smtClean="0"/>
              <a:t>and</a:t>
            </a:r>
            <a:r>
              <a:rPr lang="pt-PT" dirty="0" smtClean="0"/>
              <a:t> Paris,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a </a:t>
            </a:r>
            <a:r>
              <a:rPr lang="pt-PT" dirty="0" err="1" smtClean="0"/>
              <a:t>renowned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baseline="0" dirty="0" smtClean="0"/>
              <a:t> </a:t>
            </a:r>
            <a:r>
              <a:rPr lang="pt-PT" baseline="0" dirty="0" err="1" smtClean="0"/>
              <a:t>of</a:t>
            </a:r>
            <a:r>
              <a:rPr lang="pt-PT" baseline="0" dirty="0" smtClean="0"/>
              <a:t> </a:t>
            </a:r>
            <a:r>
              <a:rPr lang="pt-PT" baseline="0" dirty="0" err="1" smtClean="0"/>
              <a:t>his</a:t>
            </a:r>
            <a:r>
              <a:rPr lang="pt-PT" baseline="0" dirty="0" smtClean="0"/>
              <a:t> age, </a:t>
            </a:r>
            <a:r>
              <a:rPr lang="pt-PT" baseline="0" dirty="0" err="1" smtClean="0"/>
              <a:t>teaching</a:t>
            </a:r>
            <a:r>
              <a:rPr lang="pt-PT" baseline="0" dirty="0" smtClean="0"/>
              <a:t> .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president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commission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baseline="0" dirty="0" smtClean="0"/>
              <a:t> </a:t>
            </a:r>
            <a:r>
              <a:rPr lang="pt-PT" dirty="0" err="1" smtClean="0"/>
              <a:t>defined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the</a:t>
            </a:r>
            <a:r>
              <a:rPr lang="pt-PT" baseline="0" dirty="0" smtClean="0"/>
              <a:t> metre </a:t>
            </a:r>
            <a:r>
              <a:rPr lang="pt-PT" baseline="0" dirty="0" err="1" smtClean="0"/>
              <a:t>and</a:t>
            </a:r>
            <a:r>
              <a:rPr lang="pt-PT" baseline="0" dirty="0" smtClean="0"/>
              <a:t> </a:t>
            </a:r>
            <a:r>
              <a:rPr lang="pt-PT" baseline="0" dirty="0" err="1" smtClean="0"/>
              <a:t>kilogram</a:t>
            </a:r>
            <a:r>
              <a:rPr lang="pt-PT" baseline="0" dirty="0" smtClean="0"/>
              <a:t> as </a:t>
            </a:r>
            <a:r>
              <a:rPr lang="pt-PT" baseline="0" dirty="0" err="1" smtClean="0"/>
              <a:t>units</a:t>
            </a:r>
            <a:r>
              <a:rPr lang="pt-PT" baseline="0" dirty="0" smtClean="0"/>
              <a:t>. </a:t>
            </a:r>
            <a:r>
              <a:rPr lang="pt-PT" dirty="0" smtClean="0"/>
              <a:t>Fourier,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attended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1795, </a:t>
            </a:r>
            <a:r>
              <a:rPr lang="pt-PT" dirty="0" err="1" smtClean="0"/>
              <a:t>wrote</a:t>
            </a:r>
            <a:r>
              <a:rPr lang="pt-PT" dirty="0" smtClean="0"/>
              <a:t>:</a:t>
            </a:r>
            <a:r>
              <a:rPr lang="pt-PT" baseline="0" dirty="0" smtClean="0"/>
              <a:t> “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voice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feeble</a:t>
            </a:r>
            <a:r>
              <a:rPr lang="pt-PT" dirty="0" smtClean="0"/>
              <a:t>,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heated</a:t>
            </a:r>
            <a:r>
              <a:rPr lang="pt-PT" dirty="0" smtClean="0"/>
              <a:t>;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marked</a:t>
            </a:r>
            <a:r>
              <a:rPr lang="pt-PT" dirty="0" smtClean="0"/>
              <a:t> </a:t>
            </a:r>
            <a:r>
              <a:rPr lang="pt-PT" dirty="0" err="1" smtClean="0"/>
              <a:t>Italian</a:t>
            </a:r>
            <a:r>
              <a:rPr lang="pt-PT" dirty="0" smtClean="0"/>
              <a:t> </a:t>
            </a:r>
            <a:r>
              <a:rPr lang="pt-PT" dirty="0" err="1" smtClean="0"/>
              <a:t>accent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pronounces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 </a:t>
            </a:r>
            <a:r>
              <a:rPr lang="pt-PT" dirty="0" err="1" smtClean="0"/>
              <a:t>like</a:t>
            </a:r>
            <a:r>
              <a:rPr lang="pt-PT" dirty="0" smtClean="0"/>
              <a:t> z [...]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students</a:t>
            </a:r>
            <a:r>
              <a:rPr lang="pt-PT" dirty="0" smtClean="0"/>
              <a:t>,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whom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majority</a:t>
            </a:r>
            <a:r>
              <a:rPr lang="pt-PT" dirty="0" smtClean="0"/>
              <a:t> are </a:t>
            </a:r>
            <a:r>
              <a:rPr lang="pt-PT" dirty="0" err="1" smtClean="0"/>
              <a:t>incapable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appreciating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,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him</a:t>
            </a:r>
            <a:r>
              <a:rPr lang="pt-PT" dirty="0" smtClean="0"/>
              <a:t> </a:t>
            </a:r>
            <a:r>
              <a:rPr lang="pt-PT" dirty="0" err="1" smtClean="0"/>
              <a:t>little</a:t>
            </a:r>
            <a:r>
              <a:rPr lang="pt-PT" dirty="0" smtClean="0"/>
              <a:t> </a:t>
            </a:r>
            <a:r>
              <a:rPr lang="pt-PT" dirty="0" err="1" smtClean="0"/>
              <a:t>welcome</a:t>
            </a:r>
            <a:r>
              <a:rPr lang="pt-PT" dirty="0" smtClean="0"/>
              <a:t>,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professeurs</a:t>
            </a:r>
            <a:r>
              <a:rPr lang="pt-PT" dirty="0" smtClean="0"/>
              <a:t> </a:t>
            </a:r>
            <a:r>
              <a:rPr lang="pt-PT" dirty="0" err="1" smtClean="0"/>
              <a:t>make</a:t>
            </a:r>
            <a:r>
              <a:rPr lang="pt-PT" dirty="0" smtClean="0"/>
              <a:t> </a:t>
            </a:r>
            <a:r>
              <a:rPr lang="pt-PT" dirty="0" err="1" smtClean="0"/>
              <a:t>amends</a:t>
            </a:r>
            <a:r>
              <a:rPr lang="pt-PT" dirty="0" smtClean="0"/>
              <a:t> for </a:t>
            </a:r>
            <a:r>
              <a:rPr lang="pt-PT" dirty="0" err="1" smtClean="0"/>
              <a:t>it</a:t>
            </a:r>
            <a:r>
              <a:rPr lang="pt-PT" dirty="0" smtClean="0"/>
              <a:t>.” </a:t>
            </a:r>
            <a:r>
              <a:rPr lang="pt-PT" dirty="0" err="1" smtClean="0"/>
              <a:t>https</a:t>
            </a:r>
            <a:r>
              <a:rPr lang="pt-PT" dirty="0" smtClean="0"/>
              <a:t>://</a:t>
            </a:r>
            <a:r>
              <a:rPr lang="pt-PT" dirty="0" err="1" smtClean="0"/>
              <a:t>en.wikipedia.org</a:t>
            </a:r>
            <a:r>
              <a:rPr lang="pt-PT" dirty="0" smtClean="0"/>
              <a:t>/</a:t>
            </a:r>
            <a:r>
              <a:rPr lang="pt-PT" dirty="0" err="1" smtClean="0"/>
              <a:t>wiki</a:t>
            </a:r>
            <a:r>
              <a:rPr lang="pt-PT" dirty="0" smtClean="0"/>
              <a:t>/Joseph-</a:t>
            </a:r>
            <a:r>
              <a:rPr lang="pt-PT" dirty="0" err="1" smtClean="0"/>
              <a:t>Louis_Lagrange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Amalie</a:t>
            </a:r>
            <a:r>
              <a:rPr lang="pt-PT" dirty="0" smtClean="0"/>
              <a:t> </a:t>
            </a:r>
            <a:r>
              <a:rPr lang="pt-PT" dirty="0" err="1" smtClean="0"/>
              <a:t>Emmy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German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landmark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abstract</a:t>
            </a:r>
            <a:r>
              <a:rPr lang="pt-PT" dirty="0" smtClean="0"/>
              <a:t> </a:t>
            </a:r>
            <a:r>
              <a:rPr lang="pt-PT" dirty="0" err="1" smtClean="0"/>
              <a:t>algebra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, </a:t>
            </a:r>
            <a:r>
              <a:rPr lang="pt-PT" dirty="0" err="1" smtClean="0"/>
              <a:t>Noether's</a:t>
            </a:r>
            <a:r>
              <a:rPr lang="pt-PT" dirty="0" smtClean="0"/>
              <a:t> </a:t>
            </a:r>
            <a:r>
              <a:rPr lang="pt-PT" dirty="0" err="1" smtClean="0"/>
              <a:t>theorem</a:t>
            </a:r>
            <a:r>
              <a:rPr lang="pt-PT" dirty="0" smtClean="0"/>
              <a:t> </a:t>
            </a:r>
            <a:r>
              <a:rPr lang="pt-PT" dirty="0" err="1" smtClean="0"/>
              <a:t>explains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connection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conservation</a:t>
            </a:r>
            <a:r>
              <a:rPr lang="pt-PT" dirty="0" smtClean="0"/>
              <a:t> </a:t>
            </a:r>
            <a:r>
              <a:rPr lang="pt-PT" dirty="0" err="1" smtClean="0"/>
              <a:t>laws</a:t>
            </a:r>
            <a:r>
              <a:rPr lang="pt-PT" dirty="0" smtClean="0"/>
              <a:t>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born</a:t>
            </a:r>
            <a:r>
              <a:rPr lang="pt-PT" dirty="0" smtClean="0"/>
              <a:t> to a </a:t>
            </a:r>
            <a:r>
              <a:rPr lang="pt-PT" dirty="0" err="1" smtClean="0"/>
              <a:t>Jewish</a:t>
            </a:r>
            <a:r>
              <a:rPr lang="pt-PT" dirty="0" smtClean="0"/>
              <a:t> </a:t>
            </a:r>
            <a:r>
              <a:rPr lang="pt-PT" dirty="0" err="1" smtClean="0"/>
              <a:t>family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Germany</a:t>
            </a:r>
            <a:r>
              <a:rPr lang="pt-PT" dirty="0" smtClean="0"/>
              <a:t>;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father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mathematician</a:t>
            </a:r>
            <a:r>
              <a:rPr lang="pt-PT" dirty="0" smtClean="0"/>
              <a:t>, Max </a:t>
            </a:r>
            <a:r>
              <a:rPr lang="pt-PT" dirty="0" err="1" smtClean="0"/>
              <a:t>Noether</a:t>
            </a:r>
            <a:r>
              <a:rPr lang="pt-PT" dirty="0" smtClean="0"/>
              <a:t>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studied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Erlangen.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invited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David </a:t>
            </a:r>
            <a:r>
              <a:rPr lang="pt-PT" dirty="0" err="1" smtClean="0"/>
              <a:t>Hilbert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Felix</a:t>
            </a:r>
            <a:r>
              <a:rPr lang="pt-PT" dirty="0" smtClean="0"/>
              <a:t> Klein to </a:t>
            </a:r>
            <a:r>
              <a:rPr lang="pt-PT" dirty="0" err="1" smtClean="0"/>
              <a:t>join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, a </a:t>
            </a:r>
            <a:r>
              <a:rPr lang="pt-PT" dirty="0" err="1" smtClean="0"/>
              <a:t>world-renowned</a:t>
            </a:r>
            <a:r>
              <a:rPr lang="pt-PT" dirty="0" smtClean="0"/>
              <a:t> </a:t>
            </a:r>
            <a:r>
              <a:rPr lang="pt-PT" dirty="0" err="1" smtClean="0"/>
              <a:t>center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research</a:t>
            </a:r>
            <a:r>
              <a:rPr lang="pt-PT" dirty="0" smtClean="0"/>
              <a:t>.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philologists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historians</a:t>
            </a:r>
            <a:r>
              <a:rPr lang="pt-PT" dirty="0" smtClean="0"/>
              <a:t> </a:t>
            </a:r>
            <a:r>
              <a:rPr lang="pt-PT" dirty="0" err="1" smtClean="0"/>
              <a:t>among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philosophical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blocked</a:t>
            </a:r>
            <a:r>
              <a:rPr lang="pt-PT" dirty="0" smtClean="0"/>
              <a:t> </a:t>
            </a:r>
            <a:r>
              <a:rPr lang="pt-PT" dirty="0" err="1" smtClean="0"/>
              <a:t>her</a:t>
            </a:r>
            <a:r>
              <a:rPr lang="pt-PT" dirty="0" smtClean="0"/>
              <a:t>: </a:t>
            </a:r>
            <a:r>
              <a:rPr lang="pt-PT" dirty="0" err="1" smtClean="0"/>
              <a:t>women</a:t>
            </a:r>
            <a:r>
              <a:rPr lang="pt-PT" dirty="0" smtClean="0"/>
              <a:t>,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insisted</a:t>
            </a:r>
            <a:r>
              <a:rPr lang="pt-PT" dirty="0" smtClean="0"/>
              <a:t>, </a:t>
            </a:r>
            <a:r>
              <a:rPr lang="pt-PT" dirty="0" err="1" smtClean="0"/>
              <a:t>should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become</a:t>
            </a:r>
            <a:r>
              <a:rPr lang="pt-PT" dirty="0" smtClean="0"/>
              <a:t> </a:t>
            </a:r>
            <a:r>
              <a:rPr lang="pt-PT" dirty="0" err="1" smtClean="0"/>
              <a:t>privatdozent</a:t>
            </a:r>
            <a:r>
              <a:rPr lang="pt-PT" dirty="0" smtClean="0"/>
              <a:t>.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faculty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protested</a:t>
            </a:r>
            <a:r>
              <a:rPr lang="pt-PT" dirty="0" smtClean="0"/>
              <a:t>: "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soldiers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</a:t>
            </a:r>
            <a:r>
              <a:rPr lang="pt-PT" dirty="0" err="1" smtClean="0"/>
              <a:t>return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find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they</a:t>
            </a:r>
            <a:r>
              <a:rPr lang="pt-PT" dirty="0" smtClean="0"/>
              <a:t> are </a:t>
            </a:r>
            <a:r>
              <a:rPr lang="pt-PT" dirty="0" err="1" smtClean="0"/>
              <a:t>required</a:t>
            </a:r>
            <a:r>
              <a:rPr lang="pt-PT" dirty="0" smtClean="0"/>
              <a:t> to </a:t>
            </a:r>
            <a:r>
              <a:rPr lang="pt-PT" dirty="0" err="1" smtClean="0"/>
              <a:t>learn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feet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woman</a:t>
            </a:r>
            <a:r>
              <a:rPr lang="pt-PT" dirty="0" smtClean="0"/>
              <a:t>?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years</a:t>
            </a:r>
            <a:r>
              <a:rPr lang="pt-PT" dirty="0" smtClean="0"/>
              <a:t> </a:t>
            </a:r>
            <a:r>
              <a:rPr lang="pt-PT" dirty="0" err="1" smtClean="0"/>
              <a:t>lecturing</a:t>
            </a:r>
            <a:r>
              <a:rPr lang="pt-PT" dirty="0" smtClean="0"/>
              <a:t> </a:t>
            </a:r>
            <a:r>
              <a:rPr lang="pt-PT" dirty="0" err="1" smtClean="0"/>
              <a:t>under</a:t>
            </a:r>
            <a:r>
              <a:rPr lang="pt-PT" dirty="0" smtClean="0"/>
              <a:t> </a:t>
            </a:r>
            <a:r>
              <a:rPr lang="pt-PT" dirty="0" err="1" smtClean="0"/>
              <a:t>Hilbert's</a:t>
            </a:r>
            <a:r>
              <a:rPr lang="pt-PT" dirty="0" smtClean="0"/>
              <a:t> </a:t>
            </a:r>
            <a:r>
              <a:rPr lang="pt-PT" dirty="0" err="1" smtClean="0"/>
              <a:t>name</a:t>
            </a:r>
            <a:r>
              <a:rPr lang="pt-PT" dirty="0" smtClean="0"/>
              <a:t>. </a:t>
            </a:r>
            <a:r>
              <a:rPr lang="pt-PT" dirty="0" err="1" smtClean="0"/>
              <a:t>Her</a:t>
            </a:r>
            <a:r>
              <a:rPr lang="pt-PT" dirty="0" smtClean="0"/>
              <a:t> </a:t>
            </a:r>
            <a:r>
              <a:rPr lang="pt-PT" dirty="0" err="1" smtClean="0"/>
              <a:t>habilitation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approved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1919.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remained</a:t>
            </a:r>
            <a:r>
              <a:rPr lang="pt-PT" dirty="0" smtClean="0"/>
              <a:t> a </a:t>
            </a:r>
            <a:r>
              <a:rPr lang="pt-PT" dirty="0" err="1" smtClean="0"/>
              <a:t>leading</a:t>
            </a:r>
            <a:r>
              <a:rPr lang="pt-PT" dirty="0" smtClean="0"/>
              <a:t> </a:t>
            </a:r>
            <a:r>
              <a:rPr lang="pt-PT" dirty="0" err="1" smtClean="0"/>
              <a:t>member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Göttingen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department</a:t>
            </a:r>
            <a:r>
              <a:rPr lang="pt-PT" dirty="0" smtClean="0"/>
              <a:t> </a:t>
            </a:r>
            <a:r>
              <a:rPr lang="pt-PT" dirty="0" err="1" smtClean="0"/>
              <a:t>until</a:t>
            </a:r>
            <a:r>
              <a:rPr lang="pt-PT" dirty="0" smtClean="0"/>
              <a:t> 1933, </a:t>
            </a:r>
            <a:r>
              <a:rPr lang="pt-PT" dirty="0" err="1" smtClean="0"/>
              <a:t>when</a:t>
            </a:r>
            <a:r>
              <a:rPr lang="pt-PT" dirty="0" smtClean="0"/>
              <a:t> </a:t>
            </a:r>
            <a:r>
              <a:rPr lang="pt-PT" dirty="0" err="1" smtClean="0"/>
              <a:t>Germany's</a:t>
            </a:r>
            <a:r>
              <a:rPr lang="pt-PT" dirty="0" smtClean="0"/>
              <a:t> Nazi </a:t>
            </a:r>
            <a:r>
              <a:rPr lang="pt-PT" dirty="0" err="1" smtClean="0"/>
              <a:t>government</a:t>
            </a:r>
            <a:r>
              <a:rPr lang="pt-PT" dirty="0" smtClean="0"/>
              <a:t> </a:t>
            </a:r>
            <a:r>
              <a:rPr lang="pt-PT" dirty="0" err="1" smtClean="0"/>
              <a:t>dismissed</a:t>
            </a:r>
            <a:r>
              <a:rPr lang="pt-PT" dirty="0" smtClean="0"/>
              <a:t> </a:t>
            </a:r>
            <a:r>
              <a:rPr lang="pt-PT" dirty="0" err="1" smtClean="0"/>
              <a:t>Jews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university</a:t>
            </a:r>
            <a:r>
              <a:rPr lang="pt-PT" dirty="0" smtClean="0"/>
              <a:t> </a:t>
            </a:r>
            <a:r>
              <a:rPr lang="pt-PT" dirty="0" err="1" smtClean="0"/>
              <a:t>positions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Noether</a:t>
            </a:r>
            <a:r>
              <a:rPr lang="pt-PT" dirty="0" smtClean="0"/>
              <a:t> </a:t>
            </a:r>
            <a:r>
              <a:rPr lang="pt-PT" dirty="0" err="1" smtClean="0"/>
              <a:t>moved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United </a:t>
            </a:r>
            <a:r>
              <a:rPr lang="pt-PT" dirty="0" err="1" smtClean="0"/>
              <a:t>States</a:t>
            </a:r>
            <a:r>
              <a:rPr lang="pt-PT" dirty="0" smtClean="0"/>
              <a:t> to </a:t>
            </a:r>
            <a:r>
              <a:rPr lang="pt-PT" dirty="0" err="1" smtClean="0"/>
              <a:t>take</a:t>
            </a:r>
            <a:r>
              <a:rPr lang="pt-PT" dirty="0" smtClean="0"/>
              <a:t> </a:t>
            </a:r>
            <a:r>
              <a:rPr lang="pt-PT" dirty="0" err="1" smtClean="0"/>
              <a:t>up</a:t>
            </a:r>
            <a:r>
              <a:rPr lang="pt-PT" dirty="0" smtClean="0"/>
              <a:t> a </a:t>
            </a:r>
            <a:r>
              <a:rPr lang="pt-PT" dirty="0" err="1" smtClean="0"/>
              <a:t>position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Bryn</a:t>
            </a:r>
            <a:r>
              <a:rPr lang="pt-PT" dirty="0" smtClean="0"/>
              <a:t> </a:t>
            </a:r>
            <a:r>
              <a:rPr lang="pt-PT" dirty="0" err="1" smtClean="0"/>
              <a:t>Mawr</a:t>
            </a:r>
            <a:r>
              <a:rPr lang="pt-PT" dirty="0" smtClean="0"/>
              <a:t> </a:t>
            </a:r>
            <a:r>
              <a:rPr lang="pt-PT" dirty="0" err="1" smtClean="0"/>
              <a:t>College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Pennsylvania</a:t>
            </a:r>
            <a:r>
              <a:rPr lang="pt-PT" dirty="0" smtClean="0"/>
              <a:t>. </a:t>
            </a:r>
            <a:r>
              <a:rPr lang="pt-PT" dirty="0" err="1" smtClean="0"/>
              <a:t>In</a:t>
            </a:r>
            <a:r>
              <a:rPr lang="pt-PT" dirty="0" smtClean="0"/>
              <a:t> 1935 </a:t>
            </a:r>
            <a:r>
              <a:rPr lang="pt-PT" dirty="0" err="1" smtClean="0"/>
              <a:t>she</a:t>
            </a:r>
            <a:r>
              <a:rPr lang="pt-PT" dirty="0" smtClean="0"/>
              <a:t> </a:t>
            </a:r>
            <a:r>
              <a:rPr lang="pt-PT" dirty="0" err="1" smtClean="0"/>
              <a:t>underwent</a:t>
            </a:r>
            <a:r>
              <a:rPr lang="pt-PT" dirty="0" smtClean="0"/>
              <a:t> </a:t>
            </a:r>
            <a:r>
              <a:rPr lang="pt-PT" dirty="0" err="1" smtClean="0"/>
              <a:t>surgery</a:t>
            </a:r>
            <a:r>
              <a:rPr lang="pt-PT" dirty="0" smtClean="0"/>
              <a:t> for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ovarian</a:t>
            </a:r>
            <a:r>
              <a:rPr lang="pt-PT" dirty="0" smtClean="0"/>
              <a:t> </a:t>
            </a:r>
            <a:r>
              <a:rPr lang="pt-PT" dirty="0" err="1" smtClean="0"/>
              <a:t>cyst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, </a:t>
            </a:r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signs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recovery</a:t>
            </a:r>
            <a:r>
              <a:rPr lang="pt-PT" dirty="0" smtClean="0"/>
              <a:t>, </a:t>
            </a:r>
            <a:r>
              <a:rPr lang="pt-PT" dirty="0" err="1" smtClean="0"/>
              <a:t>died</a:t>
            </a:r>
            <a:r>
              <a:rPr lang="pt-PT" dirty="0" smtClean="0"/>
              <a:t> </a:t>
            </a:r>
            <a:r>
              <a:rPr lang="pt-PT" dirty="0" err="1" smtClean="0"/>
              <a:t>four</a:t>
            </a:r>
            <a:r>
              <a:rPr lang="pt-PT" dirty="0" smtClean="0"/>
              <a:t> </a:t>
            </a:r>
            <a:r>
              <a:rPr lang="pt-PT" dirty="0" err="1" smtClean="0"/>
              <a:t>days</a:t>
            </a:r>
            <a:r>
              <a:rPr lang="pt-PT" dirty="0" smtClean="0"/>
              <a:t> later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age </a:t>
            </a:r>
            <a:r>
              <a:rPr lang="pt-PT" dirty="0" err="1" smtClean="0"/>
              <a:t>of</a:t>
            </a:r>
            <a:r>
              <a:rPr lang="pt-PT" dirty="0" smtClean="0"/>
              <a:t> 53.</a:t>
            </a:r>
          </a:p>
          <a:p>
            <a:endParaRPr lang="pt-PT" dirty="0" smtClean="0"/>
          </a:p>
          <a:p>
            <a:r>
              <a:rPr lang="pt-PT" dirty="0" err="1" smtClean="0"/>
              <a:t>Leonhard</a:t>
            </a:r>
            <a:r>
              <a:rPr lang="pt-PT" dirty="0" smtClean="0"/>
              <a:t> Euler (1707 - 1783) </a:t>
            </a:r>
            <a:r>
              <a:rPr lang="pt-PT" dirty="0" err="1" smtClean="0"/>
              <a:t>was</a:t>
            </a:r>
            <a:r>
              <a:rPr lang="pt-PT" dirty="0" smtClean="0"/>
              <a:t> a </a:t>
            </a:r>
            <a:r>
              <a:rPr lang="pt-PT" dirty="0" err="1" smtClean="0"/>
              <a:t>Swiss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, </a:t>
            </a:r>
            <a:r>
              <a:rPr lang="pt-PT" dirty="0" err="1" smtClean="0"/>
              <a:t>physicist</a:t>
            </a:r>
            <a:r>
              <a:rPr lang="pt-PT" dirty="0" smtClean="0"/>
              <a:t>, </a:t>
            </a:r>
            <a:r>
              <a:rPr lang="pt-PT" dirty="0" err="1" smtClean="0"/>
              <a:t>astronomer</a:t>
            </a:r>
            <a:r>
              <a:rPr lang="pt-PT" dirty="0" smtClean="0"/>
              <a:t>, </a:t>
            </a:r>
            <a:r>
              <a:rPr lang="pt-PT" dirty="0" err="1" smtClean="0"/>
              <a:t>logician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engineer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influential</a:t>
            </a:r>
            <a:r>
              <a:rPr lang="pt-PT" dirty="0" smtClean="0"/>
              <a:t> </a:t>
            </a:r>
            <a:r>
              <a:rPr lang="pt-PT" dirty="0" err="1" smtClean="0"/>
              <a:t>discoveries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mathematics</a:t>
            </a:r>
            <a:r>
              <a:rPr lang="pt-PT" dirty="0" smtClean="0"/>
              <a:t> </a:t>
            </a:r>
            <a:r>
              <a:rPr lang="pt-PT" dirty="0" err="1" smtClean="0"/>
              <a:t>like</a:t>
            </a:r>
            <a:r>
              <a:rPr lang="pt-PT" dirty="0" smtClean="0"/>
              <a:t> infinitesimal </a:t>
            </a:r>
            <a:r>
              <a:rPr lang="pt-PT" dirty="0" err="1" smtClean="0"/>
              <a:t>calculus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graph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making</a:t>
            </a:r>
            <a:r>
              <a:rPr lang="pt-PT" dirty="0" smtClean="0"/>
              <a:t> </a:t>
            </a:r>
            <a:r>
              <a:rPr lang="pt-PT" dirty="0" err="1" smtClean="0"/>
              <a:t>pioneering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branches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topology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analytic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introduced</a:t>
            </a:r>
            <a:r>
              <a:rPr lang="pt-PT" dirty="0" smtClean="0"/>
              <a:t>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modern</a:t>
            </a:r>
            <a:r>
              <a:rPr lang="pt-PT" dirty="0" smtClean="0"/>
              <a:t>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terminology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notation</a:t>
            </a:r>
            <a:r>
              <a:rPr lang="pt-PT" dirty="0" smtClean="0"/>
              <a:t>, </a:t>
            </a:r>
            <a:r>
              <a:rPr lang="pt-PT" dirty="0" err="1" smtClean="0"/>
              <a:t>particularly</a:t>
            </a:r>
            <a:r>
              <a:rPr lang="pt-PT" dirty="0" smtClean="0"/>
              <a:t> for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analysis</a:t>
            </a:r>
            <a:r>
              <a:rPr lang="pt-PT" dirty="0" smtClean="0"/>
              <a:t>, </a:t>
            </a:r>
            <a:r>
              <a:rPr lang="pt-PT" dirty="0" err="1" smtClean="0"/>
              <a:t>such</a:t>
            </a:r>
            <a:r>
              <a:rPr lang="pt-PT" dirty="0" smtClean="0"/>
              <a:t> as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notion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a </a:t>
            </a:r>
            <a:r>
              <a:rPr lang="pt-PT" dirty="0" err="1" smtClean="0"/>
              <a:t>mathematical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fluid</a:t>
            </a:r>
            <a:r>
              <a:rPr lang="pt-PT" dirty="0" smtClean="0"/>
              <a:t> </a:t>
            </a:r>
            <a:r>
              <a:rPr lang="pt-PT" dirty="0" err="1" smtClean="0"/>
              <a:t>dynamics</a:t>
            </a:r>
            <a:r>
              <a:rPr lang="pt-PT" dirty="0" smtClean="0"/>
              <a:t>, </a:t>
            </a:r>
            <a:r>
              <a:rPr lang="pt-PT" dirty="0" err="1" smtClean="0"/>
              <a:t>optics</a:t>
            </a:r>
            <a:r>
              <a:rPr lang="pt-PT" dirty="0" smtClean="0"/>
              <a:t>, </a:t>
            </a:r>
            <a:r>
              <a:rPr lang="pt-PT" dirty="0" err="1" smtClean="0"/>
              <a:t>astronomy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music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. Euler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eminent</a:t>
            </a:r>
            <a:r>
              <a:rPr lang="pt-PT" dirty="0" smtClean="0"/>
              <a:t> </a:t>
            </a:r>
            <a:r>
              <a:rPr lang="pt-PT" dirty="0" err="1" smtClean="0"/>
              <a:t>mathematicians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18th </a:t>
            </a:r>
            <a:r>
              <a:rPr lang="pt-PT" dirty="0" err="1" smtClean="0"/>
              <a:t>century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held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greatest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history</a:t>
            </a:r>
            <a:r>
              <a:rPr lang="pt-PT" dirty="0" smtClean="0"/>
              <a:t>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widely</a:t>
            </a:r>
            <a:r>
              <a:rPr lang="pt-PT" dirty="0" smtClean="0"/>
              <a:t> </a:t>
            </a:r>
            <a:r>
              <a:rPr lang="pt-PT" dirty="0" err="1" smtClean="0"/>
              <a:t>considered</a:t>
            </a:r>
            <a:r>
              <a:rPr lang="pt-PT" dirty="0" smtClean="0"/>
              <a:t> to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prolific</a:t>
            </a:r>
            <a:r>
              <a:rPr lang="pt-PT" dirty="0" smtClean="0"/>
              <a:t> </a:t>
            </a:r>
            <a:r>
              <a:rPr lang="pt-PT" dirty="0" err="1" smtClean="0"/>
              <a:t>mathematician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all</a:t>
            </a:r>
            <a:r>
              <a:rPr lang="pt-PT" dirty="0" smtClean="0"/>
              <a:t> time.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spent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adult</a:t>
            </a:r>
            <a:r>
              <a:rPr lang="pt-PT" dirty="0" smtClean="0"/>
              <a:t> </a:t>
            </a:r>
            <a:r>
              <a:rPr lang="pt-PT" dirty="0" err="1" smtClean="0"/>
              <a:t>life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St. </a:t>
            </a:r>
            <a:r>
              <a:rPr lang="pt-PT" dirty="0" err="1" smtClean="0"/>
              <a:t>Petersburg</a:t>
            </a:r>
            <a:r>
              <a:rPr lang="pt-PT" dirty="0" smtClean="0"/>
              <a:t>, </a:t>
            </a:r>
            <a:r>
              <a:rPr lang="pt-PT" dirty="0" err="1" smtClean="0"/>
              <a:t>Russia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Berlin, </a:t>
            </a:r>
            <a:r>
              <a:rPr lang="pt-PT" dirty="0" err="1" smtClean="0"/>
              <a:t>then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capital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Prussia</a:t>
            </a:r>
            <a:r>
              <a:rPr lang="pt-PT" dirty="0" smtClean="0"/>
              <a:t>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Rudolf</a:t>
            </a:r>
            <a:r>
              <a:rPr lang="pt-PT" dirty="0" smtClean="0"/>
              <a:t> </a:t>
            </a:r>
            <a:r>
              <a:rPr lang="pt-PT" dirty="0" err="1" smtClean="0"/>
              <a:t>Josef</a:t>
            </a:r>
            <a:r>
              <a:rPr lang="pt-PT" dirty="0" smtClean="0"/>
              <a:t> </a:t>
            </a:r>
            <a:r>
              <a:rPr lang="pt-PT" dirty="0" err="1" smtClean="0"/>
              <a:t>Alexander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(1887 –1961), </a:t>
            </a:r>
            <a:r>
              <a:rPr lang="pt-PT" dirty="0" err="1" smtClean="0"/>
              <a:t>sometimes</a:t>
            </a:r>
            <a:r>
              <a:rPr lang="pt-PT" dirty="0" smtClean="0"/>
              <a:t> </a:t>
            </a:r>
            <a:r>
              <a:rPr lang="pt-PT" dirty="0" err="1" smtClean="0"/>
              <a:t>written</a:t>
            </a:r>
            <a:r>
              <a:rPr lang="pt-PT" dirty="0" smtClean="0"/>
              <a:t> as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Schrodinger</a:t>
            </a:r>
            <a:r>
              <a:rPr lang="pt-PT" dirty="0" smtClean="0"/>
              <a:t> </a:t>
            </a:r>
            <a:r>
              <a:rPr lang="pt-PT" dirty="0" err="1" smtClean="0"/>
              <a:t>or</a:t>
            </a:r>
            <a:r>
              <a:rPr lang="pt-PT" dirty="0" smtClean="0"/>
              <a:t> </a:t>
            </a:r>
            <a:r>
              <a:rPr lang="pt-PT" dirty="0" err="1" smtClean="0"/>
              <a:t>Erwin</a:t>
            </a:r>
            <a:r>
              <a:rPr lang="pt-PT" dirty="0" smtClean="0"/>
              <a:t> </a:t>
            </a:r>
            <a:r>
              <a:rPr lang="pt-PT" dirty="0" err="1" smtClean="0"/>
              <a:t>Schroedinger</a:t>
            </a:r>
            <a:r>
              <a:rPr lang="pt-PT" dirty="0" smtClean="0"/>
              <a:t>, </a:t>
            </a:r>
            <a:r>
              <a:rPr lang="pt-PT" dirty="0" err="1" smtClean="0"/>
              <a:t>was</a:t>
            </a:r>
            <a:r>
              <a:rPr lang="pt-PT" dirty="0" smtClean="0"/>
              <a:t> a Nobel </a:t>
            </a:r>
            <a:r>
              <a:rPr lang="pt-PT" dirty="0" err="1" smtClean="0"/>
              <a:t>Prize-winning</a:t>
            </a:r>
            <a:r>
              <a:rPr lang="pt-PT" dirty="0" smtClean="0"/>
              <a:t> </a:t>
            </a:r>
            <a:r>
              <a:rPr lang="pt-PT" dirty="0" err="1" smtClean="0"/>
              <a:t>Austrian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who</a:t>
            </a:r>
            <a:r>
              <a:rPr lang="pt-PT" dirty="0" smtClean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a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fundamental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theory</a:t>
            </a:r>
            <a:r>
              <a:rPr lang="pt-PT" dirty="0" smtClean="0"/>
              <a:t>,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formed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basis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: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formulated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dirty="0" err="1" smtClean="0"/>
              <a:t>stationary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time-</a:t>
            </a:r>
            <a:r>
              <a:rPr lang="pt-PT" dirty="0" err="1" smtClean="0"/>
              <a:t>dependent</a:t>
            </a:r>
            <a:r>
              <a:rPr lang="pt-PT" dirty="0" smtClean="0"/>
              <a:t>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equation</a:t>
            </a:r>
            <a:r>
              <a:rPr lang="pt-PT" dirty="0" smtClean="0"/>
              <a:t>)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revealed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identity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formalism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mechanics</a:t>
            </a:r>
            <a:r>
              <a:rPr lang="pt-PT" dirty="0" smtClean="0"/>
              <a:t>. </a:t>
            </a:r>
            <a:r>
              <a:rPr lang="pt-PT" dirty="0" err="1" smtClean="0"/>
              <a:t>Schrödinger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original </a:t>
            </a:r>
            <a:r>
              <a:rPr lang="pt-PT" dirty="0" err="1" smtClean="0"/>
              <a:t>interpretation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physical</a:t>
            </a:r>
            <a:r>
              <a:rPr lang="pt-PT" dirty="0" smtClean="0"/>
              <a:t> </a:t>
            </a:r>
            <a:r>
              <a:rPr lang="pt-PT" dirty="0" err="1" smtClean="0"/>
              <a:t>meaning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wave</a:t>
            </a:r>
            <a:r>
              <a:rPr lang="pt-PT" dirty="0" smtClean="0"/>
              <a:t> </a:t>
            </a:r>
            <a:r>
              <a:rPr lang="pt-PT" dirty="0" err="1" smtClean="0"/>
              <a:t>function</a:t>
            </a:r>
            <a:r>
              <a:rPr lang="pt-PT" dirty="0" smtClean="0"/>
              <a:t>.</a:t>
            </a:r>
          </a:p>
          <a:p>
            <a:endParaRPr lang="pt-PT" dirty="0" smtClean="0"/>
          </a:p>
          <a:p>
            <a:r>
              <a:rPr lang="pt-PT" dirty="0" smtClean="0"/>
              <a:t>Richard </a:t>
            </a:r>
            <a:r>
              <a:rPr lang="pt-PT" dirty="0" err="1" smtClean="0"/>
              <a:t>Phillips</a:t>
            </a:r>
            <a:r>
              <a:rPr lang="pt-PT" dirty="0" smtClean="0"/>
              <a:t> </a:t>
            </a:r>
            <a:r>
              <a:rPr lang="pt-PT" dirty="0" err="1" smtClean="0"/>
              <a:t>Feynman</a:t>
            </a:r>
            <a:r>
              <a:rPr lang="pt-PT" dirty="0" smtClean="0"/>
              <a:t> (1918 –</a:t>
            </a:r>
            <a:r>
              <a:rPr lang="pt-PT" baseline="0" dirty="0" smtClean="0"/>
              <a:t> </a:t>
            </a:r>
            <a:r>
              <a:rPr lang="pt-PT" dirty="0" smtClean="0"/>
              <a:t>1988)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American</a:t>
            </a:r>
            <a:r>
              <a:rPr lang="pt-PT" dirty="0" smtClean="0"/>
              <a:t> </a:t>
            </a:r>
            <a:r>
              <a:rPr lang="pt-PT" dirty="0" err="1" smtClean="0"/>
              <a:t>theoretical</a:t>
            </a:r>
            <a:r>
              <a:rPr lang="pt-PT" dirty="0" smtClean="0"/>
              <a:t> </a:t>
            </a:r>
            <a:r>
              <a:rPr lang="pt-PT" dirty="0" err="1" smtClean="0"/>
              <a:t>physicist</a:t>
            </a:r>
            <a:r>
              <a:rPr lang="pt-PT" dirty="0" smtClean="0"/>
              <a:t> </a:t>
            </a:r>
            <a:r>
              <a:rPr lang="pt-PT" dirty="0" err="1" smtClean="0"/>
              <a:t>known</a:t>
            </a:r>
            <a:r>
              <a:rPr lang="pt-PT" dirty="0" smtClean="0"/>
              <a:t>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work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path</a:t>
            </a:r>
            <a:r>
              <a:rPr lang="pt-PT" dirty="0" smtClean="0"/>
              <a:t> integral </a:t>
            </a:r>
            <a:r>
              <a:rPr lang="pt-PT" dirty="0" err="1" smtClean="0"/>
              <a:t>formulation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mechanics</a:t>
            </a:r>
            <a:r>
              <a:rPr lang="pt-PT" dirty="0" smtClean="0"/>
              <a:t>,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superfluidity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supercooled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helium</a:t>
            </a:r>
            <a:r>
              <a:rPr lang="pt-PT" dirty="0" smtClean="0"/>
              <a:t>, as </a:t>
            </a:r>
            <a:r>
              <a:rPr lang="pt-PT" dirty="0" err="1" smtClean="0"/>
              <a:t>well</a:t>
            </a:r>
            <a:r>
              <a:rPr lang="pt-PT" dirty="0" smtClean="0"/>
              <a:t> as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particle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for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he</a:t>
            </a:r>
            <a:r>
              <a:rPr lang="pt-PT" dirty="0" smtClean="0"/>
              <a:t> </a:t>
            </a:r>
            <a:r>
              <a:rPr lang="pt-PT" dirty="0" err="1" smtClean="0"/>
              <a:t>proposed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parton</a:t>
            </a:r>
            <a:r>
              <a:rPr lang="pt-PT" dirty="0" smtClean="0"/>
              <a:t> </a:t>
            </a:r>
            <a:r>
              <a:rPr lang="pt-PT" dirty="0" err="1" smtClean="0"/>
              <a:t>model</a:t>
            </a:r>
            <a:r>
              <a:rPr lang="pt-PT" dirty="0" smtClean="0"/>
              <a:t>. For </a:t>
            </a:r>
            <a:r>
              <a:rPr lang="pt-PT" dirty="0" err="1" smtClean="0"/>
              <a:t>his</a:t>
            </a:r>
            <a:r>
              <a:rPr lang="pt-PT" dirty="0" smtClean="0"/>
              <a:t> </a:t>
            </a:r>
            <a:r>
              <a:rPr lang="pt-PT" dirty="0" err="1" smtClean="0"/>
              <a:t>contributions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development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quantum </a:t>
            </a:r>
            <a:r>
              <a:rPr lang="pt-PT" dirty="0" err="1" smtClean="0"/>
              <a:t>electrodynamics</a:t>
            </a:r>
            <a:r>
              <a:rPr lang="pt-PT" dirty="0" smtClean="0"/>
              <a:t>, </a:t>
            </a:r>
            <a:r>
              <a:rPr lang="pt-PT" dirty="0" err="1" smtClean="0"/>
              <a:t>Feynman</a:t>
            </a:r>
            <a:r>
              <a:rPr lang="pt-PT" dirty="0" smtClean="0"/>
              <a:t>, </a:t>
            </a:r>
            <a:r>
              <a:rPr lang="pt-PT" dirty="0" err="1" smtClean="0"/>
              <a:t>jointly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Julian </a:t>
            </a:r>
            <a:r>
              <a:rPr lang="pt-PT" dirty="0" err="1" smtClean="0"/>
              <a:t>Schwinger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Sin-Itiro</a:t>
            </a:r>
            <a:r>
              <a:rPr lang="pt-PT" dirty="0" smtClean="0"/>
              <a:t> </a:t>
            </a:r>
            <a:r>
              <a:rPr lang="pt-PT" dirty="0" err="1" smtClean="0"/>
              <a:t>Tomonaga</a:t>
            </a:r>
            <a:r>
              <a:rPr lang="pt-PT" dirty="0" smtClean="0"/>
              <a:t>, </a:t>
            </a:r>
            <a:r>
              <a:rPr lang="pt-PT" dirty="0" err="1" smtClean="0"/>
              <a:t>received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Nobel </a:t>
            </a:r>
            <a:r>
              <a:rPr lang="pt-PT" dirty="0" err="1" smtClean="0"/>
              <a:t>Prize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Physics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1965.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 smtClean="0"/>
              <a:t>Gauge theories are automatically </a:t>
            </a:r>
            <a:r>
              <a:rPr lang="en-GB" dirty="0" err="1" smtClean="0"/>
              <a:t>renormalizable</a:t>
            </a:r>
            <a:r>
              <a:rPr lang="en-GB" dirty="0" smtClean="0"/>
              <a:t> (‘t </a:t>
            </a:r>
            <a:r>
              <a:rPr lang="en-GB" dirty="0" err="1" smtClean="0"/>
              <a:t>Hooft</a:t>
            </a:r>
            <a:r>
              <a:rPr lang="en-GB" dirty="0" smtClean="0"/>
              <a:t> &amp; </a:t>
            </a:r>
            <a:r>
              <a:rPr lang="en-GB" dirty="0" err="1" smtClean="0"/>
              <a:t>Veltman’s</a:t>
            </a:r>
            <a:r>
              <a:rPr lang="en-GB" dirty="0" smtClean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4D2A-7112-6246-9895-8C8BFBA60BDC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EAF0-3AE7-0648-88AF-73E57AD076ED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31CC-E939-BA4A-BF45-BEF21C883DC5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7A4F-1C07-484C-9280-06F91C147EA7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904-6170-104F-BA8E-6239B1D29B54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EFC07-49DE-B74F-B3BE-EAC9429B9449}" type="datetime1">
              <a:rPr lang="en-US" smtClean="0"/>
              <a:t>02/04/18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384E-3740-7246-ABA2-F3AC26068938}" type="datetime1">
              <a:rPr lang="en-US" smtClean="0"/>
              <a:t>02/04/18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D066-B109-E848-A0AD-D710D1F64A47}" type="datetime1">
              <a:rPr lang="en-US" smtClean="0"/>
              <a:t>02/04/18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F5B4E-88F2-0343-BE9C-F599985779F4}" type="datetime1">
              <a:rPr lang="en-US" smtClean="0"/>
              <a:t>02/04/18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C180-EA82-1B42-AEB4-55DE4F00CA35}" type="datetime1">
              <a:rPr lang="en-US" smtClean="0"/>
              <a:t>02/04/18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709E6-9A47-864F-BCEB-69D2B73B0285}" type="datetime1">
              <a:rPr lang="en-US" smtClean="0"/>
              <a:t>02/04/18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D763A-B5D8-E24C-A37E-EB79590803B2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microsoft.com/office/2007/relationships/hdphoto" Target="../media/hdphoto2.wdp"/><Relationship Id="rId7" Type="http://schemas.openxmlformats.org/officeDocument/2006/relationships/image" Target="../media/image41.png"/><Relationship Id="rId8" Type="http://schemas.microsoft.com/office/2007/relationships/hdphoto" Target="../media/hdphoto3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2.png"/><Relationship Id="rId5" Type="http://schemas.microsoft.com/office/2007/relationships/hdphoto" Target="../media/hdphoto5.wdp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microsoft.com/office/2007/relationships/hdphoto" Target="../media/hdphoto6.wdp"/><Relationship Id="rId5" Type="http://schemas.openxmlformats.org/officeDocument/2006/relationships/image" Target="../media/image62.png"/><Relationship Id="rId6" Type="http://schemas.microsoft.com/office/2007/relationships/hdphoto" Target="../media/hdphoto7.wdp"/><Relationship Id="rId7" Type="http://schemas.openxmlformats.org/officeDocument/2006/relationships/image" Target="../media/image63.png"/><Relationship Id="rId8" Type="http://schemas.microsoft.com/office/2007/relationships/hdphoto" Target="../media/hdphoto8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microsoft.com/office/2007/relationships/hdphoto" Target="../media/hdphoto9.wdp"/><Relationship Id="rId8" Type="http://schemas.openxmlformats.org/officeDocument/2006/relationships/image" Target="../media/image70.png"/><Relationship Id="rId9" Type="http://schemas.microsoft.com/office/2007/relationships/hdphoto" Target="../media/hdphoto10.wdp"/><Relationship Id="rId10" Type="http://schemas.openxmlformats.org/officeDocument/2006/relationships/image" Target="../media/image71.png"/><Relationship Id="rId11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jp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.bin"/><Relationship Id="rId20" Type="http://schemas.openxmlformats.org/officeDocument/2006/relationships/image" Target="../media/image134.emf"/><Relationship Id="rId21" Type="http://schemas.openxmlformats.org/officeDocument/2006/relationships/oleObject" Target="../embeddings/oleObject7.bin"/><Relationship Id="rId22" Type="http://schemas.openxmlformats.org/officeDocument/2006/relationships/image" Target="../media/image135.emf"/><Relationship Id="rId23" Type="http://schemas.openxmlformats.org/officeDocument/2006/relationships/image" Target="../media/image143.png"/><Relationship Id="rId24" Type="http://schemas.openxmlformats.org/officeDocument/2006/relationships/image" Target="../media/image144.png"/><Relationship Id="rId25" Type="http://schemas.openxmlformats.org/officeDocument/2006/relationships/image" Target="../media/image145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131.emf"/><Relationship Id="rId12" Type="http://schemas.openxmlformats.org/officeDocument/2006/relationships/oleObject" Target="../embeddings/oleObject4.bin"/><Relationship Id="rId13" Type="http://schemas.openxmlformats.org/officeDocument/2006/relationships/image" Target="../media/image132.emf"/><Relationship Id="rId14" Type="http://schemas.openxmlformats.org/officeDocument/2006/relationships/image" Target="../media/image140.png"/><Relationship Id="rId15" Type="http://schemas.openxmlformats.org/officeDocument/2006/relationships/image" Target="../media/image141.png"/><Relationship Id="rId16" Type="http://schemas.openxmlformats.org/officeDocument/2006/relationships/image" Target="../media/image142.png"/><Relationship Id="rId17" Type="http://schemas.openxmlformats.org/officeDocument/2006/relationships/oleObject" Target="../embeddings/oleObject5.bin"/><Relationship Id="rId18" Type="http://schemas.openxmlformats.org/officeDocument/2006/relationships/image" Target="../media/image133.emf"/><Relationship Id="rId19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13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50.emf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oleObject" Target="../embeddings/oleObject9.bin"/><Relationship Id="rId5" Type="http://schemas.openxmlformats.org/officeDocument/2006/relationships/image" Target="../media/image15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p.pt/particulas/" TargetMode="External"/><Relationship Id="rId4" Type="http://schemas.openxmlformats.org/officeDocument/2006/relationships/hyperlink" Target="https://en.wikipedia.org/" TargetMode="External"/><Relationship Id="rId5" Type="http://schemas.openxmlformats.org/officeDocument/2006/relationships/hyperlink" Target="http://porthos.ist.utl.pt/CTQFT/" TargetMode="External"/><Relationship Id="rId6" Type="http://schemas.openxmlformats.org/officeDocument/2006/relationships/hyperlink" Target="https://twiki.cern.ch/twiki/bin/view/LHCPhysics/LHCHXSWG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microsoft.com/office/2007/relationships/hdphoto" Target="../media/hdphoto1.wdp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2" y="1050769"/>
            <a:ext cx="4419605" cy="4419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8" y="606155"/>
            <a:ext cx="9144000" cy="1213146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 – Lecture 1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29104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Higgs Physics at the LHC – Introduction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LIP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IDPASC Course on Physics at the LHC – LIP,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April 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2018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4" y="6270335"/>
            <a:ext cx="763346" cy="519075"/>
          </a:xfrm>
          <a:prstGeom prst="rect">
            <a:avLst/>
          </a:prstGeom>
        </p:spPr>
      </p:pic>
      <p:pic>
        <p:nvPicPr>
          <p:cNvPr id="6" name="Picture 5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2" y="6192325"/>
            <a:ext cx="1302213" cy="665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955" y="6192325"/>
            <a:ext cx="1303785" cy="683363"/>
          </a:xfrm>
          <a:prstGeom prst="rect">
            <a:avLst/>
          </a:prstGeom>
        </p:spPr>
      </p:pic>
      <p:pic>
        <p:nvPicPr>
          <p:cNvPr id="13" name="Picture 12" descr="Modelos-Barras-FUNDOS-v04_3logos-FEE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769" y="6258646"/>
            <a:ext cx="3873735" cy="599354"/>
          </a:xfrm>
          <a:prstGeom prst="rect">
            <a:avLst/>
          </a:prstGeom>
        </p:spPr>
      </p:pic>
      <p:pic>
        <p:nvPicPr>
          <p:cNvPr id="14" name="Picture 13" descr="FCT_log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32" y="6363074"/>
            <a:ext cx="1076737" cy="426338"/>
          </a:xfrm>
          <a:prstGeom prst="rect">
            <a:avLst/>
          </a:prstGeom>
        </p:spPr>
      </p:pic>
      <p:pic>
        <p:nvPicPr>
          <p:cNvPr id="4" name="Picture 3" descr="IDPASC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765" y="6363074"/>
            <a:ext cx="444981" cy="49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4" y="274638"/>
            <a:ext cx="7044267" cy="1346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Reminder: </a:t>
            </a:r>
            <a:r>
              <a:rPr lang="en-GB" dirty="0" err="1" smtClean="0"/>
              <a:t>Lagrangians</a:t>
            </a:r>
            <a:r>
              <a:rPr lang="en-GB" dirty="0" smtClean="0"/>
              <a:t> in classical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213" y="1621452"/>
            <a:ext cx="8430587" cy="378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The equations of motion of a system are derived from a scalar </a:t>
            </a:r>
            <a:r>
              <a:rPr lang="en-GB" b="1" dirty="0" err="1" smtClean="0"/>
              <a:t>Lagrangian</a:t>
            </a:r>
            <a:r>
              <a:rPr lang="en-GB" dirty="0" smtClean="0"/>
              <a:t> function of </a:t>
            </a:r>
            <a:r>
              <a:rPr lang="en-GB" b="1" dirty="0" smtClean="0"/>
              <a:t>generalized coordinates </a:t>
            </a:r>
            <a:r>
              <a:rPr lang="en-GB" dirty="0" smtClean="0"/>
              <a:t>and </a:t>
            </a:r>
            <a:r>
              <a:rPr lang="en-GB" b="1" dirty="0" smtClean="0"/>
              <a:t>velocities</a:t>
            </a:r>
            <a:r>
              <a:rPr lang="en-GB" dirty="0" smtClean="0"/>
              <a:t> (time </a:t>
            </a:r>
            <a:r>
              <a:rPr lang="en-GB" dirty="0" smtClean="0"/>
              <a:t>derivatives of the coordinates)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and from the </a:t>
            </a:r>
            <a:r>
              <a:rPr lang="en-GB" b="1" dirty="0" smtClean="0"/>
              <a:t>Euler-</a:t>
            </a:r>
            <a:r>
              <a:rPr lang="en-GB" b="1" dirty="0" smtClean="0"/>
              <a:t>Lagrange </a:t>
            </a:r>
            <a:r>
              <a:rPr lang="en-GB" b="1" dirty="0" smtClean="0"/>
              <a:t>equations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3A39-E8CB-B04C-A2C9-3F7F16D1F4BB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76768"/>
            <a:ext cx="4030129" cy="7985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4559214"/>
            <a:ext cx="4859866" cy="1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32" y="1703592"/>
            <a:ext cx="6891867" cy="787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604"/>
          <a:stretch/>
        </p:blipFill>
        <p:spPr>
          <a:xfrm>
            <a:off x="1202267" y="2911304"/>
            <a:ext cx="7687732" cy="849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169305"/>
            <a:ext cx="3225800" cy="824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693" y="1168400"/>
            <a:ext cx="8430587" cy="47413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Particle in a conservative potential V. The </a:t>
            </a:r>
            <a:r>
              <a:rPr lang="en-GB" dirty="0" err="1" smtClean="0"/>
              <a:t>Lagrangian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</a:t>
            </a:r>
            <a:r>
              <a:rPr lang="en-GB" dirty="0" smtClean="0"/>
              <a:t>as derivatives (e.g. for </a:t>
            </a:r>
            <a:r>
              <a:rPr lang="en-GB" i="1" dirty="0" smtClean="0"/>
              <a:t>x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a</a:t>
            </a:r>
            <a:r>
              <a:rPr lang="en-GB" dirty="0" smtClean="0"/>
              <a:t>nd Euler-Lagrange’s equations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/>
              <a:t>f</a:t>
            </a:r>
            <a:r>
              <a:rPr lang="en-GB" dirty="0" smtClean="0"/>
              <a:t>inally give us Newton’s familiar 2</a:t>
            </a:r>
            <a:r>
              <a:rPr lang="en-GB" baseline="30000" dirty="0" smtClean="0"/>
              <a:t>nd</a:t>
            </a:r>
            <a:r>
              <a:rPr lang="en-GB" dirty="0" smtClean="0"/>
              <a:t> law!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230A4-C62C-3A4F-A8C8-1C8AAE58F9D4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79" y="5517984"/>
            <a:ext cx="8466667" cy="7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3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3" y="3926526"/>
            <a:ext cx="8229600" cy="658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4104"/>
          </a:xfrm>
        </p:spPr>
        <p:txBody>
          <a:bodyPr>
            <a:normAutofit/>
          </a:bodyPr>
          <a:lstStyle/>
          <a:p>
            <a:r>
              <a:rPr lang="en-GB" dirty="0" smtClean="0"/>
              <a:t>Symmetries and conservation laws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5B9E6-A47D-3044-81CE-652833014141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367" y="5277454"/>
            <a:ext cx="5744634" cy="778013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68714" y="1101394"/>
            <a:ext cx="8672086" cy="5440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err="1" smtClean="0"/>
              <a:t>Noether’s</a:t>
            </a:r>
            <a:r>
              <a:rPr lang="en-GB" sz="2600" dirty="0" smtClean="0"/>
              <a:t> theorem: </a:t>
            </a:r>
          </a:p>
          <a:p>
            <a:pPr marL="400050" lvl="1" indent="0">
              <a:buNone/>
            </a:pP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If </a:t>
            </a:r>
            <a:r>
              <a:rPr lang="en-GB" sz="2600" b="1" dirty="0">
                <a:solidFill>
                  <a:srgbClr val="FF0000"/>
                </a:solidFill>
                <a:latin typeface="Apple Chancery"/>
                <a:cs typeface="Apple Chancery"/>
              </a:rPr>
              <a:t>a system has a continuous symmetry property, then there are corresponding quantities whose values are conserved in time</a:t>
            </a:r>
            <a:r>
              <a:rPr lang="en-GB" sz="26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.</a:t>
            </a:r>
            <a:endParaRPr lang="en-GB" sz="2600" dirty="0" smtClean="0">
              <a:solidFill>
                <a:srgbClr val="FF0000"/>
              </a:solidFill>
              <a:latin typeface="Apple Chancery"/>
              <a:cs typeface="Apple Chancery"/>
            </a:endParaRPr>
          </a:p>
          <a:p>
            <a:pPr marL="0" indent="0">
              <a:buNone/>
            </a:pPr>
            <a:r>
              <a:rPr lang="en-GB" sz="2600" dirty="0" smtClean="0"/>
              <a:t>Simplest case: Coordinates not explicitly appearing in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</a:t>
            </a:r>
          </a:p>
          <a:p>
            <a:pPr>
              <a:buFont typeface="Symbol" charset="0"/>
              <a:buChar char=""/>
            </a:pPr>
            <a:r>
              <a:rPr lang="en-GB" sz="2600" dirty="0" err="1" smtClean="0"/>
              <a:t>Lagrangian</a:t>
            </a:r>
            <a:r>
              <a:rPr lang="en-GB" sz="2600" dirty="0" smtClean="0"/>
              <a:t> invariant over a continuous transformation of the coordinates</a:t>
            </a:r>
          </a:p>
          <a:p>
            <a:pPr marL="0" indent="0">
              <a:buNone/>
            </a:pPr>
            <a:r>
              <a:rPr lang="en-GB" sz="2600" dirty="0" smtClean="0"/>
              <a:t>Example: mass </a:t>
            </a:r>
            <a:r>
              <a:rPr lang="en-GB" sz="2600" b="1" dirty="0" smtClean="0"/>
              <a:t>m</a:t>
            </a:r>
            <a:r>
              <a:rPr lang="en-GB" sz="2600" dirty="0" smtClean="0"/>
              <a:t> orbiting in the field of a fixed mass </a:t>
            </a:r>
            <a:r>
              <a:rPr lang="en-GB" sz="2600" b="1" dirty="0" smtClean="0"/>
              <a:t>M</a:t>
            </a:r>
          </a:p>
          <a:p>
            <a:pPr marL="0" indent="0">
              <a:buNone/>
            </a:pPr>
            <a:endParaRPr lang="en-GB" sz="2600" b="1" dirty="0"/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r>
              <a:rPr lang="en-GB" sz="2600" dirty="0" smtClean="0"/>
              <a:t>Since the </a:t>
            </a:r>
            <a:r>
              <a:rPr lang="en-GB" sz="2600" dirty="0" err="1" smtClean="0"/>
              <a:t>lagrangian</a:t>
            </a:r>
            <a:r>
              <a:rPr lang="en-GB" sz="2600" dirty="0" smtClean="0"/>
              <a:t> doesn’t depend explicitly on </a:t>
            </a:r>
            <a:r>
              <a:rPr lang="en-GB" sz="2600" b="1" dirty="0" err="1" smtClean="0"/>
              <a:t>φ</a:t>
            </a:r>
            <a:r>
              <a:rPr lang="en-GB" sz="2600" b="1" dirty="0" smtClean="0"/>
              <a:t> </a:t>
            </a:r>
            <a:r>
              <a:rPr lang="en-GB" sz="2600" dirty="0"/>
              <a:t>(symmetry with respect </a:t>
            </a:r>
            <a:r>
              <a:rPr lang="en-GB" sz="2600" dirty="0" smtClean="0"/>
              <a:t>to rotations in space), the Euler-Lagrange equation gives</a:t>
            </a:r>
          </a:p>
          <a:p>
            <a:pPr marL="0" indent="0">
              <a:buNone/>
            </a:pPr>
            <a:endParaRPr lang="en-GB" sz="2600" b="1" dirty="0" smtClean="0"/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 smtClean="0"/>
              <a:t>Where the </a:t>
            </a:r>
            <a:r>
              <a:rPr lang="en-GB" sz="2600" b="1" dirty="0" smtClean="0"/>
              <a:t>angular momentum J</a:t>
            </a:r>
            <a:r>
              <a:rPr lang="en-GB" sz="2600" dirty="0" smtClean="0"/>
              <a:t> is a constant of motion!</a:t>
            </a:r>
          </a:p>
        </p:txBody>
      </p:sp>
    </p:spTree>
    <p:extLst>
      <p:ext uri="{BB962C8B-B14F-4D97-AF65-F5344CB8AC3E}">
        <p14:creationId xmlns:p14="http://schemas.microsoft.com/office/powerpoint/2010/main" val="405464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093A-9271-B544-A367-0E615E88CFB8}" type="datetime1">
              <a:rPr lang="en-US" smtClean="0"/>
              <a:t>02/04/18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13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08" y="3846829"/>
            <a:ext cx="4042717" cy="301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3" y="1679379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Let’s</a:t>
            </a:r>
            <a:r>
              <a:rPr lang="pt-PT" dirty="0" smtClean="0"/>
              <a:t> </a:t>
            </a:r>
            <a:r>
              <a:rPr lang="pt-PT" dirty="0" err="1" smtClean="0"/>
              <a:t>go</a:t>
            </a:r>
            <a:r>
              <a:rPr lang="pt-PT" dirty="0" smtClean="0"/>
              <a:t> to quantum </a:t>
            </a:r>
            <a:r>
              <a:rPr lang="pt-PT" dirty="0" err="1" smtClean="0"/>
              <a:t>fields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67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0" y="1904741"/>
            <a:ext cx="4098093" cy="49899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2" y="6177291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solidFill>
                  <a:srgbClr val="FFFFFF"/>
                </a:solidFill>
              </a:rPr>
              <a:t>Richard </a:t>
            </a:r>
            <a:r>
              <a:rPr lang="pt-PT" dirty="0" err="1" smtClean="0">
                <a:solidFill>
                  <a:srgbClr val="FFFFFF"/>
                </a:solidFill>
              </a:rPr>
              <a:t>Feynman</a:t>
            </a:r>
            <a:r>
              <a:rPr lang="pt-PT" dirty="0" smtClean="0">
                <a:solidFill>
                  <a:srgbClr val="FFFFFF"/>
                </a:solidFill>
              </a:rPr>
              <a:t> (1918 - 1988)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4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>
                <a:solidFill>
                  <a:srgbClr val="FFFFFF"/>
                </a:solidFill>
              </a:rPr>
              <a:t>Erwin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Schrödinger</a:t>
            </a:r>
            <a:r>
              <a:rPr lang="pt-PT" dirty="0" smtClean="0">
                <a:solidFill>
                  <a:srgbClr val="FFFFFF"/>
                </a:solidFill>
              </a:rPr>
              <a:t> (1887 - 1961)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0080" y="6544052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 smtClean="0"/>
              <a:t>Schrödinger’s</a:t>
            </a:r>
            <a:r>
              <a:rPr lang="pt-PT" dirty="0" smtClean="0"/>
              <a:t> </a:t>
            </a:r>
            <a:r>
              <a:rPr lang="pt-PT" dirty="0" err="1" smtClean="0"/>
              <a:t>cat</a:t>
            </a:r>
            <a:r>
              <a:rPr lang="pt-PT" dirty="0" smtClean="0"/>
              <a:t> (?-?)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72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302"/>
          </a:xfrm>
        </p:spPr>
        <p:txBody>
          <a:bodyPr/>
          <a:lstStyle/>
          <a:p>
            <a:r>
              <a:rPr lang="en-GB" dirty="0" smtClean="0"/>
              <a:t>Now in quantum field theory…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</a:t>
            </a:r>
            <a:r>
              <a:rPr lang="en-GB" dirty="0" smtClean="0"/>
              <a:t>and springs</a:t>
            </a:r>
            <a:r>
              <a:rPr lang="en-GB" dirty="0"/>
              <a:t>, where each ball is connected to its neighbours by elastic bands. </a:t>
            </a:r>
            <a:r>
              <a:rPr lang="en-GB" b="1" dirty="0"/>
              <a:t>Particles are  perturbations of this </a:t>
            </a:r>
            <a:r>
              <a:rPr lang="en-GB" b="1" dirty="0" smtClean="0"/>
              <a:t>field</a:t>
            </a:r>
            <a:endParaRPr lang="en-GB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6BB4-1AF3-ED41-BC4A-1CDBD5E90A17}" type="datetime1">
              <a:rPr lang="en-US" smtClean="0"/>
              <a:t>02/04/18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49" y="2458265"/>
            <a:ext cx="6612496" cy="389808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2918" y="2279216"/>
            <a:ext cx="6553999" cy="4439600"/>
            <a:chOff x="252918" y="2279216"/>
            <a:chExt cx="6553999" cy="4439600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y</a:t>
              </a:r>
              <a:endParaRPr lang="pt-PT" sz="3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smtClean="0"/>
                <a:t>x</a:t>
              </a:r>
              <a:endParaRPr lang="pt-PT" sz="36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 smtClean="0"/>
                <a:t>ϕ</a:t>
              </a:r>
              <a:r>
                <a:rPr lang="pt-PT" sz="3600" dirty="0" smtClean="0"/>
                <a:t>(</a:t>
              </a:r>
              <a:r>
                <a:rPr lang="pt-PT" sz="3600" dirty="0" err="1" smtClean="0"/>
                <a:t>x,y</a:t>
              </a:r>
              <a:r>
                <a:rPr lang="pt-PT" sz="3600" dirty="0" smtClean="0"/>
                <a:t>)</a:t>
              </a:r>
              <a:endParaRPr lang="pt-PT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6099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70" y="2912991"/>
            <a:ext cx="5686336" cy="77275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465D-213B-5F44-9380-927090FF96E1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05" y="4343402"/>
            <a:ext cx="4882989" cy="77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055" y="4263384"/>
            <a:ext cx="2779974" cy="8699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224" y="5462361"/>
            <a:ext cx="4907605" cy="941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6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05065"/>
            <a:ext cx="8875286" cy="54157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 smtClean="0"/>
              <a:t>Generalized coordinates are now </a:t>
            </a:r>
            <a:r>
              <a:rPr lang="en-GB" b="1" dirty="0" smtClean="0"/>
              <a:t>fields</a:t>
            </a:r>
            <a:r>
              <a:rPr lang="en-GB" dirty="0" smtClean="0"/>
              <a:t> (dislocation of each spring)</a:t>
            </a:r>
            <a:endParaRPr lang="en-GB" dirty="0"/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a relativistic theory we must treat space and time coordinates </a:t>
            </a:r>
            <a:r>
              <a:rPr lang="en-GB" dirty="0" smtClean="0"/>
              <a:t>on </a:t>
            </a:r>
            <a:r>
              <a:rPr lang="en-GB" dirty="0"/>
              <a:t>an equal footing, so the </a:t>
            </a:r>
            <a:r>
              <a:rPr lang="en-GB" dirty="0" smtClean="0"/>
              <a:t>derivatives </a:t>
            </a:r>
            <a:r>
              <a:rPr lang="en-GB" dirty="0"/>
              <a:t>in the </a:t>
            </a:r>
            <a:r>
              <a:rPr lang="en-GB" dirty="0" smtClean="0"/>
              <a:t>classical equations are now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/>
              <a:t>place of a </a:t>
            </a:r>
            <a:r>
              <a:rPr lang="en-GB" dirty="0" err="1"/>
              <a:t>Lagrangian</a:t>
            </a:r>
            <a:r>
              <a:rPr lang="en-GB" dirty="0"/>
              <a:t> we have a </a:t>
            </a:r>
            <a:r>
              <a:rPr lang="en-GB" b="1" dirty="0" err="1"/>
              <a:t>Lagrangian</a:t>
            </a:r>
            <a:r>
              <a:rPr lang="en-GB" b="1" dirty="0"/>
              <a:t> </a:t>
            </a:r>
            <a:r>
              <a:rPr lang="en-GB" b="1" dirty="0" smtClean="0"/>
              <a:t>density </a:t>
            </a:r>
            <a:r>
              <a:rPr lang="en-GB" dirty="0" smtClean="0"/>
              <a:t>(we call it </a:t>
            </a:r>
            <a:r>
              <a:rPr lang="en-GB" dirty="0" err="1" smtClean="0"/>
              <a:t>Lagrangian</a:t>
            </a:r>
            <a:r>
              <a:rPr lang="en-GB" dirty="0" smtClean="0"/>
              <a:t> anyway, just to be confusing)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										   with:</a:t>
            </a:r>
            <a:endParaRPr lang="en-GB" sz="1050" dirty="0" smtClean="0"/>
          </a:p>
          <a:p>
            <a:pPr marL="0" indent="0">
              <a:buNone/>
            </a:pPr>
            <a:r>
              <a:rPr lang="en-GB" dirty="0" smtClean="0"/>
              <a:t>The new Euler-Lagrange equation now becomes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622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/>
          <a:lstStyle/>
          <a:p>
            <a:r>
              <a:rPr lang="en-GB" dirty="0" smtClean="0"/>
              <a:t>Gauge invariance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3FB5-26E2-C247-B591-891B1D7ACC7A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46" y="1970494"/>
            <a:ext cx="5184695" cy="7360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904" y="3193671"/>
            <a:ext cx="4655052" cy="695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107618"/>
            <a:ext cx="8976988" cy="34944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Take the Dirac </a:t>
            </a:r>
            <a:r>
              <a:rPr lang="en-GB" dirty="0" err="1" smtClean="0"/>
              <a:t>Lagrangian</a:t>
            </a:r>
            <a:r>
              <a:rPr lang="en-GB" dirty="0" smtClean="0"/>
              <a:t> for </a:t>
            </a:r>
            <a:r>
              <a:rPr lang="en-GB" dirty="0" smtClean="0"/>
              <a:t>a </a:t>
            </a:r>
            <a:r>
              <a:rPr lang="en-GB" u="sng" dirty="0" err="1" smtClean="0"/>
              <a:t>spinor</a:t>
            </a:r>
            <a:r>
              <a:rPr lang="en-GB" dirty="0" smtClean="0"/>
              <a:t> </a:t>
            </a:r>
            <a:r>
              <a:rPr lang="en-GB" dirty="0" smtClean="0"/>
              <a:t>field </a:t>
            </a:r>
            <a:r>
              <a:rPr lang="en-GB" dirty="0" err="1" smtClean="0"/>
              <a:t>ψ</a:t>
            </a:r>
            <a:r>
              <a:rPr lang="en-GB" dirty="0" smtClean="0"/>
              <a:t> representing a spin-½ particle, for example an electron: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It is invariant under a global U(1) phase transformation like: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Where </a:t>
            </a:r>
            <a:r>
              <a:rPr lang="en-GB" b="1" dirty="0" err="1" smtClean="0"/>
              <a:t>χ</a:t>
            </a:r>
            <a:r>
              <a:rPr lang="en-GB" dirty="0" smtClean="0"/>
              <a:t> is a constant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05" y="4417147"/>
            <a:ext cx="8191928" cy="72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25A4-BD75-0740-92E2-B80D1D4A3C24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5"/>
            <a:ext cx="2065442" cy="20654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5"/>
            <a:ext cx="2065442" cy="2065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5" y="2943212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5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3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 smtClean="0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5"/>
            <a:ext cx="0" cy="44695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1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3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27333" y="5418666"/>
            <a:ext cx="1303867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(</a:t>
            </a:r>
            <a:r>
              <a:rPr lang="en-GB" sz="2800" i="1" dirty="0">
                <a:solidFill>
                  <a:srgbClr val="000000"/>
                </a:solidFill>
              </a:rPr>
              <a:t>x</a:t>
            </a:r>
            <a:r>
              <a:rPr lang="en-GB" sz="2800" dirty="0">
                <a:solidFill>
                  <a:srgbClr val="000000"/>
                </a:solidFill>
              </a:rPr>
              <a:t>) </a:t>
            </a:r>
            <a:endParaRPr lang="pt-PT" sz="28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6"/>
            <a:ext cx="2524508" cy="491066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0000"/>
                </a:solidFill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 smtClean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75" y="1118754"/>
            <a:ext cx="8525310" cy="1143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75" y="3537757"/>
            <a:ext cx="6923080" cy="7487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 smtClean="0"/>
              <a:t>Local gauge invariance and </a:t>
            </a:r>
            <a:r>
              <a:rPr lang="en-GB" dirty="0"/>
              <a:t>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0" y="895406"/>
            <a:ext cx="8930259" cy="59422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If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= </a:t>
            </a:r>
            <a:r>
              <a:rPr lang="en-GB" b="1" dirty="0" err="1"/>
              <a:t>χ</a:t>
            </a:r>
            <a:r>
              <a:rPr lang="en-GB" b="1" dirty="0"/>
              <a:t> </a:t>
            </a:r>
            <a:r>
              <a:rPr lang="en-GB" dirty="0"/>
              <a:t>(</a:t>
            </a:r>
            <a:r>
              <a:rPr lang="en-GB" i="1" dirty="0"/>
              <a:t>x</a:t>
            </a:r>
            <a:r>
              <a:rPr lang="en-GB" dirty="0"/>
              <a:t>) then </a:t>
            </a:r>
            <a:r>
              <a:rPr lang="en-GB" dirty="0" smtClean="0"/>
              <a:t>we get extra terms in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</a:t>
            </a:r>
            <a:r>
              <a:rPr lang="en-GB" dirty="0"/>
              <a:t>we can now make the </a:t>
            </a:r>
            <a:r>
              <a:rPr lang="en-GB" dirty="0" err="1"/>
              <a:t>Lagrangian</a:t>
            </a:r>
            <a:r>
              <a:rPr lang="en-GB" dirty="0"/>
              <a:t> </a:t>
            </a:r>
            <a:r>
              <a:rPr lang="en-GB" dirty="0" smtClean="0"/>
              <a:t>invariant by </a:t>
            </a:r>
            <a:r>
              <a:rPr lang="en-GB" dirty="0"/>
              <a:t>adding an </a:t>
            </a:r>
            <a:r>
              <a:rPr lang="en-GB" b="1" i="1" dirty="0"/>
              <a:t>interaction term</a:t>
            </a:r>
            <a:r>
              <a:rPr lang="en-GB" dirty="0"/>
              <a:t> with a new </a:t>
            </a:r>
            <a:r>
              <a:rPr lang="en-GB" b="1" dirty="0"/>
              <a:t>gauge</a:t>
            </a:r>
            <a:r>
              <a:rPr lang="en-GB" dirty="0"/>
              <a:t> field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dirty="0" smtClean="0"/>
              <a:t> which transforms as: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get: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A few things to 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Gauge theories are </a:t>
            </a:r>
            <a:r>
              <a:rPr lang="en-GB" dirty="0" err="1" smtClean="0"/>
              <a:t>renormalizable</a:t>
            </a:r>
            <a:r>
              <a:rPr lang="en-GB" dirty="0" smtClean="0"/>
              <a:t>, i.e. calculable</a:t>
            </a:r>
            <a:r>
              <a:rPr lang="en-GB" dirty="0"/>
              <a:t> </a:t>
            </a:r>
            <a:r>
              <a:rPr lang="en-GB" dirty="0" smtClean="0"/>
              <a:t>without infinities popping up everywhere (Nobel prize of </a:t>
            </a:r>
            <a:r>
              <a:rPr lang="en-GB" dirty="0" err="1" smtClean="0"/>
              <a:t>t’Hooft</a:t>
            </a:r>
            <a:r>
              <a:rPr lang="en-GB" dirty="0" smtClean="0"/>
              <a:t> and </a:t>
            </a:r>
            <a:r>
              <a:rPr lang="en-GB" dirty="0" err="1" smtClean="0"/>
              <a:t>Veltman</a:t>
            </a:r>
            <a:r>
              <a:rPr lang="en-GB" dirty="0"/>
              <a:t>)</a:t>
            </a:r>
            <a:endParaRPr lang="en-GB" dirty="0" smtClean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new </a:t>
            </a:r>
            <a:r>
              <a:rPr lang="en-GB" dirty="0"/>
              <a:t>gauge field </a:t>
            </a:r>
            <a:r>
              <a:rPr lang="en-GB" b="1" i="1" dirty="0" err="1"/>
              <a:t>A</a:t>
            </a:r>
            <a:r>
              <a:rPr lang="en-GB" b="1" i="1" baseline="-25000" dirty="0" err="1"/>
              <a:t>μ</a:t>
            </a:r>
            <a:r>
              <a:rPr lang="en-GB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mass of the fermion is the coefficient of the term on </a:t>
            </a:r>
            <a:r>
              <a:rPr lang="en-GB" b="1" dirty="0" err="1" smtClean="0"/>
              <a:t>ψ</a:t>
            </a:r>
            <a:r>
              <a:rPr lang="en-GB" b="1" dirty="0" err="1"/>
              <a:t>ψ</a:t>
            </a: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There is no term in </a:t>
            </a:r>
            <a:r>
              <a:rPr lang="en-GB" b="1" i="1" dirty="0" err="1" smtClean="0"/>
              <a:t>A</a:t>
            </a:r>
            <a:r>
              <a:rPr lang="en-GB" b="1" i="1" baseline="-25000" dirty="0" err="1" smtClean="0"/>
              <a:t>μ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 smtClean="0"/>
              <a:t> (the photon has zero mass) </a:t>
            </a:r>
            <a:r>
              <a:rPr lang="en-GB" dirty="0" smtClean="0">
                <a:sym typeface="Wingdings"/>
              </a:rPr>
              <a:t> this is the beginning of the Higgs story…</a:t>
            </a:r>
            <a:endParaRPr lang="en-GB" dirty="0"/>
          </a:p>
          <a:p>
            <a:endParaRPr lang="pt-P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66" y="2886552"/>
            <a:ext cx="4070332" cy="701781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487305" y="5491303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CB333-1308-FC40-A915-8764D8F7D68E}" type="datetime1">
              <a:rPr lang="en-US" smtClean="0"/>
              <a:t>02/04/18</a:t>
            </a:fld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8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 smtClean="0"/>
              <a:t>Now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problems</a:t>
            </a:r>
            <a:r>
              <a:rPr lang="pt-PT" dirty="0" smtClean="0"/>
              <a:t>...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6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5D464-8D47-604C-99B1-1BE97CEFE56C}" type="datetime1">
              <a:rPr lang="en-US" smtClean="0"/>
              <a:t>02/04/18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63871" y="0"/>
            <a:ext cx="1480355" cy="9666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0050E-4A59-8949-885E-94E2E17771A0}" type="datetime1">
              <a:rPr lang="en-US" smtClean="0"/>
              <a:t>02/04/18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4716400" y="2430403"/>
            <a:ext cx="6858002" cy="1997196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dirty="0" smtClean="0"/>
              <a:t>Higgs Lectures</a:t>
            </a:r>
            <a:endParaRPr lang="en-US" sz="8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71" y="1505311"/>
            <a:ext cx="1480355" cy="96665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48" y="4954488"/>
            <a:ext cx="1480355" cy="11391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71" y="3449775"/>
            <a:ext cx="1480355" cy="10547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60" y="0"/>
            <a:ext cx="5678632" cy="6093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9666" y="0"/>
            <a:ext cx="1223130" cy="9293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7080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478452"/>
            <a:ext cx="4389705" cy="37869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1: Longitudinal gauge-boson scattering</a:t>
            </a:r>
          </a:p>
          <a:p>
            <a:pPr marL="0" indent="0">
              <a:buNone/>
            </a:pPr>
            <a:r>
              <a:rPr lang="en-GB" dirty="0" smtClean="0"/>
              <a:t>In </a:t>
            </a:r>
            <a:r>
              <a:rPr lang="en-GB" dirty="0" smtClean="0"/>
              <a:t>the absence of the Higgs, some processes have cross sections that grow with the centre of mass energy of the collision… i.e. breaks </a:t>
            </a:r>
            <a:r>
              <a:rPr lang="en-GB" dirty="0" err="1" smtClean="0"/>
              <a:t>unitarity</a:t>
            </a:r>
            <a:r>
              <a:rPr lang="en-GB" dirty="0" smtClean="0"/>
              <a:t>!</a:t>
            </a:r>
          </a:p>
          <a:p>
            <a:pPr marL="0" indent="0">
              <a:buNone/>
            </a:pPr>
            <a:r>
              <a:rPr lang="en-GB" dirty="0" smtClean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50C07-2A43-7240-BE16-4DB8CB5F0AFB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 smtClean="0"/>
              <a:t>Feynman</a:t>
            </a:r>
            <a:r>
              <a:rPr lang="pt-PT" dirty="0" smtClean="0"/>
              <a:t> </a:t>
            </a:r>
            <a:r>
              <a:rPr lang="pt-PT" dirty="0" err="1" smtClean="0"/>
              <a:t>diagrams</a:t>
            </a:r>
            <a:r>
              <a:rPr lang="pt-PT" dirty="0" smtClean="0"/>
              <a:t> </a:t>
            </a:r>
            <a:r>
              <a:rPr lang="pt-PT" dirty="0" err="1" smtClean="0"/>
              <a:t>contributing</a:t>
            </a:r>
            <a:r>
              <a:rPr lang="pt-PT" dirty="0" smtClean="0"/>
              <a:t> to</a:t>
            </a:r>
            <a:r>
              <a:rPr lang="en-GB" dirty="0" smtClean="0"/>
              <a:t> </a:t>
            </a:r>
            <a:r>
              <a:rPr lang="en-GB" dirty="0"/>
              <a:t>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0" y="478452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 smtClean="0"/>
                <a:t>J.C.Romão</a:t>
              </a:r>
              <a:r>
                <a:rPr lang="pt-PT" sz="1600" dirty="0" smtClean="0"/>
                <a:t> [5]</a:t>
              </a:r>
              <a:endParaRPr lang="pt-PT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0"/>
            <a:ext cx="2133600" cy="365125"/>
          </a:xfrm>
        </p:spPr>
        <p:txBody>
          <a:bodyPr/>
          <a:lstStyle/>
          <a:p>
            <a:fld id="{8D9D2D80-490E-1549-B499-4D494EBF07E4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0"/>
            <a:ext cx="2895600" cy="365125"/>
          </a:xfrm>
        </p:spPr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0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30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07" y="2687493"/>
            <a:ext cx="3775941" cy="6510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35" y="3779403"/>
            <a:ext cx="8855719" cy="810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5"/>
            <a:ext cx="8686800" cy="56835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2: Mass of elementary particles and gauge bosons</a:t>
            </a:r>
          </a:p>
          <a:p>
            <a:pPr marL="0" indent="0">
              <a:buNone/>
            </a:pPr>
            <a:endParaRPr lang="en-GB" b="1" dirty="0" smtClean="0"/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keep the </a:t>
            </a:r>
            <a:r>
              <a:rPr lang="en-GB" dirty="0" err="1" smtClean="0"/>
              <a:t>Lagrangian</a:t>
            </a:r>
            <a:r>
              <a:rPr lang="en-GB" dirty="0" smtClean="0"/>
              <a:t> gauge invariant (against a U(1) local phase transformation) the photon field transforms as: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the </a:t>
            </a:r>
            <a:r>
              <a:rPr lang="en-GB" b="1" i="1" dirty="0" err="1" smtClean="0"/>
              <a:t>A</a:t>
            </a:r>
            <a:r>
              <a:rPr lang="en-GB" b="1" i="1" baseline="30000" dirty="0" err="1" smtClean="0"/>
              <a:t>μ</a:t>
            </a:r>
            <a:r>
              <a:rPr lang="en-GB" dirty="0"/>
              <a:t> </a:t>
            </a:r>
            <a:r>
              <a:rPr lang="en-GB" dirty="0" smtClean="0"/>
              <a:t>mass term breaks the invariance of the </a:t>
            </a:r>
            <a:r>
              <a:rPr lang="en-GB" dirty="0" err="1" smtClean="0"/>
              <a:t>Lagrangian</a:t>
            </a:r>
            <a:r>
              <a:rPr lang="en-GB" dirty="0" smtClean="0"/>
              <a:t>: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For the SU(2)</a:t>
            </a:r>
            <a:r>
              <a:rPr lang="en-GB" baseline="-25000" dirty="0" smtClean="0"/>
              <a:t>L</a:t>
            </a:r>
            <a:r>
              <a:rPr lang="en-GB" dirty="0" smtClean="0"/>
              <a:t> gauge symmetry transformations of the </a:t>
            </a:r>
            <a:r>
              <a:rPr lang="en-GB" b="1" dirty="0" smtClean="0"/>
              <a:t>weak interaction</a:t>
            </a:r>
            <a:r>
              <a:rPr lang="en-GB" dirty="0" smtClean="0"/>
              <a:t> the fermion </a:t>
            </a:r>
            <a:r>
              <a:rPr lang="en-GB" dirty="0"/>
              <a:t>mass </a:t>
            </a:r>
            <a:r>
              <a:rPr lang="en-GB" dirty="0" smtClean="0"/>
              <a:t>term </a:t>
            </a:r>
            <a:r>
              <a:rPr lang="en-GB" b="1" dirty="0" err="1" smtClean="0"/>
              <a:t>m</a:t>
            </a:r>
            <a:r>
              <a:rPr lang="en-GB" b="1" baseline="-25000" dirty="0" err="1" smtClean="0"/>
              <a:t>e</a:t>
            </a:r>
            <a:r>
              <a:rPr lang="en-GB" b="1" dirty="0" err="1" smtClean="0"/>
              <a:t>ψψ</a:t>
            </a:r>
            <a:r>
              <a:rPr lang="en-GB" b="1" dirty="0" smtClean="0"/>
              <a:t> </a:t>
            </a:r>
            <a:r>
              <a:rPr lang="en-GB" dirty="0" smtClean="0"/>
              <a:t>also breaks invariance!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Bottom line: </a:t>
            </a:r>
            <a:r>
              <a:rPr lang="en-GB" b="1" dirty="0" smtClean="0"/>
              <a:t>the SM (without the Higgs mechanism) results in wrong calculations and breaks down for massive particles</a:t>
            </a:r>
            <a:endParaRPr lang="en-GB" b="1" dirty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 smtClean="0"/>
          </a:p>
          <a:p>
            <a:pPr marL="514350" indent="-514350">
              <a:buAutoNum type="arabicPeriod"/>
            </a:pPr>
            <a:endParaRPr lang="en-GB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5242644" y="4884038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28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The Higgs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E5C87-399A-4E4C-BFA7-514E5FB55E9D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2"/>
            <a:ext cx="3660401" cy="4974818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80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Robert </a:t>
              </a:r>
              <a:r>
                <a:rPr lang="pt-PT" dirty="0" err="1" smtClean="0"/>
                <a:t>Brout</a:t>
              </a:r>
              <a:r>
                <a:rPr lang="pt-PT" dirty="0" smtClean="0"/>
                <a:t> (1928 – 2011)</a:t>
              </a:r>
              <a:endParaRPr lang="pt-PT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0" y="2298700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5"/>
            <a:ext cx="2459892" cy="380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Peter </a:t>
            </a:r>
            <a:r>
              <a:rPr lang="pt-PT" dirty="0" err="1" smtClean="0"/>
              <a:t>Higgs</a:t>
            </a:r>
            <a:r>
              <a:rPr lang="pt-PT" dirty="0" smtClean="0"/>
              <a:t> (b. 1929)</a:t>
            </a:r>
            <a:endParaRPr lang="pt-PT" dirty="0"/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0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smtClean="0">
                <a:solidFill>
                  <a:srgbClr val="FFFFFF"/>
                </a:solidFill>
              </a:rPr>
              <a:t>François </a:t>
            </a:r>
            <a:r>
              <a:rPr lang="pt-PT" dirty="0" err="1" smtClean="0">
                <a:solidFill>
                  <a:srgbClr val="FFFFFF"/>
                </a:solidFill>
              </a:rPr>
              <a:t>Englert</a:t>
            </a:r>
            <a:r>
              <a:rPr lang="pt-PT" dirty="0" smtClean="0">
                <a:solidFill>
                  <a:srgbClr val="FFFFFF"/>
                </a:solidFill>
              </a:rPr>
              <a:t> (b. 1932)</a:t>
            </a:r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78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146522"/>
            <a:ext cx="8743076" cy="6495766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Introduce</a:t>
            </a:r>
            <a:r>
              <a:rPr lang="pt-PT" dirty="0" smtClean="0"/>
              <a:t> a SU(2) </a:t>
            </a:r>
            <a:r>
              <a:rPr lang="pt-PT" dirty="0" err="1" smtClean="0"/>
              <a:t>doublet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spin-0 </a:t>
            </a:r>
            <a:r>
              <a:rPr lang="pt-PT" dirty="0" err="1" smtClean="0"/>
              <a:t>complex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</a:p>
          <a:p>
            <a:endParaRPr lang="pt-PT" dirty="0" smtClean="0"/>
          </a:p>
          <a:p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/>
              <a:t>λ</a:t>
            </a:r>
            <a:r>
              <a:rPr lang="pt-PT" dirty="0"/>
              <a:t>&gt;0, μ</a:t>
            </a:r>
            <a:r>
              <a:rPr lang="pt-PT" baseline="30000" dirty="0"/>
              <a:t>2</a:t>
            </a:r>
            <a:r>
              <a:rPr lang="pt-PT" dirty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</a:p>
          <a:p>
            <a:pPr marL="0" indent="0">
              <a:buNone/>
            </a:pPr>
            <a:r>
              <a:rPr lang="pt-PT" dirty="0" err="1" smtClean="0"/>
              <a:t>minimum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origin</a:t>
            </a:r>
            <a:endParaRPr lang="pt-PT" dirty="0" smtClean="0"/>
          </a:p>
          <a:p>
            <a:r>
              <a:rPr lang="pt-PT" dirty="0" smtClean="0"/>
              <a:t>For </a:t>
            </a:r>
            <a:r>
              <a:rPr lang="pt-PT" dirty="0" err="1" smtClean="0"/>
              <a:t>λ</a:t>
            </a:r>
            <a:r>
              <a:rPr lang="pt-PT" dirty="0" smtClean="0"/>
              <a:t>&gt;0, μ</a:t>
            </a:r>
            <a:r>
              <a:rPr lang="pt-PT" baseline="30000" dirty="0" smtClean="0"/>
              <a:t>2</a:t>
            </a:r>
            <a:r>
              <a:rPr lang="pt-PT" dirty="0" smtClean="0"/>
              <a:t>&lt;0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infinite</a:t>
            </a:r>
            <a:r>
              <a:rPr lang="pt-PT" dirty="0" smtClean="0"/>
              <a:t> </a:t>
            </a:r>
            <a:r>
              <a:rPr lang="pt-PT" dirty="0" err="1" smtClean="0"/>
              <a:t>number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minima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:</a:t>
            </a:r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choice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(</a:t>
            </a:r>
            <a:r>
              <a:rPr lang="pt-PT" dirty="0" err="1" smtClean="0"/>
              <a:t>lowest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energy</a:t>
            </a:r>
            <a:r>
              <a:rPr lang="pt-PT" dirty="0" smtClean="0"/>
              <a:t> </a:t>
            </a:r>
            <a:r>
              <a:rPr lang="pt-PT" dirty="0" err="1" smtClean="0"/>
              <a:t>state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) </a:t>
            </a:r>
            <a:r>
              <a:rPr lang="pt-PT" dirty="0" err="1" smtClean="0"/>
              <a:t>breaks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symmetry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8" y="493218"/>
            <a:ext cx="4705303" cy="104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7" y="1399816"/>
            <a:ext cx="4425903" cy="70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19" y="2027106"/>
            <a:ext cx="4574391" cy="7022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67" y="4721235"/>
            <a:ext cx="3574648" cy="94424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0" idx="3"/>
          </p:cNvCxnSpPr>
          <p:nvPr/>
        </p:nvCxnSpPr>
        <p:spPr>
          <a:xfrm flipV="1">
            <a:off x="4009115" y="4851475"/>
            <a:ext cx="1412566" cy="341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64A7-74FC-B34E-BB52-836104B795A8}" type="datetime1">
              <a:rPr lang="en-US" smtClean="0"/>
              <a:t>02/04/18</a:t>
            </a:fld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2" y="1609569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2" y="2026505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2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5B12-A990-4F47-8531-B66756F08688}" type="datetime1">
              <a:rPr lang="en-US" smtClean="0"/>
              <a:t>02/04/18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3" y="1935930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56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6"/>
            <a:ext cx="9144000" cy="404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2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820485" y="1182753"/>
            <a:ext cx="3104884" cy="3222251"/>
            <a:chOff x="5992261" y="1308783"/>
            <a:chExt cx="2494401" cy="2755663"/>
          </a:xfrm>
        </p:grpSpPr>
        <p:sp>
          <p:nvSpPr>
            <p:cNvPr id="25" name="Rectangle 24"/>
            <p:cNvSpPr/>
            <p:nvPr/>
          </p:nvSpPr>
          <p:spPr>
            <a:xfrm>
              <a:off x="5992261" y="1308783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6573" y="1417194"/>
              <a:ext cx="703901" cy="832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2399" y="2226403"/>
              <a:ext cx="2143613" cy="171489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6192399" y="2004897"/>
              <a:ext cx="2185408" cy="221506"/>
              <a:chOff x="5755317" y="1689842"/>
              <a:chExt cx="2494470" cy="221508"/>
            </a:xfrm>
          </p:grpSpPr>
          <p:sp>
            <p:nvSpPr>
              <p:cNvPr id="13" name="Arc 12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806037" y="1121855"/>
            <a:ext cx="3104884" cy="3316558"/>
            <a:chOff x="2970590" y="1417194"/>
            <a:chExt cx="2494401" cy="2755663"/>
          </a:xfrm>
        </p:grpSpPr>
        <p:sp>
          <p:nvSpPr>
            <p:cNvPr id="28" name="Rectangle 27"/>
            <p:cNvSpPr/>
            <p:nvPr/>
          </p:nvSpPr>
          <p:spPr>
            <a:xfrm>
              <a:off x="2970590" y="1417194"/>
              <a:ext cx="2494401" cy="27556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732" y="2349555"/>
              <a:ext cx="2143613" cy="171489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535223">
              <a:off x="4350805" y="2799382"/>
              <a:ext cx="703901" cy="832949"/>
            </a:xfrm>
            <a:prstGeom prst="rect">
              <a:avLst/>
            </a:prstGeom>
          </p:spPr>
        </p:pic>
        <p:grpSp>
          <p:nvGrpSpPr>
            <p:cNvPr id="31" name="Group 21"/>
            <p:cNvGrpSpPr/>
            <p:nvPr/>
          </p:nvGrpSpPr>
          <p:grpSpPr>
            <a:xfrm>
              <a:off x="3170733" y="3828644"/>
              <a:ext cx="2185410" cy="221506"/>
              <a:chOff x="5755317" y="1689842"/>
              <a:chExt cx="2494470" cy="221508"/>
            </a:xfrm>
          </p:grpSpPr>
          <p:sp>
            <p:nvSpPr>
              <p:cNvPr id="32" name="Arc 31"/>
              <p:cNvSpPr/>
              <p:nvPr/>
            </p:nvSpPr>
            <p:spPr>
              <a:xfrm rot="10800000">
                <a:off x="5755317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Arc 32"/>
              <p:cNvSpPr/>
              <p:nvPr/>
            </p:nvSpPr>
            <p:spPr>
              <a:xfrm rot="10800000">
                <a:off x="6254211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10800000">
                <a:off x="6753105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Arc 34"/>
              <p:cNvSpPr/>
              <p:nvPr/>
            </p:nvSpPr>
            <p:spPr>
              <a:xfrm rot="10800000">
                <a:off x="7251999" y="1689842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Arc 35"/>
              <p:cNvSpPr/>
              <p:nvPr/>
            </p:nvSpPr>
            <p:spPr>
              <a:xfrm rot="10800000">
                <a:off x="7750893" y="1689843"/>
                <a:ext cx="498894" cy="221507"/>
              </a:xfrm>
              <a:prstGeom prst="arc">
                <a:avLst>
                  <a:gd name="adj1" fmla="val 10953096"/>
                  <a:gd name="adj2" fmla="val 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Arc 38"/>
            <p:cNvSpPr/>
            <p:nvPr/>
          </p:nvSpPr>
          <p:spPr>
            <a:xfrm>
              <a:off x="4044897" y="2226403"/>
              <a:ext cx="611770" cy="857884"/>
            </a:xfrm>
            <a:prstGeom prst="arc">
              <a:avLst>
                <a:gd name="adj1" fmla="val 15413884"/>
                <a:gd name="adj2" fmla="val 2589208"/>
              </a:avLst>
            </a:prstGeom>
            <a:ln cap="flat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467" y="1729553"/>
            <a:ext cx="3343969" cy="31036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Electroweak symmetry breaking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170695"/>
            <a:ext cx="6125036" cy="516730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In the </a:t>
            </a:r>
            <a:r>
              <a:rPr lang="en-US" sz="2800" dirty="0" smtClean="0">
                <a:solidFill>
                  <a:srgbClr val="000000"/>
                </a:solidFill>
              </a:rPr>
              <a:t>Standard Model with no Higgs mechanism, interactions </a:t>
            </a:r>
            <a:r>
              <a:rPr lang="en-US" sz="2800" dirty="0">
                <a:solidFill>
                  <a:srgbClr val="000000"/>
                </a:solidFill>
              </a:rPr>
              <a:t>are symmetric </a:t>
            </a:r>
            <a:r>
              <a:rPr lang="en-US" sz="2800" dirty="0" smtClean="0">
                <a:solidFill>
                  <a:srgbClr val="000000"/>
                </a:solidFill>
              </a:rPr>
              <a:t>and </a:t>
            </a:r>
            <a:r>
              <a:rPr lang="en-US" sz="2800" dirty="0">
                <a:solidFill>
                  <a:srgbClr val="000000"/>
                </a:solidFill>
              </a:rPr>
              <a:t>particles do not have </a:t>
            </a:r>
            <a:r>
              <a:rPr lang="en-US" sz="2800" dirty="0" smtClean="0">
                <a:solidFill>
                  <a:srgbClr val="000000"/>
                </a:solidFill>
              </a:rPr>
              <a:t>mass </a:t>
            </a:r>
            <a:endParaRPr lang="en-US" sz="2800" dirty="0">
              <a:solidFill>
                <a:srgbClr val="000000"/>
              </a:solidFill>
            </a:endParaRPr>
          </a:p>
          <a:p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Electroweak symmetry is </a:t>
            </a:r>
            <a:r>
              <a:rPr lang="en-US" sz="2800" dirty="0">
                <a:solidFill>
                  <a:srgbClr val="000000"/>
                </a:solidFill>
              </a:rPr>
              <a:t>broken: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Photon does </a:t>
            </a:r>
            <a:r>
              <a:rPr lang="en-US" dirty="0">
                <a:solidFill>
                  <a:srgbClr val="000000"/>
                </a:solidFill>
              </a:rPr>
              <a:t>not have mass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, Z </a:t>
            </a:r>
            <a:r>
              <a:rPr lang="en-US" dirty="0" smtClean="0">
                <a:solidFill>
                  <a:srgbClr val="000000"/>
                </a:solidFill>
              </a:rPr>
              <a:t>have </a:t>
            </a:r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smtClean="0">
                <a:solidFill>
                  <a:srgbClr val="000000"/>
                </a:solidFill>
              </a:rPr>
              <a:t>large mass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mechanism: mass </a:t>
            </a:r>
            <a:r>
              <a:rPr lang="en-US" sz="3000" dirty="0">
                <a:solidFill>
                  <a:srgbClr val="BE0204"/>
                </a:solidFill>
              </a:rPr>
              <a:t>of W and Z results from </a:t>
            </a:r>
            <a:r>
              <a:rPr lang="en-US" sz="3000" dirty="0" smtClean="0">
                <a:solidFill>
                  <a:srgbClr val="BE0204"/>
                </a:solidFill>
              </a:rPr>
              <a:t>the  </a:t>
            </a:r>
            <a:r>
              <a:rPr lang="en-US" sz="3000" dirty="0">
                <a:solidFill>
                  <a:srgbClr val="BE0204"/>
                </a:solidFill>
              </a:rPr>
              <a:t>Higgs </a:t>
            </a:r>
            <a:r>
              <a:rPr lang="en-US" sz="3000" dirty="0" smtClean="0">
                <a:solidFill>
                  <a:srgbClr val="BE0204"/>
                </a:solidFill>
              </a:rPr>
              <a:t>mechanism</a:t>
            </a:r>
          </a:p>
          <a:p>
            <a:r>
              <a:rPr lang="en-US" sz="3000" dirty="0" smtClean="0">
                <a:solidFill>
                  <a:srgbClr val="BE0204"/>
                </a:solidFill>
              </a:rPr>
              <a:t>Masses of fermions come from a direct interaction with the Higgs field </a:t>
            </a:r>
            <a:endParaRPr lang="en-US" sz="3000" dirty="0">
              <a:solidFill>
                <a:srgbClr val="BE0204"/>
              </a:solidFill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D84EE-22A0-384C-834A-E5B8C4407707}" type="datetime1">
              <a:rPr lang="en-US" smtClean="0"/>
              <a:t>02/04/18</a:t>
            </a:fld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42751" y="6474528"/>
            <a:ext cx="2395098" cy="38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</a:t>
            </a:r>
            <a:r>
              <a:rPr lang="en-US" dirty="0" err="1" smtClean="0"/>
              <a:t>J.Varela’s</a:t>
            </a:r>
            <a:r>
              <a:rPr lang="en-US" dirty="0" smtClean="0"/>
              <a:t> lecture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93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EWK Symmetry Breaking in Pictures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4BA7-E122-E542-8EC0-1A8F1E7958CB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5" y="1608278"/>
            <a:ext cx="716163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703" y="618643"/>
            <a:ext cx="2381175" cy="740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16" y="2464371"/>
            <a:ext cx="1449037" cy="555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10" y="2978637"/>
            <a:ext cx="3528483" cy="68071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60" y="242243"/>
            <a:ext cx="8888275" cy="65649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r>
              <a:rPr lang="pt-PT" dirty="0" smtClean="0"/>
              <a:t> a </a:t>
            </a:r>
            <a:r>
              <a:rPr lang="pt-PT" dirty="0" err="1"/>
              <a:t>massive</a:t>
            </a:r>
            <a:r>
              <a:rPr lang="pt-PT" dirty="0"/>
              <a:t> </a:t>
            </a:r>
            <a:r>
              <a:rPr lang="pt-PT" dirty="0" err="1"/>
              <a:t>scalar</a:t>
            </a:r>
            <a:r>
              <a:rPr lang="pt-PT" dirty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vacuum</a:t>
            </a:r>
            <a:r>
              <a:rPr lang="pt-PT" dirty="0" smtClean="0"/>
              <a:t> </a:t>
            </a:r>
            <a:r>
              <a:rPr lang="pt-PT" dirty="0" err="1" smtClean="0"/>
              <a:t>expectation</a:t>
            </a:r>
            <a:r>
              <a:rPr lang="pt-PT" dirty="0" smtClean="0"/>
              <a:t> </a:t>
            </a:r>
            <a:r>
              <a:rPr lang="pt-PT" dirty="0" err="1" smtClean="0"/>
              <a:t>value</a:t>
            </a:r>
            <a:r>
              <a:rPr lang="pt-PT" dirty="0" smtClean="0"/>
              <a:t> </a:t>
            </a:r>
            <a:r>
              <a:rPr lang="pt-PT" b="1" i="1" dirty="0" smtClean="0"/>
              <a:t>v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 smtClean="0"/>
          </a:p>
          <a:p>
            <a:endParaRPr lang="pt-PT" dirty="0" smtClean="0"/>
          </a:p>
          <a:p>
            <a:r>
              <a:rPr lang="pt-PT" dirty="0" smtClean="0"/>
              <a:t>4 </a:t>
            </a:r>
            <a:r>
              <a:rPr lang="pt-PT" dirty="0" err="1" smtClean="0"/>
              <a:t>gauge</a:t>
            </a:r>
            <a:r>
              <a:rPr lang="pt-PT" dirty="0" smtClean="0"/>
              <a:t> </a:t>
            </a:r>
            <a:r>
              <a:rPr lang="pt-PT" dirty="0" err="1" smtClean="0"/>
              <a:t>fields</a:t>
            </a:r>
            <a:r>
              <a:rPr lang="pt-PT" dirty="0" smtClean="0"/>
              <a:t>: W</a:t>
            </a:r>
            <a:r>
              <a:rPr lang="pt-PT" baseline="30000" dirty="0" smtClean="0"/>
              <a:t>(1)</a:t>
            </a:r>
            <a:r>
              <a:rPr lang="pt-PT" dirty="0" smtClean="0"/>
              <a:t>, </a:t>
            </a:r>
            <a:r>
              <a:rPr lang="pt-PT" dirty="0"/>
              <a:t>W</a:t>
            </a:r>
            <a:r>
              <a:rPr lang="pt-PT" baseline="30000" dirty="0" smtClean="0"/>
              <a:t>(2)</a:t>
            </a:r>
            <a:r>
              <a:rPr lang="pt-PT" dirty="0"/>
              <a:t>, W</a:t>
            </a:r>
            <a:r>
              <a:rPr lang="pt-PT" baseline="30000" dirty="0" smtClean="0"/>
              <a:t>(3)</a:t>
            </a:r>
            <a:r>
              <a:rPr lang="pt-PT" dirty="0"/>
              <a:t>, </a:t>
            </a:r>
            <a:r>
              <a:rPr lang="pt-PT" dirty="0" err="1" smtClean="0"/>
              <a:t>and</a:t>
            </a:r>
            <a:r>
              <a:rPr lang="pt-PT" dirty="0" smtClean="0"/>
              <a:t> B</a:t>
            </a:r>
            <a:r>
              <a:rPr lang="pt-PT" baseline="30000" dirty="0" smtClean="0"/>
              <a:t>(</a:t>
            </a:r>
            <a:r>
              <a:rPr lang="pt-PT" baseline="30000" dirty="0"/>
              <a:t>1</a:t>
            </a:r>
            <a:r>
              <a:rPr lang="pt-PT" baseline="30000" dirty="0" smtClean="0"/>
              <a:t>)</a:t>
            </a:r>
            <a:r>
              <a:rPr lang="pt-PT" dirty="0" smtClean="0"/>
              <a:t> </a:t>
            </a:r>
            <a:r>
              <a:rPr lang="pt-PT" dirty="0" err="1" smtClean="0"/>
              <a:t>which</a:t>
            </a:r>
            <a:r>
              <a:rPr lang="pt-PT" dirty="0" smtClean="0"/>
              <a:t> </a:t>
            </a:r>
            <a:r>
              <a:rPr lang="pt-PT" dirty="0" err="1" smtClean="0"/>
              <a:t>transform</a:t>
            </a:r>
            <a:r>
              <a:rPr lang="pt-PT" dirty="0" smtClean="0"/>
              <a:t> to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massive</a:t>
            </a:r>
            <a:r>
              <a:rPr lang="pt-PT" dirty="0" smtClean="0"/>
              <a:t> W</a:t>
            </a:r>
            <a:r>
              <a:rPr lang="pt-PT" baseline="30000" dirty="0" smtClean="0"/>
              <a:t>+</a:t>
            </a:r>
            <a:r>
              <a:rPr lang="pt-PT" dirty="0" smtClean="0"/>
              <a:t>, W</a:t>
            </a:r>
            <a:r>
              <a:rPr lang="pt-PT" baseline="30000" dirty="0" smtClean="0"/>
              <a:t>-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Z,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r>
              <a:rPr lang="pt-PT" dirty="0" smtClean="0"/>
              <a:t> A (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)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with</a:t>
            </a:r>
            <a:r>
              <a:rPr lang="pt-PT" dirty="0" smtClean="0"/>
              <a:t> g, </a:t>
            </a:r>
            <a:r>
              <a:rPr lang="pt-PT" dirty="0" err="1" smtClean="0"/>
              <a:t>g</a:t>
            </a:r>
            <a:r>
              <a:rPr lang="pt-PT" baseline="-25000" dirty="0" err="1" smtClean="0"/>
              <a:t>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couplings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electromagnetic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weak</a:t>
            </a:r>
            <a:r>
              <a:rPr lang="pt-PT" dirty="0"/>
              <a:t> </a:t>
            </a:r>
            <a:r>
              <a:rPr lang="pt-PT" dirty="0" smtClean="0"/>
              <a:t>forces</a:t>
            </a:r>
          </a:p>
          <a:p>
            <a:r>
              <a:rPr lang="pt-PT" dirty="0" err="1" smtClean="0"/>
              <a:t>Defining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Weinberg</a:t>
            </a:r>
            <a:r>
              <a:rPr lang="pt-PT" dirty="0" smtClean="0"/>
              <a:t> </a:t>
            </a:r>
            <a:r>
              <a:rPr lang="pt-PT" dirty="0" err="1" smtClean="0"/>
              <a:t>angle</a:t>
            </a:r>
            <a:r>
              <a:rPr lang="pt-PT" dirty="0" smtClean="0"/>
              <a:t> as </a:t>
            </a:r>
          </a:p>
          <a:p>
            <a:endParaRPr lang="pt-PT" dirty="0" smtClean="0"/>
          </a:p>
          <a:p>
            <a:pPr marL="0" indent="0">
              <a:buNone/>
            </a:pPr>
            <a:r>
              <a:rPr lang="pt-PT" dirty="0" err="1"/>
              <a:t>w</a:t>
            </a:r>
            <a:r>
              <a:rPr lang="pt-PT" dirty="0" err="1" smtClean="0"/>
              <a:t>e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relation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endParaRPr lang="pt-PT" dirty="0" smtClean="0"/>
          </a:p>
          <a:p>
            <a:pPr marL="0" indent="0">
              <a:buNone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W </a:t>
            </a:r>
            <a:r>
              <a:rPr lang="pt-PT" dirty="0" err="1" smtClean="0"/>
              <a:t>and</a:t>
            </a:r>
            <a:r>
              <a:rPr lang="pt-PT" dirty="0" smtClean="0"/>
              <a:t> Z</a:t>
            </a:r>
          </a:p>
          <a:p>
            <a:endParaRPr lang="pt-PT" dirty="0" smtClean="0"/>
          </a:p>
          <a:p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masses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terms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field</a:t>
            </a:r>
            <a:r>
              <a:rPr lang="pt-PT" dirty="0" smtClean="0"/>
              <a:t> (</a:t>
            </a:r>
            <a:r>
              <a:rPr lang="pt-PT" dirty="0" err="1" smtClean="0"/>
              <a:t>Yukawa</a:t>
            </a:r>
            <a:r>
              <a:rPr lang="pt-PT" dirty="0" smtClean="0"/>
              <a:t> </a:t>
            </a:r>
            <a:r>
              <a:rPr lang="pt-PT" dirty="0" err="1" smtClean="0"/>
              <a:t>coupling</a:t>
            </a:r>
            <a:r>
              <a:rPr lang="pt-PT" dirty="0" smtClean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385" y="4798980"/>
            <a:ext cx="2784106" cy="71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181" y="3905330"/>
            <a:ext cx="2677203" cy="887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4592" y="2527364"/>
            <a:ext cx="2521053" cy="420176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890D-61AD-9940-B526-F3B3AA8CDCEC}" type="datetime1">
              <a:rPr lang="en-US" smtClean="0"/>
              <a:t>02/04/18</a:t>
            </a:fld>
            <a:endParaRPr lang="pt-PT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27</a:t>
            </a:fld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-1371601" y="1926505"/>
            <a:ext cx="5480317" cy="659006"/>
            <a:chOff x="-1405467" y="1994237"/>
            <a:chExt cx="5480317" cy="6590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209514" y="1994237"/>
              <a:ext cx="5284364" cy="65900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-1405467" y="1994237"/>
              <a:ext cx="3228977" cy="65900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77763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880" y="1390814"/>
            <a:ext cx="5952852" cy="40075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8B1A-919D-D842-838A-4428FE63E7E3}" type="datetime1">
              <a:rPr lang="en-US" smtClean="0"/>
              <a:t>02/04/18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98695" y="353261"/>
            <a:ext cx="6670570" cy="6104689"/>
            <a:chOff x="1440497" y="372533"/>
            <a:chExt cx="6670570" cy="610468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0497" y="372533"/>
              <a:ext cx="6670570" cy="6104689"/>
              <a:chOff x="1440497" y="372533"/>
              <a:chExt cx="6670570" cy="6104689"/>
            </a:xfrm>
          </p:grpSpPr>
          <p:grpSp>
            <p:nvGrpSpPr>
              <p:cNvPr id="3" name="Group 8"/>
              <p:cNvGrpSpPr/>
              <p:nvPr/>
            </p:nvGrpSpPr>
            <p:grpSpPr>
              <a:xfrm>
                <a:off x="1440497" y="372533"/>
                <a:ext cx="6670570" cy="6104689"/>
                <a:chOff x="5062677" y="3049421"/>
                <a:chExt cx="3637300" cy="3615427"/>
              </a:xfrm>
            </p:grpSpPr>
            <p:pic>
              <p:nvPicPr>
                <p:cNvPr id="7" name="Picture 6" descr="nc_cc_dsdq2_cteq6d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62677" y="3049421"/>
                  <a:ext cx="3637300" cy="3615427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6042392" y="4570786"/>
                  <a:ext cx="771059" cy="4556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 smtClean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4400" baseline="30000" dirty="0" smtClean="0">
                      <a:solidFill>
                        <a:srgbClr val="FF0000"/>
                      </a:solidFill>
                    </a:rPr>
                    <a:t>±</a:t>
                  </a:r>
                  <a:endParaRPr lang="en-US" sz="4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232728" y="3553585"/>
                  <a:ext cx="749849" cy="4921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dirty="0" err="1" smtClean="0">
                      <a:solidFill>
                        <a:srgbClr val="000090"/>
                      </a:solidFill>
                    </a:rPr>
                    <a:t>γ</a:t>
                  </a:r>
                  <a:endParaRPr lang="en-US" sz="48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>
              <a:xfrm>
                <a:off x="4651302" y="1410086"/>
                <a:ext cx="2613098" cy="104524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2857726" y="4082727"/>
              <a:ext cx="2696407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pt-PT" sz="3200" dirty="0" err="1" smtClean="0"/>
                <a:t>Weak</a:t>
              </a:r>
              <a:r>
                <a:rPr lang="pt-PT" sz="3200" dirty="0" smtClean="0"/>
                <a:t> </a:t>
              </a:r>
              <a:r>
                <a:rPr lang="pt-PT" sz="3200" dirty="0" smtClean="0"/>
                <a:t>Nuclear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48667" y="1028398"/>
              <a:ext cx="3115733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dirty="0" err="1" smtClean="0"/>
                <a:t>Electromagnetic</a:t>
              </a:r>
              <a:r>
                <a:rPr lang="pt-PT" sz="3200" dirty="0" smtClean="0"/>
                <a:t> </a:t>
              </a:r>
              <a:r>
                <a:rPr lang="pt-PT" sz="3200" dirty="0" err="1" smtClean="0"/>
                <a:t>interaction</a:t>
              </a:r>
              <a:endParaRPr lang="pt-PT" sz="3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4651302" y="2054817"/>
              <a:ext cx="1224565" cy="40051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148667" y="3217333"/>
              <a:ext cx="118533" cy="8653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C1E36-CEAC-424C-90ED-7A2D38598F1D}" type="datetime1">
              <a:rPr lang="en-US" smtClean="0"/>
              <a:t>02/04/18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29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889000"/>
            <a:ext cx="7493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3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Outlook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49" y="1417638"/>
            <a:ext cx="4997955" cy="4938711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Introduction</a:t>
            </a:r>
            <a:endParaRPr lang="pt-PT" dirty="0" smtClean="0"/>
          </a:p>
          <a:p>
            <a:r>
              <a:rPr lang="pt-PT" dirty="0" err="1" smtClean="0"/>
              <a:t>Hard</a:t>
            </a:r>
            <a:r>
              <a:rPr lang="pt-PT" dirty="0" smtClean="0"/>
              <a:t>-core </a:t>
            </a:r>
            <a:r>
              <a:rPr lang="pt-PT" dirty="0" err="1" smtClean="0"/>
              <a:t>theory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Lagrangians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symmetries</a:t>
            </a:r>
            <a:endParaRPr lang="pt-PT" dirty="0" smtClean="0"/>
          </a:p>
          <a:p>
            <a:pPr lvl="1"/>
            <a:r>
              <a:rPr lang="pt-PT" dirty="0" smtClean="0"/>
              <a:t>Quantum </a:t>
            </a:r>
            <a:r>
              <a:rPr lang="pt-PT" dirty="0" err="1" smtClean="0"/>
              <a:t>fields</a:t>
            </a:r>
            <a:endParaRPr lang="pt-PT" dirty="0" smtClean="0"/>
          </a:p>
          <a:p>
            <a:pPr lvl="1"/>
            <a:r>
              <a:rPr lang="pt-PT" dirty="0" err="1" smtClean="0"/>
              <a:t>Problems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Standard </a:t>
            </a:r>
            <a:r>
              <a:rPr lang="pt-PT" dirty="0" err="1" smtClean="0"/>
              <a:t>Model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mechanism</a:t>
            </a:r>
            <a:endParaRPr lang="pt-PT" dirty="0" smtClean="0"/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long</a:t>
            </a:r>
            <a:r>
              <a:rPr lang="pt-PT" dirty="0" smtClean="0"/>
              <a:t> </a:t>
            </a:r>
            <a:r>
              <a:rPr lang="pt-PT" dirty="0" err="1" smtClean="0"/>
              <a:t>way</a:t>
            </a:r>
            <a:r>
              <a:rPr lang="pt-PT" dirty="0" smtClean="0"/>
              <a:t> to </a:t>
            </a:r>
            <a:r>
              <a:rPr lang="pt-PT" dirty="0" err="1" smtClean="0"/>
              <a:t>discovery</a:t>
            </a:r>
            <a:endParaRPr lang="pt-PT" dirty="0" smtClean="0"/>
          </a:p>
          <a:p>
            <a:pPr lvl="1"/>
            <a:r>
              <a:rPr lang="pt-PT" dirty="0" smtClean="0"/>
              <a:t>LEP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Tevatron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endParaRPr lang="pt-PT" dirty="0" smtClean="0"/>
          </a:p>
          <a:p>
            <a:pPr lvl="1"/>
            <a:r>
              <a:rPr lang="pt-PT" dirty="0" err="1" smtClean="0"/>
              <a:t>Search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smtClean="0"/>
              <a:t>LHC</a:t>
            </a:r>
            <a:endParaRPr lang="pt-PT" dirty="0" smtClean="0"/>
          </a:p>
          <a:p>
            <a:r>
              <a:rPr lang="pt-PT" dirty="0" err="1" smtClean="0"/>
              <a:t>Higgs</a:t>
            </a:r>
            <a:r>
              <a:rPr lang="pt-PT" dirty="0"/>
              <a:t> </a:t>
            </a:r>
            <a:r>
              <a:rPr lang="pt-PT" dirty="0" err="1" smtClean="0"/>
              <a:t>boson</a:t>
            </a:r>
            <a:r>
              <a:rPr lang="pt-PT" dirty="0" smtClean="0"/>
              <a:t> </a:t>
            </a:r>
            <a:r>
              <a:rPr lang="pt-PT" dirty="0" err="1" smtClean="0"/>
              <a:t>properties</a:t>
            </a:r>
            <a:endParaRPr lang="pt-PT" dirty="0" smtClean="0"/>
          </a:p>
          <a:p>
            <a:r>
              <a:rPr lang="pt-PT" dirty="0" smtClean="0"/>
              <a:t>Open </a:t>
            </a:r>
            <a:r>
              <a:rPr lang="pt-PT" dirty="0" err="1" smtClean="0"/>
              <a:t>questions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92837-E150-3B42-8820-FDF5F6A18BED}" type="datetime1">
              <a:rPr lang="en-US" smtClean="0"/>
              <a:t>02/04/18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7" y="2660164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928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solidFill>
                  <a:schemeClr val="bg1"/>
                </a:solidFill>
              </a:rPr>
              <a:t>The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Story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So</a:t>
            </a:r>
            <a:r>
              <a:rPr lang="pt-PT" dirty="0" smtClean="0">
                <a:solidFill>
                  <a:schemeClr val="bg1"/>
                </a:solidFill>
              </a:rPr>
              <a:t> </a:t>
            </a:r>
            <a:r>
              <a:rPr lang="pt-PT" dirty="0" err="1" smtClean="0">
                <a:solidFill>
                  <a:schemeClr val="bg1"/>
                </a:solidFill>
              </a:rPr>
              <a:t>Fa</a:t>
            </a:r>
            <a:r>
              <a:rPr lang="pt-PT" dirty="0" err="1" smtClean="0">
                <a:solidFill>
                  <a:srgbClr val="FFFFFF"/>
                </a:solidFill>
              </a:rPr>
              <a:t>r</a:t>
            </a:r>
            <a:r>
              <a:rPr lang="pt-PT" dirty="0" smtClean="0">
                <a:solidFill>
                  <a:srgbClr val="FFFFFF"/>
                </a:solidFill>
              </a:rPr>
              <a:t>...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8B6DC-C8B6-CD4D-A059-2B28D86EFFF7}" type="datetime1">
              <a:rPr lang="en-US" smtClean="0"/>
              <a:t>02/04/18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65" y="1417638"/>
            <a:ext cx="4739217" cy="51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897" y="304061"/>
            <a:ext cx="3514921" cy="181235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Standard Model of particle physics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FFF2-E6F3-E843-AE33-A75D0F84E2D7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15489"/>
            <a:ext cx="3853799" cy="292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49300"/>
            <a:ext cx="7620000" cy="53467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846A1-8B17-004F-880E-15AF530A6B4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02/04/18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Physics at the LHC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32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49300"/>
            <a:ext cx="76200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12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6130"/>
          </a:xfrm>
        </p:spPr>
        <p:txBody>
          <a:bodyPr/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think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: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9848"/>
            <a:ext cx="6447405" cy="32071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(</a:t>
            </a:r>
            <a:r>
              <a:rPr lang="pt-PT" dirty="0" err="1"/>
              <a:t>was</a:t>
            </a:r>
            <a:r>
              <a:rPr lang="pt-PT" dirty="0"/>
              <a:t>)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unknown</a:t>
            </a:r>
            <a:r>
              <a:rPr lang="pt-PT" dirty="0"/>
              <a:t> </a:t>
            </a:r>
            <a:r>
              <a:rPr lang="pt-PT" dirty="0" err="1"/>
              <a:t>parameter</a:t>
            </a:r>
            <a:endParaRPr lang="pt-PT" dirty="0"/>
          </a:p>
          <a:p>
            <a:r>
              <a:rPr lang="pt-PT" dirty="0" err="1" smtClean="0"/>
              <a:t>We</a:t>
            </a:r>
            <a:r>
              <a:rPr lang="pt-PT" dirty="0" smtClean="0"/>
              <a:t> can </a:t>
            </a:r>
            <a:r>
              <a:rPr lang="pt-PT" dirty="0" err="1" smtClean="0"/>
              <a:t>give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r>
              <a:rPr lang="pt-PT" dirty="0" smtClean="0"/>
              <a:t> to W</a:t>
            </a:r>
            <a:r>
              <a:rPr lang="pt-PT" baseline="30000" dirty="0" smtClean="0"/>
              <a:t>±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Z </a:t>
            </a:r>
            <a:r>
              <a:rPr lang="pt-PT" dirty="0" err="1" smtClean="0"/>
              <a:t>while</a:t>
            </a:r>
            <a:r>
              <a:rPr lang="pt-PT" dirty="0" smtClean="0"/>
              <a:t>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photon</a:t>
            </a:r>
            <a:r>
              <a:rPr lang="pt-PT" dirty="0" smtClean="0"/>
              <a:t> </a:t>
            </a:r>
            <a:r>
              <a:rPr lang="pt-PT" dirty="0" err="1" smtClean="0"/>
              <a:t>massless</a:t>
            </a:r>
            <a:endParaRPr lang="pt-PT" dirty="0" smtClean="0"/>
          </a:p>
          <a:p>
            <a:r>
              <a:rPr lang="pt-PT" dirty="0" err="1"/>
              <a:t>Relation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</a:t>
            </a:r>
          </a:p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strengths</a:t>
            </a:r>
            <a:r>
              <a:rPr lang="pt-PT" dirty="0"/>
              <a:t> </a:t>
            </a:r>
            <a:r>
              <a:rPr lang="pt-PT" dirty="0" err="1"/>
              <a:t>proportional</a:t>
            </a:r>
            <a:r>
              <a:rPr lang="pt-PT" dirty="0"/>
              <a:t> to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masses</a:t>
            </a:r>
            <a:endParaRPr lang="pt-PT" dirty="0"/>
          </a:p>
          <a:p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couples</a:t>
            </a:r>
            <a:r>
              <a:rPr lang="pt-PT" dirty="0" smtClean="0"/>
              <a:t> to </a:t>
            </a:r>
            <a:r>
              <a:rPr lang="pt-PT" dirty="0" err="1" smtClean="0"/>
              <a:t>all</a:t>
            </a:r>
            <a:r>
              <a:rPr lang="pt-PT" dirty="0" smtClean="0"/>
              <a:t> </a:t>
            </a:r>
            <a:r>
              <a:rPr lang="pt-PT" dirty="0" err="1" smtClean="0"/>
              <a:t>fermions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a </a:t>
            </a:r>
            <a:r>
              <a:rPr lang="pt-PT" dirty="0" err="1" smtClean="0"/>
              <a:t>strength</a:t>
            </a:r>
            <a:r>
              <a:rPr lang="pt-PT" dirty="0" smtClean="0"/>
              <a:t> </a:t>
            </a:r>
            <a:r>
              <a:rPr lang="pt-PT" dirty="0" err="1" smtClean="0"/>
              <a:t>proportional</a:t>
            </a:r>
            <a:r>
              <a:rPr lang="pt-PT" dirty="0" smtClean="0"/>
              <a:t> to </a:t>
            </a:r>
            <a:r>
              <a:rPr lang="pt-PT" dirty="0" err="1" smtClean="0"/>
              <a:t>their</a:t>
            </a:r>
            <a:r>
              <a:rPr lang="pt-PT" dirty="0" smtClean="0"/>
              <a:t> </a:t>
            </a:r>
            <a:r>
              <a:rPr lang="pt-PT" dirty="0" err="1" smtClean="0"/>
              <a:t>mass</a:t>
            </a:r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0" y="2573901"/>
            <a:ext cx="2606518" cy="673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190" y="3562303"/>
            <a:ext cx="2264610" cy="65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5" y="4424416"/>
            <a:ext cx="8890466" cy="2128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190" y="1351248"/>
            <a:ext cx="2092944" cy="650955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EE33D-4A4A-F543-9076-F9116ED65213}" type="datetime1">
              <a:rPr lang="en-US" smtClean="0"/>
              <a:t>02/04/18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9861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19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04C3-49E2-7941-AAA8-DB753DA0B350}" type="datetime1">
              <a:rPr lang="en-US" smtClean="0"/>
              <a:t>02/04/18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B55A-0F09-CE4E-8A53-2D18796B2F80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3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78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78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5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78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4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Searches at LEP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7A70-7931-9347-800F-0B6F2BD61D74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8212"/>
          </a:xfrm>
        </p:spPr>
        <p:txBody>
          <a:bodyPr/>
          <a:lstStyle/>
          <a:p>
            <a:r>
              <a:rPr lang="en-GB" dirty="0" smtClean="0"/>
              <a:t>Low-mass searches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543-39D1-FA41-A596-4D50C945D663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0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Higher-mass Higgs production at LEP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39C3-5599-4B4E-9DB7-1099D0639DC6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4" y="1107618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79" y="899316"/>
            <a:ext cx="8287558" cy="5630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336"/>
            <a:ext cx="8229600" cy="87728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Higgs decays: focus on 3</a:t>
            </a:r>
            <a:r>
              <a:rPr lang="en-GB" baseline="30000" dirty="0" smtClean="0"/>
              <a:t>rd</a:t>
            </a:r>
            <a:r>
              <a:rPr lang="en-GB" dirty="0" smtClean="0"/>
              <a:t> generation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17F1D-A39C-8A43-9B33-2CCF0A2B9419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1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29000"/>
          </a:blip>
          <a:stretch>
            <a:fillRect/>
          </a:stretch>
        </p:blipFill>
        <p:spPr>
          <a:xfrm>
            <a:off x="1159933" y="0"/>
            <a:ext cx="6747936" cy="67943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4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Standard </a:t>
            </a:r>
            <a:r>
              <a:rPr lang="en-GB" dirty="0">
                <a:solidFill>
                  <a:schemeClr val="tx1"/>
                </a:solidFill>
              </a:rPr>
              <a:t>Model </a:t>
            </a:r>
            <a:r>
              <a:rPr lang="en-GB" dirty="0" smtClean="0">
                <a:solidFill>
                  <a:schemeClr val="tx1"/>
                </a:solidFill>
              </a:rPr>
              <a:t>particles, interactions, </a:t>
            </a:r>
            <a:r>
              <a:rPr lang="en-GB" dirty="0">
                <a:solidFill>
                  <a:schemeClr val="tx1"/>
                </a:solidFill>
              </a:rPr>
              <a:t>and </a:t>
            </a:r>
            <a:r>
              <a:rPr lang="en-GB" dirty="0" smtClean="0">
                <a:solidFill>
                  <a:schemeClr val="tx1"/>
                </a:solidFill>
              </a:rPr>
              <a:t>hard</a:t>
            </a:r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smtClean="0">
                <a:solidFill>
                  <a:schemeClr val="tx1"/>
                </a:solidFill>
              </a:rPr>
              <a:t>core  theory to set the scene…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2DF74-4B54-C440-8261-08202B4614A9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874"/>
          </a:xfrm>
        </p:spPr>
        <p:txBody>
          <a:bodyPr>
            <a:normAutofit fontScale="90000"/>
          </a:bodyPr>
          <a:lstStyle/>
          <a:p>
            <a:r>
              <a:rPr lang="pt-PT" dirty="0" err="1" smtClean="0"/>
              <a:t>LEP’s</a:t>
            </a:r>
            <a:r>
              <a:rPr lang="pt-PT" dirty="0" smtClean="0"/>
              <a:t> Final </a:t>
            </a:r>
            <a:r>
              <a:rPr lang="pt-PT" dirty="0" err="1" smtClean="0"/>
              <a:t>Legacy</a:t>
            </a:r>
            <a:r>
              <a:rPr lang="pt-PT" dirty="0" smtClean="0"/>
              <a:t>: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Blue</a:t>
            </a:r>
            <a:r>
              <a:rPr lang="pt-PT" dirty="0" smtClean="0"/>
              <a:t> </a:t>
            </a:r>
            <a:r>
              <a:rPr lang="pt-PT" dirty="0" err="1" smtClean="0"/>
              <a:t>Band</a:t>
            </a:r>
            <a:r>
              <a:rPr lang="pt-PT" dirty="0" smtClean="0"/>
              <a:t> </a:t>
            </a:r>
            <a:r>
              <a:rPr lang="pt-PT" dirty="0" err="1" smtClean="0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40626"/>
            <a:ext cx="3361015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 smtClean="0"/>
              <a:t>Decades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searches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many</a:t>
            </a:r>
            <a:r>
              <a:rPr lang="pt-PT" dirty="0" smtClean="0"/>
              <a:t> </a:t>
            </a:r>
            <a:r>
              <a:rPr lang="pt-PT" dirty="0" err="1" smtClean="0"/>
              <a:t>experiments</a:t>
            </a:r>
            <a:r>
              <a:rPr lang="pt-PT" dirty="0" smtClean="0"/>
              <a:t>...</a:t>
            </a:r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July</a:t>
            </a:r>
            <a:r>
              <a:rPr lang="pt-PT" dirty="0" smtClean="0"/>
              <a:t> 2010: </a:t>
            </a:r>
          </a:p>
          <a:p>
            <a:pPr lvl="1"/>
            <a:r>
              <a:rPr lang="pt-PT" dirty="0" err="1" smtClean="0"/>
              <a:t>LEP+Tevatron+SLD</a:t>
            </a:r>
            <a:r>
              <a:rPr lang="pt-PT" dirty="0" smtClean="0"/>
              <a:t> </a:t>
            </a:r>
            <a:r>
              <a:rPr lang="pt-PT" dirty="0" err="1" smtClean="0"/>
              <a:t>limits</a:t>
            </a:r>
            <a:endParaRPr lang="pt-PT" dirty="0" smtClean="0"/>
          </a:p>
          <a:p>
            <a:pPr lvl="1"/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excluded</a:t>
            </a:r>
            <a:r>
              <a:rPr lang="pt-PT" dirty="0" smtClean="0"/>
              <a:t> </a:t>
            </a:r>
            <a:r>
              <a:rPr lang="pt-PT" dirty="0" err="1" smtClean="0"/>
              <a:t>m</a:t>
            </a:r>
            <a:r>
              <a:rPr lang="pt-PT" baseline="-25000" dirty="0" err="1" smtClean="0"/>
              <a:t>h</a:t>
            </a:r>
            <a:r>
              <a:rPr lang="pt-PT" dirty="0"/>
              <a:t>&lt;</a:t>
            </a:r>
            <a:r>
              <a:rPr lang="pt-PT" dirty="0" smtClean="0"/>
              <a:t>114.4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/>
              <a:t>at</a:t>
            </a:r>
            <a:r>
              <a:rPr lang="pt-PT" dirty="0"/>
              <a:t> 95% CL</a:t>
            </a:r>
            <a:endParaRPr lang="pt-PT" dirty="0" smtClean="0"/>
          </a:p>
          <a:p>
            <a:pPr lvl="1"/>
            <a:r>
              <a:rPr lang="pt-PT" dirty="0" err="1" smtClean="0"/>
              <a:t>Plus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158 </a:t>
            </a:r>
            <a:r>
              <a:rPr lang="pt-PT" dirty="0" err="1" smtClean="0"/>
              <a:t>and</a:t>
            </a:r>
            <a:r>
              <a:rPr lang="pt-PT" dirty="0" smtClean="0"/>
              <a:t> 175 </a:t>
            </a:r>
            <a:r>
              <a:rPr lang="pt-PT" dirty="0" err="1" smtClean="0"/>
              <a:t>GeV</a:t>
            </a:r>
            <a:endParaRPr lang="pt-PT" dirty="0" smtClean="0"/>
          </a:p>
          <a:p>
            <a:endParaRPr lang="pt-PT" dirty="0"/>
          </a:p>
        </p:txBody>
      </p:sp>
      <p:grpSp>
        <p:nvGrpSpPr>
          <p:cNvPr id="9" name="Group 8"/>
          <p:cNvGrpSpPr/>
          <p:nvPr/>
        </p:nvGrpSpPr>
        <p:grpSpPr>
          <a:xfrm>
            <a:off x="3361015" y="1269848"/>
            <a:ext cx="5782983" cy="5588151"/>
            <a:chOff x="3361015" y="1269848"/>
            <a:chExt cx="5782983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1015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704783" y="2501556"/>
              <a:ext cx="2434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CERN-PH-EP-2010-05</a:t>
              </a:r>
              <a:endParaRPr lang="pt-PT" dirty="0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68FD9-6920-D64A-90D0-3DE02DFE7061}" type="datetime1">
              <a:rPr lang="en-US" smtClean="0"/>
              <a:t>02/04/18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1" y="0"/>
            <a:ext cx="7309847" cy="818212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Searches at the </a:t>
            </a:r>
            <a:r>
              <a:rPr lang="en-GB" dirty="0" err="1" smtClean="0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888DD-04B3-8543-8009-3A7EBFB9AC6B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58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7820"/>
          </a:xfrm>
        </p:spPr>
        <p:txBody>
          <a:bodyPr/>
          <a:lstStyle/>
          <a:p>
            <a:r>
              <a:rPr lang="en-GB" dirty="0" smtClean="0"/>
              <a:t>Higgs production at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0B79B-BFCD-0E49-982D-895D838F081E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6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Most sensitive searches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C2F3-3185-D545-BBB0-87BF071FB80A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8272"/>
            <a:ext cx="8229600" cy="548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3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final stand of the </a:t>
            </a:r>
            <a:r>
              <a:rPr lang="en-GB" dirty="0" err="1" smtClean="0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By the end of its lifetime, the </a:t>
            </a:r>
            <a:r>
              <a:rPr lang="en-GB" dirty="0" err="1" smtClean="0"/>
              <a:t>Tevatron</a:t>
            </a:r>
            <a:r>
              <a:rPr lang="en-GB" dirty="0" smtClean="0"/>
              <a:t> had very sophisticated analyses of a huge number of channels</a:t>
            </a:r>
          </a:p>
          <a:p>
            <a:endParaRPr lang="en-GB" dirty="0" smtClean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 smtClean="0"/>
          </a:p>
          <a:p>
            <a:r>
              <a:rPr lang="en-GB" dirty="0" smtClean="0"/>
              <a:t>The CDF and D0 experiments obtained a significant excess of around 3 standard deviations in the mass range </a:t>
            </a:r>
            <a:r>
              <a:rPr lang="nl-NL" dirty="0" smtClean="0"/>
              <a:t>115</a:t>
            </a:r>
            <a:r>
              <a:rPr lang="nl-NL" dirty="0"/>
              <a:t>&lt;</a:t>
            </a:r>
            <a:r>
              <a:rPr lang="nl-NL" dirty="0" smtClean="0"/>
              <a:t>M</a:t>
            </a:r>
            <a:r>
              <a:rPr lang="nl-NL" baseline="-25000" dirty="0" smtClean="0"/>
              <a:t>H</a:t>
            </a:r>
            <a:r>
              <a:rPr lang="nl-NL" dirty="0"/>
              <a:t>&lt;140 </a:t>
            </a:r>
            <a:r>
              <a:rPr lang="nl-NL" dirty="0" err="1"/>
              <a:t>G</a:t>
            </a:r>
            <a:r>
              <a:rPr lang="nl-NL" dirty="0" err="1" smtClean="0"/>
              <a:t>eV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436F-B28A-194A-9400-F4B9656687CD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08" y="1023459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6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48690"/>
          </a:xfrm>
        </p:spPr>
        <p:txBody>
          <a:bodyPr>
            <a:normAutofit/>
          </a:bodyPr>
          <a:lstStyle/>
          <a:p>
            <a:r>
              <a:rPr lang="pt-PT" dirty="0" err="1" smtClean="0">
                <a:solidFill>
                  <a:srgbClr val="FFFFFF"/>
                </a:solidFill>
              </a:rPr>
              <a:t>Discovery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at</a:t>
            </a:r>
            <a:r>
              <a:rPr lang="pt-PT" dirty="0" smtClean="0">
                <a:solidFill>
                  <a:srgbClr val="FFFFFF"/>
                </a:solidFill>
              </a:rPr>
              <a:t> </a:t>
            </a:r>
            <a:r>
              <a:rPr lang="pt-PT" dirty="0" err="1" smtClean="0">
                <a:solidFill>
                  <a:srgbClr val="FFFFFF"/>
                </a:solidFill>
              </a:rPr>
              <a:t>the</a:t>
            </a:r>
            <a:r>
              <a:rPr lang="pt-PT" dirty="0" smtClean="0">
                <a:solidFill>
                  <a:srgbClr val="FFFFFF"/>
                </a:solidFill>
              </a:rPr>
              <a:t> LHC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398FA-A731-5D44-A52C-D0296EEE66FE}" type="datetime1">
              <a:rPr lang="en-US" smtClean="0"/>
              <a:t>02/04/18</a:t>
            </a:fld>
            <a:endParaRPr lang="pt-PT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46</a:t>
            </a:fld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41077"/>
            <a:ext cx="2522124" cy="1490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29149"/>
            <a:ext cx="2590800" cy="172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4956" y="3972349"/>
            <a:ext cx="51286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>
                <a:solidFill>
                  <a:srgbClr val="FFFFFF"/>
                </a:solidFill>
              </a:rPr>
              <a:t>Proton-proton</a:t>
            </a:r>
            <a:r>
              <a:rPr lang="pt-PT" sz="2400" dirty="0" smtClean="0">
                <a:solidFill>
                  <a:srgbClr val="FFFFFF"/>
                </a:solidFill>
              </a:rPr>
              <a:t> (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Heavy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Ion</a:t>
            </a:r>
            <a:r>
              <a:rPr lang="pt-PT" sz="2400" dirty="0" smtClean="0">
                <a:solidFill>
                  <a:srgbClr val="FFFFFF"/>
                </a:solidFill>
              </a:rPr>
              <a:t>) </a:t>
            </a:r>
            <a:r>
              <a:rPr lang="pt-PT" sz="2400" dirty="0" err="1" smtClean="0">
                <a:solidFill>
                  <a:srgbClr val="FFFFFF"/>
                </a:solidFill>
              </a:rPr>
              <a:t>collider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smtClean="0">
                <a:solidFill>
                  <a:srgbClr val="FFFFFF"/>
                </a:solidFill>
              </a:rPr>
              <a:t>s</a:t>
            </a:r>
            <a:r>
              <a:rPr lang="pt-PT" sz="2400" baseline="30000" dirty="0" smtClean="0">
                <a:solidFill>
                  <a:srgbClr val="FFFFFF"/>
                </a:solidFill>
              </a:rPr>
              <a:t>1/2</a:t>
            </a:r>
            <a:r>
              <a:rPr lang="pt-PT" sz="2400" dirty="0" smtClean="0">
                <a:solidFill>
                  <a:srgbClr val="FFFFFF"/>
                </a:solidFill>
              </a:rPr>
              <a:t> = 7, 8, 13 </a:t>
            </a:r>
            <a:r>
              <a:rPr lang="pt-PT" sz="2400" dirty="0" err="1" smtClean="0">
                <a:solidFill>
                  <a:srgbClr val="FFFFFF"/>
                </a:solidFill>
              </a:rPr>
              <a:t>TeV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endParaRPr lang="pt-PT" sz="2400" dirty="0" smtClean="0">
              <a:solidFill>
                <a:srgbClr val="FFFFFF"/>
              </a:solidFill>
            </a:endParaRPr>
          </a:p>
          <a:p>
            <a:r>
              <a:rPr lang="pt-PT" sz="2400" dirty="0" err="1" smtClean="0">
                <a:solidFill>
                  <a:srgbClr val="FFFFFF"/>
                </a:solidFill>
              </a:rPr>
              <a:t>Operation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started</a:t>
            </a:r>
            <a:r>
              <a:rPr lang="pt-PT" sz="2400" dirty="0" smtClean="0">
                <a:solidFill>
                  <a:srgbClr val="FFFFFF"/>
                </a:solidFill>
              </a:rPr>
              <a:t> 2008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Physics</a:t>
            </a:r>
            <a:r>
              <a:rPr lang="pt-PT" sz="2400" dirty="0" smtClean="0">
                <a:solidFill>
                  <a:srgbClr val="FFFFFF"/>
                </a:solidFill>
              </a:rPr>
              <a:t> data </a:t>
            </a:r>
            <a:r>
              <a:rPr lang="pt-PT" sz="2400" dirty="0" err="1" smtClean="0">
                <a:solidFill>
                  <a:srgbClr val="FFFFFF"/>
                </a:solidFill>
              </a:rPr>
              <a:t>from</a:t>
            </a:r>
            <a:r>
              <a:rPr lang="pt-PT" sz="2400" dirty="0" smtClean="0">
                <a:solidFill>
                  <a:srgbClr val="FFFFFF"/>
                </a:solidFill>
              </a:rPr>
              <a:t> 2010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Expected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closure</a:t>
            </a:r>
            <a:r>
              <a:rPr lang="pt-PT" sz="2400" dirty="0" smtClean="0">
                <a:solidFill>
                  <a:srgbClr val="FFFFFF"/>
                </a:solidFill>
              </a:rPr>
              <a:t> 2035</a:t>
            </a:r>
          </a:p>
          <a:p>
            <a:r>
              <a:rPr lang="pt-PT" sz="2400" dirty="0" err="1" smtClean="0">
                <a:solidFill>
                  <a:srgbClr val="FFFFFF"/>
                </a:solidFill>
              </a:rPr>
              <a:t>Luminosity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so</a:t>
            </a:r>
            <a:r>
              <a:rPr lang="pt-PT" sz="2400" dirty="0" smtClean="0">
                <a:solidFill>
                  <a:srgbClr val="FFFFFF"/>
                </a:solidFill>
              </a:rPr>
              <a:t> </a:t>
            </a:r>
            <a:r>
              <a:rPr lang="pt-PT" sz="2400" dirty="0" err="1" smtClean="0">
                <a:solidFill>
                  <a:srgbClr val="FFFFFF"/>
                </a:solidFill>
              </a:rPr>
              <a:t>far</a:t>
            </a:r>
            <a:r>
              <a:rPr lang="pt-PT" sz="2400" dirty="0" smtClean="0">
                <a:solidFill>
                  <a:srgbClr val="FFFFFF"/>
                </a:solidFill>
              </a:rPr>
              <a:t>: </a:t>
            </a:r>
            <a:r>
              <a:rPr lang="pt-PT" sz="2400" dirty="0" err="1" smtClean="0">
                <a:solidFill>
                  <a:srgbClr val="FFFFFF"/>
                </a:solidFill>
              </a:rPr>
              <a:t>about</a:t>
            </a:r>
            <a:r>
              <a:rPr lang="pt-PT" sz="2400" dirty="0" smtClean="0">
                <a:solidFill>
                  <a:srgbClr val="FFFFFF"/>
                </a:solidFill>
              </a:rPr>
              <a:t> 95 fb</a:t>
            </a:r>
            <a:r>
              <a:rPr lang="pt-PT" sz="2400" baseline="30000" dirty="0" smtClean="0">
                <a:solidFill>
                  <a:srgbClr val="FFFFFF"/>
                </a:solidFill>
              </a:rPr>
              <a:t>-1</a:t>
            </a:r>
            <a:r>
              <a:rPr lang="pt-PT" sz="2400" dirty="0" smtClean="0">
                <a:solidFill>
                  <a:srgbClr val="FFFFFF"/>
                </a:solidFill>
              </a:rPr>
              <a:t> per </a:t>
            </a:r>
            <a:r>
              <a:rPr lang="pt-PT" sz="2400" dirty="0" err="1" smtClean="0">
                <a:solidFill>
                  <a:srgbClr val="FFFFFF"/>
                </a:solidFill>
              </a:rPr>
              <a:t>experiment</a:t>
            </a:r>
            <a:r>
              <a:rPr lang="pt-PT" sz="2400" dirty="0" smtClean="0">
                <a:solidFill>
                  <a:srgbClr val="FFFFFF"/>
                </a:solidFill>
              </a:rPr>
              <a:t> for ATLAS </a:t>
            </a:r>
            <a:r>
              <a:rPr lang="pt-PT" sz="2400" dirty="0" err="1" smtClean="0">
                <a:solidFill>
                  <a:srgbClr val="FFFFFF"/>
                </a:solidFill>
              </a:rPr>
              <a:t>and</a:t>
            </a:r>
            <a:r>
              <a:rPr lang="pt-PT" sz="2400" dirty="0" smtClean="0">
                <a:solidFill>
                  <a:srgbClr val="FFFFFF"/>
                </a:solidFill>
              </a:rPr>
              <a:t> CMS</a:t>
            </a:r>
            <a:endParaRPr lang="pt-PT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lotAll_13tev_BSM_sq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4391" y="413719"/>
            <a:ext cx="4838144" cy="67071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70354" y="1248540"/>
            <a:ext cx="6863027" cy="5031409"/>
            <a:chOff x="2170354" y="890380"/>
            <a:chExt cx="6863027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0354" y="990066"/>
              <a:ext cx="6863027" cy="493172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>
                  <a:solidFill>
                    <a:srgbClr val="595959"/>
                  </a:solidFill>
                </a:rPr>
                <a:t>twiki.cern.ch</a:t>
              </a:r>
              <a:r>
                <a:rPr lang="en-US" sz="1400" dirty="0">
                  <a:solidFill>
                    <a:srgbClr val="595959"/>
                  </a:solidFill>
                </a:rPr>
                <a:t>/</a:t>
              </a:r>
              <a:r>
                <a:rPr lang="en-US" sz="1400" dirty="0" err="1">
                  <a:solidFill>
                    <a:srgbClr val="595959"/>
                  </a:solidFill>
                </a:rPr>
                <a:t>twiki</a:t>
              </a:r>
              <a:r>
                <a:rPr lang="en-US" sz="1400" dirty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>
                  <a:solidFill>
                    <a:srgbClr val="595959"/>
                  </a:solidFill>
                </a:rPr>
                <a:t>LHCPhysics</a:t>
              </a:r>
              <a:r>
                <a:rPr lang="en-US" sz="1400" dirty="0">
                  <a:solidFill>
                    <a:srgbClr val="595959"/>
                  </a:solidFill>
                </a:rPr>
                <a:t>/LHCHXSWG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17" y="452235"/>
            <a:ext cx="8229600" cy="848690"/>
          </a:xfrm>
        </p:spPr>
        <p:txBody>
          <a:bodyPr/>
          <a:lstStyle/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F541AB-3AA5-6043-93DB-A8AFB7AB638E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0" y="130092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83" y="251151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371821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180" y="505162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90622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311486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50854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432224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71821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987EF-0ACD-6B45-ADC3-D63237483D3B}" type="datetime1">
              <a:rPr lang="en-US" smtClean="0"/>
              <a:t>02/04/18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5532"/>
            <a:ext cx="4446963" cy="33352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takes</a:t>
            </a:r>
            <a:r>
              <a:rPr lang="pt-PT" dirty="0" smtClean="0"/>
              <a:t> time to </a:t>
            </a:r>
            <a:r>
              <a:rPr lang="pt-PT" dirty="0" err="1" smtClean="0"/>
              <a:t>get</a:t>
            </a:r>
            <a:r>
              <a:rPr lang="pt-PT" dirty="0" smtClean="0"/>
              <a:t>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3" y="1895532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 smtClean="0"/>
                <a:t>EPS-HEP 2011 </a:t>
              </a:r>
              <a:r>
                <a:rPr lang="pt-PT" dirty="0" err="1" smtClean="0"/>
                <a:t>conference</a:t>
              </a:r>
              <a:r>
                <a:rPr lang="pt-PT" dirty="0" smtClean="0"/>
                <a:t> [6]</a:t>
              </a:r>
              <a:endParaRPr lang="pt-PT" dirty="0"/>
            </a:p>
          </p:txBody>
        </p:sp>
      </p:grpSp>
      <p:sp>
        <p:nvSpPr>
          <p:cNvPr id="9" name="Oval 8"/>
          <p:cNvSpPr/>
          <p:nvPr/>
        </p:nvSpPr>
        <p:spPr>
          <a:xfrm>
            <a:off x="6040372" y="3028101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4E1BB-CC60-954A-984C-EAF333D70BC9}" type="datetime1">
              <a:rPr lang="en-US" smtClean="0"/>
              <a:t>02/04/18</a:t>
            </a:fld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63ED7-6EDB-A341-B726-2B94EAB2ECB9}" type="datetime1">
              <a:rPr lang="en-US" smtClean="0"/>
              <a:t>02/04/18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5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5" y="2664881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29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7158"/>
          </a:xfrm>
        </p:spPr>
        <p:txBody>
          <a:bodyPr/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6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 smtClean="0"/>
              <a:t>Discovery</a:t>
            </a:r>
            <a:r>
              <a:rPr lang="pt-PT" dirty="0" smtClean="0"/>
              <a:t> </a:t>
            </a:r>
            <a:r>
              <a:rPr lang="pt-PT" dirty="0" err="1" smtClean="0"/>
              <a:t>was</a:t>
            </a:r>
            <a:r>
              <a:rPr lang="pt-PT" dirty="0" smtClean="0"/>
              <a:t> </a:t>
            </a:r>
            <a:r>
              <a:rPr lang="pt-PT" dirty="0" err="1" smtClean="0"/>
              <a:t>made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ATLAS </a:t>
            </a:r>
            <a:r>
              <a:rPr lang="pt-PT" dirty="0" err="1" smtClean="0"/>
              <a:t>and</a:t>
            </a:r>
            <a:r>
              <a:rPr lang="pt-PT" dirty="0" smtClean="0"/>
              <a:t> CMS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5 fb</a:t>
            </a:r>
            <a:r>
              <a:rPr lang="pt-PT" baseline="30000" dirty="0" smtClean="0"/>
              <a:t>-1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smtClean="0"/>
              <a:t>7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smtClean="0"/>
              <a:t>data </a:t>
            </a:r>
            <a:r>
              <a:rPr lang="pt-PT" dirty="0" err="1" smtClean="0"/>
              <a:t>and</a:t>
            </a:r>
            <a:r>
              <a:rPr lang="pt-PT" dirty="0" smtClean="0"/>
              <a:t> 20 fb</a:t>
            </a:r>
            <a:r>
              <a:rPr lang="pt-PT" baseline="30000" dirty="0"/>
              <a:t>-</a:t>
            </a:r>
            <a:r>
              <a:rPr lang="pt-PT" baseline="30000" dirty="0" smtClean="0"/>
              <a:t>1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smtClean="0"/>
              <a:t>8 </a:t>
            </a:r>
            <a:r>
              <a:rPr lang="pt-PT" dirty="0" err="1" smtClean="0"/>
              <a:t>TeV</a:t>
            </a:r>
            <a:r>
              <a:rPr lang="pt-PT" dirty="0" smtClean="0"/>
              <a:t> </a:t>
            </a:r>
            <a:r>
              <a:rPr lang="pt-PT" dirty="0" smtClean="0"/>
              <a:t>data per </a:t>
            </a:r>
            <a:r>
              <a:rPr lang="pt-PT" dirty="0" err="1" smtClean="0"/>
              <a:t>experiment</a:t>
            </a:r>
            <a:r>
              <a:rPr lang="pt-PT" dirty="0" smtClean="0"/>
              <a:t>;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  <a:r>
              <a:rPr lang="pt-PT" dirty="0" err="1" smtClean="0"/>
              <a:t>combined</a:t>
            </a:r>
            <a:endParaRPr lang="pt-PT" dirty="0" smtClean="0"/>
          </a:p>
          <a:p>
            <a:endParaRPr lang="pt-PT" dirty="0" smtClean="0"/>
          </a:p>
          <a:p>
            <a:endParaRPr lang="pt-PT" dirty="0" smtClean="0"/>
          </a:p>
          <a:p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400 000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produced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8 000 000 000 000 000 </a:t>
            </a:r>
            <a:r>
              <a:rPr lang="pt-PT" dirty="0" smtClean="0"/>
              <a:t>(8x10</a:t>
            </a:r>
            <a:r>
              <a:rPr lang="pt-PT" baseline="30000" dirty="0" smtClean="0"/>
              <a:t>15</a:t>
            </a:r>
            <a:r>
              <a:rPr lang="pt-PT" dirty="0" smtClean="0"/>
              <a:t>) </a:t>
            </a:r>
            <a:r>
              <a:rPr lang="pt-PT" dirty="0" err="1" smtClean="0"/>
              <a:t>proton</a:t>
            </a:r>
            <a:r>
              <a:rPr lang="pt-PT" dirty="0" smtClean="0"/>
              <a:t> </a:t>
            </a:r>
            <a:r>
              <a:rPr lang="pt-PT" dirty="0" err="1" smtClean="0"/>
              <a:t>collisions</a:t>
            </a:r>
            <a:r>
              <a:rPr lang="pt-PT" dirty="0" smtClean="0"/>
              <a:t> </a:t>
            </a:r>
          </a:p>
          <a:p>
            <a:pPr lvl="1"/>
            <a:r>
              <a:rPr lang="pt-PT" dirty="0" err="1" smtClean="0"/>
              <a:t>Only</a:t>
            </a:r>
            <a:r>
              <a:rPr lang="pt-PT" dirty="0" smtClean="0"/>
              <a:t> </a:t>
            </a:r>
            <a:r>
              <a:rPr lang="pt-PT" dirty="0" err="1" smtClean="0"/>
              <a:t>about</a:t>
            </a:r>
            <a:r>
              <a:rPr lang="pt-PT" dirty="0" smtClean="0"/>
              <a:t> 4000 </a:t>
            </a:r>
            <a:r>
              <a:rPr lang="pt-PT" dirty="0" err="1" smtClean="0"/>
              <a:t>events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Higgs</a:t>
            </a:r>
            <a:r>
              <a:rPr lang="pt-PT" dirty="0" smtClean="0"/>
              <a:t> </a:t>
            </a:r>
            <a:r>
              <a:rPr lang="pt-PT" dirty="0" err="1" smtClean="0"/>
              <a:t>bosons</a:t>
            </a:r>
            <a:r>
              <a:rPr lang="pt-PT" dirty="0" smtClean="0"/>
              <a:t> </a:t>
            </a:r>
            <a:r>
              <a:rPr lang="pt-PT" dirty="0" err="1" smtClean="0"/>
              <a:t>contributed</a:t>
            </a:r>
            <a:r>
              <a:rPr lang="pt-PT" dirty="0" smtClean="0"/>
              <a:t> to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discovery</a:t>
            </a: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567" y="3046683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018" y="3046683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E00E0-200D-7C42-8B95-80636EA9E9BB}" type="datetime1">
              <a:rPr lang="en-US" smtClean="0"/>
              <a:t>02/04/18</a:t>
            </a:fld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50</a:t>
            </a:fld>
            <a:endParaRPr lang="pt-P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r="4278"/>
          <a:stretch/>
        </p:blipFill>
        <p:spPr>
          <a:xfrm>
            <a:off x="0" y="4428192"/>
            <a:ext cx="1933047" cy="24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361"/>
            <a:ext cx="8229600" cy="854198"/>
          </a:xfrm>
        </p:spPr>
        <p:txBody>
          <a:bodyPr>
            <a:normAutofit/>
          </a:bodyPr>
          <a:lstStyle/>
          <a:p>
            <a:r>
              <a:rPr lang="en-US" dirty="0" smtClean="0"/>
              <a:t>Combining Higgs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9C925-4475-1746-AE64-55EF6013C2BB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51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14166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Production</a:t>
              </a:r>
              <a:endParaRPr lang="en-US" sz="28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9028528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16" name="Equation" r:id="rId7" imgW="381000" imgH="241300" progId="Equation.3">
                    <p:embed/>
                  </p:oleObj>
                </mc:Choice>
                <mc:Fallback>
                  <p:oleObj name="Equation" r:id="rId7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2904330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17" name="Equation" r:id="rId9" imgW="381000" imgH="241300" progId="Equation.3">
                    <p:embed/>
                  </p:oleObj>
                </mc:Choice>
                <mc:Fallback>
                  <p:oleObj name="Equation" r:id="rId9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42596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18"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281984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19"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14166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14847"/>
              <a:chOff x="3661569" y="4271634"/>
              <a:chExt cx="2421849" cy="101321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  <a:endPara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Decay</a:t>
              </a:r>
              <a:endParaRPr lang="en-US" sz="28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8313080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20"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248575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21"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0269576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22"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06915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  <p:sp>
        <p:nvSpPr>
          <p:cNvPr id="33" name="Pentagon 32"/>
          <p:cNvSpPr/>
          <p:nvPr/>
        </p:nvSpPr>
        <p:spPr>
          <a:xfrm>
            <a:off x="6019800" y="1965096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1" y="954977"/>
            <a:ext cx="2050636" cy="158447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1" y="2539449"/>
            <a:ext cx="2051746" cy="19467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28670" y="4466537"/>
            <a:ext cx="2154617" cy="2194815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3" y="5332330"/>
            <a:ext cx="1956450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Backgrounds +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51738" y="3054185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H-&gt;ZZ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7988" y="1809878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288071" y="4401460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H-&gt;WW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9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i="1" dirty="0" smtClean="0"/>
              <a:t>p</a:t>
            </a:r>
            <a:r>
              <a:rPr lang="en-US" b="1" i="1" baseline="-25000" dirty="0" smtClean="0"/>
              <a:t>0</a:t>
            </a:r>
            <a:r>
              <a:rPr lang="en-US" dirty="0" smtClean="0"/>
              <a:t> Discovery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08411" cy="349547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p</a:t>
            </a:r>
            <a:r>
              <a:rPr lang="en-US" b="1" baseline="-25000" dirty="0" smtClean="0"/>
              <a:t>0</a:t>
            </a:r>
            <a:r>
              <a:rPr lang="en-US" dirty="0" smtClean="0"/>
              <a:t> is the combined probability that the background fluctuates to look like signal</a:t>
            </a:r>
          </a:p>
          <a:p>
            <a:r>
              <a:rPr lang="en-US" dirty="0"/>
              <a:t>Translated into the one-sided Gaussian probability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5423545"/>
            <a:ext cx="8229600" cy="916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This corresponds to a probability of </a:t>
            </a:r>
            <a:r>
              <a:rPr lang="en-US" b="1" dirty="0" smtClean="0"/>
              <a:t>1 in 3.5 million</a:t>
            </a:r>
            <a:r>
              <a:rPr lang="en-US" dirty="0" smtClean="0"/>
              <a:t> that this was a false positive from fluctuating backgrounds</a:t>
            </a:r>
            <a:endParaRPr lang="en-US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CF28-3C6A-F44D-A302-55F007619739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44" y="1417638"/>
            <a:ext cx="5715556" cy="4143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0609" cy="547687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" y="5213350"/>
            <a:ext cx="9144001" cy="1143000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found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since</a:t>
            </a:r>
            <a:r>
              <a:rPr lang="pt-PT" dirty="0" smtClean="0"/>
              <a:t> </a:t>
            </a:r>
            <a:br>
              <a:rPr lang="pt-PT" dirty="0" smtClean="0"/>
            </a:br>
            <a:r>
              <a:rPr lang="pt-PT" dirty="0"/>
              <a:t>A</a:t>
            </a:r>
            <a:r>
              <a:rPr lang="pt-PT" dirty="0" smtClean="0"/>
              <a:t> (</a:t>
            </a:r>
            <a:r>
              <a:rPr lang="pt-PT" dirty="0" err="1" smtClean="0"/>
              <a:t>quick</a:t>
            </a:r>
            <a:r>
              <a:rPr lang="pt-PT" dirty="0" smtClean="0"/>
              <a:t>) </a:t>
            </a:r>
            <a:r>
              <a:rPr lang="pt-PT" dirty="0" err="1" smtClean="0"/>
              <a:t>foretaste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few</a:t>
            </a:r>
            <a:r>
              <a:rPr lang="pt-PT" dirty="0" smtClean="0"/>
              <a:t> </a:t>
            </a:r>
            <a:r>
              <a:rPr lang="pt-PT" dirty="0" err="1" smtClean="0"/>
              <a:t>lectures</a:t>
            </a:r>
            <a:endParaRPr lang="pt-P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33A2-4E71-414F-A333-2308526441B0}" type="datetime1">
              <a:rPr lang="en-US" smtClean="0"/>
              <a:t>02/04/18</a:t>
            </a:fld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60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908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Spin and Parity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5402" y="1108122"/>
            <a:ext cx="8569894" cy="24917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First concern after observation!</a:t>
            </a:r>
          </a:p>
          <a:p>
            <a:r>
              <a:rPr lang="en-US" dirty="0" smtClean="0"/>
              <a:t>Some observable quantities sensitive to </a:t>
            </a:r>
            <a:r>
              <a:rPr lang="en-US" dirty="0">
                <a:solidFill>
                  <a:srgbClr val="0000FF"/>
                </a:solidFill>
              </a:rPr>
              <a:t>J</a:t>
            </a:r>
            <a:r>
              <a:rPr lang="en-US" baseline="30000" dirty="0">
                <a:solidFill>
                  <a:srgbClr val="0000FF"/>
                </a:solidFill>
              </a:rPr>
              <a:t>P</a:t>
            </a:r>
            <a:r>
              <a:rPr lang="en-US" dirty="0" smtClean="0"/>
              <a:t>: for example angle between leptons from W decay in H-&gt;WW </a:t>
            </a:r>
          </a:p>
          <a:p>
            <a:r>
              <a:rPr lang="en-US" dirty="0" smtClean="0"/>
              <a:t>Pure </a:t>
            </a:r>
            <a:r>
              <a:rPr lang="en-US" dirty="0" smtClean="0">
                <a:solidFill>
                  <a:srgbClr val="0000FF"/>
                </a:solidFill>
              </a:rPr>
              <a:t>J</a:t>
            </a:r>
            <a:r>
              <a:rPr lang="en-US" baseline="30000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= 0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, 1</a:t>
            </a:r>
            <a:r>
              <a:rPr lang="en-US" baseline="30000" dirty="0" smtClean="0">
                <a:solidFill>
                  <a:srgbClr val="0000FF"/>
                </a:solidFill>
              </a:rPr>
              <a:t>-</a:t>
            </a:r>
            <a:r>
              <a:rPr lang="en-US" dirty="0" smtClean="0">
                <a:solidFill>
                  <a:srgbClr val="0000FF"/>
                </a:solidFill>
              </a:rPr>
              <a:t>, and 2</a:t>
            </a:r>
            <a:r>
              <a:rPr lang="en-US" baseline="30000" dirty="0" smtClean="0">
                <a:solidFill>
                  <a:srgbClr val="0000FF"/>
                </a:solidFill>
              </a:rPr>
              <a:t>+</a:t>
            </a:r>
            <a:r>
              <a:rPr lang="en-US" dirty="0" smtClean="0">
                <a:solidFill>
                  <a:srgbClr val="0000FF"/>
                </a:solidFill>
              </a:rPr>
              <a:t> excluded </a:t>
            </a:r>
            <a:r>
              <a:rPr lang="en-US" dirty="0" smtClean="0"/>
              <a:t>with 97.8, 99.97, 99.7, and 99.9% Confidence </a:t>
            </a:r>
            <a:r>
              <a:rPr lang="en-US" dirty="0"/>
              <a:t>Level (ATLAS </a:t>
            </a:r>
            <a:r>
              <a:rPr lang="en-US" dirty="0" err="1"/>
              <a:t>arXiv</a:t>
            </a:r>
            <a:r>
              <a:rPr lang="en-US" dirty="0"/>
              <a:t> 1307.1432; CMS Phys. Rev. D 92, </a:t>
            </a:r>
            <a:r>
              <a:rPr lang="en-US" dirty="0" smtClean="0"/>
              <a:t>012004)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084" y="3492203"/>
            <a:ext cx="8464053" cy="3057060"/>
            <a:chOff x="679947" y="3543517"/>
            <a:chExt cx="8464053" cy="3057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47" y="3745683"/>
              <a:ext cx="4113265" cy="285489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299440" y="3543517"/>
              <a:ext cx="7844560" cy="3057058"/>
              <a:chOff x="1752348" y="3543592"/>
              <a:chExt cx="7391652" cy="300882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06" y="3745683"/>
                <a:ext cx="4099594" cy="280673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752348" y="3543592"/>
                <a:ext cx="32072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H-&gt;</a:t>
                </a:r>
                <a:r>
                  <a:rPr lang="en-US" dirty="0" err="1" smtClean="0"/>
                  <a:t>γγ</a:t>
                </a:r>
                <a:r>
                  <a:rPr lang="en-US" dirty="0" smtClean="0"/>
                  <a:t> – ATLAS </a:t>
                </a:r>
                <a:r>
                  <a:rPr lang="en-US" dirty="0" err="1"/>
                  <a:t>arXiv</a:t>
                </a:r>
                <a:r>
                  <a:rPr lang="en-US" dirty="0"/>
                  <a:t> </a:t>
                </a:r>
                <a:r>
                  <a:rPr lang="en-US" dirty="0" smtClean="0"/>
                  <a:t>1307.1432</a:t>
                </a:r>
                <a:endParaRPr lang="en-US" dirty="0"/>
              </a:p>
            </p:txBody>
          </p:sp>
        </p:grp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6AEF-5AEE-0F45-B938-4D47F8723264}" type="datetime1">
              <a:rPr lang="en-US" smtClean="0"/>
              <a:t>02/04/18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98287" y="3446986"/>
            <a:ext cx="4113265" cy="3057058"/>
            <a:chOff x="398287" y="3446986"/>
            <a:chExt cx="4113265" cy="3057058"/>
          </a:xfrm>
        </p:grpSpPr>
        <p:sp>
          <p:nvSpPr>
            <p:cNvPr id="5" name="Rectangle 4"/>
            <p:cNvSpPr/>
            <p:nvPr/>
          </p:nvSpPr>
          <p:spPr>
            <a:xfrm>
              <a:off x="398287" y="3446986"/>
              <a:ext cx="4113265" cy="305705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6856" y="3989873"/>
              <a:ext cx="3428999" cy="2276011"/>
              <a:chOff x="5137852" y="4200989"/>
              <a:chExt cx="3490231" cy="227601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678416" y="44196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6135616" y="44958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H</a:t>
                </a:r>
                <a:endParaRPr lang="en-US" dirty="0"/>
              </a:p>
            </p:txBody>
          </p:sp>
          <p:sp>
            <p:nvSpPr>
              <p:cNvPr id="19" name="Right Arrow 18"/>
              <p:cNvSpPr/>
              <p:nvPr/>
            </p:nvSpPr>
            <p:spPr>
              <a:xfrm rot="20129265">
                <a:off x="6558418" y="4200989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Arrow 19"/>
              <p:cNvSpPr/>
              <p:nvPr/>
            </p:nvSpPr>
            <p:spPr>
              <a:xfrm rot="9406880">
                <a:off x="5552242" y="4654431"/>
                <a:ext cx="465137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256213" y="5486400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>
                <a:off x="5713413" y="5562600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3" name="Right Arrow 22"/>
              <p:cNvSpPr/>
              <p:nvPr/>
            </p:nvSpPr>
            <p:spPr>
              <a:xfrm rot="9280520">
                <a:off x="6305893" y="5229668"/>
                <a:ext cx="28689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ight Arrow 23"/>
              <p:cNvSpPr/>
              <p:nvPr/>
            </p:nvSpPr>
            <p:spPr>
              <a:xfrm rot="9424268">
                <a:off x="5137852" y="5759758"/>
                <a:ext cx="267354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896469" y="4719072"/>
                <a:ext cx="1411287" cy="6096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7353669" y="4795272"/>
                <a:ext cx="488950" cy="448529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20238720">
                <a:off x="7902885" y="4475100"/>
                <a:ext cx="333636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ight Arrow 27"/>
              <p:cNvSpPr/>
              <p:nvPr/>
            </p:nvSpPr>
            <p:spPr>
              <a:xfrm rot="19984871">
                <a:off x="6777882" y="4990839"/>
                <a:ext cx="277761" cy="2286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8077198" y="4719072"/>
                <a:ext cx="550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μ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826619" y="5243801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ν</a:t>
                </a:r>
                <a:r>
                  <a:rPr lang="en-US" baseline="-25000" dirty="0" err="1" smtClean="0"/>
                  <a:t>μ</a:t>
                </a:r>
                <a:endParaRPr lang="en-US" baseline="-25000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753100" y="5582578"/>
                <a:ext cx="4635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-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379069" y="4815250"/>
                <a:ext cx="6669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chemeClr val="bg1"/>
                    </a:solidFill>
                  </a:rPr>
                  <a:t>+</a:t>
                </a:r>
                <a:endParaRPr lang="en-US" baseline="30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477000" y="5485884"/>
                <a:ext cx="381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e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grpSp>
            <p:nvGrpSpPr>
              <p:cNvPr id="34" name="Group 57"/>
              <p:cNvGrpSpPr/>
              <p:nvPr/>
            </p:nvGrpSpPr>
            <p:grpSpPr>
              <a:xfrm>
                <a:off x="5203889" y="6107668"/>
                <a:ext cx="381000" cy="369332"/>
                <a:chOff x="7185089" y="5774808"/>
                <a:chExt cx="381000" cy="369332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7185089" y="5774808"/>
                  <a:ext cx="381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err="1" smtClean="0"/>
                    <a:t>ν</a:t>
                  </a:r>
                  <a:r>
                    <a:rPr lang="en-US" baseline="-25000" dirty="0" err="1" smtClean="0"/>
                    <a:t>e</a:t>
                  </a:r>
                  <a:endParaRPr lang="en-US" baseline="-25000" dirty="0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7315200" y="5851008"/>
                  <a:ext cx="6985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" name="TextBox 34"/>
              <p:cNvSpPr txBox="1"/>
              <p:nvPr/>
            </p:nvSpPr>
            <p:spPr>
              <a:xfrm>
                <a:off x="5602216" y="5040868"/>
                <a:ext cx="457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-</a:t>
                </a:r>
                <a:endParaRPr lang="en-US" baseline="300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1416" y="4431268"/>
                <a:ext cx="5322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</a:t>
                </a:r>
                <a:r>
                  <a:rPr lang="en-US" baseline="30000" dirty="0" smtClean="0"/>
                  <a:t>+</a:t>
                </a:r>
                <a:endParaRPr lang="en-US" baseline="30000" dirty="0"/>
              </a:p>
            </p:txBody>
          </p:sp>
        </p:grp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643" y="5644101"/>
            <a:ext cx="3211278" cy="7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9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5168" y="498084"/>
            <a:ext cx="4768832" cy="931164"/>
          </a:xfrm>
        </p:spPr>
        <p:txBody>
          <a:bodyPr>
            <a:normAutofit/>
          </a:bodyPr>
          <a:lstStyle/>
          <a:p>
            <a:r>
              <a:rPr lang="en-US" dirty="0" smtClean="0"/>
              <a:t>Higgs boson mass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0" y="367844"/>
            <a:ext cx="4314552" cy="6223391"/>
          </a:xfrm>
        </p:spPr>
        <p:txBody>
          <a:bodyPr>
            <a:normAutofit/>
          </a:bodyPr>
          <a:lstStyle/>
          <a:p>
            <a:r>
              <a:rPr lang="en-US" b="1" dirty="0" smtClean="0"/>
              <a:t>Mass:</a:t>
            </a:r>
            <a:r>
              <a:rPr lang="en-US" dirty="0" smtClean="0"/>
              <a:t> </a:t>
            </a:r>
            <a:r>
              <a:rPr lang="en-US" dirty="0"/>
              <a:t>around </a:t>
            </a:r>
            <a:r>
              <a:rPr lang="en-US" dirty="0" smtClean="0"/>
              <a:t>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Used to be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 smtClean="0"/>
              <a:t>SM</a:t>
            </a:r>
            <a:r>
              <a:rPr lang="en-US" dirty="0"/>
              <a:t>-Higgs</a:t>
            </a:r>
            <a:r>
              <a:rPr lang="en-US" dirty="0" smtClean="0"/>
              <a:t> parameter, remember?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  <a:p>
            <a:r>
              <a:rPr lang="en-US" dirty="0" smtClean="0"/>
              <a:t>For a while, different mass values were being measured in ATLAS and CMS, and in different channels</a:t>
            </a:r>
          </a:p>
          <a:p>
            <a:r>
              <a:rPr lang="en-US" dirty="0" smtClean="0"/>
              <a:t>Numbers evolved with accumulated statistics </a:t>
            </a:r>
          </a:p>
          <a:p>
            <a:r>
              <a:rPr lang="en-US" dirty="0" smtClean="0"/>
              <a:t>Current most precise value from ATLAS+CMS has 0.2</a:t>
            </a:r>
            <a:r>
              <a:rPr lang="en-US" dirty="0"/>
              <a:t>% </a:t>
            </a:r>
            <a:r>
              <a:rPr lang="en-US" dirty="0" smtClean="0"/>
              <a:t>precision!</a:t>
            </a:r>
            <a:endParaRPr lang="pt-P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FDCBC-6B10-1946-9BD5-3E3D4A5B831B}" type="datetime1">
              <a:rPr lang="en-US" smtClean="0"/>
              <a:t>02/04/18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55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0" y="1464828"/>
            <a:ext cx="4002705" cy="4074862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 smtClean="0"/>
                  <a:t>ATLAS: arXiv:1307.1427</a:t>
                </a:r>
                <a:endParaRPr lang="en-US" dirty="0"/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93" name="Equation" r:id="rId4" imgW="723900" imgH="431800" progId="Equation.3">
                    <p:embed/>
                  </p:oleObj>
                </mc:Choice>
                <mc:Fallback>
                  <p:oleObj name="Equation" r:id="rId4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1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8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037767" y="5892576"/>
            <a:ext cx="5085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=125.09±0.21 (stat)±0.11 (</a:t>
            </a:r>
            <a:r>
              <a:rPr lang="en-US" sz="2400" dirty="0" err="1"/>
              <a:t>syst</a:t>
            </a:r>
            <a:r>
              <a:rPr lang="en-US" sz="2400" dirty="0"/>
              <a:t>)  </a:t>
            </a:r>
            <a:r>
              <a:rPr lang="en-US" sz="2400" dirty="0" err="1" smtClean="0"/>
              <a:t>GeV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848" y="0"/>
            <a:ext cx="62979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99" y="317874"/>
            <a:ext cx="3206098" cy="2954430"/>
          </a:xfrm>
        </p:spPr>
        <p:txBody>
          <a:bodyPr>
            <a:normAutofit/>
          </a:bodyPr>
          <a:lstStyle/>
          <a:p>
            <a:r>
              <a:rPr lang="en-US" dirty="0" smtClean="0"/>
              <a:t>Cross section compared to SM expectation</a:t>
            </a:r>
            <a:endParaRPr lang="en-US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394931"/>
              </p:ext>
            </p:extLst>
          </p:nvPr>
        </p:nvGraphicFramePr>
        <p:xfrm>
          <a:off x="717910" y="3772436"/>
          <a:ext cx="2152938" cy="155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6" name="Equation" r:id="rId4" imgW="596900" imgH="431800" progId="Equation.3">
                  <p:embed/>
                </p:oleObj>
              </mc:Choice>
              <mc:Fallback>
                <p:oleObj name="Equation" r:id="rId4" imgW="596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7910" y="3772436"/>
                        <a:ext cx="2152938" cy="155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3E027-4775-044F-A2DB-D88D96460A07}" type="datetime1">
              <a:rPr lang="en-US" smtClean="0"/>
              <a:t>02/04/18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5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6528" y="1232017"/>
            <a:ext cx="827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But the Standard Model is not complete; there are still many unanswered questions.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dirty="0" smtClean="0"/>
              <a:t>Going beyond </a:t>
            </a:r>
            <a:r>
              <a:rPr lang="en-US" dirty="0"/>
              <a:t>the standard </a:t>
            </a:r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6527" y="5806738"/>
            <a:ext cx="4133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How does gravity fit into all of this? </a:t>
            </a:r>
          </a:p>
        </p:txBody>
      </p:sp>
      <p:sp>
        <p:nvSpPr>
          <p:cNvPr id="7" name="Rectangle 6"/>
          <p:cNvSpPr/>
          <p:nvPr/>
        </p:nvSpPr>
        <p:spPr>
          <a:xfrm>
            <a:off x="416528" y="4846179"/>
            <a:ext cx="80437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Why are there exactly three generations of quarks and leptons</a:t>
            </a:r>
            <a:r>
              <a:rPr lang="en-US" sz="2000" dirty="0" smtClean="0">
                <a:solidFill>
                  <a:srgbClr val="404040"/>
                </a:solidFill>
              </a:rPr>
              <a:t>? What is the explanation for the observed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pattern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particle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masses?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527" y="3946702"/>
            <a:ext cx="80843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263B86"/>
                </a:solidFill>
              </a:rPr>
              <a:t>Are quarks and leptons actually fundamental, or made up of even more fundamental particles?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416528" y="3121223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404040"/>
                </a:solidFill>
              </a:rPr>
              <a:t>What is this "dark matter" that we can't see </a:t>
            </a:r>
            <a:r>
              <a:rPr lang="en-US" sz="2000" dirty="0" smtClean="0">
                <a:solidFill>
                  <a:srgbClr val="404040"/>
                </a:solidFill>
              </a:rPr>
              <a:t>but </a:t>
            </a:r>
            <a:r>
              <a:rPr lang="en-US" sz="2000" dirty="0">
                <a:solidFill>
                  <a:srgbClr val="404040"/>
                </a:solidFill>
              </a:rPr>
              <a:t>has visible gravitational effects in the cosmos?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527" y="2182504"/>
            <a:ext cx="794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srgbClr val="BE0204"/>
                </a:solidFill>
              </a:rPr>
              <a:t>Why do we observe matter and almost no antimatter if we believe there is a symmetry between the two in the universe</a:t>
            </a:r>
            <a:r>
              <a:rPr lang="en-US" sz="2000" dirty="0" smtClean="0">
                <a:solidFill>
                  <a:srgbClr val="BE0204"/>
                </a:solidFill>
              </a:rPr>
              <a:t>?</a:t>
            </a:r>
            <a:endParaRPr lang="en-US" sz="2000" dirty="0">
              <a:solidFill>
                <a:srgbClr val="BE0204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BE7B7-5EB3-E44B-95B0-A9FF00792C0A}" type="datetime1">
              <a:rPr lang="en-US" smtClean="0"/>
              <a:t>02/04/18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9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291" y="1193264"/>
            <a:ext cx="78932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There are a </a:t>
            </a:r>
            <a:r>
              <a:rPr lang="en-US" sz="2400" dirty="0">
                <a:solidFill>
                  <a:schemeClr val="tx2"/>
                </a:solidFill>
              </a:rPr>
              <a:t>large number of models which predict new physics at the TeV scale accessible at the LHC: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Supersymmetry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(SUSY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Extra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Extended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Higgs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Sector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e.g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SUSY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Models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Grand Unified Theories (SU(5), O(10), E6, …)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Leptoquarks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New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Heavy Gauge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Bosons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Technicolour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Compositeness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Any of this </a:t>
            </a:r>
            <a:r>
              <a:rPr lang="en-US" sz="2400" dirty="0" smtClean="0">
                <a:solidFill>
                  <a:schemeClr val="accent4"/>
                </a:solidFill>
              </a:rPr>
              <a:t>could still be found at the LHC and most have a connection to the Higgs boson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possible theories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B064-332C-AA4C-BD28-794ABD8CDEF9}" type="datetime1">
              <a:rPr lang="en-US" smtClean="0"/>
              <a:t>02/04/18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9438"/>
          </a:xfrm>
        </p:spPr>
        <p:txBody>
          <a:bodyPr/>
          <a:lstStyle/>
          <a:p>
            <a:r>
              <a:rPr lang="en-US" dirty="0" smtClean="0"/>
              <a:t>A bit of fun…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0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if…</a:t>
            </a:r>
          </a:p>
          <a:p>
            <a:pPr lvl="1"/>
            <a:r>
              <a:rPr lang="en-US" dirty="0" smtClean="0"/>
              <a:t>At higher orders, Higgs potential doesn’t have to be stable</a:t>
            </a:r>
          </a:p>
          <a:p>
            <a:pPr lvl="1"/>
            <a:r>
              <a:rPr lang="en-US" dirty="0" smtClean="0"/>
              <a:t>Depending on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second minimum can be lower than EW minimum ⇒ tunneling between EW vacuum and true vacuum?!</a:t>
            </a:r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 smtClean="0">
                <a:solidFill>
                  <a:srgbClr val="0000FF"/>
                </a:solidFill>
              </a:rPr>
              <a:t>16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 smtClean="0"/>
              <a:t>”, I. </a:t>
            </a:r>
            <a:r>
              <a:rPr lang="en-US" dirty="0" err="1" smtClean="0"/>
              <a:t>Masina</a:t>
            </a:r>
            <a:r>
              <a:rPr lang="en-US" dirty="0" smtClean="0"/>
              <a:t>, arXiv</a:t>
            </a:r>
            <a:r>
              <a:rPr lang="en-US" dirty="0"/>
              <a:t>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 smtClean="0"/>
              <a:t>See also: V. </a:t>
            </a:r>
            <a:r>
              <a:rPr lang="en-US" dirty="0" err="1" smtClean="0"/>
              <a:t>Brachina</a:t>
            </a:r>
            <a:r>
              <a:rPr lang="en-US" dirty="0" smtClean="0"/>
              <a:t>, </a:t>
            </a:r>
            <a:r>
              <a:rPr lang="en-US" dirty="0" err="1" smtClean="0"/>
              <a:t>Moriond</a:t>
            </a:r>
            <a:r>
              <a:rPr lang="en-US" dirty="0" smtClean="0"/>
              <a:t> 2014 (</a:t>
            </a:r>
            <a:r>
              <a:rPr lang="hu-HU" dirty="0"/>
              <a:t>Phys.Rev.Lett.111, 241801 (2013</a:t>
            </a:r>
            <a:r>
              <a:rPr lang="hu-HU" dirty="0" smtClean="0"/>
              <a:t>))</a:t>
            </a:r>
            <a:r>
              <a:rPr lang="en-US" dirty="0" smtClean="0"/>
              <a:t>, G. </a:t>
            </a:r>
            <a:r>
              <a:rPr lang="en-US" dirty="0" err="1" smtClean="0"/>
              <a:t>Degrassi</a:t>
            </a:r>
            <a:r>
              <a:rPr lang="en-US" dirty="0" smtClean="0"/>
              <a:t> et al, </a:t>
            </a:r>
            <a:r>
              <a:rPr lang="en-US" dirty="0"/>
              <a:t>arXiv:</a:t>
            </a:r>
            <a:r>
              <a:rPr lang="en-US" dirty="0" smtClean="0"/>
              <a:t>1205.6497v2; </a:t>
            </a:r>
            <a:r>
              <a:rPr lang="en-US" dirty="0" err="1" smtClean="0"/>
              <a:t>R.Contino</a:t>
            </a:r>
            <a:r>
              <a:rPr lang="en-US" dirty="0" smtClean="0"/>
              <a:t>, Workshop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fisica</a:t>
            </a:r>
            <a:r>
              <a:rPr lang="en-US" dirty="0" smtClean="0"/>
              <a:t> p-p a LHC, 2013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68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1-loop effective potential</a:t>
                </a:r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8"/>
            <a:ext cx="3840245" cy="2705632"/>
            <a:chOff x="4623207" y="394866"/>
            <a:chExt cx="3578800" cy="24781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RG-improved potential</a:t>
              </a:r>
              <a:endParaRPr lang="en-US" dirty="0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0" y="915795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F2BA-DBE0-8245-A2F7-70E867F098E3}" type="datetime1">
              <a:rPr lang="en-US" smtClean="0"/>
              <a:t>02/04/18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78079" y="4565357"/>
            <a:ext cx="2294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>
                <a:solidFill>
                  <a:srgbClr val="FFFFFF"/>
                </a:solidFill>
              </a:rPr>
              <a:t>8 </a:t>
            </a:r>
            <a:r>
              <a:rPr lang="pt-PT" sz="4400" dirty="0" err="1" smtClean="0">
                <a:solidFill>
                  <a:srgbClr val="FFFFFF"/>
                </a:solidFill>
              </a:rPr>
              <a:t>gluons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6385" y="4565357"/>
            <a:ext cx="284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Graviton</a:t>
            </a:r>
            <a:r>
              <a:rPr lang="pt-PT" sz="4400" dirty="0" smtClean="0">
                <a:solidFill>
                  <a:srgbClr val="FFFFFF"/>
                </a:solidFill>
              </a:rPr>
              <a:t>?</a:t>
            </a:r>
            <a:r>
              <a:rPr lang="pt-PT" sz="4400" dirty="0" smtClean="0">
                <a:solidFill>
                  <a:srgbClr val="FFFFFF"/>
                </a:solidFill>
              </a:rPr>
              <a:t>?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19800" y="1286932"/>
            <a:ext cx="1947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smtClean="0">
                <a:solidFill>
                  <a:srgbClr val="FFFFFF"/>
                </a:solidFill>
              </a:rPr>
              <a:t>W</a:t>
            </a:r>
            <a:r>
              <a:rPr lang="pt-PT" sz="4400" baseline="30000" dirty="0" smtClean="0">
                <a:solidFill>
                  <a:srgbClr val="FFFFFF"/>
                </a:solidFill>
              </a:rPr>
              <a:t>±</a:t>
            </a:r>
            <a:r>
              <a:rPr lang="pt-PT" sz="4400" dirty="0" smtClean="0">
                <a:solidFill>
                  <a:srgbClr val="FFFFFF"/>
                </a:solidFill>
              </a:rPr>
              <a:t>, Z</a:t>
            </a:r>
            <a:r>
              <a:rPr lang="pt-PT" sz="4400" baseline="30000" dirty="0" smtClean="0">
                <a:solidFill>
                  <a:srgbClr val="FFFFFF"/>
                </a:solidFill>
              </a:rPr>
              <a:t>0</a:t>
            </a:r>
            <a:endParaRPr lang="pt-PT" sz="4400" baseline="30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2733" y="1320295"/>
            <a:ext cx="2252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 err="1" smtClean="0">
                <a:solidFill>
                  <a:srgbClr val="FFFFFF"/>
                </a:solidFill>
              </a:rPr>
              <a:t>Photon</a:t>
            </a:r>
            <a:endParaRPr lang="pt-PT" sz="440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369429"/>
            <a:ext cx="3640667" cy="2728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18281"/>
            <a:ext cx="3522133" cy="246168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3FFA-2A73-5340-AF36-09FD2A1CF6BC}" type="datetime1">
              <a:rPr lang="en-US" smtClean="0"/>
              <a:t>02/04/18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smtClean="0"/>
              <a:t>R. Gonçalo - Physics at the LHC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67" y="3501743"/>
            <a:ext cx="3826933" cy="2306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34686"/>
            <a:ext cx="3640667" cy="2408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933" y="534686"/>
            <a:ext cx="3260372" cy="2445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133" y="3369429"/>
            <a:ext cx="3674534" cy="30929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6933" y="534686"/>
            <a:ext cx="3869972" cy="246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9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461A6-B430-C44C-A528-962E0F41B249}" type="datetime1">
              <a:rPr lang="en-US" smtClean="0"/>
              <a:t>02/04/18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4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49"/>
            <a:ext cx="3897546" cy="13413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1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universe seems to live near a critical condition</a:t>
            </a:r>
          </a:p>
          <a:p>
            <a:r>
              <a:rPr lang="en-US" dirty="0"/>
              <a:t>JHEP 1208 (2012) </a:t>
            </a:r>
            <a:r>
              <a:rPr lang="en-US" dirty="0" smtClean="0"/>
              <a:t>098</a:t>
            </a:r>
          </a:p>
          <a:p>
            <a:r>
              <a:rPr lang="en-US" sz="2400" dirty="0" smtClean="0"/>
              <a:t>Why?!</a:t>
            </a:r>
          </a:p>
          <a:p>
            <a:r>
              <a:rPr lang="en-US" sz="2400" dirty="0" smtClean="0"/>
              <a:t>Explained by underlying theory?</a:t>
            </a:r>
          </a:p>
          <a:p>
            <a:r>
              <a:rPr lang="en-US" sz="2400" dirty="0" smtClean="0"/>
              <a:t>Anthropic principle?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5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Where we stand now?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6240" y="937329"/>
            <a:ext cx="5683560" cy="5615555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The Higgs may very well be a window into the new physics which we know must exist</a:t>
            </a:r>
          </a:p>
          <a:p>
            <a:r>
              <a:rPr lang="en-GB" dirty="0" smtClean="0"/>
              <a:t>We now have very precise results from the Higgs sector</a:t>
            </a:r>
          </a:p>
          <a:p>
            <a:r>
              <a:rPr lang="en-GB" dirty="0" smtClean="0"/>
              <a:t>And no surprises (yet?)</a:t>
            </a:r>
          </a:p>
          <a:p>
            <a:endParaRPr lang="en-GB" dirty="0" smtClean="0"/>
          </a:p>
          <a:p>
            <a:r>
              <a:rPr lang="en-GB" sz="4100" b="1" dirty="0" smtClean="0"/>
              <a:t>But the truth is out there! Must keep looking!</a:t>
            </a:r>
            <a:endParaRPr lang="en-GB" sz="41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7987-CC17-9B4B-ACA7-B88730A1568C}" type="datetime1">
              <a:rPr lang="en-US" smtClean="0"/>
              <a:t>02/04/18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485900"/>
            <a:ext cx="2997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1" y="60635"/>
            <a:ext cx="8496707" cy="67973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6879" y="60684"/>
            <a:ext cx="52393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End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0C71-979B-364A-BFBC-59726A134023}" type="datetime1">
              <a:rPr lang="en-US" smtClean="0"/>
              <a:t>02/04/18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4174" y="910644"/>
            <a:ext cx="9009825" cy="5847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Goldstein, ‘Classical Mechanics’, </a:t>
            </a:r>
            <a:r>
              <a:rPr lang="en-GB" sz="1600" dirty="0">
                <a:solidFill>
                  <a:srgbClr val="FFFFFF"/>
                </a:solidFill>
              </a:rPr>
              <a:t>‪Addison-Wesley Publishing Company (1980‬</a:t>
            </a:r>
            <a:r>
              <a:rPr lang="en-GB" sz="1600" dirty="0" smtClean="0">
                <a:solidFill>
                  <a:srgbClr val="FFFFFF"/>
                </a:solidFill>
              </a:rPr>
              <a:t>)</a:t>
            </a:r>
            <a:endParaRPr lang="en-US" sz="1600" dirty="0">
              <a:solidFill>
                <a:srgbClr val="FFFFFF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600" dirty="0">
                <a:solidFill>
                  <a:srgbClr val="FFFFFF"/>
                </a:solidFill>
              </a:rPr>
              <a:t>D. Griffiths, ‘Introduction to Elementary Particles ', John Wiley and Sons (1987</a:t>
            </a:r>
            <a:r>
              <a:rPr lang="en-US" sz="1600" dirty="0" smtClean="0">
                <a:solidFill>
                  <a:srgbClr val="FFFFFF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Exposição “Partículas – do Bosão de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à Matéria Escura”: </a:t>
            </a:r>
            <a:r>
              <a:rPr lang="pt-PT" sz="1600" dirty="0">
                <a:solidFill>
                  <a:srgbClr val="FFFFFF"/>
                </a:solidFill>
                <a:hlinkClick r:id="rId3"/>
              </a:rPr>
              <a:t>http://www.lip.pt/particulas/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Wikipedia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4"/>
              </a:rPr>
              <a:t>https://en.wikipedia.org/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M. </a:t>
            </a:r>
            <a:r>
              <a:rPr lang="pt-PT" sz="1600" dirty="0" err="1">
                <a:solidFill>
                  <a:srgbClr val="FFFFFF"/>
                </a:solidFill>
              </a:rPr>
              <a:t>Thompson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Modern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Particle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Cambridge </a:t>
            </a:r>
            <a:r>
              <a:rPr lang="pt-PT" sz="1600" dirty="0" err="1">
                <a:solidFill>
                  <a:srgbClr val="FFFFFF"/>
                </a:solidFill>
              </a:rPr>
              <a:t>University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Press</a:t>
            </a:r>
            <a:r>
              <a:rPr lang="pt-PT" sz="1600" dirty="0">
                <a:solidFill>
                  <a:srgbClr val="FFFFFF"/>
                </a:solidFill>
              </a:rPr>
              <a:t>, 2013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 </a:t>
            </a:r>
            <a:r>
              <a:rPr lang="pt-PT" sz="1600" dirty="0" err="1">
                <a:solidFill>
                  <a:srgbClr val="FFFFFF"/>
                </a:solidFill>
              </a:rPr>
              <a:t>Butterworth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Smashing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 – </a:t>
            </a:r>
            <a:r>
              <a:rPr lang="pt-PT" sz="1600" dirty="0" err="1">
                <a:solidFill>
                  <a:srgbClr val="FFFFFF"/>
                </a:solidFill>
              </a:rPr>
              <a:t>inside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world’s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biggest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experiment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Headline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Publishing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2014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J.C. Romão,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need</a:t>
            </a:r>
            <a:r>
              <a:rPr lang="pt-PT" sz="1600" dirty="0">
                <a:solidFill>
                  <a:srgbClr val="FFFFFF"/>
                </a:solidFill>
              </a:rPr>
              <a:t> for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private</a:t>
            </a:r>
            <a:r>
              <a:rPr lang="pt-PT" sz="1600" dirty="0">
                <a:solidFill>
                  <a:srgbClr val="FFFFFF"/>
                </a:solidFill>
              </a:rPr>
              <a:t> note, </a:t>
            </a:r>
            <a:r>
              <a:rPr lang="pt-PT" sz="1600" dirty="0">
                <a:solidFill>
                  <a:srgbClr val="FFFFFF"/>
                </a:solidFill>
                <a:hlinkClick r:id="rId5"/>
              </a:rPr>
              <a:t>http://porthos.ist.utl.pt/CTQFT/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 err="1">
                <a:solidFill>
                  <a:srgbClr val="FFFFFF"/>
                </a:solidFill>
              </a:rPr>
              <a:t>W.Murray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behalf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proceedings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2011 </a:t>
            </a:r>
            <a:r>
              <a:rPr lang="pt-PT" sz="1600" dirty="0" err="1">
                <a:solidFill>
                  <a:srgbClr val="FFFFFF"/>
                </a:solidFill>
              </a:rPr>
              <a:t>Europhysics</a:t>
            </a:r>
            <a:r>
              <a:rPr lang="pt-PT" sz="1600" dirty="0">
                <a:solidFill>
                  <a:srgbClr val="FFFFFF"/>
                </a:solidFill>
              </a:rPr>
              <a:t> Conference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Energy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Physics</a:t>
            </a:r>
            <a:r>
              <a:rPr lang="pt-PT" sz="1600" dirty="0">
                <a:solidFill>
                  <a:srgbClr val="FFFFFF"/>
                </a:solidFill>
              </a:rPr>
              <a:t>, EPS-HEP 2011,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21-27, 2011 Grenoble, </a:t>
            </a:r>
            <a:r>
              <a:rPr lang="pt-PT" sz="1600" dirty="0" err="1">
                <a:solidFill>
                  <a:srgbClr val="FFFFFF"/>
                </a:solidFill>
              </a:rPr>
              <a:t>Rhône-Alpes</a:t>
            </a:r>
            <a:r>
              <a:rPr lang="pt-PT" sz="1600" dirty="0">
                <a:solidFill>
                  <a:srgbClr val="FFFFFF"/>
                </a:solidFill>
              </a:rPr>
              <a:t>, France, </a:t>
            </a:r>
            <a:r>
              <a:rPr lang="pt-PT" sz="1600" dirty="0" err="1">
                <a:solidFill>
                  <a:srgbClr val="FFFFFF"/>
                </a:solidFill>
              </a:rPr>
              <a:t>PoS</a:t>
            </a:r>
            <a:r>
              <a:rPr lang="pt-PT" sz="1600" dirty="0">
                <a:solidFill>
                  <a:srgbClr val="FFFFFF"/>
                </a:solidFill>
              </a:rPr>
              <a:t> (EPS-HEP2011) 031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LEP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Precision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Electroweak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Standard </a:t>
            </a:r>
            <a:r>
              <a:rPr lang="pt-PT" sz="1600" dirty="0" err="1">
                <a:solidFill>
                  <a:srgbClr val="FFFFFF"/>
                </a:solidFill>
              </a:rPr>
              <a:t>Model</a:t>
            </a:r>
            <a:r>
              <a:rPr lang="pt-PT" sz="1600" dirty="0">
                <a:solidFill>
                  <a:srgbClr val="FFFFFF"/>
                </a:solidFill>
              </a:rPr>
              <a:t>, CERN-PH-EP-2010-095, </a:t>
            </a:r>
            <a:r>
              <a:rPr lang="pt-PT" sz="1600" dirty="0" err="1">
                <a:solidFill>
                  <a:srgbClr val="FFFFFF"/>
                </a:solidFill>
              </a:rPr>
              <a:t>July</a:t>
            </a:r>
            <a:r>
              <a:rPr lang="pt-PT" sz="1600" dirty="0">
                <a:solidFill>
                  <a:srgbClr val="FFFFFF"/>
                </a:solidFill>
              </a:rPr>
              <a:t> 2010</a:t>
            </a: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LHC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Cross </a:t>
            </a:r>
            <a:r>
              <a:rPr lang="pt-PT" sz="1600" dirty="0" err="1">
                <a:solidFill>
                  <a:srgbClr val="FFFFFF"/>
                </a:solidFill>
              </a:rPr>
              <a:t>Section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Working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Group</a:t>
            </a:r>
            <a:r>
              <a:rPr lang="pt-PT" sz="1600" dirty="0">
                <a:solidFill>
                  <a:srgbClr val="FFFFFF"/>
                </a:solidFill>
              </a:rPr>
              <a:t>: </a:t>
            </a:r>
            <a:r>
              <a:rPr lang="pt-PT" sz="1600" dirty="0">
                <a:solidFill>
                  <a:srgbClr val="FFFFFF"/>
                </a:solidFill>
                <a:hlinkClick r:id="rId6"/>
              </a:rPr>
              <a:t>https://twiki.cern.ch/twiki/bin/view/LHCPhysics/LHCHXSWG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CMS </a:t>
            </a:r>
            <a:r>
              <a:rPr lang="pt-PT" sz="1600" dirty="0" err="1">
                <a:solidFill>
                  <a:srgbClr val="FFFFFF"/>
                </a:solidFill>
              </a:rPr>
              <a:t>Collaboration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Constraints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spin-</a:t>
            </a:r>
            <a:r>
              <a:rPr lang="pt-PT" sz="1600" dirty="0" err="1">
                <a:solidFill>
                  <a:srgbClr val="FFFFFF"/>
                </a:solidFill>
              </a:rPr>
              <a:t>parity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anomalous</a:t>
            </a:r>
            <a:r>
              <a:rPr lang="pt-PT" sz="1600" dirty="0">
                <a:solidFill>
                  <a:srgbClr val="FFFFFF"/>
                </a:solidFill>
              </a:rPr>
              <a:t> HVV </a:t>
            </a:r>
            <a:r>
              <a:rPr lang="pt-PT" sz="1600" dirty="0" err="1">
                <a:solidFill>
                  <a:srgbClr val="FFFFFF"/>
                </a:solidFill>
              </a:rPr>
              <a:t>couplings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proton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en-US" sz="1600" dirty="0">
                <a:solidFill>
                  <a:srgbClr val="FFFFFF"/>
                </a:solidFill>
              </a:rPr>
              <a:t>Phys. Rev. D 92, 012004, 2015</a:t>
            </a:r>
            <a:endParaRPr lang="pt-PT" sz="1600" dirty="0">
              <a:solidFill>
                <a:srgbClr val="FFFF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t-PT" sz="1600" dirty="0">
                <a:solidFill>
                  <a:srgbClr val="FFFFFF"/>
                </a:solidFill>
              </a:rPr>
              <a:t>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Collaborations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Combined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Measurement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of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Higgs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Boson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Mass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in</a:t>
            </a:r>
            <a:r>
              <a:rPr lang="pt-PT" sz="1600" dirty="0">
                <a:solidFill>
                  <a:srgbClr val="FFFFFF"/>
                </a:solidFill>
              </a:rPr>
              <a:t> pp </a:t>
            </a:r>
            <a:r>
              <a:rPr lang="pt-PT" sz="1600" dirty="0" err="1">
                <a:solidFill>
                  <a:srgbClr val="FFFFFF"/>
                </a:solidFill>
              </a:rPr>
              <a:t>Collisions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at</a:t>
            </a:r>
            <a:r>
              <a:rPr lang="pt-PT" sz="1600" dirty="0">
                <a:solidFill>
                  <a:srgbClr val="FFFFFF"/>
                </a:solidFill>
              </a:rPr>
              <a:t> s√=7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8 </a:t>
            </a:r>
            <a:r>
              <a:rPr lang="pt-PT" sz="1600" dirty="0" err="1">
                <a:solidFill>
                  <a:srgbClr val="FFFFFF"/>
                </a:solidFill>
              </a:rPr>
              <a:t>TeV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with</a:t>
            </a:r>
            <a:r>
              <a:rPr lang="pt-PT" sz="1600" dirty="0">
                <a:solidFill>
                  <a:srgbClr val="FFFFFF"/>
                </a:solidFill>
              </a:rPr>
              <a:t> </a:t>
            </a:r>
            <a:r>
              <a:rPr lang="pt-PT" sz="1600" dirty="0" err="1">
                <a:solidFill>
                  <a:srgbClr val="FFFFFF"/>
                </a:solidFill>
              </a:rPr>
              <a:t>the</a:t>
            </a:r>
            <a:r>
              <a:rPr lang="pt-PT" sz="1600" dirty="0">
                <a:solidFill>
                  <a:srgbClr val="FFFFFF"/>
                </a:solidFill>
              </a:rPr>
              <a:t> ATLAS </a:t>
            </a:r>
            <a:r>
              <a:rPr lang="pt-PT" sz="1600" dirty="0" err="1">
                <a:solidFill>
                  <a:srgbClr val="FFFFFF"/>
                </a:solidFill>
              </a:rPr>
              <a:t>and</a:t>
            </a:r>
            <a:r>
              <a:rPr lang="pt-PT" sz="1600" dirty="0">
                <a:solidFill>
                  <a:srgbClr val="FFFFFF"/>
                </a:solidFill>
              </a:rPr>
              <a:t> CMS </a:t>
            </a:r>
            <a:r>
              <a:rPr lang="pt-PT" sz="1600" dirty="0" err="1">
                <a:solidFill>
                  <a:srgbClr val="FFFFFF"/>
                </a:solidFill>
              </a:rPr>
              <a:t>Experiments</a:t>
            </a:r>
            <a:r>
              <a:rPr lang="pt-PT" sz="1600" dirty="0">
                <a:solidFill>
                  <a:srgbClr val="FFFFFF"/>
                </a:solidFill>
              </a:rPr>
              <a:t>, </a:t>
            </a:r>
            <a:r>
              <a:rPr lang="pt-PT" sz="1600" dirty="0" err="1">
                <a:solidFill>
                  <a:srgbClr val="FFFFFF"/>
                </a:solidFill>
              </a:rPr>
              <a:t>Phys</a:t>
            </a:r>
            <a:r>
              <a:rPr lang="pt-PT" sz="1600" dirty="0">
                <a:solidFill>
                  <a:srgbClr val="FFFFFF"/>
                </a:solidFill>
              </a:rPr>
              <a:t>. Rev. </a:t>
            </a:r>
            <a:r>
              <a:rPr lang="pt-PT" sz="1600" dirty="0" err="1">
                <a:solidFill>
                  <a:srgbClr val="FFFFFF"/>
                </a:solidFill>
              </a:rPr>
              <a:t>Lett</a:t>
            </a:r>
            <a:r>
              <a:rPr lang="pt-PT" sz="1600" dirty="0">
                <a:solidFill>
                  <a:srgbClr val="FFFFFF"/>
                </a:solidFill>
              </a:rPr>
              <a:t>. 114, </a:t>
            </a:r>
            <a:r>
              <a:rPr lang="pt-PT" sz="1600" dirty="0" smtClean="0">
                <a:solidFill>
                  <a:srgbClr val="FFFFFF"/>
                </a:solidFill>
              </a:rPr>
              <a:t>191803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Masina</a:t>
            </a:r>
            <a:r>
              <a:rPr lang="en-US" dirty="0">
                <a:solidFill>
                  <a:srgbClr val="FFFFFF"/>
                </a:solidFill>
              </a:rPr>
              <a:t>, arXiv:1403.5244 [</a:t>
            </a:r>
            <a:r>
              <a:rPr lang="en-US" dirty="0" err="1">
                <a:solidFill>
                  <a:srgbClr val="FFFFFF"/>
                </a:solidFill>
              </a:rPr>
              <a:t>astro-ph.CO</a:t>
            </a:r>
            <a:r>
              <a:rPr lang="en-US" dirty="0" smtClean="0">
                <a:solidFill>
                  <a:srgbClr val="FFFFFF"/>
                </a:solidFill>
              </a:rPr>
              <a:t>], V</a:t>
            </a:r>
            <a:r>
              <a:rPr lang="en-US" dirty="0">
                <a:solidFill>
                  <a:srgbClr val="FFFFFF"/>
                </a:solidFill>
              </a:rPr>
              <a:t>. </a:t>
            </a:r>
            <a:r>
              <a:rPr lang="en-US" dirty="0" err="1">
                <a:solidFill>
                  <a:srgbClr val="FFFFFF"/>
                </a:solidFill>
              </a:rPr>
              <a:t>Brachina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Moriond</a:t>
            </a:r>
            <a:r>
              <a:rPr lang="en-US" dirty="0">
                <a:solidFill>
                  <a:srgbClr val="FFFFFF"/>
                </a:solidFill>
              </a:rPr>
              <a:t> 2014 (</a:t>
            </a:r>
            <a:r>
              <a:rPr lang="hu-HU" dirty="0">
                <a:solidFill>
                  <a:srgbClr val="FFFFFF"/>
                </a:solidFill>
              </a:rPr>
              <a:t>Phys.Rev.Lett.111, 241801 (2013))</a:t>
            </a:r>
            <a:r>
              <a:rPr lang="en-US" dirty="0">
                <a:solidFill>
                  <a:srgbClr val="FFFFFF"/>
                </a:solidFill>
              </a:rPr>
              <a:t>, G. </a:t>
            </a:r>
            <a:r>
              <a:rPr lang="en-US" dirty="0" err="1">
                <a:solidFill>
                  <a:srgbClr val="FFFFFF"/>
                </a:solidFill>
              </a:rPr>
              <a:t>Degrassi</a:t>
            </a:r>
            <a:r>
              <a:rPr lang="en-US" dirty="0">
                <a:solidFill>
                  <a:srgbClr val="FFFFFF"/>
                </a:solidFill>
              </a:rPr>
              <a:t> et al, arXiv:1205.6497v2; </a:t>
            </a:r>
            <a:r>
              <a:rPr lang="en-US" dirty="0" err="1">
                <a:solidFill>
                  <a:srgbClr val="FFFFFF"/>
                </a:solidFill>
              </a:rPr>
              <a:t>R.Contino</a:t>
            </a:r>
            <a:r>
              <a:rPr lang="en-US" dirty="0">
                <a:solidFill>
                  <a:srgbClr val="FFFFFF"/>
                </a:solidFill>
              </a:rPr>
              <a:t>, Workshop </a:t>
            </a:r>
            <a:r>
              <a:rPr lang="en-US" dirty="0" err="1">
                <a:solidFill>
                  <a:srgbClr val="FFFFFF"/>
                </a:solidFill>
              </a:rPr>
              <a:t>sulla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fisica</a:t>
            </a:r>
            <a:r>
              <a:rPr lang="en-US" dirty="0">
                <a:solidFill>
                  <a:srgbClr val="FFFFFF"/>
                </a:solidFill>
              </a:rPr>
              <a:t> p-p a LHC, </a:t>
            </a:r>
            <a:r>
              <a:rPr lang="en-US" dirty="0" smtClean="0">
                <a:solidFill>
                  <a:srgbClr val="FFFFFF"/>
                </a:solidFill>
              </a:rPr>
              <a:t>2013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3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74" y="1052966"/>
            <a:ext cx="7631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interaction of gauge bosons with fermions is (very) well described by the  Standard Model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148" y="2130335"/>
            <a:ext cx="8783494" cy="351113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28"/>
          </a:xfrm>
        </p:spPr>
        <p:txBody>
          <a:bodyPr>
            <a:norm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model interactions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83348" y="5641466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Photon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0710" y="566476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Gluons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massless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8920" y="5629002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W+, W-</a:t>
            </a: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79402" y="5626651"/>
            <a:ext cx="2057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4"/>
                </a:solidFill>
              </a:rPr>
              <a:t>Z</a:t>
            </a:r>
            <a:r>
              <a:rPr lang="en-US" sz="2400" b="1" baseline="30000" dirty="0" smtClean="0">
                <a:solidFill>
                  <a:schemeClr val="accent4"/>
                </a:solidFill>
              </a:rPr>
              <a:t>0</a:t>
            </a:r>
            <a:endParaRPr lang="en-US" sz="2400" b="1" dirty="0" smtClean="0">
              <a:solidFill>
                <a:schemeClr val="accent4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very massive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0B97C-8EBF-FC47-8389-15FD00A211D7}" type="datetime1">
              <a:rPr lang="en-US" smtClean="0"/>
              <a:t>02/04/18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D427-0B68-8942-9236-54974104F5F2}" type="datetime1">
              <a:rPr lang="en-US" smtClean="0"/>
              <a:t>02/04/18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R. Gonçalo - Physics at the LHC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322"/>
            <a:ext cx="9144000" cy="6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9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3776341" cy="5752042"/>
          </a:xfrm>
          <a:prstGeom prst="rect">
            <a:avLst/>
          </a:prstGeom>
        </p:spPr>
      </p:pic>
      <p:pic>
        <p:nvPicPr>
          <p:cNvPr id="16" name="Picture 15" descr="Euler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37" y="2175669"/>
            <a:ext cx="3776027" cy="51595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000" y="6049490"/>
            <a:ext cx="2992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 err="1" smtClean="0">
                <a:solidFill>
                  <a:schemeClr val="bg1"/>
                </a:solidFill>
              </a:rPr>
              <a:t>Emmy</a:t>
            </a:r>
            <a:r>
              <a:rPr lang="pt-PT" sz="1600" dirty="0" smtClean="0">
                <a:solidFill>
                  <a:schemeClr val="bg1"/>
                </a:solidFill>
              </a:rPr>
              <a:t> </a:t>
            </a:r>
            <a:r>
              <a:rPr lang="pt-PT" sz="1600" dirty="0" err="1" smtClean="0">
                <a:solidFill>
                  <a:schemeClr val="bg1"/>
                </a:solidFill>
              </a:rPr>
              <a:t>Noether</a:t>
            </a:r>
            <a:r>
              <a:rPr lang="pt-PT" sz="1600" dirty="0" smtClean="0">
                <a:solidFill>
                  <a:schemeClr val="bg1"/>
                </a:solidFill>
              </a:rPr>
              <a:t> (1882 </a:t>
            </a:r>
            <a:r>
              <a:rPr lang="pt-PT" sz="1600" dirty="0">
                <a:solidFill>
                  <a:schemeClr val="bg1"/>
                </a:solidFill>
              </a:rPr>
              <a:t>– </a:t>
            </a:r>
            <a:r>
              <a:rPr lang="pt-PT" sz="1600" dirty="0" smtClean="0">
                <a:solidFill>
                  <a:schemeClr val="bg1"/>
                </a:solidFill>
              </a:rPr>
              <a:t>1935)</a:t>
            </a:r>
            <a:endParaRPr lang="pt-PT" sz="16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224992"/>
            <a:ext cx="9144000" cy="1321860"/>
          </a:xfrm>
        </p:spPr>
        <p:txBody>
          <a:bodyPr>
            <a:normAutofit/>
          </a:bodyPr>
          <a:lstStyle/>
          <a:p>
            <a:r>
              <a:rPr lang="en-GB" dirty="0" err="1" smtClean="0"/>
              <a:t>Lagrangians</a:t>
            </a:r>
            <a:r>
              <a:rPr lang="en-GB" dirty="0" smtClean="0"/>
              <a:t>, symmetries and all that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5740401" y="3104177"/>
            <a:ext cx="3403600" cy="3790689"/>
            <a:chOff x="5269723" y="2772833"/>
            <a:chExt cx="3874279" cy="41125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1747" y="2772833"/>
              <a:ext cx="3662253" cy="4085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69723" y="6317724"/>
              <a:ext cx="3874279" cy="56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bg1"/>
                  </a:solidFill>
                </a:rPr>
                <a:t>Joseph-Louis Lagrange (1736–1813)</a:t>
              </a:r>
            </a:p>
            <a:p>
              <a:pPr algn="r"/>
              <a:endParaRPr lang="pt-PT" sz="14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709808" y="5498580"/>
            <a:ext cx="28264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Leonhard Euler(1707–1783)</a:t>
            </a:r>
            <a:endParaRPr lang="en-GB" sz="1600" dirty="0">
              <a:solidFill>
                <a:schemeClr val="bg1"/>
              </a:solidFill>
            </a:endParaRPr>
          </a:p>
          <a:p>
            <a:pPr algn="r"/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666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16223</TotalTime>
  <Words>4633</Words>
  <Application>Microsoft Macintosh PowerPoint</Application>
  <PresentationFormat>On-screen Show (4:3)</PresentationFormat>
  <Paragraphs>570</Paragraphs>
  <Slides>62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Office Theme</vt:lpstr>
      <vt:lpstr>Equation</vt:lpstr>
      <vt:lpstr>Higgs Physics – Lecture 1</vt:lpstr>
      <vt:lpstr>Higgs Lectures</vt:lpstr>
      <vt:lpstr>Outlook</vt:lpstr>
      <vt:lpstr>Introduction</vt:lpstr>
      <vt:lpstr>PowerPoint Presentation</vt:lpstr>
      <vt:lpstr>PowerPoint Presentation</vt:lpstr>
      <vt:lpstr>Standard model interactions</vt:lpstr>
      <vt:lpstr>PowerPoint Presentation</vt:lpstr>
      <vt:lpstr>Lagrangians, symmetries and all that</vt:lpstr>
      <vt:lpstr>Reminder: Lagrangians in classical mechanics</vt:lpstr>
      <vt:lpstr>Example</vt:lpstr>
      <vt:lpstr>Symmetries and conservation laws</vt:lpstr>
      <vt:lpstr>Let’s go to quantum fields...</vt:lpstr>
      <vt:lpstr>Now in quantum field theory…</vt:lpstr>
      <vt:lpstr>PowerPoint Presentation</vt:lpstr>
      <vt:lpstr>Gauge invariance</vt:lpstr>
      <vt:lpstr>PowerPoint Presentation</vt:lpstr>
      <vt:lpstr>Local gauge invariance and interactions</vt:lpstr>
      <vt:lpstr>Now for the problems...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Electroweak symmetry breaking</vt:lpstr>
      <vt:lpstr>EWK Symmetry Breaking in Pictures</vt:lpstr>
      <vt:lpstr>PowerPoint Presentation</vt:lpstr>
      <vt:lpstr>PowerPoint Presentation</vt:lpstr>
      <vt:lpstr>PowerPoint Presentation</vt:lpstr>
      <vt:lpstr>The Story So Far...</vt:lpstr>
      <vt:lpstr>The Standard Model of particle physics</vt:lpstr>
      <vt:lpstr>PowerPoint Presentation</vt:lpstr>
      <vt:lpstr>What we think we know: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Higgs decays: focus on 3rd generation</vt:lpstr>
      <vt:lpstr>PowerPoint Presentation</vt:lpstr>
      <vt:lpstr>LEP’s Final Legacy: the Blue Band Plot</vt:lpstr>
      <vt:lpstr>Searches at the Tevatron</vt:lpstr>
      <vt:lpstr>Higgs production at the Tevatron</vt:lpstr>
      <vt:lpstr>Most sensitive searches</vt:lpstr>
      <vt:lpstr>The final stand of the Tevatron</vt:lpstr>
      <vt:lpstr>Discovery at the LHC</vt:lpstr>
      <vt:lpstr>At the LHC</vt:lpstr>
      <vt:lpstr>PowerPoint Presentation</vt:lpstr>
      <vt:lpstr>It takes time to get it right</vt:lpstr>
      <vt:lpstr>Discovery channels</vt:lpstr>
      <vt:lpstr>Combining Higgs Channels</vt:lpstr>
      <vt:lpstr>The p0 Discovery Plot</vt:lpstr>
      <vt:lpstr>What we have found out since  A (quick) foretaste of the next few lectures</vt:lpstr>
      <vt:lpstr>Spin and Parity</vt:lpstr>
      <vt:lpstr>Higgs boson mass</vt:lpstr>
      <vt:lpstr>Cross section compared to SM expectation</vt:lpstr>
      <vt:lpstr>Going beyond the standard model</vt:lpstr>
      <vt:lpstr>Many possible theories</vt:lpstr>
      <vt:lpstr>A bit of fun…</vt:lpstr>
      <vt:lpstr>PowerPoint Presentation</vt:lpstr>
      <vt:lpstr>Where we stand now?</vt:lpstr>
      <vt:lpstr>The End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308</cp:revision>
  <dcterms:created xsi:type="dcterms:W3CDTF">2016-11-20T16:00:43Z</dcterms:created>
  <dcterms:modified xsi:type="dcterms:W3CDTF">2018-04-02T18:41:11Z</dcterms:modified>
</cp:coreProperties>
</file>