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0"/>
  </p:notesMasterIdLst>
  <p:handoutMasterIdLst>
    <p:handoutMasterId r:id="rId111"/>
  </p:handoutMasterIdLst>
  <p:sldIdLst>
    <p:sldId id="256" r:id="rId2"/>
    <p:sldId id="259" r:id="rId3"/>
    <p:sldId id="372" r:id="rId4"/>
    <p:sldId id="434" r:id="rId5"/>
    <p:sldId id="440" r:id="rId6"/>
    <p:sldId id="441" r:id="rId7"/>
    <p:sldId id="442" r:id="rId8"/>
    <p:sldId id="443" r:id="rId9"/>
    <p:sldId id="438" r:id="rId10"/>
    <p:sldId id="444" r:id="rId11"/>
    <p:sldId id="445" r:id="rId12"/>
    <p:sldId id="446" r:id="rId13"/>
    <p:sldId id="433" r:id="rId14"/>
    <p:sldId id="447" r:id="rId15"/>
    <p:sldId id="412" r:id="rId16"/>
    <p:sldId id="376" r:id="rId17"/>
    <p:sldId id="448" r:id="rId18"/>
    <p:sldId id="449" r:id="rId19"/>
    <p:sldId id="450" r:id="rId20"/>
    <p:sldId id="451" r:id="rId21"/>
    <p:sldId id="452" r:id="rId22"/>
    <p:sldId id="454" r:id="rId23"/>
    <p:sldId id="436" r:id="rId24"/>
    <p:sldId id="453" r:id="rId25"/>
    <p:sldId id="377" r:id="rId26"/>
    <p:sldId id="269" r:id="rId27"/>
    <p:sldId id="380" r:id="rId28"/>
    <p:sldId id="455" r:id="rId29"/>
    <p:sldId id="271" r:id="rId30"/>
    <p:sldId id="435" r:id="rId31"/>
    <p:sldId id="457" r:id="rId32"/>
    <p:sldId id="458" r:id="rId33"/>
    <p:sldId id="459" r:id="rId34"/>
    <p:sldId id="460" r:id="rId35"/>
    <p:sldId id="456" r:id="rId36"/>
    <p:sldId id="461" r:id="rId37"/>
    <p:sldId id="462" r:id="rId38"/>
    <p:sldId id="464" r:id="rId39"/>
    <p:sldId id="463" r:id="rId40"/>
    <p:sldId id="465" r:id="rId41"/>
    <p:sldId id="466" r:id="rId42"/>
    <p:sldId id="467" r:id="rId43"/>
    <p:sldId id="488" r:id="rId44"/>
    <p:sldId id="304" r:id="rId45"/>
    <p:sldId id="294" r:id="rId46"/>
    <p:sldId id="297" r:id="rId47"/>
    <p:sldId id="489" r:id="rId48"/>
    <p:sldId id="485" r:id="rId49"/>
    <p:sldId id="486" r:id="rId50"/>
    <p:sldId id="487" r:id="rId51"/>
    <p:sldId id="471" r:id="rId52"/>
    <p:sldId id="472" r:id="rId53"/>
    <p:sldId id="473" r:id="rId54"/>
    <p:sldId id="475" r:id="rId55"/>
    <p:sldId id="476" r:id="rId56"/>
    <p:sldId id="477" r:id="rId57"/>
    <p:sldId id="478" r:id="rId58"/>
    <p:sldId id="479" r:id="rId59"/>
    <p:sldId id="480" r:id="rId60"/>
    <p:sldId id="481" r:id="rId61"/>
    <p:sldId id="482" r:id="rId62"/>
    <p:sldId id="483" r:id="rId63"/>
    <p:sldId id="257" r:id="rId64"/>
    <p:sldId id="490" r:id="rId65"/>
    <p:sldId id="493" r:id="rId66"/>
    <p:sldId id="494" r:id="rId67"/>
    <p:sldId id="491" r:id="rId68"/>
    <p:sldId id="492" r:id="rId69"/>
    <p:sldId id="308" r:id="rId70"/>
    <p:sldId id="397" r:id="rId71"/>
    <p:sldId id="385" r:id="rId72"/>
    <p:sldId id="398" r:id="rId73"/>
    <p:sldId id="316" r:id="rId74"/>
    <p:sldId id="321" r:id="rId75"/>
    <p:sldId id="317" r:id="rId76"/>
    <p:sldId id="318" r:id="rId77"/>
    <p:sldId id="305" r:id="rId78"/>
    <p:sldId id="276" r:id="rId79"/>
    <p:sldId id="277" r:id="rId80"/>
    <p:sldId id="273" r:id="rId81"/>
    <p:sldId id="274" r:id="rId82"/>
    <p:sldId id="280" r:id="rId83"/>
    <p:sldId id="307" r:id="rId84"/>
    <p:sldId id="309" r:id="rId85"/>
    <p:sldId id="279" r:id="rId86"/>
    <p:sldId id="310" r:id="rId87"/>
    <p:sldId id="278" r:id="rId88"/>
    <p:sldId id="272" r:id="rId89"/>
    <p:sldId id="400" r:id="rId90"/>
    <p:sldId id="392" r:id="rId91"/>
    <p:sldId id="399" r:id="rId92"/>
    <p:sldId id="401" r:id="rId93"/>
    <p:sldId id="393" r:id="rId94"/>
    <p:sldId id="407" r:id="rId95"/>
    <p:sldId id="394" r:id="rId96"/>
    <p:sldId id="395" r:id="rId97"/>
    <p:sldId id="396" r:id="rId98"/>
    <p:sldId id="403" r:id="rId99"/>
    <p:sldId id="404" r:id="rId100"/>
    <p:sldId id="405" r:id="rId101"/>
    <p:sldId id="391" r:id="rId102"/>
    <p:sldId id="263" r:id="rId103"/>
    <p:sldId id="260" r:id="rId104"/>
    <p:sldId id="311" r:id="rId105"/>
    <p:sldId id="390" r:id="rId106"/>
    <p:sldId id="282" r:id="rId107"/>
    <p:sldId id="283" r:id="rId108"/>
    <p:sldId id="312" r:id="rId10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87" autoAdjust="0"/>
  </p:normalViewPr>
  <p:slideViewPr>
    <p:cSldViewPr snapToGrid="0" snapToObjects="1">
      <p:cViewPr varScale="1">
        <p:scale>
          <a:sx n="84" d="100"/>
          <a:sy n="84" d="100"/>
        </p:scale>
        <p:origin x="-17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notesMaster" Target="notesMasters/notesMaster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handoutMaster" Target="handoutMasters/handoutMaster1.xml"/><Relationship Id="rId112" Type="http://schemas.openxmlformats.org/officeDocument/2006/relationships/printerSettings" Target="printerSettings/printerSettings1.bin"/><Relationship Id="rId113" Type="http://schemas.openxmlformats.org/officeDocument/2006/relationships/presProps" Target="presProps.xml"/><Relationship Id="rId114" Type="http://schemas.openxmlformats.org/officeDocument/2006/relationships/viewProps" Target="viewProps.xml"/><Relationship Id="rId115" Type="http://schemas.openxmlformats.org/officeDocument/2006/relationships/theme" Target="theme/theme1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4" Type="http://schemas.openxmlformats.org/officeDocument/2006/relationships/image" Target="../media/image143.emf"/><Relationship Id="rId5" Type="http://schemas.openxmlformats.org/officeDocument/2006/relationships/image" Target="../media/image144.emf"/><Relationship Id="rId6" Type="http://schemas.openxmlformats.org/officeDocument/2006/relationships/image" Target="../media/image145.emf"/><Relationship Id="rId1" Type="http://schemas.openxmlformats.org/officeDocument/2006/relationships/image" Target="../media/image140.emf"/><Relationship Id="rId2" Type="http://schemas.openxmlformats.org/officeDocument/2006/relationships/image" Target="../media/image1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emf"/><Relationship Id="rId2" Type="http://schemas.openxmlformats.org/officeDocument/2006/relationships/image" Target="../media/image15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464D0-9C4C-004F-BE9B-7E019D620D53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4FCB5-3361-4444-9F61-918FB4E4D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749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2FE14-0231-784C-8F14-B668EAB9686C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93675-CDE2-B44D-8872-018145F15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287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production channels:</a:t>
            </a:r>
            <a:r>
              <a:rPr lang="en-US" baseline="0" dirty="0" smtClean="0"/>
              <a:t> gluon fusion, Vector Boson Fusion, associated production with vector bosons, associated production with </a:t>
            </a:r>
            <a:r>
              <a:rPr lang="en-US" baseline="0" dirty="0" err="1" smtClean="0"/>
              <a:t>ttbar</a:t>
            </a:r>
            <a:r>
              <a:rPr lang="en-US" baseline="0" dirty="0" smtClean="0"/>
              <a:t> pair</a:t>
            </a:r>
          </a:p>
          <a:p>
            <a:r>
              <a:rPr lang="en-US" baseline="0" smtClean="0"/>
              <a:t>Animation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A34FF-FE96-AF41-8A94-FE80A8CBDD1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3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3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8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91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6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2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4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9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4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8EC5E-55E3-8448-9DC5-21BE8846B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6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.ph.ic.ac.uk/~wstirlin/plots/plots.html" TargetMode="External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5" Type="http://schemas.openxmlformats.org/officeDocument/2006/relationships/image" Target="../media/image209.png"/><Relationship Id="rId6" Type="http://schemas.openxmlformats.org/officeDocument/2006/relationships/image" Target="../media/image210.png"/><Relationship Id="rId7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Relationship Id="rId3" Type="http://schemas.openxmlformats.org/officeDocument/2006/relationships/image" Target="../media/image213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10.emf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oleObject" Target="../embeddings/Microsoft_Equation3.bin"/><Relationship Id="rId11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ds.cern.ch/record/2052552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oleObject" Target="../embeddings/Microsoft_Equation4.bin"/><Relationship Id="rId6" Type="http://schemas.openxmlformats.org/officeDocument/2006/relationships/image" Target="../media/image10.emf"/><Relationship Id="rId7" Type="http://schemas.openxmlformats.org/officeDocument/2006/relationships/image" Target="../media/image17.png"/><Relationship Id="rId8" Type="http://schemas.openxmlformats.org/officeDocument/2006/relationships/image" Target="../media/image14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9.png"/></Relationships>
</file>

<file path=ppt/slides/_rels/slide7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.bin"/><Relationship Id="rId20" Type="http://schemas.openxmlformats.org/officeDocument/2006/relationships/image" Target="../media/image144.emf"/><Relationship Id="rId21" Type="http://schemas.openxmlformats.org/officeDocument/2006/relationships/oleObject" Target="../embeddings/oleObject7.bin"/><Relationship Id="rId22" Type="http://schemas.openxmlformats.org/officeDocument/2006/relationships/image" Target="../media/image145.emf"/><Relationship Id="rId23" Type="http://schemas.openxmlformats.org/officeDocument/2006/relationships/image" Target="../media/image153.png"/><Relationship Id="rId24" Type="http://schemas.openxmlformats.org/officeDocument/2006/relationships/image" Target="../media/image154.png"/><Relationship Id="rId25" Type="http://schemas.openxmlformats.org/officeDocument/2006/relationships/image" Target="../media/image155.pn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141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142.emf"/><Relationship Id="rId14" Type="http://schemas.openxmlformats.org/officeDocument/2006/relationships/image" Target="../media/image150.png"/><Relationship Id="rId15" Type="http://schemas.openxmlformats.org/officeDocument/2006/relationships/image" Target="../media/image151.png"/><Relationship Id="rId16" Type="http://schemas.openxmlformats.org/officeDocument/2006/relationships/image" Target="../media/image152.png"/><Relationship Id="rId17" Type="http://schemas.openxmlformats.org/officeDocument/2006/relationships/oleObject" Target="../embeddings/oleObject5.bin"/><Relationship Id="rId18" Type="http://schemas.openxmlformats.org/officeDocument/2006/relationships/image" Target="../media/image143.emf"/><Relationship Id="rId19" Type="http://schemas.openxmlformats.org/officeDocument/2006/relationships/oleObject" Target="../embeddings/oleObject6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40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56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5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5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7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Relationship Id="rId3" Type="http://schemas.openxmlformats.org/officeDocument/2006/relationships/image" Target="../media/image17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46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oleObject" Target="../embeddings/Microsoft_Equation5.bin"/><Relationship Id="rId8" Type="http://schemas.openxmlformats.org/officeDocument/2006/relationships/image" Target="../media/image2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Relationship Id="rId3" Type="http://schemas.openxmlformats.org/officeDocument/2006/relationships/image" Target="../media/image18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Relationship Id="rId3" Type="http://schemas.openxmlformats.org/officeDocument/2006/relationships/image" Target="../media/image18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png"/><Relationship Id="rId3" Type="http://schemas.openxmlformats.org/officeDocument/2006/relationships/image" Target="../media/image194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793"/>
            <a:ext cx="9144000" cy="5991346"/>
          </a:xfrm>
          <a:prstGeom prst="rect">
            <a:avLst/>
          </a:prstGeom>
        </p:spPr>
      </p:pic>
      <p:pic>
        <p:nvPicPr>
          <p:cNvPr id="7" name="Picture 6" descr="LIP-Black-Logo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2553"/>
            <a:ext cx="1289082" cy="873249"/>
          </a:xfrm>
          <a:prstGeom prst="rect">
            <a:avLst/>
          </a:prstGeom>
        </p:spPr>
      </p:pic>
      <p:pic>
        <p:nvPicPr>
          <p:cNvPr id="4" name="Picture 3" descr="barra_assinaturasCompete-QR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82" y="5962553"/>
            <a:ext cx="5859017" cy="925108"/>
          </a:xfrm>
          <a:prstGeom prst="rect">
            <a:avLst/>
          </a:prstGeom>
        </p:spPr>
      </p:pic>
      <p:pic>
        <p:nvPicPr>
          <p:cNvPr id="5" name="Picture 4" descr="policromatico_v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49" y="5962553"/>
            <a:ext cx="1788645" cy="925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931" y="1611851"/>
            <a:ext cx="8386481" cy="1436151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FF"/>
                </a:solidFill>
              </a:rPr>
              <a:t>Higgs Physics – Lecture 1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4467371"/>
            <a:ext cx="9143999" cy="149518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Higgs </a:t>
            </a:r>
            <a:r>
              <a:rPr lang="en-US" dirty="0" smtClean="0">
                <a:solidFill>
                  <a:srgbClr val="FFFFFF"/>
                </a:solidFill>
              </a:rPr>
              <a:t>Physics at the LHC – Introduction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Ricardo </a:t>
            </a:r>
            <a:r>
              <a:rPr lang="en-US" sz="2800" dirty="0" err="1" smtClean="0">
                <a:solidFill>
                  <a:srgbClr val="FFFFFF"/>
                </a:solidFill>
              </a:rPr>
              <a:t>Gonçalo</a:t>
            </a:r>
            <a:r>
              <a:rPr lang="en-US" sz="2800" dirty="0" smtClean="0">
                <a:solidFill>
                  <a:srgbClr val="FFFFFF"/>
                </a:solidFill>
              </a:rPr>
              <a:t> – LIP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IDPASC Course on Physics at the LHC – LIP, 18 April 2016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0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791" y="457811"/>
            <a:ext cx="8697321" cy="626173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Example:</a:t>
            </a:r>
          </a:p>
          <a:p>
            <a:pPr marL="0" indent="0">
              <a:buNone/>
            </a:pPr>
            <a:r>
              <a:rPr lang="en-GB" dirty="0" smtClean="0"/>
              <a:t>If we have a scalar field </a:t>
            </a:r>
            <a:r>
              <a:rPr lang="en-GB" dirty="0" err="1" smtClean="0"/>
              <a:t>φ</a:t>
            </a:r>
            <a:r>
              <a:rPr lang="en-GB" dirty="0" smtClean="0"/>
              <a:t> and a </a:t>
            </a:r>
            <a:r>
              <a:rPr lang="en-GB" dirty="0" err="1" smtClean="0"/>
              <a:t>Lagrangian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The terms in the Euler-Lagrange equation are: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				and					 	and so: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And we end up with Klein-Gordon’s equation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										(with no need for cooking recipes)</a:t>
            </a:r>
          </a:p>
          <a:p>
            <a:pPr marL="0" indent="0">
              <a:buNone/>
            </a:pPr>
            <a:r>
              <a:rPr lang="en-GB" dirty="0" smtClean="0"/>
              <a:t>Let’s go back to the Klein-Gordon </a:t>
            </a:r>
            <a:r>
              <a:rPr lang="en-GB" dirty="0" err="1" smtClean="0"/>
              <a:t>Lagrangian</a:t>
            </a:r>
            <a:r>
              <a:rPr lang="en-GB" dirty="0" smtClean="0"/>
              <a:t> density for a second: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Notice that the </a:t>
            </a:r>
            <a:r>
              <a:rPr lang="en-GB" b="1" i="1" dirty="0" smtClean="0"/>
              <a:t>mass term</a:t>
            </a:r>
            <a:r>
              <a:rPr lang="en-GB" b="1" dirty="0" smtClean="0"/>
              <a:t> </a:t>
            </a:r>
            <a:r>
              <a:rPr lang="en-GB" dirty="0" smtClean="0"/>
              <a:t>is the one which is </a:t>
            </a:r>
            <a:r>
              <a:rPr lang="en-GB" b="1" i="1" dirty="0" smtClean="0"/>
              <a:t>second order </a:t>
            </a:r>
            <a:r>
              <a:rPr lang="en-GB" i="1" dirty="0" smtClean="0"/>
              <a:t>in the field.</a:t>
            </a:r>
            <a:r>
              <a:rPr lang="en-GB" dirty="0" smtClean="0"/>
              <a:t> This is a general feature that we will exploit later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605" y="1105424"/>
            <a:ext cx="3121922" cy="599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17" y="2349615"/>
            <a:ext cx="1197794" cy="551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605" y="2363703"/>
            <a:ext cx="1305423" cy="540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2349614"/>
            <a:ext cx="1808118" cy="5526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3526757"/>
            <a:ext cx="2265481" cy="63491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5082799"/>
            <a:ext cx="3121922" cy="5998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649062" y="5038495"/>
            <a:ext cx="1154075" cy="721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8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3612"/>
            <a:ext cx="8229600" cy="187278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 Upper limit set on branching fraction of H </a:t>
            </a:r>
            <a:r>
              <a:rPr lang="en-US" dirty="0" smtClean="0"/>
              <a:t>decay to </a:t>
            </a:r>
            <a:r>
              <a:rPr lang="en-US" dirty="0"/>
              <a:t>J</a:t>
            </a:r>
            <a:r>
              <a:rPr lang="en-US" dirty="0" smtClean="0"/>
              <a:t>/</a:t>
            </a:r>
            <a:r>
              <a:rPr lang="en-US" dirty="0" err="1" smtClean="0"/>
              <a:t>Ψ</a:t>
            </a:r>
            <a:r>
              <a:rPr lang="en-US" dirty="0" smtClean="0"/>
              <a:t> </a:t>
            </a:r>
            <a:r>
              <a:rPr lang="en-US" dirty="0"/>
              <a:t>plus </a:t>
            </a:r>
            <a:r>
              <a:rPr lang="en-US" dirty="0" err="1"/>
              <a:t>γ</a:t>
            </a:r>
            <a:r>
              <a:rPr lang="en-US" dirty="0"/>
              <a:t> </a:t>
            </a:r>
            <a:r>
              <a:rPr lang="en-US" dirty="0" smtClean="0"/>
              <a:t>at </a:t>
            </a:r>
            <a:r>
              <a:rPr lang="en-US" dirty="0"/>
              <a:t>95% </a:t>
            </a:r>
            <a:r>
              <a:rPr lang="en-US" dirty="0" smtClean="0"/>
              <a:t>confidence:</a:t>
            </a:r>
            <a:endParaRPr lang="en-US" dirty="0"/>
          </a:p>
          <a:p>
            <a:r>
              <a:rPr lang="en-US" dirty="0"/>
              <a:t>Br </a:t>
            </a:r>
            <a:r>
              <a:rPr lang="en-US" dirty="0" smtClean="0"/>
              <a:t>(J/</a:t>
            </a:r>
            <a:r>
              <a:rPr lang="en-US" dirty="0" err="1"/>
              <a:t>Ψ</a:t>
            </a:r>
            <a:r>
              <a:rPr lang="en-US" dirty="0"/>
              <a:t> </a:t>
            </a:r>
            <a:r>
              <a:rPr lang="en-US" dirty="0" err="1" smtClean="0"/>
              <a:t>γ</a:t>
            </a:r>
            <a:r>
              <a:rPr lang="en-US" dirty="0" smtClean="0"/>
              <a:t> ) </a:t>
            </a:r>
            <a:r>
              <a:rPr lang="en-US" dirty="0"/>
              <a:t>&lt; 1.5 x 10</a:t>
            </a:r>
            <a:r>
              <a:rPr lang="en-US" baseline="30000" dirty="0"/>
              <a:t>−3</a:t>
            </a:r>
            <a:r>
              <a:rPr lang="en-US" dirty="0"/>
              <a:t>  (expected </a:t>
            </a:r>
            <a:r>
              <a:rPr lang="en-US" dirty="0" smtClean="0"/>
              <a:t>1.2</a:t>
            </a:r>
            <a:r>
              <a:rPr lang="en-US" baseline="30000" dirty="0"/>
              <a:t>+</a:t>
            </a:r>
            <a:r>
              <a:rPr lang="en-US" baseline="30000" dirty="0" smtClean="0"/>
              <a:t>0.6</a:t>
            </a:r>
            <a:r>
              <a:rPr lang="fr-FR" baseline="-25000" dirty="0" smtClean="0"/>
              <a:t>−</a:t>
            </a:r>
            <a:r>
              <a:rPr lang="fr-FR" baseline="-25000" dirty="0"/>
              <a:t>0.3</a:t>
            </a:r>
            <a:r>
              <a:rPr lang="fr-FR" dirty="0"/>
              <a:t> x  10</a:t>
            </a:r>
            <a:r>
              <a:rPr lang="fr-FR" baseline="30000" dirty="0"/>
              <a:t>−3</a:t>
            </a:r>
            <a:r>
              <a:rPr lang="fr-FR" dirty="0"/>
              <a:t> )</a:t>
            </a:r>
          </a:p>
          <a:p>
            <a:r>
              <a:rPr lang="fr-FR" dirty="0" smtClean="0"/>
              <a:t>540 ≈ </a:t>
            </a:r>
            <a:r>
              <a:rPr lang="fr-FR" dirty="0"/>
              <a:t>SM Expectation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685" y="2987195"/>
            <a:ext cx="3929963" cy="373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5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2067"/>
            <a:ext cx="8229600" cy="1143000"/>
          </a:xfrm>
        </p:spPr>
        <p:txBody>
          <a:bodyPr/>
          <a:lstStyle/>
          <a:p>
            <a:r>
              <a:rPr lang="en-US" dirty="0" smtClean="0"/>
              <a:t>Looking into the future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21" y="3267296"/>
            <a:ext cx="3339384" cy="256976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31685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63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LHC Running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0941"/>
            <a:ext cx="8426823" cy="546426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09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219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 only more luminosity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74" y="958813"/>
            <a:ext cx="8711702" cy="232628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Higher </a:t>
            </a:r>
            <a:r>
              <a:rPr lang="en-US" dirty="0" err="1" smtClean="0"/>
              <a:t>centre</a:t>
            </a:r>
            <a:r>
              <a:rPr lang="en-US" dirty="0" smtClean="0"/>
              <a:t> of mass energy gives access to higher masses </a:t>
            </a:r>
          </a:p>
          <a:p>
            <a:r>
              <a:rPr lang="en-US" dirty="0" smtClean="0"/>
              <a:t>Hugely improves potential for discovery of heavy particles</a:t>
            </a:r>
          </a:p>
          <a:p>
            <a:r>
              <a:rPr lang="en-US" dirty="0" smtClean="0"/>
              <a:t>Increases cross sections limited by phase space</a:t>
            </a:r>
          </a:p>
          <a:p>
            <a:pPr lvl="1"/>
            <a:r>
              <a:rPr lang="en-US" dirty="0" smtClean="0"/>
              <a:t>E.g. </a:t>
            </a:r>
            <a:r>
              <a:rPr lang="en-US" dirty="0" err="1" smtClean="0"/>
              <a:t>ttH</a:t>
            </a:r>
            <a:r>
              <a:rPr lang="en-US" dirty="0" smtClean="0"/>
              <a:t> increases faster than background (factor 4)</a:t>
            </a:r>
          </a:p>
          <a:p>
            <a:r>
              <a:rPr lang="en-US" dirty="0" smtClean="0"/>
              <a:t>But may make life harder for light states</a:t>
            </a:r>
          </a:p>
          <a:p>
            <a:pPr lvl="1"/>
            <a:r>
              <a:rPr lang="en-US" dirty="0" smtClean="0"/>
              <a:t>E.g. only factor 2 increase for WH/ZH, </a:t>
            </a:r>
            <a:r>
              <a:rPr lang="en-US" dirty="0" err="1" smtClean="0"/>
              <a:t>H➞bb</a:t>
            </a:r>
            <a:r>
              <a:rPr lang="en-US" dirty="0" smtClean="0"/>
              <a:t> and more pileup</a:t>
            </a:r>
          </a:p>
          <a:p>
            <a:pPr lvl="1"/>
            <a:r>
              <a:rPr lang="en-US" dirty="0" smtClean="0"/>
              <a:t>Could be compensated by use of boosted jet techniques (jet substructure)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68850" y="3312262"/>
            <a:ext cx="4225730" cy="3437156"/>
            <a:chOff x="4793784" y="1965172"/>
            <a:chExt cx="4225730" cy="3437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3784" y="2264023"/>
              <a:ext cx="4225724" cy="31383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93431" y="1965172"/>
              <a:ext cx="41260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hlinkClick r:id="rId3"/>
                </a:rPr>
                <a:t>http://www.hep.ph.ic.ac.uk/~wstirlin/plots/plots.html</a:t>
              </a:r>
              <a:r>
                <a:rPr lang="en-US" sz="1400" dirty="0" smtClean="0"/>
                <a:t>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75" y="3611113"/>
            <a:ext cx="3390284" cy="2672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3" y="3486592"/>
            <a:ext cx="4679086" cy="286398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5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Run II/High-</a:t>
            </a:r>
            <a:r>
              <a:rPr lang="en-US" dirty="0" err="1" smtClean="0"/>
              <a:t>Lumi</a:t>
            </a:r>
            <a:r>
              <a:rPr lang="en-US" dirty="0" smtClean="0"/>
              <a:t> LHC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121" y="1120690"/>
            <a:ext cx="7862673" cy="39411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Precision AND searches!</a:t>
            </a:r>
          </a:p>
          <a:p>
            <a:r>
              <a:rPr lang="en-US" dirty="0" smtClean="0"/>
              <a:t>Precision: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ontinue to look for deviations </a:t>
            </a:r>
            <a:r>
              <a:rPr lang="en-US" dirty="0" err="1" smtClean="0"/>
              <a:t>wrt</a:t>
            </a:r>
            <a:r>
              <a:rPr lang="en-US" dirty="0" smtClean="0"/>
              <a:t> Standard Model</a:t>
            </a:r>
          </a:p>
          <a:p>
            <a:r>
              <a:rPr lang="en-US" dirty="0" smtClean="0"/>
              <a:t>Differential cross sections: </a:t>
            </a:r>
          </a:p>
          <a:p>
            <a:pPr lvl="1"/>
            <a:r>
              <a:rPr lang="en-US" dirty="0" smtClean="0"/>
              <a:t>New physics in loops could modify event kinematics</a:t>
            </a:r>
          </a:p>
          <a:p>
            <a:r>
              <a:rPr lang="en-US" dirty="0" smtClean="0"/>
              <a:t>Complete measurement of properties:</a:t>
            </a:r>
          </a:p>
          <a:p>
            <a:pPr lvl="1"/>
            <a:r>
              <a:rPr lang="en-US" dirty="0" smtClean="0"/>
              <a:t>E.g. CP quantum numbers: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ensitivity in H➞ZZ and VBF </a:t>
            </a:r>
          </a:p>
          <a:p>
            <a:pPr lvl="1"/>
            <a:r>
              <a:rPr lang="en-US" dirty="0" smtClean="0"/>
              <a:t>Search for CP violation in Higgs sector</a:t>
            </a:r>
          </a:p>
          <a:p>
            <a:r>
              <a:rPr lang="en-US" dirty="0" smtClean="0"/>
              <a:t>Search for rare decay modes:</a:t>
            </a:r>
          </a:p>
          <a:p>
            <a:pPr lvl="1"/>
            <a:r>
              <a:rPr lang="en-US" dirty="0" smtClean="0"/>
              <a:t>H➞HH to access self coupling (long term!)</a:t>
            </a:r>
          </a:p>
          <a:p>
            <a:r>
              <a:rPr lang="en-US" dirty="0" smtClean="0"/>
              <a:t>Search for additional Higgs bosons:</a:t>
            </a:r>
          </a:p>
          <a:p>
            <a:pPr lvl="1"/>
            <a:r>
              <a:rPr lang="en-US" dirty="0" smtClean="0"/>
              <a:t>E.g. 2-Higgs Doublet Model is a natural extension and predicted in SUSY</a:t>
            </a:r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061818"/>
            <a:ext cx="7512577" cy="141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5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7328"/>
            <a:ext cx="9144000" cy="3181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differential cross 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17712"/>
            <a:ext cx="5584707" cy="203856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Get access to the loop </a:t>
            </a:r>
            <a:r>
              <a:rPr lang="en-US" dirty="0"/>
              <a:t>structure where </a:t>
            </a:r>
            <a:r>
              <a:rPr lang="en-US" dirty="0" smtClean="0"/>
              <a:t>there may be new physics</a:t>
            </a:r>
          </a:p>
          <a:p>
            <a:r>
              <a:rPr lang="en-US" dirty="0" smtClean="0"/>
              <a:t>ATLAS </a:t>
            </a:r>
            <a:r>
              <a:rPr lang="en-US" dirty="0" err="1"/>
              <a:t>H→γγ</a:t>
            </a:r>
            <a:r>
              <a:rPr lang="en-US" dirty="0"/>
              <a:t> and ZZ </a:t>
            </a:r>
            <a:r>
              <a:rPr lang="en-US" dirty="0" smtClean="0"/>
              <a:t>so far – more to come in run 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6277"/>
            <a:ext cx="9144000" cy="322246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447000" y="1663700"/>
            <a:ext cx="3696999" cy="1422405"/>
            <a:chOff x="5447000" y="1663700"/>
            <a:chExt cx="3696999" cy="142240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7000" y="1663700"/>
              <a:ext cx="3696999" cy="142240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95091" y="1804269"/>
              <a:ext cx="36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03193" y="2280580"/>
              <a:ext cx="36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48095" y="2640755"/>
              <a:ext cx="36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956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4340" y="4023671"/>
            <a:ext cx="7839949" cy="2486442"/>
            <a:chOff x="714340" y="4023671"/>
            <a:chExt cx="7839949" cy="24864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40" y="4023671"/>
              <a:ext cx="2518614" cy="228764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2987" y="4147418"/>
              <a:ext cx="2371049" cy="184349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4023671"/>
              <a:ext cx="2534489" cy="248644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66" y="274638"/>
            <a:ext cx="5783975" cy="879853"/>
          </a:xfrm>
        </p:spPr>
        <p:txBody>
          <a:bodyPr>
            <a:normAutofit/>
          </a:bodyPr>
          <a:lstStyle/>
          <a:p>
            <a:r>
              <a:rPr lang="en-US" dirty="0" smtClean="0"/>
              <a:t>Another example: </a:t>
            </a:r>
            <a:r>
              <a:rPr lang="en-US" dirty="0" err="1" smtClean="0"/>
              <a:t>ttH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79" y="1190126"/>
            <a:ext cx="6016442" cy="287084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Indirect constraints on </a:t>
            </a:r>
            <a:r>
              <a:rPr lang="en-US" dirty="0" smtClean="0"/>
              <a:t>top</a:t>
            </a:r>
            <a:r>
              <a:rPr lang="en-US" dirty="0"/>
              <a:t>-Higgs Yukawa </a:t>
            </a:r>
            <a:r>
              <a:rPr lang="en-US" dirty="0" smtClean="0"/>
              <a:t>coupling from loops in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ttH</a:t>
            </a:r>
            <a:r>
              <a:rPr lang="en-US" dirty="0" smtClean="0"/>
              <a:t> </a:t>
            </a:r>
            <a:r>
              <a:rPr lang="en-US" dirty="0"/>
              <a:t>vertices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ssumes </a:t>
            </a:r>
            <a:r>
              <a:rPr lang="en-US" dirty="0"/>
              <a:t>no new </a:t>
            </a:r>
            <a:r>
              <a:rPr lang="en-US" dirty="0" smtClean="0"/>
              <a:t>particles</a:t>
            </a:r>
            <a:r>
              <a:rPr lang="en-US" dirty="0"/>
              <a:t> </a:t>
            </a:r>
            <a:r>
              <a:rPr lang="en-US" dirty="0" smtClean="0"/>
              <a:t>contribute to loops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Top</a:t>
            </a:r>
            <a:r>
              <a:rPr lang="en-US" dirty="0"/>
              <a:t>-Higgs </a:t>
            </a:r>
            <a:r>
              <a:rPr lang="en-US" dirty="0" smtClean="0"/>
              <a:t>Yukawa </a:t>
            </a:r>
            <a:r>
              <a:rPr lang="en-US" dirty="0"/>
              <a:t>coupling </a:t>
            </a:r>
            <a:r>
              <a:rPr lang="en-US" dirty="0" smtClean="0"/>
              <a:t>can be measured </a:t>
            </a:r>
            <a:r>
              <a:rPr lang="en-US" dirty="0"/>
              <a:t>directly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llows </a:t>
            </a:r>
            <a:r>
              <a:rPr lang="en-US" dirty="0"/>
              <a:t>probing for </a:t>
            </a:r>
            <a:r>
              <a:rPr lang="en-US" dirty="0" smtClean="0"/>
              <a:t>New Physics contributions in </a:t>
            </a:r>
            <a:r>
              <a:rPr lang="en-US" dirty="0"/>
              <a:t>the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γγH</a:t>
            </a:r>
            <a:r>
              <a:rPr lang="en-US" dirty="0" smtClean="0"/>
              <a:t> vertices</a:t>
            </a:r>
          </a:p>
          <a:p>
            <a:endParaRPr lang="en-US" dirty="0" smtClean="0"/>
          </a:p>
          <a:p>
            <a:r>
              <a:rPr lang="en-US" dirty="0" smtClean="0"/>
              <a:t>Top Yukawa coupling </a:t>
            </a:r>
            <a:r>
              <a:rPr lang="it-IT" dirty="0" err="1"/>
              <a:t>Y</a:t>
            </a:r>
            <a:r>
              <a:rPr lang="it-IT" baseline="-25000" dirty="0" err="1"/>
              <a:t>t</a:t>
            </a:r>
            <a:r>
              <a:rPr lang="it-IT" dirty="0"/>
              <a:t> = √2M</a:t>
            </a:r>
            <a:r>
              <a:rPr lang="it-IT" baseline="-25000" dirty="0"/>
              <a:t>t</a:t>
            </a:r>
            <a:r>
              <a:rPr lang="it-IT" dirty="0"/>
              <a:t>/</a:t>
            </a:r>
            <a:r>
              <a:rPr lang="it-IT" dirty="0" err="1"/>
              <a:t>vev</a:t>
            </a:r>
            <a:r>
              <a:rPr lang="it-IT" dirty="0"/>
              <a:t> = 0.996±</a:t>
            </a:r>
            <a:r>
              <a:rPr lang="it-IT" dirty="0" smtClean="0"/>
              <a:t>0.005</a:t>
            </a:r>
          </a:p>
          <a:p>
            <a:pPr lvl="1"/>
            <a:r>
              <a:rPr lang="en-US" dirty="0" smtClean="0"/>
              <a:t>Does this mean top plays a special role in EWSB?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106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594" y="271170"/>
            <a:ext cx="2749560" cy="37525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69" y="4030302"/>
            <a:ext cx="4280077" cy="2802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630" y="4046934"/>
            <a:ext cx="3938170" cy="273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0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/>
          <a:lstStyle/>
          <a:p>
            <a:r>
              <a:rPr lang="en-US" dirty="0" smtClean="0"/>
              <a:t>Sensitivity to New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2254" y="1472513"/>
            <a:ext cx="4934546" cy="497981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Effective top-Higgs Yukawa coupling </a:t>
            </a:r>
            <a:r>
              <a:rPr lang="en-US" dirty="0" smtClean="0"/>
              <a:t>may deviate </a:t>
            </a:r>
            <a:r>
              <a:rPr lang="en-US" dirty="0"/>
              <a:t>from </a:t>
            </a:r>
            <a:r>
              <a:rPr lang="en-US" dirty="0" smtClean="0"/>
              <a:t>SM due to new higher-dimension operators</a:t>
            </a:r>
          </a:p>
          <a:p>
            <a:pPr lvl="1"/>
            <a:r>
              <a:rPr lang="en-US" dirty="0" smtClean="0"/>
              <a:t>Change </a:t>
            </a:r>
            <a:r>
              <a:rPr lang="en-US" b="1" dirty="0" smtClean="0"/>
              <a:t>event kinematics – </a:t>
            </a:r>
            <a:r>
              <a:rPr lang="en-US" dirty="0" smtClean="0"/>
              <a:t>go differential!</a:t>
            </a:r>
          </a:p>
          <a:p>
            <a:endParaRPr lang="en-US" dirty="0"/>
          </a:p>
          <a:p>
            <a:r>
              <a:rPr lang="en-US" dirty="0" err="1" smtClean="0"/>
              <a:t>ttH</a:t>
            </a:r>
            <a:r>
              <a:rPr lang="en-US" dirty="0" smtClean="0"/>
              <a:t> sensitive new physics: little Higgs, composite Higgs, Extra Dimensions,…</a:t>
            </a:r>
          </a:p>
          <a:p>
            <a:endParaRPr lang="en-US" dirty="0" smtClean="0"/>
          </a:p>
          <a:p>
            <a:r>
              <a:rPr lang="en-US" dirty="0" smtClean="0"/>
              <a:t>In the presence of CP violation, Higgs-top coupling have scalar (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 smtClean="0"/>
              <a:t>)and </a:t>
            </a:r>
            <a:r>
              <a:rPr lang="en-US" dirty="0" err="1" smtClean="0"/>
              <a:t>pseudoscalar</a:t>
            </a:r>
            <a:r>
              <a:rPr lang="en-US" dirty="0" smtClean="0"/>
              <a:t> (˜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/>
              <a:t>)</a:t>
            </a:r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Strong dependence on </a:t>
            </a:r>
            <a:r>
              <a:rPr lang="en-US" dirty="0" err="1" smtClean="0"/>
              <a:t>ttH</a:t>
            </a:r>
            <a:r>
              <a:rPr lang="en-US" dirty="0" smtClean="0"/>
              <a:t> cross section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Note: Indirect constraints from electron electric dipole moment not taken into account (give |˜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κ</a:t>
            </a:r>
            <a:r>
              <a:rPr lang="en-US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&lt; 0.01)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28629" y="1026220"/>
            <a:ext cx="3259429" cy="2529460"/>
            <a:chOff x="215899" y="3637533"/>
            <a:chExt cx="3814167" cy="32204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00" y="4066374"/>
              <a:ext cx="3536355" cy="27916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5899" y="3637533"/>
              <a:ext cx="3814167" cy="47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Degrande</a:t>
              </a:r>
              <a:r>
                <a:rPr lang="en-US" dirty="0" smtClean="0"/>
                <a:t> et al. arXiv</a:t>
              </a:r>
              <a:r>
                <a:rPr lang="en-US" dirty="0"/>
                <a:t>:1205.1065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" y="3763855"/>
            <a:ext cx="3222879" cy="3094145"/>
            <a:chOff x="457200" y="3763855"/>
            <a:chExt cx="3222879" cy="30941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948521"/>
              <a:ext cx="3222879" cy="29094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7200" y="3763855"/>
              <a:ext cx="3022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Ellis et al. arXiv:1312.5736</a:t>
              </a:r>
              <a:endParaRPr lang="en-US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5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8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234"/>
            <a:ext cx="8229600" cy="52901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Recapitulation:</a:t>
            </a:r>
          </a:p>
          <a:p>
            <a:pPr lvl="1"/>
            <a:r>
              <a:rPr lang="en-US" dirty="0" smtClean="0"/>
              <a:t>Electroweak symmetry breaking</a:t>
            </a:r>
          </a:p>
          <a:p>
            <a:pPr lvl="1"/>
            <a:r>
              <a:rPr lang="en-US" dirty="0" smtClean="0"/>
              <a:t>Higgs boson in Electroweak </a:t>
            </a:r>
            <a:r>
              <a:rPr lang="en-US" dirty="0" err="1" smtClean="0"/>
              <a:t>Lagrangian</a:t>
            </a:r>
            <a:endParaRPr lang="en-US" dirty="0" smtClean="0"/>
          </a:p>
          <a:p>
            <a:pPr lvl="1"/>
            <a:r>
              <a:rPr lang="en-US" dirty="0" smtClean="0"/>
              <a:t>Higgs boson production and decay at the LHC</a:t>
            </a:r>
          </a:p>
          <a:p>
            <a:pPr lvl="1"/>
            <a:r>
              <a:rPr lang="en-US" dirty="0" smtClean="0"/>
              <a:t>The landscape at the end of LHC run I</a:t>
            </a:r>
          </a:p>
          <a:p>
            <a:endParaRPr lang="en-US" dirty="0" smtClean="0"/>
          </a:p>
          <a:p>
            <a:r>
              <a:rPr lang="en-US" dirty="0" smtClean="0"/>
              <a:t>The Higgs sector beyond the Standard Model</a:t>
            </a:r>
          </a:p>
          <a:p>
            <a:pPr lvl="1"/>
            <a:r>
              <a:rPr lang="en-US" dirty="0" smtClean="0"/>
              <a:t>Constraints from current data</a:t>
            </a:r>
          </a:p>
          <a:p>
            <a:pPr lvl="1"/>
            <a:r>
              <a:rPr lang="en-US" dirty="0" smtClean="0"/>
              <a:t>Examples of rare and exotic channels</a:t>
            </a:r>
          </a:p>
          <a:p>
            <a:endParaRPr lang="en-US" dirty="0" smtClean="0"/>
          </a:p>
          <a:p>
            <a:r>
              <a:rPr lang="en-US" dirty="0" smtClean="0"/>
              <a:t>Future Higgs measurements at LHC and beyond</a:t>
            </a:r>
          </a:p>
          <a:p>
            <a:pPr lvl="1"/>
            <a:r>
              <a:rPr lang="en-US" dirty="0" smtClean="0"/>
              <a:t>Fundamental questions at the end of run I</a:t>
            </a:r>
          </a:p>
          <a:p>
            <a:pPr lvl="1"/>
            <a:r>
              <a:rPr lang="en-US" dirty="0" smtClean="0"/>
              <a:t>Future LHC running – luminosity, energy, and physics reach</a:t>
            </a:r>
          </a:p>
          <a:p>
            <a:pPr lvl="1"/>
            <a:r>
              <a:rPr lang="en-US" dirty="0" smtClean="0"/>
              <a:t>Higgs physics in future LHC analyses – Precision and Searches</a:t>
            </a:r>
          </a:p>
          <a:p>
            <a:pPr lvl="1"/>
            <a:r>
              <a:rPr lang="en-US" dirty="0" smtClean="0"/>
              <a:t>An example: associated production with top-quark pair – SM and BSM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7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/>
          <a:lstStyle/>
          <a:p>
            <a:r>
              <a:rPr lang="en-GB" dirty="0" smtClean="0"/>
              <a:t>Gauge invariance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091" y="1107618"/>
            <a:ext cx="8772739" cy="539040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Take the Dirac </a:t>
            </a:r>
            <a:r>
              <a:rPr lang="en-GB" dirty="0" err="1" smtClean="0"/>
              <a:t>Lagrangian</a:t>
            </a:r>
            <a:r>
              <a:rPr lang="en-GB" dirty="0" smtClean="0"/>
              <a:t> (for </a:t>
            </a:r>
            <a:r>
              <a:rPr lang="en-GB" dirty="0" err="1" smtClean="0"/>
              <a:t>spinor</a:t>
            </a:r>
            <a:r>
              <a:rPr lang="en-GB" dirty="0" smtClean="0"/>
              <a:t> fields </a:t>
            </a:r>
            <a:r>
              <a:rPr lang="en-GB" dirty="0" err="1" smtClean="0"/>
              <a:t>ϕ</a:t>
            </a:r>
            <a:r>
              <a:rPr lang="en-GB" dirty="0" smtClean="0"/>
              <a:t> representing fermions)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It is invariant under global gauge transformations like: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Where </a:t>
            </a:r>
            <a:r>
              <a:rPr lang="en-GB" dirty="0" err="1" smtClean="0"/>
              <a:t>θ</a:t>
            </a:r>
            <a:r>
              <a:rPr lang="en-GB" dirty="0" smtClean="0"/>
              <a:t> is a constant. Now, what about </a:t>
            </a:r>
            <a:r>
              <a:rPr lang="en-GB" b="1" i="1" dirty="0" smtClean="0"/>
              <a:t>local</a:t>
            </a:r>
            <a:r>
              <a:rPr lang="en-GB" dirty="0" smtClean="0"/>
              <a:t> gauge transformations? If </a:t>
            </a:r>
            <a:r>
              <a:rPr lang="en-GB" dirty="0" err="1" smtClean="0"/>
              <a:t>θ</a:t>
            </a:r>
            <a:r>
              <a:rPr lang="en-GB" dirty="0" smtClean="0"/>
              <a:t>=</a:t>
            </a:r>
            <a:r>
              <a:rPr lang="en-GB" dirty="0" err="1" smtClean="0"/>
              <a:t>θ</a:t>
            </a:r>
            <a:r>
              <a:rPr lang="en-GB" dirty="0" smtClean="0"/>
              <a:t>(</a:t>
            </a:r>
            <a:r>
              <a:rPr lang="en-GB" i="1" dirty="0" smtClean="0"/>
              <a:t>x</a:t>
            </a:r>
            <a:r>
              <a:rPr lang="en-GB" dirty="0" smtClean="0"/>
              <a:t>) then the field derivative gives us extra terms: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								     or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(with 				 and </a:t>
            </a:r>
            <a:r>
              <a:rPr lang="en-GB" b="1" i="1" dirty="0" smtClean="0"/>
              <a:t>q</a:t>
            </a:r>
            <a:r>
              <a:rPr lang="en-GB" dirty="0" smtClean="0"/>
              <a:t> the charge of the particle)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we can now make the </a:t>
            </a:r>
            <a:r>
              <a:rPr lang="en-GB" dirty="0" err="1"/>
              <a:t>L</a:t>
            </a:r>
            <a:r>
              <a:rPr lang="en-GB" dirty="0" err="1" smtClean="0"/>
              <a:t>agrangian</a:t>
            </a:r>
            <a:r>
              <a:rPr lang="en-GB" dirty="0" smtClean="0"/>
              <a:t> local-gauge invariant by adding an </a:t>
            </a:r>
            <a:r>
              <a:rPr lang="en-GB" b="1" i="1" dirty="0" smtClean="0"/>
              <a:t>interaction term</a:t>
            </a:r>
            <a:r>
              <a:rPr lang="en-GB" dirty="0" smtClean="0"/>
              <a:t> with a new </a:t>
            </a:r>
            <a:r>
              <a:rPr lang="en-GB" b="1" dirty="0" smtClean="0"/>
              <a:t>gauge</a:t>
            </a:r>
            <a:r>
              <a:rPr lang="en-GB" dirty="0" smtClean="0"/>
              <a:t> field </a:t>
            </a:r>
            <a:r>
              <a:rPr lang="en-GB" b="1" i="1" dirty="0" err="1" smtClean="0"/>
              <a:t>A</a:t>
            </a:r>
            <a:r>
              <a:rPr lang="en-GB" b="1" i="1" baseline="-25000" dirty="0" err="1" smtClean="0"/>
              <a:t>μ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915" y="2456818"/>
            <a:ext cx="1400040" cy="383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688" y="1578892"/>
            <a:ext cx="3583566" cy="391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93" y="3802277"/>
            <a:ext cx="3137902" cy="363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451" y="3802277"/>
            <a:ext cx="3109606" cy="377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345" y="4319436"/>
            <a:ext cx="1425339" cy="4842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015" y="5772150"/>
            <a:ext cx="5996620" cy="425048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019801" y="5635230"/>
            <a:ext cx="1899256" cy="721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37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026" y="372215"/>
            <a:ext cx="8892974" cy="63492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For </a:t>
            </a:r>
            <a:r>
              <a:rPr lang="en-GB" dirty="0"/>
              <a:t>this to </a:t>
            </a:r>
            <a:r>
              <a:rPr lang="en-GB" dirty="0" smtClean="0"/>
              <a:t>work, </a:t>
            </a:r>
            <a:r>
              <a:rPr lang="en-GB" dirty="0"/>
              <a:t>the new field needs to transform like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So that the last term cancels the change in the </a:t>
            </a:r>
            <a:r>
              <a:rPr lang="en-GB" dirty="0" err="1" smtClean="0"/>
              <a:t>ϕ</a:t>
            </a:r>
            <a:r>
              <a:rPr lang="en-GB" dirty="0" smtClean="0"/>
              <a:t> terms due to gauge transformations. But what has just happened? We have added a new field, and so a new particle to the </a:t>
            </a:r>
            <a:r>
              <a:rPr lang="en-GB" dirty="0" err="1" smtClean="0"/>
              <a:t>Lagrangian</a:t>
            </a:r>
            <a:r>
              <a:rPr lang="en-GB" dirty="0" smtClean="0"/>
              <a:t>.  For this to make sense </a:t>
            </a:r>
            <a:r>
              <a:rPr lang="en-GB" b="1" dirty="0" smtClean="0"/>
              <a:t>we also need a new </a:t>
            </a:r>
            <a:r>
              <a:rPr lang="en-GB" b="1" i="1" dirty="0" smtClean="0"/>
              <a:t>free term</a:t>
            </a:r>
            <a:r>
              <a:rPr lang="en-GB" dirty="0" smtClean="0"/>
              <a:t> for this field. We end up with: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Where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Now, the last 2 terms in the new </a:t>
            </a:r>
            <a:r>
              <a:rPr lang="en-GB" dirty="0" err="1" smtClean="0"/>
              <a:t>Lagrangian</a:t>
            </a:r>
            <a:r>
              <a:rPr lang="en-GB" dirty="0" smtClean="0"/>
              <a:t> correspond to </a:t>
            </a:r>
            <a:r>
              <a:rPr lang="en-GB" b="1" dirty="0" smtClean="0"/>
              <a:t>Maxwell’s </a:t>
            </a:r>
            <a:r>
              <a:rPr lang="en-GB" b="1" dirty="0" err="1" smtClean="0"/>
              <a:t>Lagrangian</a:t>
            </a:r>
            <a:r>
              <a:rPr lang="en-GB" b="1" dirty="0" smtClean="0"/>
              <a:t> </a:t>
            </a:r>
            <a:r>
              <a:rPr lang="en-GB" dirty="0" smtClean="0"/>
              <a:t>and give all of electrodynamics!!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Demanding local gauge conservation resulted in obtaining a new field (the photon) and its interactions with the fermion fields. This is the blueprint of all Standard Model theories (called “Gauge theories”).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Gauge theories are automatically </a:t>
            </a:r>
            <a:r>
              <a:rPr lang="en-GB" dirty="0" err="1" smtClean="0"/>
              <a:t>renormalizable</a:t>
            </a:r>
            <a:r>
              <a:rPr lang="en-GB" dirty="0" smtClean="0"/>
              <a:t> (‘t </a:t>
            </a:r>
            <a:r>
              <a:rPr lang="en-GB" dirty="0" err="1" smtClean="0"/>
              <a:t>Hooft</a:t>
            </a:r>
            <a:r>
              <a:rPr lang="en-GB" dirty="0" smtClean="0"/>
              <a:t> &amp; </a:t>
            </a:r>
            <a:r>
              <a:rPr lang="en-GB" dirty="0" err="1" smtClean="0"/>
              <a:t>Veltman’s</a:t>
            </a:r>
            <a:r>
              <a:rPr lang="en-GB" dirty="0" smtClean="0"/>
              <a:t> Nobel prize) i.e. don’t produce nonsense.</a:t>
            </a:r>
            <a:r>
              <a:rPr lang="en-GB" dirty="0"/>
              <a:t> </a:t>
            </a:r>
            <a:r>
              <a:rPr lang="en-GB" dirty="0" smtClean="0"/>
              <a:t>BUT: notice there is no term depending on the square of the </a:t>
            </a:r>
            <a:r>
              <a:rPr lang="en-GB" dirty="0" err="1" smtClean="0"/>
              <a:t>A</a:t>
            </a:r>
            <a:r>
              <a:rPr lang="en-GB" baseline="-25000" dirty="0" err="1" smtClean="0"/>
              <a:t>μ</a:t>
            </a:r>
            <a:r>
              <a:rPr lang="en-GB" dirty="0" smtClean="0"/>
              <a:t> field:</a:t>
            </a:r>
          </a:p>
          <a:p>
            <a:pPr marL="0" indent="0">
              <a:buNone/>
            </a:pPr>
            <a:r>
              <a:rPr lang="en-GB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GB" dirty="0" smtClean="0"/>
              <a:t>There is </a:t>
            </a:r>
            <a:r>
              <a:rPr lang="en-GB" b="1" dirty="0" smtClean="0"/>
              <a:t>no mass term for the photon </a:t>
            </a:r>
            <a:r>
              <a:rPr lang="en-GB" dirty="0" smtClean="0"/>
              <a:t>– this is the beginning of the Higgs story!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Physics Course - LIP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002" y="2050610"/>
            <a:ext cx="6585726" cy="607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175" y="707229"/>
            <a:ext cx="1983506" cy="308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411" y="2843118"/>
            <a:ext cx="2481381" cy="22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4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1385" y="2130425"/>
            <a:ext cx="8875756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Shortcomings of the Standard Model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335087" y="3603248"/>
            <a:ext cx="5181600" cy="1752600"/>
          </a:xfrm>
        </p:spPr>
        <p:txBody>
          <a:bodyPr/>
          <a:lstStyle/>
          <a:p>
            <a:pPr algn="l"/>
            <a:r>
              <a:rPr lang="en-GB" dirty="0" smtClean="0"/>
              <a:t>Elementary particle masses</a:t>
            </a:r>
          </a:p>
          <a:p>
            <a:pPr algn="l"/>
            <a:r>
              <a:rPr lang="en-GB" dirty="0" smtClean="0"/>
              <a:t>WW </a:t>
            </a:r>
            <a:r>
              <a:rPr lang="en-GB" dirty="0"/>
              <a:t>scattering.</a:t>
            </a:r>
          </a:p>
        </p:txBody>
      </p:sp>
    </p:spTree>
    <p:extLst>
      <p:ext uri="{BB962C8B-B14F-4D97-AF65-F5344CB8AC3E}">
        <p14:creationId xmlns:p14="http://schemas.microsoft.com/office/powerpoint/2010/main" val="184064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97" y="304061"/>
            <a:ext cx="3514921" cy="155673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Standard Model in 1 slide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pic>
        <p:nvPicPr>
          <p:cNvPr id="7" name="Picture 10" descr="dimuon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99209"/>
            <a:ext cx="3853799" cy="292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666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174" y="1052966"/>
            <a:ext cx="7631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interaction of gauge bosons with fermions is </a:t>
            </a:r>
            <a:r>
              <a:rPr lang="en-US" sz="2400" dirty="0" smtClean="0"/>
              <a:t>(very) well described </a:t>
            </a:r>
            <a:r>
              <a:rPr lang="en-US" sz="2400" dirty="0" smtClean="0"/>
              <a:t>by the  Standard Model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48" y="2130335"/>
            <a:ext cx="8783494" cy="351113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328"/>
          </a:xfrm>
        </p:spPr>
        <p:txBody>
          <a:bodyPr>
            <a:normAutofit/>
          </a:bodyPr>
          <a:lstStyle/>
          <a:p>
            <a:r>
              <a:rPr lang="en-US" dirty="0"/>
              <a:t>Standard </a:t>
            </a:r>
            <a:r>
              <a:rPr lang="en-US" dirty="0" smtClean="0"/>
              <a:t>model interactions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83348" y="5641466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Photon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massless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710" y="5664761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Gluons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massless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98920" y="5629002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W+, W-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very massive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79402" y="5626651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Z</a:t>
            </a:r>
            <a:r>
              <a:rPr lang="en-US" sz="2400" b="1" baseline="30000" dirty="0" smtClean="0">
                <a:solidFill>
                  <a:schemeClr val="accent4"/>
                </a:solidFill>
              </a:rPr>
              <a:t>0</a:t>
            </a:r>
            <a:endParaRPr lang="en-US" sz="2400" b="1" dirty="0" smtClean="0">
              <a:solidFill>
                <a:schemeClr val="accent4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very massive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34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 to </a:t>
            </a:r>
            <a:r>
              <a:rPr lang="en-US" dirty="0" err="1" smtClean="0"/>
              <a:t>L</a:t>
            </a:r>
            <a:r>
              <a:rPr lang="en-US" dirty="0" err="1" smtClean="0"/>
              <a:t>agrangians</a:t>
            </a:r>
            <a:r>
              <a:rPr lang="en-US" dirty="0" smtClean="0"/>
              <a:t>… and </a:t>
            </a:r>
            <a:r>
              <a:rPr lang="en-US" dirty="0" smtClean="0"/>
              <a:t>coffee </a:t>
            </a:r>
            <a:r>
              <a:rPr lang="en-US" dirty="0" smtClean="0"/>
              <a:t>mugs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07" y="1777272"/>
            <a:ext cx="3115593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Throughout history, we have been looking mostly at the second line</a:t>
            </a:r>
          </a:p>
          <a:p>
            <a:endParaRPr lang="en-US" dirty="0" smtClean="0"/>
          </a:p>
          <a:p>
            <a:r>
              <a:rPr lang="en-US" dirty="0" smtClean="0"/>
              <a:t>Interactions between fermion matter particles transmitted by force carriers</a:t>
            </a:r>
          </a:p>
          <a:p>
            <a:endParaRPr lang="en-US" dirty="0" smtClean="0"/>
          </a:p>
          <a:p>
            <a:r>
              <a:rPr lang="en-US" dirty="0" smtClean="0"/>
              <a:t>I.e. </a:t>
            </a:r>
            <a:r>
              <a:rPr lang="en-US" dirty="0"/>
              <a:t>a</a:t>
            </a:r>
            <a:r>
              <a:rPr lang="en-US" dirty="0" smtClean="0"/>
              <a:t>ll of chemistry and most of physics</a:t>
            </a:r>
          </a:p>
          <a:p>
            <a:endParaRPr lang="en-US" dirty="0" smtClean="0"/>
          </a:p>
          <a:p>
            <a:r>
              <a:rPr lang="en-US" dirty="0" err="1" smtClean="0"/>
              <a:t>Disclamer</a:t>
            </a:r>
            <a:r>
              <a:rPr lang="en-US" dirty="0" smtClean="0"/>
              <a:t>: gravity not on the mug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500" y="1777272"/>
            <a:ext cx="5491130" cy="385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500" y="1777272"/>
            <a:ext cx="5491130" cy="38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4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31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0440" y="2968416"/>
            <a:ext cx="5836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dirty="0" smtClean="0">
                <a:solidFill>
                  <a:srgbClr val="FF0000"/>
                </a:solidFill>
              </a:rPr>
              <a:t>What shortcomings?</a:t>
            </a:r>
            <a:endParaRPr lang="en-GB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8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Now the problems…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1186696"/>
            <a:ext cx="8686800" cy="5169654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GB" dirty="0" smtClean="0"/>
              <a:t>Mass of elementary particles and gauge bosons</a:t>
            </a:r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r>
              <a:rPr lang="en-GB" dirty="0" smtClean="0"/>
              <a:t>Longitudinal gauge-boson scattering (see below)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10" descr="dimuon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6515" y="1859987"/>
            <a:ext cx="4874906" cy="369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2451198" y="1314380"/>
            <a:ext cx="2805592" cy="441657"/>
            <a:chOff x="2451198" y="1727884"/>
            <a:chExt cx="2805592" cy="441657"/>
          </a:xfrm>
        </p:grpSpPr>
        <p:cxnSp>
          <p:nvCxnSpPr>
            <p:cNvPr id="14" name="Straight Connector 13"/>
            <p:cNvCxnSpPr>
              <a:endCxn id="11" idx="22"/>
            </p:cNvCxnSpPr>
            <p:nvPr/>
          </p:nvCxnSpPr>
          <p:spPr>
            <a:xfrm>
              <a:off x="2451198" y="1727884"/>
              <a:ext cx="2805591" cy="441657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451198" y="1727884"/>
              <a:ext cx="2805592" cy="441657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674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828"/>
            <a:ext cx="9144000" cy="5197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006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Pure gauge-boson interactions exist in SM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5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442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716400" y="2430403"/>
            <a:ext cx="6858002" cy="199719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8800" dirty="0" smtClean="0"/>
              <a:t>Outlook</a:t>
            </a:r>
            <a:endParaRPr lang="en-US" sz="8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871" y="35145"/>
            <a:ext cx="1480355" cy="998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871" y="2022502"/>
            <a:ext cx="1480355" cy="9666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872" y="5733422"/>
            <a:ext cx="1480355" cy="11391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871" y="4034974"/>
            <a:ext cx="1480355" cy="10547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5496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8212"/>
          </a:xfrm>
        </p:spPr>
        <p:txBody>
          <a:bodyPr/>
          <a:lstStyle/>
          <a:p>
            <a:r>
              <a:rPr lang="en-GB" dirty="0" smtClean="0"/>
              <a:t>… and depending on polarization…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81" y="1092850"/>
            <a:ext cx="8251627" cy="53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8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140" y="5029526"/>
            <a:ext cx="4976426" cy="126740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3443"/>
          </a:xfrm>
        </p:spPr>
        <p:txBody>
          <a:bodyPr/>
          <a:lstStyle/>
          <a:p>
            <a:r>
              <a:rPr lang="en-GB" dirty="0" smtClean="0"/>
              <a:t>May have strange results!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7425"/>
            <a:ext cx="8904048" cy="1631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7" y="3389242"/>
            <a:ext cx="8697323" cy="16402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107621"/>
            <a:ext cx="8121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cross section for the scattering of longitudinally polarized W bosons grows with energy until it becomes unphysical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512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96" y="1107617"/>
            <a:ext cx="8843806" cy="5474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344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Possibilities (before Higgs discovery)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3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914562"/>
            <a:ext cx="8229600" cy="1143000"/>
          </a:xfrm>
        </p:spPr>
        <p:txBody>
          <a:bodyPr/>
          <a:lstStyle/>
          <a:p>
            <a:r>
              <a:rPr lang="en-GB" dirty="0" smtClean="0"/>
              <a:t>The Higgs Mechanism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404733"/>
            <a:ext cx="3810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7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2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7534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Electroweak symmetry breaking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17715" y="1170695"/>
            <a:ext cx="4895890" cy="516730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In the </a:t>
            </a:r>
            <a:r>
              <a:rPr lang="en-US" sz="2800" dirty="0" smtClean="0">
                <a:solidFill>
                  <a:srgbClr val="000000"/>
                </a:solidFill>
              </a:rPr>
              <a:t>Standard Model with no Higgs mechanism, interactions </a:t>
            </a:r>
            <a:r>
              <a:rPr lang="en-US" sz="2800" dirty="0">
                <a:solidFill>
                  <a:srgbClr val="000000"/>
                </a:solidFill>
              </a:rPr>
              <a:t>are symmetric </a:t>
            </a:r>
            <a:r>
              <a:rPr lang="en-US" sz="2800" dirty="0" smtClean="0">
                <a:solidFill>
                  <a:srgbClr val="000000"/>
                </a:solidFill>
              </a:rPr>
              <a:t>and </a:t>
            </a:r>
            <a:r>
              <a:rPr lang="en-US" sz="2800" dirty="0">
                <a:solidFill>
                  <a:srgbClr val="000000"/>
                </a:solidFill>
              </a:rPr>
              <a:t>particles do not have </a:t>
            </a:r>
            <a:r>
              <a:rPr lang="en-US" sz="2800" dirty="0" smtClean="0">
                <a:solidFill>
                  <a:srgbClr val="000000"/>
                </a:solidFill>
              </a:rPr>
              <a:t>mass 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Electroweak symmetry is </a:t>
            </a:r>
            <a:r>
              <a:rPr lang="en-US" sz="2800" dirty="0">
                <a:solidFill>
                  <a:srgbClr val="000000"/>
                </a:solidFill>
              </a:rPr>
              <a:t>broken: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Photon does </a:t>
            </a:r>
            <a:r>
              <a:rPr lang="en-US" dirty="0">
                <a:solidFill>
                  <a:srgbClr val="000000"/>
                </a:solidFill>
              </a:rPr>
              <a:t>not have mass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</a:rPr>
              <a:t>, Z </a:t>
            </a:r>
            <a:r>
              <a:rPr lang="en-US" dirty="0" smtClean="0">
                <a:solidFill>
                  <a:srgbClr val="000000"/>
                </a:solidFill>
              </a:rPr>
              <a:t>have </a:t>
            </a:r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dirty="0" smtClean="0">
                <a:solidFill>
                  <a:srgbClr val="000000"/>
                </a:solidFill>
              </a:rPr>
              <a:t>large mass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BE0204"/>
                </a:solidFill>
              </a:rPr>
              <a:t>Higgs mechanism:</a:t>
            </a:r>
          </a:p>
          <a:p>
            <a:pPr lvl="1"/>
            <a:r>
              <a:rPr lang="en-US" dirty="0">
                <a:solidFill>
                  <a:srgbClr val="BE0204"/>
                </a:solidFill>
              </a:rPr>
              <a:t>mass of W and Z results from </a:t>
            </a:r>
            <a:r>
              <a:rPr lang="en-US" dirty="0" smtClean="0">
                <a:solidFill>
                  <a:srgbClr val="BE0204"/>
                </a:solidFill>
              </a:rPr>
              <a:t>the  </a:t>
            </a:r>
            <a:r>
              <a:rPr lang="en-US" dirty="0">
                <a:solidFill>
                  <a:srgbClr val="BE0204"/>
                </a:solidFill>
              </a:rPr>
              <a:t>Higgs </a:t>
            </a:r>
            <a:r>
              <a:rPr lang="en-US" dirty="0" smtClean="0">
                <a:solidFill>
                  <a:srgbClr val="BE0204"/>
                </a:solidFill>
              </a:rPr>
              <a:t>mechanism</a:t>
            </a:r>
            <a:endParaRPr lang="en-US" dirty="0">
              <a:solidFill>
                <a:srgbClr val="BE0204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820485" y="1182753"/>
            <a:ext cx="3104884" cy="3222251"/>
            <a:chOff x="5992261" y="1308783"/>
            <a:chExt cx="2494401" cy="2755663"/>
          </a:xfrm>
        </p:grpSpPr>
        <p:sp>
          <p:nvSpPr>
            <p:cNvPr id="25" name="Rectangle 24"/>
            <p:cNvSpPr/>
            <p:nvPr/>
          </p:nvSpPr>
          <p:spPr>
            <a:xfrm>
              <a:off x="5992261" y="1308783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6573" y="1417194"/>
              <a:ext cx="703901" cy="8329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2399" y="2226403"/>
              <a:ext cx="2143613" cy="171489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6192399" y="2004897"/>
              <a:ext cx="2185408" cy="221506"/>
              <a:chOff x="5755317" y="1689842"/>
              <a:chExt cx="2494470" cy="221508"/>
            </a:xfrm>
          </p:grpSpPr>
          <p:sp>
            <p:nvSpPr>
              <p:cNvPr id="13" name="Arc 12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806037" y="1170695"/>
            <a:ext cx="3104884" cy="3316558"/>
            <a:chOff x="2970590" y="1417194"/>
            <a:chExt cx="2494401" cy="2755663"/>
          </a:xfrm>
        </p:grpSpPr>
        <p:sp>
          <p:nvSpPr>
            <p:cNvPr id="28" name="Rectangle 27"/>
            <p:cNvSpPr/>
            <p:nvPr/>
          </p:nvSpPr>
          <p:spPr>
            <a:xfrm>
              <a:off x="2970590" y="1417194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732" y="2349555"/>
              <a:ext cx="2143613" cy="171489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35223">
              <a:off x="4350805" y="2799382"/>
              <a:ext cx="703901" cy="832949"/>
            </a:xfrm>
            <a:prstGeom prst="rect">
              <a:avLst/>
            </a:prstGeom>
          </p:spPr>
        </p:pic>
        <p:grpSp>
          <p:nvGrpSpPr>
            <p:cNvPr id="31" name="Group 21"/>
            <p:cNvGrpSpPr/>
            <p:nvPr/>
          </p:nvGrpSpPr>
          <p:grpSpPr>
            <a:xfrm>
              <a:off x="3170733" y="3828644"/>
              <a:ext cx="2185410" cy="221506"/>
              <a:chOff x="5755317" y="1689842"/>
              <a:chExt cx="2494470" cy="221508"/>
            </a:xfrm>
          </p:grpSpPr>
          <p:sp>
            <p:nvSpPr>
              <p:cNvPr id="32" name="Arc 31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34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Arc 38"/>
            <p:cNvSpPr/>
            <p:nvPr/>
          </p:nvSpPr>
          <p:spPr>
            <a:xfrm>
              <a:off x="4044897" y="2226403"/>
              <a:ext cx="611770" cy="857884"/>
            </a:xfrm>
            <a:prstGeom prst="arc">
              <a:avLst>
                <a:gd name="adj1" fmla="val 15413884"/>
                <a:gd name="adj2" fmla="val 2589208"/>
              </a:avLst>
            </a:prstGeom>
            <a:ln cap="flat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42751" y="6474528"/>
            <a:ext cx="2395098" cy="38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J.Varela’s</a:t>
            </a:r>
            <a:r>
              <a:rPr lang="en-US" dirty="0" smtClean="0"/>
              <a:t> lecture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952" y="1782756"/>
            <a:ext cx="3343969" cy="310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3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5838528" y="1201693"/>
            <a:ext cx="3104884" cy="3222251"/>
            <a:chOff x="5992261" y="1308783"/>
            <a:chExt cx="2494401" cy="2755663"/>
          </a:xfrm>
        </p:grpSpPr>
        <p:sp>
          <p:nvSpPr>
            <p:cNvPr id="29" name="Rectangle 28"/>
            <p:cNvSpPr/>
            <p:nvPr/>
          </p:nvSpPr>
          <p:spPr>
            <a:xfrm>
              <a:off x="5992261" y="1308783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6573" y="1417194"/>
              <a:ext cx="703901" cy="83294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2399" y="2226403"/>
              <a:ext cx="2143613" cy="1714891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6192399" y="2004897"/>
              <a:ext cx="2185408" cy="221506"/>
              <a:chOff x="5755317" y="1689842"/>
              <a:chExt cx="2494470" cy="221508"/>
            </a:xfrm>
          </p:grpSpPr>
          <p:sp>
            <p:nvSpPr>
              <p:cNvPr id="33" name="Arc 32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34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Arc 36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18" y="2821461"/>
            <a:ext cx="33020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18" y="4148562"/>
            <a:ext cx="5664200" cy="30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918" y="4811443"/>
            <a:ext cx="3251200" cy="66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918" y="5704009"/>
            <a:ext cx="5867400" cy="342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1183999"/>
            <a:ext cx="384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Electroweak </a:t>
            </a:r>
            <a:r>
              <a:rPr lang="en-US" dirty="0" err="1" smtClean="0"/>
              <a:t>Lagrangian</a:t>
            </a:r>
            <a:r>
              <a:rPr lang="en-US" dirty="0"/>
              <a:t> </a:t>
            </a:r>
            <a:r>
              <a:rPr lang="en-US" dirty="0" smtClean="0"/>
              <a:t>before spontaneous symmetry breaking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2402833"/>
            <a:ext cx="377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Electroweak gauge bosons: B</a:t>
            </a:r>
            <a:r>
              <a:rPr lang="en-US" baseline="30000" dirty="0" smtClean="0"/>
              <a:t>0</a:t>
            </a:r>
            <a:r>
              <a:rPr lang="en-US" dirty="0" smtClean="0"/>
              <a:t> W</a:t>
            </a:r>
            <a:r>
              <a:rPr lang="en-US" baseline="30000" dirty="0" smtClean="0"/>
              <a:t>0</a:t>
            </a:r>
            <a:r>
              <a:rPr lang="en-US" dirty="0" smtClean="0"/>
              <a:t> W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3626088"/>
            <a:ext cx="2306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Fermion kinetic terms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07061" y="4793684"/>
            <a:ext cx="402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Higgs term (note: vacuum expectation value zero before symmetry breaking)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74386" y="5654201"/>
            <a:ext cx="2103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Yukawa interaction term between Higgs field and fermions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17511" y="365580"/>
            <a:ext cx="8229600" cy="836113"/>
          </a:xfrm>
        </p:spPr>
        <p:txBody>
          <a:bodyPr>
            <a:normAutofit/>
          </a:bodyPr>
          <a:lstStyle/>
          <a:p>
            <a:r>
              <a:rPr lang="en-US" dirty="0" smtClean="0"/>
              <a:t>Electroweak regime</a:t>
            </a:r>
            <a:endParaRPr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918" y="1874501"/>
            <a:ext cx="3022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7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17511" y="365580"/>
            <a:ext cx="8229600" cy="836113"/>
          </a:xfrm>
        </p:spPr>
        <p:txBody>
          <a:bodyPr/>
          <a:lstStyle/>
          <a:p>
            <a:r>
              <a:rPr lang="en-US" dirty="0" smtClean="0"/>
              <a:t>After the phase transition</a:t>
            </a:r>
            <a:endParaRPr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27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5857138" y="1170695"/>
            <a:ext cx="3104884" cy="3316558"/>
            <a:chOff x="2970590" y="1417194"/>
            <a:chExt cx="2494401" cy="2755663"/>
          </a:xfrm>
        </p:grpSpPr>
        <p:sp>
          <p:nvSpPr>
            <p:cNvPr id="39" name="Rectangle 38"/>
            <p:cNvSpPr/>
            <p:nvPr/>
          </p:nvSpPr>
          <p:spPr>
            <a:xfrm>
              <a:off x="2970590" y="1417194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0732" y="2349555"/>
              <a:ext cx="2143613" cy="171489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35223">
              <a:off x="4350805" y="2799382"/>
              <a:ext cx="703901" cy="832949"/>
            </a:xfrm>
            <a:prstGeom prst="rect">
              <a:avLst/>
            </a:prstGeom>
          </p:spPr>
        </p:pic>
        <p:grpSp>
          <p:nvGrpSpPr>
            <p:cNvPr id="42" name="Group 21"/>
            <p:cNvGrpSpPr/>
            <p:nvPr/>
          </p:nvGrpSpPr>
          <p:grpSpPr>
            <a:xfrm>
              <a:off x="3170733" y="3828644"/>
              <a:ext cx="2185410" cy="221506"/>
              <a:chOff x="5755317" y="1689842"/>
              <a:chExt cx="2494470" cy="221508"/>
            </a:xfrm>
          </p:grpSpPr>
          <p:sp>
            <p:nvSpPr>
              <p:cNvPr id="44" name="Arc 43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Arc 44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Arc 45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Arc 46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Arc 47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Arc 42"/>
            <p:cNvSpPr/>
            <p:nvPr/>
          </p:nvSpPr>
          <p:spPr>
            <a:xfrm>
              <a:off x="4044897" y="2226403"/>
              <a:ext cx="611770" cy="857884"/>
            </a:xfrm>
            <a:prstGeom prst="arc">
              <a:avLst>
                <a:gd name="adj1" fmla="val 15413884"/>
                <a:gd name="adj2" fmla="val 2589208"/>
              </a:avLst>
            </a:prstGeom>
            <a:ln cap="flat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17511" y="2571687"/>
            <a:ext cx="4010952" cy="1501292"/>
            <a:chOff x="333107" y="1223246"/>
            <a:chExt cx="4010952" cy="1501292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359" y="2114938"/>
              <a:ext cx="3822700" cy="609600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333107" y="1223246"/>
              <a:ext cx="4010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Spontaneous symmetry breaking:</a:t>
              </a:r>
            </a:p>
            <a:p>
              <a:r>
                <a:rPr lang="en-US" b="1" dirty="0" smtClean="0"/>
                <a:t>New bosons </a:t>
              </a:r>
              <a:r>
                <a:rPr lang="en-US" b="1" dirty="0" err="1" smtClean="0"/>
                <a:t>γ</a:t>
              </a:r>
              <a:r>
                <a:rPr lang="en-US" b="1" dirty="0" smtClean="0"/>
                <a:t> and Z</a:t>
              </a:r>
              <a:r>
                <a:rPr lang="en-US" b="1" baseline="30000" dirty="0" smtClean="0"/>
                <a:t>0</a:t>
              </a:r>
              <a:r>
                <a:rPr lang="en-US" b="1" dirty="0" smtClean="0"/>
                <a:t> from W</a:t>
              </a:r>
              <a:r>
                <a:rPr lang="en-US" b="1" baseline="30000" dirty="0" smtClean="0"/>
                <a:t>0</a:t>
              </a:r>
              <a:r>
                <a:rPr lang="en-US" b="1" dirty="0" smtClean="0"/>
                <a:t> and B</a:t>
              </a:r>
              <a:r>
                <a:rPr lang="en-US" b="1" baseline="30000" dirty="0" smtClean="0"/>
                <a:t>0</a:t>
              </a:r>
              <a:endParaRPr lang="en-US" b="1" baseline="30000" dirty="0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63" y="1650135"/>
            <a:ext cx="6731000" cy="215900"/>
          </a:xfrm>
          <a:prstGeom prst="rect">
            <a:avLst/>
          </a:prstGeom>
          <a:ln>
            <a:noFill/>
          </a:ln>
        </p:spPr>
      </p:pic>
      <p:sp>
        <p:nvSpPr>
          <p:cNvPr id="53" name="TextBox 52"/>
          <p:cNvSpPr txBox="1"/>
          <p:nvPr/>
        </p:nvSpPr>
        <p:spPr>
          <a:xfrm>
            <a:off x="457200" y="1208554"/>
            <a:ext cx="457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electroweak symmetry breaking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763" y="5056326"/>
            <a:ext cx="6985000" cy="1308100"/>
          </a:xfrm>
          <a:prstGeom prst="rect">
            <a:avLst/>
          </a:prstGeom>
          <a:ln>
            <a:noFill/>
          </a:ln>
        </p:spPr>
      </p:pic>
      <p:sp>
        <p:nvSpPr>
          <p:cNvPr id="55" name="TextBox 54"/>
          <p:cNvSpPr txBox="1"/>
          <p:nvPr/>
        </p:nvSpPr>
        <p:spPr>
          <a:xfrm>
            <a:off x="457200" y="4686994"/>
            <a:ext cx="468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Kinetic terms: </a:t>
            </a:r>
            <a:r>
              <a:rPr lang="en-US" b="1" dirty="0" smtClean="0"/>
              <a:t>notice boson masses </a:t>
            </a:r>
            <a:r>
              <a:rPr lang="en-US" dirty="0" smtClean="0"/>
              <a:t>for Z</a:t>
            </a:r>
            <a:r>
              <a:rPr lang="en-US" baseline="30000" dirty="0" smtClean="0"/>
              <a:t>0</a:t>
            </a:r>
            <a:r>
              <a:rPr lang="en-US" dirty="0" smtClean="0"/>
              <a:t>,W</a:t>
            </a:r>
            <a:r>
              <a:rPr lang="en-US" baseline="30000" dirty="0" smtClean="0"/>
              <a:t>±</a:t>
            </a:r>
            <a:r>
              <a:rPr lang="en-US" dirty="0" smtClean="0"/>
              <a:t>, H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168401" y="5056326"/>
            <a:ext cx="1438020" cy="4727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3331837" y="5748960"/>
            <a:ext cx="1242157" cy="6302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/>
          <p:cNvSpPr/>
          <p:nvPr/>
        </p:nvSpPr>
        <p:spPr>
          <a:xfrm>
            <a:off x="6665618" y="5748960"/>
            <a:ext cx="939964" cy="6302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8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EWK Symmetry Breaking in Pictures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05" y="1608278"/>
            <a:ext cx="7161631" cy="50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87160" y="2404345"/>
            <a:ext cx="8940108" cy="431979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86772" y="2404346"/>
            <a:ext cx="4397830" cy="4220784"/>
            <a:chOff x="4404011" y="663077"/>
            <a:chExt cx="4397830" cy="4220784"/>
          </a:xfrm>
        </p:grpSpPr>
        <p:grpSp>
          <p:nvGrpSpPr>
            <p:cNvPr id="3" name="Group 23"/>
            <p:cNvGrpSpPr/>
            <p:nvPr/>
          </p:nvGrpSpPr>
          <p:grpSpPr>
            <a:xfrm>
              <a:off x="4404011" y="663077"/>
              <a:ext cx="4397830" cy="4220784"/>
              <a:chOff x="4154354" y="2157366"/>
              <a:chExt cx="4172735" cy="4028980"/>
            </a:xfrm>
          </p:grpSpPr>
          <p:pic>
            <p:nvPicPr>
              <p:cNvPr id="6" name="Picture 5" descr="nc_cc_dsdq2_cteq6d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54354" y="2157366"/>
                <a:ext cx="4028980" cy="402898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 rot="16200000">
                <a:off x="6622059" y="4044902"/>
                <a:ext cx="3001228" cy="408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7F7F7F"/>
                    </a:solidFill>
                  </a:rPr>
                  <a:t>http://www-zeus.desy.de/physics/sfew/PUBLIC/sfew_results/preliminary/dis04/</a:t>
                </a:r>
                <a:endParaRPr lang="en-US" sz="1100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5870382" y="2561818"/>
              <a:ext cx="771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W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±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19799" y="1608167"/>
              <a:ext cx="749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Z/γ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does it matter?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18291" y="933909"/>
            <a:ext cx="8229600" cy="160632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Because it’s real! </a:t>
            </a:r>
          </a:p>
          <a:p>
            <a:pPr lvl="1"/>
            <a:r>
              <a:rPr lang="en-US" dirty="0" smtClean="0"/>
              <a:t>Data shows Higgs mechanism (or something like it) needed in the theory</a:t>
            </a:r>
          </a:p>
          <a:p>
            <a:r>
              <a:rPr lang="en-US" dirty="0" smtClean="0"/>
              <a:t>Because it may lead us to new discoveries and a new understanding of Nature!</a:t>
            </a:r>
          </a:p>
          <a:p>
            <a:pPr lvl="1"/>
            <a:r>
              <a:rPr lang="en-US" dirty="0" smtClean="0"/>
              <a:t>“There is nothing so practical as a good theory” (Kurt </a:t>
            </a:r>
            <a:r>
              <a:rPr lang="en-US" dirty="0" err="1" smtClean="0"/>
              <a:t>Lewin</a:t>
            </a:r>
            <a:r>
              <a:rPr lang="en-US" dirty="0" smtClean="0"/>
              <a:t>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328" y="3206287"/>
            <a:ext cx="3546328" cy="2442642"/>
          </a:xfrm>
          <a:prstGeom prst="rect">
            <a:avLst/>
          </a:prstGeom>
        </p:spPr>
      </p:pic>
      <p:pic>
        <p:nvPicPr>
          <p:cNvPr id="8" name="Picture 10" descr="dimuon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0911" y="2839081"/>
            <a:ext cx="4874906" cy="369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7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This lecture: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211" y="1639274"/>
            <a:ext cx="7713302" cy="4366694"/>
          </a:xfrm>
          <a:solidFill>
            <a:schemeClr val="lt1">
              <a:alpha val="7100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GB" dirty="0" smtClean="0"/>
              <a:t>Introduction:</a:t>
            </a:r>
          </a:p>
          <a:p>
            <a:pPr lvl="1"/>
            <a:r>
              <a:rPr lang="en-GB" dirty="0" smtClean="0"/>
              <a:t>Focus lecture on Standard Model (SM) and experimental searches for SM Higgs</a:t>
            </a:r>
            <a:endParaRPr lang="en-GB" dirty="0"/>
          </a:p>
          <a:p>
            <a:r>
              <a:rPr lang="en-GB" dirty="0"/>
              <a:t>Reminder of some shortcomings of the SM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Masses</a:t>
            </a:r>
            <a:r>
              <a:rPr lang="en-GB" dirty="0"/>
              <a:t>, WW </a:t>
            </a:r>
            <a:r>
              <a:rPr lang="en-GB" dirty="0" smtClean="0"/>
              <a:t>scattering</a:t>
            </a:r>
            <a:endParaRPr lang="en-GB" dirty="0"/>
          </a:p>
          <a:p>
            <a:r>
              <a:rPr lang="en-GB" dirty="0"/>
              <a:t>The Higgs </a:t>
            </a:r>
            <a:r>
              <a:rPr lang="en-GB" dirty="0" smtClean="0"/>
              <a:t>mechanism</a:t>
            </a:r>
          </a:p>
          <a:p>
            <a:r>
              <a:rPr lang="en-GB" dirty="0" smtClean="0"/>
              <a:t>Production </a:t>
            </a:r>
            <a:r>
              <a:rPr lang="en-GB" dirty="0"/>
              <a:t>and decay of the Higgs </a:t>
            </a:r>
            <a:r>
              <a:rPr lang="en-GB" dirty="0" smtClean="0"/>
              <a:t>boson:</a:t>
            </a:r>
          </a:p>
          <a:p>
            <a:pPr lvl="1"/>
            <a:r>
              <a:rPr lang="en-GB" dirty="0" smtClean="0"/>
              <a:t>Early s</a:t>
            </a:r>
            <a:r>
              <a:rPr lang="en-GB" dirty="0" smtClean="0"/>
              <a:t>earches, searches at </a:t>
            </a:r>
            <a:r>
              <a:rPr lang="en-GB" dirty="0" smtClean="0"/>
              <a:t>LEP</a:t>
            </a:r>
            <a:r>
              <a:rPr lang="en-GB" dirty="0"/>
              <a:t>, </a:t>
            </a:r>
            <a:r>
              <a:rPr lang="en-GB" dirty="0" err="1"/>
              <a:t>Tevatron</a:t>
            </a:r>
            <a:r>
              <a:rPr lang="en-GB" dirty="0"/>
              <a:t> and </a:t>
            </a:r>
            <a:r>
              <a:rPr lang="en-GB" dirty="0" smtClean="0"/>
              <a:t>LHC</a:t>
            </a:r>
            <a:endParaRPr lang="en-GB" dirty="0"/>
          </a:p>
          <a:p>
            <a:r>
              <a:rPr lang="en-GB" dirty="0" smtClean="0"/>
              <a:t>Discovery </a:t>
            </a:r>
            <a:r>
              <a:rPr lang="en-GB" dirty="0" smtClean="0"/>
              <a:t>at the </a:t>
            </a:r>
            <a:r>
              <a:rPr lang="en-GB" dirty="0" smtClean="0"/>
              <a:t>LHC!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5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21495" y="2130425"/>
            <a:ext cx="857919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Searches at: </a:t>
            </a:r>
            <a:r>
              <a:rPr lang="en-GB" dirty="0"/>
              <a:t>LEP, </a:t>
            </a:r>
            <a:r>
              <a:rPr lang="en-GB" dirty="0" err="1"/>
              <a:t>Tevatron</a:t>
            </a:r>
            <a:r>
              <a:rPr lang="en-GB" dirty="0"/>
              <a:t> and </a:t>
            </a:r>
            <a:r>
              <a:rPr lang="en-GB" dirty="0" smtClean="0"/>
              <a:t>LHC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…or why did it take 50 years?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64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Before LEP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40" y="2303075"/>
            <a:ext cx="7859336" cy="4171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070" y="1248975"/>
            <a:ext cx="44196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2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0321"/>
          </a:xfrm>
        </p:spPr>
        <p:txBody>
          <a:bodyPr/>
          <a:lstStyle/>
          <a:p>
            <a:r>
              <a:rPr lang="en-GB" dirty="0" smtClean="0"/>
              <a:t>Astrophysical constraints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56" y="1094959"/>
            <a:ext cx="8479519" cy="54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4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483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Searches in nuclear physics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4589"/>
            <a:ext cx="8358251" cy="541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80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/>
          <a:lstStyle/>
          <a:p>
            <a:r>
              <a:rPr lang="en-GB" dirty="0" smtClean="0"/>
              <a:t>Searches in particle decays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56" y="1417638"/>
            <a:ext cx="8819143" cy="50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75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122" y="53114"/>
            <a:ext cx="4034878" cy="68529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Searches at LEP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4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8212"/>
          </a:xfrm>
        </p:spPr>
        <p:txBody>
          <a:bodyPr/>
          <a:lstStyle/>
          <a:p>
            <a:r>
              <a:rPr lang="en-GB" dirty="0" smtClean="0"/>
              <a:t>Low-mass searches at LEP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9" y="1092850"/>
            <a:ext cx="8361944" cy="52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0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Higher-mass Higgs production at LEP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24" y="1107618"/>
            <a:ext cx="7546107" cy="53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60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79" y="899316"/>
            <a:ext cx="8287558" cy="5630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336"/>
            <a:ext cx="8229600" cy="87728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Higgs decays: focus on 3</a:t>
            </a:r>
            <a:r>
              <a:rPr lang="en-GB" baseline="30000" dirty="0" smtClean="0"/>
              <a:t>rd</a:t>
            </a:r>
            <a:r>
              <a:rPr lang="en-GB" dirty="0" smtClean="0"/>
              <a:t> generation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1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9" y="97288"/>
            <a:ext cx="8684822" cy="671640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8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51767" y="3886200"/>
            <a:ext cx="7161631" cy="1752600"/>
          </a:xfrm>
        </p:spPr>
        <p:txBody>
          <a:bodyPr/>
          <a:lstStyle/>
          <a:p>
            <a:r>
              <a:rPr lang="en-GB" dirty="0"/>
              <a:t>o</a:t>
            </a:r>
            <a:r>
              <a:rPr lang="en-GB" dirty="0" smtClean="0"/>
              <a:t>r “Hard-core theory to set </a:t>
            </a:r>
            <a:r>
              <a:rPr lang="en-GB" dirty="0" smtClean="0"/>
              <a:t>the </a:t>
            </a:r>
            <a:r>
              <a:rPr lang="en-GB" dirty="0" smtClean="0"/>
              <a:t>scene”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436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21" y="0"/>
            <a:ext cx="7309847" cy="818212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Searches at the </a:t>
            </a:r>
            <a:r>
              <a:rPr lang="en-GB" dirty="0" err="1" smtClean="0">
                <a:solidFill>
                  <a:srgbClr val="FFFFFF"/>
                </a:solidFill>
              </a:rPr>
              <a:t>Tevatron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18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84" y="1132458"/>
            <a:ext cx="7944242" cy="5396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7820"/>
          </a:xfrm>
        </p:spPr>
        <p:txBody>
          <a:bodyPr/>
          <a:lstStyle/>
          <a:p>
            <a:r>
              <a:rPr lang="en-GB" dirty="0" smtClean="0"/>
              <a:t>Higgs production at the </a:t>
            </a:r>
            <a:r>
              <a:rPr lang="en-GB" dirty="0" err="1" smtClean="0"/>
              <a:t>Tevatron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94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63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Most sensitive searches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78272"/>
            <a:ext cx="8229600" cy="548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81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882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final stand of the </a:t>
            </a:r>
            <a:r>
              <a:rPr lang="en-GB" dirty="0" err="1" smtClean="0"/>
              <a:t>Tevatron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7108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By the end of its lifetime, the </a:t>
            </a:r>
            <a:r>
              <a:rPr lang="en-GB" dirty="0" err="1" smtClean="0"/>
              <a:t>Tevatron</a:t>
            </a:r>
            <a:r>
              <a:rPr lang="en-GB" dirty="0" smtClean="0"/>
              <a:t> had very sophisticated analyses of a huge number of channels</a:t>
            </a:r>
          </a:p>
          <a:p>
            <a:endParaRPr lang="en-GB" dirty="0" smtClean="0"/>
          </a:p>
          <a:p>
            <a:r>
              <a:rPr lang="en-GB" dirty="0"/>
              <a:t>By that time the LHC was collecting data and analysing it very fast</a:t>
            </a:r>
          </a:p>
          <a:p>
            <a:endParaRPr lang="en-GB" dirty="0" smtClean="0"/>
          </a:p>
          <a:p>
            <a:r>
              <a:rPr lang="en-GB" dirty="0" smtClean="0"/>
              <a:t>The CDF and D0 experiments obtained a significant excess of around 3 standard deviations in the mass range </a:t>
            </a:r>
            <a:r>
              <a:rPr lang="nl-NL" dirty="0" smtClean="0"/>
              <a:t>115</a:t>
            </a:r>
            <a:r>
              <a:rPr lang="nl-NL" dirty="0"/>
              <a:t>&lt;</a:t>
            </a:r>
            <a:r>
              <a:rPr lang="nl-NL" dirty="0" smtClean="0"/>
              <a:t>M</a:t>
            </a:r>
            <a:r>
              <a:rPr lang="nl-NL" baseline="-25000" dirty="0" smtClean="0"/>
              <a:t>H</a:t>
            </a:r>
            <a:r>
              <a:rPr lang="nl-NL" dirty="0"/>
              <a:t>&lt;140 </a:t>
            </a:r>
            <a:r>
              <a:rPr lang="nl-NL" dirty="0" err="1"/>
              <a:t>G</a:t>
            </a:r>
            <a:r>
              <a:rPr lang="nl-NL" dirty="0" err="1" smtClean="0"/>
              <a:t>eV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dirty="0" smtClean="0"/>
              <a:t>Not enough to claim discovery, but consistent with the LHC 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08" y="1023459"/>
            <a:ext cx="4216521" cy="2786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23" y="3810406"/>
            <a:ext cx="3503588" cy="26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032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9028"/>
            <a:ext cx="8229600" cy="1143000"/>
          </a:xfrm>
          <a:solidFill>
            <a:schemeClr val="tx1">
              <a:lumMod val="50000"/>
              <a:lumOff val="50000"/>
              <a:alpha val="64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Discovery at the LHC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3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2428932" y="890380"/>
            <a:ext cx="6604449" cy="5031409"/>
            <a:chOff x="2428932" y="890380"/>
            <a:chExt cx="6604449" cy="50314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8932" y="1175878"/>
              <a:ext cx="6604449" cy="474591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3124200" y="890380"/>
              <a:ext cx="54676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595959"/>
                  </a:solidFill>
                </a:rPr>
                <a:t>https://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twiki.cern.ch</a:t>
              </a:r>
              <a:r>
                <a:rPr lang="en-US" sz="1400" dirty="0" smtClean="0">
                  <a:solidFill>
                    <a:srgbClr val="595959"/>
                  </a:solidFill>
                </a:rPr>
                <a:t>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twiki</a:t>
              </a:r>
              <a:r>
                <a:rPr lang="en-US" sz="1400" dirty="0" smtClean="0">
                  <a:solidFill>
                    <a:srgbClr val="595959"/>
                  </a:solidFill>
                </a:rPr>
                <a:t>/bin/view/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LHCPhysics</a:t>
              </a:r>
              <a:r>
                <a:rPr lang="en-US" sz="1400" dirty="0" smtClean="0">
                  <a:solidFill>
                    <a:srgbClr val="595959"/>
                  </a:solidFill>
                </a:rPr>
                <a:t>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CrossSections</a:t>
              </a:r>
              <a:endParaRPr lang="en-US" sz="1400" dirty="0">
                <a:solidFill>
                  <a:srgbClr val="595959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569665" y="1319924"/>
              <a:ext cx="12452" cy="3987701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179657" y="2214360"/>
              <a:ext cx="1407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 smtClean="0"/>
                <a:t>luon-fusion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23238" y="3175390"/>
              <a:ext cx="659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VBF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65390" y="4019195"/>
              <a:ext cx="672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07542" y="4199915"/>
              <a:ext cx="557848" cy="37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ZH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31145" y="4674103"/>
              <a:ext cx="560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ttH</a:t>
              </a:r>
              <a:endParaRPr lang="en-US" dirty="0" smtClean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80" y="942765"/>
            <a:ext cx="1785919" cy="12105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83" y="2153355"/>
            <a:ext cx="1785919" cy="12067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80" y="3360056"/>
            <a:ext cx="1794322" cy="1318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0" y="4693461"/>
            <a:ext cx="1794322" cy="1228328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7" idx="3"/>
          </p:cNvCxnSpPr>
          <p:nvPr/>
        </p:nvCxnSpPr>
        <p:spPr>
          <a:xfrm>
            <a:off x="1932099" y="1548060"/>
            <a:ext cx="1703711" cy="257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3"/>
          </p:cNvCxnSpPr>
          <p:nvPr/>
        </p:nvCxnSpPr>
        <p:spPr>
          <a:xfrm>
            <a:off x="1940502" y="2756706"/>
            <a:ext cx="2454844" cy="30198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3"/>
          </p:cNvCxnSpPr>
          <p:nvPr/>
        </p:nvCxnSpPr>
        <p:spPr>
          <a:xfrm flipV="1">
            <a:off x="1940502" y="3150384"/>
            <a:ext cx="2006593" cy="8688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1940502" y="3964085"/>
            <a:ext cx="2006593" cy="13435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3"/>
          </p:cNvCxnSpPr>
          <p:nvPr/>
        </p:nvCxnSpPr>
        <p:spPr>
          <a:xfrm flipV="1">
            <a:off x="1940502" y="3360056"/>
            <a:ext cx="2006593" cy="65913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4/18/16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665390" y="6523267"/>
            <a:ext cx="325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previous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02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907" y="1132407"/>
            <a:ext cx="5060851" cy="4857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4" y="2508920"/>
            <a:ext cx="2143139" cy="165554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04" y="4280495"/>
            <a:ext cx="2143139" cy="167476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alphaModFix amt="77000"/>
          </a:blip>
          <a:stretch>
            <a:fillRect/>
          </a:stretch>
        </p:blipFill>
        <p:spPr>
          <a:xfrm>
            <a:off x="720604" y="783428"/>
            <a:ext cx="2143139" cy="15636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5802354" y="1319924"/>
            <a:ext cx="12452" cy="3987701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2863743" y="1565236"/>
            <a:ext cx="2801646" cy="576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2863743" y="3299809"/>
            <a:ext cx="2677132" cy="368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</p:cNvCxnSpPr>
          <p:nvPr/>
        </p:nvCxnSpPr>
        <p:spPr>
          <a:xfrm flipV="1">
            <a:off x="2863743" y="4071840"/>
            <a:ext cx="2527715" cy="1046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35234"/>
            <a:ext cx="8229600" cy="1143000"/>
          </a:xfrm>
          <a:solidFill>
            <a:srgbClr val="7F7F7F">
              <a:alpha val="70000"/>
            </a:srgbClr>
          </a:solidFill>
        </p:spPr>
        <p:txBody>
          <a:bodyPr/>
          <a:lstStyle/>
          <a:p>
            <a:r>
              <a:rPr lang="en-GB" b="1" dirty="0" smtClean="0">
                <a:solidFill>
                  <a:srgbClr val="FFFFFF"/>
                </a:solidFill>
              </a:rPr>
              <a:t>Discovery time!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Brazil Plot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2647" y="1600200"/>
            <a:ext cx="3578575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Expected: </a:t>
            </a:r>
          </a:p>
          <a:p>
            <a:r>
              <a:rPr lang="en-US" dirty="0" smtClean="0"/>
              <a:t>Upper limit on σ(S+B)/σ(B) at 95% CL in Monte Carlo assuming B-only hypothesis</a:t>
            </a:r>
          </a:p>
          <a:p>
            <a:pPr>
              <a:buNone/>
            </a:pPr>
            <a:r>
              <a:rPr lang="en-US" dirty="0" smtClean="0"/>
              <a:t>Observed: </a:t>
            </a:r>
          </a:p>
          <a:p>
            <a:r>
              <a:rPr lang="en-US" dirty="0" smtClean="0"/>
              <a:t>Upper limit on σ(S+B)/σ(B) at 95% CL seen in data assuming B-only hypothesis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777" y="1600200"/>
            <a:ext cx="5612759" cy="4068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i="1" dirty="0" smtClean="0"/>
              <a:t>p0</a:t>
            </a:r>
            <a:r>
              <a:rPr lang="en-US" dirty="0" smtClean="0"/>
              <a:t> Discovery 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79" y="1600200"/>
            <a:ext cx="322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p0</a:t>
            </a:r>
            <a:r>
              <a:rPr lang="en-US" dirty="0" smtClean="0"/>
              <a:t> is the probability that the background fluctuates to look like </a:t>
            </a:r>
            <a:r>
              <a:rPr lang="en-US" dirty="0" smtClean="0"/>
              <a:t>signal</a:t>
            </a:r>
          </a:p>
          <a:p>
            <a:endParaRPr lang="en-US" dirty="0" smtClean="0"/>
          </a:p>
          <a:p>
            <a:r>
              <a:rPr lang="en-US" dirty="0" smtClean="0"/>
              <a:t>Translated into the one-sided Gaussian probability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444" y="1600201"/>
            <a:ext cx="5715556" cy="4143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104"/>
          </a:xfrm>
        </p:spPr>
        <p:txBody>
          <a:bodyPr>
            <a:normAutofit/>
          </a:bodyPr>
          <a:lstStyle/>
          <a:p>
            <a:r>
              <a:rPr lang="en-GB" dirty="0" err="1" smtClean="0"/>
              <a:t>Lagrangians</a:t>
            </a:r>
            <a:r>
              <a:rPr lang="en-GB" dirty="0" smtClean="0"/>
              <a:t> in classical mechanics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7912" y="1138742"/>
            <a:ext cx="4115288" cy="213149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Equations of motion are derived from a scalar </a:t>
            </a:r>
            <a:r>
              <a:rPr lang="en-GB" b="1" dirty="0" err="1" smtClean="0"/>
              <a:t>Lagrangian</a:t>
            </a:r>
            <a:r>
              <a:rPr lang="en-GB" dirty="0" smtClean="0"/>
              <a:t> function of generalized coordinates </a:t>
            </a:r>
            <a:r>
              <a:rPr lang="en-GB" dirty="0" smtClean="0"/>
              <a:t>and velocities (time derivatives):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and from Euler-</a:t>
            </a:r>
            <a:r>
              <a:rPr lang="en-GB" dirty="0" smtClean="0"/>
              <a:t>Lagrange’s </a:t>
            </a:r>
            <a:r>
              <a:rPr lang="en-GB" dirty="0" smtClean="0"/>
              <a:t>equations: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68714" y="1086390"/>
            <a:ext cx="1786464" cy="2006922"/>
            <a:chOff x="6963380" y="998256"/>
            <a:chExt cx="1786464" cy="20069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3380" y="998256"/>
              <a:ext cx="1786464" cy="2006922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9" name="TextBox 8"/>
            <p:cNvSpPr txBox="1"/>
            <p:nvPr/>
          </p:nvSpPr>
          <p:spPr>
            <a:xfrm>
              <a:off x="6963380" y="2481958"/>
              <a:ext cx="17864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bg1"/>
                  </a:solidFill>
                </a:rPr>
                <a:t>Joseph-Louis Lagrange (1736–1813)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264" y="2466799"/>
            <a:ext cx="2233536" cy="7147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904592"/>
              </p:ext>
            </p:extLst>
          </p:nvPr>
        </p:nvGraphicFramePr>
        <p:xfrm>
          <a:off x="6511925" y="1370013"/>
          <a:ext cx="2471738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0" name="Equation" r:id="rId5" imgW="927100" imgH="203200" progId="Equation.3">
                  <p:embed/>
                </p:oleObj>
              </mc:Choice>
              <mc:Fallback>
                <p:oleObj name="Equation" r:id="rId5" imgW="927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11925" y="1370013"/>
                        <a:ext cx="2471738" cy="512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438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Cyan Band Plot – signal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492" y="1417638"/>
            <a:ext cx="6054285" cy="88335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Best fit of </a:t>
            </a:r>
            <a:r>
              <a:rPr lang="en-US" dirty="0" err="1" smtClean="0"/>
              <a:t>μ</a:t>
            </a:r>
            <a:r>
              <a:rPr lang="en-US" dirty="0" smtClean="0"/>
              <a:t>=σ(S+B)/σ(B) to data</a:t>
            </a:r>
          </a:p>
          <a:p>
            <a:r>
              <a:rPr lang="en-US" dirty="0" smtClean="0"/>
              <a:t>Error bands important…. As usual!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492" y="2332919"/>
            <a:ext cx="6054285" cy="4388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Blind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18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To avoid unintended experimenter’s bias in search for the Higgs boson</a:t>
            </a:r>
            <a:endParaRPr lang="en-US" sz="3000" dirty="0" smtClean="0"/>
          </a:p>
          <a:p>
            <a:r>
              <a:rPr lang="en-US" sz="3200" dirty="0" smtClean="0"/>
              <a:t>The analysis strategy, event selection &amp; optimization criteria for each Higgs search channel were </a:t>
            </a:r>
            <a:r>
              <a:rPr lang="en-US" sz="3200" b="1" dirty="0" smtClean="0">
                <a:solidFill>
                  <a:srgbClr val="FF0000"/>
                </a:solidFill>
              </a:rPr>
              <a:t>fixed</a:t>
            </a:r>
            <a:r>
              <a:rPr lang="en-US" sz="3200" dirty="0" smtClean="0"/>
              <a:t> by looking at data control samples </a:t>
            </a:r>
            <a:r>
              <a:rPr lang="en-US" sz="3200" dirty="0" smtClean="0">
                <a:solidFill>
                  <a:srgbClr val="FF0000"/>
                </a:solidFill>
              </a:rPr>
              <a:t>before looking at the signal sensitive region</a:t>
            </a:r>
            <a:r>
              <a:rPr lang="en-US" sz="3200" dirty="0" smtClean="0"/>
              <a:t> </a:t>
            </a:r>
          </a:p>
          <a:p>
            <a:pPr lvl="1"/>
            <a:r>
              <a:rPr lang="en-US" sz="3000" dirty="0" smtClean="0"/>
              <a:t>Logistically quite painful</a:t>
            </a:r>
          </a:p>
          <a:p>
            <a:pPr lvl="1"/>
            <a:r>
              <a:rPr lang="en-US" sz="3000" dirty="0" smtClean="0"/>
              <a:t>But the right thing to do !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278"/>
          <a:stretch/>
        </p:blipFill>
        <p:spPr>
          <a:xfrm>
            <a:off x="6375400" y="3429780"/>
            <a:ext cx="2616200" cy="328852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6568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H-&gt;</a:t>
            </a:r>
            <a:r>
              <a:rPr lang="en-US" dirty="0" err="1" smtClean="0">
                <a:solidFill>
                  <a:srgbClr val="FFFFFF"/>
                </a:solidFill>
              </a:rPr>
              <a:t>γγ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107" y="1161206"/>
            <a:ext cx="5303837" cy="53038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3944" y="1758383"/>
            <a:ext cx="19900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i="1" dirty="0" smtClean="0">
                <a:solidFill>
                  <a:srgbClr val="FFFFFF"/>
                </a:solidFill>
              </a:rPr>
              <a:t> √</a:t>
            </a:r>
            <a:r>
              <a:rPr lang="en-US" b="1" i="1" dirty="0" err="1" smtClean="0">
                <a:solidFill>
                  <a:srgbClr val="FFFFFF"/>
                </a:solidFill>
              </a:rPr>
              <a:t>s</a:t>
            </a:r>
            <a:r>
              <a:rPr lang="en-US" b="1" i="1" dirty="0" smtClean="0">
                <a:solidFill>
                  <a:srgbClr val="FFFFFF"/>
                </a:solidFill>
              </a:rPr>
              <a:t> = 8 </a:t>
            </a:r>
            <a:r>
              <a:rPr lang="en-US" b="1" i="1" dirty="0" err="1" smtClean="0">
                <a:solidFill>
                  <a:srgbClr val="FFFFFF"/>
                </a:solidFill>
              </a:rPr>
              <a:t>TeV</a:t>
            </a:r>
            <a:endParaRPr lang="en-US" b="1" i="1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• </a:t>
            </a:r>
            <a:r>
              <a:rPr lang="en-US" b="1" i="1" dirty="0" smtClean="0">
                <a:solidFill>
                  <a:srgbClr val="FFFFFF"/>
                </a:solidFill>
              </a:rPr>
              <a:t>ET1 = 62.2 </a:t>
            </a:r>
            <a:r>
              <a:rPr lang="en-US" b="1" i="1" dirty="0" err="1" smtClean="0">
                <a:solidFill>
                  <a:srgbClr val="FFFFFF"/>
                </a:solidFill>
              </a:rPr>
              <a:t>GeV</a:t>
            </a:r>
            <a:endParaRPr lang="en-US" b="1" i="1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• </a:t>
            </a:r>
            <a:r>
              <a:rPr lang="en-US" b="1" i="1" dirty="0" smtClean="0">
                <a:solidFill>
                  <a:srgbClr val="FFFFFF"/>
                </a:solidFill>
              </a:rPr>
              <a:t>ET2 = 55.5 </a:t>
            </a:r>
            <a:r>
              <a:rPr lang="en-US" b="1" i="1" dirty="0" err="1" smtClean="0">
                <a:solidFill>
                  <a:srgbClr val="FFFFFF"/>
                </a:solidFill>
              </a:rPr>
              <a:t>GeV</a:t>
            </a:r>
            <a:endParaRPr lang="en-US" b="1" i="1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• </a:t>
            </a:r>
            <a:r>
              <a:rPr lang="en-US" b="1" i="1" dirty="0" smtClean="0">
                <a:solidFill>
                  <a:srgbClr val="FFFFFF"/>
                </a:solidFill>
              </a:rPr>
              <a:t>E1 = 66.9 </a:t>
            </a:r>
            <a:r>
              <a:rPr lang="en-US" b="1" i="1" dirty="0" err="1" smtClean="0">
                <a:solidFill>
                  <a:srgbClr val="FFFFFF"/>
                </a:solidFill>
              </a:rPr>
              <a:t>GeV</a:t>
            </a:r>
            <a:endParaRPr lang="en-US" b="1" i="1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• </a:t>
            </a:r>
            <a:r>
              <a:rPr lang="en-US" b="1" i="1" dirty="0" smtClean="0">
                <a:solidFill>
                  <a:srgbClr val="FFFFFF"/>
                </a:solidFill>
              </a:rPr>
              <a:t>E2 = 99.2 </a:t>
            </a:r>
            <a:r>
              <a:rPr lang="en-US" b="1" i="1" dirty="0" err="1" smtClean="0">
                <a:solidFill>
                  <a:srgbClr val="FFFFFF"/>
                </a:solidFill>
              </a:rPr>
              <a:t>GeV</a:t>
            </a:r>
            <a:endParaRPr lang="en-US" b="1" i="1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• </a:t>
            </a:r>
            <a:r>
              <a:rPr lang="en-US" b="1" i="1" dirty="0" smtClean="0">
                <a:solidFill>
                  <a:srgbClr val="FFFFFF"/>
                </a:solidFill>
              </a:rPr>
              <a:t>Mγγ = 126.9 </a:t>
            </a:r>
            <a:r>
              <a:rPr lang="en-US" b="1" i="1" dirty="0" err="1" smtClean="0">
                <a:solidFill>
                  <a:srgbClr val="FFFFFF"/>
                </a:solidFill>
              </a:rPr>
              <a:t>GeV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11668" y="274638"/>
            <a:ext cx="4727220" cy="938918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Diphoton</a:t>
            </a:r>
            <a:r>
              <a:rPr lang="en-US" sz="2800" dirty="0" smtClean="0"/>
              <a:t> mass reconstruction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68" y="1072445"/>
            <a:ext cx="4727220" cy="550791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m2γγ= 2 E1 E2 (1-cosα)</a:t>
            </a:r>
          </a:p>
          <a:p>
            <a:r>
              <a:rPr lang="en-US" dirty="0" smtClean="0"/>
              <a:t>Understanding </a:t>
            </a:r>
            <a:r>
              <a:rPr lang="en-US" dirty="0" smtClean="0"/>
              <a:t>of calorimeter E response (from Z, J/ψ -&gt; </a:t>
            </a:r>
            <a:r>
              <a:rPr lang="en-US" dirty="0" err="1" smtClean="0"/>
              <a:t>ee</a:t>
            </a:r>
            <a:r>
              <a:rPr lang="en-US" dirty="0" smtClean="0"/>
              <a:t>, W -&gt; </a:t>
            </a:r>
            <a:r>
              <a:rPr lang="en-US" dirty="0" err="1" smtClean="0"/>
              <a:t>eν</a:t>
            </a:r>
            <a:r>
              <a:rPr lang="en-US" dirty="0" smtClean="0"/>
              <a:t> data and MC):</a:t>
            </a:r>
          </a:p>
          <a:p>
            <a:pPr lvl="1"/>
            <a:r>
              <a:rPr lang="en-US" dirty="0" smtClean="0"/>
              <a:t>E-scale at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Z</a:t>
            </a:r>
            <a:r>
              <a:rPr lang="en-US" dirty="0" smtClean="0"/>
              <a:t> known to ~ 0.3%</a:t>
            </a:r>
          </a:p>
          <a:p>
            <a:pPr lvl="1"/>
            <a:r>
              <a:rPr lang="en-US" dirty="0" smtClean="0"/>
              <a:t>Linearity better than 1% (few-100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“Uniformity” (constant term of resolution): ~ 1% (2.5% for 1.37&lt;|</a:t>
            </a:r>
            <a:r>
              <a:rPr lang="en-US" dirty="0" err="1" smtClean="0"/>
              <a:t>η</a:t>
            </a:r>
            <a:r>
              <a:rPr lang="en-US" dirty="0" smtClean="0"/>
              <a:t>|&lt;1.8)</a:t>
            </a:r>
          </a:p>
          <a:p>
            <a:r>
              <a:rPr lang="en-US" dirty="0" smtClean="0"/>
              <a:t>High pile-up: many vertices distributed over</a:t>
            </a:r>
          </a:p>
          <a:p>
            <a:r>
              <a:rPr lang="en-US" dirty="0" smtClean="0"/>
              <a:t>σZ (LHC beam spot) ~ 5-6 cm =&gt; difficult to know which one has produced the </a:t>
            </a:r>
            <a:r>
              <a:rPr lang="en-US" dirty="0" err="1" smtClean="0"/>
              <a:t>γγ</a:t>
            </a:r>
            <a:r>
              <a:rPr lang="en-US" dirty="0" smtClean="0"/>
              <a:t> pair</a:t>
            </a:r>
          </a:p>
          <a:p>
            <a:r>
              <a:rPr lang="en-US" dirty="0" smtClean="0"/>
              <a:t>Primary vertex from:</a:t>
            </a:r>
          </a:p>
          <a:p>
            <a:pPr lvl="1"/>
            <a:r>
              <a:rPr lang="en-US" dirty="0" smtClean="0"/>
              <a:t>EM calorimeter longitudinal (and lateral) segmentation</a:t>
            </a:r>
          </a:p>
          <a:p>
            <a:pPr lvl="1"/>
            <a:r>
              <a:rPr lang="en-US" dirty="0" smtClean="0"/>
              <a:t>Tracks from converted photons</a:t>
            </a:r>
          </a:p>
          <a:p>
            <a:r>
              <a:rPr lang="en-US" dirty="0" smtClean="0"/>
              <a:t>Calorimeter pointing alone reduces vertex uncertainty from beam spot spread of ~ 5-6 cm to ~ 1.5 cm and is robust against pile-up</a:t>
            </a:r>
          </a:p>
          <a:p>
            <a:pPr lvl="1"/>
            <a:r>
              <a:rPr lang="en-US" dirty="0" smtClean="0"/>
              <a:t>Good enough to make contribution to mass</a:t>
            </a:r>
          </a:p>
          <a:p>
            <a:r>
              <a:rPr lang="en-US" dirty="0" smtClean="0"/>
              <a:t>Resolution from angular term negligible</a:t>
            </a:r>
          </a:p>
          <a:p>
            <a:r>
              <a:rPr lang="en-US" dirty="0" smtClean="0"/>
              <a:t>Addition of track information (less pile-up robust) needed to reject fake jets from pile-up in 2j/VBF category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100662" y="469900"/>
            <a:ext cx="2641600" cy="2959100"/>
            <a:chOff x="6392622" y="469900"/>
            <a:chExt cx="2641600" cy="29591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92622" y="469900"/>
              <a:ext cx="2641600" cy="29591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474321" y="2817656"/>
              <a:ext cx="364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Lucida Grande"/>
                  <a:ea typeface="Lucida Grande"/>
                  <a:cs typeface="Lucida Grande"/>
                </a:rPr>
                <a:t>ϑ</a:t>
              </a:r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967" y="3679018"/>
            <a:ext cx="3902256" cy="26773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888" y="316971"/>
            <a:ext cx="4205111" cy="3088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695"/>
          </a:xfrm>
        </p:spPr>
        <p:txBody>
          <a:bodyPr/>
          <a:lstStyle/>
          <a:p>
            <a:r>
              <a:rPr lang="en-US" dirty="0" smtClean="0"/>
              <a:t>Backgrounds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344" y="2123193"/>
            <a:ext cx="5038641" cy="3507139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0" y="1058334"/>
            <a:ext cx="4018344" cy="506783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Main backgrounds:</a:t>
            </a:r>
          </a:p>
          <a:p>
            <a:pPr lvl="1"/>
            <a:r>
              <a:rPr lang="en-US" dirty="0" smtClean="0"/>
              <a:t>Continuum </a:t>
            </a:r>
            <a:r>
              <a:rPr lang="en-US" dirty="0" err="1" smtClean="0"/>
              <a:t>γγ</a:t>
            </a:r>
            <a:r>
              <a:rPr lang="en-US" dirty="0" smtClean="0"/>
              <a:t> production</a:t>
            </a:r>
          </a:p>
          <a:p>
            <a:pPr lvl="1"/>
            <a:r>
              <a:rPr lang="en-US" dirty="0" smtClean="0"/>
              <a:t>Followed by </a:t>
            </a:r>
            <a:r>
              <a:rPr lang="en-US" dirty="0" err="1" smtClean="0"/>
              <a:t>γ</a:t>
            </a:r>
            <a:r>
              <a:rPr lang="en-US" dirty="0" smtClean="0"/>
              <a:t> </a:t>
            </a:r>
            <a:r>
              <a:rPr lang="en-US" dirty="0" err="1" smtClean="0"/>
              <a:t>mis</a:t>
            </a:r>
            <a:r>
              <a:rPr lang="en-US" dirty="0" smtClean="0"/>
              <a:t>-identification</a:t>
            </a:r>
          </a:p>
          <a:p>
            <a:r>
              <a:rPr lang="en-US" dirty="0" smtClean="0"/>
              <a:t>Smooth </a:t>
            </a:r>
            <a:r>
              <a:rPr lang="en-US" dirty="0" err="1" smtClean="0"/>
              <a:t>mγγ</a:t>
            </a:r>
            <a:r>
              <a:rPr lang="en-US" dirty="0" smtClean="0"/>
              <a:t> spectrum </a:t>
            </a:r>
          </a:p>
          <a:p>
            <a:pPr lvl="1"/>
            <a:r>
              <a:rPr lang="en-US" dirty="0" smtClean="0"/>
              <a:t>Use sidebands to fit sum of backgrounds</a:t>
            </a:r>
          </a:p>
          <a:p>
            <a:r>
              <a:rPr lang="en-US" dirty="0" smtClean="0"/>
              <a:t>Confirm each background source by data-driven techniques  </a:t>
            </a:r>
          </a:p>
          <a:p>
            <a:pPr lvl="1"/>
            <a:r>
              <a:rPr lang="en-US" dirty="0" smtClean="0"/>
              <a:t>E.g. reverse quality cuts on photon identification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2" name="Picture 11" descr="figaux_004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78" y="2079978"/>
            <a:ext cx="6096000" cy="4375789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82222" y="1171223"/>
            <a:ext cx="8861778" cy="90875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Combined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γγ</a:t>
            </a:r>
            <a:r>
              <a:rPr lang="en-US" dirty="0" smtClean="0"/>
              <a:t> from all 10 categories and 7/8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1546"/>
            <a:ext cx="8476950" cy="161499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Exclusion at 95% C.L. :</a:t>
            </a:r>
          </a:p>
          <a:p>
            <a:r>
              <a:rPr lang="en-US" dirty="0" smtClean="0"/>
              <a:t>Expected:  110 &lt; </a:t>
            </a:r>
            <a:r>
              <a:rPr lang="en-US" dirty="0" err="1" smtClean="0"/>
              <a:t>mH</a:t>
            </a:r>
            <a:r>
              <a:rPr lang="en-US" dirty="0" smtClean="0"/>
              <a:t> &lt; 139.5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Observed: 112 &lt; </a:t>
            </a:r>
            <a:r>
              <a:rPr lang="en-US" dirty="0" err="1" smtClean="0"/>
              <a:t>mH</a:t>
            </a:r>
            <a:r>
              <a:rPr lang="en-US" dirty="0" smtClean="0"/>
              <a:t> &lt; 122.5 </a:t>
            </a:r>
            <a:r>
              <a:rPr lang="en-US" dirty="0" err="1" smtClean="0"/>
              <a:t>GeV</a:t>
            </a:r>
            <a:r>
              <a:rPr lang="en-US" dirty="0" smtClean="0"/>
              <a:t> 132 &lt; </a:t>
            </a:r>
            <a:r>
              <a:rPr lang="en-US" dirty="0" err="1" smtClean="0"/>
              <a:t>mH</a:t>
            </a:r>
            <a:r>
              <a:rPr lang="en-US" dirty="0" smtClean="0"/>
              <a:t> &lt; 143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60" y="381090"/>
            <a:ext cx="6335319" cy="454757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0695"/>
          </a:xfrm>
        </p:spPr>
        <p:txBody>
          <a:bodyPr/>
          <a:lstStyle/>
          <a:p>
            <a:r>
              <a:rPr lang="en-US" dirty="0" smtClean="0"/>
              <a:t>Results in more detail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988" y="1185333"/>
            <a:ext cx="6690028" cy="4575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316" y="1185333"/>
            <a:ext cx="7124700" cy="511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39" y="83979"/>
            <a:ext cx="9174339" cy="6774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H-&gt;ZZ(*)-&gt;4l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70" y="1211954"/>
            <a:ext cx="7834625" cy="5180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95351" y="4407005"/>
            <a:ext cx="2215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FF"/>
                </a:solidFill>
              </a:rPr>
              <a:t>pT</a:t>
            </a:r>
            <a:r>
              <a:rPr lang="en-US" i="1" dirty="0" smtClean="0">
                <a:solidFill>
                  <a:srgbClr val="FFFFFF"/>
                </a:solidFill>
              </a:rPr>
              <a:t> (</a:t>
            </a:r>
            <a:r>
              <a:rPr lang="en-US" i="1" dirty="0" err="1" smtClean="0">
                <a:solidFill>
                  <a:srgbClr val="FFFFFF"/>
                </a:solidFill>
              </a:rPr>
              <a:t>muons</a:t>
            </a:r>
            <a:r>
              <a:rPr lang="en-US" i="1" dirty="0" smtClean="0">
                <a:solidFill>
                  <a:srgbClr val="FFFFFF"/>
                </a:solidFill>
              </a:rPr>
              <a:t>)= 36.1, 47.5, 26.4, 71 .7 </a:t>
            </a:r>
            <a:r>
              <a:rPr lang="en-US" i="1" dirty="0" err="1" smtClean="0">
                <a:solidFill>
                  <a:srgbClr val="FFFFFF"/>
                </a:solidFill>
              </a:rPr>
              <a:t>GeV</a:t>
            </a:r>
            <a:r>
              <a:rPr lang="en-US" i="1" dirty="0" smtClean="0">
                <a:solidFill>
                  <a:srgbClr val="FFFFFF"/>
                </a:solidFill>
              </a:rPr>
              <a:t> m12= 86.3 </a:t>
            </a:r>
            <a:r>
              <a:rPr lang="en-US" i="1" dirty="0" err="1" smtClean="0">
                <a:solidFill>
                  <a:srgbClr val="FFFFFF"/>
                </a:solidFill>
              </a:rPr>
              <a:t>GeV</a:t>
            </a:r>
            <a:r>
              <a:rPr lang="en-US" i="1" dirty="0" smtClean="0">
                <a:solidFill>
                  <a:srgbClr val="FFFFFF"/>
                </a:solidFill>
              </a:rPr>
              <a:t>, m34= 31.6 </a:t>
            </a:r>
            <a:r>
              <a:rPr lang="en-US" i="1" dirty="0" err="1" smtClean="0">
                <a:solidFill>
                  <a:srgbClr val="FFFFFF"/>
                </a:solidFill>
              </a:rPr>
              <a:t>GeV</a:t>
            </a:r>
            <a:r>
              <a:rPr lang="en-US" i="1" dirty="0" smtClean="0">
                <a:solidFill>
                  <a:srgbClr val="FFFFFF"/>
                </a:solidFill>
              </a:rPr>
              <a:t>. 15 reconstructed vertices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104"/>
          </a:xfrm>
        </p:spPr>
        <p:txBody>
          <a:bodyPr>
            <a:normAutofit/>
          </a:bodyPr>
          <a:lstStyle/>
          <a:p>
            <a:r>
              <a:rPr lang="en-GB" dirty="0" err="1" smtClean="0"/>
              <a:t>Lagrangians</a:t>
            </a:r>
            <a:r>
              <a:rPr lang="en-GB" dirty="0" smtClean="0"/>
              <a:t> in classical mechanics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7912" y="1138742"/>
            <a:ext cx="4115288" cy="213149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Equations of motion are derived from a scalar </a:t>
            </a:r>
            <a:r>
              <a:rPr lang="en-GB" b="1" dirty="0" err="1" smtClean="0"/>
              <a:t>Lagrangian</a:t>
            </a:r>
            <a:r>
              <a:rPr lang="en-GB" dirty="0" smtClean="0"/>
              <a:t> function of generalized coordinates </a:t>
            </a:r>
            <a:r>
              <a:rPr lang="en-GB" dirty="0" smtClean="0"/>
              <a:t>and velocities (time derivatives):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and from Euler-</a:t>
            </a:r>
            <a:r>
              <a:rPr lang="en-GB" dirty="0" smtClean="0"/>
              <a:t>Lagrange’s </a:t>
            </a:r>
            <a:r>
              <a:rPr lang="en-GB" dirty="0" smtClean="0"/>
              <a:t>equations: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68714" y="3241037"/>
            <a:ext cx="6052343" cy="333820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2600" dirty="0"/>
              <a:t>Example: </a:t>
            </a:r>
          </a:p>
          <a:p>
            <a:pPr marL="0" indent="0">
              <a:buNone/>
            </a:pPr>
            <a:r>
              <a:rPr lang="en-GB" sz="2300" dirty="0"/>
              <a:t>A particle in a conservative potential </a:t>
            </a:r>
            <a:r>
              <a:rPr lang="en-GB" sz="2300" dirty="0" smtClean="0"/>
              <a:t>V is subjected to force:</a:t>
            </a:r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r>
              <a:rPr lang="en-GB" sz="2300" dirty="0" smtClean="0"/>
              <a:t>It’s </a:t>
            </a:r>
            <a:r>
              <a:rPr lang="en-GB" sz="2300" dirty="0" err="1" smtClean="0"/>
              <a:t>Lagrangian</a:t>
            </a:r>
            <a:r>
              <a:rPr lang="en-GB" sz="2300" dirty="0" smtClean="0"/>
              <a:t> is:</a:t>
            </a:r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r>
              <a:rPr lang="en-GB" sz="2300" dirty="0" smtClean="0"/>
              <a:t>This </a:t>
            </a:r>
            <a:r>
              <a:rPr lang="en-GB" sz="2300" dirty="0"/>
              <a:t>gives the following terms in the Euler-Lagrange equations:</a:t>
            </a:r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r>
              <a:rPr lang="en-GB" sz="2300" dirty="0" smtClean="0"/>
              <a:t>And </a:t>
            </a:r>
            <a:r>
              <a:rPr lang="en-GB" sz="2300" dirty="0"/>
              <a:t>we end up with the familiar equations of motion given by Newton’s second law: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68714" y="1086390"/>
            <a:ext cx="1786464" cy="2006922"/>
            <a:chOff x="6963380" y="998256"/>
            <a:chExt cx="1786464" cy="20069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3380" y="998256"/>
              <a:ext cx="1786464" cy="2006922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9" name="TextBox 8"/>
            <p:cNvSpPr txBox="1"/>
            <p:nvPr/>
          </p:nvSpPr>
          <p:spPr>
            <a:xfrm>
              <a:off x="6963380" y="2481958"/>
              <a:ext cx="17864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bg1"/>
                  </a:solidFill>
                </a:rPr>
                <a:t>Joseph-Louis Lagrange (1736–1813)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264" y="2466799"/>
            <a:ext cx="2233536" cy="7147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9190538"/>
              </p:ext>
            </p:extLst>
          </p:nvPr>
        </p:nvGraphicFramePr>
        <p:xfrm>
          <a:off x="6511925" y="1370013"/>
          <a:ext cx="2471738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7" name="Equation" r:id="rId5" imgW="927100" imgH="203200" progId="Equation.3">
                  <p:embed/>
                </p:oleObj>
              </mc:Choice>
              <mc:Fallback>
                <p:oleObj name="Equation" r:id="rId5" imgW="927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11925" y="1370013"/>
                        <a:ext cx="2471738" cy="512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0961" y="4033157"/>
            <a:ext cx="5346700" cy="520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7912" y="5091247"/>
            <a:ext cx="4691791" cy="5774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3200" y="5825519"/>
            <a:ext cx="1432059" cy="57017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64433"/>
              </p:ext>
            </p:extLst>
          </p:nvPr>
        </p:nvGraphicFramePr>
        <p:xfrm>
          <a:off x="6136586" y="3480360"/>
          <a:ext cx="2286624" cy="432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8" name="Equation" r:id="rId10" imgW="1016000" imgH="203200" progId="Equation.3">
                  <p:embed/>
                </p:oleObj>
              </mc:Choice>
              <mc:Fallback>
                <p:oleObj name="Equation" r:id="rId10" imgW="1016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36586" y="3480360"/>
                        <a:ext cx="2286624" cy="432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reeform 16"/>
          <p:cNvSpPr/>
          <p:nvPr/>
        </p:nvSpPr>
        <p:spPr>
          <a:xfrm>
            <a:off x="1301750" y="1965325"/>
            <a:ext cx="292100" cy="120650"/>
          </a:xfrm>
          <a:custGeom>
            <a:avLst/>
            <a:gdLst>
              <a:gd name="connsiteX0" fmla="*/ 292100 w 292100"/>
              <a:gd name="connsiteY0" fmla="*/ 50800 h 120650"/>
              <a:gd name="connsiteX1" fmla="*/ 273050 w 292100"/>
              <a:gd name="connsiteY1" fmla="*/ 34925 h 120650"/>
              <a:gd name="connsiteX2" fmla="*/ 260350 w 292100"/>
              <a:gd name="connsiteY2" fmla="*/ 22225 h 120650"/>
              <a:gd name="connsiteX3" fmla="*/ 247650 w 292100"/>
              <a:gd name="connsiteY3" fmla="*/ 12700 h 120650"/>
              <a:gd name="connsiteX4" fmla="*/ 228600 w 292100"/>
              <a:gd name="connsiteY4" fmla="*/ 0 h 120650"/>
              <a:gd name="connsiteX5" fmla="*/ 184150 w 292100"/>
              <a:gd name="connsiteY5" fmla="*/ 9525 h 120650"/>
              <a:gd name="connsiteX6" fmla="*/ 174625 w 292100"/>
              <a:gd name="connsiteY6" fmla="*/ 19050 h 120650"/>
              <a:gd name="connsiteX7" fmla="*/ 165100 w 292100"/>
              <a:gd name="connsiteY7" fmla="*/ 38100 h 120650"/>
              <a:gd name="connsiteX8" fmla="*/ 158750 w 292100"/>
              <a:gd name="connsiteY8" fmla="*/ 50800 h 120650"/>
              <a:gd name="connsiteX9" fmla="*/ 152400 w 292100"/>
              <a:gd name="connsiteY9" fmla="*/ 60325 h 120650"/>
              <a:gd name="connsiteX10" fmla="*/ 149225 w 292100"/>
              <a:gd name="connsiteY10" fmla="*/ 69850 h 120650"/>
              <a:gd name="connsiteX11" fmla="*/ 136525 w 292100"/>
              <a:gd name="connsiteY11" fmla="*/ 88900 h 120650"/>
              <a:gd name="connsiteX12" fmla="*/ 120650 w 292100"/>
              <a:gd name="connsiteY12" fmla="*/ 107950 h 120650"/>
              <a:gd name="connsiteX13" fmla="*/ 76200 w 292100"/>
              <a:gd name="connsiteY13" fmla="*/ 120650 h 120650"/>
              <a:gd name="connsiteX14" fmla="*/ 15875 w 292100"/>
              <a:gd name="connsiteY14" fmla="*/ 114300 h 120650"/>
              <a:gd name="connsiteX15" fmla="*/ 0 w 292100"/>
              <a:gd name="connsiteY15" fmla="*/ 85725 h 120650"/>
              <a:gd name="connsiteX16" fmla="*/ 9525 w 292100"/>
              <a:gd name="connsiteY16" fmla="*/ 79375 h 120650"/>
              <a:gd name="connsiteX17" fmla="*/ 12700 w 292100"/>
              <a:gd name="connsiteY17" fmla="*/ 69850 h 120650"/>
              <a:gd name="connsiteX18" fmla="*/ 15875 w 292100"/>
              <a:gd name="connsiteY18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2100" h="120650">
                <a:moveTo>
                  <a:pt x="292100" y="50800"/>
                </a:moveTo>
                <a:cubicBezTo>
                  <a:pt x="285750" y="45508"/>
                  <a:pt x="279194" y="40455"/>
                  <a:pt x="273050" y="34925"/>
                </a:cubicBezTo>
                <a:cubicBezTo>
                  <a:pt x="268600" y="30920"/>
                  <a:pt x="264856" y="26167"/>
                  <a:pt x="260350" y="22225"/>
                </a:cubicBezTo>
                <a:cubicBezTo>
                  <a:pt x="256368" y="18740"/>
                  <a:pt x="251668" y="16144"/>
                  <a:pt x="247650" y="12700"/>
                </a:cubicBezTo>
                <a:cubicBezTo>
                  <a:pt x="232515" y="-273"/>
                  <a:pt x="244802" y="5401"/>
                  <a:pt x="228600" y="0"/>
                </a:cubicBezTo>
                <a:cubicBezTo>
                  <a:pt x="203114" y="2317"/>
                  <a:pt x="199080" y="-2916"/>
                  <a:pt x="184150" y="9525"/>
                </a:cubicBezTo>
                <a:cubicBezTo>
                  <a:pt x="180701" y="12400"/>
                  <a:pt x="177800" y="15875"/>
                  <a:pt x="174625" y="19050"/>
                </a:cubicBezTo>
                <a:cubicBezTo>
                  <a:pt x="168804" y="36514"/>
                  <a:pt x="174948" y="20866"/>
                  <a:pt x="165100" y="38100"/>
                </a:cubicBezTo>
                <a:cubicBezTo>
                  <a:pt x="162752" y="42209"/>
                  <a:pt x="161098" y="46691"/>
                  <a:pt x="158750" y="50800"/>
                </a:cubicBezTo>
                <a:cubicBezTo>
                  <a:pt x="156857" y="54113"/>
                  <a:pt x="154107" y="56912"/>
                  <a:pt x="152400" y="60325"/>
                </a:cubicBezTo>
                <a:cubicBezTo>
                  <a:pt x="150903" y="63318"/>
                  <a:pt x="150850" y="66924"/>
                  <a:pt x="149225" y="69850"/>
                </a:cubicBezTo>
                <a:cubicBezTo>
                  <a:pt x="145519" y="76521"/>
                  <a:pt x="140758" y="82550"/>
                  <a:pt x="136525" y="88900"/>
                </a:cubicBezTo>
                <a:cubicBezTo>
                  <a:pt x="131462" y="96495"/>
                  <a:pt x="128428" y="102394"/>
                  <a:pt x="120650" y="107950"/>
                </a:cubicBezTo>
                <a:cubicBezTo>
                  <a:pt x="108083" y="116927"/>
                  <a:pt x="90807" y="118216"/>
                  <a:pt x="76200" y="120650"/>
                </a:cubicBezTo>
                <a:cubicBezTo>
                  <a:pt x="56092" y="118533"/>
                  <a:pt x="34972" y="120942"/>
                  <a:pt x="15875" y="114300"/>
                </a:cubicBezTo>
                <a:cubicBezTo>
                  <a:pt x="7642" y="111436"/>
                  <a:pt x="2815" y="94171"/>
                  <a:pt x="0" y="85725"/>
                </a:cubicBezTo>
                <a:cubicBezTo>
                  <a:pt x="3175" y="83608"/>
                  <a:pt x="7141" y="82355"/>
                  <a:pt x="9525" y="79375"/>
                </a:cubicBezTo>
                <a:cubicBezTo>
                  <a:pt x="11616" y="76762"/>
                  <a:pt x="11457" y="72957"/>
                  <a:pt x="12700" y="69850"/>
                </a:cubicBezTo>
                <a:cubicBezTo>
                  <a:pt x="13579" y="67653"/>
                  <a:pt x="14817" y="65617"/>
                  <a:pt x="15875" y="63500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1587500" y="1962150"/>
            <a:ext cx="234950" cy="86756"/>
          </a:xfrm>
          <a:custGeom>
            <a:avLst/>
            <a:gdLst>
              <a:gd name="connsiteX0" fmla="*/ 0 w 234950"/>
              <a:gd name="connsiteY0" fmla="*/ 60325 h 86756"/>
              <a:gd name="connsiteX1" fmla="*/ 28575 w 234950"/>
              <a:gd name="connsiteY1" fmla="*/ 41275 h 86756"/>
              <a:gd name="connsiteX2" fmla="*/ 41275 w 234950"/>
              <a:gd name="connsiteY2" fmla="*/ 31750 h 86756"/>
              <a:gd name="connsiteX3" fmla="*/ 50800 w 234950"/>
              <a:gd name="connsiteY3" fmla="*/ 25400 h 86756"/>
              <a:gd name="connsiteX4" fmla="*/ 82550 w 234950"/>
              <a:gd name="connsiteY4" fmla="*/ 0 h 86756"/>
              <a:gd name="connsiteX5" fmla="*/ 98425 w 234950"/>
              <a:gd name="connsiteY5" fmla="*/ 3175 h 86756"/>
              <a:gd name="connsiteX6" fmla="*/ 104775 w 234950"/>
              <a:gd name="connsiteY6" fmla="*/ 22225 h 86756"/>
              <a:gd name="connsiteX7" fmla="*/ 107950 w 234950"/>
              <a:gd name="connsiteY7" fmla="*/ 31750 h 86756"/>
              <a:gd name="connsiteX8" fmla="*/ 111125 w 234950"/>
              <a:gd name="connsiteY8" fmla="*/ 47625 h 86756"/>
              <a:gd name="connsiteX9" fmla="*/ 130175 w 234950"/>
              <a:gd name="connsiteY9" fmla="*/ 53975 h 86756"/>
              <a:gd name="connsiteX10" fmla="*/ 149225 w 234950"/>
              <a:gd name="connsiteY10" fmla="*/ 69850 h 86756"/>
              <a:gd name="connsiteX11" fmla="*/ 174625 w 234950"/>
              <a:gd name="connsiteY11" fmla="*/ 76200 h 86756"/>
              <a:gd name="connsiteX12" fmla="*/ 231775 w 234950"/>
              <a:gd name="connsiteY12" fmla="*/ 79375 h 86756"/>
              <a:gd name="connsiteX13" fmla="*/ 234950 w 234950"/>
              <a:gd name="connsiteY13" fmla="*/ 69850 h 86756"/>
              <a:gd name="connsiteX14" fmla="*/ 231775 w 234950"/>
              <a:gd name="connsiteY14" fmla="*/ 53975 h 86756"/>
              <a:gd name="connsiteX15" fmla="*/ 228600 w 234950"/>
              <a:gd name="connsiteY15" fmla="*/ 41275 h 86756"/>
              <a:gd name="connsiteX16" fmla="*/ 219075 w 234950"/>
              <a:gd name="connsiteY16" fmla="*/ 38100 h 86756"/>
              <a:gd name="connsiteX17" fmla="*/ 212725 w 234950"/>
              <a:gd name="connsiteY17" fmla="*/ 34925 h 8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4950" h="86756">
                <a:moveTo>
                  <a:pt x="0" y="60325"/>
                </a:moveTo>
                <a:cubicBezTo>
                  <a:pt x="9525" y="53975"/>
                  <a:pt x="19417" y="48144"/>
                  <a:pt x="28575" y="41275"/>
                </a:cubicBezTo>
                <a:cubicBezTo>
                  <a:pt x="32808" y="38100"/>
                  <a:pt x="36969" y="34826"/>
                  <a:pt x="41275" y="31750"/>
                </a:cubicBezTo>
                <a:cubicBezTo>
                  <a:pt x="44380" y="29532"/>
                  <a:pt x="47964" y="27953"/>
                  <a:pt x="50800" y="25400"/>
                </a:cubicBezTo>
                <a:cubicBezTo>
                  <a:pt x="79731" y="-638"/>
                  <a:pt x="61699" y="6950"/>
                  <a:pt x="82550" y="0"/>
                </a:cubicBezTo>
                <a:cubicBezTo>
                  <a:pt x="87842" y="1058"/>
                  <a:pt x="94609" y="-641"/>
                  <a:pt x="98425" y="3175"/>
                </a:cubicBezTo>
                <a:cubicBezTo>
                  <a:pt x="103158" y="7908"/>
                  <a:pt x="102658" y="15875"/>
                  <a:pt x="104775" y="22225"/>
                </a:cubicBezTo>
                <a:cubicBezTo>
                  <a:pt x="105833" y="25400"/>
                  <a:pt x="107294" y="28468"/>
                  <a:pt x="107950" y="31750"/>
                </a:cubicBezTo>
                <a:cubicBezTo>
                  <a:pt x="109008" y="37042"/>
                  <a:pt x="107309" y="43809"/>
                  <a:pt x="111125" y="47625"/>
                </a:cubicBezTo>
                <a:cubicBezTo>
                  <a:pt x="115858" y="52358"/>
                  <a:pt x="130175" y="53975"/>
                  <a:pt x="130175" y="53975"/>
                </a:cubicBezTo>
                <a:cubicBezTo>
                  <a:pt x="134968" y="58768"/>
                  <a:pt x="142279" y="67324"/>
                  <a:pt x="149225" y="69850"/>
                </a:cubicBezTo>
                <a:cubicBezTo>
                  <a:pt x="157427" y="72832"/>
                  <a:pt x="174625" y="76200"/>
                  <a:pt x="174625" y="76200"/>
                </a:cubicBezTo>
                <a:cubicBezTo>
                  <a:pt x="194921" y="89731"/>
                  <a:pt x="190629" y="89661"/>
                  <a:pt x="231775" y="79375"/>
                </a:cubicBezTo>
                <a:cubicBezTo>
                  <a:pt x="235022" y="78563"/>
                  <a:pt x="233892" y="73025"/>
                  <a:pt x="234950" y="69850"/>
                </a:cubicBezTo>
                <a:cubicBezTo>
                  <a:pt x="233892" y="64558"/>
                  <a:pt x="232946" y="59243"/>
                  <a:pt x="231775" y="53975"/>
                </a:cubicBezTo>
                <a:cubicBezTo>
                  <a:pt x="230828" y="49715"/>
                  <a:pt x="231326" y="44682"/>
                  <a:pt x="228600" y="41275"/>
                </a:cubicBezTo>
                <a:cubicBezTo>
                  <a:pt x="226509" y="38662"/>
                  <a:pt x="222182" y="39343"/>
                  <a:pt x="219075" y="38100"/>
                </a:cubicBezTo>
                <a:cubicBezTo>
                  <a:pt x="216878" y="37221"/>
                  <a:pt x="214842" y="35983"/>
                  <a:pt x="212725" y="34925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13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6222"/>
            <a:ext cx="8229600" cy="558994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”golden channel”:</a:t>
            </a:r>
          </a:p>
          <a:p>
            <a:pPr lvl="1"/>
            <a:r>
              <a:rPr lang="en-US" dirty="0" smtClean="0"/>
              <a:t>Small rates, but high S/B</a:t>
            </a:r>
          </a:p>
          <a:p>
            <a:pPr lvl="1"/>
            <a:r>
              <a:rPr lang="en-US" dirty="0" smtClean="0"/>
              <a:t>Can be fully reconstructed; mass resolution ~2% at 130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Cross section times branching ratio (at </a:t>
            </a:r>
            <a:r>
              <a:rPr lang="en-US" dirty="0" err="1" smtClean="0"/>
              <a:t>mH</a:t>
            </a:r>
            <a:r>
              <a:rPr lang="en-US" dirty="0" smtClean="0"/>
              <a:t>=125 </a:t>
            </a:r>
            <a:r>
              <a:rPr lang="en-US" dirty="0" err="1" smtClean="0"/>
              <a:t>GeV</a:t>
            </a:r>
            <a:r>
              <a:rPr lang="en-US" dirty="0" smtClean="0"/>
              <a:t>):</a:t>
            </a:r>
          </a:p>
          <a:p>
            <a:r>
              <a:rPr lang="en-US" dirty="0" smtClean="0"/>
              <a:t>~ 4 </a:t>
            </a:r>
            <a:r>
              <a:rPr lang="en-US" dirty="0" err="1" smtClean="0"/>
              <a:t>fb</a:t>
            </a:r>
            <a:r>
              <a:rPr lang="en-US" dirty="0" smtClean="0"/>
              <a:t> at √</a:t>
            </a:r>
            <a:r>
              <a:rPr lang="en-US" dirty="0" err="1" smtClean="0"/>
              <a:t>s</a:t>
            </a:r>
            <a:r>
              <a:rPr lang="en-US" dirty="0" smtClean="0"/>
              <a:t>=7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 smtClean="0"/>
              <a:t>~ 5 </a:t>
            </a:r>
            <a:r>
              <a:rPr lang="en-US" dirty="0" err="1" smtClean="0"/>
              <a:t>fb</a:t>
            </a:r>
            <a:r>
              <a:rPr lang="en-US" dirty="0" smtClean="0"/>
              <a:t> at √</a:t>
            </a:r>
            <a:r>
              <a:rPr lang="en-US" dirty="0" err="1" smtClean="0"/>
              <a:t>s</a:t>
            </a:r>
            <a:r>
              <a:rPr lang="en-US" dirty="0" smtClean="0"/>
              <a:t>=8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 smtClean="0"/>
              <a:t>Backgrounds:</a:t>
            </a:r>
          </a:p>
          <a:p>
            <a:pPr lvl="1"/>
            <a:r>
              <a:rPr lang="en-US" dirty="0" smtClean="0"/>
              <a:t>Irreducible: pp-&gt;ZZ(*)-&gt;4l</a:t>
            </a:r>
          </a:p>
          <a:p>
            <a:pPr lvl="1"/>
            <a:r>
              <a:rPr lang="en-US" dirty="0" smtClean="0"/>
              <a:t>Reducible: </a:t>
            </a:r>
            <a:r>
              <a:rPr lang="en-US" dirty="0" err="1" smtClean="0"/>
              <a:t>Z+jets</a:t>
            </a:r>
            <a:r>
              <a:rPr lang="en-US" dirty="0" smtClean="0"/>
              <a:t>, </a:t>
            </a:r>
            <a:r>
              <a:rPr lang="en-US" dirty="0" err="1" smtClean="0"/>
              <a:t>Zbb</a:t>
            </a:r>
            <a:r>
              <a:rPr lang="en-US" dirty="0" smtClean="0"/>
              <a:t>, </a:t>
            </a:r>
            <a:r>
              <a:rPr lang="en-US" dirty="0" err="1" smtClean="0"/>
              <a:t>tt</a:t>
            </a:r>
            <a:r>
              <a:rPr lang="en-US" dirty="0" smtClean="0"/>
              <a:t> (sizeable at low Higgs masses)</a:t>
            </a:r>
          </a:p>
          <a:p>
            <a:r>
              <a:rPr lang="en-US" dirty="0" smtClean="0"/>
              <a:t>Suppress backgrounds with isolation and impact parameters cut on two softest</a:t>
            </a:r>
          </a:p>
          <a:p>
            <a:r>
              <a:rPr lang="en-US" dirty="0" smtClean="0"/>
              <a:t>Leptons</a:t>
            </a:r>
          </a:p>
          <a:p>
            <a:pPr lvl="1"/>
            <a:r>
              <a:rPr lang="en-US" dirty="0" smtClean="0"/>
              <a:t>Mass range under consideration: 110 </a:t>
            </a:r>
            <a:r>
              <a:rPr lang="en-US" dirty="0" err="1" smtClean="0"/>
              <a:t>GeV</a:t>
            </a:r>
            <a:r>
              <a:rPr lang="en-US" dirty="0" smtClean="0"/>
              <a:t> to 600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Four final states: 4e, 4μ, 2e2μ, 2μ2e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" y="823232"/>
            <a:ext cx="9128329" cy="5533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PhD Workshop - Sussex - 21/8/2012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9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689" y="1603102"/>
            <a:ext cx="2765311" cy="331682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" y="1676097"/>
            <a:ext cx="3474948" cy="2032914"/>
            <a:chOff x="1679934" y="1353065"/>
            <a:chExt cx="6297831" cy="3577218"/>
          </a:xfrm>
        </p:grpSpPr>
        <p:sp>
          <p:nvSpPr>
            <p:cNvPr id="10" name="TextBox 9"/>
            <p:cNvSpPr txBox="1"/>
            <p:nvPr/>
          </p:nvSpPr>
          <p:spPr>
            <a:xfrm rot="5400000">
              <a:off x="6517009" y="2475267"/>
              <a:ext cx="2582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http://</a:t>
              </a:r>
              <a:r>
                <a:rPr lang="en-US" sz="1600" dirty="0" err="1" smtClean="0"/>
                <a:t>www.nobelprize.org</a:t>
              </a:r>
              <a:r>
                <a:rPr lang="en-US" sz="1600" dirty="0" smtClean="0"/>
                <a:t>/</a:t>
              </a:r>
              <a:endParaRPr lang="en-US" sz="160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679934" y="1354717"/>
              <a:ext cx="5959277" cy="3575566"/>
              <a:chOff x="1679934" y="1354717"/>
              <a:chExt cx="5959277" cy="357556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79934" y="1354717"/>
                <a:ext cx="5959277" cy="3575566"/>
              </a:xfrm>
              <a:prstGeom prst="rect">
                <a:avLst/>
              </a:prstGeom>
            </p:spPr>
          </p:pic>
          <p:sp>
            <p:nvSpPr>
              <p:cNvPr id="13" name="Oval 12"/>
              <p:cNvSpPr/>
              <p:nvPr/>
            </p:nvSpPr>
            <p:spPr>
              <a:xfrm>
                <a:off x="3847458" y="1649769"/>
                <a:ext cx="616096" cy="66646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968009" y="1481511"/>
                <a:ext cx="616096" cy="66646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09" y="0"/>
            <a:ext cx="1982331" cy="194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4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45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Where we stand now?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36240" y="937329"/>
            <a:ext cx="8686800" cy="5615555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Combination of ATLAS and CMS results in September 2015: </a:t>
            </a:r>
          </a:p>
          <a:p>
            <a:pPr lvl="1"/>
            <a:r>
              <a:rPr lang="en-GB" dirty="0" smtClean="0"/>
              <a:t>ATLAS</a:t>
            </a:r>
            <a:r>
              <a:rPr lang="en-GB" dirty="0"/>
              <a:t>-CONF-2015-</a:t>
            </a:r>
            <a:r>
              <a:rPr lang="en-GB" dirty="0" smtClean="0"/>
              <a:t>044 / CMS</a:t>
            </a:r>
            <a:r>
              <a:rPr lang="en-GB" dirty="0"/>
              <a:t>-PAS-HIG-15-</a:t>
            </a:r>
            <a:r>
              <a:rPr lang="en-GB" dirty="0"/>
              <a:t>002, </a:t>
            </a:r>
            <a:r>
              <a:rPr lang="en-GB" dirty="0">
                <a:hlinkClick r:id="rId2"/>
              </a:rPr>
              <a:t>https://cds.cern.ch/record/</a:t>
            </a:r>
            <a:r>
              <a:rPr lang="en-GB" dirty="0" smtClean="0">
                <a:hlinkClick r:id="rId2"/>
              </a:rPr>
              <a:t>2052552</a:t>
            </a:r>
            <a:r>
              <a:rPr lang="en-GB" dirty="0" smtClean="0"/>
              <a:t> </a:t>
            </a:r>
          </a:p>
          <a:p>
            <a:r>
              <a:rPr lang="en-GB" dirty="0" smtClean="0"/>
              <a:t>Used data recorded </a:t>
            </a:r>
            <a:r>
              <a:rPr lang="en-GB" dirty="0"/>
              <a:t>by the ATLAS and CMS detectors in 2011 and 2012, corresponding to integrated luminosities per experiment of 5 fb</a:t>
            </a:r>
            <a:r>
              <a:rPr lang="en-GB" baseline="30000" dirty="0"/>
              <a:t>-1</a:t>
            </a:r>
            <a:r>
              <a:rPr lang="en-GB" dirty="0"/>
              <a:t> at </a:t>
            </a:r>
            <a:r>
              <a:rPr lang="en-GB" dirty="0"/>
              <a:t>√</a:t>
            </a:r>
            <a:r>
              <a:rPr lang="en-GB" dirty="0" smtClean="0"/>
              <a:t>s=</a:t>
            </a:r>
            <a:r>
              <a:rPr lang="en-GB" dirty="0"/>
              <a:t>7 </a:t>
            </a:r>
            <a:r>
              <a:rPr lang="en-GB" dirty="0" err="1"/>
              <a:t>TeV</a:t>
            </a:r>
            <a:r>
              <a:rPr lang="en-GB" dirty="0"/>
              <a:t> and 20 fb</a:t>
            </a:r>
            <a:r>
              <a:rPr lang="en-GB" baseline="30000" dirty="0"/>
              <a:t>-1</a:t>
            </a:r>
            <a:r>
              <a:rPr lang="en-GB" dirty="0"/>
              <a:t> at </a:t>
            </a:r>
            <a:r>
              <a:rPr lang="en-GB" dirty="0"/>
              <a:t>√</a:t>
            </a:r>
            <a:r>
              <a:rPr lang="en-GB" dirty="0" smtClean="0"/>
              <a:t>s </a:t>
            </a:r>
            <a:r>
              <a:rPr lang="en-GB" dirty="0"/>
              <a:t>= 8 </a:t>
            </a:r>
            <a:r>
              <a:rPr lang="en-GB" dirty="0" err="1" smtClean="0"/>
              <a:t>TeV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Results:</a:t>
            </a:r>
          </a:p>
          <a:p>
            <a:pPr lvl="1"/>
            <a:r>
              <a:rPr lang="en-GB" dirty="0" smtClean="0"/>
              <a:t>Combined </a:t>
            </a:r>
            <a:r>
              <a:rPr lang="en-GB" dirty="0"/>
              <a:t>signal </a:t>
            </a:r>
            <a:r>
              <a:rPr lang="en-GB" dirty="0" smtClean="0"/>
              <a:t>strength: μ = 1.09 ± 0.11</a:t>
            </a:r>
          </a:p>
          <a:p>
            <a:pPr lvl="1"/>
            <a:r>
              <a:rPr lang="en-GB" dirty="0" err="1"/>
              <a:t>m</a:t>
            </a:r>
            <a:r>
              <a:rPr lang="en-GB" baseline="-25000" dirty="0" err="1"/>
              <a:t>H</a:t>
            </a:r>
            <a:r>
              <a:rPr lang="en-GB" dirty="0"/>
              <a:t> = </a:t>
            </a:r>
            <a:r>
              <a:rPr lang="en-GB" dirty="0" smtClean="0"/>
              <a:t>125.09  ± 0.21</a:t>
            </a:r>
            <a:r>
              <a:rPr lang="en-GB" dirty="0"/>
              <a:t>(</a:t>
            </a:r>
            <a:r>
              <a:rPr lang="en-GB" dirty="0" smtClean="0"/>
              <a:t>stat) ± 0.11</a:t>
            </a:r>
            <a:r>
              <a:rPr lang="en-GB" dirty="0"/>
              <a:t>(</a:t>
            </a:r>
            <a:r>
              <a:rPr lang="en-GB" dirty="0" err="1" smtClean="0"/>
              <a:t>syst</a:t>
            </a:r>
            <a:r>
              <a:rPr lang="en-GB" dirty="0" smtClean="0"/>
              <a:t>) </a:t>
            </a:r>
            <a:r>
              <a:rPr lang="en-GB" dirty="0" err="1" smtClean="0"/>
              <a:t>GeV</a:t>
            </a:r>
            <a:endParaRPr lang="en-GB" dirty="0" smtClean="0"/>
          </a:p>
          <a:p>
            <a:pPr lvl="1"/>
            <a:r>
              <a:rPr lang="en-GB" dirty="0" smtClean="0"/>
              <a:t>Latest modes observed:</a:t>
            </a:r>
          </a:p>
          <a:p>
            <a:pPr lvl="1"/>
            <a:r>
              <a:rPr lang="en-GB" dirty="0" smtClean="0"/>
              <a:t>VBF observed at 5.4σ</a:t>
            </a:r>
          </a:p>
          <a:p>
            <a:pPr lvl="1"/>
            <a:r>
              <a:rPr lang="en-GB" dirty="0" smtClean="0"/>
              <a:t>H -&gt; </a:t>
            </a:r>
            <a:r>
              <a:rPr lang="en-GB" dirty="0" err="1" smtClean="0">
                <a:latin typeface="Wingdings"/>
                <a:ea typeface="Wingdings"/>
                <a:cs typeface="Wingdings"/>
                <a:sym typeface="Wingdings"/>
              </a:rPr>
              <a:t>τ</a:t>
            </a:r>
            <a:r>
              <a:rPr lang="en-GB" dirty="0" err="1" smtClean="0">
                <a:latin typeface="Lucida Grande"/>
                <a:ea typeface="Lucida Grande"/>
                <a:cs typeface="Lucida Grande"/>
                <a:sym typeface="Wingdings"/>
              </a:rPr>
              <a:t>τ</a:t>
            </a:r>
            <a:r>
              <a:rPr lang="en-GB" dirty="0" smtClean="0"/>
              <a:t> </a:t>
            </a:r>
            <a:r>
              <a:rPr lang="en-GB" dirty="0"/>
              <a:t>decay </a:t>
            </a:r>
            <a:r>
              <a:rPr lang="en-GB" dirty="0" smtClean="0"/>
              <a:t>observed at 5.5σ</a:t>
            </a:r>
          </a:p>
          <a:p>
            <a:endParaRPr lang="en-GB" dirty="0" smtClean="0"/>
          </a:p>
          <a:p>
            <a:r>
              <a:rPr lang="en-GB" dirty="0" smtClean="0"/>
              <a:t>Bottom line is that this looks much like the SM Higgs boson (see next few slides)</a:t>
            </a:r>
            <a:endParaRPr lang="en-GB" dirty="0"/>
          </a:p>
          <a:p>
            <a:pPr lvl="1"/>
            <a:r>
              <a:rPr lang="en-GB" sz="4100" b="1" dirty="0" smtClean="0"/>
              <a:t>But the truth is out there! Keep looking!</a:t>
            </a:r>
            <a:endParaRPr lang="en-GB" sz="41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675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389986"/>
            <a:ext cx="6019800" cy="5186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4110"/>
          </a:xfrm>
        </p:spPr>
        <p:txBody>
          <a:bodyPr/>
          <a:lstStyle/>
          <a:p>
            <a:r>
              <a:rPr lang="en-GB" dirty="0" smtClean="0"/>
              <a:t>Higgs boson couplings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70641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Best-fit values of ratios of Higgs boson coupling </a:t>
            </a:r>
            <a:r>
              <a:rPr lang="en-GB" dirty="0" smtClean="0"/>
              <a:t>modifiers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/>
              <a:t>error bars indicate the 1σ (thick lines) and 2σ (thin lines) </a:t>
            </a:r>
            <a:r>
              <a:rPr lang="en-GB" dirty="0" smtClean="0"/>
              <a:t>intervals</a:t>
            </a:r>
          </a:p>
          <a:p>
            <a:endParaRPr lang="en-GB" dirty="0"/>
          </a:p>
          <a:p>
            <a:r>
              <a:rPr lang="en-GB" dirty="0" smtClean="0"/>
              <a:t>Hatched </a:t>
            </a:r>
            <a:r>
              <a:rPr lang="en-GB" dirty="0"/>
              <a:t>areas indicate the parameters which are assumed to be positive without loss of generality. 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316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082" y="1360165"/>
            <a:ext cx="4985918" cy="5361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9228"/>
          </a:xfrm>
        </p:spPr>
        <p:txBody>
          <a:bodyPr/>
          <a:lstStyle/>
          <a:p>
            <a:r>
              <a:rPr lang="en-GB" dirty="0" smtClean="0"/>
              <a:t>Signal strength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39370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Best-fit results for the production signal strengths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Error </a:t>
            </a:r>
            <a:r>
              <a:rPr lang="en-GB" dirty="0"/>
              <a:t>bars indicate the 1σ (thick lines) and 2σ (thin lines) intervals.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The </a:t>
            </a:r>
            <a:r>
              <a:rPr lang="en-GB" dirty="0"/>
              <a:t>measurements of the global signal strength μ are also shown.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214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Couplings versus mass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69930"/>
            <a:ext cx="4414966" cy="5215784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Reduced </a:t>
            </a:r>
            <a:r>
              <a:rPr lang="en-GB" dirty="0"/>
              <a:t>coupling </a:t>
            </a:r>
            <a:r>
              <a:rPr lang="en-GB" dirty="0" smtClean="0"/>
              <a:t>modifiers </a:t>
            </a:r>
            <a:r>
              <a:rPr lang="en-GB" dirty="0"/>
              <a:t>as a function of the particle </a:t>
            </a:r>
            <a:r>
              <a:rPr lang="en-GB" dirty="0" smtClean="0"/>
              <a:t>mass: </a:t>
            </a:r>
          </a:p>
          <a:p>
            <a:endParaRPr lang="en-GB" dirty="0" smtClean="0"/>
          </a:p>
          <a:p>
            <a:r>
              <a:rPr lang="en-GB" dirty="0" smtClean="0"/>
              <a:t>For </a:t>
            </a:r>
            <a:r>
              <a:rPr lang="en-GB" dirty="0"/>
              <a:t>weak vector </a:t>
            </a:r>
            <a:r>
              <a:rPr lang="en-GB" dirty="0" smtClean="0"/>
              <a:t>bosons:</a:t>
            </a:r>
          </a:p>
          <a:p>
            <a:pPr marL="0" indent="0">
              <a:buNone/>
            </a:pPr>
            <a:r>
              <a:rPr lang="en-GB" dirty="0" err="1" smtClean="0"/>
              <a:t>y</a:t>
            </a:r>
            <a:r>
              <a:rPr lang="en-GB" baseline="-25000" dirty="0" err="1" smtClean="0"/>
              <a:t>V</a:t>
            </a:r>
            <a:r>
              <a:rPr lang="en-GB" baseline="-25000" dirty="0" err="1"/>
              <a:t>,i</a:t>
            </a:r>
            <a:r>
              <a:rPr lang="en-GB" dirty="0"/>
              <a:t> = √ </a:t>
            </a:r>
            <a:r>
              <a:rPr lang="en-GB" dirty="0" err="1"/>
              <a:t>κ</a:t>
            </a:r>
            <a:r>
              <a:rPr lang="en-GB" baseline="-25000" dirty="0" err="1"/>
              <a:t>V,i</a:t>
            </a:r>
            <a:r>
              <a:rPr lang="en-GB" dirty="0"/>
              <a:t> </a:t>
            </a:r>
            <a:r>
              <a:rPr lang="en-GB" dirty="0" err="1"/>
              <a:t>g</a:t>
            </a:r>
            <a:r>
              <a:rPr lang="en-GB" baseline="-25000" dirty="0" err="1"/>
              <a:t>V</a:t>
            </a:r>
            <a:r>
              <a:rPr lang="en-GB" baseline="-25000" dirty="0"/>
              <a:t>/</a:t>
            </a:r>
            <a:r>
              <a:rPr lang="en-GB" baseline="-25000" dirty="0" err="1"/>
              <a:t>i</a:t>
            </a:r>
            <a:r>
              <a:rPr lang="en-GB" dirty="0"/>
              <a:t>/2v = √</a:t>
            </a:r>
            <a:r>
              <a:rPr lang="en-GB" dirty="0" err="1"/>
              <a:t>κ</a:t>
            </a:r>
            <a:r>
              <a:rPr lang="en-GB" baseline="-25000" dirty="0" err="1"/>
              <a:t>V,i</a:t>
            </a:r>
            <a:r>
              <a:rPr lang="en-GB" dirty="0" err="1"/>
              <a:t>m</a:t>
            </a:r>
            <a:r>
              <a:rPr lang="en-GB" baseline="-25000" dirty="0" err="1"/>
              <a:t>V</a:t>
            </a:r>
            <a:r>
              <a:rPr lang="en-GB" baseline="-25000" dirty="0" smtClean="0"/>
              <a:t>/</a:t>
            </a:r>
            <a:r>
              <a:rPr lang="en-GB" baseline="-25000" dirty="0" err="1" smtClean="0"/>
              <a:t>i</a:t>
            </a:r>
            <a:r>
              <a:rPr lang="en-GB" dirty="0"/>
              <a:t>/v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For fermions:</a:t>
            </a:r>
          </a:p>
          <a:p>
            <a:pPr marL="0" indent="0">
              <a:buNone/>
            </a:pPr>
            <a:r>
              <a:rPr lang="en-GB" dirty="0" err="1" smtClean="0"/>
              <a:t>y</a:t>
            </a:r>
            <a:r>
              <a:rPr lang="en-GB" baseline="-25000" dirty="0" err="1" smtClean="0"/>
              <a:t>F</a:t>
            </a:r>
            <a:r>
              <a:rPr lang="en-GB" baseline="-25000" dirty="0" err="1"/>
              <a:t>,i</a:t>
            </a:r>
            <a:r>
              <a:rPr lang="en-GB" dirty="0"/>
              <a:t> = </a:t>
            </a:r>
            <a:r>
              <a:rPr lang="en-GB" dirty="0" err="1"/>
              <a:t>κ</a:t>
            </a:r>
            <a:r>
              <a:rPr lang="en-GB" baseline="-25000" dirty="0" err="1"/>
              <a:t>F,i</a:t>
            </a:r>
            <a:r>
              <a:rPr lang="en-GB" dirty="0" err="1"/>
              <a:t>g</a:t>
            </a:r>
            <a:r>
              <a:rPr lang="en-GB" baseline="-25000" dirty="0" err="1"/>
              <a:t>F</a:t>
            </a:r>
            <a:r>
              <a:rPr lang="en-GB" baseline="-25000" dirty="0"/>
              <a:t>/</a:t>
            </a:r>
            <a:r>
              <a:rPr lang="en-GB" baseline="-25000" dirty="0" err="1"/>
              <a:t>i</a:t>
            </a:r>
            <a:r>
              <a:rPr lang="en-GB" dirty="0"/>
              <a:t>/ √2 = </a:t>
            </a:r>
            <a:r>
              <a:rPr lang="en-GB" dirty="0" err="1"/>
              <a:t>κ</a:t>
            </a:r>
            <a:r>
              <a:rPr lang="en-GB" baseline="-25000" dirty="0" err="1"/>
              <a:t>F,i</a:t>
            </a:r>
            <a:r>
              <a:rPr lang="en-GB" dirty="0" err="1"/>
              <a:t>m</a:t>
            </a:r>
            <a:r>
              <a:rPr lang="en-GB" baseline="-25000" dirty="0" err="1"/>
              <a:t>F</a:t>
            </a:r>
            <a:r>
              <a:rPr lang="en-GB" baseline="-25000" dirty="0"/>
              <a:t>/</a:t>
            </a:r>
            <a:r>
              <a:rPr lang="en-GB" baseline="-25000" dirty="0" err="1"/>
              <a:t>i</a:t>
            </a:r>
            <a:r>
              <a:rPr lang="en-GB" dirty="0"/>
              <a:t>/v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Dashed </a:t>
            </a:r>
            <a:r>
              <a:rPr lang="en-GB" dirty="0"/>
              <a:t>line indicates the predicted dependence on the particle mass for the SM Higgs boson	</a:t>
            </a:r>
          </a:p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166" y="1948916"/>
            <a:ext cx="4271834" cy="417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377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98" y="1524062"/>
            <a:ext cx="6366535" cy="448106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Is this the end?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3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38"/>
          </a:xfrm>
        </p:spPr>
        <p:txBody>
          <a:bodyPr/>
          <a:lstStyle/>
          <a:p>
            <a:r>
              <a:rPr lang="en-US" dirty="0" smtClean="0"/>
              <a:t>A bit of fun…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610" y="3699900"/>
            <a:ext cx="8845710" cy="272162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if…</a:t>
            </a:r>
          </a:p>
          <a:p>
            <a:pPr lvl="1"/>
            <a:r>
              <a:rPr lang="en-US" dirty="0" smtClean="0"/>
              <a:t>At higher orders, Higgs potential doesn’t have to be stable</a:t>
            </a:r>
          </a:p>
          <a:p>
            <a:pPr lvl="1"/>
            <a:r>
              <a:rPr lang="en-US" dirty="0" smtClean="0"/>
              <a:t>Depending 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and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second minimum can be lower than EW minimum ⇒ tunneling between EW vacuum and true vacuum?!</a:t>
            </a:r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00FF"/>
                </a:solidFill>
              </a:rPr>
              <a:t>For a narrow band of values of the top quark and Higgs boson masses, the Standard Model Higgs potential develops a shallow local minimum at energies of about 10</a:t>
            </a:r>
            <a:r>
              <a:rPr lang="en-US" baseline="30000" dirty="0" smtClean="0">
                <a:solidFill>
                  <a:srgbClr val="0000FF"/>
                </a:solidFill>
              </a:rPr>
              <a:t>16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, where primordial inflation could have started in a cold metastable state</a:t>
            </a:r>
            <a:r>
              <a:rPr lang="en-US" dirty="0" smtClean="0"/>
              <a:t>”, I. </a:t>
            </a:r>
            <a:r>
              <a:rPr lang="en-US" dirty="0" err="1" smtClean="0"/>
              <a:t>Masina</a:t>
            </a:r>
            <a:r>
              <a:rPr lang="en-US" dirty="0" smtClean="0"/>
              <a:t>, arXiv</a:t>
            </a:r>
            <a:r>
              <a:rPr lang="en-US" dirty="0"/>
              <a:t>:1403.5244 [</a:t>
            </a:r>
            <a:r>
              <a:rPr lang="en-US" dirty="0" err="1"/>
              <a:t>astro-ph.CO</a:t>
            </a:r>
            <a:r>
              <a:rPr lang="en-US" dirty="0"/>
              <a:t>]</a:t>
            </a:r>
          </a:p>
          <a:p>
            <a:pPr lvl="1"/>
            <a:r>
              <a:rPr lang="en-US" dirty="0" smtClean="0"/>
              <a:t>See also: V. </a:t>
            </a:r>
            <a:r>
              <a:rPr lang="en-US" dirty="0" err="1" smtClean="0"/>
              <a:t>Brachina</a:t>
            </a:r>
            <a:r>
              <a:rPr lang="en-US" dirty="0" smtClean="0"/>
              <a:t>, </a:t>
            </a:r>
            <a:r>
              <a:rPr lang="en-US" dirty="0" err="1" smtClean="0"/>
              <a:t>Moriond</a:t>
            </a:r>
            <a:r>
              <a:rPr lang="en-US" dirty="0" smtClean="0"/>
              <a:t> 2014 (</a:t>
            </a:r>
            <a:r>
              <a:rPr lang="hu-HU" dirty="0"/>
              <a:t>Phys.Rev.Lett.111, 241801 (2013</a:t>
            </a:r>
            <a:r>
              <a:rPr lang="hu-HU" dirty="0" smtClean="0"/>
              <a:t>))</a:t>
            </a:r>
            <a:r>
              <a:rPr lang="en-US" dirty="0" smtClean="0"/>
              <a:t>, G. </a:t>
            </a:r>
            <a:r>
              <a:rPr lang="en-US" dirty="0" err="1" smtClean="0"/>
              <a:t>Degrassi</a:t>
            </a:r>
            <a:r>
              <a:rPr lang="en-US" dirty="0" smtClean="0"/>
              <a:t> et al, </a:t>
            </a:r>
            <a:r>
              <a:rPr lang="en-US" dirty="0"/>
              <a:t>arXiv:</a:t>
            </a:r>
            <a:r>
              <a:rPr lang="en-US" dirty="0" smtClean="0"/>
              <a:t>1205.6497v2; </a:t>
            </a:r>
            <a:r>
              <a:rPr lang="en-US" dirty="0" err="1" smtClean="0"/>
              <a:t>R.Contino</a:t>
            </a:r>
            <a:r>
              <a:rPr lang="en-US" dirty="0" smtClean="0"/>
              <a:t>, Workshop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 p-p a LHC, 2013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7200" y="994268"/>
            <a:ext cx="8388510" cy="2289568"/>
            <a:chOff x="457200" y="1218404"/>
            <a:chExt cx="8388510" cy="2289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682446"/>
              <a:ext cx="4784841" cy="162629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358522" y="1218404"/>
              <a:ext cx="3487188" cy="2289568"/>
              <a:chOff x="1422401" y="1358900"/>
              <a:chExt cx="3487188" cy="228956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401" y="1358900"/>
                <a:ext cx="3487188" cy="228956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43197" y="3262453"/>
                <a:ext cx="3166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1-loop effective potential</a:t>
                </a:r>
                <a:endParaRPr lang="en-US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105075" y="994268"/>
            <a:ext cx="3840245" cy="2705632"/>
            <a:chOff x="4623207" y="394866"/>
            <a:chExt cx="3578800" cy="24781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207" y="394866"/>
              <a:ext cx="3578800" cy="24106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43207" y="2503684"/>
              <a:ext cx="2764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RG-improved potential</a:t>
              </a:r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0" y="915795"/>
            <a:ext cx="5005465" cy="2784105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Physics Course - LIP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8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104"/>
          </a:xfrm>
        </p:spPr>
        <p:txBody>
          <a:bodyPr>
            <a:normAutofit/>
          </a:bodyPr>
          <a:lstStyle/>
          <a:p>
            <a:r>
              <a:rPr lang="en-GB" dirty="0" err="1" smtClean="0"/>
              <a:t>Lagrangians</a:t>
            </a:r>
            <a:r>
              <a:rPr lang="en-GB" dirty="0" smtClean="0"/>
              <a:t> in classical mechanics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7912" y="1138742"/>
            <a:ext cx="4115288" cy="213149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Equations of motion are derived from a scalar </a:t>
            </a:r>
            <a:r>
              <a:rPr lang="en-GB" b="1" dirty="0" err="1" smtClean="0"/>
              <a:t>Lagrangian</a:t>
            </a:r>
            <a:r>
              <a:rPr lang="en-GB" dirty="0" smtClean="0"/>
              <a:t> function of generalized coordinates </a:t>
            </a:r>
            <a:r>
              <a:rPr lang="en-GB" dirty="0" smtClean="0"/>
              <a:t>and velocities (time derivatives):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and from Euler-</a:t>
            </a:r>
            <a:r>
              <a:rPr lang="en-GB" dirty="0" smtClean="0"/>
              <a:t>Lagrange’s equation: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68714" y="3241037"/>
            <a:ext cx="8418086" cy="333820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2600" dirty="0" smtClean="0"/>
              <a:t>Why is this formulation useful? Example:</a:t>
            </a:r>
            <a:endParaRPr lang="en-GB" sz="2600" dirty="0"/>
          </a:p>
          <a:p>
            <a:pPr marL="0" indent="0">
              <a:buNone/>
            </a:pPr>
            <a:r>
              <a:rPr lang="en-GB" sz="2300" dirty="0" smtClean="0"/>
              <a:t>Coordinates not explicitly appearing in the </a:t>
            </a:r>
            <a:r>
              <a:rPr lang="en-GB" sz="2300" dirty="0" err="1" smtClean="0"/>
              <a:t>Lagrangian</a:t>
            </a:r>
            <a:r>
              <a:rPr lang="en-GB" sz="2300" dirty="0" smtClean="0"/>
              <a:t> indicate that the corresponding momentum is conserved:</a:t>
            </a:r>
            <a:endParaRPr lang="en-GB" sz="2300" dirty="0"/>
          </a:p>
          <a:p>
            <a:pPr marL="0" indent="0">
              <a:buNone/>
            </a:pPr>
            <a:r>
              <a:rPr lang="en-GB" sz="2300" dirty="0" smtClean="0"/>
              <a:t>The generalized momentum associated to coordinate q is:</a:t>
            </a:r>
            <a:endParaRPr lang="en-GB" sz="2300" dirty="0" smtClean="0"/>
          </a:p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r>
              <a:rPr lang="en-GB" sz="2300" dirty="0" smtClean="0"/>
              <a:t>e.g. for </a:t>
            </a:r>
            <a:endParaRPr lang="en-GB" sz="2300" dirty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r>
              <a:rPr lang="en-GB" sz="2300" dirty="0" smtClean="0"/>
              <a:t>It’s obvious that</a:t>
            </a:r>
            <a:endParaRPr lang="en-GB" sz="2300" dirty="0" smtClean="0"/>
          </a:p>
          <a:p>
            <a:pPr marL="0" indent="0">
              <a:buNone/>
            </a:pPr>
            <a:endParaRPr lang="en-GB" sz="2300" dirty="0" smtClean="0"/>
          </a:p>
          <a:p>
            <a:pPr marL="0" indent="0">
              <a:buNone/>
            </a:pPr>
            <a:r>
              <a:rPr lang="en-GB" sz="2300" dirty="0" smtClean="0"/>
              <a:t>So, if the </a:t>
            </a:r>
            <a:r>
              <a:rPr lang="en-GB" sz="2300" dirty="0" err="1" smtClean="0"/>
              <a:t>Lagrangian</a:t>
            </a:r>
            <a:r>
              <a:rPr lang="en-GB" sz="2300" dirty="0" smtClean="0"/>
              <a:t> doesn’t depend on some coordinate </a:t>
            </a:r>
            <a:r>
              <a:rPr lang="en-GB" sz="2300" b="1" i="1" dirty="0" smtClean="0"/>
              <a:t>q</a:t>
            </a:r>
            <a:r>
              <a:rPr lang="en-GB" sz="2300" b="1" i="1" baseline="-25000" dirty="0" smtClean="0"/>
              <a:t>i</a:t>
            </a:r>
            <a:r>
              <a:rPr lang="en-GB" sz="2300" dirty="0" smtClean="0"/>
              <a:t>, </a:t>
            </a:r>
          </a:p>
          <a:p>
            <a:pPr marL="0" indent="0">
              <a:buNone/>
            </a:pPr>
            <a:r>
              <a:rPr lang="en-GB" sz="2300" dirty="0" smtClean="0"/>
              <a:t>Euler-Lagrange’s equation tells us that the corresponding </a:t>
            </a:r>
          </a:p>
          <a:p>
            <a:pPr marL="0" indent="0">
              <a:buNone/>
            </a:pPr>
            <a:r>
              <a:rPr lang="en-GB" sz="2300" dirty="0" smtClean="0"/>
              <a:t>momentum </a:t>
            </a:r>
            <a:r>
              <a:rPr lang="en-GB" sz="2300" b="1" i="1" dirty="0" smtClean="0"/>
              <a:t>p</a:t>
            </a:r>
            <a:r>
              <a:rPr lang="en-GB" sz="2300" b="1" i="1" baseline="-25000" dirty="0" smtClean="0"/>
              <a:t>i</a:t>
            </a:r>
            <a:r>
              <a:rPr lang="en-GB" sz="2300" dirty="0" smtClean="0"/>
              <a:t> is conserved:</a:t>
            </a:r>
            <a:endParaRPr lang="en-GB" sz="23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68714" y="1086390"/>
            <a:ext cx="1786464" cy="2006922"/>
            <a:chOff x="6963380" y="998256"/>
            <a:chExt cx="1786464" cy="20069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3380" y="998256"/>
              <a:ext cx="1786464" cy="2006922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9" name="TextBox 8"/>
            <p:cNvSpPr txBox="1"/>
            <p:nvPr/>
          </p:nvSpPr>
          <p:spPr>
            <a:xfrm>
              <a:off x="6963380" y="2481958"/>
              <a:ext cx="17864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bg1"/>
                  </a:solidFill>
                </a:rPr>
                <a:t>Joseph-Louis Lagrange (1736–1813)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264" y="2466799"/>
            <a:ext cx="2233536" cy="7147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024570"/>
              </p:ext>
            </p:extLst>
          </p:nvPr>
        </p:nvGraphicFramePr>
        <p:xfrm>
          <a:off x="6511925" y="1370013"/>
          <a:ext cx="2471738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7" name="Equation" r:id="rId5" imgW="927100" imgH="203200" progId="Equation.3">
                  <p:embed/>
                </p:oleObj>
              </mc:Choice>
              <mc:Fallback>
                <p:oleObj name="Equation" r:id="rId5" imgW="927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11925" y="1370013"/>
                        <a:ext cx="2471738" cy="512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2562" y="3925259"/>
            <a:ext cx="1105692" cy="6605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6534" y="4416757"/>
            <a:ext cx="5346700" cy="520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7912" y="5038015"/>
            <a:ext cx="36830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5700" y="5863655"/>
            <a:ext cx="2451100" cy="584200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1301750" y="1965325"/>
            <a:ext cx="292100" cy="120650"/>
          </a:xfrm>
          <a:custGeom>
            <a:avLst/>
            <a:gdLst>
              <a:gd name="connsiteX0" fmla="*/ 292100 w 292100"/>
              <a:gd name="connsiteY0" fmla="*/ 50800 h 120650"/>
              <a:gd name="connsiteX1" fmla="*/ 273050 w 292100"/>
              <a:gd name="connsiteY1" fmla="*/ 34925 h 120650"/>
              <a:gd name="connsiteX2" fmla="*/ 260350 w 292100"/>
              <a:gd name="connsiteY2" fmla="*/ 22225 h 120650"/>
              <a:gd name="connsiteX3" fmla="*/ 247650 w 292100"/>
              <a:gd name="connsiteY3" fmla="*/ 12700 h 120650"/>
              <a:gd name="connsiteX4" fmla="*/ 228600 w 292100"/>
              <a:gd name="connsiteY4" fmla="*/ 0 h 120650"/>
              <a:gd name="connsiteX5" fmla="*/ 184150 w 292100"/>
              <a:gd name="connsiteY5" fmla="*/ 9525 h 120650"/>
              <a:gd name="connsiteX6" fmla="*/ 174625 w 292100"/>
              <a:gd name="connsiteY6" fmla="*/ 19050 h 120650"/>
              <a:gd name="connsiteX7" fmla="*/ 165100 w 292100"/>
              <a:gd name="connsiteY7" fmla="*/ 38100 h 120650"/>
              <a:gd name="connsiteX8" fmla="*/ 158750 w 292100"/>
              <a:gd name="connsiteY8" fmla="*/ 50800 h 120650"/>
              <a:gd name="connsiteX9" fmla="*/ 152400 w 292100"/>
              <a:gd name="connsiteY9" fmla="*/ 60325 h 120650"/>
              <a:gd name="connsiteX10" fmla="*/ 149225 w 292100"/>
              <a:gd name="connsiteY10" fmla="*/ 69850 h 120650"/>
              <a:gd name="connsiteX11" fmla="*/ 136525 w 292100"/>
              <a:gd name="connsiteY11" fmla="*/ 88900 h 120650"/>
              <a:gd name="connsiteX12" fmla="*/ 120650 w 292100"/>
              <a:gd name="connsiteY12" fmla="*/ 107950 h 120650"/>
              <a:gd name="connsiteX13" fmla="*/ 76200 w 292100"/>
              <a:gd name="connsiteY13" fmla="*/ 120650 h 120650"/>
              <a:gd name="connsiteX14" fmla="*/ 15875 w 292100"/>
              <a:gd name="connsiteY14" fmla="*/ 114300 h 120650"/>
              <a:gd name="connsiteX15" fmla="*/ 0 w 292100"/>
              <a:gd name="connsiteY15" fmla="*/ 85725 h 120650"/>
              <a:gd name="connsiteX16" fmla="*/ 9525 w 292100"/>
              <a:gd name="connsiteY16" fmla="*/ 79375 h 120650"/>
              <a:gd name="connsiteX17" fmla="*/ 12700 w 292100"/>
              <a:gd name="connsiteY17" fmla="*/ 69850 h 120650"/>
              <a:gd name="connsiteX18" fmla="*/ 15875 w 292100"/>
              <a:gd name="connsiteY18" fmla="*/ 6350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2100" h="120650">
                <a:moveTo>
                  <a:pt x="292100" y="50800"/>
                </a:moveTo>
                <a:cubicBezTo>
                  <a:pt x="285750" y="45508"/>
                  <a:pt x="279194" y="40455"/>
                  <a:pt x="273050" y="34925"/>
                </a:cubicBezTo>
                <a:cubicBezTo>
                  <a:pt x="268600" y="30920"/>
                  <a:pt x="264856" y="26167"/>
                  <a:pt x="260350" y="22225"/>
                </a:cubicBezTo>
                <a:cubicBezTo>
                  <a:pt x="256368" y="18740"/>
                  <a:pt x="251668" y="16144"/>
                  <a:pt x="247650" y="12700"/>
                </a:cubicBezTo>
                <a:cubicBezTo>
                  <a:pt x="232515" y="-273"/>
                  <a:pt x="244802" y="5401"/>
                  <a:pt x="228600" y="0"/>
                </a:cubicBezTo>
                <a:cubicBezTo>
                  <a:pt x="203114" y="2317"/>
                  <a:pt x="199080" y="-2916"/>
                  <a:pt x="184150" y="9525"/>
                </a:cubicBezTo>
                <a:cubicBezTo>
                  <a:pt x="180701" y="12400"/>
                  <a:pt x="177800" y="15875"/>
                  <a:pt x="174625" y="19050"/>
                </a:cubicBezTo>
                <a:cubicBezTo>
                  <a:pt x="168804" y="36514"/>
                  <a:pt x="174948" y="20866"/>
                  <a:pt x="165100" y="38100"/>
                </a:cubicBezTo>
                <a:cubicBezTo>
                  <a:pt x="162752" y="42209"/>
                  <a:pt x="161098" y="46691"/>
                  <a:pt x="158750" y="50800"/>
                </a:cubicBezTo>
                <a:cubicBezTo>
                  <a:pt x="156857" y="54113"/>
                  <a:pt x="154107" y="56912"/>
                  <a:pt x="152400" y="60325"/>
                </a:cubicBezTo>
                <a:cubicBezTo>
                  <a:pt x="150903" y="63318"/>
                  <a:pt x="150850" y="66924"/>
                  <a:pt x="149225" y="69850"/>
                </a:cubicBezTo>
                <a:cubicBezTo>
                  <a:pt x="145519" y="76521"/>
                  <a:pt x="140758" y="82550"/>
                  <a:pt x="136525" y="88900"/>
                </a:cubicBezTo>
                <a:cubicBezTo>
                  <a:pt x="131462" y="96495"/>
                  <a:pt x="128428" y="102394"/>
                  <a:pt x="120650" y="107950"/>
                </a:cubicBezTo>
                <a:cubicBezTo>
                  <a:pt x="108083" y="116927"/>
                  <a:pt x="90807" y="118216"/>
                  <a:pt x="76200" y="120650"/>
                </a:cubicBezTo>
                <a:cubicBezTo>
                  <a:pt x="56092" y="118533"/>
                  <a:pt x="34972" y="120942"/>
                  <a:pt x="15875" y="114300"/>
                </a:cubicBezTo>
                <a:cubicBezTo>
                  <a:pt x="7642" y="111436"/>
                  <a:pt x="2815" y="94171"/>
                  <a:pt x="0" y="85725"/>
                </a:cubicBezTo>
                <a:cubicBezTo>
                  <a:pt x="3175" y="83608"/>
                  <a:pt x="7141" y="82355"/>
                  <a:pt x="9525" y="79375"/>
                </a:cubicBezTo>
                <a:cubicBezTo>
                  <a:pt x="11616" y="76762"/>
                  <a:pt x="11457" y="72957"/>
                  <a:pt x="12700" y="69850"/>
                </a:cubicBezTo>
                <a:cubicBezTo>
                  <a:pt x="13579" y="67653"/>
                  <a:pt x="14817" y="65617"/>
                  <a:pt x="15875" y="63500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>
            <a:off x="1587500" y="1962150"/>
            <a:ext cx="234950" cy="86756"/>
          </a:xfrm>
          <a:custGeom>
            <a:avLst/>
            <a:gdLst>
              <a:gd name="connsiteX0" fmla="*/ 0 w 234950"/>
              <a:gd name="connsiteY0" fmla="*/ 60325 h 86756"/>
              <a:gd name="connsiteX1" fmla="*/ 28575 w 234950"/>
              <a:gd name="connsiteY1" fmla="*/ 41275 h 86756"/>
              <a:gd name="connsiteX2" fmla="*/ 41275 w 234950"/>
              <a:gd name="connsiteY2" fmla="*/ 31750 h 86756"/>
              <a:gd name="connsiteX3" fmla="*/ 50800 w 234950"/>
              <a:gd name="connsiteY3" fmla="*/ 25400 h 86756"/>
              <a:gd name="connsiteX4" fmla="*/ 82550 w 234950"/>
              <a:gd name="connsiteY4" fmla="*/ 0 h 86756"/>
              <a:gd name="connsiteX5" fmla="*/ 98425 w 234950"/>
              <a:gd name="connsiteY5" fmla="*/ 3175 h 86756"/>
              <a:gd name="connsiteX6" fmla="*/ 104775 w 234950"/>
              <a:gd name="connsiteY6" fmla="*/ 22225 h 86756"/>
              <a:gd name="connsiteX7" fmla="*/ 107950 w 234950"/>
              <a:gd name="connsiteY7" fmla="*/ 31750 h 86756"/>
              <a:gd name="connsiteX8" fmla="*/ 111125 w 234950"/>
              <a:gd name="connsiteY8" fmla="*/ 47625 h 86756"/>
              <a:gd name="connsiteX9" fmla="*/ 130175 w 234950"/>
              <a:gd name="connsiteY9" fmla="*/ 53975 h 86756"/>
              <a:gd name="connsiteX10" fmla="*/ 149225 w 234950"/>
              <a:gd name="connsiteY10" fmla="*/ 69850 h 86756"/>
              <a:gd name="connsiteX11" fmla="*/ 174625 w 234950"/>
              <a:gd name="connsiteY11" fmla="*/ 76200 h 86756"/>
              <a:gd name="connsiteX12" fmla="*/ 231775 w 234950"/>
              <a:gd name="connsiteY12" fmla="*/ 79375 h 86756"/>
              <a:gd name="connsiteX13" fmla="*/ 234950 w 234950"/>
              <a:gd name="connsiteY13" fmla="*/ 69850 h 86756"/>
              <a:gd name="connsiteX14" fmla="*/ 231775 w 234950"/>
              <a:gd name="connsiteY14" fmla="*/ 53975 h 86756"/>
              <a:gd name="connsiteX15" fmla="*/ 228600 w 234950"/>
              <a:gd name="connsiteY15" fmla="*/ 41275 h 86756"/>
              <a:gd name="connsiteX16" fmla="*/ 219075 w 234950"/>
              <a:gd name="connsiteY16" fmla="*/ 38100 h 86756"/>
              <a:gd name="connsiteX17" fmla="*/ 212725 w 234950"/>
              <a:gd name="connsiteY17" fmla="*/ 34925 h 8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4950" h="86756">
                <a:moveTo>
                  <a:pt x="0" y="60325"/>
                </a:moveTo>
                <a:cubicBezTo>
                  <a:pt x="9525" y="53975"/>
                  <a:pt x="19417" y="48144"/>
                  <a:pt x="28575" y="41275"/>
                </a:cubicBezTo>
                <a:cubicBezTo>
                  <a:pt x="32808" y="38100"/>
                  <a:pt x="36969" y="34826"/>
                  <a:pt x="41275" y="31750"/>
                </a:cubicBezTo>
                <a:cubicBezTo>
                  <a:pt x="44380" y="29532"/>
                  <a:pt x="47964" y="27953"/>
                  <a:pt x="50800" y="25400"/>
                </a:cubicBezTo>
                <a:cubicBezTo>
                  <a:pt x="79731" y="-638"/>
                  <a:pt x="61699" y="6950"/>
                  <a:pt x="82550" y="0"/>
                </a:cubicBezTo>
                <a:cubicBezTo>
                  <a:pt x="87842" y="1058"/>
                  <a:pt x="94609" y="-641"/>
                  <a:pt x="98425" y="3175"/>
                </a:cubicBezTo>
                <a:cubicBezTo>
                  <a:pt x="103158" y="7908"/>
                  <a:pt x="102658" y="15875"/>
                  <a:pt x="104775" y="22225"/>
                </a:cubicBezTo>
                <a:cubicBezTo>
                  <a:pt x="105833" y="25400"/>
                  <a:pt x="107294" y="28468"/>
                  <a:pt x="107950" y="31750"/>
                </a:cubicBezTo>
                <a:cubicBezTo>
                  <a:pt x="109008" y="37042"/>
                  <a:pt x="107309" y="43809"/>
                  <a:pt x="111125" y="47625"/>
                </a:cubicBezTo>
                <a:cubicBezTo>
                  <a:pt x="115858" y="52358"/>
                  <a:pt x="130175" y="53975"/>
                  <a:pt x="130175" y="53975"/>
                </a:cubicBezTo>
                <a:cubicBezTo>
                  <a:pt x="134968" y="58768"/>
                  <a:pt x="142279" y="67324"/>
                  <a:pt x="149225" y="69850"/>
                </a:cubicBezTo>
                <a:cubicBezTo>
                  <a:pt x="157427" y="72832"/>
                  <a:pt x="174625" y="76200"/>
                  <a:pt x="174625" y="76200"/>
                </a:cubicBezTo>
                <a:cubicBezTo>
                  <a:pt x="194921" y="89731"/>
                  <a:pt x="190629" y="89661"/>
                  <a:pt x="231775" y="79375"/>
                </a:cubicBezTo>
                <a:cubicBezTo>
                  <a:pt x="235022" y="78563"/>
                  <a:pt x="233892" y="73025"/>
                  <a:pt x="234950" y="69850"/>
                </a:cubicBezTo>
                <a:cubicBezTo>
                  <a:pt x="233892" y="64558"/>
                  <a:pt x="232946" y="59243"/>
                  <a:pt x="231775" y="53975"/>
                </a:cubicBezTo>
                <a:cubicBezTo>
                  <a:pt x="230828" y="49715"/>
                  <a:pt x="231326" y="44682"/>
                  <a:pt x="228600" y="41275"/>
                </a:cubicBezTo>
                <a:cubicBezTo>
                  <a:pt x="226509" y="38662"/>
                  <a:pt x="222182" y="39343"/>
                  <a:pt x="219075" y="38100"/>
                </a:cubicBezTo>
                <a:cubicBezTo>
                  <a:pt x="216878" y="37221"/>
                  <a:pt x="214842" y="35983"/>
                  <a:pt x="212725" y="34925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1660525" y="1606550"/>
            <a:ext cx="124001" cy="184150"/>
          </a:xfrm>
          <a:custGeom>
            <a:avLst/>
            <a:gdLst>
              <a:gd name="connsiteX0" fmla="*/ 66675 w 124001"/>
              <a:gd name="connsiteY0" fmla="*/ 25400 h 184150"/>
              <a:gd name="connsiteX1" fmla="*/ 63500 w 124001"/>
              <a:gd name="connsiteY1" fmla="*/ 9525 h 184150"/>
              <a:gd name="connsiteX2" fmla="*/ 53975 w 124001"/>
              <a:gd name="connsiteY2" fmla="*/ 6350 h 184150"/>
              <a:gd name="connsiteX3" fmla="*/ 41275 w 124001"/>
              <a:gd name="connsiteY3" fmla="*/ 0 h 184150"/>
              <a:gd name="connsiteX4" fmla="*/ 22225 w 124001"/>
              <a:gd name="connsiteY4" fmla="*/ 3175 h 184150"/>
              <a:gd name="connsiteX5" fmla="*/ 15875 w 124001"/>
              <a:gd name="connsiteY5" fmla="*/ 22225 h 184150"/>
              <a:gd name="connsiteX6" fmla="*/ 9525 w 124001"/>
              <a:gd name="connsiteY6" fmla="*/ 41275 h 184150"/>
              <a:gd name="connsiteX7" fmla="*/ 6350 w 124001"/>
              <a:gd name="connsiteY7" fmla="*/ 50800 h 184150"/>
              <a:gd name="connsiteX8" fmla="*/ 0 w 124001"/>
              <a:gd name="connsiteY8" fmla="*/ 76200 h 184150"/>
              <a:gd name="connsiteX9" fmla="*/ 3175 w 124001"/>
              <a:gd name="connsiteY9" fmla="*/ 158750 h 184150"/>
              <a:gd name="connsiteX10" fmla="*/ 9525 w 124001"/>
              <a:gd name="connsiteY10" fmla="*/ 168275 h 184150"/>
              <a:gd name="connsiteX11" fmla="*/ 22225 w 124001"/>
              <a:gd name="connsiteY11" fmla="*/ 174625 h 184150"/>
              <a:gd name="connsiteX12" fmla="*/ 41275 w 124001"/>
              <a:gd name="connsiteY12" fmla="*/ 184150 h 184150"/>
              <a:gd name="connsiteX13" fmla="*/ 85725 w 124001"/>
              <a:gd name="connsiteY13" fmla="*/ 168275 h 184150"/>
              <a:gd name="connsiteX14" fmla="*/ 104775 w 124001"/>
              <a:gd name="connsiteY14" fmla="*/ 142875 h 184150"/>
              <a:gd name="connsiteX15" fmla="*/ 117475 w 124001"/>
              <a:gd name="connsiteY15" fmla="*/ 120650 h 184150"/>
              <a:gd name="connsiteX16" fmla="*/ 120650 w 124001"/>
              <a:gd name="connsiteY16" fmla="*/ 111125 h 184150"/>
              <a:gd name="connsiteX17" fmla="*/ 120650 w 124001"/>
              <a:gd name="connsiteY17" fmla="*/ 28575 h 184150"/>
              <a:gd name="connsiteX18" fmla="*/ 111125 w 124001"/>
              <a:gd name="connsiteY18" fmla="*/ 9525 h 184150"/>
              <a:gd name="connsiteX19" fmla="*/ 66675 w 124001"/>
              <a:gd name="connsiteY19" fmla="*/ 2540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4001" h="184150">
                <a:moveTo>
                  <a:pt x="66675" y="25400"/>
                </a:moveTo>
                <a:cubicBezTo>
                  <a:pt x="58738" y="25400"/>
                  <a:pt x="66493" y="14015"/>
                  <a:pt x="63500" y="9525"/>
                </a:cubicBezTo>
                <a:cubicBezTo>
                  <a:pt x="61644" y="6740"/>
                  <a:pt x="57051" y="7668"/>
                  <a:pt x="53975" y="6350"/>
                </a:cubicBezTo>
                <a:cubicBezTo>
                  <a:pt x="49625" y="4486"/>
                  <a:pt x="45508" y="2117"/>
                  <a:pt x="41275" y="0"/>
                </a:cubicBezTo>
                <a:cubicBezTo>
                  <a:pt x="34925" y="1058"/>
                  <a:pt x="27070" y="-1064"/>
                  <a:pt x="22225" y="3175"/>
                </a:cubicBezTo>
                <a:cubicBezTo>
                  <a:pt x="17188" y="7583"/>
                  <a:pt x="17992" y="15875"/>
                  <a:pt x="15875" y="22225"/>
                </a:cubicBezTo>
                <a:lnTo>
                  <a:pt x="9525" y="41275"/>
                </a:lnTo>
                <a:cubicBezTo>
                  <a:pt x="8467" y="44450"/>
                  <a:pt x="7162" y="47553"/>
                  <a:pt x="6350" y="50800"/>
                </a:cubicBezTo>
                <a:lnTo>
                  <a:pt x="0" y="76200"/>
                </a:lnTo>
                <a:cubicBezTo>
                  <a:pt x="1058" y="103717"/>
                  <a:pt x="341" y="131359"/>
                  <a:pt x="3175" y="158750"/>
                </a:cubicBezTo>
                <a:cubicBezTo>
                  <a:pt x="3568" y="162546"/>
                  <a:pt x="6594" y="165832"/>
                  <a:pt x="9525" y="168275"/>
                </a:cubicBezTo>
                <a:cubicBezTo>
                  <a:pt x="13161" y="171305"/>
                  <a:pt x="18116" y="172277"/>
                  <a:pt x="22225" y="174625"/>
                </a:cubicBezTo>
                <a:cubicBezTo>
                  <a:pt x="39459" y="184473"/>
                  <a:pt x="23811" y="178329"/>
                  <a:pt x="41275" y="184150"/>
                </a:cubicBezTo>
                <a:cubicBezTo>
                  <a:pt x="72450" y="181032"/>
                  <a:pt x="69181" y="188128"/>
                  <a:pt x="85725" y="168275"/>
                </a:cubicBezTo>
                <a:cubicBezTo>
                  <a:pt x="92500" y="160145"/>
                  <a:pt x="104775" y="142875"/>
                  <a:pt x="104775" y="142875"/>
                </a:cubicBezTo>
                <a:cubicBezTo>
                  <a:pt x="112055" y="121036"/>
                  <a:pt x="102098" y="147560"/>
                  <a:pt x="117475" y="120650"/>
                </a:cubicBezTo>
                <a:cubicBezTo>
                  <a:pt x="119135" y="117744"/>
                  <a:pt x="119592" y="114300"/>
                  <a:pt x="120650" y="111125"/>
                </a:cubicBezTo>
                <a:cubicBezTo>
                  <a:pt x="124394" y="69939"/>
                  <a:pt x="125788" y="74820"/>
                  <a:pt x="120650" y="28575"/>
                </a:cubicBezTo>
                <a:cubicBezTo>
                  <a:pt x="120089" y="23525"/>
                  <a:pt x="114975" y="12605"/>
                  <a:pt x="111125" y="9525"/>
                </a:cubicBezTo>
                <a:cubicBezTo>
                  <a:pt x="103391" y="3338"/>
                  <a:pt x="74612" y="25400"/>
                  <a:pt x="66675" y="25400"/>
                </a:cubicBezTo>
                <a:close/>
              </a:path>
            </a:pathLst>
          </a:cu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 24"/>
          <p:cNvSpPr/>
          <p:nvPr/>
        </p:nvSpPr>
        <p:spPr>
          <a:xfrm>
            <a:off x="1429890" y="1590645"/>
            <a:ext cx="163960" cy="219105"/>
          </a:xfrm>
          <a:custGeom>
            <a:avLst/>
            <a:gdLst>
              <a:gd name="connsiteX0" fmla="*/ 40135 w 163960"/>
              <a:gd name="connsiteY0" fmla="*/ 30 h 219105"/>
              <a:gd name="connsiteX1" fmla="*/ 17910 w 163960"/>
              <a:gd name="connsiteY1" fmla="*/ 9555 h 219105"/>
              <a:gd name="connsiteX2" fmla="*/ 8385 w 163960"/>
              <a:gd name="connsiteY2" fmla="*/ 15905 h 219105"/>
              <a:gd name="connsiteX3" fmla="*/ 5210 w 163960"/>
              <a:gd name="connsiteY3" fmla="*/ 34955 h 219105"/>
              <a:gd name="connsiteX4" fmla="*/ 2035 w 163960"/>
              <a:gd name="connsiteY4" fmla="*/ 60355 h 219105"/>
              <a:gd name="connsiteX5" fmla="*/ 8385 w 163960"/>
              <a:gd name="connsiteY5" fmla="*/ 174655 h 219105"/>
              <a:gd name="connsiteX6" fmla="*/ 14735 w 163960"/>
              <a:gd name="connsiteY6" fmla="*/ 187355 h 219105"/>
              <a:gd name="connsiteX7" fmla="*/ 21085 w 163960"/>
              <a:gd name="connsiteY7" fmla="*/ 196880 h 219105"/>
              <a:gd name="connsiteX8" fmla="*/ 27435 w 163960"/>
              <a:gd name="connsiteY8" fmla="*/ 209580 h 219105"/>
              <a:gd name="connsiteX9" fmla="*/ 49660 w 163960"/>
              <a:gd name="connsiteY9" fmla="*/ 219105 h 219105"/>
              <a:gd name="connsiteX10" fmla="*/ 103635 w 163960"/>
              <a:gd name="connsiteY10" fmla="*/ 212755 h 219105"/>
              <a:gd name="connsiteX11" fmla="*/ 113160 w 163960"/>
              <a:gd name="connsiteY11" fmla="*/ 206405 h 219105"/>
              <a:gd name="connsiteX12" fmla="*/ 125860 w 163960"/>
              <a:gd name="connsiteY12" fmla="*/ 196880 h 219105"/>
              <a:gd name="connsiteX13" fmla="*/ 135385 w 163960"/>
              <a:gd name="connsiteY13" fmla="*/ 187355 h 219105"/>
              <a:gd name="connsiteX14" fmla="*/ 151260 w 163960"/>
              <a:gd name="connsiteY14" fmla="*/ 152430 h 219105"/>
              <a:gd name="connsiteX15" fmla="*/ 157610 w 163960"/>
              <a:gd name="connsiteY15" fmla="*/ 120680 h 219105"/>
              <a:gd name="connsiteX16" fmla="*/ 163960 w 163960"/>
              <a:gd name="connsiteY16" fmla="*/ 85755 h 219105"/>
              <a:gd name="connsiteX17" fmla="*/ 160785 w 163960"/>
              <a:gd name="connsiteY17" fmla="*/ 41305 h 219105"/>
              <a:gd name="connsiteX18" fmla="*/ 144910 w 163960"/>
              <a:gd name="connsiteY18" fmla="*/ 25430 h 219105"/>
              <a:gd name="connsiteX19" fmla="*/ 132210 w 163960"/>
              <a:gd name="connsiteY19" fmla="*/ 22255 h 219105"/>
              <a:gd name="connsiteX20" fmla="*/ 119510 w 163960"/>
              <a:gd name="connsiteY20" fmla="*/ 15905 h 219105"/>
              <a:gd name="connsiteX21" fmla="*/ 106810 w 163960"/>
              <a:gd name="connsiteY21" fmla="*/ 12730 h 219105"/>
              <a:gd name="connsiteX22" fmla="*/ 40135 w 163960"/>
              <a:gd name="connsiteY22" fmla="*/ 30 h 21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3960" h="219105">
                <a:moveTo>
                  <a:pt x="40135" y="30"/>
                </a:moveTo>
                <a:cubicBezTo>
                  <a:pt x="25318" y="-499"/>
                  <a:pt x="25119" y="5950"/>
                  <a:pt x="17910" y="9555"/>
                </a:cubicBezTo>
                <a:cubicBezTo>
                  <a:pt x="14497" y="11262"/>
                  <a:pt x="10092" y="12492"/>
                  <a:pt x="8385" y="15905"/>
                </a:cubicBezTo>
                <a:cubicBezTo>
                  <a:pt x="5506" y="21663"/>
                  <a:pt x="6120" y="28582"/>
                  <a:pt x="5210" y="34955"/>
                </a:cubicBezTo>
                <a:cubicBezTo>
                  <a:pt x="4003" y="43402"/>
                  <a:pt x="3093" y="51888"/>
                  <a:pt x="2035" y="60355"/>
                </a:cubicBezTo>
                <a:cubicBezTo>
                  <a:pt x="2083" y="61938"/>
                  <a:pt x="-5530" y="142186"/>
                  <a:pt x="8385" y="174655"/>
                </a:cubicBezTo>
                <a:cubicBezTo>
                  <a:pt x="10249" y="179005"/>
                  <a:pt x="12387" y="183246"/>
                  <a:pt x="14735" y="187355"/>
                </a:cubicBezTo>
                <a:cubicBezTo>
                  <a:pt x="16628" y="190668"/>
                  <a:pt x="19192" y="193567"/>
                  <a:pt x="21085" y="196880"/>
                </a:cubicBezTo>
                <a:cubicBezTo>
                  <a:pt x="23433" y="200989"/>
                  <a:pt x="24405" y="205944"/>
                  <a:pt x="27435" y="209580"/>
                </a:cubicBezTo>
                <a:cubicBezTo>
                  <a:pt x="33205" y="216504"/>
                  <a:pt x="41704" y="217116"/>
                  <a:pt x="49660" y="219105"/>
                </a:cubicBezTo>
                <a:cubicBezTo>
                  <a:pt x="67652" y="216988"/>
                  <a:pt x="85871" y="216308"/>
                  <a:pt x="103635" y="212755"/>
                </a:cubicBezTo>
                <a:cubicBezTo>
                  <a:pt x="107377" y="212007"/>
                  <a:pt x="110055" y="208623"/>
                  <a:pt x="113160" y="206405"/>
                </a:cubicBezTo>
                <a:cubicBezTo>
                  <a:pt x="117466" y="203329"/>
                  <a:pt x="121842" y="200324"/>
                  <a:pt x="125860" y="196880"/>
                </a:cubicBezTo>
                <a:cubicBezTo>
                  <a:pt x="129269" y="193958"/>
                  <a:pt x="132974" y="191143"/>
                  <a:pt x="135385" y="187355"/>
                </a:cubicBezTo>
                <a:cubicBezTo>
                  <a:pt x="138956" y="181743"/>
                  <a:pt x="148848" y="162881"/>
                  <a:pt x="151260" y="152430"/>
                </a:cubicBezTo>
                <a:cubicBezTo>
                  <a:pt x="153687" y="141913"/>
                  <a:pt x="154992" y="131151"/>
                  <a:pt x="157610" y="120680"/>
                </a:cubicBezTo>
                <a:cubicBezTo>
                  <a:pt x="162600" y="100720"/>
                  <a:pt x="160168" y="112300"/>
                  <a:pt x="163960" y="85755"/>
                </a:cubicBezTo>
                <a:cubicBezTo>
                  <a:pt x="162902" y="70938"/>
                  <a:pt x="163366" y="55933"/>
                  <a:pt x="160785" y="41305"/>
                </a:cubicBezTo>
                <a:cubicBezTo>
                  <a:pt x="159630" y="34763"/>
                  <a:pt x="150298" y="27739"/>
                  <a:pt x="144910" y="25430"/>
                </a:cubicBezTo>
                <a:cubicBezTo>
                  <a:pt x="140899" y="23711"/>
                  <a:pt x="136296" y="23787"/>
                  <a:pt x="132210" y="22255"/>
                </a:cubicBezTo>
                <a:cubicBezTo>
                  <a:pt x="127778" y="20593"/>
                  <a:pt x="123942" y="17567"/>
                  <a:pt x="119510" y="15905"/>
                </a:cubicBezTo>
                <a:cubicBezTo>
                  <a:pt x="115424" y="14373"/>
                  <a:pt x="111089" y="13586"/>
                  <a:pt x="106810" y="12730"/>
                </a:cubicBezTo>
                <a:cubicBezTo>
                  <a:pt x="77886" y="6945"/>
                  <a:pt x="54952" y="559"/>
                  <a:pt x="40135" y="30"/>
                </a:cubicBezTo>
                <a:close/>
              </a:path>
            </a:pathLst>
          </a:cu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 26"/>
          <p:cNvSpPr/>
          <p:nvPr/>
        </p:nvSpPr>
        <p:spPr>
          <a:xfrm>
            <a:off x="1590675" y="1670038"/>
            <a:ext cx="73025" cy="19062"/>
          </a:xfrm>
          <a:custGeom>
            <a:avLst/>
            <a:gdLst>
              <a:gd name="connsiteX0" fmla="*/ 0 w 73025"/>
              <a:gd name="connsiteY0" fmla="*/ 19062 h 19062"/>
              <a:gd name="connsiteX1" fmla="*/ 28575 w 73025"/>
              <a:gd name="connsiteY1" fmla="*/ 15887 h 19062"/>
              <a:gd name="connsiteX2" fmla="*/ 47625 w 73025"/>
              <a:gd name="connsiteY2" fmla="*/ 9537 h 19062"/>
              <a:gd name="connsiteX3" fmla="*/ 60325 w 73025"/>
              <a:gd name="connsiteY3" fmla="*/ 6362 h 19062"/>
              <a:gd name="connsiteX4" fmla="*/ 73025 w 73025"/>
              <a:gd name="connsiteY4" fmla="*/ 12 h 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25" h="19062">
                <a:moveTo>
                  <a:pt x="0" y="19062"/>
                </a:moveTo>
                <a:cubicBezTo>
                  <a:pt x="9525" y="18004"/>
                  <a:pt x="19177" y="17767"/>
                  <a:pt x="28575" y="15887"/>
                </a:cubicBezTo>
                <a:cubicBezTo>
                  <a:pt x="35139" y="14574"/>
                  <a:pt x="41131" y="11160"/>
                  <a:pt x="47625" y="9537"/>
                </a:cubicBezTo>
                <a:lnTo>
                  <a:pt x="60325" y="6362"/>
                </a:lnTo>
                <a:cubicBezTo>
                  <a:pt x="70731" y="-575"/>
                  <a:pt x="66034" y="12"/>
                  <a:pt x="73025" y="12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eform 27"/>
          <p:cNvSpPr/>
          <p:nvPr/>
        </p:nvSpPr>
        <p:spPr>
          <a:xfrm>
            <a:off x="901700" y="1682750"/>
            <a:ext cx="517525" cy="85991"/>
          </a:xfrm>
          <a:custGeom>
            <a:avLst/>
            <a:gdLst>
              <a:gd name="connsiteX0" fmla="*/ 517525 w 517525"/>
              <a:gd name="connsiteY0" fmla="*/ 0 h 85991"/>
              <a:gd name="connsiteX1" fmla="*/ 149225 w 517525"/>
              <a:gd name="connsiteY1" fmla="*/ 6350 h 85991"/>
              <a:gd name="connsiteX2" fmla="*/ 111125 w 517525"/>
              <a:gd name="connsiteY2" fmla="*/ 12700 h 85991"/>
              <a:gd name="connsiteX3" fmla="*/ 88900 w 517525"/>
              <a:gd name="connsiteY3" fmla="*/ 15875 h 85991"/>
              <a:gd name="connsiteX4" fmla="*/ 79375 w 517525"/>
              <a:gd name="connsiteY4" fmla="*/ 19050 h 85991"/>
              <a:gd name="connsiteX5" fmla="*/ 60325 w 517525"/>
              <a:gd name="connsiteY5" fmla="*/ 28575 h 85991"/>
              <a:gd name="connsiteX6" fmla="*/ 53975 w 517525"/>
              <a:gd name="connsiteY6" fmla="*/ 38100 h 85991"/>
              <a:gd name="connsiteX7" fmla="*/ 44450 w 517525"/>
              <a:gd name="connsiteY7" fmla="*/ 44450 h 85991"/>
              <a:gd name="connsiteX8" fmla="*/ 38100 w 517525"/>
              <a:gd name="connsiteY8" fmla="*/ 63500 h 85991"/>
              <a:gd name="connsiteX9" fmla="*/ 22225 w 517525"/>
              <a:gd name="connsiteY9" fmla="*/ 82550 h 85991"/>
              <a:gd name="connsiteX10" fmla="*/ 12700 w 517525"/>
              <a:gd name="connsiteY10" fmla="*/ 85725 h 85991"/>
              <a:gd name="connsiteX11" fmla="*/ 0 w 517525"/>
              <a:gd name="connsiteY11" fmla="*/ 85725 h 8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7525" h="85991">
                <a:moveTo>
                  <a:pt x="517525" y="0"/>
                </a:moveTo>
                <a:lnTo>
                  <a:pt x="149225" y="6350"/>
                </a:lnTo>
                <a:cubicBezTo>
                  <a:pt x="135390" y="6926"/>
                  <a:pt x="124436" y="10482"/>
                  <a:pt x="111125" y="12700"/>
                </a:cubicBezTo>
                <a:cubicBezTo>
                  <a:pt x="103743" y="13930"/>
                  <a:pt x="96308" y="14817"/>
                  <a:pt x="88900" y="15875"/>
                </a:cubicBezTo>
                <a:cubicBezTo>
                  <a:pt x="85725" y="16933"/>
                  <a:pt x="82368" y="17553"/>
                  <a:pt x="79375" y="19050"/>
                </a:cubicBezTo>
                <a:cubicBezTo>
                  <a:pt x="54756" y="31360"/>
                  <a:pt x="84266" y="20595"/>
                  <a:pt x="60325" y="28575"/>
                </a:cubicBezTo>
                <a:cubicBezTo>
                  <a:pt x="58208" y="31750"/>
                  <a:pt x="56673" y="35402"/>
                  <a:pt x="53975" y="38100"/>
                </a:cubicBezTo>
                <a:cubicBezTo>
                  <a:pt x="51277" y="40798"/>
                  <a:pt x="46472" y="41214"/>
                  <a:pt x="44450" y="44450"/>
                </a:cubicBezTo>
                <a:cubicBezTo>
                  <a:pt x="40902" y="50126"/>
                  <a:pt x="41813" y="57931"/>
                  <a:pt x="38100" y="63500"/>
                </a:cubicBezTo>
                <a:cubicBezTo>
                  <a:pt x="33414" y="70528"/>
                  <a:pt x="29559" y="77661"/>
                  <a:pt x="22225" y="82550"/>
                </a:cubicBezTo>
                <a:cubicBezTo>
                  <a:pt x="19440" y="84406"/>
                  <a:pt x="16013" y="85252"/>
                  <a:pt x="12700" y="85725"/>
                </a:cubicBezTo>
                <a:cubicBezTo>
                  <a:pt x="8509" y="86324"/>
                  <a:pt x="4233" y="85725"/>
                  <a:pt x="0" y="85725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64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4" y="3191114"/>
            <a:ext cx="8686800" cy="3021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27" y="625849"/>
            <a:ext cx="3897546" cy="1341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21" y="2417315"/>
            <a:ext cx="5453583" cy="3781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292" y="397328"/>
            <a:ext cx="45613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universe seems to live near a critical condition</a:t>
            </a:r>
          </a:p>
          <a:p>
            <a:r>
              <a:rPr lang="en-US" dirty="0"/>
              <a:t>JHEP 1208 (2012) </a:t>
            </a:r>
            <a:r>
              <a:rPr lang="en-US" dirty="0" smtClean="0"/>
              <a:t>098</a:t>
            </a:r>
          </a:p>
          <a:p>
            <a:r>
              <a:rPr lang="en-US" sz="2400" dirty="0" smtClean="0"/>
              <a:t>Why?!</a:t>
            </a:r>
          </a:p>
          <a:p>
            <a:r>
              <a:rPr lang="en-US" sz="2400" dirty="0" smtClean="0"/>
              <a:t>Explained by underlying theory?</a:t>
            </a:r>
          </a:p>
          <a:p>
            <a:r>
              <a:rPr lang="en-US" sz="2400" dirty="0" smtClean="0"/>
              <a:t>Anthropic principle?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537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1" y="60635"/>
            <a:ext cx="8496707" cy="67973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6879" y="256044"/>
            <a:ext cx="52393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End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1925" y="5433020"/>
            <a:ext cx="8724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Goldstein, ‘Classical Mechanics’, </a:t>
            </a:r>
            <a:r>
              <a:rPr lang="en-GB" dirty="0">
                <a:solidFill>
                  <a:srgbClr val="FFFFFF"/>
                </a:solidFill>
              </a:rPr>
              <a:t>‪Addison-Wesley Publishing Company (1980‬)</a:t>
            </a:r>
            <a:endParaRPr lang="en-US" dirty="0">
              <a:solidFill>
                <a:srgbClr val="FFFFFF"/>
              </a:solidFill>
            </a:endParaRPr>
          </a:p>
          <a:p>
            <a:pPr lvl="0"/>
            <a:endParaRPr lang="en-US" dirty="0">
              <a:solidFill>
                <a:srgbClr val="FFFFFF"/>
              </a:solidFill>
            </a:endParaRPr>
          </a:p>
          <a:p>
            <a:pPr lvl="0"/>
            <a:r>
              <a:rPr lang="en-US" dirty="0">
                <a:solidFill>
                  <a:srgbClr val="FFFFFF"/>
                </a:solidFill>
              </a:rPr>
              <a:t>D. Griffiths, ‘Introduction to Elementary Particles ', John Wiley and Sons (1987)</a:t>
            </a:r>
          </a:p>
        </p:txBody>
      </p:sp>
    </p:spTree>
    <p:extLst>
      <p:ext uri="{BB962C8B-B14F-4D97-AF65-F5344CB8AC3E}">
        <p14:creationId xmlns:p14="http://schemas.microsoft.com/office/powerpoint/2010/main" val="83021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77" y="4054256"/>
            <a:ext cx="2102808" cy="28037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54578" y="3025011"/>
            <a:ext cx="942076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3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08864" y="2384713"/>
            <a:ext cx="86804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15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2361" y="316498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7010" y="248459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9928" y="2196234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3980666" y="726292"/>
            <a:ext cx="4964421" cy="4154992"/>
          </a:xfrm>
          <a:prstGeom prst="rect">
            <a:avLst/>
          </a:prstGeom>
          <a:effectLst>
            <a:glow rad="355600">
              <a:schemeClr val="tx1">
                <a:alpha val="77000"/>
              </a:schemeClr>
            </a:glow>
            <a:softEdge rad="266700"/>
          </a:effectLst>
        </p:spPr>
      </p:pic>
      <p:sp>
        <p:nvSpPr>
          <p:cNvPr id="2" name="TextBox 1"/>
          <p:cNvSpPr txBox="1"/>
          <p:nvPr/>
        </p:nvSpPr>
        <p:spPr>
          <a:xfrm>
            <a:off x="3641534" y="5241002"/>
            <a:ext cx="47584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Back to the big questions!!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38677" y="454102"/>
            <a:ext cx="3468439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3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7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528" y="1232017"/>
            <a:ext cx="8270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404040"/>
                </a:solidFill>
              </a:rPr>
              <a:t>But the Standard Model is not complete; there are still many unanswered questions.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723"/>
          </a:xfrm>
        </p:spPr>
        <p:txBody>
          <a:bodyPr>
            <a:normAutofit/>
          </a:bodyPr>
          <a:lstStyle/>
          <a:p>
            <a:r>
              <a:rPr lang="en-US" dirty="0" smtClean="0"/>
              <a:t>Going beyond </a:t>
            </a:r>
            <a:r>
              <a:rPr lang="en-US" dirty="0"/>
              <a:t>the standard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6527" y="5806738"/>
            <a:ext cx="4133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How does gravity fit into all of this?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528" y="4846179"/>
            <a:ext cx="8043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04040"/>
                </a:solidFill>
              </a:rPr>
              <a:t>Why are there exactly three generations of quarks and leptons</a:t>
            </a:r>
            <a:r>
              <a:rPr lang="en-US" sz="2000" dirty="0" smtClean="0">
                <a:solidFill>
                  <a:srgbClr val="404040"/>
                </a:solidFill>
              </a:rPr>
              <a:t>? What is the explanation for the observed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pattern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particle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masses?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527" y="3946702"/>
            <a:ext cx="8084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263B86"/>
                </a:solidFill>
              </a:rPr>
              <a:t>Are quarks and leptons actually fundamental, or made up of even more fundamental particles?</a:t>
            </a:r>
          </a:p>
        </p:txBody>
      </p:sp>
      <p:sp>
        <p:nvSpPr>
          <p:cNvPr id="9" name="Rectangle 8"/>
          <p:cNvSpPr/>
          <p:nvPr/>
        </p:nvSpPr>
        <p:spPr>
          <a:xfrm>
            <a:off x="416528" y="3121223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404040"/>
                </a:solidFill>
              </a:rPr>
              <a:t>What is this "dark matter" that we can't see that has visible gravitational effects in the cosmos?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6527" y="2182504"/>
            <a:ext cx="7941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BE0204"/>
                </a:solidFill>
              </a:rPr>
              <a:t>Why do we observe matter and almost no antimatter if we believe there is a symmetry between the two in the universe</a:t>
            </a:r>
            <a:r>
              <a:rPr lang="en-US" sz="2000" dirty="0" smtClean="0">
                <a:solidFill>
                  <a:srgbClr val="BE0204"/>
                </a:solidFill>
              </a:rPr>
              <a:t>?</a:t>
            </a:r>
            <a:endParaRPr lang="en-US" sz="2000" dirty="0">
              <a:solidFill>
                <a:srgbClr val="BE0204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9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2291" y="1193264"/>
            <a:ext cx="78932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2"/>
                </a:solidFill>
              </a:rPr>
              <a:t>There are a </a:t>
            </a:r>
            <a:r>
              <a:rPr lang="en-US" sz="2400" dirty="0">
                <a:solidFill>
                  <a:schemeClr val="tx2"/>
                </a:solidFill>
              </a:rPr>
              <a:t>large number of models which predict new physics at the TeV scale accessible at the LHC: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Supersymmetry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(SUSY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Extra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Extended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Higgs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Sector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e.g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SUSY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Grand Unified Theories (SU(5), O(10), E6, …)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Leptoquarks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New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Heavy Gauge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Bosons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Technicolour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Compositeness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dirty="0">
                <a:solidFill>
                  <a:schemeClr val="accent4"/>
                </a:solidFill>
              </a:rPr>
              <a:t>Any of this </a:t>
            </a:r>
            <a:r>
              <a:rPr lang="en-US" sz="2400" dirty="0" smtClean="0">
                <a:solidFill>
                  <a:schemeClr val="accent4"/>
                </a:solidFill>
              </a:rPr>
              <a:t>could still be found at the LHC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possible theories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6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72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Forces and expansion of the Universe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064166"/>
            <a:ext cx="8026400" cy="52197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4950457" y="2138063"/>
            <a:ext cx="0" cy="1956652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72481" y="1768731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1157" y="934171"/>
            <a:ext cx="99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E=k. T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47338" y="931980"/>
            <a:ext cx="2337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k=</a:t>
            </a:r>
            <a:r>
              <a:rPr lang="en-US" sz="2000" dirty="0" smtClean="0"/>
              <a:t>8.62 10</a:t>
            </a:r>
            <a:r>
              <a:rPr lang="en-US" sz="2000" baseline="30000" dirty="0" smtClean="0"/>
              <a:t>-5 </a:t>
            </a:r>
            <a:r>
              <a:rPr lang="en-US" sz="2000" dirty="0" err="1" smtClean="0"/>
              <a:t>eV</a:t>
            </a:r>
            <a:r>
              <a:rPr lang="en-US" sz="2000" dirty="0" smtClean="0"/>
              <a:t> K</a:t>
            </a:r>
            <a:r>
              <a:rPr lang="en-US" sz="2000" baseline="30000" dirty="0" smtClean="0"/>
              <a:t>-1</a:t>
            </a:r>
            <a:endParaRPr lang="en-US" sz="20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12" y="2948042"/>
            <a:ext cx="4487333" cy="3372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778" y="996132"/>
            <a:ext cx="820702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263B86"/>
                </a:solidFill>
                <a:latin typeface="Arial"/>
              </a:rPr>
              <a:t>Long standing problem:</a:t>
            </a:r>
          </a:p>
          <a:p>
            <a:pPr lvl="1"/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We know 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that ordinary matter is </a:t>
            </a: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only ~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4</a:t>
            </a: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% of the matter-energy in the Universe.</a:t>
            </a:r>
          </a:p>
          <a:p>
            <a:pPr lvl="1"/>
            <a:r>
              <a:rPr lang="en-US" sz="2800" b="1" dirty="0" smtClean="0">
                <a:solidFill>
                  <a:srgbClr val="BE0204"/>
                </a:solidFill>
                <a:latin typeface="Arial"/>
              </a:rPr>
              <a:t>What is the remaining 96%?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dark</a:t>
            </a:r>
            <a:r>
              <a:rPr lang="en-US" dirty="0" smtClean="0"/>
              <a:t> side of the Universe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96554" y="3413709"/>
            <a:ext cx="4078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</a:rPr>
              <a:t>The LHC may help to solve this problem, discovering </a:t>
            </a:r>
            <a:r>
              <a:rPr lang="en-US" sz="2800" b="1" dirty="0" smtClean="0">
                <a:solidFill>
                  <a:srgbClr val="BE0204"/>
                </a:solidFill>
                <a:latin typeface="Arial"/>
              </a:rPr>
              <a:t>dark matter</a:t>
            </a:r>
            <a:endParaRPr lang="en-US" sz="2800" b="1" dirty="0">
              <a:solidFill>
                <a:srgbClr val="BE0204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1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3327602"/>
              </p:ext>
            </p:extLst>
          </p:nvPr>
        </p:nvGraphicFramePr>
        <p:xfrm>
          <a:off x="457200" y="4377021"/>
          <a:ext cx="8345944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451"/>
                <a:gridCol w="700122"/>
                <a:gridCol w="881186"/>
                <a:gridCol w="818426"/>
                <a:gridCol w="732942"/>
                <a:gridCol w="706288"/>
                <a:gridCol w="746267"/>
                <a:gridCol w="759593"/>
                <a:gridCol w="812897"/>
                <a:gridCol w="826225"/>
                <a:gridCol w="839547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H➞γγ</a:t>
                      </a:r>
                      <a:endParaRPr lang="en-US" sz="16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H➞WW</a:t>
                      </a:r>
                      <a:endParaRPr lang="en-US" sz="16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H➞ZZ</a:t>
                      </a:r>
                      <a:endParaRPr lang="en-US" sz="16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H➞bb</a:t>
                      </a:r>
                      <a:endParaRPr lang="en-US" sz="16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H➞ττ</a:t>
                      </a:r>
                      <a:endParaRPr lang="en-US" sz="1600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H➞Zγ</a:t>
                      </a:r>
                      <a:endParaRPr lang="en-US" sz="1600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H➞μμ</a:t>
                      </a:r>
                      <a:endParaRPr lang="en-US" sz="1600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H➞cc</a:t>
                      </a:r>
                      <a:endParaRPr lang="en-US" sz="1600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H➞HH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H➞inv</a:t>
                      </a:r>
                      <a:endParaRPr lang="en-US" sz="1600" dirty="0" smtClean="0"/>
                    </a:p>
                  </a:txBody>
                  <a:tcPr marL="79884" marR="7988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ggF</a:t>
                      </a:r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VBF</a:t>
                      </a:r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VH</a:t>
                      </a:r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ttH</a:t>
                      </a:r>
                      <a:endParaRPr lang="en-US" dirty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</a:t>
                      </a:r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marL="79884" marR="79884"/>
                </a:tc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08172" y="168295"/>
            <a:ext cx="8594972" cy="3304692"/>
          </a:xfrm>
          <a:solidFill>
            <a:srgbClr val="FFFFFF">
              <a:alpha val="39000"/>
            </a:srgb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Most modes  available with current </a:t>
            </a:r>
            <a:r>
              <a:rPr lang="en-US" dirty="0" err="1" smtClean="0"/>
              <a:t>lumi</a:t>
            </a:r>
            <a:r>
              <a:rPr lang="en-US" dirty="0" smtClean="0"/>
              <a:t> explored</a:t>
            </a:r>
          </a:p>
          <a:p>
            <a:r>
              <a:rPr lang="en-US" dirty="0" smtClean="0"/>
              <a:t>Precision: obvious signal in </a:t>
            </a:r>
            <a:r>
              <a:rPr lang="en-US" dirty="0" err="1" smtClean="0"/>
              <a:t>bosonic</a:t>
            </a:r>
            <a:r>
              <a:rPr lang="en-US" dirty="0" smtClean="0"/>
              <a:t> decays</a:t>
            </a:r>
          </a:p>
          <a:p>
            <a:pPr lvl="1"/>
            <a:r>
              <a:rPr lang="en-US" dirty="0" smtClean="0"/>
              <a:t>Mass around 125GeV</a:t>
            </a:r>
          </a:p>
          <a:p>
            <a:pPr lvl="1"/>
            <a:r>
              <a:rPr lang="en-US" dirty="0" smtClean="0"/>
              <a:t>Signal strength consistent with SM – some questions</a:t>
            </a:r>
          </a:p>
          <a:p>
            <a:pPr lvl="1"/>
            <a:r>
              <a:rPr lang="en-US" dirty="0" smtClean="0"/>
              <a:t>Main alternatives to J</a:t>
            </a:r>
            <a:r>
              <a:rPr lang="en-US" baseline="30000" dirty="0" smtClean="0"/>
              <a:t>P</a:t>
            </a:r>
            <a:r>
              <a:rPr lang="en-US" dirty="0" smtClean="0"/>
              <a:t> = 0</a:t>
            </a:r>
            <a:r>
              <a:rPr lang="en-US" baseline="30000" dirty="0" smtClean="0"/>
              <a:t>+</a:t>
            </a:r>
            <a:r>
              <a:rPr lang="en-US" dirty="0" smtClean="0"/>
              <a:t> discarded – questions remain</a:t>
            </a:r>
          </a:p>
          <a:p>
            <a:r>
              <a:rPr lang="en-US" dirty="0"/>
              <a:t>F</a:t>
            </a:r>
            <a:r>
              <a:rPr lang="en-US" dirty="0" smtClean="0"/>
              <a:t>ermion couplings seen in </a:t>
            </a:r>
            <a:r>
              <a:rPr lang="en-US" dirty="0" err="1" smtClean="0"/>
              <a:t>H➞ττ</a:t>
            </a:r>
            <a:r>
              <a:rPr lang="en-US" dirty="0" smtClean="0"/>
              <a:t> (4σ) </a:t>
            </a:r>
          </a:p>
          <a:p>
            <a:r>
              <a:rPr lang="en-US" dirty="0" smtClean="0"/>
              <a:t>Evidence for VBF production (3σ)</a:t>
            </a:r>
          </a:p>
          <a:p>
            <a:r>
              <a:rPr lang="en-US" dirty="0" smtClean="0"/>
              <a:t>Mainly </a:t>
            </a:r>
            <a:r>
              <a:rPr lang="en-US" dirty="0"/>
              <a:t>i</a:t>
            </a:r>
            <a:r>
              <a:rPr lang="en-US" dirty="0" smtClean="0"/>
              <a:t>ndirect sensitivity to </a:t>
            </a:r>
            <a:r>
              <a:rPr lang="en-US" dirty="0" err="1" smtClean="0"/>
              <a:t>ttH</a:t>
            </a:r>
            <a:r>
              <a:rPr lang="en-US" dirty="0" smtClean="0"/>
              <a:t> coupling through loops</a:t>
            </a:r>
          </a:p>
          <a:p>
            <a:r>
              <a:rPr lang="en-US" dirty="0" smtClean="0"/>
              <a:t>Many direct searches for other </a:t>
            </a:r>
            <a:r>
              <a:rPr lang="en-US" dirty="0" err="1" smtClean="0"/>
              <a:t>Higgses</a:t>
            </a:r>
            <a:r>
              <a:rPr lang="en-US" dirty="0" smtClean="0"/>
              <a:t> turned out nothing (yet)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5893"/>
            <a:ext cx="9144000" cy="32484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58101" y="6523267"/>
            <a:ext cx="476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A.David</a:t>
            </a:r>
            <a:r>
              <a:rPr lang="en-US" dirty="0" smtClean="0"/>
              <a:t> and </a:t>
            </a:r>
            <a:r>
              <a:rPr lang="en-US" dirty="0" err="1" smtClean="0"/>
              <a:t>P.Conde’s</a:t>
            </a:r>
            <a:r>
              <a:rPr lang="en-US" dirty="0" smtClean="0"/>
              <a:t>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38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61"/>
            <a:ext cx="8229600" cy="854198"/>
          </a:xfrm>
        </p:spPr>
        <p:txBody>
          <a:bodyPr>
            <a:normAutofit/>
          </a:bodyPr>
          <a:lstStyle/>
          <a:p>
            <a:r>
              <a:rPr lang="en-US" dirty="0" smtClean="0"/>
              <a:t>Combining Higgs Channels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78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141667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9954673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78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2008422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79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0993677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80" name="Equation" r:id="rId10" imgW="266700" imgH="241300" progId="Equation.3">
                    <p:embed/>
                  </p:oleObj>
                </mc:Choice>
                <mc:Fallback>
                  <p:oleObj name="Equation" r:id="rId10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0855697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81" name="Equation" r:id="rId12" imgW="266700" imgH="254000" progId="Equation.3">
                    <p:embed/>
                  </p:oleObj>
                </mc:Choice>
                <mc:Fallback>
                  <p:oleObj name="Equation" r:id="rId12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141667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1627113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82" name="Equation" r:id="rId17" imgW="266700" imgH="254000" progId="Equation.3">
                    <p:embed/>
                  </p:oleObj>
                </mc:Choice>
                <mc:Fallback>
                  <p:oleObj name="Equation" r:id="rId17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1196200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83" name="Equation" r:id="rId19" imgW="279400" imgH="228600" progId="Equation.3">
                    <p:embed/>
                  </p:oleObj>
                </mc:Choice>
                <mc:Fallback>
                  <p:oleObj name="Equation" r:id="rId19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7200540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84" name="Equation" r:id="rId21" imgW="292100" imgH="241300" progId="Equation.3">
                    <p:embed/>
                  </p:oleObj>
                </mc:Choice>
                <mc:Fallback>
                  <p:oleObj name="Equation" r:id="rId21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069151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65096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31541" y="954977"/>
            <a:ext cx="2050636" cy="15844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1" y="2539449"/>
            <a:ext cx="2051746" cy="19467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28670" y="4466537"/>
            <a:ext cx="2154617" cy="2194815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332330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054185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H-&gt;ZZ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077988" y="1809878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</a:t>
            </a:r>
            <a:r>
              <a:rPr lang="en-US" dirty="0" err="1" smtClean="0"/>
              <a:t>γγ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288071" y="4401460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H-&gt;WW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728670" y="6523267"/>
            <a:ext cx="21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A.David’s</a:t>
            </a:r>
            <a:r>
              <a:rPr lang="en-US" dirty="0" smtClean="0"/>
              <a:t>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54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9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bit more technically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7319"/>
            <a:ext cx="8536057" cy="534914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Assumptions:</a:t>
            </a:r>
          </a:p>
          <a:p>
            <a:pPr lvl="1"/>
            <a:r>
              <a:rPr lang="en-US" dirty="0"/>
              <a:t>Single resonance (at </a:t>
            </a:r>
            <a:r>
              <a:rPr lang="en-US" dirty="0" err="1">
                <a:solidFill>
                  <a:srgbClr val="FF6600"/>
                </a:solidFill>
              </a:rPr>
              <a:t>m</a:t>
            </a:r>
            <a:r>
              <a:rPr lang="en-US" baseline="-25000" dirty="0" err="1">
                <a:solidFill>
                  <a:srgbClr val="FF6600"/>
                </a:solidFill>
              </a:rPr>
              <a:t>H</a:t>
            </a:r>
            <a:r>
              <a:rPr lang="en-US" dirty="0">
                <a:solidFill>
                  <a:srgbClr val="FF6600"/>
                </a:solidFill>
              </a:rPr>
              <a:t> = 125.5GeV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modification of tensor structure of SM </a:t>
            </a:r>
            <a:r>
              <a:rPr lang="en-US" dirty="0" err="1"/>
              <a:t>Lagrangian</a:t>
            </a:r>
            <a:r>
              <a:rPr lang="en-US" dirty="0"/>
              <a:t>: </a:t>
            </a:r>
          </a:p>
          <a:p>
            <a:pPr lvl="2"/>
            <a:r>
              <a:rPr lang="en-US" dirty="0"/>
              <a:t>i.e. </a:t>
            </a:r>
            <a:r>
              <a:rPr lang="en-US" dirty="0">
                <a:solidFill>
                  <a:srgbClr val="0000FF"/>
                </a:solidFill>
              </a:rPr>
              <a:t>H has J</a:t>
            </a:r>
            <a:r>
              <a:rPr lang="en-US" baseline="30000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 = 0</a:t>
            </a:r>
            <a:r>
              <a:rPr lang="en-US" baseline="30000" dirty="0">
                <a:solidFill>
                  <a:srgbClr val="0000FF"/>
                </a:solidFill>
              </a:rPr>
              <a:t>+</a:t>
            </a:r>
          </a:p>
          <a:p>
            <a:pPr lvl="1"/>
            <a:r>
              <a:rPr lang="en-US" dirty="0"/>
              <a:t>Narrow width approximation holds</a:t>
            </a:r>
          </a:p>
          <a:p>
            <a:pPr lvl="2"/>
            <a:r>
              <a:rPr lang="en-US" dirty="0"/>
              <a:t>i.e. rate for process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H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f is:</a:t>
            </a:r>
          </a:p>
          <a:p>
            <a:endParaRPr lang="en-US" dirty="0"/>
          </a:p>
          <a:p>
            <a:r>
              <a:rPr lang="en-US" b="1" dirty="0"/>
              <a:t>Free parameters </a:t>
            </a:r>
            <a:r>
              <a:rPr lang="en-US" dirty="0"/>
              <a:t>in framework:</a:t>
            </a:r>
          </a:p>
          <a:p>
            <a:pPr lvl="1"/>
            <a:r>
              <a:rPr lang="en-US" dirty="0"/>
              <a:t>Coupling scale factors: </a:t>
            </a:r>
            <a:r>
              <a:rPr lang="en-US" dirty="0" smtClean="0">
                <a:solidFill>
                  <a:srgbClr val="FF0000"/>
                </a:solidFill>
              </a:rPr>
              <a:t>κ</a:t>
            </a:r>
            <a:r>
              <a:rPr lang="en-US" baseline="-25000" dirty="0" smtClean="0">
                <a:solidFill>
                  <a:srgbClr val="FF0000"/>
                </a:solidFill>
              </a:rPr>
              <a:t>j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 smtClean="0"/>
              <a:t>Total </a:t>
            </a:r>
            <a:r>
              <a:rPr lang="en-US" dirty="0"/>
              <a:t>Higgs width: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κ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</a:rPr>
              <a:t>H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</a:p>
          <a:p>
            <a:pPr lvl="1"/>
            <a:r>
              <a:rPr lang="en-US" dirty="0"/>
              <a:t>Or ratios of coupling scale factors: </a:t>
            </a:r>
            <a:r>
              <a:rPr lang="en-US" dirty="0" err="1">
                <a:solidFill>
                  <a:srgbClr val="008000"/>
                </a:solidFill>
              </a:rPr>
              <a:t>λ</a:t>
            </a:r>
            <a:r>
              <a:rPr lang="en-US" baseline="-25000" dirty="0" err="1">
                <a:solidFill>
                  <a:srgbClr val="008000"/>
                </a:solidFill>
              </a:rPr>
              <a:t>ij</a:t>
            </a:r>
            <a:r>
              <a:rPr lang="en-US" dirty="0">
                <a:solidFill>
                  <a:srgbClr val="008000"/>
                </a:solidFill>
              </a:rPr>
              <a:t> = </a:t>
            </a:r>
            <a:r>
              <a:rPr lang="en-US" dirty="0" err="1">
                <a:solidFill>
                  <a:srgbClr val="008000"/>
                </a:solidFill>
              </a:rPr>
              <a:t>κ</a:t>
            </a:r>
            <a:r>
              <a:rPr lang="en-US" baseline="-25000" dirty="0" err="1">
                <a:solidFill>
                  <a:srgbClr val="008000"/>
                </a:solidFill>
              </a:rPr>
              <a:t>i</a:t>
            </a:r>
            <a:r>
              <a:rPr lang="en-US" dirty="0">
                <a:solidFill>
                  <a:srgbClr val="008000"/>
                </a:solidFill>
              </a:rPr>
              <a:t> / </a:t>
            </a:r>
            <a:r>
              <a:rPr lang="en-US" dirty="0" err="1">
                <a:solidFill>
                  <a:srgbClr val="008000"/>
                </a:solidFill>
              </a:rPr>
              <a:t>κ</a:t>
            </a:r>
            <a:r>
              <a:rPr lang="en-US" baseline="-25000" dirty="0" err="1">
                <a:solidFill>
                  <a:srgbClr val="008000"/>
                </a:solidFill>
              </a:rPr>
              <a:t>j</a:t>
            </a:r>
            <a:endParaRPr lang="en-US" baseline="-25000" dirty="0">
              <a:solidFill>
                <a:srgbClr val="008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Tree-level motivated framework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seful for </a:t>
            </a:r>
            <a:r>
              <a:rPr lang="en-US" b="1" dirty="0" smtClean="0"/>
              <a:t>studying deviations </a:t>
            </a:r>
            <a:r>
              <a:rPr lang="en-US" dirty="0" smtClean="0"/>
              <a:t>in data with respect to expectations </a:t>
            </a:r>
          </a:p>
          <a:p>
            <a:pPr lvl="2"/>
            <a:r>
              <a:rPr lang="en-US" dirty="0" smtClean="0"/>
              <a:t>E.g. extract coupling scale factor to </a:t>
            </a:r>
            <a:r>
              <a:rPr lang="en-US" dirty="0" smtClean="0">
                <a:solidFill>
                  <a:srgbClr val="0000FF"/>
                </a:solidFill>
              </a:rPr>
              <a:t>weak bosons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by setting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Z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V</a:t>
            </a:r>
            <a:endParaRPr lang="en-US" baseline="-25000" dirty="0" smtClean="0">
              <a:solidFill>
                <a:srgbClr val="0000FF"/>
              </a:solidFill>
            </a:endParaRPr>
          </a:p>
          <a:p>
            <a:pPr lvl="1"/>
            <a:r>
              <a:rPr lang="en-US" dirty="0"/>
              <a:t>N</a:t>
            </a:r>
            <a:r>
              <a:rPr lang="en-US" dirty="0" smtClean="0"/>
              <a:t>ot same thing as fitting a new model to the data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79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048000"/>
              </p:ext>
            </p:extLst>
          </p:nvPr>
        </p:nvGraphicFramePr>
        <p:xfrm>
          <a:off x="5029393" y="2492427"/>
          <a:ext cx="1980814" cy="630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8" name="Equation" r:id="rId3" imgW="1397000" imgH="444500" progId="Equation.3">
                  <p:embed/>
                </p:oleObj>
              </mc:Choice>
              <mc:Fallback>
                <p:oleObj name="Equation" r:id="rId3" imgW="1397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9393" y="2492427"/>
                        <a:ext cx="1980814" cy="630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519860"/>
              </p:ext>
            </p:extLst>
          </p:nvPr>
        </p:nvGraphicFramePr>
        <p:xfrm>
          <a:off x="4469548" y="3827933"/>
          <a:ext cx="3757496" cy="379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9" name="Equation" r:id="rId5" imgW="2514600" imgH="254000" progId="Equation.3">
                  <p:embed/>
                </p:oleObj>
              </mc:Choice>
              <mc:Fallback>
                <p:oleObj name="Equation" r:id="rId5" imgW="2514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69548" y="3827933"/>
                        <a:ext cx="3757496" cy="379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9290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7284"/>
          </a:xfrm>
        </p:spPr>
        <p:txBody>
          <a:bodyPr/>
          <a:lstStyle/>
          <a:p>
            <a:r>
              <a:rPr lang="en-GB" dirty="0" smtClean="0"/>
              <a:t>Parenthesis: quantum cooking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195" y="1151922"/>
            <a:ext cx="8726853" cy="539232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Non-relativistic quantum mechanics for a free particle: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From the usual energy-momentum relation: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Using the usual prescription: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Gives </a:t>
            </a:r>
            <a:r>
              <a:rPr lang="en-GB" b="1" dirty="0" smtClean="0"/>
              <a:t>Schr</a:t>
            </a:r>
            <a:r>
              <a:rPr lang="en-GB" b="1" dirty="0" smtClean="0"/>
              <a:t>ö</a:t>
            </a:r>
            <a:r>
              <a:rPr lang="en-GB" b="1" dirty="0" smtClean="0"/>
              <a:t>dinger’s</a:t>
            </a:r>
            <a:r>
              <a:rPr lang="en-GB" dirty="0" smtClean="0"/>
              <a:t> equation: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In relativistic notation the same recipe is written: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The relativistic energy-momentum relation is now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So in relativistic </a:t>
            </a:r>
            <a:r>
              <a:rPr lang="en-GB" dirty="0"/>
              <a:t>quantum </a:t>
            </a:r>
            <a:r>
              <a:rPr lang="en-GB" dirty="0" smtClean="0"/>
              <a:t>mechanics we </a:t>
            </a:r>
          </a:p>
          <a:p>
            <a:pPr marL="0" indent="0">
              <a:buNone/>
            </a:pPr>
            <a:r>
              <a:rPr lang="en-GB" dirty="0" smtClean="0"/>
              <a:t>end up with </a:t>
            </a:r>
            <a:r>
              <a:rPr lang="en-GB" b="1" dirty="0" smtClean="0"/>
              <a:t>Klein-Gordon’s </a:t>
            </a:r>
            <a:r>
              <a:rPr lang="en-GB" dirty="0" smtClean="0"/>
              <a:t>equation:</a:t>
            </a:r>
          </a:p>
          <a:p>
            <a:pPr marL="0" indent="0">
              <a:buNone/>
            </a:pPr>
            <a:r>
              <a:rPr lang="en-GB" dirty="0" smtClean="0"/>
              <a:t>(for spin-zero, free particles)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8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106" y="1509327"/>
            <a:ext cx="1103172" cy="7150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757" y="2233456"/>
            <a:ext cx="1069315" cy="6171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116" y="2233456"/>
            <a:ext cx="1084256" cy="5523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575" y="2998640"/>
            <a:ext cx="2079002" cy="669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106" y="3933409"/>
            <a:ext cx="1553471" cy="3655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751" y="4420728"/>
            <a:ext cx="2667000" cy="477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5756" y="5218617"/>
            <a:ext cx="3189493" cy="39972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5756" y="5864670"/>
            <a:ext cx="2891044" cy="6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05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963" y="133530"/>
            <a:ext cx="476883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Higgs boson mass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43756" y="498084"/>
            <a:ext cx="5776044" cy="6223391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Mass:</a:t>
            </a:r>
            <a:r>
              <a:rPr lang="en-US" dirty="0" smtClean="0"/>
              <a:t> </a:t>
            </a:r>
            <a:r>
              <a:rPr lang="en-US" dirty="0"/>
              <a:t>around </a:t>
            </a:r>
            <a:r>
              <a:rPr lang="en-US" dirty="0" smtClean="0"/>
              <a:t>125GeV</a:t>
            </a:r>
          </a:p>
          <a:p>
            <a:pPr lvl="1"/>
            <a:r>
              <a:rPr lang="en-US" dirty="0" smtClean="0"/>
              <a:t>Used to be the only unknown </a:t>
            </a:r>
          </a:p>
          <a:p>
            <a:pPr marL="457200" lvl="1" indent="0">
              <a:buNone/>
            </a:pPr>
            <a:r>
              <a:rPr lang="en-US" dirty="0" smtClean="0"/>
              <a:t>SM</a:t>
            </a:r>
            <a:r>
              <a:rPr lang="en-US" dirty="0"/>
              <a:t>-Higgs</a:t>
            </a:r>
            <a:r>
              <a:rPr lang="en-US" dirty="0" smtClean="0"/>
              <a:t> parameter, remember?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ATLAS: arXiv:1307.1427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</a:rPr>
              <a:t>H</a:t>
            </a:r>
            <a:r>
              <a:rPr lang="en-US" baseline="30000" dirty="0" err="1" smtClean="0">
                <a:solidFill>
                  <a:srgbClr val="0000FF"/>
                </a:solidFill>
              </a:rPr>
              <a:t>H</a:t>
            </a:r>
            <a:r>
              <a:rPr lang="en-US" baseline="30000" dirty="0" smtClean="0">
                <a:solidFill>
                  <a:srgbClr val="0000FF"/>
                </a:solidFill>
              </a:rPr>
              <a:t>-&gt;4l </a:t>
            </a:r>
            <a:r>
              <a:rPr lang="en-US" dirty="0" smtClean="0">
                <a:solidFill>
                  <a:srgbClr val="0000FF"/>
                </a:solidFill>
              </a:rPr>
              <a:t>= 124.3 ±</a:t>
            </a:r>
            <a:r>
              <a:rPr lang="en-US" dirty="0">
                <a:solidFill>
                  <a:srgbClr val="0000FF"/>
                </a:solidFill>
              </a:rPr>
              <a:t>0.6(stat</a:t>
            </a:r>
            <a:r>
              <a:rPr lang="en-US" dirty="0" smtClean="0">
                <a:solidFill>
                  <a:srgbClr val="0000FF"/>
                </a:solidFill>
              </a:rPr>
              <a:t>) ±</a:t>
            </a:r>
            <a:r>
              <a:rPr lang="en-US" dirty="0">
                <a:solidFill>
                  <a:srgbClr val="0000FF"/>
                </a:solidFill>
              </a:rPr>
              <a:t>0.5(sys) </a:t>
            </a:r>
          </a:p>
          <a:p>
            <a:pPr lvl="1"/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baseline="-25000" dirty="0" err="1" smtClean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baseline="30000" dirty="0" err="1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</a:rPr>
              <a:t>-&gt;</a:t>
            </a:r>
            <a:r>
              <a:rPr lang="en-US" baseline="30000" dirty="0" err="1" smtClean="0">
                <a:solidFill>
                  <a:schemeClr val="accent2">
                    <a:lumMod val="75000"/>
                  </a:schemeClr>
                </a:solidFill>
              </a:rPr>
              <a:t>γγ</a:t>
            </a:r>
            <a:r>
              <a:rPr lang="en-US" baseline="30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= 126.8 ±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0.2(stat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) ±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0.7(sys)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dirty="0" smtClean="0"/>
              <a:t>Assuming single resonance: </a:t>
            </a:r>
          </a:p>
          <a:p>
            <a:pPr marL="514350" lvl="1" indent="0">
              <a:buNone/>
            </a:pPr>
            <a:r>
              <a:rPr lang="en-US" dirty="0" err="1" smtClean="0">
                <a:solidFill>
                  <a:srgbClr val="008000"/>
                </a:solidFill>
              </a:rPr>
              <a:t>m</a:t>
            </a:r>
            <a:r>
              <a:rPr lang="en-US" baseline="-25000" dirty="0" err="1" smtClean="0">
                <a:solidFill>
                  <a:srgbClr val="008000"/>
                </a:solidFill>
              </a:rPr>
              <a:t>H</a:t>
            </a:r>
            <a:r>
              <a:rPr lang="en-US" dirty="0" smtClean="0">
                <a:solidFill>
                  <a:srgbClr val="008000"/>
                </a:solidFill>
              </a:rPr>
              <a:t> = 125.5 ±0.2(</a:t>
            </a:r>
            <a:r>
              <a:rPr lang="en-US" dirty="0">
                <a:solidFill>
                  <a:srgbClr val="008000"/>
                </a:solidFill>
              </a:rPr>
              <a:t>stat</a:t>
            </a:r>
            <a:r>
              <a:rPr lang="en-US" dirty="0" smtClean="0">
                <a:solidFill>
                  <a:srgbClr val="008000"/>
                </a:solidFill>
              </a:rPr>
              <a:t>) </a:t>
            </a:r>
            <a:r>
              <a:rPr lang="en-US" baseline="30000" dirty="0" smtClean="0">
                <a:solidFill>
                  <a:srgbClr val="008000"/>
                </a:solidFill>
              </a:rPr>
              <a:t>+0.5</a:t>
            </a:r>
            <a:r>
              <a:rPr lang="en-US" baseline="-25000" dirty="0" smtClean="0">
                <a:solidFill>
                  <a:srgbClr val="008000"/>
                </a:solidFill>
              </a:rPr>
              <a:t>-0.6</a:t>
            </a:r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>
                <a:solidFill>
                  <a:srgbClr val="008000"/>
                </a:solidFill>
              </a:rPr>
              <a:t>sys) </a:t>
            </a:r>
          </a:p>
          <a:p>
            <a:r>
              <a:rPr lang="en-US" dirty="0" smtClean="0"/>
              <a:t>Tension between channels!</a:t>
            </a:r>
          </a:p>
          <a:p>
            <a:pPr lvl="1"/>
            <a:r>
              <a:rPr lang="en-US" dirty="0" smtClean="0"/>
              <a:t>Compatibility P=1.5% (2.4σ)</a:t>
            </a:r>
          </a:p>
          <a:p>
            <a:pPr lvl="1"/>
            <a:r>
              <a:rPr lang="en-US" dirty="0" smtClean="0"/>
              <a:t>Rises to 8% with square </a:t>
            </a:r>
            <a:r>
              <a:rPr lang="en-US" dirty="0" err="1" smtClean="0"/>
              <a:t>syst.prior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BUT:</a:t>
            </a:r>
          </a:p>
          <a:p>
            <a:r>
              <a:rPr lang="en-US" dirty="0" smtClean="0"/>
              <a:t>CMS: arXiv:1312.5353</a:t>
            </a:r>
            <a:endParaRPr lang="en-US" dirty="0"/>
          </a:p>
          <a:p>
            <a:pPr lvl="1"/>
            <a:r>
              <a:rPr lang="en-US" dirty="0" err="1">
                <a:solidFill>
                  <a:srgbClr val="0000FF"/>
                </a:solidFill>
              </a:rPr>
              <a:t>m</a:t>
            </a:r>
            <a:r>
              <a:rPr lang="en-US" baseline="-25000" dirty="0" err="1">
                <a:solidFill>
                  <a:srgbClr val="0000FF"/>
                </a:solidFill>
              </a:rPr>
              <a:t>H</a:t>
            </a:r>
            <a:r>
              <a:rPr lang="en-US" baseline="30000" dirty="0" err="1">
                <a:solidFill>
                  <a:srgbClr val="0000FF"/>
                </a:solidFill>
              </a:rPr>
              <a:t>H</a:t>
            </a:r>
            <a:r>
              <a:rPr lang="en-US" baseline="30000" dirty="0">
                <a:solidFill>
                  <a:srgbClr val="0000FF"/>
                </a:solidFill>
              </a:rPr>
              <a:t>-&gt;</a:t>
            </a:r>
            <a:r>
              <a:rPr lang="en-US" baseline="30000" dirty="0" smtClean="0">
                <a:solidFill>
                  <a:srgbClr val="0000FF"/>
                </a:solidFill>
              </a:rPr>
              <a:t>4l </a:t>
            </a:r>
            <a:r>
              <a:rPr lang="en-US" dirty="0" smtClean="0">
                <a:solidFill>
                  <a:srgbClr val="0000FF"/>
                </a:solidFill>
              </a:rPr>
              <a:t>= 125.6 ±</a:t>
            </a:r>
            <a:r>
              <a:rPr lang="en-US" dirty="0">
                <a:solidFill>
                  <a:srgbClr val="0000FF"/>
                </a:solidFill>
              </a:rPr>
              <a:t>0.4(stat</a:t>
            </a:r>
            <a:r>
              <a:rPr lang="en-US" dirty="0" smtClean="0">
                <a:solidFill>
                  <a:srgbClr val="0000FF"/>
                </a:solidFill>
              </a:rPr>
              <a:t>) ±</a:t>
            </a:r>
            <a:r>
              <a:rPr lang="en-US" dirty="0">
                <a:solidFill>
                  <a:srgbClr val="0000FF"/>
                </a:solidFill>
              </a:rPr>
              <a:t>0.6(sys) </a:t>
            </a:r>
          </a:p>
          <a:p>
            <a:r>
              <a:rPr lang="en-US" dirty="0" smtClean="0"/>
              <a:t>CMS: CMS-PAS-HIG-13-005</a:t>
            </a:r>
          </a:p>
          <a:p>
            <a:pPr lvl="1"/>
            <a:r>
              <a:rPr lang="en-US" dirty="0" err="1" smtClean="0">
                <a:solidFill>
                  <a:srgbClr val="FF6600"/>
                </a:solidFill>
              </a:rPr>
              <a:t>m</a:t>
            </a:r>
            <a:r>
              <a:rPr lang="en-US" baseline="-25000" dirty="0" err="1" smtClean="0">
                <a:solidFill>
                  <a:srgbClr val="FF6600"/>
                </a:solidFill>
              </a:rPr>
              <a:t>H</a:t>
            </a:r>
            <a:r>
              <a:rPr lang="en-US" baseline="30000" dirty="0" err="1" smtClean="0">
                <a:solidFill>
                  <a:srgbClr val="FF6600"/>
                </a:solidFill>
              </a:rPr>
              <a:t>H</a:t>
            </a:r>
            <a:r>
              <a:rPr lang="en-US" baseline="30000" dirty="0" smtClean="0">
                <a:solidFill>
                  <a:srgbClr val="FF6600"/>
                </a:solidFill>
              </a:rPr>
              <a:t>-&gt;</a:t>
            </a:r>
            <a:r>
              <a:rPr lang="en-US" baseline="30000" dirty="0" err="1" smtClean="0">
                <a:solidFill>
                  <a:srgbClr val="FF6600"/>
                </a:solidFill>
              </a:rPr>
              <a:t>γγ</a:t>
            </a:r>
            <a:r>
              <a:rPr lang="en-US" baseline="30000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= 125.4 ±0.5(stat) ±0.6(sys)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Doesn’t look like two different resonances!..</a:t>
            </a:r>
            <a:r>
              <a:rPr lang="en-US" dirty="0"/>
              <a:t>.</a:t>
            </a:r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4990552" y="1205802"/>
            <a:ext cx="3749669" cy="3876432"/>
            <a:chOff x="4990552" y="1549678"/>
            <a:chExt cx="3749669" cy="38764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0552" y="1808704"/>
              <a:ext cx="3749669" cy="361740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98452" y="1549678"/>
              <a:ext cx="3091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dirty="0" smtClean="0"/>
                <a:t>ATLAS: arXiv:1307.1427</a:t>
              </a:r>
              <a:endParaRPr lang="en-US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80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176889" y="4836036"/>
            <a:ext cx="0" cy="654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06794" y="5498715"/>
            <a:ext cx="355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93341" y="5583893"/>
            <a:ext cx="81689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CMS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132747"/>
              </p:ext>
            </p:extLst>
          </p:nvPr>
        </p:nvGraphicFramePr>
        <p:xfrm>
          <a:off x="8028335" y="1007372"/>
          <a:ext cx="964922" cy="575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" name="Equation" r:id="rId4" imgW="723900" imgH="431800" progId="Equation.3">
                  <p:embed/>
                </p:oleObj>
              </mc:Choice>
              <mc:Fallback>
                <p:oleObj name="Equation" r:id="rId4" imgW="723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28335" y="1007372"/>
                        <a:ext cx="964922" cy="575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253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718" y="2859100"/>
            <a:ext cx="3688176" cy="886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908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Spin and Parity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402" y="1359734"/>
            <a:ext cx="8569894" cy="165329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Pure </a:t>
            </a:r>
            <a:r>
              <a:rPr lang="en-US" dirty="0" smtClean="0">
                <a:solidFill>
                  <a:srgbClr val="0000FF"/>
                </a:solidFill>
              </a:rPr>
              <a:t>J</a:t>
            </a:r>
            <a:r>
              <a:rPr lang="en-US" baseline="30000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= 0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and 2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 excluded </a:t>
            </a:r>
            <a:r>
              <a:rPr lang="en-US" dirty="0" smtClean="0"/>
              <a:t>with 97.8, 99.97, 99.7, and 99.9% Confidence </a:t>
            </a:r>
            <a:r>
              <a:rPr lang="en-US" dirty="0"/>
              <a:t>Level (ATLAS </a:t>
            </a:r>
            <a:r>
              <a:rPr lang="en-US" dirty="0" err="1"/>
              <a:t>arXiv</a:t>
            </a:r>
            <a:r>
              <a:rPr lang="en-US" dirty="0"/>
              <a:t> </a:t>
            </a:r>
            <a:r>
              <a:rPr lang="en-US" dirty="0" smtClean="0"/>
              <a:t>1307.1432)</a:t>
            </a:r>
          </a:p>
          <a:p>
            <a:r>
              <a:rPr lang="en-US" dirty="0" smtClean="0"/>
              <a:t>But note: Higgs could have CP-violating component!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7084" y="3492203"/>
            <a:ext cx="8464053" cy="3057060"/>
            <a:chOff x="679947" y="3543517"/>
            <a:chExt cx="8464053" cy="30570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947" y="3745683"/>
              <a:ext cx="4113265" cy="285489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299440" y="3543517"/>
              <a:ext cx="7844560" cy="3057058"/>
              <a:chOff x="1752348" y="3543592"/>
              <a:chExt cx="7391652" cy="300882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4406" y="3745683"/>
                <a:ext cx="4099594" cy="280673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752348" y="3543592"/>
                <a:ext cx="3207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H-&gt;</a:t>
                </a:r>
                <a:r>
                  <a:rPr lang="en-US" dirty="0" err="1" smtClean="0"/>
                  <a:t>γγ</a:t>
                </a:r>
                <a:r>
                  <a:rPr lang="en-US" dirty="0" smtClean="0"/>
                  <a:t> – ATLAS </a:t>
                </a:r>
                <a:r>
                  <a:rPr lang="en-US" dirty="0" err="1"/>
                  <a:t>arXiv</a:t>
                </a:r>
                <a:r>
                  <a:rPr lang="en-US" dirty="0"/>
                  <a:t> </a:t>
                </a:r>
                <a:r>
                  <a:rPr lang="en-US" dirty="0" smtClean="0"/>
                  <a:t>1307.1432</a:t>
                </a:r>
                <a:endParaRPr lang="en-US" dirty="0"/>
              </a:p>
            </p:txBody>
          </p:sp>
        </p:grp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92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017"/>
            <a:ext cx="8229600" cy="8541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Evidence of Fermion Couplings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1086"/>
            <a:ext cx="4751448" cy="394485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Challenging</a:t>
            </a:r>
            <a:r>
              <a:rPr lang="en-US" dirty="0" smtClean="0"/>
              <a:t> channels at the LHC! </a:t>
            </a:r>
          </a:p>
          <a:p>
            <a:pPr lvl="1"/>
            <a:r>
              <a:rPr lang="en-US" dirty="0"/>
              <a:t>Huge backgrounds (H-&gt;</a:t>
            </a:r>
            <a:r>
              <a:rPr lang="en-US" dirty="0" err="1"/>
              <a:t>bb,H</a:t>
            </a:r>
            <a:r>
              <a:rPr lang="en-US" dirty="0"/>
              <a:t>-&gt;</a:t>
            </a:r>
            <a:r>
              <a:rPr lang="en-US" dirty="0" err="1"/>
              <a:t>ττ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Or low rate: H-&gt;</a:t>
            </a:r>
            <a:r>
              <a:rPr lang="en-US" dirty="0" err="1"/>
              <a:t>μμ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ATLAS:</a:t>
            </a:r>
          </a:p>
          <a:p>
            <a:pPr marL="457200" lvl="1" indent="0">
              <a:buNone/>
            </a:pPr>
            <a:r>
              <a:rPr lang="en-US" dirty="0" smtClean="0"/>
              <a:t>4.1σ evidence of H-&gt;</a:t>
            </a:r>
            <a:r>
              <a:rPr lang="en-US" dirty="0" err="1" smtClean="0"/>
              <a:t>ττ</a:t>
            </a:r>
            <a:r>
              <a:rPr lang="en-US" dirty="0" smtClean="0"/>
              <a:t> </a:t>
            </a:r>
            <a:r>
              <a:rPr lang="en-US" dirty="0"/>
              <a:t>decay </a:t>
            </a:r>
            <a:r>
              <a:rPr lang="en-US" dirty="0" smtClean="0"/>
              <a:t>3.2σ exp.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SM</a:t>
            </a:r>
            <a:r>
              <a:rPr lang="en-US" b="1" baseline="-25000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= </a:t>
            </a:r>
            <a:r>
              <a:rPr lang="en-US" dirty="0" smtClean="0">
                <a:solidFill>
                  <a:srgbClr val="008000"/>
                </a:solidFill>
              </a:rPr>
              <a:t>1.4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0.3(</a:t>
            </a:r>
            <a:r>
              <a:rPr lang="en-US" dirty="0">
                <a:solidFill>
                  <a:srgbClr val="008000"/>
                </a:solidFill>
              </a:rPr>
              <a:t>stat) ±</a:t>
            </a:r>
            <a:r>
              <a:rPr lang="en-US" dirty="0" smtClean="0">
                <a:solidFill>
                  <a:srgbClr val="008000"/>
                </a:solidFill>
              </a:rPr>
              <a:t>0.4(</a:t>
            </a:r>
            <a:r>
              <a:rPr lang="en-US" dirty="0">
                <a:solidFill>
                  <a:srgbClr val="008000"/>
                </a:solidFill>
              </a:rPr>
              <a:t>sys)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CMS: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Combination of </a:t>
            </a:r>
            <a:r>
              <a:rPr lang="en-US" dirty="0"/>
              <a:t>H-&gt;bb and H-&gt;</a:t>
            </a:r>
            <a:r>
              <a:rPr lang="en-US" dirty="0" err="1" smtClean="0"/>
              <a:t>ττ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 smtClean="0"/>
              <a:t>3.8σ evidence (obs.) 4.4</a:t>
            </a:r>
            <a:r>
              <a:rPr lang="en-US" dirty="0"/>
              <a:t>σ </a:t>
            </a:r>
            <a:r>
              <a:rPr lang="en-US" dirty="0" smtClean="0"/>
              <a:t>(expected)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SM</a:t>
            </a:r>
            <a:r>
              <a:rPr lang="en-US" b="1" baseline="-25000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= 0.83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0.24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368347" y="1026216"/>
            <a:ext cx="3599252" cy="2880246"/>
            <a:chOff x="5368347" y="1026216"/>
            <a:chExt cx="3599252" cy="28802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8347" y="1026216"/>
              <a:ext cx="2923477" cy="27015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7390245" y="2329108"/>
              <a:ext cx="2785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ATLAS-CONF-2013-108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348" y="3727726"/>
            <a:ext cx="3076471" cy="29515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5400000">
            <a:off x="7875186" y="4629543"/>
            <a:ext cx="181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CMS 1401.6527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8672" y="4808280"/>
            <a:ext cx="5094348" cy="1682044"/>
            <a:chOff x="114300" y="4808280"/>
            <a:chExt cx="5094348" cy="16820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" y="5065941"/>
              <a:ext cx="5094348" cy="14243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41537" y="4808280"/>
              <a:ext cx="1815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CMS 1401.6527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74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288" y="3113028"/>
            <a:ext cx="3694670" cy="3570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5400000">
            <a:off x="6812864" y="4625289"/>
            <a:ext cx="374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arxiv.org</a:t>
            </a:r>
            <a:r>
              <a:rPr lang="en-US" dirty="0" smtClean="0"/>
              <a:t>/</a:t>
            </a:r>
            <a:r>
              <a:rPr lang="en-US" dirty="0" err="1" smtClean="0"/>
              <a:t>pdf</a:t>
            </a:r>
            <a:r>
              <a:rPr lang="en-US" dirty="0" smtClean="0"/>
              <a:t>/1405.3455.pdf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70" y="4410898"/>
            <a:ext cx="3408248" cy="101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70" y="5537948"/>
            <a:ext cx="3338452" cy="102141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79329" cy="783791"/>
          </a:xfrm>
        </p:spPr>
        <p:txBody>
          <a:bodyPr/>
          <a:lstStyle/>
          <a:p>
            <a:r>
              <a:rPr lang="en-US" dirty="0" smtClean="0"/>
              <a:t>Higgs Width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9613" y="1077212"/>
            <a:ext cx="5341651" cy="333368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Total width not measurable at the LHC </a:t>
            </a:r>
          </a:p>
          <a:p>
            <a:pPr lvl="1"/>
            <a:r>
              <a:rPr lang="en-US" dirty="0" err="1" smtClean="0"/>
              <a:t>Hadronic</a:t>
            </a:r>
            <a:r>
              <a:rPr lang="en-US" dirty="0" smtClean="0"/>
              <a:t> decays invisible in huge jet background</a:t>
            </a:r>
          </a:p>
          <a:p>
            <a:r>
              <a:rPr lang="en-US" dirty="0" smtClean="0"/>
              <a:t>Sensitivity can be achieved through “</a:t>
            </a:r>
            <a:r>
              <a:rPr lang="en-US" dirty="0" err="1" smtClean="0"/>
              <a:t>interferometric</a:t>
            </a:r>
            <a:r>
              <a:rPr lang="en-US" dirty="0" smtClean="0"/>
              <a:t>” measurement</a:t>
            </a:r>
          </a:p>
          <a:p>
            <a:pPr lvl="1"/>
            <a:r>
              <a:rPr lang="en-US" b="1" dirty="0" smtClean="0"/>
              <a:t>Use </a:t>
            </a:r>
            <a:r>
              <a:rPr lang="en-US" b="1" dirty="0" err="1" smtClean="0"/>
              <a:t>gg➞H➞ZZ</a:t>
            </a:r>
            <a:r>
              <a:rPr lang="en-US" b="1" dirty="0" smtClean="0"/>
              <a:t> with H on- or off-shell</a:t>
            </a:r>
          </a:p>
          <a:p>
            <a:r>
              <a:rPr lang="en-US" dirty="0" smtClean="0"/>
              <a:t>Proof of principle done, although still very far from theoretically expected value (4MeV)</a:t>
            </a:r>
          </a:p>
          <a:p>
            <a:pPr lvl="1"/>
            <a:r>
              <a:rPr lang="el-GR" b="1" dirty="0"/>
              <a:t>Γ</a:t>
            </a:r>
            <a:r>
              <a:rPr lang="el-GR" b="1" baseline="-25000" dirty="0"/>
              <a:t>H</a:t>
            </a:r>
            <a:r>
              <a:rPr lang="el-GR" b="1" dirty="0"/>
              <a:t> &lt; 22 </a:t>
            </a:r>
            <a:r>
              <a:rPr lang="el-GR" b="1" dirty="0" smtClean="0"/>
              <a:t>MeV</a:t>
            </a:r>
            <a:r>
              <a:rPr lang="en-US" b="1" dirty="0" smtClean="0"/>
              <a:t> at 95% CL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529" y="134869"/>
            <a:ext cx="3265605" cy="312758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96"/>
            <a:ext cx="8229600" cy="5845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Signal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5518347"/>
            <a:ext cx="3704733" cy="10560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Take-home messages: </a:t>
            </a:r>
          </a:p>
          <a:p>
            <a:r>
              <a:rPr lang="en-US" dirty="0" smtClean="0"/>
              <a:t>Need more data!</a:t>
            </a:r>
          </a:p>
          <a:p>
            <a:r>
              <a:rPr lang="en-US" b="1" dirty="0" smtClean="0"/>
              <a:t>Always run two experiments!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399" y="796935"/>
            <a:ext cx="4681929" cy="6061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19" y="796935"/>
            <a:ext cx="4045914" cy="3720068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432357"/>
              </p:ext>
            </p:extLst>
          </p:nvPr>
        </p:nvGraphicFramePr>
        <p:xfrm>
          <a:off x="1453182" y="4451173"/>
          <a:ext cx="1348383" cy="955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" name="Equation" r:id="rId5" imgW="609600" imgH="431800" progId="Equation.3">
                  <p:embed/>
                </p:oleObj>
              </mc:Choice>
              <mc:Fallback>
                <p:oleObj name="Equation" r:id="rId5" imgW="609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3182" y="4451173"/>
                        <a:ext cx="1348383" cy="955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07932" y="3197097"/>
            <a:ext cx="4604406" cy="3424261"/>
            <a:chOff x="4297776" y="1200726"/>
            <a:chExt cx="4604406" cy="34242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7776" y="1200726"/>
              <a:ext cx="4419948" cy="342426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5400000">
              <a:off x="7694277" y="2097668"/>
              <a:ext cx="204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</a:t>
              </a:r>
              <a:r>
                <a:rPr lang="en-US" dirty="0"/>
                <a:t> </a:t>
              </a:r>
              <a:r>
                <a:rPr lang="en-US" dirty="0" smtClean="0"/>
                <a:t>1307.1427</a:t>
              </a:r>
              <a:endParaRPr lang="en-US" dirty="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Fermion and Boson couplings from fit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18974" y="1226198"/>
            <a:ext cx="8837158" cy="19709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Set one scale factor for all fermions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F</a:t>
            </a:r>
            <a:r>
              <a:rPr lang="en-US" b="1" baseline="-25000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b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τ</a:t>
            </a:r>
            <a:r>
              <a:rPr lang="en-US" baseline="-25000" dirty="0" smtClean="0"/>
              <a:t> </a:t>
            </a:r>
            <a:r>
              <a:rPr lang="en-US" dirty="0" smtClean="0"/>
              <a:t>=…) and one for all vector bosons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V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Z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W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Assume </a:t>
            </a:r>
            <a:r>
              <a:rPr lang="en-US" b="1" dirty="0" smtClean="0"/>
              <a:t>no new physics</a:t>
            </a:r>
          </a:p>
          <a:p>
            <a:r>
              <a:rPr lang="en-US" dirty="0" smtClean="0"/>
              <a:t>Strongest constraint to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F</a:t>
            </a:r>
            <a:r>
              <a:rPr lang="en-US" dirty="0" smtClean="0"/>
              <a:t> comes form </a:t>
            </a:r>
            <a:r>
              <a:rPr lang="en-US" dirty="0" err="1" smtClean="0"/>
              <a:t>gg</a:t>
            </a:r>
            <a:r>
              <a:rPr lang="en-US" dirty="0" smtClean="0"/>
              <a:t>-&gt;H loop </a:t>
            </a:r>
          </a:p>
          <a:p>
            <a:r>
              <a:rPr lang="en-US" dirty="0" smtClean="0"/>
              <a:t>ATLAS and CMS fits </a:t>
            </a:r>
            <a:r>
              <a:rPr lang="en-US" dirty="0" smtClean="0">
                <a:solidFill>
                  <a:srgbClr val="008000"/>
                </a:solidFill>
              </a:rPr>
              <a:t>within 1-2σ of SM </a:t>
            </a:r>
            <a:r>
              <a:rPr lang="en-US" dirty="0" smtClean="0"/>
              <a:t>expectation (compatibility P=12%)</a:t>
            </a:r>
          </a:p>
          <a:p>
            <a:r>
              <a:rPr lang="en-US" dirty="0" smtClean="0"/>
              <a:t>Note ATLAS and CMS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V</a:t>
            </a:r>
            <a:r>
              <a:rPr lang="en-US" baseline="-25000" dirty="0" smtClean="0"/>
              <a:t> </a:t>
            </a:r>
            <a:r>
              <a:rPr lang="en-US" dirty="0" smtClean="0"/>
              <a:t>different – see </a:t>
            </a:r>
            <a:r>
              <a:rPr lang="en-US" dirty="0"/>
              <a:t>signal strength </a:t>
            </a:r>
            <a:r>
              <a:rPr lang="en-US" dirty="0" smtClean="0"/>
              <a:t>below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85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58054" y="3856431"/>
            <a:ext cx="4283437" cy="2269461"/>
            <a:chOff x="501848" y="3733895"/>
            <a:chExt cx="4283437" cy="2269461"/>
          </a:xfrm>
        </p:grpSpPr>
        <p:grpSp>
          <p:nvGrpSpPr>
            <p:cNvPr id="15" name="Group 14"/>
            <p:cNvGrpSpPr/>
            <p:nvPr/>
          </p:nvGrpSpPr>
          <p:grpSpPr>
            <a:xfrm>
              <a:off x="501848" y="3733895"/>
              <a:ext cx="3545317" cy="2269461"/>
              <a:chOff x="501848" y="3733895"/>
              <a:chExt cx="3545317" cy="226946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1848" y="3733895"/>
                <a:ext cx="3530102" cy="2269461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 rot="5400000">
                <a:off x="2795699" y="4616029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CMS public page</a:t>
                </a:r>
                <a:endParaRPr lang="en-US" dirty="0"/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4031950" y="4156169"/>
              <a:ext cx="753335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677833" y="5770925"/>
              <a:ext cx="1107452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021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64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Production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791" y="3810347"/>
            <a:ext cx="4298844" cy="256485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Combination of channels allows consistency checks</a:t>
            </a:r>
          </a:p>
          <a:p>
            <a:r>
              <a:rPr lang="en-US" dirty="0" smtClean="0"/>
              <a:t>Evidence for VBF production (3σ)</a:t>
            </a:r>
          </a:p>
          <a:p>
            <a:r>
              <a:rPr lang="en-US" dirty="0" smtClean="0"/>
              <a:t>Sensitivity to top Yukawa coupling only through loops so far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635" y="884100"/>
            <a:ext cx="4508791" cy="5836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29" y="1021072"/>
            <a:ext cx="1837379" cy="850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53" y="2126640"/>
            <a:ext cx="1838556" cy="917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310" y="1021072"/>
            <a:ext cx="1941857" cy="9561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7009" y="2126640"/>
            <a:ext cx="2070100" cy="1132506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0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917" y="3411471"/>
            <a:ext cx="3367883" cy="16605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2677725"/>
            <a:ext cx="4351694" cy="3224350"/>
            <a:chOff x="4648200" y="2677725"/>
            <a:chExt cx="4351694" cy="32243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8200" y="2895801"/>
              <a:ext cx="4351694" cy="30062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53417" y="2677725"/>
              <a:ext cx="204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</a:t>
              </a:r>
              <a:r>
                <a:rPr lang="en-US" dirty="0"/>
                <a:t> </a:t>
              </a:r>
              <a:r>
                <a:rPr lang="en-US" dirty="0" smtClean="0"/>
                <a:t>1307.1427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1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Physics in the Loops?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762" y="1026216"/>
            <a:ext cx="4383438" cy="465778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New heavy particles </a:t>
            </a:r>
            <a:r>
              <a:rPr lang="en-US" dirty="0" smtClean="0"/>
              <a:t>may show up in </a:t>
            </a:r>
            <a:r>
              <a:rPr lang="en-US" b="1" dirty="0" smtClean="0"/>
              <a:t>loops</a:t>
            </a:r>
            <a:endParaRPr lang="en-US" dirty="0"/>
          </a:p>
          <a:p>
            <a:pPr lvl="1"/>
            <a:r>
              <a:rPr lang="en-US" dirty="0" smtClean="0"/>
              <a:t>Dominant </a:t>
            </a:r>
            <a:r>
              <a:rPr lang="en-US" b="1" dirty="0" smtClean="0"/>
              <a:t>gluon-fusion </a:t>
            </a:r>
            <a:r>
              <a:rPr lang="en-US" dirty="0" smtClean="0"/>
              <a:t>through a (mostly) top loop production for H-&gt;ZZ, H-&gt;WW and H-&gt;</a:t>
            </a:r>
            <a:r>
              <a:rPr lang="en-US" dirty="0" err="1" smtClean="0"/>
              <a:t>γγ</a:t>
            </a:r>
            <a:endParaRPr lang="en-US" dirty="0" smtClean="0"/>
          </a:p>
          <a:p>
            <a:pPr lvl="1"/>
            <a:r>
              <a:rPr lang="en-US" b="1" dirty="0" smtClean="0"/>
              <a:t>H-&gt;</a:t>
            </a:r>
            <a:r>
              <a:rPr lang="en-US" b="1" dirty="0" err="1" smtClean="0"/>
              <a:t>γγ</a:t>
            </a:r>
            <a:r>
              <a:rPr lang="en-US" b="1" dirty="0" smtClean="0"/>
              <a:t> decay </a:t>
            </a:r>
            <a:r>
              <a:rPr lang="en-US" dirty="0" smtClean="0"/>
              <a:t>through top and W loops (and interference)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Assume no change in Higgs width and SM couplings to known particles</a:t>
            </a:r>
          </a:p>
          <a:p>
            <a:endParaRPr lang="en-US" dirty="0" smtClean="0"/>
          </a:p>
          <a:p>
            <a:r>
              <a:rPr lang="en-US" dirty="0" smtClean="0"/>
              <a:t>Introduce effective coupling scale factors: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 and </a:t>
            </a:r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γ</a:t>
            </a:r>
            <a:r>
              <a:rPr lang="en-US" dirty="0" smtClean="0"/>
              <a:t> for </a:t>
            </a:r>
            <a:r>
              <a:rPr lang="en-US" dirty="0" err="1" smtClean="0"/>
              <a:t>ggH</a:t>
            </a:r>
            <a:r>
              <a:rPr lang="en-US" dirty="0" smtClean="0"/>
              <a:t> and </a:t>
            </a:r>
            <a:r>
              <a:rPr lang="en-US" dirty="0" err="1" smtClean="0"/>
              <a:t>Hγγ</a:t>
            </a:r>
            <a:r>
              <a:rPr lang="en-US" dirty="0" smtClean="0"/>
              <a:t> loops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751794" y="5683999"/>
            <a:ext cx="6882246" cy="8068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Best fit values: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g</a:t>
            </a:r>
            <a:r>
              <a:rPr lang="en-US" dirty="0" smtClean="0"/>
              <a:t> = 1.04 ± 0.14,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γ</a:t>
            </a:r>
            <a:r>
              <a:rPr lang="en-US" dirty="0" smtClean="0"/>
              <a:t> = 1.20 </a:t>
            </a:r>
            <a:r>
              <a:rPr lang="en-US" dirty="0"/>
              <a:t>± </a:t>
            </a:r>
            <a:r>
              <a:rPr lang="en-US" dirty="0" smtClean="0"/>
              <a:t>0.15</a:t>
            </a:r>
            <a:endParaRPr lang="en-US" dirty="0"/>
          </a:p>
          <a:p>
            <a:r>
              <a:rPr lang="en-US" dirty="0" smtClean="0"/>
              <a:t>Fit </a:t>
            </a:r>
            <a:r>
              <a:rPr lang="en-US" dirty="0" smtClean="0">
                <a:solidFill>
                  <a:srgbClr val="008000"/>
                </a:solidFill>
              </a:rPr>
              <a:t>within 2σ of SM </a:t>
            </a:r>
            <a:r>
              <a:rPr lang="en-US" dirty="0" smtClean="0"/>
              <a:t>(compatibility P=14%)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376" y="1397253"/>
            <a:ext cx="1837379" cy="85021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504509" y="1791603"/>
            <a:ext cx="2010439" cy="1014018"/>
            <a:chOff x="6504509" y="1791603"/>
            <a:chExt cx="2010439" cy="101401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4509" y="1791603"/>
              <a:ext cx="2010439" cy="100200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11552" y="1854108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16490" y="2079503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95196" y="2436289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13778" y="797752"/>
            <a:ext cx="1625064" cy="1085554"/>
            <a:chOff x="6713778" y="797752"/>
            <a:chExt cx="1625064" cy="108555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3778" y="880225"/>
              <a:ext cx="1528989" cy="94276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644496" y="797752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73692" y="1575529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345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2991"/>
            <a:ext cx="8229600" cy="1143000"/>
          </a:xfrm>
        </p:spPr>
        <p:txBody>
          <a:bodyPr/>
          <a:lstStyle/>
          <a:p>
            <a:r>
              <a:rPr lang="en-US" dirty="0" smtClean="0"/>
              <a:t>Going beyond the Standard Model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8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27"/>
          </a:xfrm>
        </p:spPr>
        <p:txBody>
          <a:bodyPr/>
          <a:lstStyle/>
          <a:p>
            <a:r>
              <a:rPr lang="en-US" dirty="0" smtClean="0"/>
              <a:t>Two Higgs Doublet Model (2HDM)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75410" y="1208660"/>
            <a:ext cx="8868590" cy="514769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 reason for simplest Higgs sector scenario to be true!</a:t>
            </a:r>
          </a:p>
          <a:p>
            <a:r>
              <a:rPr lang="en-US" dirty="0" smtClean="0"/>
              <a:t>One of the simplest alternatives: 2 Higgs doublets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Leads to 5 different Higgs bosons:</a:t>
            </a:r>
          </a:p>
          <a:p>
            <a:pPr lvl="1"/>
            <a:r>
              <a:rPr lang="en-US" dirty="0" smtClean="0"/>
              <a:t>CP even (scalar): h, H</a:t>
            </a:r>
          </a:p>
          <a:p>
            <a:pPr lvl="1"/>
            <a:r>
              <a:rPr lang="en-US" dirty="0" smtClean="0"/>
              <a:t>CP odd (</a:t>
            </a:r>
            <a:r>
              <a:rPr lang="en-US" dirty="0" err="1" smtClean="0"/>
              <a:t>pseudoscalar</a:t>
            </a:r>
            <a:r>
              <a:rPr lang="en-US" dirty="0" smtClean="0"/>
              <a:t>): A</a:t>
            </a:r>
          </a:p>
          <a:p>
            <a:pPr lvl="1"/>
            <a:r>
              <a:rPr lang="en-US" dirty="0" smtClean="0"/>
              <a:t>charged: H</a:t>
            </a:r>
            <a:r>
              <a:rPr lang="en-US" baseline="30000" dirty="0" smtClean="0"/>
              <a:t>+</a:t>
            </a:r>
            <a:r>
              <a:rPr lang="en-US" dirty="0" smtClean="0"/>
              <a:t>, H</a:t>
            </a:r>
            <a:r>
              <a:rPr lang="en-US" baseline="30000" dirty="0" smtClean="0"/>
              <a:t>-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/>
              <a:t>Two doublets =&gt; two vacuum expectation values </a:t>
            </a:r>
            <a:r>
              <a:rPr lang="en-US" dirty="0" smtClean="0"/>
              <a:t>(</a:t>
            </a:r>
            <a:r>
              <a:rPr lang="en-US" dirty="0"/>
              <a:t>mean field strength in the vacuum</a:t>
            </a:r>
            <a:r>
              <a:rPr lang="en-US" dirty="0" smtClean="0"/>
              <a:t>) – </a:t>
            </a:r>
            <a:r>
              <a:rPr lang="en-US" b="1" i="1" dirty="0" smtClean="0"/>
              <a:t>v</a:t>
            </a:r>
            <a:r>
              <a:rPr lang="en-US" b="1" baseline="-25000" dirty="0" smtClean="0"/>
              <a:t>1</a:t>
            </a:r>
            <a:r>
              <a:rPr lang="en-US" b="1" dirty="0" smtClean="0"/>
              <a:t> </a:t>
            </a:r>
            <a:r>
              <a:rPr lang="en-US" b="1" dirty="0"/>
              <a:t>and </a:t>
            </a:r>
            <a:r>
              <a:rPr lang="en-US" b="1" i="1" dirty="0"/>
              <a:t>v</a:t>
            </a:r>
            <a:r>
              <a:rPr lang="en-US" b="1" baseline="-25000" dirty="0"/>
              <a:t>2</a:t>
            </a:r>
            <a:r>
              <a:rPr lang="en-US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89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220" y="2302114"/>
            <a:ext cx="47752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267200" y="5092433"/>
            <a:ext cx="3505200" cy="622300"/>
            <a:chOff x="3432528" y="3733800"/>
            <a:chExt cx="3505200" cy="6223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2528" y="3733800"/>
              <a:ext cx="3505200" cy="6223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432528" y="3733800"/>
              <a:ext cx="625795" cy="622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302"/>
          </a:xfrm>
        </p:spPr>
        <p:txBody>
          <a:bodyPr/>
          <a:lstStyle/>
          <a:p>
            <a:r>
              <a:rPr lang="en-GB" dirty="0" smtClean="0"/>
              <a:t>Now in </a:t>
            </a:r>
            <a:r>
              <a:rPr lang="en-GB" dirty="0" smtClean="0"/>
              <a:t>quantum field theory…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67940"/>
            <a:ext cx="8229600" cy="529953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We now have fields instead of the classical point-like particles</a:t>
            </a:r>
          </a:p>
          <a:p>
            <a:pPr marL="0" indent="0">
              <a:buNone/>
            </a:pPr>
            <a:endParaRPr lang="en-GB" dirty="0" smtClean="0"/>
          </a:p>
          <a:p>
            <a:pPr marL="263525" indent="0">
              <a:buNone/>
            </a:pPr>
            <a:r>
              <a:rPr lang="en-GB" sz="2600" dirty="0" smtClean="0"/>
              <a:t>Imagine space as an infinite continuum of balls </a:t>
            </a:r>
          </a:p>
          <a:p>
            <a:pPr marL="263525" indent="0">
              <a:buNone/>
            </a:pPr>
            <a:r>
              <a:rPr lang="en-GB" sz="2600" dirty="0" smtClean="0"/>
              <a:t>and springs, where each ball is connected to its </a:t>
            </a:r>
          </a:p>
          <a:p>
            <a:pPr marL="263525" indent="0">
              <a:buNone/>
            </a:pPr>
            <a:r>
              <a:rPr lang="en-GB" sz="2600" dirty="0" smtClean="0"/>
              <a:t>neighbours by elastic bands. </a:t>
            </a:r>
            <a:r>
              <a:rPr lang="en-GB" sz="2600" dirty="0" smtClean="0"/>
              <a:t>Particles are </a:t>
            </a:r>
          </a:p>
          <a:p>
            <a:pPr marL="263525" indent="0">
              <a:buNone/>
            </a:pPr>
            <a:r>
              <a:rPr lang="en-GB" sz="2600" dirty="0" smtClean="0"/>
              <a:t>perturbations of this field!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The </a:t>
            </a:r>
            <a:r>
              <a:rPr lang="en-GB" dirty="0" err="1" smtClean="0"/>
              <a:t>Lagrangian</a:t>
            </a:r>
            <a:r>
              <a:rPr lang="en-GB" dirty="0" smtClean="0"/>
              <a:t> is now the integral of a </a:t>
            </a:r>
            <a:r>
              <a:rPr lang="en-GB" b="1" i="1" dirty="0" err="1" smtClean="0"/>
              <a:t>Lagrangian</a:t>
            </a:r>
            <a:r>
              <a:rPr lang="en-GB" b="1" i="1" dirty="0" smtClean="0"/>
              <a:t> density</a:t>
            </a:r>
            <a:r>
              <a:rPr lang="en-GB" dirty="0"/>
              <a:t>,</a:t>
            </a:r>
            <a:r>
              <a:rPr lang="en-GB" dirty="0" smtClean="0"/>
              <a:t> function of each field and its space and time derivatives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err="1" smtClean="0"/>
              <a:t>Lagrangian</a:t>
            </a:r>
            <a:r>
              <a:rPr lang="en-GB" dirty="0" smtClean="0"/>
              <a:t> density: 							</a:t>
            </a:r>
            <a:r>
              <a:rPr lang="en-GB" dirty="0" err="1" smtClean="0"/>
              <a:t>Lagrangian</a:t>
            </a:r>
            <a:r>
              <a:rPr lang="en-GB" dirty="0" smtClean="0"/>
              <a:t>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The Euler-Lagrange equation is now: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600" dirty="0" smtClean="0"/>
              <a:t>Note that in a relativistic theory we must treat space and time coordinates in an equal footing, so the time derivative in the classical equation is now   </a:t>
            </a:r>
            <a:r>
              <a:rPr lang="en-GB" sz="2600" i="1" dirty="0" smtClean="0"/>
              <a:t>  </a:t>
            </a:r>
            <a:r>
              <a:rPr lang="en-GB" sz="2600" baseline="-25000" dirty="0" smtClean="0"/>
              <a:t>μ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457" y="4581338"/>
            <a:ext cx="2514869" cy="312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341" y="4404301"/>
            <a:ext cx="1730459" cy="6745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950" y="1755430"/>
            <a:ext cx="2678519" cy="1517958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670679"/>
              </p:ext>
            </p:extLst>
          </p:nvPr>
        </p:nvGraphicFramePr>
        <p:xfrm>
          <a:off x="6291860" y="6058496"/>
          <a:ext cx="315465" cy="39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5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91860" y="6058496"/>
                        <a:ext cx="315465" cy="39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099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27"/>
          </a:xfrm>
        </p:spPr>
        <p:txBody>
          <a:bodyPr/>
          <a:lstStyle/>
          <a:p>
            <a:r>
              <a:rPr lang="en-US" dirty="0" smtClean="0"/>
              <a:t>Two Higgs Doublet Model (2HDM)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1223960"/>
            <a:ext cx="8686800" cy="28873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Free </a:t>
            </a:r>
            <a:r>
              <a:rPr lang="en-US" dirty="0"/>
              <a:t>parameters: </a:t>
            </a:r>
            <a:endParaRPr lang="en-US" dirty="0" smtClean="0"/>
          </a:p>
          <a:p>
            <a:pPr lvl="1"/>
            <a:r>
              <a:rPr lang="en-US" dirty="0" smtClean="0"/>
              <a:t>4 </a:t>
            </a:r>
            <a:r>
              <a:rPr lang="en-US" dirty="0"/>
              <a:t>masses </a:t>
            </a:r>
            <a:r>
              <a:rPr lang="en-US" dirty="0" smtClean="0"/>
              <a:t>(Do we </a:t>
            </a:r>
            <a:r>
              <a:rPr lang="en-US" dirty="0"/>
              <a:t>know one</a:t>
            </a:r>
            <a:r>
              <a:rPr lang="en-US" dirty="0" smtClean="0"/>
              <a:t>? Assume it’s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tan </a:t>
            </a:r>
            <a:r>
              <a:rPr lang="en-US" dirty="0"/>
              <a:t>β = </a:t>
            </a:r>
            <a:r>
              <a:rPr lang="en-US" i="1" dirty="0"/>
              <a:t>v</a:t>
            </a:r>
            <a:r>
              <a:rPr lang="en-US" baseline="-25000" dirty="0"/>
              <a:t>1</a:t>
            </a:r>
            <a:r>
              <a:rPr lang="en-US" dirty="0"/>
              <a:t>/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ratio of </a:t>
            </a:r>
            <a:r>
              <a:rPr lang="en-US" dirty="0" err="1" smtClean="0"/>
              <a:t>v.e.v.’s</a:t>
            </a:r>
            <a:endParaRPr lang="en-US" dirty="0" smtClean="0"/>
          </a:p>
          <a:p>
            <a:pPr lvl="1"/>
            <a:r>
              <a:rPr lang="en-US" dirty="0" smtClean="0"/>
              <a:t>Mixing angle of h and H: α </a:t>
            </a:r>
            <a:endParaRPr lang="en-US" dirty="0"/>
          </a:p>
          <a:p>
            <a:r>
              <a:rPr lang="en-US" dirty="0" smtClean="0"/>
              <a:t>4 possible Yukawa coupling arrangements (“types”) </a:t>
            </a:r>
          </a:p>
          <a:p>
            <a:r>
              <a:rPr lang="en-US" dirty="0" smtClean="0"/>
              <a:t>Most common SUSY benchmark (MSSM) is based on Type II</a:t>
            </a:r>
          </a:p>
          <a:p>
            <a:r>
              <a:rPr lang="en-US" dirty="0" smtClean="0"/>
              <a:t>If </a:t>
            </a:r>
            <a:r>
              <a:rPr lang="en-US" dirty="0" err="1" smtClean="0"/>
              <a:t>cos</a:t>
            </a:r>
            <a:r>
              <a:rPr lang="en-US" dirty="0" smtClean="0"/>
              <a:t>(β-α) = 0, h = Standard Model H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11344"/>
            <a:ext cx="8369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1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8124"/>
          </a:xfrm>
        </p:spPr>
        <p:txBody>
          <a:bodyPr/>
          <a:lstStyle/>
          <a:p>
            <a:r>
              <a:rPr lang="en-US" dirty="0" smtClean="0"/>
              <a:t>Constraints from SM channels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31056"/>
            <a:ext cx="8686800" cy="227189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What can our data already say about the 2HDM?</a:t>
            </a:r>
          </a:p>
          <a:p>
            <a:pPr lvl="1"/>
            <a:r>
              <a:rPr lang="en-US" dirty="0" smtClean="0"/>
              <a:t>If it exists in Nature, then some of the measured rates (signal strength) are modified 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xisting measurements can already rule out many possibilities</a:t>
            </a:r>
            <a:endParaRPr lang="en-US" dirty="0" smtClean="0">
              <a:latin typeface="Lucida Grande"/>
              <a:ea typeface="Lucida Grande"/>
              <a:cs typeface="Lucida Grande"/>
              <a:sym typeface="Wingdings"/>
            </a:endParaRP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Used</a:t>
            </a:r>
            <a:r>
              <a:rPr lang="en-US" dirty="0" smtClean="0"/>
              <a:t> </a:t>
            </a:r>
            <a:r>
              <a:rPr lang="en-US" dirty="0"/>
              <a:t>final states </a:t>
            </a:r>
            <a:r>
              <a:rPr lang="en-US" dirty="0" err="1"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dirty="0">
                <a:latin typeface="Lucida Grande"/>
                <a:ea typeface="Lucida Grande"/>
                <a:cs typeface="Lucida Grande"/>
                <a:sym typeface="Wingdings"/>
              </a:rPr>
              <a:t>, ZZ, WW, bb, 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ττ</a:t>
            </a:r>
            <a:endParaRPr lang="en-US" dirty="0" smtClean="0">
              <a:latin typeface="Lucida Grande"/>
              <a:ea typeface="Lucida Grande"/>
              <a:cs typeface="Lucida Grande"/>
              <a:sym typeface="Wingding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2946"/>
            <a:ext cx="9144000" cy="2877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29515" y="6480908"/>
            <a:ext cx="246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ATLAS-CONF-2014-010</a:t>
            </a:r>
          </a:p>
        </p:txBody>
      </p:sp>
    </p:spTree>
    <p:extLst>
      <p:ext uri="{BB962C8B-B14F-4D97-AF65-F5344CB8AC3E}">
        <p14:creationId xmlns:p14="http://schemas.microsoft.com/office/powerpoint/2010/main" val="242090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27"/>
          </a:xfrm>
        </p:spPr>
        <p:txBody>
          <a:bodyPr>
            <a:normAutofit/>
          </a:bodyPr>
          <a:lstStyle/>
          <a:p>
            <a:r>
              <a:rPr lang="en-US" dirty="0" smtClean="0"/>
              <a:t>Invisible Higgs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27085" y="1202414"/>
            <a:ext cx="8693143" cy="243586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/>
              </a:rPr>
              <a:t>Direct searches for Dark Matter </a:t>
            </a:r>
            <a:r>
              <a:rPr lang="en-US" dirty="0" smtClean="0">
                <a:latin typeface="Arial"/>
              </a:rPr>
              <a:t>usually hidden </a:t>
            </a:r>
            <a:r>
              <a:rPr lang="en-US" dirty="0">
                <a:latin typeface="Arial"/>
              </a:rPr>
              <a:t>in deep caverns for low noise. But there is another </a:t>
            </a:r>
            <a:r>
              <a:rPr lang="en-US" dirty="0" smtClean="0">
                <a:latin typeface="Arial"/>
              </a:rPr>
              <a:t>way…</a:t>
            </a:r>
            <a:endParaRPr lang="en-US" dirty="0">
              <a:latin typeface="Arial"/>
            </a:endParaRPr>
          </a:p>
          <a:p>
            <a:pPr lvl="1"/>
            <a:r>
              <a:rPr lang="en-US" dirty="0">
                <a:latin typeface="Arial"/>
              </a:rPr>
              <a:t>Dark matter has mass! </a:t>
            </a:r>
            <a:r>
              <a:rPr lang="en-US" dirty="0" smtClean="0">
                <a:latin typeface="Arial"/>
              </a:rPr>
              <a:t>Should </a:t>
            </a:r>
            <a:r>
              <a:rPr lang="en-US" dirty="0">
                <a:latin typeface="Arial"/>
              </a:rPr>
              <a:t>couple to the </a:t>
            </a:r>
            <a:r>
              <a:rPr lang="en-US" dirty="0" smtClean="0">
                <a:latin typeface="Arial"/>
              </a:rPr>
              <a:t>Higgs. Do we see it?</a:t>
            </a:r>
            <a:endParaRPr lang="en-US" dirty="0">
              <a:latin typeface="Arial"/>
            </a:endParaRPr>
          </a:p>
          <a:p>
            <a:pPr lvl="1"/>
            <a:r>
              <a:rPr lang="en-US" dirty="0">
                <a:latin typeface="Arial"/>
              </a:rPr>
              <a:t>Weakly interacting particles would leave no trace in detector – “Invisible” Higgs decays</a:t>
            </a:r>
          </a:p>
          <a:p>
            <a:pPr lvl="1"/>
            <a:r>
              <a:rPr lang="en-US" dirty="0">
                <a:latin typeface="Arial"/>
              </a:rPr>
              <a:t>Could be e.g. </a:t>
            </a:r>
            <a:r>
              <a:rPr lang="en-US" dirty="0" err="1">
                <a:latin typeface="Arial"/>
              </a:rPr>
              <a:t>neutralinos</a:t>
            </a:r>
            <a:r>
              <a:rPr lang="en-US" dirty="0">
                <a:latin typeface="Arial"/>
              </a:rPr>
              <a:t> in SUSY scenario</a:t>
            </a:r>
          </a:p>
          <a:p>
            <a:pPr lvl="1"/>
            <a:r>
              <a:rPr lang="en-US" dirty="0">
                <a:latin typeface="Arial"/>
              </a:rPr>
              <a:t>Would contribute to total Higgs width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806" y="3407013"/>
            <a:ext cx="3225415" cy="31512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86" y="3638279"/>
            <a:ext cx="4832126" cy="2718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805" y="3407013"/>
            <a:ext cx="3359019" cy="32557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14" y="3437611"/>
            <a:ext cx="4918100" cy="2913328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Invisible Higgs</a:t>
            </a:r>
          </a:p>
        </p:txBody>
      </p:sp>
      <p:sp>
        <p:nvSpPr>
          <p:cNvPr id="5734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3395" indent="-26669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66762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93467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20171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4687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73581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28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26990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900" smtClean="0"/>
              <a:t>LHC Physics Course - LIP</a:t>
            </a:r>
            <a:endParaRPr lang="en-US" sz="1300" dirty="0">
              <a:latin typeface="Times New Roman" charset="0"/>
            </a:endParaRPr>
          </a:p>
        </p:txBody>
      </p:sp>
      <p:pic>
        <p:nvPicPr>
          <p:cNvPr id="5734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096" y="1791202"/>
            <a:ext cx="5522150" cy="406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8" y="1791202"/>
            <a:ext cx="2992398" cy="227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12"/>
          <p:cNvSpPr txBox="1">
            <a:spLocks noChangeArrowheads="1"/>
          </p:cNvSpPr>
          <p:nvPr/>
        </p:nvSpPr>
        <p:spPr bwMode="auto">
          <a:xfrm>
            <a:off x="383931" y="4179471"/>
            <a:ext cx="3578915" cy="139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560"/>
              </a:spcAft>
            </a:pPr>
            <a:r>
              <a:rPr lang="en-US" sz="1900" dirty="0">
                <a:solidFill>
                  <a:srgbClr val="0001D6"/>
                </a:solidFill>
              </a:rPr>
              <a:t>Require </a:t>
            </a:r>
            <a:r>
              <a:rPr lang="en-US" sz="1900" dirty="0" err="1">
                <a:solidFill>
                  <a:srgbClr val="0001D6"/>
                </a:solidFill>
              </a:rPr>
              <a:t>dileptons</a:t>
            </a:r>
            <a:r>
              <a:rPr lang="en-US" sz="1900" dirty="0">
                <a:solidFill>
                  <a:srgbClr val="0001D6"/>
                </a:solidFill>
              </a:rPr>
              <a:t> from Z </a:t>
            </a:r>
          </a:p>
          <a:p>
            <a:pPr eaLnBrk="1" hangingPunct="1">
              <a:spcAft>
                <a:spcPts val="560"/>
              </a:spcAft>
            </a:pPr>
            <a:r>
              <a:rPr lang="en-US" sz="1900" dirty="0">
                <a:solidFill>
                  <a:srgbClr val="0001D6"/>
                </a:solidFill>
              </a:rPr>
              <a:t>Back to back </a:t>
            </a:r>
            <a:r>
              <a:rPr lang="en-US" sz="1900" dirty="0" smtClean="0">
                <a:solidFill>
                  <a:srgbClr val="0001D6"/>
                </a:solidFill>
              </a:rPr>
              <a:t>with Missing </a:t>
            </a:r>
            <a:r>
              <a:rPr lang="en-US" sz="1900" dirty="0">
                <a:solidFill>
                  <a:srgbClr val="0001D6"/>
                </a:solidFill>
              </a:rPr>
              <a:t>E</a:t>
            </a:r>
            <a:r>
              <a:rPr lang="en-US" sz="1900" baseline="-25000" dirty="0">
                <a:solidFill>
                  <a:srgbClr val="0001D6"/>
                </a:solidFill>
              </a:rPr>
              <a:t>T</a:t>
            </a:r>
            <a:r>
              <a:rPr lang="en-US" sz="1900" dirty="0">
                <a:solidFill>
                  <a:srgbClr val="0001D6"/>
                </a:solidFill>
              </a:rPr>
              <a:t> </a:t>
            </a:r>
            <a:r>
              <a:rPr lang="en-US" sz="1900" baseline="-25000" dirty="0">
                <a:solidFill>
                  <a:srgbClr val="0001D6"/>
                </a:solidFill>
              </a:rPr>
              <a:t> </a:t>
            </a:r>
            <a:r>
              <a:rPr lang="en-US" sz="1900" dirty="0">
                <a:solidFill>
                  <a:srgbClr val="0001D6"/>
                </a:solidFill>
              </a:rPr>
              <a:t>and </a:t>
            </a:r>
            <a:r>
              <a:rPr lang="en-US" sz="1900" dirty="0" err="1">
                <a:solidFill>
                  <a:srgbClr val="0001D6"/>
                </a:solidFill>
              </a:rPr>
              <a:t>p</a:t>
            </a:r>
            <a:r>
              <a:rPr lang="en-US" sz="1900" baseline="-25000" dirty="0" err="1">
                <a:solidFill>
                  <a:srgbClr val="0001D6"/>
                </a:solidFill>
              </a:rPr>
              <a:t>T</a:t>
            </a:r>
            <a:r>
              <a:rPr lang="en-US" sz="1900" dirty="0">
                <a:solidFill>
                  <a:srgbClr val="0001D6"/>
                </a:solidFill>
              </a:rPr>
              <a:t>(</a:t>
            </a:r>
            <a:r>
              <a:rPr lang="en-US" sz="1900" dirty="0" err="1">
                <a:solidFill>
                  <a:srgbClr val="0001D6"/>
                </a:solidFill>
                <a:latin typeface="Brush Script MT Italic" charset="0"/>
                <a:cs typeface="Brush Script MT Italic" charset="0"/>
              </a:rPr>
              <a:t>ll</a:t>
            </a:r>
            <a:r>
              <a:rPr lang="en-US" sz="1900" dirty="0">
                <a:solidFill>
                  <a:srgbClr val="0001D6"/>
                </a:solidFill>
              </a:rPr>
              <a:t>) </a:t>
            </a:r>
          </a:p>
          <a:p>
            <a:pPr eaLnBrk="1" hangingPunct="1">
              <a:spcAft>
                <a:spcPts val="560"/>
              </a:spcAft>
            </a:pPr>
            <a:r>
              <a:rPr lang="en-US" sz="1900" dirty="0">
                <a:solidFill>
                  <a:srgbClr val="0001D6"/>
                </a:solidFill>
              </a:rPr>
              <a:t>No jets </a:t>
            </a:r>
          </a:p>
        </p:txBody>
      </p:sp>
      <p:sp>
        <p:nvSpPr>
          <p:cNvPr id="57350" name="TextBox 13"/>
          <p:cNvSpPr txBox="1">
            <a:spLocks noChangeArrowheads="1"/>
          </p:cNvSpPr>
          <p:nvPr/>
        </p:nvSpPr>
        <p:spPr bwMode="auto">
          <a:xfrm>
            <a:off x="5103935" y="5475873"/>
            <a:ext cx="3042926" cy="37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8000"/>
                </a:solidFill>
              </a:rPr>
              <a:t>Main backgrounds ZZ, WZ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78691" y="6135099"/>
            <a:ext cx="661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Claire Shepherd</a:t>
            </a:r>
            <a:r>
              <a:rPr lang="fr-FR" dirty="0"/>
              <a:t>-</a:t>
            </a:r>
            <a:r>
              <a:rPr lang="fr-FR" dirty="0" err="1"/>
              <a:t>Themistocleous</a:t>
            </a:r>
            <a:r>
              <a:rPr lang="fr-FR" dirty="0"/>
              <a:t> - 26th Rencontres de Blois 2014 </a:t>
            </a:r>
            <a:endParaRPr lang="en-US" sz="3200" dirty="0">
              <a:latin typeface="Times New Roman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2824"/>
          </a:xfrm>
        </p:spPr>
        <p:txBody>
          <a:bodyPr/>
          <a:lstStyle/>
          <a:p>
            <a:r>
              <a:rPr lang="en-US" dirty="0"/>
              <a:t>Z(H </a:t>
            </a:r>
            <a:r>
              <a:rPr lang="en-US" dirty="0" smtClean="0"/>
              <a:t>-&gt; </a:t>
            </a:r>
            <a:r>
              <a:rPr lang="en-US" dirty="0"/>
              <a:t>Invisible): Analysis Strategy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15" y="1025336"/>
            <a:ext cx="8317768" cy="54075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95538" y="6536809"/>
            <a:ext cx="43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R.Vanguri</a:t>
            </a:r>
            <a:r>
              <a:rPr lang="en-US" dirty="0" smtClean="0"/>
              <a:t>, </a:t>
            </a:r>
            <a:r>
              <a:rPr lang="en-US" dirty="0"/>
              <a:t>Lake Louise Winter Institute 2015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04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Invisible Higgs</a:t>
            </a:r>
          </a:p>
        </p:txBody>
      </p:sp>
      <p:sp>
        <p:nvSpPr>
          <p:cNvPr id="5837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3395" indent="-26669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66762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93467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20171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4687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73581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28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26990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900" smtClean="0"/>
              <a:t>LHC Physics Course - LIP</a:t>
            </a:r>
            <a:endParaRPr lang="en-US" sz="1300">
              <a:latin typeface="Times New Roman" charset="0"/>
            </a:endParaRPr>
          </a:p>
        </p:txBody>
      </p:sp>
      <p:pic>
        <p:nvPicPr>
          <p:cNvPr id="5837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89" y="1451310"/>
            <a:ext cx="3656134" cy="268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67" y="1246773"/>
            <a:ext cx="4985238" cy="346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515816" y="4656222"/>
            <a:ext cx="8597530" cy="261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01D6"/>
                </a:solidFill>
              </a:rPr>
              <a:t>Upper limit interpreted as limit on DM-nucleon scattering cross section </a:t>
            </a:r>
          </a:p>
          <a:p>
            <a:pPr eaLnBrk="1" hangingPunct="1">
              <a:spcAft>
                <a:spcPts val="1120"/>
              </a:spcAft>
            </a:pPr>
            <a:r>
              <a:rPr lang="en-US" sz="1900">
                <a:solidFill>
                  <a:srgbClr val="0001D6"/>
                </a:solidFill>
              </a:rPr>
              <a:t>Fox et al. Phys. Rev. D 85 050611</a:t>
            </a:r>
          </a:p>
          <a:p>
            <a:pPr eaLnBrk="1" hangingPunct="1">
              <a:spcAft>
                <a:spcPts val="1120"/>
              </a:spcAft>
            </a:pPr>
            <a:r>
              <a:rPr lang="en-US" sz="1900">
                <a:solidFill>
                  <a:srgbClr val="FF0000"/>
                </a:solidFill>
              </a:rPr>
              <a:t>DM scenarios scalar, vector or  Majorana fermion</a:t>
            </a:r>
          </a:p>
          <a:p>
            <a:pPr eaLnBrk="1" hangingPunct="1">
              <a:spcAft>
                <a:spcPts val="1120"/>
              </a:spcAft>
            </a:pPr>
            <a:r>
              <a:rPr lang="en-US" sz="1900">
                <a:solidFill>
                  <a:srgbClr val="0001D6"/>
                </a:solidFill>
              </a:rPr>
              <a:t>Higgs-nucleon coupling 0.33 </a:t>
            </a:r>
            <a:r>
              <a:rPr lang="en-US" sz="1900" baseline="30000">
                <a:solidFill>
                  <a:srgbClr val="0001D6"/>
                </a:solidFill>
              </a:rPr>
              <a:t>+0.30</a:t>
            </a:r>
            <a:r>
              <a:rPr lang="en-US" sz="1900" baseline="-25000">
                <a:solidFill>
                  <a:srgbClr val="0001D6"/>
                </a:solidFill>
              </a:rPr>
              <a:t>-0.07 </a:t>
            </a:r>
            <a:r>
              <a:rPr lang="en-US" sz="1900">
                <a:solidFill>
                  <a:srgbClr val="0001D6"/>
                </a:solidFill>
              </a:rPr>
              <a:t>Djouadi et al. Phys. Lett. B 709 65 (2012) </a:t>
            </a:r>
          </a:p>
          <a:p>
            <a:pPr eaLnBrk="1" hangingPunct="1">
              <a:spcAft>
                <a:spcPts val="1120"/>
              </a:spcAft>
            </a:pPr>
            <a:r>
              <a:rPr lang="en-US" sz="1900">
                <a:solidFill>
                  <a:srgbClr val="0001D6"/>
                </a:solidFill>
              </a:rPr>
              <a:t> 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58374" name="TextBox 8"/>
          <p:cNvSpPr txBox="1">
            <a:spLocks noChangeArrowheads="1"/>
          </p:cNvSpPr>
          <p:nvPr/>
        </p:nvSpPr>
        <p:spPr bwMode="auto">
          <a:xfrm>
            <a:off x="6899031" y="3156786"/>
            <a:ext cx="1652728" cy="37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01D6"/>
                </a:solidFill>
              </a:rPr>
              <a:t>90% CL limits </a:t>
            </a:r>
          </a:p>
        </p:txBody>
      </p:sp>
      <p:sp>
        <p:nvSpPr>
          <p:cNvPr id="58375" name="TextBox 9"/>
          <p:cNvSpPr txBox="1">
            <a:spLocks noChangeArrowheads="1"/>
          </p:cNvSpPr>
          <p:nvPr/>
        </p:nvSpPr>
        <p:spPr bwMode="auto">
          <a:xfrm>
            <a:off x="915866" y="4042610"/>
            <a:ext cx="2889738" cy="37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01D6"/>
                </a:solidFill>
              </a:rPr>
              <a:t>Upper limit Br to inv. 75%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4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6737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Invisible Higgs</a:t>
            </a:r>
          </a:p>
        </p:txBody>
      </p:sp>
      <p:sp>
        <p:nvSpPr>
          <p:cNvPr id="5939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3395" indent="-26669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66762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93467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20171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4687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73581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28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26990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900" smtClean="0"/>
              <a:t>LHC Physics Course - LIP</a:t>
            </a:r>
            <a:endParaRPr lang="en-US" sz="1300">
              <a:latin typeface="Times New Roman" charset="0"/>
            </a:endParaRPr>
          </a:p>
        </p:txBody>
      </p:sp>
      <p:pic>
        <p:nvPicPr>
          <p:cNvPr id="593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1" y="1009767"/>
            <a:ext cx="2439162" cy="199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30" y="1121375"/>
            <a:ext cx="2301222" cy="188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804" y="1009767"/>
            <a:ext cx="2532187" cy="20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Box 7"/>
          <p:cNvSpPr txBox="1">
            <a:spLocks noChangeArrowheads="1"/>
          </p:cNvSpPr>
          <p:nvPr/>
        </p:nvSpPr>
        <p:spPr bwMode="auto">
          <a:xfrm>
            <a:off x="244809" y="3083092"/>
            <a:ext cx="5222609" cy="301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 dirty="0" smtClean="0">
                <a:solidFill>
                  <a:srgbClr val="0001D6"/>
                </a:solidFill>
              </a:rPr>
              <a:t>Other search channels:</a:t>
            </a:r>
          </a:p>
          <a:p>
            <a:pPr eaLnBrk="1" hangingPunct="1"/>
            <a:r>
              <a:rPr lang="en-US" sz="1900" dirty="0" smtClean="0">
                <a:solidFill>
                  <a:srgbClr val="0001D6"/>
                </a:solidFill>
              </a:rPr>
              <a:t>Search </a:t>
            </a:r>
            <a:r>
              <a:rPr lang="en-US" sz="1900" dirty="0">
                <a:solidFill>
                  <a:srgbClr val="0001D6"/>
                </a:solidFill>
              </a:rPr>
              <a:t>in VBF and ZH , Z </a:t>
            </a:r>
            <a:r>
              <a:rPr lang="en-US" sz="1900" dirty="0">
                <a:solidFill>
                  <a:srgbClr val="0001D6"/>
                </a:solidFill>
                <a:sym typeface="Symbol" charset="0"/>
              </a:rPr>
              <a:t> </a:t>
            </a:r>
            <a:r>
              <a:rPr lang="en-US" sz="1900" dirty="0" err="1">
                <a:solidFill>
                  <a:srgbClr val="0001D6"/>
                </a:solidFill>
              </a:rPr>
              <a:t>ll</a:t>
            </a:r>
            <a:r>
              <a:rPr lang="en-US" sz="1900" dirty="0">
                <a:solidFill>
                  <a:srgbClr val="0001D6"/>
                </a:solidFill>
              </a:rPr>
              <a:t> and bb </a:t>
            </a:r>
          </a:p>
          <a:p>
            <a:pPr eaLnBrk="1" hangingPunct="1"/>
            <a:endParaRPr lang="en-US" sz="1900" dirty="0">
              <a:solidFill>
                <a:srgbClr val="0001D6"/>
              </a:solidFill>
            </a:endParaRPr>
          </a:p>
          <a:p>
            <a:pPr eaLnBrk="1" hangingPunct="1"/>
            <a:r>
              <a:rPr lang="en-US" sz="1900" dirty="0">
                <a:solidFill>
                  <a:srgbClr val="FF0000"/>
                </a:solidFill>
              </a:rPr>
              <a:t>VBF mode requires 2 jets in forward region </a:t>
            </a:r>
          </a:p>
          <a:p>
            <a:pPr eaLnBrk="1" hangingPunct="1"/>
            <a:r>
              <a:rPr lang="en-US" sz="1900" dirty="0">
                <a:solidFill>
                  <a:srgbClr val="FF0000"/>
                </a:solidFill>
              </a:rPr>
              <a:t>( </a:t>
            </a:r>
            <a:r>
              <a:rPr lang="en-US" sz="19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Dh</a:t>
            </a:r>
            <a:r>
              <a:rPr lang="en-US" sz="1900" baseline="-25000" dirty="0" err="1">
                <a:solidFill>
                  <a:srgbClr val="FF0000"/>
                </a:solidFill>
                <a:cs typeface="Arial" charset="0"/>
              </a:rPr>
              <a:t>jj</a:t>
            </a:r>
            <a:r>
              <a:rPr lang="en-US" sz="19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900" dirty="0">
                <a:solidFill>
                  <a:srgbClr val="FF0000"/>
                </a:solidFill>
                <a:latin typeface="Symbol" charset="0"/>
                <a:cs typeface="Symbol" charset="0"/>
              </a:rPr>
              <a:t>&gt; 4.2 ) , </a:t>
            </a:r>
            <a:r>
              <a:rPr lang="en-US" sz="1900" dirty="0" err="1">
                <a:solidFill>
                  <a:srgbClr val="FF0000"/>
                </a:solidFill>
                <a:cs typeface="Arial" charset="0"/>
              </a:rPr>
              <a:t>E</a:t>
            </a:r>
            <a:r>
              <a:rPr lang="en-US" sz="1900" baseline="-25000" dirty="0" err="1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sz="1900" baseline="30000" dirty="0" err="1">
                <a:solidFill>
                  <a:srgbClr val="FF0000"/>
                </a:solidFill>
                <a:cs typeface="Arial" charset="0"/>
              </a:rPr>
              <a:t>miss</a:t>
            </a:r>
            <a:r>
              <a:rPr lang="en-US" sz="1900" baseline="300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900" dirty="0">
                <a:solidFill>
                  <a:srgbClr val="FF0000"/>
                </a:solidFill>
                <a:cs typeface="Arial" charset="0"/>
              </a:rPr>
              <a:t>&gt; 130 </a:t>
            </a:r>
            <a:r>
              <a:rPr lang="en-US" sz="1900" dirty="0" err="1">
                <a:solidFill>
                  <a:srgbClr val="FF0000"/>
                </a:solidFill>
                <a:cs typeface="Arial" charset="0"/>
              </a:rPr>
              <a:t>GeV</a:t>
            </a:r>
            <a:r>
              <a:rPr lang="en-US" sz="1900" dirty="0">
                <a:solidFill>
                  <a:srgbClr val="FF0000"/>
                </a:solidFill>
                <a:cs typeface="Arial" charset="0"/>
              </a:rPr>
              <a:t> </a:t>
            </a:r>
          </a:p>
          <a:p>
            <a:pPr eaLnBrk="1" hangingPunct="1"/>
            <a:endParaRPr lang="en-US" sz="1900" dirty="0">
              <a:solidFill>
                <a:srgbClr val="0001D6"/>
              </a:solidFill>
              <a:cs typeface="Arial" charset="0"/>
            </a:endParaRPr>
          </a:p>
          <a:p>
            <a:pPr eaLnBrk="1" hangingPunct="1"/>
            <a:r>
              <a:rPr lang="en-US" sz="1900" dirty="0">
                <a:solidFill>
                  <a:srgbClr val="0001D6"/>
                </a:solidFill>
                <a:cs typeface="Arial" charset="0"/>
              </a:rPr>
              <a:t>Central jet veto on any jet </a:t>
            </a:r>
            <a:r>
              <a:rPr lang="en-US" sz="1900" dirty="0" err="1">
                <a:solidFill>
                  <a:srgbClr val="0001D6"/>
                </a:solidFill>
                <a:cs typeface="Arial" charset="0"/>
              </a:rPr>
              <a:t>p</a:t>
            </a:r>
            <a:r>
              <a:rPr lang="en-US" sz="1900" baseline="-25000" dirty="0" err="1">
                <a:solidFill>
                  <a:srgbClr val="0001D6"/>
                </a:solidFill>
                <a:cs typeface="Arial" charset="0"/>
              </a:rPr>
              <a:t>T</a:t>
            </a:r>
            <a:r>
              <a:rPr lang="en-US" sz="1900" baseline="30000" dirty="0">
                <a:solidFill>
                  <a:srgbClr val="0001D6"/>
                </a:solidFill>
                <a:cs typeface="Arial" charset="0"/>
              </a:rPr>
              <a:t> </a:t>
            </a:r>
            <a:r>
              <a:rPr lang="en-US" sz="1900" dirty="0">
                <a:solidFill>
                  <a:srgbClr val="0001D6"/>
                </a:solidFill>
                <a:cs typeface="Arial" charset="0"/>
              </a:rPr>
              <a:t>&gt; 30 </a:t>
            </a:r>
            <a:r>
              <a:rPr lang="en-US" sz="1900" dirty="0" err="1">
                <a:solidFill>
                  <a:srgbClr val="0001D6"/>
                </a:solidFill>
                <a:cs typeface="Arial" charset="0"/>
              </a:rPr>
              <a:t>GeV</a:t>
            </a:r>
            <a:r>
              <a:rPr lang="en-US" sz="1900" dirty="0">
                <a:solidFill>
                  <a:srgbClr val="0001D6"/>
                </a:solidFill>
                <a:cs typeface="Arial" charset="0"/>
              </a:rPr>
              <a:t>. </a:t>
            </a:r>
            <a:r>
              <a:rPr lang="en-US" sz="1900" dirty="0">
                <a:solidFill>
                  <a:srgbClr val="0001D6"/>
                </a:solidFill>
                <a:latin typeface="Symbol" charset="0"/>
                <a:cs typeface="Symbol" charset="0"/>
              </a:rPr>
              <a:t> </a:t>
            </a:r>
          </a:p>
          <a:p>
            <a:pPr eaLnBrk="1" hangingPunct="1"/>
            <a:endParaRPr lang="en-US" sz="1900" dirty="0">
              <a:solidFill>
                <a:srgbClr val="0001D6"/>
              </a:solidFill>
              <a:latin typeface="Symbol" charset="0"/>
              <a:cs typeface="Symbol" charset="0"/>
            </a:endParaRPr>
          </a:p>
          <a:p>
            <a:pPr eaLnBrk="1" hangingPunct="1"/>
            <a:r>
              <a:rPr lang="en-US" sz="1900" dirty="0">
                <a:solidFill>
                  <a:srgbClr val="FF0000"/>
                </a:solidFill>
                <a:cs typeface="Arial" charset="0"/>
              </a:rPr>
              <a:t>Dominant </a:t>
            </a:r>
            <a:r>
              <a:rPr lang="en-US" sz="1900" dirty="0" err="1">
                <a:solidFill>
                  <a:srgbClr val="FF0000"/>
                </a:solidFill>
                <a:cs typeface="Arial" charset="0"/>
              </a:rPr>
              <a:t>beckgrounds</a:t>
            </a:r>
            <a:r>
              <a:rPr lang="en-US" sz="1900" dirty="0">
                <a:solidFill>
                  <a:srgbClr val="FF0000"/>
                </a:solidFill>
                <a:cs typeface="Arial" charset="0"/>
              </a:rPr>
              <a:t> </a:t>
            </a:r>
          </a:p>
          <a:p>
            <a:pPr eaLnBrk="1" hangingPunct="1"/>
            <a:r>
              <a:rPr lang="en-US" sz="1900" dirty="0">
                <a:solidFill>
                  <a:srgbClr val="FF0000"/>
                </a:solidFill>
                <a:cs typeface="Arial" charset="0"/>
              </a:rPr>
              <a:t>Z(</a:t>
            </a:r>
            <a:r>
              <a:rPr lang="en-US" sz="19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nn</a:t>
            </a:r>
            <a:r>
              <a:rPr lang="en-US" sz="1900" dirty="0">
                <a:solidFill>
                  <a:srgbClr val="FF0000"/>
                </a:solidFill>
                <a:cs typeface="Arial" charset="0"/>
              </a:rPr>
              <a:t>) + jets, W(</a:t>
            </a:r>
            <a:r>
              <a:rPr lang="en-US" sz="1900" dirty="0" err="1">
                <a:solidFill>
                  <a:srgbClr val="FF0000"/>
                </a:solidFill>
                <a:cs typeface="Arial" charset="0"/>
              </a:rPr>
              <a:t>l</a:t>
            </a:r>
            <a:r>
              <a:rPr lang="en-US" sz="1900" dirty="0" err="1">
                <a:solidFill>
                  <a:srgbClr val="FF0000"/>
                </a:solidFill>
                <a:latin typeface="Symbol" charset="0"/>
                <a:cs typeface="Symbol" charset="0"/>
              </a:rPr>
              <a:t>n</a:t>
            </a:r>
            <a:r>
              <a:rPr lang="en-US" sz="1900" dirty="0">
                <a:solidFill>
                  <a:srgbClr val="FF0000"/>
                </a:solidFill>
                <a:cs typeface="Arial" charset="0"/>
              </a:rPr>
              <a:t>) + jets </a:t>
            </a:r>
          </a:p>
        </p:txBody>
      </p:sp>
      <p:pic>
        <p:nvPicPr>
          <p:cNvPr id="5939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284" y="2815390"/>
            <a:ext cx="3788020" cy="366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6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Invisible Higgs</a:t>
            </a:r>
          </a:p>
        </p:txBody>
      </p:sp>
      <p:sp>
        <p:nvSpPr>
          <p:cNvPr id="6041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3395" indent="-26669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66762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93467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20171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4687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73581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28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26990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900" smtClean="0"/>
              <a:t>LHC Physics Course - LIP</a:t>
            </a:r>
            <a:endParaRPr lang="en-US" sz="1300">
              <a:latin typeface="Times New Roman" charset="0"/>
            </a:endParaRPr>
          </a:p>
        </p:txBody>
      </p:sp>
      <p:pic>
        <p:nvPicPr>
          <p:cNvPr id="604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1" y="2132598"/>
            <a:ext cx="3722077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15" y="1995739"/>
            <a:ext cx="4572000" cy="336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Box 6"/>
          <p:cNvSpPr txBox="1">
            <a:spLocks noChangeArrowheads="1"/>
          </p:cNvSpPr>
          <p:nvPr/>
        </p:nvSpPr>
        <p:spPr bwMode="auto">
          <a:xfrm>
            <a:off x="451339" y="4862263"/>
            <a:ext cx="3391179" cy="67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01D6"/>
                </a:solidFill>
              </a:rPr>
              <a:t>Upper limit on Br to invisible </a:t>
            </a:r>
          </a:p>
          <a:p>
            <a:pPr eaLnBrk="1" hangingPunct="1"/>
            <a:r>
              <a:rPr lang="en-US" sz="1900">
                <a:solidFill>
                  <a:srgbClr val="0001D6"/>
                </a:solidFill>
              </a:rPr>
              <a:t>0.58 for Higgs mass 125 GeV </a:t>
            </a:r>
          </a:p>
        </p:txBody>
      </p:sp>
      <p:cxnSp>
        <p:nvCxnSpPr>
          <p:cNvPr id="60422" name="Straight Arrow Connector 8"/>
          <p:cNvCxnSpPr>
            <a:cxnSpLocks noChangeShapeType="1"/>
          </p:cNvCxnSpPr>
          <p:nvPr/>
        </p:nvCxnSpPr>
        <p:spPr bwMode="auto">
          <a:xfrm flipV="1">
            <a:off x="1780443" y="4588544"/>
            <a:ext cx="0" cy="341396"/>
          </a:xfrm>
          <a:prstGeom prst="straightConnector1">
            <a:avLst/>
          </a:prstGeom>
          <a:noFill/>
          <a:ln w="28575" cap="sq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23" name="TextBox 10"/>
          <p:cNvSpPr txBox="1">
            <a:spLocks noChangeArrowheads="1"/>
          </p:cNvSpPr>
          <p:nvPr/>
        </p:nvSpPr>
        <p:spPr bwMode="auto">
          <a:xfrm>
            <a:off x="5169877" y="1655846"/>
            <a:ext cx="3263145" cy="37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01D6"/>
                </a:solidFill>
              </a:rPr>
              <a:t>7 TeV 4.9 fb</a:t>
            </a:r>
            <a:r>
              <a:rPr lang="en-US" sz="1900" baseline="30000">
                <a:solidFill>
                  <a:srgbClr val="0001D6"/>
                </a:solidFill>
              </a:rPr>
              <a:t>-1</a:t>
            </a:r>
            <a:r>
              <a:rPr lang="en-US" sz="1900">
                <a:solidFill>
                  <a:srgbClr val="0001D6"/>
                </a:solidFill>
              </a:rPr>
              <a:t> 8 TeV ~ 19 fb</a:t>
            </a:r>
            <a:r>
              <a:rPr lang="en-US" sz="1900" baseline="30000">
                <a:solidFill>
                  <a:srgbClr val="0001D6"/>
                </a:solidFill>
              </a:rPr>
              <a:t>-1</a:t>
            </a:r>
            <a:endParaRPr lang="en-US" sz="1900">
              <a:solidFill>
                <a:srgbClr val="0001D6"/>
              </a:solidFill>
            </a:endParaRPr>
          </a:p>
        </p:txBody>
      </p:sp>
      <p:sp>
        <p:nvSpPr>
          <p:cNvPr id="60424" name="TextBox 11"/>
          <p:cNvSpPr txBox="1">
            <a:spLocks noChangeArrowheads="1"/>
          </p:cNvSpPr>
          <p:nvPr/>
        </p:nvSpPr>
        <p:spPr bwMode="auto">
          <a:xfrm>
            <a:off x="3906715" y="5475873"/>
            <a:ext cx="554062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560"/>
              </a:spcAft>
            </a:pPr>
            <a:r>
              <a:rPr lang="en-US" sz="1900">
                <a:solidFill>
                  <a:srgbClr val="0001D6"/>
                </a:solidFill>
              </a:rPr>
              <a:t>Higgs nucleon coupling 0.33 (range 0.26 - 0.63)</a:t>
            </a:r>
          </a:p>
          <a:p>
            <a:pPr eaLnBrk="1" hangingPunct="1"/>
            <a:r>
              <a:rPr lang="en-US" sz="1900">
                <a:solidFill>
                  <a:srgbClr val="0001D6"/>
                </a:solidFill>
              </a:rPr>
              <a:t>DM scenarios scalar, vector or  Majorana fermion  </a:t>
            </a:r>
          </a:p>
        </p:txBody>
      </p:sp>
      <p:sp>
        <p:nvSpPr>
          <p:cNvPr id="60425" name="TextBox 12"/>
          <p:cNvSpPr txBox="1">
            <a:spLocks noChangeArrowheads="1"/>
          </p:cNvSpPr>
          <p:nvPr/>
        </p:nvSpPr>
        <p:spPr bwMode="auto">
          <a:xfrm>
            <a:off x="6120912" y="5134476"/>
            <a:ext cx="613174" cy="33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</a:t>
            </a:r>
            <a:r>
              <a:rPr lang="en-US" baseline="-25000"/>
              <a:t>H</a:t>
            </a:r>
            <a:r>
              <a:rPr lang="en-US"/>
              <a:t>/2</a:t>
            </a:r>
          </a:p>
        </p:txBody>
      </p:sp>
      <p:cxnSp>
        <p:nvCxnSpPr>
          <p:cNvPr id="60426" name="Straight Arrow Connector 14"/>
          <p:cNvCxnSpPr>
            <a:cxnSpLocks noChangeShapeType="1"/>
          </p:cNvCxnSpPr>
          <p:nvPr/>
        </p:nvCxnSpPr>
        <p:spPr bwMode="auto">
          <a:xfrm flipV="1">
            <a:off x="6433039" y="4247148"/>
            <a:ext cx="265235" cy="955007"/>
          </a:xfrm>
          <a:prstGeom prst="straightConnector1">
            <a:avLst/>
          </a:prstGeom>
          <a:noFill/>
          <a:ln w="28575" cap="sq">
            <a:solidFill>
              <a:srgbClr val="02016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Rare decays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0937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Only way to probe Higgs decays to charm – charm Yukawa coupling – at LHC</a:t>
            </a:r>
          </a:p>
          <a:p>
            <a:r>
              <a:rPr lang="en-US" dirty="0"/>
              <a:t>Deviations in coupling from SM value can lead to increase </a:t>
            </a:r>
            <a:r>
              <a:rPr lang="en-US" dirty="0" smtClean="0"/>
              <a:t>in branching fraction</a:t>
            </a:r>
          </a:p>
          <a:p>
            <a:r>
              <a:rPr lang="en-US" dirty="0"/>
              <a:t>Analysis also probes Z </a:t>
            </a:r>
            <a:r>
              <a:rPr lang="en-US" dirty="0" smtClean="0"/>
              <a:t>decays to </a:t>
            </a:r>
            <a:r>
              <a:rPr lang="en-US" dirty="0"/>
              <a:t>J</a:t>
            </a:r>
            <a:r>
              <a:rPr lang="en-US" dirty="0" smtClean="0"/>
              <a:t>/</a:t>
            </a:r>
            <a:r>
              <a:rPr lang="en-US" dirty="0" err="1" smtClean="0"/>
              <a:t>Ψ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dirty="0" err="1" smtClean="0"/>
              <a:t>ϒ</a:t>
            </a:r>
            <a:r>
              <a:rPr lang="en-US" dirty="0" smtClean="0"/>
              <a:t>(</a:t>
            </a:r>
            <a:r>
              <a:rPr lang="en-US" dirty="0" err="1" smtClean="0"/>
              <a:t>nS</a:t>
            </a:r>
            <a:r>
              <a:rPr lang="en-US" dirty="0" smtClean="0"/>
              <a:t>) plus </a:t>
            </a:r>
            <a:r>
              <a:rPr lang="en-US" dirty="0" err="1" smtClean="0"/>
              <a:t>γ</a:t>
            </a:r>
            <a:r>
              <a:rPr lang="en-US" dirty="0" smtClean="0"/>
              <a:t> – improved </a:t>
            </a:r>
            <a:r>
              <a:rPr lang="en-US" dirty="0"/>
              <a:t>LEP limits by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65" y="3809576"/>
            <a:ext cx="5839078" cy="22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6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4/18/16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Physics Course - LIP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4169"/>
            <a:ext cx="9144000" cy="43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5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17975</TotalTime>
  <Words>5945</Words>
  <Application>Microsoft Macintosh PowerPoint</Application>
  <PresentationFormat>On-screen Show (4:3)</PresentationFormat>
  <Paragraphs>1008</Paragraphs>
  <Slides>108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108</vt:i4>
      </vt:variant>
    </vt:vector>
  </HeadingPairs>
  <TitlesOfParts>
    <vt:vector size="111" baseType="lpstr">
      <vt:lpstr>Office Theme</vt:lpstr>
      <vt:lpstr>Equation</vt:lpstr>
      <vt:lpstr>Microsoft Equation</vt:lpstr>
      <vt:lpstr>Higgs Physics – Lecture 1</vt:lpstr>
      <vt:lpstr>Outlook</vt:lpstr>
      <vt:lpstr>This lecture:</vt:lpstr>
      <vt:lpstr>Introduction</vt:lpstr>
      <vt:lpstr>Lagrangians in classical mechanics</vt:lpstr>
      <vt:lpstr>Lagrangians in classical mechanics</vt:lpstr>
      <vt:lpstr>Lagrangians in classical mechanics</vt:lpstr>
      <vt:lpstr>Parenthesis: quantum cooking </vt:lpstr>
      <vt:lpstr>Now in quantum field theory…</vt:lpstr>
      <vt:lpstr>PowerPoint Presentation</vt:lpstr>
      <vt:lpstr>Gauge invariance</vt:lpstr>
      <vt:lpstr>PowerPoint Presentation</vt:lpstr>
      <vt:lpstr>Shortcomings of the Standard Model</vt:lpstr>
      <vt:lpstr>The Standard Model in 1 slide</vt:lpstr>
      <vt:lpstr>Standard model interactions</vt:lpstr>
      <vt:lpstr>Back to Lagrangians… and coffee mugs</vt:lpstr>
      <vt:lpstr>PowerPoint Presentation</vt:lpstr>
      <vt:lpstr>Now the problems…</vt:lpstr>
      <vt:lpstr>Pure gauge-boson interactions exist in SM</vt:lpstr>
      <vt:lpstr>… and depending on polarization…</vt:lpstr>
      <vt:lpstr>May have strange results!</vt:lpstr>
      <vt:lpstr>Possibilities (before Higgs discovery)</vt:lpstr>
      <vt:lpstr>The Higgs Mechanism</vt:lpstr>
      <vt:lpstr>PowerPoint Presentation</vt:lpstr>
      <vt:lpstr>Electroweak symmetry breaking</vt:lpstr>
      <vt:lpstr>Electroweak regime</vt:lpstr>
      <vt:lpstr>After the phase transition</vt:lpstr>
      <vt:lpstr>EWK Symmetry Breaking in Pictures</vt:lpstr>
      <vt:lpstr>Why does it matter?</vt:lpstr>
      <vt:lpstr>Searches at: LEP, Tevatron and LHC</vt:lpstr>
      <vt:lpstr>Before LEP</vt:lpstr>
      <vt:lpstr>Astrophysical constraints</vt:lpstr>
      <vt:lpstr>Searches in nuclear physics</vt:lpstr>
      <vt:lpstr>Searches in particle decays</vt:lpstr>
      <vt:lpstr>Searches at LEP</vt:lpstr>
      <vt:lpstr>Low-mass searches at LEP</vt:lpstr>
      <vt:lpstr>Higher-mass Higgs production at LEP</vt:lpstr>
      <vt:lpstr>Higgs decays: focus on 3rd generation</vt:lpstr>
      <vt:lpstr>PowerPoint Presentation</vt:lpstr>
      <vt:lpstr>Searches at the Tevatron</vt:lpstr>
      <vt:lpstr>Higgs production at the Tevatron</vt:lpstr>
      <vt:lpstr>Most sensitive searches</vt:lpstr>
      <vt:lpstr>The final stand of the Tevatron</vt:lpstr>
      <vt:lpstr>Discovery at the LHC</vt:lpstr>
      <vt:lpstr>PowerPoint Presentation</vt:lpstr>
      <vt:lpstr>PowerPoint Presentation</vt:lpstr>
      <vt:lpstr>Discovery time!</vt:lpstr>
      <vt:lpstr>The Brazil Plot</vt:lpstr>
      <vt:lpstr>The p0 Discovery Plot</vt:lpstr>
      <vt:lpstr>The Cyan Band Plot – signal strength</vt:lpstr>
      <vt:lpstr>Blind Analysis</vt:lpstr>
      <vt:lpstr>H-&gt;γγ</vt:lpstr>
      <vt:lpstr>Diphoton mass reconstruction</vt:lpstr>
      <vt:lpstr>Backgrounds</vt:lpstr>
      <vt:lpstr>Results</vt:lpstr>
      <vt:lpstr>PowerPoint Presentation</vt:lpstr>
      <vt:lpstr>Results in more detail</vt:lpstr>
      <vt:lpstr>PowerPoint Presentation</vt:lpstr>
      <vt:lpstr>H-&gt;ZZ(*)-&gt;4l</vt:lpstr>
      <vt:lpstr>PowerPoint Presentation</vt:lpstr>
      <vt:lpstr>PowerPoint Presentation</vt:lpstr>
      <vt:lpstr>PowerPoint Presentation</vt:lpstr>
      <vt:lpstr>PowerPoint Presentation</vt:lpstr>
      <vt:lpstr>Where we stand now?</vt:lpstr>
      <vt:lpstr>Higgs boson couplings</vt:lpstr>
      <vt:lpstr>Signal strength</vt:lpstr>
      <vt:lpstr>Couplings versus mass</vt:lpstr>
      <vt:lpstr>Is this the end?</vt:lpstr>
      <vt:lpstr>A bit of fun…</vt:lpstr>
      <vt:lpstr>PowerPoint Presentation</vt:lpstr>
      <vt:lpstr>The End</vt:lpstr>
      <vt:lpstr>PowerPoint Presentation</vt:lpstr>
      <vt:lpstr>Going beyond the standard model</vt:lpstr>
      <vt:lpstr>Many possible theories</vt:lpstr>
      <vt:lpstr>Forces and expansion of the Universe</vt:lpstr>
      <vt:lpstr>The dark side of the Universe</vt:lpstr>
      <vt:lpstr>PowerPoint Presentation</vt:lpstr>
      <vt:lpstr>Combining Higgs Channels </vt:lpstr>
      <vt:lpstr>A bit more technically</vt:lpstr>
      <vt:lpstr>Higgs boson mass</vt:lpstr>
      <vt:lpstr>Spin and Parity</vt:lpstr>
      <vt:lpstr>Direct Evidence of Fermion Couplings</vt:lpstr>
      <vt:lpstr>Higgs Width</vt:lpstr>
      <vt:lpstr>Signal strength</vt:lpstr>
      <vt:lpstr>Fermion and Boson couplings from fit</vt:lpstr>
      <vt:lpstr>Production Modes</vt:lpstr>
      <vt:lpstr>New Physics in the Loops?</vt:lpstr>
      <vt:lpstr>Going beyond the Standard Model</vt:lpstr>
      <vt:lpstr>Two Higgs Doublet Model (2HDM)</vt:lpstr>
      <vt:lpstr>Two Higgs Doublet Model (2HDM)</vt:lpstr>
      <vt:lpstr>Constraints from SM channels</vt:lpstr>
      <vt:lpstr>Invisible Higgs</vt:lpstr>
      <vt:lpstr>Invisible Higgs</vt:lpstr>
      <vt:lpstr>Z(H -&gt; Invisible): Analysis Strategy</vt:lpstr>
      <vt:lpstr>Invisible Higgs</vt:lpstr>
      <vt:lpstr>Invisible Higgs</vt:lpstr>
      <vt:lpstr>Invisible Higgs</vt:lpstr>
      <vt:lpstr>Rare decays</vt:lpstr>
      <vt:lpstr>Backgrounds</vt:lpstr>
      <vt:lpstr>Results</vt:lpstr>
      <vt:lpstr>Looking into the future</vt:lpstr>
      <vt:lpstr>Future LHC Running</vt:lpstr>
      <vt:lpstr>Not only more luminosity</vt:lpstr>
      <vt:lpstr>Run II/High-Lumi LHC Programme</vt:lpstr>
      <vt:lpstr>Higgs differential cross sections</vt:lpstr>
      <vt:lpstr>Another example: ttH</vt:lpstr>
      <vt:lpstr>Sensitivity to New Physics</vt:lpstr>
      <vt:lpstr>Summary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Physics – Lecture 4</dc:title>
  <dc:creator>Ricardo Goncalo</dc:creator>
  <cp:lastModifiedBy>Ricardo Goncalo</cp:lastModifiedBy>
  <cp:revision>240</cp:revision>
  <dcterms:created xsi:type="dcterms:W3CDTF">2014-05-22T18:19:51Z</dcterms:created>
  <dcterms:modified xsi:type="dcterms:W3CDTF">2016-04-18T18:41:41Z</dcterms:modified>
</cp:coreProperties>
</file>