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5"/>
  </p:notesMasterIdLst>
  <p:handoutMasterIdLst>
    <p:handoutMasterId r:id="rId116"/>
  </p:handoutMasterIdLst>
  <p:sldIdLst>
    <p:sldId id="256" r:id="rId2"/>
    <p:sldId id="259" r:id="rId3"/>
    <p:sldId id="375" r:id="rId4"/>
    <p:sldId id="372" r:id="rId5"/>
    <p:sldId id="374" r:id="rId6"/>
    <p:sldId id="387" r:id="rId7"/>
    <p:sldId id="386" r:id="rId8"/>
    <p:sldId id="377" r:id="rId9"/>
    <p:sldId id="315" r:id="rId10"/>
    <p:sldId id="376" r:id="rId11"/>
    <p:sldId id="388" r:id="rId12"/>
    <p:sldId id="269" r:id="rId13"/>
    <p:sldId id="380" r:id="rId14"/>
    <p:sldId id="381" r:id="rId15"/>
    <p:sldId id="271" r:id="rId16"/>
    <p:sldId id="257" r:id="rId17"/>
    <p:sldId id="316" r:id="rId18"/>
    <p:sldId id="321" r:id="rId19"/>
    <p:sldId id="317" r:id="rId20"/>
    <p:sldId id="318" r:id="rId21"/>
    <p:sldId id="322" r:id="rId22"/>
    <p:sldId id="319" r:id="rId23"/>
    <p:sldId id="326" r:id="rId24"/>
    <p:sldId id="333" r:id="rId25"/>
    <p:sldId id="334" r:id="rId26"/>
    <p:sldId id="320" r:id="rId27"/>
    <p:sldId id="308" r:id="rId28"/>
    <p:sldId id="397" r:id="rId29"/>
    <p:sldId id="398" r:id="rId30"/>
    <p:sldId id="304" r:id="rId31"/>
    <p:sldId id="294" r:id="rId32"/>
    <p:sldId id="297" r:id="rId33"/>
    <p:sldId id="303" r:id="rId34"/>
    <p:sldId id="305" r:id="rId35"/>
    <p:sldId id="276" r:id="rId36"/>
    <p:sldId id="277" r:id="rId37"/>
    <p:sldId id="273" r:id="rId38"/>
    <p:sldId id="274" r:id="rId39"/>
    <p:sldId id="280" r:id="rId40"/>
    <p:sldId id="307" r:id="rId41"/>
    <p:sldId id="309" r:id="rId42"/>
    <p:sldId id="279" r:id="rId43"/>
    <p:sldId id="310" r:id="rId44"/>
    <p:sldId id="278" r:id="rId45"/>
    <p:sldId id="272" r:id="rId46"/>
    <p:sldId id="400" r:id="rId47"/>
    <p:sldId id="392" r:id="rId48"/>
    <p:sldId id="399" r:id="rId49"/>
    <p:sldId id="401" r:id="rId50"/>
    <p:sldId id="393" r:id="rId51"/>
    <p:sldId id="407" r:id="rId52"/>
    <p:sldId id="394" r:id="rId53"/>
    <p:sldId id="395" r:id="rId54"/>
    <p:sldId id="396" r:id="rId55"/>
    <p:sldId id="403" r:id="rId56"/>
    <p:sldId id="404" r:id="rId57"/>
    <p:sldId id="405" r:id="rId58"/>
    <p:sldId id="391" r:id="rId59"/>
    <p:sldId id="263" r:id="rId60"/>
    <p:sldId id="260" r:id="rId61"/>
    <p:sldId id="311" r:id="rId62"/>
    <p:sldId id="390" r:id="rId63"/>
    <p:sldId id="282" r:id="rId64"/>
    <p:sldId id="283" r:id="rId65"/>
    <p:sldId id="312" r:id="rId66"/>
    <p:sldId id="385" r:id="rId67"/>
    <p:sldId id="291" r:id="rId68"/>
    <p:sldId id="285" r:id="rId69"/>
    <p:sldId id="408" r:id="rId70"/>
    <p:sldId id="389" r:id="rId71"/>
    <p:sldId id="335" r:id="rId72"/>
    <p:sldId id="336" r:id="rId73"/>
    <p:sldId id="382" r:id="rId74"/>
    <p:sldId id="383" r:id="rId75"/>
    <p:sldId id="323" r:id="rId76"/>
    <p:sldId id="324" r:id="rId77"/>
    <p:sldId id="325" r:id="rId78"/>
    <p:sldId id="327" r:id="rId79"/>
    <p:sldId id="328" r:id="rId80"/>
    <p:sldId id="330" r:id="rId81"/>
    <p:sldId id="331" r:id="rId82"/>
    <p:sldId id="332" r:id="rId83"/>
    <p:sldId id="275" r:id="rId84"/>
    <p:sldId id="302" r:id="rId85"/>
    <p:sldId id="339" r:id="rId86"/>
    <p:sldId id="340" r:id="rId87"/>
    <p:sldId id="370" r:id="rId88"/>
    <p:sldId id="341" r:id="rId89"/>
    <p:sldId id="342" r:id="rId90"/>
    <p:sldId id="343" r:id="rId91"/>
    <p:sldId id="371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87" autoAdjust="0"/>
  </p:normalViewPr>
  <p:slideViewPr>
    <p:cSldViewPr snapToGrid="0" snapToObjects="1">
      <p:cViewPr varScale="1">
        <p:scale>
          <a:sx n="83" d="100"/>
          <a:sy n="83" d="100"/>
        </p:scale>
        <p:origin x="-14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notesMaster" Target="notesMasters/notesMaster1.xml"/><Relationship Id="rId116" Type="http://schemas.openxmlformats.org/officeDocument/2006/relationships/handoutMaster" Target="handoutMasters/handoutMaster1.xml"/><Relationship Id="rId117" Type="http://schemas.openxmlformats.org/officeDocument/2006/relationships/printerSettings" Target="printerSettings/printerSettings1.bin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Relationship Id="rId2" Type="http://schemas.openxmlformats.org/officeDocument/2006/relationships/image" Target="../media/image9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464D0-9C4C-004F-BE9B-7E019D620D53}" type="datetimeFigureOut">
              <a:rPr lang="en-US" smtClean="0"/>
              <a:t>09/05/15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4FCB5-3361-4444-9F61-918FB4E4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749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2FE14-0231-784C-8F14-B668EAB9686C}" type="datetimeFigureOut">
              <a:rPr lang="en-US" smtClean="0"/>
              <a:t>09/05/15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93675-CDE2-B44D-8872-018145F15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287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F18657-AAFF-724F-9064-BA0926C848F9}" type="slidenum">
              <a:rPr lang="en-GB"/>
              <a:pPr/>
              <a:t>92</a:t>
            </a:fld>
            <a:endParaRPr lang="en-GB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3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3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8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9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6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2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4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9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4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6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gif"/><Relationship Id="rId6" Type="http://schemas.openxmlformats.org/officeDocument/2006/relationships/image" Target="../media/image6.gif"/><Relationship Id="rId7" Type="http://schemas.openxmlformats.org/officeDocument/2006/relationships/image" Target="../media/image7.png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9.png"/><Relationship Id="rId3" Type="http://schemas.openxmlformats.org/officeDocument/2006/relationships/image" Target="../media/image20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5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6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7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8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image" Target="../media/image78.emf"/><Relationship Id="rId21" Type="http://schemas.openxmlformats.org/officeDocument/2006/relationships/oleObject" Target="../embeddings/oleObject8.bin"/><Relationship Id="rId22" Type="http://schemas.openxmlformats.org/officeDocument/2006/relationships/image" Target="../media/image79.emf"/><Relationship Id="rId23" Type="http://schemas.openxmlformats.org/officeDocument/2006/relationships/image" Target="../media/image87.png"/><Relationship Id="rId24" Type="http://schemas.openxmlformats.org/officeDocument/2006/relationships/image" Target="../media/image88.png"/><Relationship Id="rId25" Type="http://schemas.openxmlformats.org/officeDocument/2006/relationships/image" Target="../media/image89.png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75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76.emf"/><Relationship Id="rId14" Type="http://schemas.openxmlformats.org/officeDocument/2006/relationships/image" Target="../media/image84.png"/><Relationship Id="rId15" Type="http://schemas.openxmlformats.org/officeDocument/2006/relationships/image" Target="../media/image85.png"/><Relationship Id="rId16" Type="http://schemas.openxmlformats.org/officeDocument/2006/relationships/image" Target="../media/image86.png"/><Relationship Id="rId17" Type="http://schemas.openxmlformats.org/officeDocument/2006/relationships/oleObject" Target="../embeddings/oleObject6.bin"/><Relationship Id="rId18" Type="http://schemas.openxmlformats.org/officeDocument/2006/relationships/image" Target="../media/image77.emf"/><Relationship Id="rId19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90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9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9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0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80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wstirlin/plots/plots.html" TargetMode="External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37.png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9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8.tif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931" y="1611851"/>
            <a:ext cx="8386481" cy="1436151"/>
          </a:xfrm>
        </p:spPr>
        <p:txBody>
          <a:bodyPr>
            <a:normAutofit/>
          </a:bodyPr>
          <a:lstStyle/>
          <a:p>
            <a:r>
              <a:rPr lang="en-US" sz="5400" dirty="0" smtClean="0"/>
              <a:t>Higgs Physics – Lecture 4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16945"/>
            <a:ext cx="9143999" cy="223287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Higgs </a:t>
            </a:r>
            <a:r>
              <a:rPr lang="en-US" dirty="0" smtClean="0">
                <a:solidFill>
                  <a:schemeClr val="tx1"/>
                </a:solidFill>
              </a:rPr>
              <a:t>Physics at the LHC – suppressed and exotic channels, future directions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Ricardo </a:t>
            </a:r>
            <a:r>
              <a:rPr lang="en-US" sz="2800" dirty="0" err="1" smtClean="0">
                <a:solidFill>
                  <a:schemeClr val="tx1"/>
                </a:solidFill>
              </a:rPr>
              <a:t>Gonçalo</a:t>
            </a:r>
            <a:r>
              <a:rPr lang="en-US" sz="2800" dirty="0" smtClean="0">
                <a:solidFill>
                  <a:schemeClr val="tx1"/>
                </a:solidFill>
              </a:rPr>
              <a:t> – LIP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Course on Physics at the LHC – LIP, 11 May 201</a:t>
            </a:r>
            <a:r>
              <a:rPr lang="en-US" sz="2800" dirty="0"/>
              <a:t>5</a:t>
            </a:r>
          </a:p>
        </p:txBody>
      </p:sp>
      <p:pic>
        <p:nvPicPr>
          <p:cNvPr id="7" name="Picture 6" descr="LIP-Black-Logos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70" y="5787191"/>
            <a:ext cx="1635581" cy="1107974"/>
          </a:xfrm>
          <a:prstGeom prst="rect">
            <a:avLst/>
          </a:prstGeom>
        </p:spPr>
      </p:pic>
      <p:pic>
        <p:nvPicPr>
          <p:cNvPr id="8" name="Picture 7" descr="QREN_Logotipo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01" y="5750023"/>
            <a:ext cx="1565350" cy="1107974"/>
          </a:xfrm>
          <a:prstGeom prst="rect">
            <a:avLst/>
          </a:prstGeom>
        </p:spPr>
      </p:pic>
      <p:pic>
        <p:nvPicPr>
          <p:cNvPr id="9" name="Picture 8" descr="Logo4_POP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7189"/>
            <a:ext cx="1371482" cy="1099002"/>
          </a:xfrm>
          <a:prstGeom prst="rect">
            <a:avLst/>
          </a:prstGeom>
        </p:spPr>
      </p:pic>
      <p:pic>
        <p:nvPicPr>
          <p:cNvPr id="10" name="Picture 9" descr="Uniao_Europeia_FS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18" y="5787190"/>
            <a:ext cx="1331482" cy="1099001"/>
          </a:xfrm>
          <a:prstGeom prst="rect">
            <a:avLst/>
          </a:prstGeom>
        </p:spPr>
      </p:pic>
      <p:pic>
        <p:nvPicPr>
          <p:cNvPr id="12" name="Picture 11" descr="logo-cer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51" y="5787191"/>
            <a:ext cx="1070809" cy="1070809"/>
          </a:xfrm>
          <a:prstGeom prst="rect">
            <a:avLst/>
          </a:prstGeom>
        </p:spPr>
      </p:pic>
      <p:pic>
        <p:nvPicPr>
          <p:cNvPr id="13" name="Picture 12" descr="Atlas_Medal_bi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51" y="5787191"/>
            <a:ext cx="738650" cy="1107974"/>
          </a:xfrm>
          <a:prstGeom prst="rect">
            <a:avLst/>
          </a:prstGeom>
        </p:spPr>
      </p:pic>
      <p:pic>
        <p:nvPicPr>
          <p:cNvPr id="14" name="Picture 13" descr="policromatico_v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33" y="5787190"/>
            <a:ext cx="1209285" cy="10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0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3423"/>
          </a:xfrm>
        </p:spPr>
        <p:txBody>
          <a:bodyPr/>
          <a:lstStyle/>
          <a:p>
            <a:r>
              <a:rPr lang="en-US" dirty="0" err="1" smtClean="0"/>
              <a:t>Lagrangians</a:t>
            </a:r>
            <a:r>
              <a:rPr lang="en-US" dirty="0" smtClean="0"/>
              <a:t> and coffee mugs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07" y="1777272"/>
            <a:ext cx="3115593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Throughout history, we have been looking mostly at the second line</a:t>
            </a:r>
          </a:p>
          <a:p>
            <a:endParaRPr lang="en-US" dirty="0" smtClean="0"/>
          </a:p>
          <a:p>
            <a:r>
              <a:rPr lang="en-US" dirty="0" smtClean="0"/>
              <a:t>Interactions between fermion matter particles transmitted by force carriers</a:t>
            </a:r>
          </a:p>
          <a:p>
            <a:endParaRPr lang="en-US" dirty="0" smtClean="0"/>
          </a:p>
          <a:p>
            <a:r>
              <a:rPr lang="en-US" dirty="0" smtClean="0"/>
              <a:t>I.e. </a:t>
            </a:r>
            <a:r>
              <a:rPr lang="en-US" dirty="0"/>
              <a:t>a</a:t>
            </a:r>
            <a:r>
              <a:rPr lang="en-US" dirty="0" smtClean="0"/>
              <a:t>ll of chemistry and most of physics</a:t>
            </a:r>
          </a:p>
          <a:p>
            <a:endParaRPr lang="en-US" dirty="0" smtClean="0"/>
          </a:p>
          <a:p>
            <a:r>
              <a:rPr lang="en-US" dirty="0" err="1" smtClean="0"/>
              <a:t>Disclamer</a:t>
            </a:r>
            <a:r>
              <a:rPr lang="en-US" dirty="0" smtClean="0"/>
              <a:t>: gravity not on the mug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500" y="1777272"/>
            <a:ext cx="5491130" cy="385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00" y="1777272"/>
            <a:ext cx="5491130" cy="38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4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55053" y="1028700"/>
            <a:ext cx="1968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methods</a:t>
            </a:r>
          </a:p>
          <a:p>
            <a:r>
              <a:rPr lang="en-US" dirty="0" smtClean="0"/>
              <a:t>[inter-calibration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268" y="228600"/>
            <a:ext cx="8960732" cy="6134100"/>
            <a:chOff x="56268" y="228600"/>
            <a:chExt cx="8960732" cy="6134100"/>
          </a:xfrm>
        </p:grpSpPr>
        <p:grpSp>
          <p:nvGrpSpPr>
            <p:cNvPr id="5" name="Group 4"/>
            <p:cNvGrpSpPr/>
            <p:nvPr/>
          </p:nvGrpSpPr>
          <p:grpSpPr>
            <a:xfrm>
              <a:off x="56268" y="228600"/>
              <a:ext cx="8960732" cy="6134100"/>
              <a:chOff x="56268" y="228600"/>
              <a:chExt cx="8960732" cy="61341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268" y="228600"/>
                <a:ext cx="8960732" cy="6134100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683000" y="3606800"/>
                <a:ext cx="4356100" cy="25654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168900" y="2667000"/>
              <a:ext cx="2451100" cy="787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51" y="2667000"/>
            <a:ext cx="2674802" cy="39723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2251" y="281068"/>
            <a:ext cx="551815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Jet energy calibration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84994" y="1014101"/>
            <a:ext cx="1236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</a:t>
            </a:r>
          </a:p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5582" y="1490208"/>
            <a:ext cx="12496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Absolute </a:t>
            </a:r>
          </a:p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4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317499"/>
            <a:ext cx="8947150" cy="6097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251" y="281068"/>
            <a:ext cx="551815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Jet energy calibration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8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51900" cy="64727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51" y="573456"/>
            <a:ext cx="475614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Jet energy resolution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3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"/>
            <a:ext cx="9155184" cy="5924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51" y="484268"/>
            <a:ext cx="470534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Resolution unfolding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600" y="1268968"/>
            <a:ext cx="471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spectrum = </a:t>
            </a:r>
          </a:p>
          <a:p>
            <a:r>
              <a:rPr lang="en-US" dirty="0"/>
              <a:t> </a:t>
            </a:r>
            <a:r>
              <a:rPr lang="en-US" dirty="0" smtClean="0"/>
              <a:t>           Real spectrum </a:t>
            </a:r>
            <a:r>
              <a:rPr lang="en-US" dirty="0" smtClean="0">
                <a:latin typeface="Symbol" charset="2"/>
                <a:cs typeface="Symbol" charset="2"/>
              </a:rPr>
              <a:t>⊗ </a:t>
            </a:r>
            <a:r>
              <a:rPr lang="en-US" dirty="0" err="1" smtClean="0">
                <a:cs typeface="Symbol" charset="2"/>
              </a:rPr>
              <a:t>Experim</a:t>
            </a:r>
            <a:r>
              <a:rPr lang="en-US" dirty="0" smtClean="0">
                <a:cs typeface="Symbol" charset="2"/>
              </a:rPr>
              <a:t>. resolution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4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292100"/>
            <a:ext cx="8966200" cy="6287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000" y="297070"/>
            <a:ext cx="4381728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W</a:t>
            </a:r>
            <a:r>
              <a:rPr lang="en-US" sz="3200" dirty="0"/>
              <a:t> </a:t>
            </a:r>
            <a:r>
              <a:rPr lang="en-US" sz="3200" dirty="0" smtClean="0"/>
              <a:t>and Z </a:t>
            </a:r>
            <a:r>
              <a:rPr lang="en-US" sz="3200" dirty="0"/>
              <a:t>b</a:t>
            </a:r>
            <a:r>
              <a:rPr lang="en-US" sz="3200" dirty="0" smtClean="0"/>
              <a:t>oson decays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60800"/>
            <a:ext cx="9184823" cy="17399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011772" y="1442780"/>
            <a:ext cx="6787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Monte Carlo Generators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5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241300"/>
            <a:ext cx="8900762" cy="582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745" y="279976"/>
            <a:ext cx="512445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Monte Carlo overview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4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323850"/>
            <a:ext cx="8925694" cy="6115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745" y="279976"/>
            <a:ext cx="512445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Monte Carlo interfacing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2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55600"/>
            <a:ext cx="8724900" cy="6262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144" y="355600"/>
            <a:ext cx="6144355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Les </a:t>
            </a:r>
            <a:r>
              <a:rPr lang="en-US" sz="3200" dirty="0" err="1" smtClean="0"/>
              <a:t>Houches</a:t>
            </a:r>
            <a:r>
              <a:rPr lang="en-US" sz="3200" dirty="0" smtClean="0"/>
              <a:t> generator files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0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342900"/>
            <a:ext cx="8486775" cy="593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342900"/>
            <a:ext cx="6144355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From </a:t>
            </a:r>
            <a:r>
              <a:rPr lang="en-US" sz="3200" dirty="0" err="1" smtClean="0"/>
              <a:t>Partons</a:t>
            </a:r>
            <a:r>
              <a:rPr lang="en-US" sz="3200" dirty="0" smtClean="0"/>
              <a:t> to Jets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5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Electroweak symmetry breaking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37" y="1745385"/>
            <a:ext cx="7195230" cy="4610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2751" y="6474528"/>
            <a:ext cx="2395098" cy="38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P.Silva’s</a:t>
            </a:r>
            <a:r>
              <a:rPr lang="en-US" dirty="0" smtClean="0"/>
              <a:t>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5399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419100"/>
            <a:ext cx="8780610" cy="627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393700"/>
            <a:ext cx="65786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Parton splitting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2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93700"/>
            <a:ext cx="8761990" cy="596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406976"/>
            <a:ext cx="65786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Hadronization</a:t>
            </a:r>
            <a:r>
              <a:rPr lang="en-US" sz="3200" dirty="0" smtClean="0"/>
              <a:t> models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9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23837"/>
            <a:ext cx="8929435" cy="6278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333080"/>
            <a:ext cx="65786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Lund String Model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" y="190500"/>
            <a:ext cx="8916928" cy="621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00" y="269580"/>
            <a:ext cx="65786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Overview of MC generators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4140200"/>
            <a:ext cx="201949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Initial-state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parton</a:t>
            </a: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howers: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1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838528" y="1201693"/>
            <a:ext cx="3104884" cy="3222251"/>
            <a:chOff x="5992261" y="1308783"/>
            <a:chExt cx="2494401" cy="2755663"/>
          </a:xfrm>
        </p:grpSpPr>
        <p:sp>
          <p:nvSpPr>
            <p:cNvPr id="29" name="Rectangle 28"/>
            <p:cNvSpPr/>
            <p:nvPr/>
          </p:nvSpPr>
          <p:spPr>
            <a:xfrm>
              <a:off x="5992261" y="1308783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573" y="1417194"/>
              <a:ext cx="703901" cy="83294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2399" y="2226403"/>
              <a:ext cx="2143613" cy="1714891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6192399" y="2004897"/>
              <a:ext cx="2185408" cy="221506"/>
              <a:chOff x="5755317" y="1689842"/>
              <a:chExt cx="2494470" cy="221508"/>
            </a:xfrm>
          </p:grpSpPr>
          <p:sp>
            <p:nvSpPr>
              <p:cNvPr id="33" name="Arc 3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c 3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18" y="2821461"/>
            <a:ext cx="33020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18" y="4148562"/>
            <a:ext cx="5664200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18" y="4811443"/>
            <a:ext cx="3251200" cy="66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18" y="5704009"/>
            <a:ext cx="5867400" cy="342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1183999"/>
            <a:ext cx="384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Electroweak </a:t>
            </a:r>
            <a:r>
              <a:rPr lang="en-US" dirty="0" err="1" smtClean="0"/>
              <a:t>Lagrangian</a:t>
            </a:r>
            <a:r>
              <a:rPr lang="en-US" dirty="0"/>
              <a:t> </a:t>
            </a:r>
            <a:r>
              <a:rPr lang="en-US" dirty="0" smtClean="0"/>
              <a:t>before spontaneous symmetry breaking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2402833"/>
            <a:ext cx="377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Electroweak gauge bosons: B</a:t>
            </a:r>
            <a:r>
              <a:rPr lang="en-US" baseline="30000" dirty="0" smtClean="0"/>
              <a:t>0</a:t>
            </a:r>
            <a:r>
              <a:rPr lang="en-US" dirty="0" smtClean="0"/>
              <a:t> W</a:t>
            </a:r>
            <a:r>
              <a:rPr lang="en-US" baseline="30000" dirty="0" smtClean="0"/>
              <a:t>0</a:t>
            </a:r>
            <a:r>
              <a:rPr lang="en-US" dirty="0" smtClean="0"/>
              <a:t> W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3626088"/>
            <a:ext cx="2306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Fermion kinetic terms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07061" y="4793684"/>
            <a:ext cx="402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Higgs term (note: vacuum expectation value zero before symmetry breaking)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74386" y="5654201"/>
            <a:ext cx="2103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Yukawa interaction term between Higgs field and fermions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7511" y="365580"/>
            <a:ext cx="8229600" cy="836113"/>
          </a:xfrm>
        </p:spPr>
        <p:txBody>
          <a:bodyPr/>
          <a:lstStyle/>
          <a:p>
            <a:r>
              <a:rPr lang="en-US" dirty="0" smtClean="0"/>
              <a:t>Wikipedia wisdom</a:t>
            </a:r>
            <a:endParaRPr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918" y="1874501"/>
            <a:ext cx="3022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7511" y="365580"/>
            <a:ext cx="8229600" cy="836113"/>
          </a:xfrm>
        </p:spPr>
        <p:txBody>
          <a:bodyPr/>
          <a:lstStyle/>
          <a:p>
            <a:r>
              <a:rPr lang="en-US" dirty="0" smtClean="0"/>
              <a:t>Wikipedia wisdom</a:t>
            </a:r>
            <a:endParaRPr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13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857138" y="1170695"/>
            <a:ext cx="3104884" cy="3316558"/>
            <a:chOff x="2970590" y="1417194"/>
            <a:chExt cx="2494401" cy="2755663"/>
          </a:xfrm>
        </p:grpSpPr>
        <p:sp>
          <p:nvSpPr>
            <p:cNvPr id="39" name="Rectangle 38"/>
            <p:cNvSpPr/>
            <p:nvPr/>
          </p:nvSpPr>
          <p:spPr>
            <a:xfrm>
              <a:off x="2970590" y="1417194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0732" y="2349555"/>
              <a:ext cx="2143613" cy="171489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35223">
              <a:off x="4350805" y="2799382"/>
              <a:ext cx="703901" cy="832949"/>
            </a:xfrm>
            <a:prstGeom prst="rect">
              <a:avLst/>
            </a:prstGeom>
          </p:spPr>
        </p:pic>
        <p:grpSp>
          <p:nvGrpSpPr>
            <p:cNvPr id="42" name="Group 21"/>
            <p:cNvGrpSpPr/>
            <p:nvPr/>
          </p:nvGrpSpPr>
          <p:grpSpPr>
            <a:xfrm>
              <a:off x="3170733" y="3828644"/>
              <a:ext cx="2185410" cy="221506"/>
              <a:chOff x="5755317" y="1689842"/>
              <a:chExt cx="2494470" cy="221508"/>
            </a:xfrm>
          </p:grpSpPr>
          <p:sp>
            <p:nvSpPr>
              <p:cNvPr id="44" name="Arc 43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rc 44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rc 47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Arc 42"/>
            <p:cNvSpPr/>
            <p:nvPr/>
          </p:nvSpPr>
          <p:spPr>
            <a:xfrm>
              <a:off x="4044897" y="2226403"/>
              <a:ext cx="611770" cy="857884"/>
            </a:xfrm>
            <a:prstGeom prst="arc">
              <a:avLst>
                <a:gd name="adj1" fmla="val 15413884"/>
                <a:gd name="adj2" fmla="val 2589208"/>
              </a:avLst>
            </a:prstGeom>
            <a:ln cap="flat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17511" y="2571687"/>
            <a:ext cx="4010952" cy="1501292"/>
            <a:chOff x="333107" y="1223246"/>
            <a:chExt cx="4010952" cy="150129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359" y="2114938"/>
              <a:ext cx="3822700" cy="609600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333107" y="1223246"/>
              <a:ext cx="4010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Spontaneous symmetry breaking:</a:t>
              </a:r>
            </a:p>
            <a:p>
              <a:r>
                <a:rPr lang="en-US" b="1" dirty="0" smtClean="0"/>
                <a:t>New bosons </a:t>
              </a:r>
              <a:r>
                <a:rPr lang="en-US" b="1" dirty="0" err="1" smtClean="0"/>
                <a:t>γ</a:t>
              </a:r>
              <a:r>
                <a:rPr lang="en-US" b="1" dirty="0" smtClean="0"/>
                <a:t> </a:t>
              </a:r>
              <a:r>
                <a:rPr lang="en-US" b="1" dirty="0" smtClean="0"/>
                <a:t>and </a:t>
              </a:r>
              <a:r>
                <a:rPr lang="en-US" b="1" dirty="0" smtClean="0"/>
                <a:t>Z</a:t>
              </a:r>
              <a:r>
                <a:rPr lang="en-US" b="1" baseline="30000" dirty="0" smtClean="0"/>
                <a:t>0</a:t>
              </a:r>
              <a:r>
                <a:rPr lang="en-US" b="1" dirty="0" smtClean="0"/>
                <a:t> </a:t>
              </a:r>
              <a:r>
                <a:rPr lang="en-US" b="1" dirty="0" smtClean="0"/>
                <a:t>from W</a:t>
              </a:r>
              <a:r>
                <a:rPr lang="en-US" b="1" baseline="30000" dirty="0" smtClean="0"/>
                <a:t>0</a:t>
              </a:r>
              <a:r>
                <a:rPr lang="en-US" b="1" dirty="0" smtClean="0"/>
                <a:t> and B</a:t>
              </a:r>
              <a:r>
                <a:rPr lang="en-US" b="1" baseline="30000" dirty="0" smtClean="0"/>
                <a:t>0</a:t>
              </a:r>
              <a:endParaRPr lang="en-US" b="1" baseline="30000" dirty="0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63" y="1650135"/>
            <a:ext cx="6731000" cy="215900"/>
          </a:xfrm>
          <a:prstGeom prst="rect">
            <a:avLst/>
          </a:prstGeom>
          <a:ln>
            <a:noFill/>
          </a:ln>
        </p:spPr>
      </p:pic>
      <p:sp>
        <p:nvSpPr>
          <p:cNvPr id="53" name="TextBox 52"/>
          <p:cNvSpPr txBox="1"/>
          <p:nvPr/>
        </p:nvSpPr>
        <p:spPr>
          <a:xfrm>
            <a:off x="457200" y="1208554"/>
            <a:ext cx="457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</a:t>
            </a:r>
            <a:r>
              <a:rPr lang="en-US" dirty="0" smtClean="0"/>
              <a:t>electroweak symmetry </a:t>
            </a:r>
            <a:r>
              <a:rPr lang="en-US" dirty="0" smtClean="0"/>
              <a:t>breaking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63" y="5056326"/>
            <a:ext cx="6985000" cy="1308100"/>
          </a:xfrm>
          <a:prstGeom prst="rect">
            <a:avLst/>
          </a:prstGeom>
          <a:ln>
            <a:noFill/>
          </a:ln>
        </p:spPr>
      </p:pic>
      <p:sp>
        <p:nvSpPr>
          <p:cNvPr id="55" name="TextBox 54"/>
          <p:cNvSpPr txBox="1"/>
          <p:nvPr/>
        </p:nvSpPr>
        <p:spPr>
          <a:xfrm>
            <a:off x="457200" y="4686994"/>
            <a:ext cx="468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Kinetic terms: </a:t>
            </a:r>
            <a:r>
              <a:rPr lang="en-US" b="1" dirty="0" smtClean="0"/>
              <a:t>notice boson </a:t>
            </a:r>
            <a:r>
              <a:rPr lang="en-US" b="1" dirty="0" smtClean="0"/>
              <a:t>masses </a:t>
            </a:r>
            <a:r>
              <a:rPr lang="en-US" dirty="0" smtClean="0"/>
              <a:t>for Z</a:t>
            </a:r>
            <a:r>
              <a:rPr lang="en-US" baseline="30000" dirty="0" smtClean="0"/>
              <a:t>0</a:t>
            </a:r>
            <a:r>
              <a:rPr lang="en-US" dirty="0" smtClean="0"/>
              <a:t>,W</a:t>
            </a:r>
            <a:r>
              <a:rPr lang="en-US" baseline="30000" dirty="0" smtClean="0"/>
              <a:t>±</a:t>
            </a:r>
            <a:r>
              <a:rPr lang="en-US" dirty="0" smtClean="0"/>
              <a:t>, H</a:t>
            </a:r>
            <a:endParaRPr lang="en-US" dirty="0" smtClean="0"/>
          </a:p>
        </p:txBody>
      </p:sp>
      <p:sp>
        <p:nvSpPr>
          <p:cNvPr id="58" name="Rounded Rectangle 57"/>
          <p:cNvSpPr/>
          <p:nvPr/>
        </p:nvSpPr>
        <p:spPr>
          <a:xfrm>
            <a:off x="6168401" y="5056326"/>
            <a:ext cx="1438020" cy="4727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3331837" y="5748960"/>
            <a:ext cx="1242157" cy="6302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6665618" y="5748960"/>
            <a:ext cx="939964" cy="6302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8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7511" y="365580"/>
            <a:ext cx="8229600" cy="836113"/>
          </a:xfrm>
        </p:spPr>
        <p:txBody>
          <a:bodyPr/>
          <a:lstStyle/>
          <a:p>
            <a:r>
              <a:rPr lang="en-US" dirty="0" smtClean="0"/>
              <a:t>Wikipedia wisdom</a:t>
            </a:r>
            <a:endParaRPr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14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2" y="3322541"/>
            <a:ext cx="3136900" cy="6223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417511" y="2645597"/>
            <a:ext cx="454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Higgs boson 3- and 4-point self-interaction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978147" y="3151697"/>
            <a:ext cx="1544440" cy="963868"/>
            <a:chOff x="3978147" y="3151697"/>
            <a:chExt cx="1544440" cy="963868"/>
          </a:xfrm>
        </p:grpSpPr>
        <p:sp>
          <p:nvSpPr>
            <p:cNvPr id="2" name="Rectangle 1"/>
            <p:cNvSpPr/>
            <p:nvPr/>
          </p:nvSpPr>
          <p:spPr>
            <a:xfrm>
              <a:off x="3978147" y="3151697"/>
              <a:ext cx="1544440" cy="96386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130853" y="3322541"/>
              <a:ext cx="1289358" cy="643764"/>
              <a:chOff x="8865156" y="3053745"/>
              <a:chExt cx="1289358" cy="643764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8865156" y="3389180"/>
                <a:ext cx="47952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9309856" y="3389180"/>
                <a:ext cx="165208" cy="30832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9309856" y="3053745"/>
                <a:ext cx="165208" cy="33543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 flipV="1">
                <a:off x="9608106" y="3053746"/>
                <a:ext cx="546408" cy="64376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62289" y="3086663"/>
                <a:ext cx="492225" cy="61084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5" name="Picture 34" descr="HiggsPotenti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38" y="2040377"/>
            <a:ext cx="3119768" cy="244687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17511" y="1466293"/>
            <a:ext cx="4884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Higgs boson mass: </a:t>
            </a:r>
            <a:r>
              <a:rPr lang="en-US" dirty="0" smtClean="0"/>
              <a:t>transverse oscillation </a:t>
            </a:r>
            <a:r>
              <a:rPr lang="en-US" dirty="0" smtClean="0"/>
              <a:t>modes</a:t>
            </a:r>
            <a:endParaRPr lang="en-US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52" y="5219013"/>
            <a:ext cx="2425700" cy="6223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6" name="TextBox 55"/>
          <p:cNvSpPr txBox="1"/>
          <p:nvPr/>
        </p:nvSpPr>
        <p:spPr>
          <a:xfrm>
            <a:off x="417511" y="4424434"/>
            <a:ext cx="510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Yukawa interactions between Higgs and fermions: note fermion masses!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2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7160" y="2404345"/>
            <a:ext cx="8940108" cy="43197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86772" y="2404346"/>
            <a:ext cx="4397830" cy="4220784"/>
            <a:chOff x="4404011" y="663077"/>
            <a:chExt cx="4397830" cy="4220784"/>
          </a:xfrm>
        </p:grpSpPr>
        <p:grpSp>
          <p:nvGrpSpPr>
            <p:cNvPr id="3" name="Group 23"/>
            <p:cNvGrpSpPr/>
            <p:nvPr/>
          </p:nvGrpSpPr>
          <p:grpSpPr>
            <a:xfrm>
              <a:off x="4404011" y="663077"/>
              <a:ext cx="4397830" cy="4220784"/>
              <a:chOff x="4154354" y="2157366"/>
              <a:chExt cx="4172735" cy="4028980"/>
            </a:xfrm>
          </p:grpSpPr>
          <p:pic>
            <p:nvPicPr>
              <p:cNvPr id="6" name="Picture 5" descr="nc_cc_dsdq2_cteq6d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54354" y="2157366"/>
                <a:ext cx="4028980" cy="402898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 rot="16200000">
                <a:off x="6622059" y="4044902"/>
                <a:ext cx="3001228" cy="408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7F7F7F"/>
                    </a:solidFill>
                  </a:rPr>
                  <a:t>http://www-zeus.desy.de/physics/sfew/PUBLIC/sfew_results/preliminary/dis04/</a:t>
                </a:r>
                <a:endParaRPr lang="en-US" sz="1100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5870382" y="2561818"/>
              <a:ext cx="771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9799" y="1608167"/>
              <a:ext cx="749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Z/γ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does it matter?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18291" y="933909"/>
            <a:ext cx="8229600" cy="160632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Because it’s real! </a:t>
            </a:r>
          </a:p>
          <a:p>
            <a:pPr lvl="1"/>
            <a:r>
              <a:rPr lang="en-US" dirty="0" smtClean="0"/>
              <a:t>Data shows Higgs mechanism (or something like it) needed in the theory</a:t>
            </a:r>
          </a:p>
          <a:p>
            <a:r>
              <a:rPr lang="en-US" dirty="0" smtClean="0"/>
              <a:t>Because it may lead us to new discoveries and a new understanding of Nature!</a:t>
            </a:r>
          </a:p>
          <a:p>
            <a:pPr lvl="1"/>
            <a:r>
              <a:rPr lang="en-US" dirty="0" smtClean="0"/>
              <a:t>“There is nothing so practical as a good theory” (Kurt </a:t>
            </a:r>
            <a:r>
              <a:rPr lang="en-US" dirty="0" err="1" smtClean="0"/>
              <a:t>Lewin</a:t>
            </a:r>
            <a:r>
              <a:rPr lang="en-US" dirty="0" smtClean="0"/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328" y="3206287"/>
            <a:ext cx="3546328" cy="2442642"/>
          </a:xfrm>
          <a:prstGeom prst="rect">
            <a:avLst/>
          </a:prstGeom>
        </p:spPr>
      </p:pic>
      <p:pic>
        <p:nvPicPr>
          <p:cNvPr id="8" name="Picture 10" descr="dimuon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0911" y="2839081"/>
            <a:ext cx="4874906" cy="369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7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689" y="1603102"/>
            <a:ext cx="2765311" cy="33168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" y="1676097"/>
            <a:ext cx="3474948" cy="2032914"/>
            <a:chOff x="1679934" y="1353065"/>
            <a:chExt cx="6297831" cy="3577218"/>
          </a:xfrm>
        </p:grpSpPr>
        <p:sp>
          <p:nvSpPr>
            <p:cNvPr id="10" name="TextBox 9"/>
            <p:cNvSpPr txBox="1"/>
            <p:nvPr/>
          </p:nvSpPr>
          <p:spPr>
            <a:xfrm rot="5400000">
              <a:off x="6517009" y="2475267"/>
              <a:ext cx="2582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http://</a:t>
              </a:r>
              <a:r>
                <a:rPr lang="en-US" sz="1600" dirty="0" err="1" smtClean="0"/>
                <a:t>www.nobelprize.org</a:t>
              </a:r>
              <a:r>
                <a:rPr lang="en-US" sz="1600" dirty="0" smtClean="0"/>
                <a:t>/</a:t>
              </a:r>
              <a:endParaRPr lang="en-US" sz="16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679934" y="1354717"/>
              <a:ext cx="5959277" cy="3575566"/>
              <a:chOff x="1679934" y="1354717"/>
              <a:chExt cx="5959277" cy="357556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9934" y="1354717"/>
                <a:ext cx="5959277" cy="3575566"/>
              </a:xfrm>
              <a:prstGeom prst="rect">
                <a:avLst/>
              </a:prstGeom>
            </p:spPr>
          </p:pic>
          <p:sp>
            <p:nvSpPr>
              <p:cNvPr id="13" name="Oval 12"/>
              <p:cNvSpPr/>
              <p:nvPr/>
            </p:nvSpPr>
            <p:spPr>
              <a:xfrm>
                <a:off x="3847458" y="1649769"/>
                <a:ext cx="616096" cy="66646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968009" y="1481511"/>
                <a:ext cx="616096" cy="66646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09" y="0"/>
            <a:ext cx="1982331" cy="19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4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528" y="1232017"/>
            <a:ext cx="8270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But </a:t>
            </a:r>
            <a:r>
              <a:rPr lang="en-US" sz="2000" dirty="0" smtClean="0">
                <a:solidFill>
                  <a:srgbClr val="404040"/>
                </a:solidFill>
              </a:rPr>
              <a:t>the Standard Model is not complete; there are still many unanswered questions</a:t>
            </a:r>
            <a:r>
              <a:rPr lang="en-US" sz="2000" dirty="0" smtClean="0">
                <a:solidFill>
                  <a:srgbClr val="404040"/>
                </a:solidFill>
              </a:rPr>
              <a:t>.</a:t>
            </a:r>
            <a:endParaRPr lang="en-US" sz="2000" dirty="0" smtClean="0">
              <a:solidFill>
                <a:srgbClr val="40404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dirty="0" smtClean="0"/>
              <a:t>Going b</a:t>
            </a:r>
            <a:r>
              <a:rPr lang="en-US" dirty="0" smtClean="0"/>
              <a:t>eyond </a:t>
            </a:r>
            <a:r>
              <a:rPr lang="en-US" dirty="0"/>
              <a:t>the standard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6527" y="5806738"/>
            <a:ext cx="4133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How does gravity fit into all of this?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528" y="4846179"/>
            <a:ext cx="8043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Why are there exactly three generations of quarks and leptons</a:t>
            </a:r>
            <a:r>
              <a:rPr lang="en-US" sz="2000" dirty="0" smtClean="0">
                <a:solidFill>
                  <a:srgbClr val="404040"/>
                </a:solidFill>
              </a:rPr>
              <a:t>? What is the explanation for the observed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pattern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particle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masses?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527" y="3946702"/>
            <a:ext cx="8084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263B86"/>
                </a:solidFill>
              </a:rPr>
              <a:t>Are quarks and leptons actually fundamental, or made up of even more fundamental particles?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528" y="3121223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404040"/>
                </a:solidFill>
              </a:rPr>
              <a:t>What is this "dark matter" that we can't see that has visible gravitational effects in the cosmos?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527" y="2182504"/>
            <a:ext cx="794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BE0204"/>
                </a:solidFill>
              </a:rPr>
              <a:t>Why do we observe matter and almost no antimatter if we believe there is a symmetry between the two in the universe</a:t>
            </a:r>
            <a:r>
              <a:rPr lang="en-US" sz="2000" dirty="0" smtClean="0">
                <a:solidFill>
                  <a:srgbClr val="BE0204"/>
                </a:solidFill>
              </a:rPr>
              <a:t>?</a:t>
            </a:r>
            <a:endParaRPr lang="en-US" sz="2000" dirty="0">
              <a:solidFill>
                <a:srgbClr val="BE0204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291" y="1193264"/>
            <a:ext cx="78932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2"/>
                </a:solidFill>
              </a:rPr>
              <a:t>There are a </a:t>
            </a:r>
            <a:r>
              <a:rPr lang="en-US" sz="2400" dirty="0">
                <a:solidFill>
                  <a:schemeClr val="tx2"/>
                </a:solidFill>
              </a:rPr>
              <a:t>large number of models which predict new physics at the TeV scale accessible at the LHC: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Supersymmetry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(SUSY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Extra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Extended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Higgs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Sector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SUSY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Grand Unified Theories (SU(5), O(10), E6, …)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Leptoquarks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Heavy Gauge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Bosons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Technicolour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Compositeness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accent4"/>
                </a:solidFill>
              </a:rPr>
              <a:t>Any of this </a:t>
            </a:r>
            <a:r>
              <a:rPr lang="en-US" sz="2400" dirty="0" smtClean="0">
                <a:solidFill>
                  <a:schemeClr val="accent4"/>
                </a:solidFill>
              </a:rPr>
              <a:t>could still be found at the LHC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possible theories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Forces and expansion of the Universe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64166"/>
            <a:ext cx="8026400" cy="52197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950457" y="2138063"/>
            <a:ext cx="0" cy="195665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72481" y="1768731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1157" y="934171"/>
            <a:ext cx="9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E=k. T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47338" y="931980"/>
            <a:ext cx="2337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k=</a:t>
            </a:r>
            <a:r>
              <a:rPr lang="en-US" sz="2000" dirty="0" smtClean="0"/>
              <a:t>8.62 10</a:t>
            </a:r>
            <a:r>
              <a:rPr lang="en-US" sz="2000" baseline="30000" dirty="0" smtClean="0"/>
              <a:t>-5 </a:t>
            </a:r>
            <a:r>
              <a:rPr lang="en-US" sz="2000" dirty="0" err="1" smtClean="0"/>
              <a:t>eV</a:t>
            </a:r>
            <a:r>
              <a:rPr lang="en-US" sz="2000" dirty="0" smtClean="0"/>
              <a:t> K</a:t>
            </a:r>
            <a:r>
              <a:rPr lang="en-US" sz="2000" baseline="30000" dirty="0" smtClean="0"/>
              <a:t>-1</a:t>
            </a:r>
            <a:endParaRPr lang="en-US" sz="20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200"/>
            <a:ext cx="914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6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2" y="2948042"/>
            <a:ext cx="4487333" cy="3372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778" y="996132"/>
            <a:ext cx="82070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63B86"/>
                </a:solidFill>
                <a:latin typeface="Arial"/>
              </a:rPr>
              <a:t>Long standing problem:</a:t>
            </a:r>
          </a:p>
          <a:p>
            <a:pPr lvl="1"/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We know 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that ordinary matter is 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only ~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4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% of the matter-energy in the Universe.</a:t>
            </a:r>
          </a:p>
          <a:p>
            <a:pPr lvl="1"/>
            <a:r>
              <a:rPr lang="en-US" sz="2800" b="1" dirty="0" smtClean="0">
                <a:solidFill>
                  <a:srgbClr val="BE0204"/>
                </a:solidFill>
                <a:latin typeface="Arial"/>
              </a:rPr>
              <a:t>What is the remaining 96%?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dark</a:t>
            </a:r>
            <a:r>
              <a:rPr lang="en-US" dirty="0" smtClean="0"/>
              <a:t> side of the Universe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6554" y="3413709"/>
            <a:ext cx="4078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</a:rPr>
              <a:t>The LHC may help to solve this problem, discovering </a:t>
            </a:r>
            <a:r>
              <a:rPr lang="en-US" sz="2800" b="1" dirty="0" smtClean="0">
                <a:solidFill>
                  <a:srgbClr val="BE0204"/>
                </a:solidFill>
                <a:latin typeface="Arial"/>
              </a:rPr>
              <a:t>dark matter</a:t>
            </a:r>
            <a:endParaRPr lang="en-US" sz="2800" b="1" dirty="0">
              <a:solidFill>
                <a:srgbClr val="BE0204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163" y="1112442"/>
            <a:ext cx="826985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Some physicists attempting to unify gravity with the other fundamental forces have proposed a new fundamental symmetry: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</a:t>
            </a:r>
            <a:r>
              <a:rPr lang="en-US" sz="2000" dirty="0" smtClean="0">
                <a:solidFill>
                  <a:schemeClr val="tx2"/>
                </a:solidFill>
              </a:rPr>
              <a:t>very fermion should have a massive "shadow" boson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and boson should have a massive "shadow" fermion.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accent4"/>
                </a:solidFill>
              </a:rPr>
              <a:t>This relationship between fermions and bosons is called </a:t>
            </a:r>
            <a:r>
              <a:rPr lang="en-US" sz="2400" dirty="0" err="1" smtClean="0">
                <a:solidFill>
                  <a:schemeClr val="accent4"/>
                </a:solidFill>
              </a:rPr>
              <a:t>supersymmetry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(SUSY) </a:t>
            </a:r>
            <a:endParaRPr lang="en-US" sz="2400" dirty="0">
              <a:solidFill>
                <a:schemeClr val="accent4"/>
              </a:solidFill>
            </a:endParaRPr>
          </a:p>
          <a:p>
            <a:endParaRPr lang="en-US" sz="2400" dirty="0" smtClean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698" y="3711796"/>
            <a:ext cx="3793118" cy="28343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011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Supersymmetry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1416" y="478613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supersymmetric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particle has yet been found,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but we will now explore a much bigger kinematic region … more news soon!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77" y="3204171"/>
            <a:ext cx="7391400" cy="21940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175" y="974637"/>
            <a:ext cx="8276625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4"/>
                </a:solidFill>
              </a:rPr>
              <a:t>In the SM the Higgs mass is a huge problem: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chemeClr val="tx2"/>
                </a:solidFill>
              </a:rPr>
              <a:t>Virtual particles in quantum loops contribute to the Higgs mass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chemeClr val="tx2"/>
                </a:solidFill>
              </a:rPr>
              <a:t>Contributions grow with </a:t>
            </a:r>
            <a:r>
              <a:rPr lang="en-US" sz="2000" dirty="0" err="1" smtClean="0">
                <a:solidFill>
                  <a:schemeClr val="tx2"/>
                </a:solidFill>
              </a:rPr>
              <a:t>Λ</a:t>
            </a:r>
            <a:r>
              <a:rPr lang="en-US" sz="2000" dirty="0" smtClean="0">
                <a:solidFill>
                  <a:schemeClr val="tx2"/>
                </a:solidFill>
              </a:rPr>
              <a:t>  (upper scale of validity of the SM)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err="1">
                <a:solidFill>
                  <a:schemeClr val="tx2"/>
                </a:solidFill>
              </a:rPr>
              <a:t>Λ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could be huge – e.g. the Plank scale (10</a:t>
            </a:r>
            <a:r>
              <a:rPr lang="en-US" sz="2000" baseline="30000" dirty="0" smtClean="0">
                <a:solidFill>
                  <a:schemeClr val="tx2"/>
                </a:solidFill>
              </a:rPr>
              <a:t>19 </a:t>
            </a:r>
            <a:r>
              <a:rPr lang="en-US" sz="2000" dirty="0" smtClean="0">
                <a:solidFill>
                  <a:schemeClr val="tx2"/>
                </a:solidFill>
              </a:rPr>
              <a:t>GeV)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chemeClr val="tx2"/>
                </a:solidFill>
              </a:rPr>
              <a:t>Miraculous cancelations are needed to keep the Higgs mass &lt; 1 TeV</a:t>
            </a:r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999"/>
          </a:xfrm>
        </p:spPr>
        <p:txBody>
          <a:bodyPr>
            <a:normAutofit fontScale="90000"/>
          </a:bodyPr>
          <a:lstStyle/>
          <a:p>
            <a:r>
              <a:rPr lang="en-US" dirty="0"/>
              <a:t>Higgs and hierarchy </a:t>
            </a:r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3667" y="5721377"/>
            <a:ext cx="7451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E0204"/>
                </a:solidFill>
              </a:rPr>
              <a:t>This is known as the </a:t>
            </a:r>
            <a:r>
              <a:rPr lang="en-US" sz="2400" dirty="0" smtClean="0">
                <a:solidFill>
                  <a:srgbClr val="BE0204"/>
                </a:solidFill>
              </a:rPr>
              <a:t>hierarchy </a:t>
            </a:r>
            <a:r>
              <a:rPr lang="en-US" sz="2400" dirty="0">
                <a:solidFill>
                  <a:srgbClr val="BE0204"/>
                </a:solidFill>
              </a:rPr>
              <a:t>problem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0520"/>
          </a:xfrm>
        </p:spPr>
        <p:txBody>
          <a:bodyPr/>
          <a:lstStyle/>
          <a:p>
            <a:r>
              <a:rPr lang="en-US" dirty="0" smtClean="0"/>
              <a:t>SUSY and the Higgs mass</a:t>
            </a:r>
            <a:endParaRPr lang="en-US" dirty="0"/>
          </a:p>
        </p:txBody>
      </p:sp>
      <p:pic>
        <p:nvPicPr>
          <p:cNvPr id="6" name="Content Placeholder 5" descr="SUSY_quadratic_divergences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343" y="1008529"/>
            <a:ext cx="3609385" cy="1488632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230925" y="3192332"/>
            <a:ext cx="7551454" cy="3276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Higgs mass:                               </a:t>
            </a:r>
          </a:p>
          <a:p>
            <a:r>
              <a:rPr lang="en-US" sz="2000" dirty="0" smtClean="0"/>
              <a:t>correction has quadratic divergence!</a:t>
            </a:r>
          </a:p>
          <a:p>
            <a:pPr lvl="1"/>
            <a:r>
              <a:rPr lang="en-US" sz="1800" dirty="0" smtClean="0">
                <a:sym typeface="Symbol"/>
              </a:rPr>
              <a:t> a cut-off scale – e.g. Planck scale</a:t>
            </a:r>
            <a:endParaRPr lang="en-US" sz="18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err="1" smtClean="0"/>
              <a:t>Superpartners</a:t>
            </a:r>
            <a:r>
              <a:rPr lang="en-US" sz="2400" dirty="0" smtClean="0"/>
              <a:t> fix this:</a:t>
            </a:r>
          </a:p>
          <a:p>
            <a:r>
              <a:rPr lang="en-US" sz="2000" dirty="0" smtClean="0">
                <a:sym typeface="Symbol"/>
              </a:rPr>
              <a:t>Need </a:t>
            </a:r>
            <a:r>
              <a:rPr lang="en-US" sz="2000" dirty="0" err="1" smtClean="0">
                <a:sym typeface="Symbol"/>
              </a:rPr>
              <a:t>superpartners</a:t>
            </a:r>
            <a:r>
              <a:rPr lang="en-US" sz="2000" dirty="0" smtClean="0">
                <a:sym typeface="Symbol"/>
              </a:rPr>
              <a:t> at mass ~1-2 </a:t>
            </a:r>
            <a:r>
              <a:rPr lang="en-US" sz="2200" dirty="0" smtClean="0">
                <a:sym typeface="Symbol"/>
              </a:rPr>
              <a:t>TeV</a:t>
            </a:r>
          </a:p>
          <a:p>
            <a:pPr lvl="1"/>
            <a:r>
              <a:rPr lang="en-US" sz="1800" dirty="0" smtClean="0">
                <a:sym typeface="Symbol"/>
              </a:rPr>
              <a:t>Otherwise the logarithmic term becomes too large, which would require more fine-tuning.</a:t>
            </a:r>
          </a:p>
        </p:txBody>
      </p:sp>
      <p:pic>
        <p:nvPicPr>
          <p:cNvPr id="8" name="Picture 7" descr="SUSY_quadratic_divergences_SM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727" y="2683373"/>
            <a:ext cx="3145607" cy="570155"/>
          </a:xfrm>
          <a:prstGeom prst="rect">
            <a:avLst/>
          </a:prstGeom>
        </p:spPr>
      </p:pic>
      <p:pic>
        <p:nvPicPr>
          <p:cNvPr id="9" name="Picture 8" descr="SUSY_quadratic_divergences_SUSY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636" y="4156644"/>
            <a:ext cx="4046153" cy="983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/>
          <p:cNvCxnSpPr/>
          <p:nvPr/>
        </p:nvCxnSpPr>
        <p:spPr bwMode="auto">
          <a:xfrm rot="16200000" flipH="1">
            <a:off x="7130561" y="3693907"/>
            <a:ext cx="841784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106756" y="2865663"/>
            <a:ext cx="2037244" cy="421414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  <a:latin typeface="+mj-lt"/>
              </a:rPr>
              <a:t>Cancellation</a:t>
            </a:r>
            <a:endParaRPr lang="en-US" sz="2200"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12" name="Content Placeholder 5" descr="SUSY_quadratic_divergences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93343" y="1133545"/>
            <a:ext cx="5064112" cy="14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lowchart: Alternate Process 18"/>
          <p:cNvSpPr/>
          <p:nvPr/>
        </p:nvSpPr>
        <p:spPr bwMode="auto">
          <a:xfrm>
            <a:off x="6248400" y="4114800"/>
            <a:ext cx="2362200" cy="533400"/>
          </a:xfrm>
          <a:prstGeom prst="flowChartAlternateProcess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14" name="Flowchart: Alternate Process 20"/>
          <p:cNvSpPr/>
          <p:nvPr/>
        </p:nvSpPr>
        <p:spPr bwMode="auto">
          <a:xfrm>
            <a:off x="6477000" y="4648200"/>
            <a:ext cx="2362200" cy="457200"/>
          </a:xfrm>
          <a:prstGeom prst="flowChartAlternateProcess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553200" y="4724400"/>
            <a:ext cx="1753395" cy="1253300"/>
            <a:chOff x="6781800" y="4724400"/>
            <a:chExt cx="1753395" cy="1447800"/>
          </a:xfrm>
        </p:grpSpPr>
        <p:sp>
          <p:nvSpPr>
            <p:cNvPr id="16" name="Arc 15"/>
            <p:cNvSpPr/>
            <p:nvPr/>
          </p:nvSpPr>
          <p:spPr bwMode="auto">
            <a:xfrm rot="5400000">
              <a:off x="6934200" y="4572000"/>
              <a:ext cx="1447800" cy="1752600"/>
            </a:xfrm>
            <a:prstGeom prst="arc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endParaRPr>
            </a:p>
          </p:txBody>
        </p:sp>
        <p:cxnSp>
          <p:nvCxnSpPr>
            <p:cNvPr id="17" name="Straight Arrow Connector 16"/>
            <p:cNvCxnSpPr>
              <a:stCxn id="16" idx="0"/>
            </p:cNvCxnSpPr>
            <p:nvPr/>
          </p:nvCxnSpPr>
          <p:spPr bwMode="auto">
            <a:xfrm rot="5400000" flipH="1" flipV="1">
              <a:off x="8362950" y="5276851"/>
              <a:ext cx="342901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4381502" y="3390901"/>
            <a:ext cx="380999" cy="1524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4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6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Universe expansion is accelerating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1415" y="954618"/>
            <a:ext cx="82953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 1998, two groups used distant Supernovae to measure the expansion rate of the </a:t>
            </a:r>
            <a:r>
              <a:rPr lang="en-US" sz="2000" dirty="0" smtClean="0">
                <a:solidFill>
                  <a:schemeClr val="tx2"/>
                </a:solidFill>
              </a:rPr>
              <a:t>universe: </a:t>
            </a:r>
            <a:r>
              <a:rPr lang="en-US" sz="2000" dirty="0" err="1" smtClean="0">
                <a:solidFill>
                  <a:schemeClr val="tx2"/>
                </a:solidFill>
              </a:rPr>
              <a:t>Perlmutter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et al. (Supernova Cosmology Project), and Schmidt et al. (High-z Supernova Team)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638471" y="2270396"/>
            <a:ext cx="5505529" cy="4403725"/>
            <a:chOff x="3425392" y="2270396"/>
            <a:chExt cx="5505529" cy="44037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9787" y="2270396"/>
              <a:ext cx="5371134" cy="44037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425392" y="5272178"/>
              <a:ext cx="436192" cy="73117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391415" y="2507669"/>
            <a:ext cx="33863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They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same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result:</a:t>
            </a:r>
          </a:p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Universe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expansion is accelerating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4"/>
                </a:solidFill>
              </a:rPr>
              <a:t>Some form of energy (dark energy) fills space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3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energy density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1143001"/>
            <a:ext cx="85456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E0204"/>
                </a:solidFill>
              </a:rPr>
              <a:t>Dark energy responsible for acceleration of expansion is very small</a:t>
            </a:r>
          </a:p>
          <a:p>
            <a:endParaRPr lang="en-US" sz="2400" dirty="0">
              <a:solidFill>
                <a:srgbClr val="BE0204"/>
              </a:solidFill>
            </a:endParaRPr>
          </a:p>
          <a:p>
            <a:r>
              <a:rPr lang="en-US" sz="2400" dirty="0">
                <a:solidFill>
                  <a:srgbClr val="BE0204"/>
                </a:solidFill>
              </a:rPr>
              <a:t>From particle physics we know that Vacuum has energy: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potential energy of scalar fields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 of quantum fluctuations as predicted by quantum mechanics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rgbClr val="BE0204"/>
                </a:solidFill>
              </a:rPr>
              <a:t>This vacuum energy is 100 orders of magnitude larger than dark energy!</a:t>
            </a:r>
          </a:p>
          <a:p>
            <a:endParaRPr lang="en-US" sz="2400" dirty="0">
              <a:solidFill>
                <a:srgbClr val="BE0204"/>
              </a:solidFill>
            </a:endParaRPr>
          </a:p>
          <a:p>
            <a:r>
              <a:rPr lang="en-US" sz="2400" dirty="0">
                <a:solidFill>
                  <a:srgbClr val="404040"/>
                </a:solidFill>
              </a:rPr>
              <a:t>This huge discrepancy is known as the vacuum catastrophe.</a:t>
            </a:r>
          </a:p>
          <a:p>
            <a:endParaRPr lang="en-US" sz="2400" dirty="0">
              <a:solidFill>
                <a:srgbClr val="BE0204"/>
              </a:solidFill>
            </a:endParaRPr>
          </a:p>
          <a:p>
            <a:endParaRPr lang="en-US" sz="2400" dirty="0">
              <a:solidFill>
                <a:srgbClr val="BE020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8" y="1211090"/>
            <a:ext cx="5184888" cy="49285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9535" y="496888"/>
            <a:ext cx="514026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5286435" y="4599643"/>
            <a:ext cx="3400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Excluded to avoid fine-</a:t>
            </a:r>
            <a:r>
              <a:rPr lang="en-US" dirty="0" smtClean="0"/>
              <a:t>tuning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physics at a few TeV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61232" y="1509104"/>
            <a:ext cx="354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Naturalness implies </a:t>
            </a:r>
            <a:r>
              <a:rPr lang="en-US" sz="2400" dirty="0" err="1" smtClean="0"/>
              <a:t>Supersymmetry</a:t>
            </a:r>
            <a:r>
              <a:rPr lang="en-US" sz="2400" dirty="0" smtClean="0"/>
              <a:t> or another ‘New Physics’ below ~ 2 TeV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75895" y="4942239"/>
            <a:ext cx="78873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44316" y="4839368"/>
            <a:ext cx="13368" cy="68179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40220" y="4734910"/>
            <a:ext cx="109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125 GeV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3770" y="556624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2 TeV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8211" y="5965839"/>
            <a:ext cx="3663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BE0204"/>
                </a:solidFill>
                <a:latin typeface="Symbol" charset="2"/>
                <a:cs typeface="Symbol" charset="2"/>
              </a:rPr>
              <a:t>L – </a:t>
            </a:r>
            <a:r>
              <a:rPr lang="en-US" sz="2400" dirty="0" smtClean="0">
                <a:solidFill>
                  <a:srgbClr val="BE0204"/>
                </a:solidFill>
                <a:cs typeface="Symbol" charset="2"/>
              </a:rPr>
              <a:t>Scale of New Physics</a:t>
            </a:r>
            <a:endParaRPr lang="en-US" sz="2400" dirty="0">
              <a:solidFill>
                <a:srgbClr val="BE0204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0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</a:t>
            </a:r>
            <a:r>
              <a:rPr lang="en-US" dirty="0" smtClean="0"/>
              <a:t>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915795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</a:t>
            </a:r>
            <a:r>
              <a:rPr lang="en-US" dirty="0" smtClean="0"/>
              <a:t>Physics Course - LIP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4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49"/>
            <a:ext cx="3897546" cy="13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1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universe seems to live near a critical condition</a:t>
            </a:r>
          </a:p>
          <a:p>
            <a:r>
              <a:rPr lang="en-US" dirty="0"/>
              <a:t>JHEP 1208 (2012) </a:t>
            </a:r>
            <a:r>
              <a:rPr lang="en-US" dirty="0" smtClean="0"/>
              <a:t>098</a:t>
            </a:r>
          </a:p>
          <a:p>
            <a:r>
              <a:rPr lang="en-US" sz="2400" dirty="0" smtClean="0"/>
              <a:t>Why?!</a:t>
            </a:r>
          </a:p>
          <a:p>
            <a:r>
              <a:rPr lang="en-US" sz="2400" dirty="0" smtClean="0"/>
              <a:t>Explained by underlying theory?</a:t>
            </a:r>
          </a:p>
          <a:p>
            <a:r>
              <a:rPr lang="en-US" sz="2400" dirty="0" smtClean="0"/>
              <a:t>Anthropic principle?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77" y="4054256"/>
            <a:ext cx="2102808" cy="28037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54578" y="3025011"/>
            <a:ext cx="94207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3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8864" y="2384713"/>
            <a:ext cx="86804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1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2361" y="316498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7010" y="248459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9928" y="2196234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3980666" y="726292"/>
            <a:ext cx="4964421" cy="4154992"/>
          </a:xfrm>
          <a:prstGeom prst="rect">
            <a:avLst/>
          </a:prstGeom>
          <a:effectLst>
            <a:glow rad="355600">
              <a:schemeClr val="tx1">
                <a:alpha val="77000"/>
              </a:schemeClr>
            </a:glow>
            <a:softEdge rad="266700"/>
          </a:effectLst>
        </p:spPr>
      </p:pic>
      <p:sp>
        <p:nvSpPr>
          <p:cNvPr id="2" name="TextBox 1"/>
          <p:cNvSpPr txBox="1"/>
          <p:nvPr/>
        </p:nvSpPr>
        <p:spPr>
          <a:xfrm>
            <a:off x="3641534" y="5241002"/>
            <a:ext cx="47584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Back to the big questions!!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38677" y="454102"/>
            <a:ext cx="3468439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3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7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lectures so far…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7659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Lecture 1 </a:t>
            </a:r>
            <a:endParaRPr lang="en-US" dirty="0" smtClean="0"/>
          </a:p>
          <a:p>
            <a:pPr lvl="1"/>
            <a:r>
              <a:rPr lang="en-US" dirty="0" smtClean="0"/>
              <a:t>Higgs </a:t>
            </a:r>
            <a:r>
              <a:rPr lang="en-US" dirty="0" smtClean="0"/>
              <a:t>&amp; EWSB introduction</a:t>
            </a:r>
          </a:p>
          <a:p>
            <a:r>
              <a:rPr lang="en-US" dirty="0" smtClean="0"/>
              <a:t>Lecture 2 </a:t>
            </a:r>
            <a:endParaRPr lang="en-US" dirty="0" smtClean="0"/>
          </a:p>
          <a:p>
            <a:pPr lvl="1"/>
            <a:r>
              <a:rPr lang="en-US" dirty="0" smtClean="0"/>
              <a:t>Higgs boson properties</a:t>
            </a:r>
            <a:endParaRPr lang="en-US" dirty="0" smtClean="0"/>
          </a:p>
          <a:p>
            <a:r>
              <a:rPr lang="en-US" dirty="0"/>
              <a:t>Lecture </a:t>
            </a:r>
            <a:r>
              <a:rPr lang="en-US" dirty="0" smtClean="0"/>
              <a:t>3 </a:t>
            </a:r>
            <a:endParaRPr lang="en-US" dirty="0" smtClean="0"/>
          </a:p>
          <a:p>
            <a:pPr lvl="1"/>
            <a:r>
              <a:rPr lang="en-US" dirty="0" smtClean="0"/>
              <a:t>Detailed experimental </a:t>
            </a:r>
            <a:r>
              <a:rPr lang="en-US" dirty="0" smtClean="0"/>
              <a:t>searches</a:t>
            </a:r>
            <a:endParaRPr lang="en-US" dirty="0"/>
          </a:p>
          <a:p>
            <a:r>
              <a:rPr lang="en-US" dirty="0" smtClean="0"/>
              <a:t>This </a:t>
            </a:r>
            <a:r>
              <a:rPr lang="en-US" dirty="0" smtClean="0"/>
              <a:t>lecture</a:t>
            </a:r>
          </a:p>
          <a:p>
            <a:pPr lvl="1"/>
            <a:r>
              <a:rPr lang="en-US" dirty="0" smtClean="0"/>
              <a:t>Missing channels and the future…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472298"/>
            <a:ext cx="1619982" cy="1093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791" y="2708667"/>
            <a:ext cx="1619982" cy="10578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791" y="5233008"/>
            <a:ext cx="1619982" cy="12466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938121"/>
            <a:ext cx="1619982" cy="115423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6775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92028"/>
            <a:ext cx="8229600" cy="1143000"/>
          </a:xfrm>
        </p:spPr>
        <p:txBody>
          <a:bodyPr/>
          <a:lstStyle/>
          <a:p>
            <a:r>
              <a:rPr lang="en-US" dirty="0" smtClean="0"/>
              <a:t>In the meantime at the LHC…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3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428932" y="890380"/>
            <a:ext cx="6604449" cy="5031409"/>
            <a:chOff x="2428932" y="890380"/>
            <a:chExt cx="6604449" cy="503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8932" y="1175878"/>
              <a:ext cx="6604449" cy="474591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124200" y="890380"/>
              <a:ext cx="54676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595959"/>
                  </a:solidFill>
                </a:rPr>
                <a:t>https://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twiki.cern.ch</a:t>
              </a:r>
              <a:r>
                <a:rPr lang="en-US" sz="1400" dirty="0" smtClean="0">
                  <a:solidFill>
                    <a:srgbClr val="595959"/>
                  </a:solidFill>
                </a:rPr>
                <a:t>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twiki</a:t>
              </a:r>
              <a:r>
                <a:rPr lang="en-US" sz="1400" dirty="0" smtClean="0">
                  <a:solidFill>
                    <a:srgbClr val="595959"/>
                  </a:solidFill>
                </a:rPr>
                <a:t>/bin/view/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LHCPhysics</a:t>
              </a:r>
              <a:r>
                <a:rPr lang="en-US" sz="1400" dirty="0" smtClean="0">
                  <a:solidFill>
                    <a:srgbClr val="595959"/>
                  </a:solidFill>
                </a:rPr>
                <a:t>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CrossSections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569665" y="1319924"/>
              <a:ext cx="12452" cy="398770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79657" y="2214360"/>
              <a:ext cx="140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luon-fusion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3238" y="3175390"/>
              <a:ext cx="65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65390" y="4019195"/>
              <a:ext cx="672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7542" y="4199915"/>
              <a:ext cx="557848" cy="37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ZH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31145" y="4674103"/>
              <a:ext cx="560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ttH</a:t>
              </a:r>
              <a:endParaRPr lang="en-US" dirty="0" smtClean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80" y="94276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83" y="215335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80" y="336005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469346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548060"/>
            <a:ext cx="1703711" cy="257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2756706"/>
            <a:ext cx="2454844" cy="3019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150384"/>
            <a:ext cx="2006593" cy="868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3964085"/>
            <a:ext cx="200659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360056"/>
            <a:ext cx="2006593" cy="6591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5/22/14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665390" y="6523267"/>
            <a:ext cx="325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previous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07" y="1132407"/>
            <a:ext cx="5060851" cy="485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4" y="2508920"/>
            <a:ext cx="2143139" cy="165554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4" y="4280495"/>
            <a:ext cx="2143139" cy="1674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720604" y="783428"/>
            <a:ext cx="2143139" cy="15636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5802354" y="1319924"/>
            <a:ext cx="12452" cy="398770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863743" y="1565236"/>
            <a:ext cx="2801646" cy="576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2863743" y="3299809"/>
            <a:ext cx="2677132" cy="36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2863743" y="4071840"/>
            <a:ext cx="2527715" cy="104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27321"/>
            <a:ext cx="8229600" cy="1143000"/>
          </a:xfrm>
        </p:spPr>
        <p:txBody>
          <a:bodyPr/>
          <a:lstStyle/>
          <a:p>
            <a:r>
              <a:rPr lang="en-US" dirty="0" smtClean="0"/>
              <a:t>Where do we stand?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3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3327602"/>
              </p:ext>
            </p:extLst>
          </p:nvPr>
        </p:nvGraphicFramePr>
        <p:xfrm>
          <a:off x="457200" y="4377021"/>
          <a:ext cx="8345944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451"/>
                <a:gridCol w="700122"/>
                <a:gridCol w="881186"/>
                <a:gridCol w="818426"/>
                <a:gridCol w="732942"/>
                <a:gridCol w="706288"/>
                <a:gridCol w="746267"/>
                <a:gridCol w="759593"/>
                <a:gridCol w="812897"/>
                <a:gridCol w="826225"/>
                <a:gridCol w="839547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H➞γγ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H➞WW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H➞ZZ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H➞bb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H➞ττ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H➞Zγ</a:t>
                      </a:r>
                      <a:endParaRPr lang="en-US" sz="1600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H➞μμ</a:t>
                      </a:r>
                      <a:endParaRPr lang="en-US" sz="1600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H➞cc</a:t>
                      </a:r>
                      <a:endParaRPr lang="en-US" sz="1600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H➞HH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H➞inv</a:t>
                      </a:r>
                      <a:endParaRPr lang="en-US" sz="1600" dirty="0" smtClean="0"/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ggF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VBF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VH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ttH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08172" y="168295"/>
            <a:ext cx="8594972" cy="3304692"/>
          </a:xfrm>
          <a:solidFill>
            <a:srgbClr val="FFFFFF">
              <a:alpha val="39000"/>
            </a:srgb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Most modes  available with current </a:t>
            </a:r>
            <a:r>
              <a:rPr lang="en-US" dirty="0" err="1" smtClean="0"/>
              <a:t>lumi</a:t>
            </a:r>
            <a:r>
              <a:rPr lang="en-US" dirty="0" smtClean="0"/>
              <a:t> explored</a:t>
            </a:r>
          </a:p>
          <a:p>
            <a:r>
              <a:rPr lang="en-US" dirty="0" smtClean="0"/>
              <a:t>Precision: obvious signal in </a:t>
            </a:r>
            <a:r>
              <a:rPr lang="en-US" dirty="0" err="1" smtClean="0"/>
              <a:t>bosonic</a:t>
            </a:r>
            <a:r>
              <a:rPr lang="en-US" dirty="0" smtClean="0"/>
              <a:t> decays</a:t>
            </a:r>
          </a:p>
          <a:p>
            <a:pPr lvl="1"/>
            <a:r>
              <a:rPr lang="en-US" dirty="0" smtClean="0"/>
              <a:t>Mass around </a:t>
            </a:r>
            <a:r>
              <a:rPr lang="en-US" dirty="0" smtClean="0"/>
              <a:t>125GeV</a:t>
            </a:r>
            <a:endParaRPr lang="en-US" dirty="0" smtClean="0"/>
          </a:p>
          <a:p>
            <a:pPr lvl="1"/>
            <a:r>
              <a:rPr lang="en-US" dirty="0" smtClean="0"/>
              <a:t>Signal strength consistent with SM – some questions</a:t>
            </a:r>
          </a:p>
          <a:p>
            <a:pPr lvl="1"/>
            <a:r>
              <a:rPr lang="en-US" dirty="0" smtClean="0"/>
              <a:t>Main alternatives to J</a:t>
            </a:r>
            <a:r>
              <a:rPr lang="en-US" baseline="30000" dirty="0" smtClean="0"/>
              <a:t>P</a:t>
            </a:r>
            <a:r>
              <a:rPr lang="en-US" dirty="0" smtClean="0"/>
              <a:t> = 0</a:t>
            </a:r>
            <a:r>
              <a:rPr lang="en-US" baseline="30000" dirty="0" smtClean="0"/>
              <a:t>+</a:t>
            </a:r>
            <a:r>
              <a:rPr lang="en-US" dirty="0" smtClean="0"/>
              <a:t> discarded – questions remain</a:t>
            </a:r>
          </a:p>
          <a:p>
            <a:r>
              <a:rPr lang="en-US" dirty="0"/>
              <a:t>F</a:t>
            </a:r>
            <a:r>
              <a:rPr lang="en-US" dirty="0" smtClean="0"/>
              <a:t>ermion couplings </a:t>
            </a:r>
            <a:r>
              <a:rPr lang="en-US" dirty="0" smtClean="0"/>
              <a:t>seen </a:t>
            </a:r>
            <a:r>
              <a:rPr lang="en-US" dirty="0" smtClean="0"/>
              <a:t>in </a:t>
            </a:r>
            <a:r>
              <a:rPr lang="en-US" dirty="0" err="1" smtClean="0"/>
              <a:t>H➞ττ</a:t>
            </a:r>
            <a:r>
              <a:rPr lang="en-US" dirty="0" smtClean="0"/>
              <a:t> (4σ) </a:t>
            </a:r>
          </a:p>
          <a:p>
            <a:r>
              <a:rPr lang="en-US" dirty="0" smtClean="0"/>
              <a:t>Evidence for VBF production (3σ)</a:t>
            </a:r>
          </a:p>
          <a:p>
            <a:r>
              <a:rPr lang="en-US" dirty="0" smtClean="0"/>
              <a:t>Mainly </a:t>
            </a:r>
            <a:r>
              <a:rPr lang="en-US" dirty="0"/>
              <a:t>i</a:t>
            </a:r>
            <a:r>
              <a:rPr lang="en-US" dirty="0" smtClean="0"/>
              <a:t>ndirect sensitivity to </a:t>
            </a:r>
            <a:r>
              <a:rPr lang="en-US" dirty="0" err="1" smtClean="0"/>
              <a:t>ttH</a:t>
            </a:r>
            <a:r>
              <a:rPr lang="en-US" dirty="0" smtClean="0"/>
              <a:t> coupling through loops</a:t>
            </a:r>
          </a:p>
          <a:p>
            <a:r>
              <a:rPr lang="en-US" dirty="0" smtClean="0"/>
              <a:t>Many direct searches for other </a:t>
            </a:r>
            <a:r>
              <a:rPr lang="en-US" dirty="0" err="1" smtClean="0"/>
              <a:t>Higgses</a:t>
            </a:r>
            <a:r>
              <a:rPr lang="en-US" dirty="0" smtClean="0"/>
              <a:t> turned out nothing (yet)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5893"/>
            <a:ext cx="9144000" cy="32484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58101" y="6523267"/>
            <a:ext cx="476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A.David</a:t>
            </a:r>
            <a:r>
              <a:rPr lang="en-US" dirty="0" smtClean="0"/>
              <a:t> and </a:t>
            </a:r>
            <a:r>
              <a:rPr lang="en-US" dirty="0" err="1" smtClean="0"/>
              <a:t>P.Conde’s</a:t>
            </a:r>
            <a:r>
              <a:rPr lang="en-US" dirty="0" smtClean="0"/>
              <a:t>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8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61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Combining Higgs </a:t>
            </a:r>
            <a:r>
              <a:rPr lang="en-US" dirty="0" smtClean="0"/>
              <a:t>Channels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35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14166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9954673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7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2008422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8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0993677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9"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0855697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0"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14166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1627113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1"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1196200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2"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7200540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3"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06915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65096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1" y="954977"/>
            <a:ext cx="2050636" cy="1584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2539449"/>
            <a:ext cx="2051746" cy="1946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8670" y="4466537"/>
            <a:ext cx="2154617" cy="2194815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332330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054185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H-&gt;ZZ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7988" y="1809878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88071" y="4401460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H-&gt;WW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728670" y="6523267"/>
            <a:ext cx="21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A.David’s</a:t>
            </a:r>
            <a:r>
              <a:rPr lang="en-US" dirty="0" smtClean="0"/>
              <a:t>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5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9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bit more technically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7319"/>
            <a:ext cx="8536057" cy="534914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Assumptions:</a:t>
            </a:r>
          </a:p>
          <a:p>
            <a:pPr lvl="1"/>
            <a:r>
              <a:rPr lang="en-US" dirty="0"/>
              <a:t>Single resonance (at </a:t>
            </a:r>
            <a:r>
              <a:rPr lang="en-US" dirty="0" err="1">
                <a:solidFill>
                  <a:srgbClr val="FF6600"/>
                </a:solidFill>
              </a:rPr>
              <a:t>m</a:t>
            </a:r>
            <a:r>
              <a:rPr lang="en-US" baseline="-25000" dirty="0" err="1">
                <a:solidFill>
                  <a:srgbClr val="FF6600"/>
                </a:solidFill>
              </a:rPr>
              <a:t>H</a:t>
            </a:r>
            <a:r>
              <a:rPr lang="en-US" dirty="0">
                <a:solidFill>
                  <a:srgbClr val="FF6600"/>
                </a:solidFill>
              </a:rPr>
              <a:t> = 125.5GeV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modification of tensor structure of SM </a:t>
            </a:r>
            <a:r>
              <a:rPr lang="en-US" dirty="0" err="1"/>
              <a:t>Lagrangian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i.e. </a:t>
            </a:r>
            <a:r>
              <a:rPr lang="en-US" dirty="0">
                <a:solidFill>
                  <a:srgbClr val="0000FF"/>
                </a:solidFill>
              </a:rPr>
              <a:t>H has 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 = 0</a:t>
            </a:r>
            <a:r>
              <a:rPr lang="en-US" baseline="30000" dirty="0">
                <a:solidFill>
                  <a:srgbClr val="0000FF"/>
                </a:solidFill>
              </a:rPr>
              <a:t>+</a:t>
            </a:r>
          </a:p>
          <a:p>
            <a:pPr lvl="1"/>
            <a:r>
              <a:rPr lang="en-US" dirty="0"/>
              <a:t>Narrow width approximation holds</a:t>
            </a:r>
          </a:p>
          <a:p>
            <a:pPr lvl="2"/>
            <a:r>
              <a:rPr lang="en-US" dirty="0"/>
              <a:t>i.e. rate for process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H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f is:</a:t>
            </a:r>
          </a:p>
          <a:p>
            <a:endParaRPr lang="en-US" dirty="0"/>
          </a:p>
          <a:p>
            <a:r>
              <a:rPr lang="en-US" b="1" dirty="0"/>
              <a:t>Free parameters </a:t>
            </a:r>
            <a:r>
              <a:rPr lang="en-US" dirty="0"/>
              <a:t>in framework:</a:t>
            </a:r>
          </a:p>
          <a:p>
            <a:pPr lvl="1"/>
            <a:r>
              <a:rPr lang="en-US" dirty="0"/>
              <a:t>Coupling scale factors: </a:t>
            </a:r>
            <a:r>
              <a:rPr lang="en-US" dirty="0" smtClean="0">
                <a:solidFill>
                  <a:srgbClr val="FF0000"/>
                </a:solidFill>
              </a:rPr>
              <a:t>κ</a:t>
            </a:r>
            <a:r>
              <a:rPr lang="en-US" baseline="-25000" dirty="0" smtClean="0">
                <a:solidFill>
                  <a:srgbClr val="FF0000"/>
                </a:solidFill>
              </a:rPr>
              <a:t>j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Total </a:t>
            </a:r>
            <a:r>
              <a:rPr lang="en-US" dirty="0"/>
              <a:t>Higgs width: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κ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 lvl="1"/>
            <a:r>
              <a:rPr lang="en-US" dirty="0"/>
              <a:t>Or ratios of coupling scale factors: </a:t>
            </a:r>
            <a:r>
              <a:rPr lang="en-US" dirty="0" err="1">
                <a:solidFill>
                  <a:srgbClr val="008000"/>
                </a:solidFill>
              </a:rPr>
              <a:t>λ</a:t>
            </a:r>
            <a:r>
              <a:rPr lang="en-US" baseline="-25000" dirty="0" err="1">
                <a:solidFill>
                  <a:srgbClr val="008000"/>
                </a:solidFill>
              </a:rPr>
              <a:t>ij</a:t>
            </a:r>
            <a:r>
              <a:rPr lang="en-US" dirty="0">
                <a:solidFill>
                  <a:srgbClr val="008000"/>
                </a:solidFill>
              </a:rPr>
              <a:t> =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i</a:t>
            </a:r>
            <a:r>
              <a:rPr lang="en-US" dirty="0">
                <a:solidFill>
                  <a:srgbClr val="008000"/>
                </a:solidFill>
              </a:rPr>
              <a:t> /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j</a:t>
            </a:r>
            <a:endParaRPr lang="en-US" baseline="-25000" dirty="0">
              <a:solidFill>
                <a:srgbClr val="008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Tree-level motivated framework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seful for </a:t>
            </a:r>
            <a:r>
              <a:rPr lang="en-US" b="1" dirty="0" smtClean="0"/>
              <a:t>studying deviations </a:t>
            </a:r>
            <a:r>
              <a:rPr lang="en-US" dirty="0" smtClean="0"/>
              <a:t>in data with respect to expectations </a:t>
            </a:r>
          </a:p>
          <a:p>
            <a:pPr lvl="2"/>
            <a:r>
              <a:rPr lang="en-US" dirty="0" smtClean="0"/>
              <a:t>E.g. extract coupling scale factor to </a:t>
            </a:r>
            <a:r>
              <a:rPr lang="en-US" dirty="0" smtClean="0">
                <a:solidFill>
                  <a:srgbClr val="0000FF"/>
                </a:solidFill>
              </a:rPr>
              <a:t>weak bosons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by setting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pPr lvl="1"/>
            <a:r>
              <a:rPr lang="en-US" dirty="0"/>
              <a:t>N</a:t>
            </a:r>
            <a:r>
              <a:rPr lang="en-US" dirty="0" smtClean="0"/>
              <a:t>ot same thing as fitting a new model to the data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048000"/>
              </p:ext>
            </p:extLst>
          </p:nvPr>
        </p:nvGraphicFramePr>
        <p:xfrm>
          <a:off x="5029393" y="2492427"/>
          <a:ext cx="1980814" cy="630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Equation" r:id="rId3" imgW="1397000" imgH="444500" progId="Equation.3">
                  <p:embed/>
                </p:oleObj>
              </mc:Choice>
              <mc:Fallback>
                <p:oleObj name="Equation" r:id="rId3" imgW="1397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393" y="2492427"/>
                        <a:ext cx="1980814" cy="630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519860"/>
              </p:ext>
            </p:extLst>
          </p:nvPr>
        </p:nvGraphicFramePr>
        <p:xfrm>
          <a:off x="4469548" y="3827933"/>
          <a:ext cx="3757496" cy="379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8" name="Equation" r:id="rId5" imgW="2514600" imgH="254000" progId="Equation.3">
                  <p:embed/>
                </p:oleObj>
              </mc:Choice>
              <mc:Fallback>
                <p:oleObj name="Equation" r:id="rId5" imgW="2514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9548" y="3827933"/>
                        <a:ext cx="3757496" cy="379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929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963" y="133530"/>
            <a:ext cx="476883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756" y="498084"/>
            <a:ext cx="5776044" cy="622339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lvl="1"/>
            <a:r>
              <a:rPr lang="en-US" dirty="0" smtClean="0"/>
              <a:t>Used to be the only unknown </a:t>
            </a:r>
          </a:p>
          <a:p>
            <a:pPr marL="457200" lvl="1" indent="0">
              <a:buNone/>
            </a:pPr>
            <a:r>
              <a:rPr lang="en-US" dirty="0" smtClean="0"/>
              <a:t>SM</a:t>
            </a:r>
            <a:r>
              <a:rPr lang="en-US" dirty="0"/>
              <a:t>-Higgs</a:t>
            </a:r>
            <a:r>
              <a:rPr lang="en-US" dirty="0" smtClean="0"/>
              <a:t> parameter, remember?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 arXiv:1307.1427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smtClean="0">
                <a:solidFill>
                  <a:srgbClr val="0000FF"/>
                </a:solidFill>
              </a:rPr>
              <a:t>-&gt;4l </a:t>
            </a:r>
            <a:r>
              <a:rPr lang="en-US" dirty="0" smtClean="0">
                <a:solidFill>
                  <a:srgbClr val="0000FF"/>
                </a:solidFill>
              </a:rPr>
              <a:t>= 124.3 ±</a:t>
            </a:r>
            <a:r>
              <a:rPr lang="en-US" dirty="0">
                <a:solidFill>
                  <a:srgbClr val="0000FF"/>
                </a:solidFill>
              </a:rPr>
              <a:t>0.6(stat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0.5(sys) </a:t>
            </a:r>
          </a:p>
          <a:p>
            <a:pPr lvl="1"/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 err="1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-&gt;</a:t>
            </a:r>
            <a:r>
              <a:rPr lang="en-US" baseline="30000" dirty="0" err="1" smtClean="0">
                <a:solidFill>
                  <a:schemeClr val="accent2">
                    <a:lumMod val="75000"/>
                  </a:schemeClr>
                </a:solidFill>
              </a:rPr>
              <a:t>γγ</a:t>
            </a:r>
            <a:r>
              <a:rPr lang="en-US" baseline="30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= 126.8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0.2(stat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)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0.7(sys)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Assuming single resonance: </a:t>
            </a:r>
          </a:p>
          <a:p>
            <a:pPr marL="514350" lvl="1" indent="0">
              <a:buNone/>
            </a:pPr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</a:rPr>
              <a:t>H</a:t>
            </a:r>
            <a:r>
              <a:rPr lang="en-US" dirty="0" smtClean="0">
                <a:solidFill>
                  <a:srgbClr val="008000"/>
                </a:solidFill>
              </a:rPr>
              <a:t> = 125.5 ±0.2(</a:t>
            </a:r>
            <a:r>
              <a:rPr lang="en-US" dirty="0">
                <a:solidFill>
                  <a:srgbClr val="008000"/>
                </a:solidFill>
              </a:rPr>
              <a:t>stat</a:t>
            </a:r>
            <a:r>
              <a:rPr lang="en-US" dirty="0" smtClean="0">
                <a:solidFill>
                  <a:srgbClr val="008000"/>
                </a:solidFill>
              </a:rPr>
              <a:t>) </a:t>
            </a:r>
            <a:r>
              <a:rPr lang="en-US" baseline="30000" dirty="0" smtClean="0">
                <a:solidFill>
                  <a:srgbClr val="008000"/>
                </a:solidFill>
              </a:rPr>
              <a:t>+0.5</a:t>
            </a:r>
            <a:r>
              <a:rPr lang="en-US" baseline="-25000" dirty="0" smtClean="0">
                <a:solidFill>
                  <a:srgbClr val="008000"/>
                </a:solidFill>
              </a:rPr>
              <a:t>-0.6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>
                <a:solidFill>
                  <a:srgbClr val="008000"/>
                </a:solidFill>
              </a:rPr>
              <a:t>sys) </a:t>
            </a:r>
          </a:p>
          <a:p>
            <a:r>
              <a:rPr lang="en-US" dirty="0" smtClean="0"/>
              <a:t>Tension between channels!</a:t>
            </a:r>
          </a:p>
          <a:p>
            <a:pPr lvl="1"/>
            <a:r>
              <a:rPr lang="en-US" dirty="0" smtClean="0"/>
              <a:t>Compatibility P=1.5% (2.4σ)</a:t>
            </a:r>
          </a:p>
          <a:p>
            <a:pPr lvl="1"/>
            <a:r>
              <a:rPr lang="en-US" dirty="0" smtClean="0"/>
              <a:t>Rises to 8% with square </a:t>
            </a:r>
            <a:r>
              <a:rPr lang="en-US" dirty="0" err="1" smtClean="0"/>
              <a:t>syst.prior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BUT:</a:t>
            </a:r>
          </a:p>
          <a:p>
            <a:r>
              <a:rPr lang="en-US" dirty="0" smtClean="0"/>
              <a:t>CMS: arXiv:1312.5353</a:t>
            </a:r>
            <a:endParaRPr lang="en-US" dirty="0"/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baseline="-25000" dirty="0" err="1">
                <a:solidFill>
                  <a:srgbClr val="0000FF"/>
                </a:solidFill>
              </a:rPr>
              <a:t>H</a:t>
            </a:r>
            <a:r>
              <a:rPr lang="en-US" baseline="30000" dirty="0" err="1">
                <a:solidFill>
                  <a:srgbClr val="0000FF"/>
                </a:solidFill>
              </a:rPr>
              <a:t>H</a:t>
            </a:r>
            <a:r>
              <a:rPr lang="en-US" baseline="30000" dirty="0">
                <a:solidFill>
                  <a:srgbClr val="0000FF"/>
                </a:solidFill>
              </a:rPr>
              <a:t>-&gt;</a:t>
            </a:r>
            <a:r>
              <a:rPr lang="en-US" baseline="30000" dirty="0" smtClean="0">
                <a:solidFill>
                  <a:srgbClr val="0000FF"/>
                </a:solidFill>
              </a:rPr>
              <a:t>4l </a:t>
            </a:r>
            <a:r>
              <a:rPr lang="en-US" dirty="0" smtClean="0">
                <a:solidFill>
                  <a:srgbClr val="0000FF"/>
                </a:solidFill>
              </a:rPr>
              <a:t>= 125.6 ±</a:t>
            </a:r>
            <a:r>
              <a:rPr lang="en-US" dirty="0">
                <a:solidFill>
                  <a:srgbClr val="0000FF"/>
                </a:solidFill>
              </a:rPr>
              <a:t>0.4(stat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0.6(sys) </a:t>
            </a:r>
          </a:p>
          <a:p>
            <a:r>
              <a:rPr lang="en-US" dirty="0" smtClean="0"/>
              <a:t>CMS: CMS-PAS-HIG-13-005</a:t>
            </a: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m</a:t>
            </a:r>
            <a:r>
              <a:rPr lang="en-US" baseline="-25000" dirty="0" err="1" smtClean="0">
                <a:solidFill>
                  <a:srgbClr val="FF6600"/>
                </a:solidFill>
              </a:rPr>
              <a:t>H</a:t>
            </a:r>
            <a:r>
              <a:rPr lang="en-US" baseline="30000" dirty="0" err="1" smtClean="0">
                <a:solidFill>
                  <a:srgbClr val="FF6600"/>
                </a:solidFill>
              </a:rPr>
              <a:t>H</a:t>
            </a:r>
            <a:r>
              <a:rPr lang="en-US" baseline="30000" dirty="0" smtClean="0">
                <a:solidFill>
                  <a:srgbClr val="FF6600"/>
                </a:solidFill>
              </a:rPr>
              <a:t>-&gt;</a:t>
            </a:r>
            <a:r>
              <a:rPr lang="en-US" baseline="30000" dirty="0" err="1" smtClean="0">
                <a:solidFill>
                  <a:srgbClr val="FF6600"/>
                </a:solidFill>
              </a:rPr>
              <a:t>γγ</a:t>
            </a:r>
            <a:r>
              <a:rPr lang="en-US" baseline="30000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= 125.4 ±0.5(stat) ±0.6(sys)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Doesn’t look like two different resonances!..</a:t>
            </a:r>
            <a:r>
              <a:rPr lang="en-US" dirty="0"/>
              <a:t>.</a:t>
            </a:r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990552" y="1205802"/>
            <a:ext cx="3749669" cy="3876432"/>
            <a:chOff x="4990552" y="1549678"/>
            <a:chExt cx="3749669" cy="38764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0552" y="1808704"/>
              <a:ext cx="3749669" cy="36174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98452" y="1549678"/>
              <a:ext cx="309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dirty="0" smtClean="0"/>
                <a:t>ATLAS: arXiv:1307.1427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37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176889" y="4836036"/>
            <a:ext cx="0" cy="654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06794" y="5498715"/>
            <a:ext cx="355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93341" y="5583893"/>
            <a:ext cx="81689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CMS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132747"/>
              </p:ext>
            </p:extLst>
          </p:nvPr>
        </p:nvGraphicFramePr>
        <p:xfrm>
          <a:off x="8028335" y="1007372"/>
          <a:ext cx="964922" cy="575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4" imgW="723900" imgH="431800" progId="Equation.3">
                  <p:embed/>
                </p:oleObj>
              </mc:Choice>
              <mc:Fallback>
                <p:oleObj name="Equation" r:id="rId4" imgW="723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8335" y="1007372"/>
                        <a:ext cx="964922" cy="575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53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718" y="2859100"/>
            <a:ext cx="3688176" cy="886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359734"/>
            <a:ext cx="8569894" cy="165329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</a:t>
            </a:r>
            <a:r>
              <a:rPr lang="en-US" dirty="0" smtClean="0"/>
              <a:t>1307.1432)</a:t>
            </a:r>
          </a:p>
          <a:p>
            <a:r>
              <a:rPr lang="en-US" dirty="0" smtClean="0"/>
              <a:t>But note: Higgs could have CP-violating component!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9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Evidence of Fermion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086"/>
            <a:ext cx="4751448" cy="394485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Challenging</a:t>
            </a:r>
            <a:r>
              <a:rPr lang="en-US" dirty="0" smtClean="0"/>
              <a:t> channels at the LHC! </a:t>
            </a:r>
          </a:p>
          <a:p>
            <a:pPr lvl="1"/>
            <a:r>
              <a:rPr lang="en-US" dirty="0"/>
              <a:t>Huge backgrounds (H-&gt;</a:t>
            </a:r>
            <a:r>
              <a:rPr lang="en-US" dirty="0" err="1"/>
              <a:t>bb,H</a:t>
            </a:r>
            <a:r>
              <a:rPr lang="en-US" dirty="0"/>
              <a:t>-&gt;</a:t>
            </a:r>
            <a:r>
              <a:rPr lang="en-US" dirty="0" err="1"/>
              <a:t>ττ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Or low rate: H-&gt;</a:t>
            </a:r>
            <a:r>
              <a:rPr lang="en-US" dirty="0" err="1"/>
              <a:t>μμ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</a:t>
            </a:r>
          </a:p>
          <a:p>
            <a:pPr marL="457200" lvl="1" indent="0">
              <a:buNone/>
            </a:pPr>
            <a:r>
              <a:rPr lang="en-US" dirty="0" smtClean="0"/>
              <a:t>4.1σ evidence of H-&gt;</a:t>
            </a:r>
            <a:r>
              <a:rPr lang="en-US" dirty="0" err="1" smtClean="0"/>
              <a:t>ττ</a:t>
            </a:r>
            <a:r>
              <a:rPr lang="en-US" dirty="0" smtClean="0"/>
              <a:t> </a:t>
            </a:r>
            <a:r>
              <a:rPr lang="en-US" dirty="0"/>
              <a:t>decay </a:t>
            </a:r>
            <a:r>
              <a:rPr lang="en-US" dirty="0" smtClean="0"/>
              <a:t>3.2σ exp.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SM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= </a:t>
            </a:r>
            <a:r>
              <a:rPr lang="en-US" dirty="0" smtClean="0">
                <a:solidFill>
                  <a:srgbClr val="008000"/>
                </a:solidFill>
              </a:rPr>
              <a:t>1.4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0.3(</a:t>
            </a:r>
            <a:r>
              <a:rPr lang="en-US" dirty="0">
                <a:solidFill>
                  <a:srgbClr val="008000"/>
                </a:solidFill>
              </a:rPr>
              <a:t>stat) ±</a:t>
            </a:r>
            <a:r>
              <a:rPr lang="en-US" dirty="0" smtClean="0">
                <a:solidFill>
                  <a:srgbClr val="008000"/>
                </a:solidFill>
              </a:rPr>
              <a:t>0.4(</a:t>
            </a:r>
            <a:r>
              <a:rPr lang="en-US" dirty="0">
                <a:solidFill>
                  <a:srgbClr val="008000"/>
                </a:solidFill>
              </a:rPr>
              <a:t>sys)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CMS: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Combination of </a:t>
            </a:r>
            <a:r>
              <a:rPr lang="en-US" dirty="0"/>
              <a:t>H-&gt;bb and H-&gt;</a:t>
            </a:r>
            <a:r>
              <a:rPr lang="en-US" dirty="0" err="1" smtClean="0"/>
              <a:t>ττ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3.8σ evidence (obs.) 4.4</a:t>
            </a:r>
            <a:r>
              <a:rPr lang="en-US" dirty="0"/>
              <a:t>σ </a:t>
            </a:r>
            <a:r>
              <a:rPr lang="en-US" dirty="0" smtClean="0"/>
              <a:t>(expected)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SM</a:t>
            </a:r>
            <a:r>
              <a:rPr lang="en-US" b="1" baseline="-25000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= 0.83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0.24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39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68347" y="1026216"/>
            <a:ext cx="3599252" cy="2880246"/>
            <a:chOff x="5368347" y="1026216"/>
            <a:chExt cx="3599252" cy="28802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347" y="1026216"/>
              <a:ext cx="2923477" cy="27015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390245" y="2329108"/>
              <a:ext cx="27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ATLAS-CONF-2013-108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8" y="3727726"/>
            <a:ext cx="3076471" cy="2951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7875186" y="4629543"/>
            <a:ext cx="181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1401.6527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8672" y="4808280"/>
            <a:ext cx="5094348" cy="1682044"/>
            <a:chOff x="114300" y="4808280"/>
            <a:chExt cx="5094348" cy="1682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5065941"/>
              <a:ext cx="5094348" cy="14243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1537" y="4808280"/>
              <a:ext cx="181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 1401.6527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74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211" y="1578653"/>
            <a:ext cx="7713302" cy="4525963"/>
          </a:xfrm>
          <a:solidFill>
            <a:schemeClr val="lt1">
              <a:alpha val="71000"/>
            </a:schemeClr>
          </a:solidFill>
          <a:ln/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Recapitulation  </a:t>
            </a:r>
          </a:p>
          <a:p>
            <a:pPr lvl="1"/>
            <a:r>
              <a:rPr lang="en-US" dirty="0" smtClean="0"/>
              <a:t>What we know and what we don’t</a:t>
            </a:r>
          </a:p>
          <a:p>
            <a:pPr lvl="1"/>
            <a:r>
              <a:rPr lang="en-US" dirty="0" smtClean="0"/>
              <a:t>Higgs mechanism</a:t>
            </a:r>
          </a:p>
          <a:p>
            <a:pPr lvl="1"/>
            <a:r>
              <a:rPr lang="en-US" dirty="0" smtClean="0"/>
              <a:t>Conclusions so far</a:t>
            </a:r>
          </a:p>
          <a:p>
            <a:r>
              <a:rPr lang="en-US" dirty="0" smtClean="0"/>
              <a:t>Beyond the Standard Model Higgs</a:t>
            </a:r>
          </a:p>
          <a:p>
            <a:pPr lvl="1"/>
            <a:r>
              <a:rPr lang="en-US" dirty="0" smtClean="0"/>
              <a:t>2HDM and Higgs CP</a:t>
            </a:r>
          </a:p>
          <a:p>
            <a:pPr lvl="1"/>
            <a:r>
              <a:rPr lang="en-US" dirty="0" smtClean="0"/>
              <a:t>Constraints from Higgs couplings (see </a:t>
            </a:r>
            <a:r>
              <a:rPr lang="en-US" dirty="0" err="1" smtClean="0"/>
              <a:t>G.Hamity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Charged Higgs (see </a:t>
            </a:r>
            <a:r>
              <a:rPr lang="en-US" dirty="0" err="1" smtClean="0"/>
              <a:t>A.Mehta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A-&gt;</a:t>
            </a:r>
            <a:r>
              <a:rPr lang="en-US" dirty="0" err="1" smtClean="0"/>
              <a:t>Zh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Di-Higgs (</a:t>
            </a:r>
            <a:r>
              <a:rPr lang="en-US" dirty="0" err="1" smtClean="0"/>
              <a:t>hh</a:t>
            </a:r>
            <a:r>
              <a:rPr lang="en-US" dirty="0" smtClean="0"/>
              <a:t>-&gt;2b2gamma; </a:t>
            </a:r>
            <a:r>
              <a:rPr lang="en-US" dirty="0" err="1" smtClean="0"/>
              <a:t>hh</a:t>
            </a:r>
            <a:r>
              <a:rPr lang="en-US" dirty="0" smtClean="0"/>
              <a:t>-&gt;4b)</a:t>
            </a:r>
          </a:p>
          <a:p>
            <a:pPr lvl="1"/>
            <a:r>
              <a:rPr lang="en-US" dirty="0" smtClean="0"/>
              <a:t>Future (see </a:t>
            </a:r>
            <a:r>
              <a:rPr lang="en-US" dirty="0" err="1" smtClean="0"/>
              <a:t>Rei’s</a:t>
            </a:r>
            <a:r>
              <a:rPr lang="en-US" dirty="0" smtClean="0"/>
              <a:t> slides)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5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288" y="3113028"/>
            <a:ext cx="3694670" cy="3570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6812864" y="4625289"/>
            <a:ext cx="374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arxiv.org</a:t>
            </a:r>
            <a:r>
              <a:rPr lang="en-US" dirty="0" smtClean="0"/>
              <a:t>/</a:t>
            </a:r>
            <a:r>
              <a:rPr lang="en-US" dirty="0" err="1" smtClean="0"/>
              <a:t>pdf</a:t>
            </a:r>
            <a:r>
              <a:rPr lang="en-US" dirty="0" smtClean="0"/>
              <a:t>/1405.3455.pdf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70" y="4410898"/>
            <a:ext cx="3408248" cy="101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70" y="5537948"/>
            <a:ext cx="3338452" cy="102141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79329" cy="783791"/>
          </a:xfrm>
        </p:spPr>
        <p:txBody>
          <a:bodyPr/>
          <a:lstStyle/>
          <a:p>
            <a:r>
              <a:rPr lang="en-US" dirty="0" smtClean="0"/>
              <a:t>Higgs Width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9613" y="1077212"/>
            <a:ext cx="5341651" cy="333368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Total width not measurable at the LHC </a:t>
            </a:r>
          </a:p>
          <a:p>
            <a:pPr lvl="1"/>
            <a:r>
              <a:rPr lang="en-US" dirty="0" err="1" smtClean="0"/>
              <a:t>Hadronic</a:t>
            </a:r>
            <a:r>
              <a:rPr lang="en-US" dirty="0" smtClean="0"/>
              <a:t> decays invisible in huge jet background</a:t>
            </a:r>
          </a:p>
          <a:p>
            <a:r>
              <a:rPr lang="en-US" dirty="0" smtClean="0"/>
              <a:t>Sensitivity can be achieved through “</a:t>
            </a:r>
            <a:r>
              <a:rPr lang="en-US" dirty="0" err="1" smtClean="0"/>
              <a:t>interferometric</a:t>
            </a:r>
            <a:r>
              <a:rPr lang="en-US" dirty="0" smtClean="0"/>
              <a:t>” measurement</a:t>
            </a:r>
          </a:p>
          <a:p>
            <a:pPr lvl="1"/>
            <a:r>
              <a:rPr lang="en-US" b="1" dirty="0" smtClean="0"/>
              <a:t>Use </a:t>
            </a:r>
            <a:r>
              <a:rPr lang="en-US" b="1" dirty="0" err="1" smtClean="0"/>
              <a:t>gg➞H➞ZZ</a:t>
            </a:r>
            <a:r>
              <a:rPr lang="en-US" b="1" dirty="0" smtClean="0"/>
              <a:t> with </a:t>
            </a:r>
            <a:r>
              <a:rPr lang="en-US" b="1" dirty="0" smtClean="0"/>
              <a:t>H </a:t>
            </a:r>
            <a:r>
              <a:rPr lang="en-US" b="1" dirty="0" smtClean="0"/>
              <a:t>on- or off-shell</a:t>
            </a:r>
          </a:p>
          <a:p>
            <a:r>
              <a:rPr lang="en-US" dirty="0" smtClean="0"/>
              <a:t>Proof of principle done, although still very far from theoretically expected value (4MeV)</a:t>
            </a:r>
          </a:p>
          <a:p>
            <a:pPr lvl="1"/>
            <a:r>
              <a:rPr lang="el-GR" b="1" dirty="0"/>
              <a:t>Γ</a:t>
            </a:r>
            <a:r>
              <a:rPr lang="el-GR" b="1" baseline="-25000" dirty="0"/>
              <a:t>H</a:t>
            </a:r>
            <a:r>
              <a:rPr lang="el-GR" b="1" dirty="0"/>
              <a:t> &lt; 22 </a:t>
            </a:r>
            <a:r>
              <a:rPr lang="el-GR" b="1" dirty="0" smtClean="0"/>
              <a:t>MeV</a:t>
            </a:r>
            <a:r>
              <a:rPr lang="en-US" b="1" dirty="0" smtClean="0"/>
              <a:t> at 95% CL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529" y="134869"/>
            <a:ext cx="3265605" cy="312758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96"/>
            <a:ext cx="8229600" cy="5845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5518347"/>
            <a:ext cx="3704733" cy="10560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Take-home messages: </a:t>
            </a:r>
          </a:p>
          <a:p>
            <a:r>
              <a:rPr lang="en-US" dirty="0" smtClean="0"/>
              <a:t>Need more data!</a:t>
            </a:r>
          </a:p>
          <a:p>
            <a:r>
              <a:rPr lang="en-US" b="1" dirty="0" smtClean="0"/>
              <a:t>Always run two experiments!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399" y="796935"/>
            <a:ext cx="4681929" cy="6061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9" y="796935"/>
            <a:ext cx="4045914" cy="3720068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432357"/>
              </p:ext>
            </p:extLst>
          </p:nvPr>
        </p:nvGraphicFramePr>
        <p:xfrm>
          <a:off x="1453182" y="4451173"/>
          <a:ext cx="1348383" cy="955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Equation" r:id="rId5" imgW="609600" imgH="431800" progId="Equation.3">
                  <p:embed/>
                </p:oleObj>
              </mc:Choice>
              <mc:Fallback>
                <p:oleObj name="Equation" r:id="rId5" imgW="609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3182" y="4451173"/>
                        <a:ext cx="1348383" cy="955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07932" y="3197097"/>
            <a:ext cx="4604406" cy="3424261"/>
            <a:chOff x="4297776" y="1200726"/>
            <a:chExt cx="4604406" cy="34242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7776" y="1200726"/>
              <a:ext cx="4419948" cy="342426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7694277" y="2097668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Fermion and Boson couplings from fit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8974" y="1226198"/>
            <a:ext cx="8837158" cy="19709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Set one scale factor for all fermions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F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b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τ</a:t>
            </a:r>
            <a:r>
              <a:rPr lang="en-US" baseline="-25000" dirty="0" smtClean="0"/>
              <a:t> </a:t>
            </a:r>
            <a:r>
              <a:rPr lang="en-US" dirty="0" smtClean="0"/>
              <a:t>=…) and one for all vector bosons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</a:t>
            </a:r>
            <a:r>
              <a:rPr lang="en-US" b="1" dirty="0" smtClean="0"/>
              <a:t>no new physics</a:t>
            </a:r>
          </a:p>
          <a:p>
            <a:r>
              <a:rPr lang="en-US" dirty="0" smtClean="0"/>
              <a:t>Strongest constraint to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F</a:t>
            </a:r>
            <a:r>
              <a:rPr lang="en-US" dirty="0" smtClean="0"/>
              <a:t> comes form </a:t>
            </a:r>
            <a:r>
              <a:rPr lang="en-US" dirty="0" err="1" smtClean="0"/>
              <a:t>gg</a:t>
            </a:r>
            <a:r>
              <a:rPr lang="en-US" dirty="0" smtClean="0"/>
              <a:t>-&gt;H loop </a:t>
            </a:r>
          </a:p>
          <a:p>
            <a:r>
              <a:rPr lang="en-US" dirty="0" smtClean="0"/>
              <a:t>ATLAS and CMS fits </a:t>
            </a:r>
            <a:r>
              <a:rPr lang="en-US" dirty="0" smtClean="0">
                <a:solidFill>
                  <a:srgbClr val="008000"/>
                </a:solidFill>
              </a:rPr>
              <a:t>within 1-2σ of SM </a:t>
            </a:r>
            <a:r>
              <a:rPr lang="en-US" dirty="0" smtClean="0"/>
              <a:t>expectation (compatibility P=12%)</a:t>
            </a:r>
          </a:p>
          <a:p>
            <a:r>
              <a:rPr lang="en-US" dirty="0" smtClean="0"/>
              <a:t>Note ATLAS and CMS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different – see </a:t>
            </a:r>
            <a:r>
              <a:rPr lang="en-US" dirty="0"/>
              <a:t>signal strength </a:t>
            </a:r>
            <a:r>
              <a:rPr lang="en-US" dirty="0" smtClean="0"/>
              <a:t>below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42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58054" y="3856431"/>
            <a:ext cx="4283437" cy="2269461"/>
            <a:chOff x="501848" y="3733895"/>
            <a:chExt cx="4283437" cy="2269461"/>
          </a:xfrm>
        </p:grpSpPr>
        <p:grpSp>
          <p:nvGrpSpPr>
            <p:cNvPr id="15" name="Group 14"/>
            <p:cNvGrpSpPr/>
            <p:nvPr/>
          </p:nvGrpSpPr>
          <p:grpSpPr>
            <a:xfrm>
              <a:off x="501848" y="3733895"/>
              <a:ext cx="3545317" cy="2269461"/>
              <a:chOff x="501848" y="3733895"/>
              <a:chExt cx="3545317" cy="22694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848" y="3733895"/>
                <a:ext cx="3530102" cy="226946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 rot="5400000">
                <a:off x="2795699" y="4616029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CMS public page</a:t>
                </a:r>
                <a:endParaRPr lang="en-US" dirty="0"/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4031950" y="4156169"/>
              <a:ext cx="753335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677833" y="5770925"/>
              <a:ext cx="1107452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21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4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91" y="3810347"/>
            <a:ext cx="4298844" cy="256485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Combination of channels allows consistency checks</a:t>
            </a:r>
          </a:p>
          <a:p>
            <a:r>
              <a:rPr lang="en-US" dirty="0" smtClean="0"/>
              <a:t>Evidence for VBF production (3σ)</a:t>
            </a:r>
          </a:p>
          <a:p>
            <a:r>
              <a:rPr lang="en-US" dirty="0" smtClean="0"/>
              <a:t>Sensitivity to top Yukawa coupling only through loops so far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635" y="884100"/>
            <a:ext cx="4508791" cy="5836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29" y="1021072"/>
            <a:ext cx="1837379" cy="850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53" y="2126640"/>
            <a:ext cx="1838556" cy="917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310" y="1021072"/>
            <a:ext cx="1941857" cy="956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009" y="2126640"/>
            <a:ext cx="2070100" cy="1132506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0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917" y="3411471"/>
            <a:ext cx="3367883" cy="16605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2677725"/>
            <a:ext cx="4351694" cy="3224350"/>
            <a:chOff x="4648200" y="2677725"/>
            <a:chExt cx="4351694" cy="32243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200" y="2895801"/>
              <a:ext cx="4351694" cy="30062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53417" y="2677725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Physics in the Loops?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762" y="1026216"/>
            <a:ext cx="4383438" cy="465778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New heavy particles </a:t>
            </a:r>
            <a:r>
              <a:rPr lang="en-US" dirty="0" smtClean="0"/>
              <a:t>may show up in </a:t>
            </a:r>
            <a:r>
              <a:rPr lang="en-US" b="1" dirty="0" smtClean="0"/>
              <a:t>loops</a:t>
            </a:r>
            <a:endParaRPr lang="en-US" dirty="0"/>
          </a:p>
          <a:p>
            <a:pPr lvl="1"/>
            <a:r>
              <a:rPr lang="en-US" dirty="0" smtClean="0"/>
              <a:t>Dominant </a:t>
            </a:r>
            <a:r>
              <a:rPr lang="en-US" b="1" dirty="0" smtClean="0"/>
              <a:t>gluon-fusion </a:t>
            </a:r>
            <a:r>
              <a:rPr lang="en-US" dirty="0" smtClean="0"/>
              <a:t>through a (mostly) top loop production for H-&gt;ZZ, H-&gt;WW and H-&gt;</a:t>
            </a:r>
            <a:r>
              <a:rPr lang="en-US" dirty="0" err="1" smtClean="0"/>
              <a:t>γγ</a:t>
            </a:r>
            <a:endParaRPr lang="en-US" dirty="0" smtClean="0"/>
          </a:p>
          <a:p>
            <a:pPr lvl="1"/>
            <a:r>
              <a:rPr lang="en-US" b="1" dirty="0" smtClean="0"/>
              <a:t>H-&gt;</a:t>
            </a:r>
            <a:r>
              <a:rPr lang="en-US" b="1" dirty="0" err="1" smtClean="0"/>
              <a:t>γγ</a:t>
            </a:r>
            <a:r>
              <a:rPr lang="en-US" b="1" dirty="0" smtClean="0"/>
              <a:t> decay </a:t>
            </a:r>
            <a:r>
              <a:rPr lang="en-US" dirty="0" smtClean="0"/>
              <a:t>through top and W loops (and interference)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Assume no change in Higgs width and SM couplings to known particles</a:t>
            </a:r>
          </a:p>
          <a:p>
            <a:endParaRPr lang="en-US" dirty="0" smtClean="0"/>
          </a:p>
          <a:p>
            <a:r>
              <a:rPr lang="en-US" dirty="0" smtClean="0"/>
              <a:t>Introduce effective coupling scale factors: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and </a:t>
            </a:r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γ</a:t>
            </a:r>
            <a:r>
              <a:rPr lang="en-US" dirty="0" smtClean="0"/>
              <a:t> for </a:t>
            </a:r>
            <a:r>
              <a:rPr lang="en-US" dirty="0" err="1" smtClean="0"/>
              <a:t>ggH</a:t>
            </a:r>
            <a:r>
              <a:rPr lang="en-US" dirty="0" smtClean="0"/>
              <a:t> and </a:t>
            </a:r>
            <a:r>
              <a:rPr lang="en-US" dirty="0" err="1" smtClean="0"/>
              <a:t>Hγγ</a:t>
            </a:r>
            <a:r>
              <a:rPr lang="en-US" dirty="0" smtClean="0"/>
              <a:t> loops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751794" y="5683999"/>
            <a:ext cx="6882246" cy="8068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Best fit values: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g</a:t>
            </a:r>
            <a:r>
              <a:rPr lang="en-US" dirty="0" smtClean="0"/>
              <a:t> = 1.04 ± 0.14,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γ</a:t>
            </a:r>
            <a:r>
              <a:rPr lang="en-US" dirty="0" smtClean="0"/>
              <a:t> = 1.20 </a:t>
            </a:r>
            <a:r>
              <a:rPr lang="en-US" dirty="0"/>
              <a:t>± </a:t>
            </a:r>
            <a:r>
              <a:rPr lang="en-US" dirty="0" smtClean="0"/>
              <a:t>0.15</a:t>
            </a:r>
            <a:endParaRPr lang="en-US" dirty="0"/>
          </a:p>
          <a:p>
            <a:r>
              <a:rPr lang="en-US" dirty="0" smtClean="0"/>
              <a:t>Fit </a:t>
            </a:r>
            <a:r>
              <a:rPr lang="en-US" dirty="0" smtClean="0">
                <a:solidFill>
                  <a:srgbClr val="008000"/>
                </a:solidFill>
              </a:rPr>
              <a:t>within 2σ of SM </a:t>
            </a:r>
            <a:r>
              <a:rPr lang="en-US" dirty="0" smtClean="0"/>
              <a:t>(compatibility P=14%)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376" y="1397253"/>
            <a:ext cx="1837379" cy="85021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504509" y="1791603"/>
            <a:ext cx="2010439" cy="1014018"/>
            <a:chOff x="6504509" y="1791603"/>
            <a:chExt cx="2010439" cy="10140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4509" y="1791603"/>
              <a:ext cx="2010439" cy="10020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1552" y="1854108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16490" y="2079503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95196" y="2436289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13778" y="797752"/>
            <a:ext cx="1625064" cy="1085554"/>
            <a:chOff x="6713778" y="797752"/>
            <a:chExt cx="1625064" cy="10855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3778" y="880225"/>
              <a:ext cx="1528989" cy="94276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44496" y="797752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3692" y="1575529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345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2991"/>
            <a:ext cx="8229600" cy="1143000"/>
          </a:xfrm>
        </p:spPr>
        <p:txBody>
          <a:bodyPr/>
          <a:lstStyle/>
          <a:p>
            <a:r>
              <a:rPr lang="en-US" dirty="0" smtClean="0"/>
              <a:t>Going beyond the Standard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8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/>
          <a:lstStyle/>
          <a:p>
            <a:r>
              <a:rPr lang="en-US" dirty="0" smtClean="0"/>
              <a:t>Two Higgs Doublet Model (2HDM)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75410" y="1208660"/>
            <a:ext cx="8868590" cy="51476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 reason for simplest Higgs sector scenario to be true!</a:t>
            </a:r>
          </a:p>
          <a:p>
            <a:r>
              <a:rPr lang="en-US" dirty="0" smtClean="0"/>
              <a:t>One of the simplest alternatives: 2 Higgs doublets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Leads to 5 different Higgs bosons:</a:t>
            </a:r>
          </a:p>
          <a:p>
            <a:pPr lvl="1"/>
            <a:r>
              <a:rPr lang="en-US" dirty="0" smtClean="0"/>
              <a:t>CP even (scalar): h, H</a:t>
            </a:r>
          </a:p>
          <a:p>
            <a:pPr lvl="1"/>
            <a:r>
              <a:rPr lang="en-US" dirty="0" smtClean="0"/>
              <a:t>CP odd (</a:t>
            </a:r>
            <a:r>
              <a:rPr lang="en-US" dirty="0" err="1" smtClean="0"/>
              <a:t>pseudoscalar</a:t>
            </a:r>
            <a:r>
              <a:rPr lang="en-US" dirty="0" smtClean="0"/>
              <a:t>): A</a:t>
            </a:r>
          </a:p>
          <a:p>
            <a:pPr lvl="1"/>
            <a:r>
              <a:rPr lang="en-US" dirty="0" smtClean="0"/>
              <a:t>charged: H</a:t>
            </a:r>
            <a:r>
              <a:rPr lang="en-US" baseline="30000" dirty="0" smtClean="0"/>
              <a:t>+</a:t>
            </a:r>
            <a:r>
              <a:rPr lang="en-US" dirty="0" smtClean="0"/>
              <a:t>, H</a:t>
            </a:r>
            <a:r>
              <a:rPr lang="en-US" baseline="30000" dirty="0" smtClean="0"/>
              <a:t>-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/>
              <a:t>Two doublets =&gt; two vacuum expectation values </a:t>
            </a:r>
            <a:r>
              <a:rPr lang="en-US" dirty="0" smtClean="0"/>
              <a:t>(</a:t>
            </a:r>
            <a:r>
              <a:rPr lang="en-US" dirty="0"/>
              <a:t>mean field strength in the vacuum</a:t>
            </a:r>
            <a:r>
              <a:rPr lang="en-US" dirty="0" smtClean="0"/>
              <a:t>) – </a:t>
            </a:r>
            <a:r>
              <a:rPr lang="en-US" b="1" i="1" dirty="0" smtClean="0"/>
              <a:t>v</a:t>
            </a:r>
            <a:r>
              <a:rPr lang="en-US" b="1" baseline="-25000" dirty="0" smtClean="0"/>
              <a:t>1</a:t>
            </a:r>
            <a:r>
              <a:rPr lang="en-US" b="1" dirty="0" smtClean="0"/>
              <a:t> </a:t>
            </a:r>
            <a:r>
              <a:rPr lang="en-US" b="1" dirty="0"/>
              <a:t>and </a:t>
            </a:r>
            <a:r>
              <a:rPr lang="en-US" b="1" i="1" dirty="0"/>
              <a:t>v</a:t>
            </a:r>
            <a:r>
              <a:rPr lang="en-US" b="1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220" y="2302114"/>
            <a:ext cx="47752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/>
          <a:lstStyle/>
          <a:p>
            <a:r>
              <a:rPr lang="en-US" dirty="0" smtClean="0"/>
              <a:t>Two Higgs Doublet Model (2HDM)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1223960"/>
            <a:ext cx="8686800" cy="28873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Free </a:t>
            </a:r>
            <a:r>
              <a:rPr lang="en-US" dirty="0"/>
              <a:t>parameters: </a:t>
            </a:r>
            <a:endParaRPr lang="en-US" dirty="0" smtClean="0"/>
          </a:p>
          <a:p>
            <a:pPr lvl="1"/>
            <a:r>
              <a:rPr lang="en-US" dirty="0" smtClean="0"/>
              <a:t>4 </a:t>
            </a:r>
            <a:r>
              <a:rPr lang="en-US" dirty="0"/>
              <a:t>masses </a:t>
            </a:r>
            <a:r>
              <a:rPr lang="en-US" dirty="0" smtClean="0"/>
              <a:t>(Do we </a:t>
            </a:r>
            <a:r>
              <a:rPr lang="en-US" dirty="0"/>
              <a:t>know one</a:t>
            </a:r>
            <a:r>
              <a:rPr lang="en-US" dirty="0" smtClean="0"/>
              <a:t>? Assume it’s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tan </a:t>
            </a:r>
            <a:r>
              <a:rPr lang="en-US" dirty="0"/>
              <a:t>β =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/>
              <a:t>/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ratio of </a:t>
            </a:r>
            <a:r>
              <a:rPr lang="en-US" dirty="0" err="1" smtClean="0"/>
              <a:t>v.e.v.’s</a:t>
            </a:r>
            <a:endParaRPr lang="en-US" dirty="0" smtClean="0"/>
          </a:p>
          <a:p>
            <a:pPr lvl="1"/>
            <a:r>
              <a:rPr lang="en-US" dirty="0" smtClean="0"/>
              <a:t>Mixing angle of h and H: α </a:t>
            </a:r>
            <a:endParaRPr lang="en-US" dirty="0"/>
          </a:p>
          <a:p>
            <a:r>
              <a:rPr lang="en-US" dirty="0" smtClean="0"/>
              <a:t>4 possible Yukawa coupling arrangements (“types”) </a:t>
            </a:r>
          </a:p>
          <a:p>
            <a:r>
              <a:rPr lang="en-US" dirty="0" smtClean="0"/>
              <a:t>Most common SUSY benchmark (MSSM) is based on Type II</a:t>
            </a:r>
          </a:p>
          <a:p>
            <a:r>
              <a:rPr lang="en-US" dirty="0" smtClean="0"/>
              <a:t>If </a:t>
            </a:r>
            <a:r>
              <a:rPr lang="en-US" dirty="0" err="1" smtClean="0"/>
              <a:t>cos</a:t>
            </a:r>
            <a:r>
              <a:rPr lang="en-US" dirty="0" smtClean="0"/>
              <a:t>(β-α) = 0, h = Standard Model H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11344"/>
            <a:ext cx="8369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1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8124"/>
          </a:xfrm>
        </p:spPr>
        <p:txBody>
          <a:bodyPr/>
          <a:lstStyle/>
          <a:p>
            <a:r>
              <a:rPr lang="en-US" dirty="0" smtClean="0"/>
              <a:t>Constraints from SM channels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31056"/>
            <a:ext cx="8686800" cy="227189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What can our data already say about the 2HDM?</a:t>
            </a:r>
          </a:p>
          <a:p>
            <a:pPr lvl="1"/>
            <a:r>
              <a:rPr lang="en-US" dirty="0" smtClean="0"/>
              <a:t>If it exists in Nature, then some of the measured rates (signal strength) are modified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xisting measurements can already rule out many possibilities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Used</a:t>
            </a:r>
            <a:r>
              <a:rPr lang="en-US" dirty="0" smtClean="0"/>
              <a:t> </a:t>
            </a:r>
            <a:r>
              <a:rPr lang="en-US" dirty="0"/>
              <a:t>final states </a:t>
            </a:r>
            <a:r>
              <a:rPr lang="en-US" dirty="0" err="1"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>
                <a:latin typeface="Lucida Grande"/>
                <a:ea typeface="Lucida Grande"/>
                <a:cs typeface="Lucida Grande"/>
                <a:sym typeface="Wingdings"/>
              </a:rPr>
              <a:t>, ZZ, WW, bb,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ττ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2946"/>
            <a:ext cx="9144000" cy="2877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29515" y="6480908"/>
            <a:ext cx="246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ATLAS-CONF-2014-010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0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>
            <a:normAutofit/>
          </a:bodyPr>
          <a:lstStyle/>
          <a:p>
            <a:r>
              <a:rPr lang="en-US" dirty="0" smtClean="0"/>
              <a:t>Invisible Higgs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7085" y="1202414"/>
            <a:ext cx="8693143" cy="243586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/>
              </a:rPr>
              <a:t>Direct searches for Dark Matter </a:t>
            </a:r>
            <a:r>
              <a:rPr lang="en-US" dirty="0" smtClean="0">
                <a:latin typeface="Arial"/>
              </a:rPr>
              <a:t>usually hidden </a:t>
            </a:r>
            <a:r>
              <a:rPr lang="en-US" dirty="0">
                <a:latin typeface="Arial"/>
              </a:rPr>
              <a:t>in deep caverns for low noise. But there is another </a:t>
            </a:r>
            <a:r>
              <a:rPr lang="en-US" dirty="0" smtClean="0">
                <a:latin typeface="Arial"/>
              </a:rPr>
              <a:t>way…</a:t>
            </a:r>
            <a:endParaRPr lang="en-US" dirty="0">
              <a:latin typeface="Arial"/>
            </a:endParaRPr>
          </a:p>
          <a:p>
            <a:pPr lvl="1"/>
            <a:r>
              <a:rPr lang="en-US" dirty="0">
                <a:latin typeface="Arial"/>
              </a:rPr>
              <a:t>Dark matter has mass! </a:t>
            </a:r>
            <a:r>
              <a:rPr lang="en-US" dirty="0" smtClean="0">
                <a:latin typeface="Arial"/>
              </a:rPr>
              <a:t>Should </a:t>
            </a:r>
            <a:r>
              <a:rPr lang="en-US" dirty="0">
                <a:latin typeface="Arial"/>
              </a:rPr>
              <a:t>couple to the </a:t>
            </a:r>
            <a:r>
              <a:rPr lang="en-US" dirty="0" smtClean="0">
                <a:latin typeface="Arial"/>
              </a:rPr>
              <a:t>Higgs. Do we see it?</a:t>
            </a:r>
            <a:endParaRPr lang="en-US" dirty="0">
              <a:latin typeface="Arial"/>
            </a:endParaRPr>
          </a:p>
          <a:p>
            <a:pPr lvl="1"/>
            <a:r>
              <a:rPr lang="en-US" dirty="0">
                <a:latin typeface="Arial"/>
              </a:rPr>
              <a:t>Weakly interacting particles would leave no trace in detector – “Invisible” Higgs decays</a:t>
            </a:r>
          </a:p>
          <a:p>
            <a:pPr lvl="1"/>
            <a:r>
              <a:rPr lang="en-US" dirty="0">
                <a:latin typeface="Arial"/>
              </a:rPr>
              <a:t>Could be e.g. </a:t>
            </a:r>
            <a:r>
              <a:rPr lang="en-US" dirty="0" err="1">
                <a:latin typeface="Arial"/>
              </a:rPr>
              <a:t>neutralinos</a:t>
            </a:r>
            <a:r>
              <a:rPr lang="en-US" dirty="0">
                <a:latin typeface="Arial"/>
              </a:rPr>
              <a:t> in SUSY scenario</a:t>
            </a:r>
          </a:p>
          <a:p>
            <a:pPr lvl="1"/>
            <a:r>
              <a:rPr lang="en-US" dirty="0">
                <a:latin typeface="Arial"/>
              </a:rPr>
              <a:t>Would contribute to total Higgs width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806" y="3407013"/>
            <a:ext cx="3225415" cy="3151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86" y="3638279"/>
            <a:ext cx="4832126" cy="2718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805" y="3407013"/>
            <a:ext cx="3359019" cy="32557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14" y="3437611"/>
            <a:ext cx="4918100" cy="2913328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92028"/>
            <a:ext cx="8229600" cy="1143000"/>
          </a:xfrm>
        </p:spPr>
        <p:txBody>
          <a:bodyPr/>
          <a:lstStyle/>
          <a:p>
            <a:r>
              <a:rPr lang="en-US" dirty="0" smtClean="0"/>
              <a:t>Recap of previous lectures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2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Invisible Higgs</a:t>
            </a:r>
          </a:p>
        </p:txBody>
      </p:sp>
      <p:sp>
        <p:nvSpPr>
          <p:cNvPr id="573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3395" indent="-26669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66762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93467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20171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4687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73581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28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6990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900" smtClean="0"/>
              <a:t>LHC Physics Course - LIP</a:t>
            </a:r>
            <a:endParaRPr lang="en-US" sz="1300" dirty="0">
              <a:latin typeface="Times New Roman" charset="0"/>
            </a:endParaRPr>
          </a:p>
        </p:txBody>
      </p:sp>
      <p:pic>
        <p:nvPicPr>
          <p:cNvPr id="5734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96" y="1791202"/>
            <a:ext cx="5522150" cy="406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8" y="1791202"/>
            <a:ext cx="2992398" cy="227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12"/>
          <p:cNvSpPr txBox="1">
            <a:spLocks noChangeArrowheads="1"/>
          </p:cNvSpPr>
          <p:nvPr/>
        </p:nvSpPr>
        <p:spPr bwMode="auto">
          <a:xfrm>
            <a:off x="383931" y="4179471"/>
            <a:ext cx="3578915" cy="139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Require </a:t>
            </a:r>
            <a:r>
              <a:rPr lang="en-US" sz="1900" dirty="0" err="1">
                <a:solidFill>
                  <a:srgbClr val="0001D6"/>
                </a:solidFill>
              </a:rPr>
              <a:t>dileptons</a:t>
            </a:r>
            <a:r>
              <a:rPr lang="en-US" sz="1900" dirty="0">
                <a:solidFill>
                  <a:srgbClr val="0001D6"/>
                </a:solidFill>
              </a:rPr>
              <a:t> from Z </a:t>
            </a:r>
          </a:p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Back to back </a:t>
            </a:r>
            <a:r>
              <a:rPr lang="en-US" sz="1900" dirty="0" smtClean="0">
                <a:solidFill>
                  <a:srgbClr val="0001D6"/>
                </a:solidFill>
              </a:rPr>
              <a:t>with Missing </a:t>
            </a:r>
            <a:r>
              <a:rPr lang="en-US" sz="1900" dirty="0">
                <a:solidFill>
                  <a:srgbClr val="0001D6"/>
                </a:solidFill>
              </a:rPr>
              <a:t>E</a:t>
            </a:r>
            <a:r>
              <a:rPr lang="en-US" sz="1900" baseline="-25000" dirty="0">
                <a:solidFill>
                  <a:srgbClr val="0001D6"/>
                </a:solidFill>
              </a:rPr>
              <a:t>T</a:t>
            </a:r>
            <a:r>
              <a:rPr lang="en-US" sz="1900" dirty="0">
                <a:solidFill>
                  <a:srgbClr val="0001D6"/>
                </a:solidFill>
              </a:rPr>
              <a:t> </a:t>
            </a:r>
            <a:r>
              <a:rPr lang="en-US" sz="1900" baseline="-25000" dirty="0">
                <a:solidFill>
                  <a:srgbClr val="0001D6"/>
                </a:solidFill>
              </a:rPr>
              <a:t> </a:t>
            </a:r>
            <a:r>
              <a:rPr lang="en-US" sz="1900" dirty="0">
                <a:solidFill>
                  <a:srgbClr val="0001D6"/>
                </a:solidFill>
              </a:rPr>
              <a:t>and </a:t>
            </a:r>
            <a:r>
              <a:rPr lang="en-US" sz="1900" dirty="0" err="1">
                <a:solidFill>
                  <a:srgbClr val="0001D6"/>
                </a:solidFill>
              </a:rPr>
              <a:t>p</a:t>
            </a:r>
            <a:r>
              <a:rPr lang="en-US" sz="1900" baseline="-25000" dirty="0" err="1">
                <a:solidFill>
                  <a:srgbClr val="0001D6"/>
                </a:solidFill>
              </a:rPr>
              <a:t>T</a:t>
            </a:r>
            <a:r>
              <a:rPr lang="en-US" sz="1900" dirty="0">
                <a:solidFill>
                  <a:srgbClr val="0001D6"/>
                </a:solidFill>
              </a:rPr>
              <a:t>(</a:t>
            </a:r>
            <a:r>
              <a:rPr lang="en-US" sz="1900" dirty="0" err="1">
                <a:solidFill>
                  <a:srgbClr val="0001D6"/>
                </a:solidFill>
                <a:latin typeface="Brush Script MT Italic" charset="0"/>
                <a:cs typeface="Brush Script MT Italic" charset="0"/>
              </a:rPr>
              <a:t>ll</a:t>
            </a:r>
            <a:r>
              <a:rPr lang="en-US" sz="1900" dirty="0">
                <a:solidFill>
                  <a:srgbClr val="0001D6"/>
                </a:solidFill>
              </a:rPr>
              <a:t>) </a:t>
            </a:r>
          </a:p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No jets </a:t>
            </a:r>
          </a:p>
        </p:txBody>
      </p:sp>
      <p:sp>
        <p:nvSpPr>
          <p:cNvPr id="57350" name="TextBox 13"/>
          <p:cNvSpPr txBox="1">
            <a:spLocks noChangeArrowheads="1"/>
          </p:cNvSpPr>
          <p:nvPr/>
        </p:nvSpPr>
        <p:spPr bwMode="auto">
          <a:xfrm>
            <a:off x="5103935" y="5475873"/>
            <a:ext cx="3042926" cy="3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8000"/>
                </a:solidFill>
              </a:rPr>
              <a:t>Main backgrounds ZZ, WZ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8691" y="6135099"/>
            <a:ext cx="661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Claire Shepherd</a:t>
            </a:r>
            <a:r>
              <a:rPr lang="fr-FR" dirty="0"/>
              <a:t>-</a:t>
            </a:r>
            <a:r>
              <a:rPr lang="fr-FR" dirty="0" err="1"/>
              <a:t>Themistocleous</a:t>
            </a:r>
            <a:r>
              <a:rPr lang="fr-FR" dirty="0"/>
              <a:t> - 26th Rencontres de Blois 2014 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2824"/>
          </a:xfrm>
        </p:spPr>
        <p:txBody>
          <a:bodyPr/>
          <a:lstStyle/>
          <a:p>
            <a:r>
              <a:rPr lang="en-US" dirty="0"/>
              <a:t>Z(H </a:t>
            </a:r>
            <a:r>
              <a:rPr lang="en-US" dirty="0" smtClean="0"/>
              <a:t>-&gt; </a:t>
            </a:r>
            <a:r>
              <a:rPr lang="en-US" dirty="0"/>
              <a:t>Invisible): Analysis Strategy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15" y="1025336"/>
            <a:ext cx="8317768" cy="5407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5538" y="6536809"/>
            <a:ext cx="43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R.Vanguri</a:t>
            </a:r>
            <a:r>
              <a:rPr lang="en-US" dirty="0" smtClean="0"/>
              <a:t>, </a:t>
            </a:r>
            <a:r>
              <a:rPr lang="en-US" dirty="0"/>
              <a:t>Lake Louise Winter Institute 2015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048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Invisible Higgs</a:t>
            </a:r>
          </a:p>
        </p:txBody>
      </p:sp>
      <p:sp>
        <p:nvSpPr>
          <p:cNvPr id="583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3395" indent="-26669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66762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93467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20171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4687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73581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28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6990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900" smtClean="0"/>
              <a:t>LHC Physics Course - LIP</a:t>
            </a:r>
            <a:endParaRPr lang="en-US" sz="1300">
              <a:latin typeface="Times New Roman" charset="0"/>
            </a:endParaRPr>
          </a:p>
        </p:txBody>
      </p:sp>
      <p:pic>
        <p:nvPicPr>
          <p:cNvPr id="5837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9" y="1451310"/>
            <a:ext cx="3656134" cy="268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67" y="1246773"/>
            <a:ext cx="4985238" cy="346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515816" y="4656222"/>
            <a:ext cx="8597530" cy="261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1D6"/>
                </a:solidFill>
              </a:rPr>
              <a:t>Upper limit interpreted as limit on DM-nucleon scattering cross section </a:t>
            </a:r>
          </a:p>
          <a:p>
            <a:pPr eaLnBrk="1" hangingPunct="1">
              <a:spcAft>
                <a:spcPts val="1120"/>
              </a:spcAft>
            </a:pPr>
            <a:r>
              <a:rPr lang="en-US" sz="1900">
                <a:solidFill>
                  <a:srgbClr val="0001D6"/>
                </a:solidFill>
              </a:rPr>
              <a:t>Fox et al. Phys. Rev. D 85 050611</a:t>
            </a:r>
          </a:p>
          <a:p>
            <a:pPr eaLnBrk="1" hangingPunct="1">
              <a:spcAft>
                <a:spcPts val="1120"/>
              </a:spcAft>
            </a:pPr>
            <a:r>
              <a:rPr lang="en-US" sz="1900">
                <a:solidFill>
                  <a:srgbClr val="FF0000"/>
                </a:solidFill>
              </a:rPr>
              <a:t>DM scenarios scalar, vector or  Majorana fermion</a:t>
            </a:r>
          </a:p>
          <a:p>
            <a:pPr eaLnBrk="1" hangingPunct="1">
              <a:spcAft>
                <a:spcPts val="1120"/>
              </a:spcAft>
            </a:pPr>
            <a:r>
              <a:rPr lang="en-US" sz="1900">
                <a:solidFill>
                  <a:srgbClr val="0001D6"/>
                </a:solidFill>
              </a:rPr>
              <a:t>Higgs-nucleon coupling 0.33 </a:t>
            </a:r>
            <a:r>
              <a:rPr lang="en-US" sz="1900" baseline="30000">
                <a:solidFill>
                  <a:srgbClr val="0001D6"/>
                </a:solidFill>
              </a:rPr>
              <a:t>+0.30</a:t>
            </a:r>
            <a:r>
              <a:rPr lang="en-US" sz="1900" baseline="-25000">
                <a:solidFill>
                  <a:srgbClr val="0001D6"/>
                </a:solidFill>
              </a:rPr>
              <a:t>-0.07 </a:t>
            </a:r>
            <a:r>
              <a:rPr lang="en-US" sz="1900">
                <a:solidFill>
                  <a:srgbClr val="0001D6"/>
                </a:solidFill>
              </a:rPr>
              <a:t>Djouadi et al. Phys. Lett. B 709 65 (2012) </a:t>
            </a:r>
          </a:p>
          <a:p>
            <a:pPr eaLnBrk="1" hangingPunct="1">
              <a:spcAft>
                <a:spcPts val="1120"/>
              </a:spcAft>
            </a:pPr>
            <a:r>
              <a:rPr lang="en-US" sz="1900">
                <a:solidFill>
                  <a:srgbClr val="0001D6"/>
                </a:solidFill>
              </a:rPr>
              <a:t> 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58374" name="TextBox 8"/>
          <p:cNvSpPr txBox="1">
            <a:spLocks noChangeArrowheads="1"/>
          </p:cNvSpPr>
          <p:nvPr/>
        </p:nvSpPr>
        <p:spPr bwMode="auto">
          <a:xfrm>
            <a:off x="6899031" y="3156786"/>
            <a:ext cx="1652728" cy="3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1D6"/>
                </a:solidFill>
              </a:rPr>
              <a:t>90% CL limits </a:t>
            </a:r>
          </a:p>
        </p:txBody>
      </p:sp>
      <p:sp>
        <p:nvSpPr>
          <p:cNvPr id="58375" name="TextBox 9"/>
          <p:cNvSpPr txBox="1">
            <a:spLocks noChangeArrowheads="1"/>
          </p:cNvSpPr>
          <p:nvPr/>
        </p:nvSpPr>
        <p:spPr bwMode="auto">
          <a:xfrm>
            <a:off x="915866" y="4042610"/>
            <a:ext cx="2889738" cy="37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1D6"/>
                </a:solidFill>
              </a:rPr>
              <a:t>Upper limit Br to inv. 75%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4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6737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Invisible Higgs</a:t>
            </a:r>
          </a:p>
        </p:txBody>
      </p:sp>
      <p:sp>
        <p:nvSpPr>
          <p:cNvPr id="5939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3395" indent="-26669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66762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93467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20171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4687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73581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28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6990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900" smtClean="0"/>
              <a:t>LHC Physics Course - LIP</a:t>
            </a:r>
            <a:endParaRPr lang="en-US" sz="1300">
              <a:latin typeface="Times New Roman" charset="0"/>
            </a:endParaRPr>
          </a:p>
        </p:txBody>
      </p:sp>
      <p:pic>
        <p:nvPicPr>
          <p:cNvPr id="593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1" y="1009767"/>
            <a:ext cx="2439162" cy="199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30" y="1121375"/>
            <a:ext cx="2301222" cy="18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04" y="1009767"/>
            <a:ext cx="2532187" cy="20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Box 7"/>
          <p:cNvSpPr txBox="1">
            <a:spLocks noChangeArrowheads="1"/>
          </p:cNvSpPr>
          <p:nvPr/>
        </p:nvSpPr>
        <p:spPr bwMode="auto">
          <a:xfrm>
            <a:off x="244809" y="3083092"/>
            <a:ext cx="5222609" cy="301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dirty="0" smtClean="0">
                <a:solidFill>
                  <a:srgbClr val="0001D6"/>
                </a:solidFill>
              </a:rPr>
              <a:t>Other search channels:</a:t>
            </a:r>
          </a:p>
          <a:p>
            <a:pPr eaLnBrk="1" hangingPunct="1"/>
            <a:r>
              <a:rPr lang="en-US" sz="1900" dirty="0" smtClean="0">
                <a:solidFill>
                  <a:srgbClr val="0001D6"/>
                </a:solidFill>
              </a:rPr>
              <a:t>Search </a:t>
            </a:r>
            <a:r>
              <a:rPr lang="en-US" sz="1900" dirty="0">
                <a:solidFill>
                  <a:srgbClr val="0001D6"/>
                </a:solidFill>
              </a:rPr>
              <a:t>in VBF and ZH , Z </a:t>
            </a:r>
            <a:r>
              <a:rPr lang="en-US" sz="1900" dirty="0">
                <a:solidFill>
                  <a:srgbClr val="0001D6"/>
                </a:solidFill>
                <a:sym typeface="Symbol" charset="0"/>
              </a:rPr>
              <a:t> </a:t>
            </a:r>
            <a:r>
              <a:rPr lang="en-US" sz="1900" dirty="0" err="1">
                <a:solidFill>
                  <a:srgbClr val="0001D6"/>
                </a:solidFill>
              </a:rPr>
              <a:t>ll</a:t>
            </a:r>
            <a:r>
              <a:rPr lang="en-US" sz="1900" dirty="0">
                <a:solidFill>
                  <a:srgbClr val="0001D6"/>
                </a:solidFill>
              </a:rPr>
              <a:t> and bb </a:t>
            </a:r>
          </a:p>
          <a:p>
            <a:pPr eaLnBrk="1" hangingPunct="1"/>
            <a:endParaRPr lang="en-US" sz="1900" dirty="0">
              <a:solidFill>
                <a:srgbClr val="0001D6"/>
              </a:solidFill>
            </a:endParaRPr>
          </a:p>
          <a:p>
            <a:pPr eaLnBrk="1" hangingPunct="1"/>
            <a:r>
              <a:rPr lang="en-US" sz="1900" dirty="0">
                <a:solidFill>
                  <a:srgbClr val="FF0000"/>
                </a:solidFill>
              </a:rPr>
              <a:t>VBF mode requires 2 jets in forward region </a:t>
            </a:r>
          </a:p>
          <a:p>
            <a:pPr eaLnBrk="1" hangingPunct="1"/>
            <a:r>
              <a:rPr lang="en-US" sz="1900" dirty="0">
                <a:solidFill>
                  <a:srgbClr val="FF0000"/>
                </a:solidFill>
              </a:rPr>
              <a:t>( </a:t>
            </a:r>
            <a:r>
              <a:rPr lang="en-US" sz="19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Dh</a:t>
            </a:r>
            <a:r>
              <a:rPr lang="en-US" sz="1900" baseline="-25000" dirty="0" err="1">
                <a:solidFill>
                  <a:srgbClr val="FF0000"/>
                </a:solidFill>
                <a:cs typeface="Arial" charset="0"/>
              </a:rPr>
              <a:t>jj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900" dirty="0">
                <a:solidFill>
                  <a:srgbClr val="FF0000"/>
                </a:solidFill>
                <a:latin typeface="Symbol" charset="0"/>
                <a:cs typeface="Symbol" charset="0"/>
              </a:rPr>
              <a:t>&gt; 4.2 ) , </a:t>
            </a:r>
            <a:r>
              <a:rPr lang="en-US" sz="1900" dirty="0" err="1">
                <a:solidFill>
                  <a:srgbClr val="FF0000"/>
                </a:solidFill>
                <a:cs typeface="Arial" charset="0"/>
              </a:rPr>
              <a:t>E</a:t>
            </a:r>
            <a:r>
              <a:rPr lang="en-US" sz="1900" baseline="-25000" dirty="0" err="1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sz="1900" baseline="30000" dirty="0" err="1">
                <a:solidFill>
                  <a:srgbClr val="FF0000"/>
                </a:solidFill>
                <a:cs typeface="Arial" charset="0"/>
              </a:rPr>
              <a:t>miss</a:t>
            </a:r>
            <a:r>
              <a:rPr lang="en-US" sz="1900" baseline="300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&gt; 130 </a:t>
            </a:r>
            <a:r>
              <a:rPr lang="en-US" sz="1900" dirty="0" err="1">
                <a:solidFill>
                  <a:srgbClr val="FF0000"/>
                </a:solidFill>
                <a:cs typeface="Arial" charset="0"/>
              </a:rPr>
              <a:t>GeV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 </a:t>
            </a:r>
          </a:p>
          <a:p>
            <a:pPr eaLnBrk="1" hangingPunct="1"/>
            <a:endParaRPr lang="en-US" sz="1900" dirty="0">
              <a:solidFill>
                <a:srgbClr val="0001D6"/>
              </a:solidFill>
              <a:cs typeface="Arial" charset="0"/>
            </a:endParaRPr>
          </a:p>
          <a:p>
            <a:pPr eaLnBrk="1" hangingPunct="1"/>
            <a:r>
              <a:rPr lang="en-US" sz="1900" dirty="0">
                <a:solidFill>
                  <a:srgbClr val="0001D6"/>
                </a:solidFill>
                <a:cs typeface="Arial" charset="0"/>
              </a:rPr>
              <a:t>Central jet veto on any jet </a:t>
            </a:r>
            <a:r>
              <a:rPr lang="en-US" sz="1900" dirty="0" err="1">
                <a:solidFill>
                  <a:srgbClr val="0001D6"/>
                </a:solidFill>
                <a:cs typeface="Arial" charset="0"/>
              </a:rPr>
              <a:t>p</a:t>
            </a:r>
            <a:r>
              <a:rPr lang="en-US" sz="1900" baseline="-25000" dirty="0" err="1">
                <a:solidFill>
                  <a:srgbClr val="0001D6"/>
                </a:solidFill>
                <a:cs typeface="Arial" charset="0"/>
              </a:rPr>
              <a:t>T</a:t>
            </a:r>
            <a:r>
              <a:rPr lang="en-US" sz="1900" baseline="30000" dirty="0">
                <a:solidFill>
                  <a:srgbClr val="0001D6"/>
                </a:solidFill>
                <a:cs typeface="Arial" charset="0"/>
              </a:rPr>
              <a:t> </a:t>
            </a:r>
            <a:r>
              <a:rPr lang="en-US" sz="1900" dirty="0">
                <a:solidFill>
                  <a:srgbClr val="0001D6"/>
                </a:solidFill>
                <a:cs typeface="Arial" charset="0"/>
              </a:rPr>
              <a:t>&gt; 30 </a:t>
            </a:r>
            <a:r>
              <a:rPr lang="en-US" sz="1900" dirty="0" err="1">
                <a:solidFill>
                  <a:srgbClr val="0001D6"/>
                </a:solidFill>
                <a:cs typeface="Arial" charset="0"/>
              </a:rPr>
              <a:t>GeV</a:t>
            </a:r>
            <a:r>
              <a:rPr lang="en-US" sz="1900" dirty="0">
                <a:solidFill>
                  <a:srgbClr val="0001D6"/>
                </a:solidFill>
                <a:cs typeface="Arial" charset="0"/>
              </a:rPr>
              <a:t>. </a:t>
            </a:r>
            <a:r>
              <a:rPr lang="en-US" sz="1900" dirty="0">
                <a:solidFill>
                  <a:srgbClr val="0001D6"/>
                </a:solidFill>
                <a:latin typeface="Symbol" charset="0"/>
                <a:cs typeface="Symbol" charset="0"/>
              </a:rPr>
              <a:t> </a:t>
            </a:r>
          </a:p>
          <a:p>
            <a:pPr eaLnBrk="1" hangingPunct="1"/>
            <a:endParaRPr lang="en-US" sz="1900" dirty="0">
              <a:solidFill>
                <a:srgbClr val="0001D6"/>
              </a:solidFill>
              <a:latin typeface="Symbol" charset="0"/>
              <a:cs typeface="Symbol" charset="0"/>
            </a:endParaRPr>
          </a:p>
          <a:p>
            <a:pPr eaLnBrk="1" hangingPunct="1"/>
            <a:r>
              <a:rPr lang="en-US" sz="1900" dirty="0">
                <a:solidFill>
                  <a:srgbClr val="FF0000"/>
                </a:solidFill>
                <a:cs typeface="Arial" charset="0"/>
              </a:rPr>
              <a:t>Dominant </a:t>
            </a:r>
            <a:r>
              <a:rPr lang="en-US" sz="1900" dirty="0" err="1">
                <a:solidFill>
                  <a:srgbClr val="FF0000"/>
                </a:solidFill>
                <a:cs typeface="Arial" charset="0"/>
              </a:rPr>
              <a:t>beckgrounds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 </a:t>
            </a:r>
          </a:p>
          <a:p>
            <a:pPr eaLnBrk="1" hangingPunct="1"/>
            <a:r>
              <a:rPr lang="en-US" sz="1900" dirty="0">
                <a:solidFill>
                  <a:srgbClr val="FF0000"/>
                </a:solidFill>
                <a:cs typeface="Arial" charset="0"/>
              </a:rPr>
              <a:t>Z(</a:t>
            </a:r>
            <a:r>
              <a:rPr lang="en-US" sz="19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nn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) + jets, W(</a:t>
            </a:r>
            <a:r>
              <a:rPr lang="en-US" sz="1900" dirty="0" err="1">
                <a:solidFill>
                  <a:srgbClr val="FF0000"/>
                </a:solidFill>
                <a:cs typeface="Arial" charset="0"/>
              </a:rPr>
              <a:t>l</a:t>
            </a:r>
            <a:r>
              <a:rPr lang="en-US" sz="19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) + jets </a:t>
            </a:r>
          </a:p>
        </p:txBody>
      </p:sp>
      <p:pic>
        <p:nvPicPr>
          <p:cNvPr id="5939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84" y="2815390"/>
            <a:ext cx="3788020" cy="366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6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Invisible Higgs</a:t>
            </a:r>
          </a:p>
        </p:txBody>
      </p:sp>
      <p:sp>
        <p:nvSpPr>
          <p:cNvPr id="6041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3395" indent="-26669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66762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93467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20171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4687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73581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28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6990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900" smtClean="0"/>
              <a:t>LHC Physics Course - LIP</a:t>
            </a:r>
            <a:endParaRPr lang="en-US" sz="1300">
              <a:latin typeface="Times New Roman" charset="0"/>
            </a:endParaRP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1" y="2132598"/>
            <a:ext cx="3722077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15" y="1995739"/>
            <a:ext cx="4572000" cy="336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451339" y="4862263"/>
            <a:ext cx="3391179" cy="67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1D6"/>
                </a:solidFill>
              </a:rPr>
              <a:t>Upper limit on Br to invisible </a:t>
            </a:r>
          </a:p>
          <a:p>
            <a:pPr eaLnBrk="1" hangingPunct="1"/>
            <a:r>
              <a:rPr lang="en-US" sz="1900">
                <a:solidFill>
                  <a:srgbClr val="0001D6"/>
                </a:solidFill>
              </a:rPr>
              <a:t>0.58 for Higgs mass 125 GeV </a:t>
            </a:r>
          </a:p>
        </p:txBody>
      </p:sp>
      <p:cxnSp>
        <p:nvCxnSpPr>
          <p:cNvPr id="60422" name="Straight Arrow Connector 8"/>
          <p:cNvCxnSpPr>
            <a:cxnSpLocks noChangeShapeType="1"/>
          </p:cNvCxnSpPr>
          <p:nvPr/>
        </p:nvCxnSpPr>
        <p:spPr bwMode="auto">
          <a:xfrm flipV="1">
            <a:off x="1780443" y="4588544"/>
            <a:ext cx="0" cy="341396"/>
          </a:xfrm>
          <a:prstGeom prst="straightConnector1">
            <a:avLst/>
          </a:prstGeom>
          <a:noFill/>
          <a:ln w="28575" cap="sq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3" name="TextBox 10"/>
          <p:cNvSpPr txBox="1">
            <a:spLocks noChangeArrowheads="1"/>
          </p:cNvSpPr>
          <p:nvPr/>
        </p:nvSpPr>
        <p:spPr bwMode="auto">
          <a:xfrm>
            <a:off x="5169877" y="1655846"/>
            <a:ext cx="3263145" cy="3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1D6"/>
                </a:solidFill>
              </a:rPr>
              <a:t>7 TeV 4.9 fb</a:t>
            </a:r>
            <a:r>
              <a:rPr lang="en-US" sz="1900" baseline="30000">
                <a:solidFill>
                  <a:srgbClr val="0001D6"/>
                </a:solidFill>
              </a:rPr>
              <a:t>-1</a:t>
            </a:r>
            <a:r>
              <a:rPr lang="en-US" sz="1900">
                <a:solidFill>
                  <a:srgbClr val="0001D6"/>
                </a:solidFill>
              </a:rPr>
              <a:t> 8 TeV ~ 19 fb</a:t>
            </a:r>
            <a:r>
              <a:rPr lang="en-US" sz="1900" baseline="30000">
                <a:solidFill>
                  <a:srgbClr val="0001D6"/>
                </a:solidFill>
              </a:rPr>
              <a:t>-1</a:t>
            </a:r>
            <a:endParaRPr lang="en-US" sz="1900">
              <a:solidFill>
                <a:srgbClr val="0001D6"/>
              </a:solidFill>
            </a:endParaRPr>
          </a:p>
        </p:txBody>
      </p:sp>
      <p:sp>
        <p:nvSpPr>
          <p:cNvPr id="60424" name="TextBox 11"/>
          <p:cNvSpPr txBox="1">
            <a:spLocks noChangeArrowheads="1"/>
          </p:cNvSpPr>
          <p:nvPr/>
        </p:nvSpPr>
        <p:spPr bwMode="auto">
          <a:xfrm>
            <a:off x="3906715" y="5475873"/>
            <a:ext cx="554062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560"/>
              </a:spcAft>
            </a:pPr>
            <a:r>
              <a:rPr lang="en-US" sz="1900">
                <a:solidFill>
                  <a:srgbClr val="0001D6"/>
                </a:solidFill>
              </a:rPr>
              <a:t>Higgs nucleon coupling 0.33 (range 0.26 - 0.63)</a:t>
            </a:r>
          </a:p>
          <a:p>
            <a:pPr eaLnBrk="1" hangingPunct="1"/>
            <a:r>
              <a:rPr lang="en-US" sz="1900">
                <a:solidFill>
                  <a:srgbClr val="0001D6"/>
                </a:solidFill>
              </a:rPr>
              <a:t>DM scenarios scalar, vector or  Majorana fermion  </a:t>
            </a:r>
          </a:p>
        </p:txBody>
      </p:sp>
      <p:sp>
        <p:nvSpPr>
          <p:cNvPr id="60425" name="TextBox 12"/>
          <p:cNvSpPr txBox="1">
            <a:spLocks noChangeArrowheads="1"/>
          </p:cNvSpPr>
          <p:nvPr/>
        </p:nvSpPr>
        <p:spPr bwMode="auto">
          <a:xfrm>
            <a:off x="6120912" y="5134476"/>
            <a:ext cx="613174" cy="33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</a:t>
            </a:r>
            <a:r>
              <a:rPr lang="en-US" baseline="-25000"/>
              <a:t>H</a:t>
            </a:r>
            <a:r>
              <a:rPr lang="en-US"/>
              <a:t>/2</a:t>
            </a:r>
          </a:p>
        </p:txBody>
      </p:sp>
      <p:cxnSp>
        <p:nvCxnSpPr>
          <p:cNvPr id="60426" name="Straight Arrow Connector 14"/>
          <p:cNvCxnSpPr>
            <a:cxnSpLocks noChangeShapeType="1"/>
          </p:cNvCxnSpPr>
          <p:nvPr/>
        </p:nvCxnSpPr>
        <p:spPr bwMode="auto">
          <a:xfrm flipV="1">
            <a:off x="6433039" y="4247148"/>
            <a:ext cx="265235" cy="955007"/>
          </a:xfrm>
          <a:prstGeom prst="straightConnector1">
            <a:avLst/>
          </a:prstGeom>
          <a:noFill/>
          <a:ln w="28575" cap="sq">
            <a:solidFill>
              <a:srgbClr val="02016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37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Only way to probe Higgs decays to charm – charm Yukawa coupling – at LHC</a:t>
            </a:r>
          </a:p>
          <a:p>
            <a:r>
              <a:rPr lang="en-US" dirty="0"/>
              <a:t>Deviations in coupling from SM value can lead to increase </a:t>
            </a:r>
            <a:r>
              <a:rPr lang="en-US" dirty="0" smtClean="0"/>
              <a:t>in branching fraction</a:t>
            </a:r>
          </a:p>
          <a:p>
            <a:r>
              <a:rPr lang="en-US" dirty="0"/>
              <a:t>Analysis also probes Z </a:t>
            </a:r>
            <a:r>
              <a:rPr lang="en-US" dirty="0" smtClean="0"/>
              <a:t>decays to </a:t>
            </a:r>
            <a:r>
              <a:rPr lang="en-US" dirty="0"/>
              <a:t>J</a:t>
            </a:r>
            <a:r>
              <a:rPr lang="en-US" dirty="0" smtClean="0"/>
              <a:t>/</a:t>
            </a:r>
            <a:r>
              <a:rPr lang="en-US" dirty="0" err="1" smtClean="0"/>
              <a:t>Ψ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ϒ</a:t>
            </a:r>
            <a:r>
              <a:rPr lang="en-US" dirty="0" smtClean="0"/>
              <a:t>(</a:t>
            </a:r>
            <a:r>
              <a:rPr lang="en-US" dirty="0" err="1" smtClean="0"/>
              <a:t>nS</a:t>
            </a:r>
            <a:r>
              <a:rPr lang="en-US" dirty="0" smtClean="0"/>
              <a:t>) plus </a:t>
            </a:r>
            <a:r>
              <a:rPr lang="en-US" dirty="0" err="1" smtClean="0"/>
              <a:t>γ</a:t>
            </a:r>
            <a:r>
              <a:rPr lang="en-US" dirty="0" smtClean="0"/>
              <a:t> – improved </a:t>
            </a:r>
            <a:r>
              <a:rPr lang="en-US" dirty="0"/>
              <a:t>LEP limits by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65" y="3809576"/>
            <a:ext cx="5839078" cy="22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6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169"/>
            <a:ext cx="9144000" cy="43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5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3612"/>
            <a:ext cx="8229600" cy="187278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Upper limit set on branching fraction of H </a:t>
            </a:r>
            <a:r>
              <a:rPr lang="en-US" dirty="0" smtClean="0"/>
              <a:t>decay to </a:t>
            </a:r>
            <a:r>
              <a:rPr lang="en-US" dirty="0"/>
              <a:t>J</a:t>
            </a:r>
            <a:r>
              <a:rPr lang="en-US" dirty="0" smtClean="0"/>
              <a:t>/</a:t>
            </a:r>
            <a:r>
              <a:rPr lang="en-US" dirty="0" err="1" smtClean="0"/>
              <a:t>Ψ</a:t>
            </a:r>
            <a:r>
              <a:rPr lang="en-US" dirty="0" smtClean="0"/>
              <a:t> </a:t>
            </a:r>
            <a:r>
              <a:rPr lang="en-US" dirty="0"/>
              <a:t>plus </a:t>
            </a:r>
            <a:r>
              <a:rPr lang="en-US" dirty="0" err="1"/>
              <a:t>γ</a:t>
            </a:r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/>
              <a:t>95% </a:t>
            </a:r>
            <a:r>
              <a:rPr lang="en-US" dirty="0" smtClean="0"/>
              <a:t>confidence:</a:t>
            </a:r>
            <a:endParaRPr lang="en-US" dirty="0"/>
          </a:p>
          <a:p>
            <a:r>
              <a:rPr lang="en-US" dirty="0"/>
              <a:t>Br </a:t>
            </a:r>
            <a:r>
              <a:rPr lang="en-US" dirty="0" smtClean="0"/>
              <a:t>(J/</a:t>
            </a:r>
            <a:r>
              <a:rPr lang="en-US" dirty="0" err="1"/>
              <a:t>Ψ</a:t>
            </a:r>
            <a:r>
              <a:rPr lang="en-US" dirty="0"/>
              <a:t> </a:t>
            </a:r>
            <a:r>
              <a:rPr lang="en-US" dirty="0" err="1" smtClean="0"/>
              <a:t>γ</a:t>
            </a:r>
            <a:r>
              <a:rPr lang="en-US" dirty="0" smtClean="0"/>
              <a:t> ) </a:t>
            </a:r>
            <a:r>
              <a:rPr lang="en-US" dirty="0"/>
              <a:t>&lt; 1.5 x 10</a:t>
            </a:r>
            <a:r>
              <a:rPr lang="en-US" baseline="30000" dirty="0"/>
              <a:t>−3</a:t>
            </a:r>
            <a:r>
              <a:rPr lang="en-US" dirty="0"/>
              <a:t>  (expected </a:t>
            </a:r>
            <a:r>
              <a:rPr lang="en-US" dirty="0" smtClean="0"/>
              <a:t>1.2</a:t>
            </a:r>
            <a:r>
              <a:rPr lang="en-US" baseline="30000" dirty="0"/>
              <a:t>+</a:t>
            </a:r>
            <a:r>
              <a:rPr lang="en-US" baseline="30000" dirty="0" smtClean="0"/>
              <a:t>0.6</a:t>
            </a:r>
            <a:r>
              <a:rPr lang="fr-FR" baseline="-25000" dirty="0" smtClean="0"/>
              <a:t>−</a:t>
            </a:r>
            <a:r>
              <a:rPr lang="fr-FR" baseline="-25000" dirty="0"/>
              <a:t>0.3</a:t>
            </a:r>
            <a:r>
              <a:rPr lang="fr-FR" dirty="0"/>
              <a:t> x  10</a:t>
            </a:r>
            <a:r>
              <a:rPr lang="fr-FR" baseline="30000" dirty="0"/>
              <a:t>−3</a:t>
            </a:r>
            <a:r>
              <a:rPr lang="fr-FR" dirty="0"/>
              <a:t> )</a:t>
            </a:r>
          </a:p>
          <a:p>
            <a:r>
              <a:rPr lang="fr-FR" dirty="0" smtClean="0"/>
              <a:t>540 ≈ </a:t>
            </a:r>
            <a:r>
              <a:rPr lang="fr-FR" dirty="0"/>
              <a:t>SM Expectation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85" y="2987195"/>
            <a:ext cx="3929963" cy="373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58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2067"/>
            <a:ext cx="8229600" cy="1143000"/>
          </a:xfrm>
        </p:spPr>
        <p:txBody>
          <a:bodyPr/>
          <a:lstStyle/>
          <a:p>
            <a:r>
              <a:rPr lang="en-US" dirty="0" smtClean="0"/>
              <a:t>Looking into the future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21" y="3267296"/>
            <a:ext cx="3339384" cy="25697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31685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3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LHC Running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0941"/>
            <a:ext cx="8426823" cy="546426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25" y="4309214"/>
            <a:ext cx="2078474" cy="25487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7164" y="3524384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086" y="271109"/>
            <a:ext cx="3496340" cy="33134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08864" y="2928033"/>
            <a:ext cx="86804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1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6257" y="3265631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9928" y="2739554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4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 only more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74" y="958813"/>
            <a:ext cx="8711702" cy="23262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Higher </a:t>
            </a:r>
            <a:r>
              <a:rPr lang="en-US" dirty="0" err="1" smtClean="0"/>
              <a:t>centre</a:t>
            </a:r>
            <a:r>
              <a:rPr lang="en-US" dirty="0" smtClean="0"/>
              <a:t> of mass energy gives access to higher masses </a:t>
            </a:r>
          </a:p>
          <a:p>
            <a:r>
              <a:rPr lang="en-US" dirty="0" smtClean="0"/>
              <a:t>Hugely improves potential for discovery of heavy particles</a:t>
            </a:r>
          </a:p>
          <a:p>
            <a:r>
              <a:rPr lang="en-US" dirty="0" smtClean="0"/>
              <a:t>Increases cross sections limited by phase space</a:t>
            </a:r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ttH</a:t>
            </a:r>
            <a:r>
              <a:rPr lang="en-US" dirty="0" smtClean="0"/>
              <a:t> increases faster than background (factor 4)</a:t>
            </a:r>
          </a:p>
          <a:p>
            <a:r>
              <a:rPr lang="en-US" dirty="0" smtClean="0"/>
              <a:t>But may make life harder for light states</a:t>
            </a:r>
          </a:p>
          <a:p>
            <a:pPr lvl="1"/>
            <a:r>
              <a:rPr lang="en-US" dirty="0" smtClean="0"/>
              <a:t>E.g. only factor 2 increase for WH/ZH, </a:t>
            </a:r>
            <a:r>
              <a:rPr lang="en-US" dirty="0" err="1" smtClean="0"/>
              <a:t>H➞bb</a:t>
            </a:r>
            <a:r>
              <a:rPr lang="en-US" dirty="0" smtClean="0"/>
              <a:t> and more pileup</a:t>
            </a:r>
          </a:p>
          <a:p>
            <a:pPr lvl="1"/>
            <a:r>
              <a:rPr lang="en-US" dirty="0" smtClean="0"/>
              <a:t>Could be compensated by use of boosted jet techniques (jet substructure)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68850" y="3312262"/>
            <a:ext cx="4225730" cy="3437156"/>
            <a:chOff x="4793784" y="1965172"/>
            <a:chExt cx="4225730" cy="3437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84" y="2264023"/>
              <a:ext cx="4225724" cy="31383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93431" y="1965172"/>
              <a:ext cx="4126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hlinkClick r:id="rId3"/>
                </a:rPr>
                <a:t>http://www.hep.ph.ic.ac.uk/~wstirlin/plots/plots.html</a:t>
              </a:r>
              <a:r>
                <a:rPr lang="en-US" sz="1400" dirty="0" smtClean="0"/>
                <a:t>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5" y="3611113"/>
            <a:ext cx="3390284" cy="267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" y="3486592"/>
            <a:ext cx="4679086" cy="286398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5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Run II/High-</a:t>
            </a:r>
            <a:r>
              <a:rPr lang="en-US" dirty="0" err="1" smtClean="0"/>
              <a:t>Lumi</a:t>
            </a:r>
            <a:r>
              <a:rPr lang="en-US" dirty="0" smtClean="0"/>
              <a:t> LHC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121" y="1120690"/>
            <a:ext cx="7862673" cy="39411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Precision AND searches!</a:t>
            </a:r>
          </a:p>
          <a:p>
            <a:r>
              <a:rPr lang="en-US" dirty="0" smtClean="0"/>
              <a:t>Precision: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ontinue to look for deviations </a:t>
            </a:r>
            <a:r>
              <a:rPr lang="en-US" dirty="0" err="1" smtClean="0"/>
              <a:t>wrt</a:t>
            </a:r>
            <a:r>
              <a:rPr lang="en-US" dirty="0" smtClean="0"/>
              <a:t> Standard Model</a:t>
            </a:r>
          </a:p>
          <a:p>
            <a:r>
              <a:rPr lang="en-US" dirty="0" smtClean="0"/>
              <a:t>Differential cross sections: </a:t>
            </a:r>
          </a:p>
          <a:p>
            <a:pPr lvl="1"/>
            <a:r>
              <a:rPr lang="en-US" dirty="0" smtClean="0"/>
              <a:t>New physics in loops could modify event kinematics</a:t>
            </a:r>
          </a:p>
          <a:p>
            <a:r>
              <a:rPr lang="en-US" dirty="0" smtClean="0"/>
              <a:t>Complete measurement of properties:</a:t>
            </a:r>
          </a:p>
          <a:p>
            <a:pPr lvl="1"/>
            <a:r>
              <a:rPr lang="en-US" dirty="0" smtClean="0"/>
              <a:t>E.g. CP quantum numbers: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ensitivity in H➞ZZ and VBF </a:t>
            </a:r>
          </a:p>
          <a:p>
            <a:pPr lvl="1"/>
            <a:r>
              <a:rPr lang="en-US" dirty="0" smtClean="0"/>
              <a:t>Search for CP </a:t>
            </a:r>
            <a:r>
              <a:rPr lang="en-US" dirty="0" smtClean="0"/>
              <a:t>violation </a:t>
            </a:r>
            <a:r>
              <a:rPr lang="en-US" dirty="0" smtClean="0"/>
              <a:t>in Higgs sector</a:t>
            </a:r>
          </a:p>
          <a:p>
            <a:r>
              <a:rPr lang="en-US" dirty="0" smtClean="0"/>
              <a:t>Search for rare decay modes:</a:t>
            </a:r>
          </a:p>
          <a:p>
            <a:pPr lvl="1"/>
            <a:r>
              <a:rPr lang="en-US" dirty="0" smtClean="0"/>
              <a:t>H➞HH to access self coupling (long term!)</a:t>
            </a:r>
          </a:p>
          <a:p>
            <a:r>
              <a:rPr lang="en-US" dirty="0" smtClean="0"/>
              <a:t>Search for additional Higgs bosons:</a:t>
            </a:r>
          </a:p>
          <a:p>
            <a:pPr lvl="1"/>
            <a:r>
              <a:rPr lang="en-US" dirty="0" smtClean="0"/>
              <a:t>E.g. 2-Higgs Doublet Model is a natural extension and predicted in SUSY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061818"/>
            <a:ext cx="7512577" cy="141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5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7328"/>
            <a:ext cx="9144000" cy="3181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differential cross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17712"/>
            <a:ext cx="5584707" cy="203856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Get access to the loop </a:t>
            </a:r>
            <a:r>
              <a:rPr lang="en-US" dirty="0"/>
              <a:t>structure where </a:t>
            </a:r>
            <a:r>
              <a:rPr lang="en-US" dirty="0" smtClean="0"/>
              <a:t>there may be new physics</a:t>
            </a:r>
          </a:p>
          <a:p>
            <a:r>
              <a:rPr lang="en-US" dirty="0" smtClean="0"/>
              <a:t>ATLAS </a:t>
            </a:r>
            <a:r>
              <a:rPr lang="en-US" dirty="0" err="1"/>
              <a:t>H→γγ</a:t>
            </a:r>
            <a:r>
              <a:rPr lang="en-US" dirty="0"/>
              <a:t> and ZZ </a:t>
            </a:r>
            <a:r>
              <a:rPr lang="en-US" dirty="0" smtClean="0"/>
              <a:t>so far – more to come in run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6277"/>
            <a:ext cx="9144000" cy="322246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447000" y="1663700"/>
            <a:ext cx="3696999" cy="1422405"/>
            <a:chOff x="5447000" y="1663700"/>
            <a:chExt cx="3696999" cy="14224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7000" y="1663700"/>
              <a:ext cx="3696999" cy="14224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95091" y="1804269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03193" y="2280580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48095" y="2640755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956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4340" y="4023671"/>
            <a:ext cx="7839949" cy="2486442"/>
            <a:chOff x="714340" y="4023671"/>
            <a:chExt cx="7839949" cy="24864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40" y="4023671"/>
              <a:ext cx="2518614" cy="22876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2987" y="4147418"/>
              <a:ext cx="2371049" cy="18434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4023671"/>
              <a:ext cx="2534489" cy="248644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66" y="274638"/>
            <a:ext cx="5783975" cy="879853"/>
          </a:xfrm>
        </p:spPr>
        <p:txBody>
          <a:bodyPr>
            <a:normAutofit/>
          </a:bodyPr>
          <a:lstStyle/>
          <a:p>
            <a:r>
              <a:rPr lang="en-US" dirty="0" smtClean="0"/>
              <a:t>Another </a:t>
            </a:r>
            <a:r>
              <a:rPr lang="en-US" dirty="0" smtClean="0"/>
              <a:t>example: </a:t>
            </a:r>
            <a:r>
              <a:rPr lang="en-US" dirty="0" err="1" smtClean="0"/>
              <a:t>ttH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9" y="1190126"/>
            <a:ext cx="6016442" cy="287084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Indirect constraints on </a:t>
            </a:r>
            <a:r>
              <a:rPr lang="en-US" dirty="0" smtClean="0"/>
              <a:t>top</a:t>
            </a:r>
            <a:r>
              <a:rPr lang="en-US" dirty="0"/>
              <a:t>-Higgs Yukawa </a:t>
            </a:r>
            <a:r>
              <a:rPr lang="en-US" dirty="0" smtClean="0"/>
              <a:t>coupling from loops in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vertices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no new </a:t>
            </a:r>
            <a:r>
              <a:rPr lang="en-US" dirty="0" smtClean="0"/>
              <a:t>particles</a:t>
            </a:r>
            <a:r>
              <a:rPr lang="en-US" dirty="0"/>
              <a:t> </a:t>
            </a:r>
            <a:r>
              <a:rPr lang="en-US" dirty="0" smtClean="0"/>
              <a:t>contribute to loops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Top</a:t>
            </a:r>
            <a:r>
              <a:rPr lang="en-US" dirty="0"/>
              <a:t>-Higgs </a:t>
            </a:r>
            <a:r>
              <a:rPr lang="en-US" dirty="0" smtClean="0"/>
              <a:t>Yukawa </a:t>
            </a:r>
            <a:r>
              <a:rPr lang="en-US" dirty="0"/>
              <a:t>coupling </a:t>
            </a:r>
            <a:r>
              <a:rPr lang="en-US" dirty="0" smtClean="0"/>
              <a:t>can be measured </a:t>
            </a:r>
            <a:r>
              <a:rPr lang="en-US" dirty="0"/>
              <a:t>directly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probing for </a:t>
            </a:r>
            <a:r>
              <a:rPr lang="en-US" dirty="0" smtClean="0"/>
              <a:t>New Physics contributions in </a:t>
            </a:r>
            <a:r>
              <a:rPr lang="en-US" dirty="0"/>
              <a:t>the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γγH</a:t>
            </a:r>
            <a:r>
              <a:rPr lang="en-US" dirty="0" smtClean="0"/>
              <a:t> vertices</a:t>
            </a:r>
          </a:p>
          <a:p>
            <a:endParaRPr lang="en-US" dirty="0" smtClean="0"/>
          </a:p>
          <a:p>
            <a:r>
              <a:rPr lang="en-US" dirty="0" smtClean="0"/>
              <a:t>Top Yukawa coupling </a:t>
            </a:r>
            <a:r>
              <a:rPr lang="it-IT" dirty="0" err="1"/>
              <a:t>Y</a:t>
            </a:r>
            <a:r>
              <a:rPr lang="it-IT" baseline="-25000" dirty="0" err="1"/>
              <a:t>t</a:t>
            </a:r>
            <a:r>
              <a:rPr lang="it-IT" dirty="0"/>
              <a:t> = √2M</a:t>
            </a:r>
            <a:r>
              <a:rPr lang="it-IT" baseline="-25000" dirty="0"/>
              <a:t>t</a:t>
            </a:r>
            <a:r>
              <a:rPr lang="it-IT" dirty="0"/>
              <a:t>/</a:t>
            </a:r>
            <a:r>
              <a:rPr lang="it-IT" dirty="0" err="1"/>
              <a:t>vev</a:t>
            </a:r>
            <a:r>
              <a:rPr lang="it-IT" dirty="0"/>
              <a:t> = 0.996±</a:t>
            </a:r>
            <a:r>
              <a:rPr lang="it-IT" dirty="0" smtClean="0"/>
              <a:t>0.005</a:t>
            </a:r>
          </a:p>
          <a:p>
            <a:pPr lvl="1"/>
            <a:r>
              <a:rPr lang="en-US" dirty="0" smtClean="0"/>
              <a:t>Does this mean top plays a special role in EWSB?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594" y="271170"/>
            <a:ext cx="2749560" cy="3752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69" y="4030302"/>
            <a:ext cx="4280077" cy="2802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630" y="4046934"/>
            <a:ext cx="3938170" cy="27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0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r>
              <a:rPr lang="en-US" dirty="0" smtClean="0"/>
              <a:t>Sensitivity to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2254" y="1472513"/>
            <a:ext cx="4934546" cy="49798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Effective top-Higgs Yukawa coupling </a:t>
            </a:r>
            <a:r>
              <a:rPr lang="en-US" dirty="0" smtClean="0"/>
              <a:t>may deviate </a:t>
            </a:r>
            <a:r>
              <a:rPr lang="en-US" dirty="0"/>
              <a:t>from </a:t>
            </a:r>
            <a:r>
              <a:rPr lang="en-US" dirty="0" smtClean="0"/>
              <a:t>SM due to new higher-dimension operators</a:t>
            </a:r>
          </a:p>
          <a:p>
            <a:pPr lvl="1"/>
            <a:r>
              <a:rPr lang="en-US" dirty="0" smtClean="0"/>
              <a:t>Change </a:t>
            </a:r>
            <a:r>
              <a:rPr lang="en-US" b="1" dirty="0" smtClean="0"/>
              <a:t>event kinematics – </a:t>
            </a:r>
            <a:r>
              <a:rPr lang="en-US" dirty="0" smtClean="0"/>
              <a:t>go differential!</a:t>
            </a:r>
          </a:p>
          <a:p>
            <a:endParaRPr lang="en-US" dirty="0"/>
          </a:p>
          <a:p>
            <a:r>
              <a:rPr lang="en-US" dirty="0" err="1" smtClean="0"/>
              <a:t>ttH</a:t>
            </a:r>
            <a:r>
              <a:rPr lang="en-US" dirty="0" smtClean="0"/>
              <a:t> sensitive new physics: little Higgs, composite Higgs, Extra Dimensions,…</a:t>
            </a:r>
          </a:p>
          <a:p>
            <a:endParaRPr lang="en-US" dirty="0" smtClean="0"/>
          </a:p>
          <a:p>
            <a:r>
              <a:rPr lang="en-US" dirty="0" smtClean="0"/>
              <a:t>In the presence of CP violation, Higgs-top coupling have scalar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 smtClean="0"/>
              <a:t>)and </a:t>
            </a:r>
            <a:r>
              <a:rPr lang="en-US" dirty="0" err="1" smtClean="0"/>
              <a:t>pseudoscalar</a:t>
            </a:r>
            <a:r>
              <a:rPr lang="en-US" dirty="0" smtClean="0"/>
              <a:t> (˜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/>
              <a:t>)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Strong dependence on </a:t>
            </a:r>
            <a:r>
              <a:rPr lang="en-US" dirty="0" err="1" smtClean="0"/>
              <a:t>ttH</a:t>
            </a:r>
            <a:r>
              <a:rPr lang="en-US" dirty="0" smtClean="0"/>
              <a:t> cross section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 Indirect constraints from electron electric dipole moment not taken into account (give |˜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κ</a:t>
            </a:r>
            <a:r>
              <a:rPr lang="en-US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&lt; 0.01)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8629" y="1026220"/>
            <a:ext cx="3259429" cy="2529460"/>
            <a:chOff x="215899" y="3637533"/>
            <a:chExt cx="3814167" cy="32204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4066374"/>
              <a:ext cx="3536355" cy="27916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5899" y="3637533"/>
              <a:ext cx="3814167" cy="47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Degrande</a:t>
              </a:r>
              <a:r>
                <a:rPr lang="en-US" dirty="0" smtClean="0"/>
                <a:t> et al. arXiv</a:t>
              </a:r>
              <a:r>
                <a:rPr lang="en-US" dirty="0"/>
                <a:t>:1205.1065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3763855"/>
            <a:ext cx="3222879" cy="3094145"/>
            <a:chOff x="457200" y="3763855"/>
            <a:chExt cx="3222879" cy="30941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48521"/>
              <a:ext cx="3222879" cy="29094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200" y="3763855"/>
              <a:ext cx="3022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Ellis et al. arXiv:1312.5736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5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8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234"/>
            <a:ext cx="8229600" cy="52901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Recapitulation:</a:t>
            </a:r>
          </a:p>
          <a:p>
            <a:pPr lvl="1"/>
            <a:r>
              <a:rPr lang="en-US" dirty="0" smtClean="0"/>
              <a:t>Electroweak symmetry breaking</a:t>
            </a:r>
          </a:p>
          <a:p>
            <a:pPr lvl="1"/>
            <a:r>
              <a:rPr lang="en-US" dirty="0" smtClean="0"/>
              <a:t>Higgs boson in Electroweak </a:t>
            </a:r>
            <a:r>
              <a:rPr lang="en-US" dirty="0" err="1" smtClean="0"/>
              <a:t>Lagrangian</a:t>
            </a:r>
            <a:endParaRPr lang="en-US" dirty="0" smtClean="0"/>
          </a:p>
          <a:p>
            <a:pPr lvl="1"/>
            <a:r>
              <a:rPr lang="en-US" dirty="0" smtClean="0"/>
              <a:t>Higgs </a:t>
            </a:r>
            <a:r>
              <a:rPr lang="en-US" dirty="0" smtClean="0"/>
              <a:t>boson production and decay at the LHC</a:t>
            </a:r>
          </a:p>
          <a:p>
            <a:pPr lvl="1"/>
            <a:r>
              <a:rPr lang="en-US" dirty="0" smtClean="0"/>
              <a:t>The landscape at the end of LHC run I</a:t>
            </a:r>
          </a:p>
          <a:p>
            <a:endParaRPr lang="en-US" dirty="0" smtClean="0"/>
          </a:p>
          <a:p>
            <a:r>
              <a:rPr lang="en-US" dirty="0" smtClean="0"/>
              <a:t>The Higgs sector </a:t>
            </a:r>
            <a:r>
              <a:rPr lang="en-US" dirty="0" smtClean="0"/>
              <a:t>beyond </a:t>
            </a:r>
            <a:r>
              <a:rPr lang="en-US" dirty="0" smtClean="0"/>
              <a:t>the Standard Model</a:t>
            </a:r>
            <a:endParaRPr lang="en-US" dirty="0" smtClean="0"/>
          </a:p>
          <a:p>
            <a:pPr lvl="1"/>
            <a:r>
              <a:rPr lang="en-US" dirty="0" smtClean="0"/>
              <a:t>Constraints from current data</a:t>
            </a:r>
          </a:p>
          <a:p>
            <a:pPr lvl="1"/>
            <a:r>
              <a:rPr lang="en-US" dirty="0" smtClean="0"/>
              <a:t>Examples of rare and exotic channels</a:t>
            </a:r>
          </a:p>
          <a:p>
            <a:endParaRPr lang="en-US" dirty="0" smtClean="0"/>
          </a:p>
          <a:p>
            <a:r>
              <a:rPr lang="en-US" dirty="0" smtClean="0"/>
              <a:t>Future </a:t>
            </a:r>
            <a:r>
              <a:rPr lang="en-US" dirty="0" smtClean="0"/>
              <a:t>Higgs measurements at LHC and beyond</a:t>
            </a:r>
          </a:p>
          <a:p>
            <a:pPr lvl="1"/>
            <a:r>
              <a:rPr lang="en-US" dirty="0" smtClean="0"/>
              <a:t>Fundamental questions at the end of run I</a:t>
            </a:r>
          </a:p>
          <a:p>
            <a:pPr lvl="1"/>
            <a:r>
              <a:rPr lang="en-US" dirty="0" smtClean="0"/>
              <a:t>Future LHC running – luminosity, energy, and physics reach</a:t>
            </a:r>
          </a:p>
          <a:p>
            <a:pPr lvl="1"/>
            <a:r>
              <a:rPr lang="en-US" dirty="0" smtClean="0"/>
              <a:t>Higgs physics in future LHC analyses – Precision and Searches</a:t>
            </a:r>
          </a:p>
          <a:p>
            <a:pPr lvl="1"/>
            <a:r>
              <a:rPr lang="en-US" dirty="0" smtClean="0"/>
              <a:t>An example: associated production with top-quark pair – SM and </a:t>
            </a:r>
            <a:r>
              <a:rPr lang="en-US" dirty="0" smtClean="0"/>
              <a:t>BSM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7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uNoir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6" y="754908"/>
            <a:ext cx="3294494" cy="2470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" y="3225778"/>
            <a:ext cx="4540278" cy="363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932" y="2142972"/>
            <a:ext cx="5293996" cy="372615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65628" y="595927"/>
            <a:ext cx="52393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Backup Slides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1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232"/>
          </a:xfrm>
        </p:spPr>
        <p:txBody>
          <a:bodyPr/>
          <a:lstStyle/>
          <a:p>
            <a:r>
              <a:rPr lang="en-US" dirty="0" smtClean="0"/>
              <a:t>Direct BSM Higgs Searches (ATLAS)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82242" y="1205802"/>
            <a:ext cx="8861757" cy="356609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FCNC in </a:t>
            </a:r>
            <a:r>
              <a:rPr lang="en-US" dirty="0" err="1"/>
              <a:t>t→cH</a:t>
            </a:r>
            <a:r>
              <a:rPr lang="en-US" dirty="0"/>
              <a:t>, </a:t>
            </a:r>
            <a:r>
              <a:rPr lang="en-US" dirty="0" err="1"/>
              <a:t>H→γγ</a:t>
            </a:r>
            <a:r>
              <a:rPr lang="en-US" dirty="0"/>
              <a:t> - upper limit on BR: Obs.(Exp.): 0.83%(0.53%) x SM for 125 </a:t>
            </a:r>
            <a:r>
              <a:rPr lang="en-US" dirty="0" err="1"/>
              <a:t>GeV</a:t>
            </a:r>
            <a:r>
              <a:rPr lang="en-US" dirty="0"/>
              <a:t> at 95% CL [ATLAS-CONF-2013-081</a:t>
            </a:r>
            <a:r>
              <a:rPr lang="en-US" dirty="0" smtClean="0"/>
              <a:t>]</a:t>
            </a:r>
            <a:endParaRPr lang="en-US" dirty="0"/>
          </a:p>
          <a:p>
            <a:r>
              <a:rPr lang="en-US" dirty="0" err="1" smtClean="0"/>
              <a:t>H</a:t>
            </a:r>
            <a:r>
              <a:rPr lang="en-US" dirty="0" err="1"/>
              <a:t>→ZZ→llνν</a:t>
            </a:r>
            <a:r>
              <a:rPr lang="en-US" dirty="0"/>
              <a:t>: Excl. 320 - 560 </a:t>
            </a:r>
            <a:r>
              <a:rPr lang="en-US" dirty="0" err="1"/>
              <a:t>GeV</a:t>
            </a:r>
            <a:r>
              <a:rPr lang="en-US" dirty="0"/>
              <a:t> [ATLAS-CONF-2012-016</a:t>
            </a:r>
            <a:r>
              <a:rPr lang="en-US" dirty="0" smtClean="0"/>
              <a:t>]</a:t>
            </a:r>
          </a:p>
          <a:p>
            <a:r>
              <a:rPr lang="en-US" dirty="0" err="1" smtClean="0"/>
              <a:t>H</a:t>
            </a:r>
            <a:r>
              <a:rPr lang="en-US" dirty="0" err="1"/>
              <a:t>→ZZ→llqq</a:t>
            </a:r>
            <a:r>
              <a:rPr lang="en-US" dirty="0"/>
              <a:t>: Excl. 300 - 310, 360 - 400 </a:t>
            </a:r>
            <a:r>
              <a:rPr lang="en-US" dirty="0" err="1"/>
              <a:t>GeV</a:t>
            </a:r>
            <a:r>
              <a:rPr lang="en-US" dirty="0"/>
              <a:t>. at 145 </a:t>
            </a:r>
            <a:r>
              <a:rPr lang="en-US" dirty="0" err="1"/>
              <a:t>GeV</a:t>
            </a:r>
            <a:r>
              <a:rPr lang="en-US" dirty="0"/>
              <a:t> 3.5 x SM [ATLAS-CONF-2012-017] </a:t>
            </a:r>
            <a:endParaRPr lang="en-US" dirty="0" smtClean="0"/>
          </a:p>
          <a:p>
            <a:r>
              <a:rPr lang="en-US" dirty="0" err="1" smtClean="0"/>
              <a:t>H</a:t>
            </a:r>
            <a:r>
              <a:rPr lang="en-US" dirty="0" err="1"/>
              <a:t>→WW→lνjj</a:t>
            </a:r>
            <a:r>
              <a:rPr lang="en-US" dirty="0"/>
              <a:t>: at 400 </a:t>
            </a:r>
            <a:r>
              <a:rPr lang="en-US" dirty="0" err="1"/>
              <a:t>GeV</a:t>
            </a:r>
            <a:r>
              <a:rPr lang="en-US" dirty="0"/>
              <a:t> Obs.(Exp.) 2.3(1.6) x SM [ATLAS-CONF-2012-018</a:t>
            </a:r>
            <a:r>
              <a:rPr lang="en-US" dirty="0" smtClean="0"/>
              <a:t>] </a:t>
            </a:r>
          </a:p>
          <a:p>
            <a:r>
              <a:rPr lang="en-US" dirty="0" smtClean="0"/>
              <a:t>Higgs </a:t>
            </a:r>
            <a:r>
              <a:rPr lang="en-US" dirty="0"/>
              <a:t>in SM with 4th fermion generation: model ruled out [ATLAS-CONF-2011-135] </a:t>
            </a:r>
            <a:endParaRPr lang="en-US" dirty="0" smtClean="0"/>
          </a:p>
          <a:p>
            <a:r>
              <a:rPr lang="en-US" dirty="0" err="1" smtClean="0"/>
              <a:t>Fermiophobic</a:t>
            </a:r>
            <a:r>
              <a:rPr lang="en-US" dirty="0" smtClean="0"/>
              <a:t> </a:t>
            </a:r>
            <a:r>
              <a:rPr lang="en-US" dirty="0"/>
              <a:t>H to </a:t>
            </a:r>
            <a:r>
              <a:rPr lang="en-US" dirty="0" err="1"/>
              <a:t>diphoton</a:t>
            </a:r>
            <a:r>
              <a:rPr lang="en-US" dirty="0"/>
              <a:t> Model ruled out [ATLAS-CONF-2012-013] </a:t>
            </a:r>
            <a:endParaRPr lang="en-US" dirty="0" smtClean="0"/>
          </a:p>
          <a:p>
            <a:r>
              <a:rPr lang="en-US" dirty="0" smtClean="0"/>
              <a:t>MSSM </a:t>
            </a:r>
            <a:r>
              <a:rPr lang="en-US" dirty="0"/>
              <a:t>neutral H [JHEP: JHEP02(2013)095] </a:t>
            </a:r>
            <a:endParaRPr lang="en-US" dirty="0" smtClean="0"/>
          </a:p>
          <a:p>
            <a:r>
              <a:rPr lang="en-US" dirty="0" smtClean="0"/>
              <a:t>NMSSM </a:t>
            </a:r>
            <a:r>
              <a:rPr lang="en-US" dirty="0"/>
              <a:t>a1 to </a:t>
            </a:r>
            <a:r>
              <a:rPr lang="en-US" dirty="0" err="1"/>
              <a:t>μμ</a:t>
            </a:r>
            <a:r>
              <a:rPr lang="en-US" dirty="0"/>
              <a:t> [ATLAS-CONF-2011-020] </a:t>
            </a:r>
            <a:endParaRPr lang="en-US" dirty="0" smtClean="0"/>
          </a:p>
          <a:p>
            <a:r>
              <a:rPr lang="en-US" dirty="0" smtClean="0"/>
              <a:t>NMSSM </a:t>
            </a:r>
            <a:r>
              <a:rPr lang="en-US" dirty="0"/>
              <a:t>H to a0a0 to 4γ [ATLAS-CONF-2012-079] </a:t>
            </a:r>
            <a:endParaRPr lang="en-US" dirty="0" smtClean="0"/>
          </a:p>
          <a:p>
            <a:r>
              <a:rPr lang="en-US" dirty="0" smtClean="0"/>
              <a:t>H</a:t>
            </a:r>
            <a:r>
              <a:rPr lang="en-US" dirty="0"/>
              <a:t>±→ </a:t>
            </a:r>
            <a:r>
              <a:rPr lang="en-US" dirty="0" err="1"/>
              <a:t>cs</a:t>
            </a:r>
            <a:r>
              <a:rPr lang="en-US" dirty="0"/>
              <a:t> [EPJC73 (2013) 2465] </a:t>
            </a:r>
            <a:endParaRPr lang="en-US" dirty="0" smtClean="0"/>
          </a:p>
          <a:p>
            <a:r>
              <a:rPr lang="en-US" dirty="0" smtClean="0"/>
              <a:t>2HDM </a:t>
            </a:r>
            <a:r>
              <a:rPr lang="en-US" dirty="0"/>
              <a:t>WW(</a:t>
            </a:r>
            <a:r>
              <a:rPr lang="en-US" dirty="0" err="1"/>
              <a:t>lvlv</a:t>
            </a:r>
            <a:r>
              <a:rPr lang="en-US" dirty="0"/>
              <a:t>) [ATLAS-CONF-2013-027]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82242" y="4771898"/>
            <a:ext cx="6072014" cy="158445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'It is an old maxim of mine that when you have excluded the impossible, whatever remains, however improbable, must be the truth.'</a:t>
            </a:r>
          </a:p>
          <a:p>
            <a:pPr marL="0" indent="0">
              <a:buNone/>
            </a:pPr>
            <a:r>
              <a:rPr lang="en-US" dirty="0"/>
              <a:t>Sherlock Holmes</a:t>
            </a:r>
          </a:p>
          <a:p>
            <a:pPr marL="0" indent="0">
              <a:buNone/>
            </a:pPr>
            <a:r>
              <a:rPr lang="en-US" i="1" dirty="0"/>
              <a:t>-The Beryl </a:t>
            </a:r>
            <a:r>
              <a:rPr lang="en-US" i="1" dirty="0" smtClean="0"/>
              <a:t>Coronet</a:t>
            </a:r>
            <a:endParaRPr lang="en-US" i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256" y="3861133"/>
            <a:ext cx="2332543" cy="26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1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/>
          </a:bodyPr>
          <a:lstStyle/>
          <a:p>
            <a:r>
              <a:rPr lang="en-US" dirty="0" smtClean="0"/>
              <a:t>Future experimental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27" y="1106585"/>
            <a:ext cx="8864243" cy="222012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High-Luminosity LHC </a:t>
            </a:r>
            <a:r>
              <a:rPr lang="en-US" dirty="0" smtClean="0"/>
              <a:t>plus </a:t>
            </a:r>
            <a:r>
              <a:rPr lang="en-US" dirty="0" smtClean="0">
                <a:solidFill>
                  <a:srgbClr val="0000FF"/>
                </a:solidFill>
              </a:rPr>
              <a:t>Linear Collider </a:t>
            </a:r>
            <a:r>
              <a:rPr lang="en-US" dirty="0" smtClean="0"/>
              <a:t>are “</a:t>
            </a:r>
            <a:r>
              <a:rPr lang="en-US" b="1" dirty="0" smtClean="0"/>
              <a:t>dream team</a:t>
            </a:r>
            <a:r>
              <a:rPr lang="en-US" dirty="0" smtClean="0"/>
              <a:t>” for Higgs properties!</a:t>
            </a:r>
          </a:p>
          <a:p>
            <a:r>
              <a:rPr lang="en-US" dirty="0" smtClean="0"/>
              <a:t>LHC (√</a:t>
            </a:r>
            <a:r>
              <a:rPr lang="en-US" dirty="0"/>
              <a:t>s=</a:t>
            </a:r>
            <a:r>
              <a:rPr lang="en-US" dirty="0" smtClean="0"/>
              <a:t>14TeV and L=3000fb</a:t>
            </a:r>
            <a:r>
              <a:rPr lang="en-US" baseline="30000" dirty="0"/>
              <a:t>-1</a:t>
            </a:r>
            <a:r>
              <a:rPr lang="en-US" dirty="0" smtClean="0"/>
              <a:t>) </a:t>
            </a:r>
            <a:r>
              <a:rPr lang="en-US" b="1" dirty="0" smtClean="0"/>
              <a:t>systematics </a:t>
            </a:r>
            <a:r>
              <a:rPr lang="en-US" b="1" dirty="0"/>
              <a:t>limited</a:t>
            </a:r>
            <a:endParaRPr lang="en-US" b="1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Total width </a:t>
            </a:r>
            <a:r>
              <a:rPr lang="en-US" dirty="0" smtClean="0"/>
              <a:t>only at Linear Collider (</a:t>
            </a:r>
            <a:r>
              <a:rPr lang="en-US" dirty="0"/>
              <a:t>√s=250GeV, L=250fb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: ≈</a:t>
            </a:r>
            <a:r>
              <a:rPr lang="en-US" dirty="0"/>
              <a:t>10% </a:t>
            </a:r>
            <a:r>
              <a:rPr lang="en-US" dirty="0" smtClean="0"/>
              <a:t>accuracy)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generation couplings (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</a:t>
            </a:r>
            <a:r>
              <a:rPr lang="en-US" dirty="0" smtClean="0"/>
              <a:t>,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μ</a:t>
            </a:r>
            <a:r>
              <a:rPr lang="en-US" dirty="0" smtClean="0"/>
              <a:t>) challenging at LHC but possible at LC</a:t>
            </a:r>
          </a:p>
          <a:p>
            <a:r>
              <a:rPr lang="en-US" dirty="0" err="1" smtClean="0"/>
              <a:t>Δ</a:t>
            </a:r>
            <a:r>
              <a:rPr lang="en-US" baseline="-25000" dirty="0" err="1" smtClean="0"/>
              <a:t>top</a:t>
            </a:r>
            <a:r>
              <a:rPr lang="en-US" dirty="0" smtClean="0"/>
              <a:t> opens up for LC500 (</a:t>
            </a:r>
            <a:r>
              <a:rPr lang="en-US" dirty="0"/>
              <a:t>√s</a:t>
            </a:r>
            <a:r>
              <a:rPr lang="en-US" dirty="0" smtClean="0"/>
              <a:t>=500GeV</a:t>
            </a:r>
            <a:r>
              <a:rPr lang="en-US" dirty="0"/>
              <a:t>, L</a:t>
            </a:r>
            <a:r>
              <a:rPr lang="en-US" dirty="0" smtClean="0"/>
              <a:t>=500fb</a:t>
            </a:r>
            <a:r>
              <a:rPr lang="en-US" baseline="30000" dirty="0"/>
              <a:t>-1</a:t>
            </a:r>
            <a:r>
              <a:rPr lang="en-US" dirty="0" smtClean="0"/>
              <a:t>): </a:t>
            </a:r>
            <a:r>
              <a:rPr lang="en-US" dirty="0"/>
              <a:t>≈</a:t>
            </a:r>
            <a:r>
              <a:rPr lang="en-US" dirty="0" smtClean="0"/>
              <a:t>3-7% from HL-LHC + LC500</a:t>
            </a:r>
          </a:p>
          <a:p>
            <a:r>
              <a:rPr lang="en-US" dirty="0" smtClean="0"/>
              <a:t>Precision of </a:t>
            </a:r>
            <a:r>
              <a:rPr lang="en-US" b="1" dirty="0" smtClean="0"/>
              <a:t>HL-LHC + LC </a:t>
            </a:r>
            <a:r>
              <a:rPr lang="en-US" dirty="0" smtClean="0">
                <a:solidFill>
                  <a:srgbClr val="0000FF"/>
                </a:solidFill>
              </a:rPr>
              <a:t>limited by LC statistical uncertainty</a:t>
            </a:r>
            <a:r>
              <a:rPr lang="en-US" dirty="0" smtClean="0"/>
              <a:t>, not systematics!</a:t>
            </a:r>
          </a:p>
          <a:p>
            <a:r>
              <a:rPr lang="en-US" b="1" dirty="0" smtClean="0"/>
              <a:t>NOTE:</a:t>
            </a:r>
            <a:r>
              <a:rPr lang="en-US" dirty="0" smtClean="0"/>
              <a:t> Not yet clear what machine will follow the LHC… but Higgs physics is a big part of it’s physics motivation!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7" y="3326713"/>
            <a:ext cx="4287527" cy="3192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43" y="3326713"/>
            <a:ext cx="4287528" cy="3218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7536629" y="4755496"/>
            <a:ext cx="28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Klute</a:t>
            </a:r>
            <a:r>
              <a:rPr lang="en-US" dirty="0" smtClean="0"/>
              <a:t> et al, </a:t>
            </a:r>
            <a:r>
              <a:rPr lang="en-US" dirty="0" err="1" smtClean="0"/>
              <a:t>arXiv</a:t>
            </a:r>
            <a:r>
              <a:rPr lang="en-US" dirty="0"/>
              <a:t>: 1301.1322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7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464"/>
          </a:xfrm>
        </p:spPr>
        <p:txBody>
          <a:bodyPr/>
          <a:lstStyle/>
          <a:p>
            <a:r>
              <a:rPr lang="en-US" dirty="0" smtClean="0"/>
              <a:t>Event topology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12103"/>
            <a:ext cx="8229600" cy="5152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9675" y="6488668"/>
            <a:ext cx="666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Amor dos Santos, IDPASC Workshop on Foundations of HEP,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51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77" y="4054256"/>
            <a:ext cx="2102808" cy="28037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54578" y="3025011"/>
            <a:ext cx="94207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3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8864" y="2384713"/>
            <a:ext cx="86804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1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2361" y="316498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7010" y="248459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9928" y="2196234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3980666" y="726292"/>
            <a:ext cx="4964421" cy="4154992"/>
          </a:xfrm>
          <a:prstGeom prst="rect">
            <a:avLst/>
          </a:prstGeom>
          <a:effectLst>
            <a:glow rad="355600">
              <a:schemeClr val="tx1">
                <a:alpha val="77000"/>
              </a:schemeClr>
            </a:glow>
            <a:softEdge rad="266700"/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8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0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9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465666" y="1143000"/>
            <a:ext cx="822113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BE0204"/>
                </a:solidFill>
                <a:latin typeface="Arial"/>
                <a:ea typeface="Arial" charset="0"/>
                <a:cs typeface="Arial" charset="0"/>
                <a:sym typeface="Wingdings" charset="2"/>
              </a:rPr>
              <a:t>The </a:t>
            </a:r>
            <a:r>
              <a:rPr lang="en-US" sz="2800" dirty="0" smtClean="0">
                <a:solidFill>
                  <a:srgbClr val="BE0204"/>
                </a:solidFill>
                <a:latin typeface="Arial"/>
                <a:ea typeface="Arial" charset="0"/>
                <a:cs typeface="Arial" charset="0"/>
                <a:sym typeface="Wingdings" charset="2"/>
              </a:rPr>
              <a:t>Standard</a:t>
            </a:r>
            <a:r>
              <a:rPr lang="en-US" sz="2800" dirty="0">
                <a:solidFill>
                  <a:srgbClr val="BE0204"/>
                </a:solidFill>
                <a:latin typeface="Arial"/>
                <a:ea typeface="Arial" charset="0"/>
                <a:cs typeface="Arial" charset="0"/>
                <a:sym typeface="Wingdings" charset="2"/>
              </a:rPr>
              <a:t> </a:t>
            </a:r>
            <a:r>
              <a:rPr lang="en-US" sz="2800" dirty="0" smtClean="0">
                <a:solidFill>
                  <a:srgbClr val="BE0204"/>
                </a:solidFill>
                <a:latin typeface="Arial"/>
                <a:ea typeface="Arial" charset="0"/>
                <a:cs typeface="Arial" charset="0"/>
                <a:sym typeface="Wingdings" charset="2"/>
              </a:rPr>
              <a:t>Model </a:t>
            </a:r>
            <a:r>
              <a:rPr lang="en-US" sz="2800" dirty="0">
                <a:solidFill>
                  <a:srgbClr val="BE0204"/>
                </a:solidFill>
                <a:latin typeface="Arial"/>
                <a:ea typeface="Arial" charset="0"/>
                <a:cs typeface="Arial" charset="0"/>
                <a:sym typeface="Wingdings" charset="2"/>
              </a:rPr>
              <a:t>would fail at high energy without the Higgs particle or other </a:t>
            </a:r>
            <a:r>
              <a:rPr lang="ja-JP" altLang="en-US" sz="2800" dirty="0">
                <a:solidFill>
                  <a:srgbClr val="BE0204"/>
                </a:solidFill>
                <a:latin typeface="Arial"/>
                <a:ea typeface="Arial" charset="0"/>
                <a:cs typeface="Arial" charset="0"/>
                <a:sym typeface="Wingdings" charset="2"/>
              </a:rPr>
              <a:t>‘</a:t>
            </a:r>
            <a:r>
              <a:rPr lang="en-US" altLang="ja-JP" sz="2800" dirty="0">
                <a:solidFill>
                  <a:srgbClr val="BE0204"/>
                </a:solidFill>
                <a:latin typeface="Arial"/>
                <a:ea typeface="Arial" charset="0"/>
                <a:cs typeface="Arial" charset="0"/>
                <a:sym typeface="Wingdings" charset="2"/>
              </a:rPr>
              <a:t>new physics</a:t>
            </a:r>
            <a:r>
              <a:rPr lang="ja-JP" altLang="en-US" sz="2800" dirty="0">
                <a:solidFill>
                  <a:srgbClr val="BE0204"/>
                </a:solidFill>
                <a:latin typeface="Arial"/>
                <a:ea typeface="Arial" charset="0"/>
                <a:cs typeface="Arial" charset="0"/>
                <a:sym typeface="Wingdings" charset="2"/>
              </a:rPr>
              <a:t>’</a:t>
            </a:r>
            <a:endParaRPr lang="en-US" altLang="ja-JP" sz="2800" dirty="0">
              <a:solidFill>
                <a:srgbClr val="BE0204"/>
              </a:solidFill>
              <a:latin typeface="Arial"/>
              <a:ea typeface="Arial" charset="0"/>
              <a:cs typeface="Arial" charset="0"/>
              <a:sym typeface="Wingdings" charset="2"/>
            </a:endParaRPr>
          </a:p>
          <a:p>
            <a:endParaRPr lang="en-US" sz="2800" dirty="0">
              <a:solidFill>
                <a:srgbClr val="000000"/>
              </a:solidFill>
              <a:latin typeface="Arial"/>
              <a:ea typeface="Arial" charset="0"/>
              <a:cs typeface="Arial" charset="0"/>
              <a:sym typeface="Wingdings" charset="2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Based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on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the available data and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on quite general theoretical insights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it was expected that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the </a:t>
            </a:r>
            <a:r>
              <a:rPr lang="ja-JP" altLang="en-US" sz="2800" b="1" dirty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‘</a:t>
            </a:r>
            <a:r>
              <a:rPr lang="en-US" altLang="ja-JP" sz="2800" b="1" dirty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new physics</a:t>
            </a:r>
            <a:r>
              <a:rPr lang="ja-JP" altLang="en-US" sz="2800" b="1" dirty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’</a:t>
            </a:r>
            <a:r>
              <a:rPr lang="en-US" altLang="ja-JP" sz="2800" dirty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would </a:t>
            </a:r>
            <a:r>
              <a:rPr lang="en-US" altLang="ja-JP" sz="2800" dirty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manifest at an energy </a:t>
            </a:r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around</a:t>
            </a:r>
          </a:p>
          <a:p>
            <a:pPr lvl="1" algn="ctr"/>
            <a:endParaRPr lang="en-US" sz="2800" dirty="0">
              <a:solidFill>
                <a:srgbClr val="000000"/>
              </a:solidFill>
              <a:latin typeface="Arial"/>
              <a:ea typeface="Arial" charset="0"/>
              <a:cs typeface="Arial" charset="0"/>
            </a:endParaRPr>
          </a:p>
          <a:p>
            <a:pPr marL="0" lvl="1" algn="ctr"/>
            <a:r>
              <a:rPr lang="en-US" sz="2800" b="1" dirty="0" smtClean="0">
                <a:solidFill>
                  <a:srgbClr val="263B86"/>
                </a:solidFill>
                <a:latin typeface="Arial"/>
                <a:ea typeface="Arial" charset="0"/>
                <a:cs typeface="Arial" charset="0"/>
              </a:rPr>
              <a:t>1 </a:t>
            </a:r>
            <a:r>
              <a:rPr lang="en-US" sz="2800" b="1" dirty="0" err="1">
                <a:solidFill>
                  <a:srgbClr val="263B86"/>
                </a:solidFill>
                <a:latin typeface="Arial"/>
                <a:ea typeface="Arial" charset="0"/>
                <a:cs typeface="Arial" charset="0"/>
              </a:rPr>
              <a:t>Tera-electronVolt</a:t>
            </a:r>
            <a:r>
              <a:rPr lang="en-US" sz="2800" b="1" dirty="0">
                <a:solidFill>
                  <a:srgbClr val="263B86"/>
                </a:solidFill>
                <a:latin typeface="Arial"/>
                <a:ea typeface="Arial" charset="0"/>
                <a:cs typeface="Arial" charset="0"/>
              </a:rPr>
              <a:t> = 10</a:t>
            </a:r>
            <a:r>
              <a:rPr lang="en-US" sz="2800" b="1" baseline="30000" dirty="0">
                <a:solidFill>
                  <a:srgbClr val="263B86"/>
                </a:solidFill>
                <a:latin typeface="Arial"/>
                <a:ea typeface="Arial" charset="0"/>
                <a:cs typeface="Arial" charset="0"/>
              </a:rPr>
              <a:t>12 </a:t>
            </a:r>
            <a:r>
              <a:rPr lang="en-US" sz="2800" b="1" dirty="0">
                <a:solidFill>
                  <a:srgbClr val="263B86"/>
                </a:solidFill>
                <a:latin typeface="Arial"/>
                <a:ea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263B86"/>
                </a:solidFill>
                <a:latin typeface="Arial"/>
                <a:ea typeface="Arial" charset="0"/>
                <a:cs typeface="Arial" charset="0"/>
              </a:rPr>
              <a:t>electronVolt</a:t>
            </a:r>
            <a:endParaRPr lang="en-US" sz="2800" b="1" dirty="0">
              <a:solidFill>
                <a:srgbClr val="263B86"/>
              </a:solidFill>
              <a:latin typeface="Arial"/>
              <a:ea typeface="Arial" charset="0"/>
              <a:cs typeface="Arial" charset="0"/>
            </a:endParaRPr>
          </a:p>
          <a:p>
            <a:endParaRPr lang="en-US" sz="2800" dirty="0">
              <a:solidFill>
                <a:srgbClr val="000000"/>
              </a:solidFill>
              <a:latin typeface="Arial"/>
              <a:ea typeface="Arial" charset="0"/>
              <a:cs typeface="Arial" charset="0"/>
            </a:endParaRPr>
          </a:p>
          <a:p>
            <a:pPr algn="ctr"/>
            <a:r>
              <a:rPr lang="en-US" sz="2800" dirty="0">
                <a:solidFill>
                  <a:srgbClr val="BE0204"/>
                </a:solidFill>
                <a:latin typeface="Arial"/>
                <a:ea typeface="Arial" charset="0"/>
                <a:cs typeface="Arial" charset="0"/>
              </a:rPr>
              <a:t>accessible at the LHC for the first time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cs typeface="Arial"/>
              </a:rPr>
              <a:t>The 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Terascale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8" y="1232759"/>
            <a:ext cx="8412430" cy="497754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4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60679"/>
            <a:ext cx="4318000" cy="1274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39821"/>
            <a:ext cx="6667500" cy="1480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" y="374134"/>
            <a:ext cx="37890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SM </a:t>
            </a:r>
            <a:r>
              <a:rPr lang="en-US" sz="3200" dirty="0" err="1" smtClean="0"/>
              <a:t>Lagrangian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539918"/>
            <a:ext cx="3619500" cy="1643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5520595"/>
            <a:ext cx="4800600" cy="1066800"/>
          </a:xfrm>
          <a:prstGeom prst="rect">
            <a:avLst/>
          </a:prstGeom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49302" y="1077042"/>
            <a:ext cx="8159750" cy="1588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1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21359" y="5835362"/>
            <a:ext cx="7950265" cy="709216"/>
            <a:chOff x="521359" y="5835362"/>
            <a:chExt cx="7950265" cy="7092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924" y="5934978"/>
              <a:ext cx="3822700" cy="6096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1359" y="5835362"/>
              <a:ext cx="4010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Spontaneous symmetry breaking:</a:t>
              </a:r>
            </a:p>
            <a:p>
              <a:r>
                <a:rPr lang="en-US" dirty="0" smtClean="0"/>
                <a:t>New bosons </a:t>
              </a:r>
              <a:r>
                <a:rPr lang="en-US" dirty="0" err="1" smtClean="0"/>
                <a:t>γ</a:t>
              </a:r>
              <a:r>
                <a:rPr lang="en-US" dirty="0" smtClean="0"/>
                <a:t> and Z</a:t>
              </a:r>
              <a:r>
                <a:rPr lang="en-US" baseline="30000" dirty="0" smtClean="0"/>
                <a:t>0</a:t>
              </a:r>
              <a:r>
                <a:rPr lang="en-US" dirty="0" smtClean="0"/>
                <a:t> from W</a:t>
              </a:r>
              <a:r>
                <a:rPr lang="en-US" baseline="30000" dirty="0" smtClean="0"/>
                <a:t>0</a:t>
              </a:r>
              <a:r>
                <a:rPr lang="en-US" dirty="0" smtClean="0"/>
                <a:t> and B</a:t>
              </a:r>
              <a:r>
                <a:rPr lang="en-US" baseline="30000" dirty="0" smtClean="0"/>
                <a:t>0</a:t>
              </a:r>
              <a:endParaRPr lang="en-US" baseline="30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3931" y="382732"/>
            <a:ext cx="8765788" cy="3058899"/>
            <a:chOff x="273931" y="382732"/>
            <a:chExt cx="8765788" cy="30588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359" y="635611"/>
              <a:ext cx="2946400" cy="254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221" y="1016611"/>
              <a:ext cx="3302000" cy="533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221" y="1553101"/>
              <a:ext cx="5664200" cy="304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21" y="1857901"/>
              <a:ext cx="3251200" cy="660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9221" y="2568109"/>
              <a:ext cx="5867400" cy="3429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20421" y="382732"/>
              <a:ext cx="3849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Electroweak </a:t>
              </a:r>
              <a:r>
                <a:rPr lang="en-US" dirty="0" err="1" smtClean="0"/>
                <a:t>Lagrangian</a:t>
              </a:r>
              <a:r>
                <a:rPr lang="en-US" dirty="0"/>
                <a:t> </a:t>
              </a:r>
              <a:r>
                <a:rPr lang="en-US" dirty="0" smtClean="0"/>
                <a:t>before spontaneous symmetry breaking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11300" y="1110751"/>
              <a:ext cx="3772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Electroweak gauge bosons: B</a:t>
              </a:r>
              <a:r>
                <a:rPr lang="en-US" baseline="30000" dirty="0" smtClean="0"/>
                <a:t>0</a:t>
              </a:r>
              <a:r>
                <a:rPr lang="en-US" dirty="0" smtClean="0"/>
                <a:t> W</a:t>
              </a:r>
              <a:r>
                <a:rPr lang="en-US" baseline="30000" dirty="0" smtClean="0"/>
                <a:t>0</a:t>
              </a:r>
              <a:r>
                <a:rPr lang="en-US" dirty="0" smtClean="0"/>
                <a:t> W</a:t>
              </a:r>
              <a:r>
                <a:rPr lang="en-US" baseline="30000" dirty="0" smtClean="0"/>
                <a:t>±</a:t>
              </a:r>
              <a:endParaRPr lang="en-US" baseline="30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33421" y="1480083"/>
              <a:ext cx="2306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Fermion kinetic terms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93791" y="1857901"/>
              <a:ext cx="4021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Higgs term (note: vacuum expectation value zero before symmetry breaking)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36620" y="2518301"/>
              <a:ext cx="21030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Yukawa interaction term between Higgs field and fermions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3931" y="382732"/>
              <a:ext cx="8765788" cy="3058899"/>
            </a:xfrm>
            <a:prstGeom prst="rect">
              <a:avLst/>
            </a:prstGeom>
            <a:solidFill>
              <a:schemeClr val="bg1">
                <a:alpha val="2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HiggsPotentia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66" y="3014264"/>
            <a:ext cx="3835916" cy="28460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3931" y="4159005"/>
            <a:ext cx="235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Massive Higgs boson: transverse oscillation mode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4710" y="50873"/>
            <a:ext cx="9019486" cy="67946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2" y="6100007"/>
            <a:ext cx="2425700" cy="622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63823" y="6100007"/>
            <a:ext cx="510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Yukawa interactions between Higgs and fermions: note fermion masses!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02" y="5117986"/>
            <a:ext cx="8031156" cy="899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50" y="4819652"/>
            <a:ext cx="8503261" cy="280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82" y="3772990"/>
            <a:ext cx="6096000" cy="609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7430" y="4418384"/>
            <a:ext cx="409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Gauge boson self interaction: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30" y="3059140"/>
            <a:ext cx="3136900" cy="622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515710" y="3204514"/>
            <a:ext cx="454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Higgs boson 3- and 4-point self-interaction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11696" y="3785442"/>
            <a:ext cx="2532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Higgs</a:t>
            </a:r>
            <a:r>
              <a:rPr lang="en-US" dirty="0"/>
              <a:t> </a:t>
            </a:r>
            <a:r>
              <a:rPr lang="en-US" dirty="0" smtClean="0"/>
              <a:t>boson interaction with gauge bosons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02" y="2387444"/>
            <a:ext cx="6553200" cy="622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54" y="1892144"/>
            <a:ext cx="4813300" cy="495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824" y="535916"/>
            <a:ext cx="6985000" cy="13081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346328" y="759579"/>
            <a:ext cx="1710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Kinetic terms: notice boson masses (Z,W,H)!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30" y="230005"/>
            <a:ext cx="6731000" cy="215900"/>
          </a:xfrm>
          <a:prstGeom prst="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7055786" y="166584"/>
            <a:ext cx="203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sym. breaking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10921" y="1886334"/>
            <a:ext cx="2245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Neutral and charged current terms:    fermions and gauge boson interactions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5814806" y="585724"/>
            <a:ext cx="1438020" cy="4727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041126" y="1238707"/>
            <a:ext cx="1242157" cy="6302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12861" y="1238707"/>
            <a:ext cx="939964" cy="6302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575215" y="6075103"/>
            <a:ext cx="603781" cy="2381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750353" y="3086663"/>
            <a:ext cx="1289358" cy="643764"/>
            <a:chOff x="8865156" y="3053745"/>
            <a:chExt cx="1289358" cy="643764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8865156" y="3389180"/>
              <a:ext cx="479525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9309856" y="3389180"/>
              <a:ext cx="165208" cy="308329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9309856" y="3053745"/>
              <a:ext cx="165208" cy="335435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9608106" y="3053746"/>
              <a:ext cx="546408" cy="643763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9662289" y="3086663"/>
              <a:ext cx="492225" cy="610846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5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0" y="2100263"/>
            <a:ext cx="585601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711200" y="1235332"/>
            <a:ext cx="596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Double </a:t>
            </a:r>
            <a:r>
              <a:rPr lang="en-US" sz="2000" dirty="0">
                <a:solidFill>
                  <a:srgbClr val="000000"/>
                </a:solidFill>
              </a:rPr>
              <a:t>the whole table with a new type of </a:t>
            </a:r>
            <a:r>
              <a:rPr lang="en-US" sz="2000" dirty="0" smtClean="0">
                <a:solidFill>
                  <a:srgbClr val="000000"/>
                </a:solidFill>
              </a:rPr>
              <a:t>matter?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366814" y="5375431"/>
            <a:ext cx="49516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</a:rPr>
              <a:t>Heavy versions of every quark and </a:t>
            </a:r>
            <a:r>
              <a:rPr lang="en-US" sz="2000" b="0" dirty="0" smtClean="0">
                <a:solidFill>
                  <a:srgbClr val="000000"/>
                </a:solidFill>
              </a:rPr>
              <a:t>lepton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Supersymmetry</a:t>
            </a:r>
            <a:r>
              <a:rPr lang="en-US" sz="2000" dirty="0" smtClean="0">
                <a:solidFill>
                  <a:srgbClr val="000000"/>
                </a:solidFill>
              </a:rPr>
              <a:t> is broken</a:t>
            </a:r>
            <a:endParaRPr lang="en-US" sz="2000" b="0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Supersymmetry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/>
          <p:cNvSpPr txBox="1"/>
          <p:nvPr/>
        </p:nvSpPr>
        <p:spPr>
          <a:xfrm>
            <a:off x="1951567" y="1869882"/>
            <a:ext cx="46707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photon				</a:t>
            </a:r>
            <a:r>
              <a:rPr lang="en-US" sz="2800" dirty="0" err="1" smtClean="0">
                <a:solidFill>
                  <a:schemeClr val="accent4"/>
                </a:solidFill>
              </a:rPr>
              <a:t>photino</a:t>
            </a:r>
            <a:endParaRPr lang="en-US" sz="2800" dirty="0" smtClean="0">
              <a:solidFill>
                <a:schemeClr val="accent4"/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W, Z bosons		</a:t>
            </a:r>
            <a:r>
              <a:rPr lang="en-US" sz="2800" dirty="0" smtClean="0">
                <a:solidFill>
                  <a:srgbClr val="BE0204"/>
                </a:solidFill>
              </a:rPr>
              <a:t>Wino, </a:t>
            </a:r>
            <a:r>
              <a:rPr lang="en-US" sz="2800" dirty="0" err="1" smtClean="0">
                <a:solidFill>
                  <a:srgbClr val="BE0204"/>
                </a:solidFill>
              </a:rPr>
              <a:t>Zino</a:t>
            </a:r>
            <a:endParaRPr lang="en-US" sz="2800" dirty="0" smtClean="0">
              <a:solidFill>
                <a:srgbClr val="BE0204"/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gluon 				</a:t>
            </a:r>
            <a:r>
              <a:rPr lang="en-US" sz="2800" dirty="0" err="1" smtClean="0">
                <a:solidFill>
                  <a:srgbClr val="BE0204"/>
                </a:solidFill>
              </a:rPr>
              <a:t>gluino</a:t>
            </a:r>
            <a:endParaRPr lang="en-US" sz="2800" dirty="0" smtClean="0">
              <a:solidFill>
                <a:srgbClr val="BE0204"/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Higgs boson		</a:t>
            </a:r>
            <a:r>
              <a:rPr lang="en-US" sz="2800" dirty="0" err="1" smtClean="0">
                <a:solidFill>
                  <a:srgbClr val="BE0204"/>
                </a:solidFill>
              </a:rPr>
              <a:t>higgsino</a:t>
            </a:r>
            <a:endParaRPr lang="en-US" sz="2800" dirty="0">
              <a:solidFill>
                <a:srgbClr val="BE0204"/>
              </a:solidFill>
            </a:endParaRPr>
          </a:p>
        </p:txBody>
      </p:sp>
      <p:sp>
        <p:nvSpPr>
          <p:cNvPr id="105" name="Title 1"/>
          <p:cNvSpPr txBox="1">
            <a:spLocks/>
          </p:cNvSpPr>
          <p:nvPr/>
        </p:nvSpPr>
        <p:spPr bwMode="auto">
          <a:xfrm>
            <a:off x="410632" y="4647681"/>
            <a:ext cx="8602133" cy="159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/>
              </a:rPr>
              <a:t>These “…inos” are prime</a:t>
            </a:r>
            <a:r>
              <a:rPr kumimoji="0" lang="en-US" sz="280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/>
              </a:rPr>
              <a:t> </a:t>
            </a:r>
            <a:r>
              <a:rPr 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pitchFamily="-65" charset="-128"/>
                <a:cs typeface="ＭＳ Ｐゴシック"/>
              </a:rPr>
              <a:t>sus</a:t>
            </a:r>
            <a:r>
              <a:rPr lang="en-US" sz="2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ＭＳ Ｐゴシック"/>
              </a:rPr>
              <a:t>pects to be the galactic dark matter!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ＭＳ Ｐゴシック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accent4"/>
                </a:solidFill>
                <a:latin typeface="+mj-lt"/>
                <a:cs typeface="ＭＳ Ｐゴシック"/>
              </a:rPr>
              <a:t>Relics from the Big Bang!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32" y="1023670"/>
            <a:ext cx="7867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For </a:t>
            </a:r>
            <a:r>
              <a:rPr lang="en-US" sz="2400" dirty="0">
                <a:solidFill>
                  <a:schemeClr val="tx2"/>
                </a:solidFill>
              </a:rPr>
              <a:t>every “normal” force quanta (boson), there are </a:t>
            </a:r>
            <a:r>
              <a:rPr lang="en-US" sz="2400" dirty="0" err="1">
                <a:solidFill>
                  <a:schemeClr val="tx2"/>
                </a:solidFill>
              </a:rPr>
              <a:t>supersymmetric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partners: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5668" y="194148"/>
            <a:ext cx="7562732" cy="6305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Could DM be SUSY particles?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 temptation  unification</a:t>
            </a:r>
            <a:endParaRPr lang="en-US" dirty="0"/>
          </a:p>
        </p:txBody>
      </p:sp>
      <p:pic>
        <p:nvPicPr>
          <p:cNvPr id="12" name="Content Placeholder 11" descr="Coupling_unification.tif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2" b="2062"/>
          <a:stretch>
            <a:fillRect/>
          </a:stretch>
        </p:blipFill>
        <p:spPr>
          <a:xfrm>
            <a:off x="457200" y="1052513"/>
            <a:ext cx="7766050" cy="52673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339" y="974733"/>
            <a:ext cx="89239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accent4"/>
                </a:solidFill>
              </a:rPr>
              <a:t>Space-time could have more than three space dimensions.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extra dimensions could be very small and undetected until now.</a:t>
            </a: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chemeClr val="accent4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accent4"/>
                </a:solidFill>
              </a:rPr>
              <a:t>How can there be extra, smaller dimensions?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431" y="4421831"/>
            <a:ext cx="5205983" cy="23315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 </a:t>
            </a:r>
            <a:r>
              <a:rPr lang="en-US" dirty="0" smtClean="0"/>
              <a:t>dimensions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0338" y="2736774"/>
            <a:ext cx="839883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srgbClr val="263B86"/>
                </a:solidFill>
              </a:rPr>
              <a:t>The acrobat can move forward and backward along the rope: </a:t>
            </a:r>
            <a:r>
              <a:rPr lang="en-US" sz="2000" b="1" dirty="0">
                <a:solidFill>
                  <a:srgbClr val="263B86"/>
                </a:solidFill>
              </a:rPr>
              <a:t>one dimension</a:t>
            </a:r>
          </a:p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srgbClr val="263B86"/>
                </a:solidFill>
              </a:rPr>
              <a:t>The flea can move forward and backward as well as side to side: </a:t>
            </a:r>
            <a:r>
              <a:rPr lang="en-US" sz="2000" b="1" dirty="0">
                <a:solidFill>
                  <a:srgbClr val="263B86"/>
                </a:solidFill>
              </a:rPr>
              <a:t>two dimensions</a:t>
            </a:r>
          </a:p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But one of these dimensions is a small closed loop.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/>
              <a:t>Naturalness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36" y="1257391"/>
            <a:ext cx="8255953" cy="507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13880" y="1615684"/>
            <a:ext cx="2597553" cy="718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At a Crossroad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1" name="Picture 10" descr="SUSY_quadratic_divergences_SUSY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831" y="3874680"/>
            <a:ext cx="3380170" cy="821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307931" y="3733946"/>
            <a:ext cx="3291185" cy="832133"/>
            <a:chOff x="5013491" y="4566079"/>
            <a:chExt cx="3291185" cy="832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3491" y="4775959"/>
              <a:ext cx="3291185" cy="62225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182918" y="4566079"/>
              <a:ext cx="357162" cy="35540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53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Standard Model Higgs Mechanism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17715" y="1170695"/>
            <a:ext cx="4895890" cy="5167308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In the </a:t>
            </a:r>
            <a:r>
              <a:rPr lang="en-US" sz="2800" dirty="0" smtClean="0">
                <a:solidFill>
                  <a:srgbClr val="000000"/>
                </a:solidFill>
              </a:rPr>
              <a:t>Standard Model with no Higgs mechanism, interactions </a:t>
            </a:r>
            <a:r>
              <a:rPr lang="en-US" sz="2800" dirty="0">
                <a:solidFill>
                  <a:srgbClr val="000000"/>
                </a:solidFill>
              </a:rPr>
              <a:t>are symmetric </a:t>
            </a:r>
            <a:r>
              <a:rPr lang="en-US" sz="2800" dirty="0" smtClean="0">
                <a:solidFill>
                  <a:srgbClr val="000000"/>
                </a:solidFill>
              </a:rPr>
              <a:t>and </a:t>
            </a:r>
            <a:r>
              <a:rPr lang="en-US" sz="2800" dirty="0">
                <a:solidFill>
                  <a:srgbClr val="000000"/>
                </a:solidFill>
              </a:rPr>
              <a:t>particles do not have </a:t>
            </a:r>
            <a:r>
              <a:rPr lang="en-US" sz="2800" dirty="0" smtClean="0">
                <a:solidFill>
                  <a:srgbClr val="000000"/>
                </a:solidFill>
              </a:rPr>
              <a:t>mass 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The symmetry between the electromagnetic and the week interactions is broken: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Photon does </a:t>
            </a:r>
            <a:r>
              <a:rPr lang="en-US" dirty="0">
                <a:solidFill>
                  <a:srgbClr val="000000"/>
                </a:solidFill>
              </a:rPr>
              <a:t>not have mass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, Z </a:t>
            </a:r>
            <a:r>
              <a:rPr lang="en-US" dirty="0" smtClean="0">
                <a:solidFill>
                  <a:srgbClr val="000000"/>
                </a:solidFill>
              </a:rPr>
              <a:t>have </a:t>
            </a: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smtClean="0">
                <a:solidFill>
                  <a:srgbClr val="000000"/>
                </a:solidFill>
              </a:rPr>
              <a:t>large mass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BE0204"/>
                </a:solidFill>
              </a:rPr>
              <a:t>Higgs mechanism:</a:t>
            </a:r>
          </a:p>
          <a:p>
            <a:pPr lvl="1"/>
            <a:r>
              <a:rPr lang="en-US" dirty="0">
                <a:solidFill>
                  <a:srgbClr val="BE0204"/>
                </a:solidFill>
              </a:rPr>
              <a:t>mass of W and Z results from </a:t>
            </a:r>
            <a:r>
              <a:rPr lang="en-US" dirty="0" smtClean="0">
                <a:solidFill>
                  <a:srgbClr val="BE0204"/>
                </a:solidFill>
              </a:rPr>
              <a:t>the  </a:t>
            </a:r>
            <a:r>
              <a:rPr lang="en-US" dirty="0">
                <a:solidFill>
                  <a:srgbClr val="BE0204"/>
                </a:solidFill>
              </a:rPr>
              <a:t>Higgs </a:t>
            </a:r>
            <a:r>
              <a:rPr lang="en-US" dirty="0" smtClean="0">
                <a:solidFill>
                  <a:srgbClr val="BE0204"/>
                </a:solidFill>
              </a:rPr>
              <a:t>mechanism</a:t>
            </a:r>
            <a:endParaRPr lang="en-US" dirty="0">
              <a:solidFill>
                <a:srgbClr val="BE0204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820485" y="1182753"/>
            <a:ext cx="3104884" cy="3222251"/>
            <a:chOff x="5992261" y="1308783"/>
            <a:chExt cx="2494401" cy="2755663"/>
          </a:xfrm>
        </p:grpSpPr>
        <p:sp>
          <p:nvSpPr>
            <p:cNvPr id="25" name="Rectangle 24"/>
            <p:cNvSpPr/>
            <p:nvPr/>
          </p:nvSpPr>
          <p:spPr>
            <a:xfrm>
              <a:off x="5992261" y="1308783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6573" y="1417194"/>
              <a:ext cx="703901" cy="8329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2399" y="2226403"/>
              <a:ext cx="2143613" cy="171489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6192399" y="2004897"/>
              <a:ext cx="2185408" cy="221506"/>
              <a:chOff x="5755317" y="1689842"/>
              <a:chExt cx="2494470" cy="221508"/>
            </a:xfrm>
          </p:grpSpPr>
          <p:sp>
            <p:nvSpPr>
              <p:cNvPr id="13" name="Arc 1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06037" y="1170695"/>
            <a:ext cx="3104884" cy="3316558"/>
            <a:chOff x="2970590" y="1417194"/>
            <a:chExt cx="2494401" cy="2755663"/>
          </a:xfrm>
        </p:grpSpPr>
        <p:sp>
          <p:nvSpPr>
            <p:cNvPr id="28" name="Rectangle 27"/>
            <p:cNvSpPr/>
            <p:nvPr/>
          </p:nvSpPr>
          <p:spPr>
            <a:xfrm>
              <a:off x="2970590" y="1417194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0732" y="2349555"/>
              <a:ext cx="2143613" cy="17148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35223">
              <a:off x="4350805" y="2799382"/>
              <a:ext cx="703901" cy="832949"/>
            </a:xfrm>
            <a:prstGeom prst="rect">
              <a:avLst/>
            </a:prstGeom>
          </p:spPr>
        </p:pic>
        <p:grpSp>
          <p:nvGrpSpPr>
            <p:cNvPr id="31" name="Group 21"/>
            <p:cNvGrpSpPr/>
            <p:nvPr/>
          </p:nvGrpSpPr>
          <p:grpSpPr>
            <a:xfrm>
              <a:off x="3170733" y="3828644"/>
              <a:ext cx="2185410" cy="221506"/>
              <a:chOff x="5755317" y="1689842"/>
              <a:chExt cx="2494470" cy="221508"/>
            </a:xfrm>
          </p:grpSpPr>
          <p:sp>
            <p:nvSpPr>
              <p:cNvPr id="32" name="Arc 31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Arc 38"/>
            <p:cNvSpPr/>
            <p:nvPr/>
          </p:nvSpPr>
          <p:spPr>
            <a:xfrm>
              <a:off x="4044897" y="2226403"/>
              <a:ext cx="611770" cy="857884"/>
            </a:xfrm>
            <a:prstGeom prst="arc">
              <a:avLst>
                <a:gd name="adj1" fmla="val 15413884"/>
                <a:gd name="adj2" fmla="val 2589208"/>
              </a:avLst>
            </a:prstGeom>
            <a:ln cap="flat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42751" y="6474528"/>
            <a:ext cx="2395098" cy="38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J.Varela’s</a:t>
            </a:r>
            <a:r>
              <a:rPr lang="en-US" dirty="0" smtClean="0"/>
              <a:t> lecture</a:t>
            </a:r>
            <a:endParaRPr lang="en-US" dirty="0"/>
          </a:p>
        </p:txBody>
      </p:sp>
      <p:graphicFrame>
        <p:nvGraphicFramePr>
          <p:cNvPr id="37" name="Object 3"/>
          <p:cNvGraphicFramePr>
            <a:graphicFrameLocks noChangeAspect="1"/>
          </p:cNvGraphicFramePr>
          <p:nvPr/>
        </p:nvGraphicFramePr>
        <p:xfrm>
          <a:off x="6201005" y="4680773"/>
          <a:ext cx="1624006" cy="12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5" imgW="876300" imgH="774700" progId="Equation.3">
                  <p:embed/>
                </p:oleObj>
              </mc:Choice>
              <mc:Fallback>
                <p:oleObj name="Equation" r:id="rId5" imgW="876300" imgH="774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1005" y="4680773"/>
                        <a:ext cx="1624006" cy="1204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093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Universe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883004"/>
            <a:ext cx="7188200" cy="59842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108947" y="1346200"/>
            <a:ext cx="605502" cy="4292600"/>
          </a:xfrm>
          <a:custGeom>
            <a:avLst/>
            <a:gdLst>
              <a:gd name="connsiteX0" fmla="*/ 63500 w 381000"/>
              <a:gd name="connsiteY0" fmla="*/ 0 h 3479800"/>
              <a:gd name="connsiteX1" fmla="*/ 241300 w 381000"/>
              <a:gd name="connsiteY1" fmla="*/ 546100 h 3479800"/>
              <a:gd name="connsiteX2" fmla="*/ 355600 w 381000"/>
              <a:gd name="connsiteY2" fmla="*/ 1168400 h 3479800"/>
              <a:gd name="connsiteX3" fmla="*/ 381000 w 381000"/>
              <a:gd name="connsiteY3" fmla="*/ 1574800 h 3479800"/>
              <a:gd name="connsiteX4" fmla="*/ 355600 w 381000"/>
              <a:gd name="connsiteY4" fmla="*/ 2108200 h 3479800"/>
              <a:gd name="connsiteX5" fmla="*/ 304800 w 381000"/>
              <a:gd name="connsiteY5" fmla="*/ 2476500 h 3479800"/>
              <a:gd name="connsiteX6" fmla="*/ 177800 w 381000"/>
              <a:gd name="connsiteY6" fmla="*/ 3022600 h 3479800"/>
              <a:gd name="connsiteX7" fmla="*/ 0 w 381000"/>
              <a:gd name="connsiteY7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479800">
                <a:moveTo>
                  <a:pt x="63500" y="0"/>
                </a:moveTo>
                <a:cubicBezTo>
                  <a:pt x="128058" y="175683"/>
                  <a:pt x="192617" y="351367"/>
                  <a:pt x="241300" y="546100"/>
                </a:cubicBezTo>
                <a:cubicBezTo>
                  <a:pt x="289983" y="740833"/>
                  <a:pt x="332317" y="996950"/>
                  <a:pt x="355600" y="1168400"/>
                </a:cubicBezTo>
                <a:cubicBezTo>
                  <a:pt x="378883" y="1339850"/>
                  <a:pt x="381000" y="1418167"/>
                  <a:pt x="381000" y="1574800"/>
                </a:cubicBezTo>
                <a:cubicBezTo>
                  <a:pt x="381000" y="1731433"/>
                  <a:pt x="368300" y="1957917"/>
                  <a:pt x="355600" y="2108200"/>
                </a:cubicBezTo>
                <a:cubicBezTo>
                  <a:pt x="342900" y="2258483"/>
                  <a:pt x="334433" y="2324100"/>
                  <a:pt x="304800" y="2476500"/>
                </a:cubicBezTo>
                <a:cubicBezTo>
                  <a:pt x="275167" y="2628900"/>
                  <a:pt x="228600" y="2855383"/>
                  <a:pt x="177800" y="3022600"/>
                </a:cubicBezTo>
                <a:cubicBezTo>
                  <a:pt x="127000" y="3189817"/>
                  <a:pt x="0" y="3479800"/>
                  <a:pt x="0" y="3479800"/>
                </a:cubicBezTo>
              </a:path>
            </a:pathLst>
          </a:custGeom>
          <a:ln w="762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20402" y="1025224"/>
            <a:ext cx="275097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Telescopes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1379167"/>
            <a:ext cx="3048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Accelerators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453848" y="2679700"/>
            <a:ext cx="151296" cy="1752600"/>
          </a:xfrm>
          <a:custGeom>
            <a:avLst/>
            <a:gdLst>
              <a:gd name="connsiteX0" fmla="*/ 63500 w 381000"/>
              <a:gd name="connsiteY0" fmla="*/ 0 h 3479800"/>
              <a:gd name="connsiteX1" fmla="*/ 241300 w 381000"/>
              <a:gd name="connsiteY1" fmla="*/ 546100 h 3479800"/>
              <a:gd name="connsiteX2" fmla="*/ 355600 w 381000"/>
              <a:gd name="connsiteY2" fmla="*/ 1168400 h 3479800"/>
              <a:gd name="connsiteX3" fmla="*/ 381000 w 381000"/>
              <a:gd name="connsiteY3" fmla="*/ 1574800 h 3479800"/>
              <a:gd name="connsiteX4" fmla="*/ 355600 w 381000"/>
              <a:gd name="connsiteY4" fmla="*/ 2108200 h 3479800"/>
              <a:gd name="connsiteX5" fmla="*/ 304800 w 381000"/>
              <a:gd name="connsiteY5" fmla="*/ 2476500 h 3479800"/>
              <a:gd name="connsiteX6" fmla="*/ 177800 w 381000"/>
              <a:gd name="connsiteY6" fmla="*/ 3022600 h 3479800"/>
              <a:gd name="connsiteX7" fmla="*/ 0 w 381000"/>
              <a:gd name="connsiteY7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479800">
                <a:moveTo>
                  <a:pt x="63500" y="0"/>
                </a:moveTo>
                <a:cubicBezTo>
                  <a:pt x="128058" y="175683"/>
                  <a:pt x="192617" y="351367"/>
                  <a:pt x="241300" y="546100"/>
                </a:cubicBezTo>
                <a:cubicBezTo>
                  <a:pt x="289983" y="740833"/>
                  <a:pt x="332317" y="996950"/>
                  <a:pt x="355600" y="1168400"/>
                </a:cubicBezTo>
                <a:cubicBezTo>
                  <a:pt x="378883" y="1339850"/>
                  <a:pt x="381000" y="1418167"/>
                  <a:pt x="381000" y="1574800"/>
                </a:cubicBezTo>
                <a:cubicBezTo>
                  <a:pt x="381000" y="1731433"/>
                  <a:pt x="368300" y="1957917"/>
                  <a:pt x="355600" y="2108200"/>
                </a:cubicBezTo>
                <a:cubicBezTo>
                  <a:pt x="342900" y="2258483"/>
                  <a:pt x="334433" y="2324100"/>
                  <a:pt x="304800" y="2476500"/>
                </a:cubicBezTo>
                <a:cubicBezTo>
                  <a:pt x="275167" y="2628900"/>
                  <a:pt x="228600" y="2855383"/>
                  <a:pt x="177800" y="3022600"/>
                </a:cubicBezTo>
                <a:cubicBezTo>
                  <a:pt x="127000" y="3189817"/>
                  <a:pt x="0" y="3479800"/>
                  <a:pt x="0" y="3479800"/>
                </a:cubicBezTo>
              </a:path>
            </a:pathLst>
          </a:cu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972" y="2176840"/>
            <a:ext cx="3995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LHC – Energy Frontier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Cosmological inflation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2727446"/>
            <a:ext cx="6413500" cy="4127500"/>
            <a:chOff x="0" y="698500"/>
            <a:chExt cx="9144000" cy="5442857"/>
          </a:xfrm>
        </p:grpSpPr>
        <p:sp>
          <p:nvSpPr>
            <p:cNvPr id="4" name="Rectangle 3"/>
            <p:cNvSpPr/>
            <p:nvPr/>
          </p:nvSpPr>
          <p:spPr>
            <a:xfrm>
              <a:off x="391416" y="1202541"/>
              <a:ext cx="8117584" cy="1258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In </a:t>
              </a:r>
              <a:r>
                <a:rPr lang="en-US" sz="1400" dirty="0"/>
                <a:t>the very </a:t>
              </a:r>
              <a:r>
                <a:rPr lang="en-US" sz="1400" dirty="0" smtClean="0"/>
                <a:t>early universe</a:t>
              </a:r>
              <a:r>
                <a:rPr lang="en-US" sz="1400" dirty="0"/>
                <a:t>, the </a:t>
              </a:r>
              <a:r>
                <a:rPr lang="en-US" sz="1400" dirty="0" smtClean="0"/>
                <a:t>physical vacuum transitions from a high </a:t>
              </a:r>
              <a:r>
                <a:rPr lang="en-US" sz="1400" dirty="0"/>
                <a:t>state to </a:t>
              </a:r>
              <a:r>
                <a:rPr lang="en-US" sz="1400" dirty="0" smtClean="0"/>
                <a:t>a low </a:t>
              </a:r>
              <a:r>
                <a:rPr lang="en-US" sz="1400" dirty="0"/>
                <a:t>(ground?) state.</a:t>
              </a:r>
            </a:p>
            <a:p>
              <a:r>
                <a:rPr lang="en-US" sz="1400" dirty="0"/>
                <a:t>The resulting </a:t>
              </a:r>
              <a:r>
                <a:rPr lang="en-US" sz="1400" dirty="0" smtClean="0"/>
                <a:t>energy shift </a:t>
              </a:r>
              <a:r>
                <a:rPr lang="en-US" sz="1400" dirty="0"/>
                <a:t>drives a </a:t>
              </a:r>
              <a:r>
                <a:rPr lang="en-US" sz="1400" dirty="0" smtClean="0"/>
                <a:t>dramatic exponential </a:t>
              </a:r>
              <a:r>
                <a:rPr lang="en-US" sz="1400" dirty="0"/>
                <a:t>expansion.</a:t>
              </a:r>
            </a:p>
            <a:p>
              <a:r>
                <a:rPr lang="en-US" sz="1400" dirty="0"/>
                <a:t>It is the </a:t>
              </a:r>
              <a:r>
                <a:rPr lang="en-US" sz="1400" dirty="0" smtClean="0"/>
                <a:t>cosmological constant </a:t>
              </a:r>
              <a:r>
                <a:rPr lang="en-US" sz="1400" dirty="0"/>
                <a:t>writ large!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7667" y="2624940"/>
              <a:ext cx="4572000" cy="12581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/>
                <a:t>The inflation theory was developed</a:t>
              </a:r>
            </a:p>
            <a:p>
              <a:r>
                <a:rPr lang="en-US" sz="1400" dirty="0"/>
                <a:t>independently in the late 1970’s by Alan</a:t>
              </a:r>
            </a:p>
            <a:p>
              <a:r>
                <a:rPr lang="en-US" sz="1400" dirty="0"/>
                <a:t>Guth, Alexey Starobinsky, and others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98500"/>
              <a:ext cx="9144000" cy="54428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70065" y="4127500"/>
              <a:ext cx="2298069" cy="4058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Inflationary period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35500" y="2600572"/>
              <a:ext cx="3749163" cy="40586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Radius of observable Universe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37784" y="5689601"/>
              <a:ext cx="2181534" cy="40586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Time (second)    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53418" y="735765"/>
              <a:ext cx="1802883" cy="40586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Time (year)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1690932" y="3238933"/>
              <a:ext cx="4296261" cy="43881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Radius of observable Universe (meter)</a:t>
              </a:r>
              <a:endParaRPr lang="en-US" sz="14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57200" y="859641"/>
            <a:ext cx="8064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In </a:t>
            </a:r>
            <a:r>
              <a:rPr lang="en-US" sz="2000" dirty="0">
                <a:solidFill>
                  <a:schemeClr val="accent4"/>
                </a:solidFill>
              </a:rPr>
              <a:t>the very </a:t>
            </a:r>
            <a:r>
              <a:rPr lang="en-US" sz="2000" dirty="0" smtClean="0">
                <a:solidFill>
                  <a:schemeClr val="accent4"/>
                </a:solidFill>
              </a:rPr>
              <a:t>early universe</a:t>
            </a:r>
            <a:r>
              <a:rPr lang="en-US" sz="2000" dirty="0">
                <a:solidFill>
                  <a:schemeClr val="accent4"/>
                </a:solidFill>
              </a:rPr>
              <a:t>, the </a:t>
            </a:r>
            <a:r>
              <a:rPr lang="en-US" sz="2000" dirty="0" smtClean="0">
                <a:solidFill>
                  <a:schemeClr val="accent4"/>
                </a:solidFill>
              </a:rPr>
              <a:t>physical vacuum undergoes a transition from </a:t>
            </a:r>
            <a:r>
              <a:rPr lang="en-US" sz="2000" dirty="0">
                <a:solidFill>
                  <a:schemeClr val="accent4"/>
                </a:solidFill>
              </a:rPr>
              <a:t>a high </a:t>
            </a:r>
            <a:r>
              <a:rPr lang="en-US" sz="2000" dirty="0" smtClean="0">
                <a:solidFill>
                  <a:schemeClr val="accent4"/>
                </a:solidFill>
              </a:rPr>
              <a:t>energy state </a:t>
            </a:r>
            <a:r>
              <a:rPr lang="en-US" sz="2000" dirty="0">
                <a:solidFill>
                  <a:schemeClr val="accent4"/>
                </a:solidFill>
              </a:rPr>
              <a:t>to </a:t>
            </a:r>
            <a:r>
              <a:rPr lang="en-US" sz="2000" dirty="0" smtClean="0">
                <a:solidFill>
                  <a:schemeClr val="accent4"/>
                </a:solidFill>
              </a:rPr>
              <a:t>a low energy state.</a:t>
            </a:r>
          </a:p>
          <a:p>
            <a:endParaRPr lang="en-US" sz="2000" dirty="0">
              <a:solidFill>
                <a:schemeClr val="accent4"/>
              </a:solidFill>
            </a:endParaRPr>
          </a:p>
          <a:p>
            <a:r>
              <a:rPr lang="en-US" sz="2000" dirty="0">
                <a:solidFill>
                  <a:schemeClr val="accent4"/>
                </a:solidFill>
              </a:rPr>
              <a:t>The resulting </a:t>
            </a:r>
            <a:r>
              <a:rPr lang="en-US" sz="2000" dirty="0" smtClean="0">
                <a:solidFill>
                  <a:schemeClr val="accent4"/>
                </a:solidFill>
              </a:rPr>
              <a:t>energy shift </a:t>
            </a:r>
            <a:r>
              <a:rPr lang="en-US" sz="2000" dirty="0">
                <a:solidFill>
                  <a:schemeClr val="accent4"/>
                </a:solidFill>
              </a:rPr>
              <a:t>drives a </a:t>
            </a:r>
            <a:r>
              <a:rPr lang="en-US" sz="2000" dirty="0" smtClean="0">
                <a:solidFill>
                  <a:schemeClr val="accent4"/>
                </a:solidFill>
              </a:rPr>
              <a:t>dramatic exponential </a:t>
            </a:r>
            <a:r>
              <a:rPr lang="en-US" sz="2000" dirty="0">
                <a:solidFill>
                  <a:schemeClr val="accent4"/>
                </a:solidFill>
              </a:rPr>
              <a:t>expansion</a:t>
            </a:r>
            <a:r>
              <a:rPr lang="en-US" sz="2000" dirty="0" smtClean="0">
                <a:solidFill>
                  <a:schemeClr val="accent4"/>
                </a:solidFill>
              </a:rPr>
              <a:t>.</a:t>
            </a:r>
          </a:p>
          <a:p>
            <a:endParaRPr lang="en-US" sz="2000" dirty="0">
              <a:solidFill>
                <a:schemeClr val="accent4"/>
              </a:solidFill>
            </a:endParaRPr>
          </a:p>
          <a:p>
            <a:r>
              <a:rPr lang="en-US" sz="2000" dirty="0">
                <a:solidFill>
                  <a:schemeClr val="accent4"/>
                </a:solidFill>
              </a:rPr>
              <a:t>Explains why the Universe has a uniform Temperature (3 K)</a:t>
            </a:r>
          </a:p>
          <a:p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13500" y="3604223"/>
            <a:ext cx="24003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 inflation theory was developed</a:t>
            </a:r>
          </a:p>
          <a:p>
            <a:r>
              <a:rPr lang="en-US" dirty="0">
                <a:solidFill>
                  <a:schemeClr val="tx2"/>
                </a:solidFill>
              </a:rPr>
              <a:t>independently in the late 1970’s by Alan</a:t>
            </a:r>
          </a:p>
          <a:p>
            <a:r>
              <a:rPr lang="en-US" dirty="0">
                <a:solidFill>
                  <a:schemeClr val="tx2"/>
                </a:solidFill>
              </a:rPr>
              <a:t>Guth, Alexey Starobinsky, and others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like field and inflation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771779" y="1208597"/>
            <a:ext cx="5059599" cy="2565537"/>
            <a:chOff x="3771779" y="1208597"/>
            <a:chExt cx="5059599" cy="2565537"/>
          </a:xfrm>
        </p:grpSpPr>
        <p:pic>
          <p:nvPicPr>
            <p:cNvPr id="4" name="Picture 3" descr="higgsfield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1779" y="1208597"/>
              <a:ext cx="5059599" cy="256553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21035577">
              <a:off x="6674911" y="3165787"/>
              <a:ext cx="12044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Higgs field 1   </a:t>
              </a:r>
              <a:endParaRPr lang="en-US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33947" y="2796363"/>
              <a:ext cx="103150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Higgs field 2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46563" y="1671577"/>
              <a:ext cx="130220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False vacuum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53200" y="1671577"/>
              <a:ext cx="1610796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 </a:t>
              </a:r>
              <a:r>
                <a:rPr lang="en-US" sz="1400" dirty="0" smtClean="0"/>
                <a:t> Energy barrier    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53200" y="2653825"/>
              <a:ext cx="672254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Energy</a:t>
              </a:r>
            </a:p>
            <a:p>
              <a:r>
                <a:rPr lang="en-US" sz="1200" dirty="0" smtClean="0"/>
                <a:t>density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44614" y="3133694"/>
              <a:ext cx="82613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Real </a:t>
              </a:r>
            </a:p>
            <a:p>
              <a:r>
                <a:rPr lang="en-US" sz="1400" dirty="0" smtClean="0"/>
                <a:t>vacuum</a:t>
              </a:r>
              <a:endParaRPr lang="en-US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0298" y="1057001"/>
            <a:ext cx="35514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Before the inflation (10</a:t>
            </a: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-34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s), the Higgs-like field is trapped is a state of false vacuum.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The Universe undergoes a super-cooling transition: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temperature decreases below the phase transition point but the Higgs field stays in the false vacuum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298" y="4583522"/>
            <a:ext cx="8466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While the energy density of the Higgs field is positive, the Universe expands at accelerated rate (inflation) and the energy stored in the Higgs field increases.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Inflation stops when the Higgs field decays to the real vacuum.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The energy released by the Higgs field is converted into matter particles. 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smtClean="0"/>
              <a:t>So, where do we stand?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995834"/>
            <a:ext cx="4580387" cy="32706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have found the </a:t>
            </a:r>
            <a:r>
              <a:rPr lang="en-US" b="1" dirty="0" smtClean="0"/>
              <a:t>missing piece </a:t>
            </a:r>
            <a:r>
              <a:rPr lang="en-US" dirty="0" smtClean="0"/>
              <a:t>of the Standard Model puzzle</a:t>
            </a:r>
          </a:p>
          <a:p>
            <a:endParaRPr lang="en-US" dirty="0" smtClean="0"/>
          </a:p>
          <a:p>
            <a:r>
              <a:rPr lang="en-US" dirty="0" smtClean="0"/>
              <a:t>The current data show us a </a:t>
            </a:r>
            <a:r>
              <a:rPr lang="en-US" b="1" dirty="0" smtClean="0"/>
              <a:t>SM-like </a:t>
            </a:r>
            <a:r>
              <a:rPr lang="en-US" dirty="0" smtClean="0"/>
              <a:t>Higgs boson</a:t>
            </a:r>
          </a:p>
          <a:p>
            <a:pPr lvl="1"/>
            <a:r>
              <a:rPr lang="en-US" dirty="0" smtClean="0"/>
              <a:t>Each channel not so well measured</a:t>
            </a:r>
          </a:p>
          <a:p>
            <a:pPr lvl="1"/>
            <a:r>
              <a:rPr lang="en-US" dirty="0" smtClean="0"/>
              <a:t>But combination fits well with expectations</a:t>
            </a:r>
          </a:p>
          <a:p>
            <a:endParaRPr lang="en-US" b="1" dirty="0" smtClean="0"/>
          </a:p>
          <a:p>
            <a:r>
              <a:rPr lang="en-US" b="1" dirty="0" smtClean="0"/>
              <a:t>Is this the end of the story?</a:t>
            </a:r>
            <a:endParaRPr lang="en-US" b="1" dirty="0"/>
          </a:p>
        </p:txBody>
      </p:sp>
      <p:pic>
        <p:nvPicPr>
          <p:cNvPr id="4" name="Picture 3" descr="sv_pusselb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21" y="2085630"/>
            <a:ext cx="4246135" cy="32706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41531" y="3770051"/>
            <a:ext cx="4487627" cy="1915439"/>
            <a:chOff x="4823773" y="1076582"/>
            <a:chExt cx="4205385" cy="17775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3773" y="1122974"/>
              <a:ext cx="4205385" cy="17311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37711" y="1076582"/>
              <a:ext cx="2002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DAMA 0804.2741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59460" y="1348268"/>
            <a:ext cx="2371709" cy="2487196"/>
            <a:chOff x="3499265" y="4334750"/>
            <a:chExt cx="2172669" cy="21563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9265" y="4590468"/>
              <a:ext cx="2172669" cy="19006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731913" y="4334750"/>
              <a:ext cx="1825434" cy="293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LUX 1310.8214 </a:t>
              </a:r>
              <a:endParaRPr lang="en-US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5453" y="5757503"/>
            <a:ext cx="873680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New Physics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Modified Higgs sector(?)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24446" y="5757503"/>
            <a:ext cx="873680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Discovery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Precision!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few more channels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121" y="1384973"/>
            <a:ext cx="2053339" cy="24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2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445" y="3870377"/>
            <a:ext cx="2766915" cy="282085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30" y="223326"/>
            <a:ext cx="5800636" cy="802887"/>
          </a:xfrm>
        </p:spPr>
        <p:txBody>
          <a:bodyPr>
            <a:normAutofit/>
          </a:bodyPr>
          <a:lstStyle/>
          <a:p>
            <a:r>
              <a:rPr lang="en-US" dirty="0" smtClean="0"/>
              <a:t>Many questions…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6130" y="1077525"/>
            <a:ext cx="5598515" cy="30629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Higgs mechanism says </a:t>
            </a:r>
            <a:r>
              <a:rPr lang="en-US" b="1" dirty="0" smtClean="0"/>
              <a:t>how</a:t>
            </a:r>
            <a:r>
              <a:rPr lang="en-US" dirty="0" smtClean="0"/>
              <a:t> to give mass to fundamental particles</a:t>
            </a:r>
          </a:p>
          <a:p>
            <a:r>
              <a:rPr lang="en-US" dirty="0" smtClean="0"/>
              <a:t>It doesn’t say </a:t>
            </a:r>
            <a:r>
              <a:rPr lang="en-US" b="1" dirty="0" smtClean="0"/>
              <a:t>why</a:t>
            </a:r>
            <a:r>
              <a:rPr lang="en-US" dirty="0" smtClean="0"/>
              <a:t> fermion masses and  Yukawa couplings  are so different: 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-10</a:t>
            </a:r>
            <a:r>
              <a:rPr lang="en-US" dirty="0" smtClean="0"/>
              <a:t>GeV (</a:t>
            </a:r>
            <a:r>
              <a:rPr lang="en-US" dirty="0" err="1" smtClean="0"/>
              <a:t>ν</a:t>
            </a:r>
            <a:r>
              <a:rPr lang="en-US" dirty="0" smtClean="0"/>
              <a:t>) – 10</a:t>
            </a:r>
            <a:r>
              <a:rPr lang="en-US" baseline="30000" dirty="0" smtClean="0"/>
              <a:t>2</a:t>
            </a:r>
            <a:r>
              <a:rPr lang="en-US" dirty="0" smtClean="0"/>
              <a:t>GeV (t)</a:t>
            </a:r>
          </a:p>
          <a:p>
            <a:r>
              <a:rPr lang="en-US" dirty="0" smtClean="0"/>
              <a:t>Top mass at the EW scale. Does it play a special role in breaking it? </a:t>
            </a:r>
          </a:p>
          <a:p>
            <a:r>
              <a:rPr lang="en-US" dirty="0"/>
              <a:t>(And by the way… why 3 families of leptons and quarks?)</a:t>
            </a:r>
          </a:p>
          <a:p>
            <a:r>
              <a:rPr lang="en-US" dirty="0"/>
              <a:t>What is the underlying theory?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128" y="4312761"/>
            <a:ext cx="1718890" cy="2412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73" y="4832339"/>
            <a:ext cx="2641012" cy="1756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765" y="274639"/>
            <a:ext cx="2832595" cy="3865824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912901" y="4274278"/>
            <a:ext cx="2154962" cy="974904"/>
          </a:xfrm>
          <a:prstGeom prst="cloudCallout">
            <a:avLst>
              <a:gd name="adj1" fmla="val -62110"/>
              <a:gd name="adj2" fmla="val 2304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halkduster"/>
                <a:cs typeface="Chalkduster"/>
              </a:rPr>
              <a:t>Eh! Eh! Eh! Been there, done that!</a:t>
            </a:r>
            <a:endParaRPr lang="en-US" sz="1400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4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689100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Luminosity </a:t>
            </a:r>
          </a:p>
          <a:p>
            <a:pPr algn="ctr"/>
            <a:r>
              <a:rPr lang="en-US" sz="3600" dirty="0" smtClean="0"/>
              <a:t>and cross-section measurements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0012"/>
            <a:ext cx="9144000" cy="17327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441325"/>
            <a:ext cx="8258175" cy="53752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599" y="352425"/>
            <a:ext cx="65786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Cross section &amp; Luminosity</a:t>
            </a:r>
            <a:endParaRPr lang="en-US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8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390525"/>
            <a:ext cx="8755741" cy="55403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599" y="352425"/>
            <a:ext cx="65786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Cross section &amp; Luminosity</a:t>
            </a:r>
            <a:endParaRPr lang="en-US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5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11150"/>
            <a:ext cx="8708006" cy="6045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2099" y="263525"/>
            <a:ext cx="65786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Cross section &amp; Luminosity</a:t>
            </a:r>
            <a:endParaRPr lang="en-US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374650"/>
            <a:ext cx="8886274" cy="58737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150" y="369452"/>
            <a:ext cx="65786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Luminosity determination @ LHC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651853" y="5029200"/>
            <a:ext cx="473954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LUCID @ ATLAS;   HF, Pixels @ CMS</a:t>
            </a:r>
            <a:endParaRPr lang="en-US" sz="1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2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bonus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684" y="1136316"/>
            <a:ext cx="780715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63B86"/>
                </a:solidFill>
              </a:rPr>
              <a:t>Non-zero average value of the Higgs field can also give masses to the quarks, electrons and muons – to all point-like particles.</a:t>
            </a:r>
            <a:endParaRPr lang="en-US" sz="2400" dirty="0">
              <a:solidFill>
                <a:srgbClr val="263B8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1683" y="2466112"/>
            <a:ext cx="76467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ld theoretical problem affecting the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quantum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theory of the weak force : </a:t>
            </a:r>
          </a:p>
          <a:p>
            <a:pPr lvl="1"/>
            <a:r>
              <a:rPr lang="en-US" sz="2400" dirty="0" smtClean="0">
                <a:solidFill>
                  <a:schemeClr val="accent4"/>
                </a:solidFill>
              </a:rPr>
              <a:t>the probability of two W’s interacting becomes larger than 1 at high energies (&gt; 1 TeV).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41684" y="4159633"/>
            <a:ext cx="6751053" cy="2434110"/>
            <a:chOff x="641684" y="4159633"/>
            <a:chExt cx="6751053" cy="2434110"/>
          </a:xfrm>
        </p:grpSpPr>
        <p:pic>
          <p:nvPicPr>
            <p:cNvPr id="9" name="Content Placeholder 10" descr="WW Scattering via Z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1753" y="4655950"/>
              <a:ext cx="2424545" cy="1562695"/>
            </a:xfrm>
            <a:prstGeom prst="rect">
              <a:avLst/>
            </a:prstGeom>
            <a:noFill/>
          </p:spPr>
        </p:pic>
        <p:pic>
          <p:nvPicPr>
            <p:cNvPr id="10" name="Content Placeholder 11" descr="WW Scattering via H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080" y="4602478"/>
              <a:ext cx="2363657" cy="1643831"/>
            </a:xfrm>
            <a:prstGeom prst="rect">
              <a:avLst/>
            </a:prstGeom>
            <a:noFill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51101" y="6107425"/>
              <a:ext cx="1895885" cy="486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99438" y="6078587"/>
              <a:ext cx="1482774" cy="458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4346960" y="5128542"/>
              <a:ext cx="42431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41684" y="4159633"/>
              <a:ext cx="33312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200"/>
                </a:spcBef>
              </a:pPr>
              <a:r>
                <a:rPr lang="en-US" sz="2400" dirty="0" smtClean="0">
                  <a:solidFill>
                    <a:srgbClr val="263B86"/>
                  </a:solidFill>
                </a:rPr>
                <a:t>Solved </a:t>
              </a:r>
              <a:r>
                <a:rPr lang="en-US" sz="2400" dirty="0">
                  <a:solidFill>
                    <a:srgbClr val="263B86"/>
                  </a:solidFill>
                </a:rPr>
                <a:t>by the Higgs field! 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34950"/>
            <a:ext cx="8655546" cy="6121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7650" y="202624"/>
            <a:ext cx="569699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Van-der-Meer separation scan</a:t>
            </a:r>
            <a:endParaRPr lang="en-US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3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671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050" y="291812"/>
            <a:ext cx="71062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Luminosity and elastic scattering</a:t>
            </a:r>
            <a:endParaRPr lang="en-US" sz="3200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27050" y="915344"/>
            <a:ext cx="8159750" cy="1588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3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830513" y="1280426"/>
            <a:ext cx="3229370" cy="830997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Arial"/>
                <a:cs typeface="Arial"/>
              </a:rPr>
              <a:t>Jet physics</a:t>
            </a:r>
            <a:endParaRPr lang="en-US" sz="4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6" descr="Picture 1a.png"/>
          <p:cNvPicPr>
            <a:picLocks noChangeAspect="1"/>
          </p:cNvPicPr>
          <p:nvPr/>
        </p:nvPicPr>
        <p:blipFill rotWithShape="1">
          <a:blip r:embed="rId3" cstate="print"/>
          <a:srcRect t="28432" b="38154"/>
          <a:stretch/>
        </p:blipFill>
        <p:spPr bwMode="auto">
          <a:xfrm>
            <a:off x="0" y="4079923"/>
            <a:ext cx="9144000" cy="171127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7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174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50" y="292100"/>
            <a:ext cx="710627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Jet production @ LHC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9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950"/>
            <a:ext cx="9144000" cy="6218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50" y="203200"/>
            <a:ext cx="710627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Higher orders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9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1" y="114300"/>
            <a:ext cx="7518400" cy="5449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1" y="241300"/>
            <a:ext cx="426085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Scale uncertainty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11150" y="5436172"/>
            <a:ext cx="8502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default renormalization and factorization scales (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R</a:t>
            </a:r>
            <a:r>
              <a:rPr lang="en-US" baseline="-25000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F</a:t>
            </a:r>
            <a:r>
              <a:rPr lang="en-US" baseline="-25000" dirty="0" smtClean="0"/>
              <a:t> </a:t>
            </a:r>
            <a:r>
              <a:rPr lang="en-US" dirty="0" smtClean="0"/>
              <a:t>respectively) are defined to be equal to the p</a:t>
            </a:r>
            <a:r>
              <a:rPr lang="en-US" baseline="-25000" dirty="0" smtClean="0"/>
              <a:t>T </a:t>
            </a:r>
            <a:r>
              <a:rPr lang="en-US" dirty="0" smtClean="0"/>
              <a:t>of the leading jet in the event</a:t>
            </a:r>
          </a:p>
          <a:p>
            <a:endParaRPr lang="en-US" dirty="0"/>
          </a:p>
          <a:p>
            <a:r>
              <a:rPr lang="en-US" dirty="0" smtClean="0"/>
              <a:t>Scale uncertainty estimation: vary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R</a:t>
            </a:r>
            <a:r>
              <a:rPr lang="en-US" dirty="0" smtClean="0"/>
              <a:t>,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F</a:t>
            </a:r>
            <a:r>
              <a:rPr lang="en-US" baseline="-25000" dirty="0" smtClean="0"/>
              <a:t> </a:t>
            </a:r>
            <a:r>
              <a:rPr lang="en-US" dirty="0" smtClean="0"/>
              <a:t>within [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R</a:t>
            </a:r>
            <a:r>
              <a:rPr lang="en-US" dirty="0" smtClean="0"/>
              <a:t>/2, 2μ</a:t>
            </a:r>
            <a:r>
              <a:rPr lang="en-US" baseline="-25000" dirty="0"/>
              <a:t>R</a:t>
            </a:r>
            <a:r>
              <a:rPr lang="en-US" baseline="-25000" dirty="0" smtClean="0"/>
              <a:t> </a:t>
            </a:r>
            <a:r>
              <a:rPr lang="en-US" dirty="0" smtClean="0"/>
              <a:t>] and [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F</a:t>
            </a:r>
            <a:r>
              <a:rPr lang="en-US" dirty="0" smtClean="0"/>
              <a:t>/2, 2μ</a:t>
            </a:r>
            <a:r>
              <a:rPr lang="en-US" baseline="-25000" dirty="0" smtClean="0"/>
              <a:t>F</a:t>
            </a:r>
            <a:r>
              <a:rPr lang="en-US" dirty="0" smtClean="0"/>
              <a:t>]</a:t>
            </a:r>
            <a:r>
              <a:rPr lang="en-US" baseline="-25000" dirty="0" smtClean="0"/>
              <a:t> 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0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145169"/>
            <a:ext cx="8730044" cy="6496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151" y="495588"/>
            <a:ext cx="551815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Jet properties measurement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5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"/>
            <a:ext cx="9138920" cy="62750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651" y="167640"/>
            <a:ext cx="551815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Jet properties measurement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8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26500" cy="681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651" y="548928"/>
            <a:ext cx="551815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Jet reconstruction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6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49302" y="943632"/>
            <a:ext cx="8159750" cy="1588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9302" y="1599854"/>
            <a:ext cx="46036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Anti-</a:t>
            </a:r>
            <a:r>
              <a:rPr lang="en-US" sz="2400" dirty="0" err="1"/>
              <a:t>kt</a:t>
            </a:r>
            <a:r>
              <a:rPr lang="en-US" sz="2400" dirty="0"/>
              <a:t> </a:t>
            </a:r>
            <a:r>
              <a:rPr lang="en-US" sz="2400" dirty="0" smtClean="0"/>
              <a:t>clustering algorithm:</a:t>
            </a:r>
          </a:p>
          <a:p>
            <a:r>
              <a:rPr lang="en-US" sz="2000" dirty="0" smtClean="0"/>
              <a:t> 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n </a:t>
            </a:r>
            <a:r>
              <a:rPr lang="en-US" sz="2000" dirty="0"/>
              <a:t>distance formula </a:t>
            </a:r>
            <a:endParaRPr lang="en-US" sz="2000" dirty="0" smtClean="0"/>
          </a:p>
          <a:p>
            <a:pPr lvl="1"/>
            <a:r>
              <a:rPr lang="en-US" sz="2000" dirty="0" smtClean="0"/>
              <a:t>replace P</a:t>
            </a:r>
            <a:r>
              <a:rPr lang="en-US" sz="2000" baseline="-25000" dirty="0" smtClean="0"/>
              <a:t>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by P</a:t>
            </a:r>
            <a:r>
              <a:rPr lang="en-US" sz="2000" baseline="-25000" dirty="0" smtClean="0"/>
              <a:t>T</a:t>
            </a:r>
            <a:r>
              <a:rPr lang="en-US" sz="2000" baseline="30000" dirty="0" smtClean="0"/>
              <a:t>2p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en-US" sz="2000" dirty="0"/>
          </a:p>
          <a:p>
            <a:pPr lvl="1"/>
            <a:r>
              <a:rPr lang="en-US" sz="2000" dirty="0"/>
              <a:t>p=1 : standard </a:t>
            </a:r>
            <a:r>
              <a:rPr lang="en-US" sz="2000" dirty="0" err="1"/>
              <a:t>K</a:t>
            </a:r>
            <a:r>
              <a:rPr lang="en-US" sz="2000" dirty="0" err="1" smtClean="0"/>
              <a:t>t</a:t>
            </a:r>
            <a:endParaRPr lang="en-US" sz="2000" dirty="0"/>
          </a:p>
          <a:p>
            <a:pPr lvl="1"/>
            <a:r>
              <a:rPr lang="en-US" sz="2000" dirty="0" smtClean="0"/>
              <a:t>p</a:t>
            </a:r>
            <a:r>
              <a:rPr lang="en-US" sz="2000" dirty="0"/>
              <a:t>=-1 : a</a:t>
            </a:r>
            <a:r>
              <a:rPr lang="en-US" sz="2000" dirty="0" smtClean="0"/>
              <a:t>nti-</a:t>
            </a:r>
            <a:r>
              <a:rPr lang="en-US" sz="2000" dirty="0" err="1"/>
              <a:t>K</a:t>
            </a:r>
            <a:r>
              <a:rPr lang="en-US" sz="2000" dirty="0" err="1" smtClean="0"/>
              <a:t>t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1776"/>
          <a:stretch/>
        </p:blipFill>
        <p:spPr>
          <a:xfrm>
            <a:off x="584200" y="4436082"/>
            <a:ext cx="3708400" cy="988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010773"/>
            <a:ext cx="3656003" cy="2875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1" y="331868"/>
            <a:ext cx="551815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Jet algorithms performance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597400" y="3835400"/>
            <a:ext cx="4038652" cy="3022600"/>
            <a:chOff x="4597400" y="3835400"/>
            <a:chExt cx="4038652" cy="3022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6804" y="3835400"/>
              <a:ext cx="3739248" cy="301425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97400" y="6083300"/>
              <a:ext cx="533400" cy="77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1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16050</TotalTime>
  <Words>6002</Words>
  <Application>Microsoft Macintosh PowerPoint</Application>
  <PresentationFormat>On-screen Show (4:3)</PresentationFormat>
  <Paragraphs>1019</Paragraphs>
  <Slides>113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5" baseType="lpstr">
      <vt:lpstr>Office Theme</vt:lpstr>
      <vt:lpstr>Equation</vt:lpstr>
      <vt:lpstr>Higgs Physics – Lecture 4</vt:lpstr>
      <vt:lpstr>Outlook</vt:lpstr>
      <vt:lpstr>Higgs lectures so far…</vt:lpstr>
      <vt:lpstr>This lecture</vt:lpstr>
      <vt:lpstr>Recap of previous lectures</vt:lpstr>
      <vt:lpstr>PowerPoint Presentation</vt:lpstr>
      <vt:lpstr>PowerPoint Presentation</vt:lpstr>
      <vt:lpstr>The Standard Model Higgs Mechanism</vt:lpstr>
      <vt:lpstr>Added bonus</vt:lpstr>
      <vt:lpstr>Lagrangians and coffee mugs</vt:lpstr>
      <vt:lpstr>Electroweak symmetry breaking</vt:lpstr>
      <vt:lpstr>Wikipedia wisdom</vt:lpstr>
      <vt:lpstr>Wikipedia wisdom</vt:lpstr>
      <vt:lpstr>Wikipedia wisdom</vt:lpstr>
      <vt:lpstr>Why does it matter?</vt:lpstr>
      <vt:lpstr>PowerPoint Presentation</vt:lpstr>
      <vt:lpstr>Going beyond the standard model</vt:lpstr>
      <vt:lpstr>Many possible theories</vt:lpstr>
      <vt:lpstr>Forces and expansion of the Universe</vt:lpstr>
      <vt:lpstr>The dark side of the Universe</vt:lpstr>
      <vt:lpstr>Supersymmetry</vt:lpstr>
      <vt:lpstr>Higgs and hierarchy problem</vt:lpstr>
      <vt:lpstr>SUSY and the Higgs mass</vt:lpstr>
      <vt:lpstr>The Universe expansion is accelerating</vt:lpstr>
      <vt:lpstr>Vacuum energy density</vt:lpstr>
      <vt:lpstr>New physics at a few TeV?</vt:lpstr>
      <vt:lpstr>A bit of fun…</vt:lpstr>
      <vt:lpstr>PowerPoint Presentation</vt:lpstr>
      <vt:lpstr>PowerPoint Presentation</vt:lpstr>
      <vt:lpstr>In the meantime at the LHC…</vt:lpstr>
      <vt:lpstr>PowerPoint Presentation</vt:lpstr>
      <vt:lpstr>PowerPoint Presentation</vt:lpstr>
      <vt:lpstr>Where do we stand?</vt:lpstr>
      <vt:lpstr>PowerPoint Presentation</vt:lpstr>
      <vt:lpstr>Combining Higgs Channels </vt:lpstr>
      <vt:lpstr>A bit more technically</vt:lpstr>
      <vt:lpstr>Higgs boson mass</vt:lpstr>
      <vt:lpstr>Spin and Parity</vt:lpstr>
      <vt:lpstr>Direct Evidence of Fermion Couplings</vt:lpstr>
      <vt:lpstr>Higgs Width</vt:lpstr>
      <vt:lpstr>Signal strength</vt:lpstr>
      <vt:lpstr>Fermion and Boson couplings from fit</vt:lpstr>
      <vt:lpstr>Production Modes</vt:lpstr>
      <vt:lpstr>New Physics in the Loops?</vt:lpstr>
      <vt:lpstr>Going beyond the Standard Model</vt:lpstr>
      <vt:lpstr>Two Higgs Doublet Model (2HDM)</vt:lpstr>
      <vt:lpstr>Two Higgs Doublet Model (2HDM)</vt:lpstr>
      <vt:lpstr>Constraints from SM channels</vt:lpstr>
      <vt:lpstr>Invisible Higgs</vt:lpstr>
      <vt:lpstr>Invisible Higgs</vt:lpstr>
      <vt:lpstr>Z(H -&gt; Invisible): Analysis Strategy</vt:lpstr>
      <vt:lpstr>Invisible Higgs</vt:lpstr>
      <vt:lpstr>Invisible Higgs</vt:lpstr>
      <vt:lpstr>Invisible Higgs</vt:lpstr>
      <vt:lpstr>Rare decays</vt:lpstr>
      <vt:lpstr>Backgrounds</vt:lpstr>
      <vt:lpstr>Results</vt:lpstr>
      <vt:lpstr>Looking into the future</vt:lpstr>
      <vt:lpstr>Future LHC Running</vt:lpstr>
      <vt:lpstr>Not only more luminosity</vt:lpstr>
      <vt:lpstr>Run II/High-Lumi LHC Programme</vt:lpstr>
      <vt:lpstr>Higgs differential cross sections</vt:lpstr>
      <vt:lpstr>Another example: ttH</vt:lpstr>
      <vt:lpstr>Sensitivity to New Physics</vt:lpstr>
      <vt:lpstr>Summary</vt:lpstr>
      <vt:lpstr>Backup Slides</vt:lpstr>
      <vt:lpstr>Direct BSM Higgs Searches (ATLAS) </vt:lpstr>
      <vt:lpstr>Future experimental programme</vt:lpstr>
      <vt:lpstr>Event topology</vt:lpstr>
      <vt:lpstr>PowerPoint Presentation</vt:lpstr>
      <vt:lpstr>The Terascale</vt:lpstr>
      <vt:lpstr>PowerPoint Presentation</vt:lpstr>
      <vt:lpstr>PowerPoint Presentation</vt:lpstr>
      <vt:lpstr>PowerPoint Presentation</vt:lpstr>
      <vt:lpstr>Supersymmetry </vt:lpstr>
      <vt:lpstr>Could DM be SUSY particles?</vt:lpstr>
      <vt:lpstr>The  temptation  unification</vt:lpstr>
      <vt:lpstr>Extra dimensions</vt:lpstr>
      <vt:lpstr>Naturalness</vt:lpstr>
      <vt:lpstr>Understanding the Universe</vt:lpstr>
      <vt:lpstr>Cosmological inflation</vt:lpstr>
      <vt:lpstr>Higgs like field and inflation</vt:lpstr>
      <vt:lpstr>So, where do we stand?</vt:lpstr>
      <vt:lpstr>Many questions…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Physics – Lecture 4</dc:title>
  <dc:creator>Ricardo Goncalo</dc:creator>
  <cp:lastModifiedBy>Ricardo Goncalo</cp:lastModifiedBy>
  <cp:revision>144</cp:revision>
  <dcterms:created xsi:type="dcterms:W3CDTF">2014-05-22T18:19:51Z</dcterms:created>
  <dcterms:modified xsi:type="dcterms:W3CDTF">2015-05-11T15:33:33Z</dcterms:modified>
</cp:coreProperties>
</file>