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304" r:id="rId4"/>
    <p:sldId id="300" r:id="rId5"/>
    <p:sldId id="269" r:id="rId6"/>
    <p:sldId id="270" r:id="rId7"/>
    <p:sldId id="257" r:id="rId8"/>
    <p:sldId id="271" r:id="rId9"/>
    <p:sldId id="294" r:id="rId10"/>
    <p:sldId id="297" r:id="rId11"/>
    <p:sldId id="303" r:id="rId12"/>
    <p:sldId id="305" r:id="rId13"/>
    <p:sldId id="273" r:id="rId14"/>
    <p:sldId id="274" r:id="rId15"/>
    <p:sldId id="280" r:id="rId16"/>
    <p:sldId id="307" r:id="rId17"/>
    <p:sldId id="309" r:id="rId18"/>
    <p:sldId id="276" r:id="rId19"/>
    <p:sldId id="277" r:id="rId20"/>
    <p:sldId id="279" r:id="rId21"/>
    <p:sldId id="310" r:id="rId22"/>
    <p:sldId id="278" r:id="rId23"/>
    <p:sldId id="308" r:id="rId24"/>
    <p:sldId id="272" r:id="rId25"/>
    <p:sldId id="275" r:id="rId26"/>
    <p:sldId id="302" r:id="rId27"/>
    <p:sldId id="263" r:id="rId28"/>
    <p:sldId id="260" r:id="rId29"/>
    <p:sldId id="311" r:id="rId30"/>
    <p:sldId id="291" r:id="rId31"/>
    <p:sldId id="282" r:id="rId32"/>
    <p:sldId id="283" r:id="rId33"/>
    <p:sldId id="285" r:id="rId34"/>
    <p:sldId id="31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464D0-9C4C-004F-BE9B-7E019D620D53}" type="datetimeFigureOut">
              <a:rPr lang="en-US" smtClean="0"/>
              <a:t>25/03/15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4FCB5-3361-4444-9F61-918FB4E4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74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2FE14-0231-784C-8F14-B668EAB9686C}" type="datetimeFigureOut">
              <a:rPr lang="en-US" smtClean="0"/>
              <a:t>25/03/15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3675-CDE2-B44D-8872-018145F15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8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8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9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2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4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9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4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gif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5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60.emf"/><Relationship Id="rId21" Type="http://schemas.openxmlformats.org/officeDocument/2006/relationships/oleObject" Target="../embeddings/oleObject9.bin"/><Relationship Id="rId22" Type="http://schemas.openxmlformats.org/officeDocument/2006/relationships/image" Target="../media/image61.emf"/><Relationship Id="rId23" Type="http://schemas.openxmlformats.org/officeDocument/2006/relationships/image" Target="../media/image69.png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57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58.emf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59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7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62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90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931" y="1611851"/>
            <a:ext cx="8386481" cy="1436151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Higgs Physics – Lecture 4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16945"/>
            <a:ext cx="9143999" cy="22328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Future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irections in Higgs Physics at the LHC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Ricardo </a:t>
            </a:r>
            <a:r>
              <a:rPr lang="en-US" sz="2800" dirty="0" err="1" smtClean="0">
                <a:solidFill>
                  <a:schemeClr val="tx1"/>
                </a:solidFill>
              </a:rPr>
              <a:t>Gonçalo</a:t>
            </a:r>
            <a:r>
              <a:rPr lang="en-US" sz="2800" dirty="0" smtClean="0">
                <a:solidFill>
                  <a:schemeClr val="tx1"/>
                </a:solidFill>
              </a:rPr>
              <a:t> – LIP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Course on Physics at the LHC – LIP, 26 May 201</a:t>
            </a:r>
            <a:r>
              <a:rPr lang="en-US" sz="2800" dirty="0" smtClean="0"/>
              <a:t>4</a:t>
            </a:r>
            <a:endParaRPr lang="en-US" sz="2800" dirty="0"/>
          </a:p>
        </p:txBody>
      </p:sp>
      <p:pic>
        <p:nvPicPr>
          <p:cNvPr id="7" name="Picture 6" descr="LIP-Black-Logo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70" y="5787191"/>
            <a:ext cx="1635581" cy="1107974"/>
          </a:xfrm>
          <a:prstGeom prst="rect">
            <a:avLst/>
          </a:prstGeom>
        </p:spPr>
      </p:pic>
      <p:pic>
        <p:nvPicPr>
          <p:cNvPr id="8" name="Picture 7" descr="QREN_Logotipo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01" y="5750023"/>
            <a:ext cx="1565350" cy="1107974"/>
          </a:xfrm>
          <a:prstGeom prst="rect">
            <a:avLst/>
          </a:prstGeom>
        </p:spPr>
      </p:pic>
      <p:pic>
        <p:nvPicPr>
          <p:cNvPr id="9" name="Picture 8" descr="Logo4_POP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7189"/>
            <a:ext cx="1371482" cy="1099002"/>
          </a:xfrm>
          <a:prstGeom prst="rect">
            <a:avLst/>
          </a:prstGeom>
        </p:spPr>
      </p:pic>
      <p:pic>
        <p:nvPicPr>
          <p:cNvPr id="10" name="Picture 9" descr="Uniao_Europeia_FS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18" y="5787190"/>
            <a:ext cx="1331482" cy="1099001"/>
          </a:xfrm>
          <a:prstGeom prst="rect">
            <a:avLst/>
          </a:prstGeom>
        </p:spPr>
      </p:pic>
      <p:pic>
        <p:nvPicPr>
          <p:cNvPr id="12" name="Picture 11" descr="logo-cer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51" y="5787191"/>
            <a:ext cx="1070809" cy="1070809"/>
          </a:xfrm>
          <a:prstGeom prst="rect">
            <a:avLst/>
          </a:prstGeom>
        </p:spPr>
      </p:pic>
      <p:pic>
        <p:nvPicPr>
          <p:cNvPr id="13" name="Picture 12" descr="Atlas_Medal_bi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1" y="5787191"/>
            <a:ext cx="738650" cy="1107974"/>
          </a:xfrm>
          <a:prstGeom prst="rect">
            <a:avLst/>
          </a:prstGeom>
        </p:spPr>
      </p:pic>
      <p:pic>
        <p:nvPicPr>
          <p:cNvPr id="14" name="Picture 13" descr="policromatico_v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3" y="5787190"/>
            <a:ext cx="1209285" cy="10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27321"/>
            <a:ext cx="8229600" cy="1143000"/>
          </a:xfrm>
        </p:spPr>
        <p:txBody>
          <a:bodyPr/>
          <a:lstStyle/>
          <a:p>
            <a:r>
              <a:rPr lang="en-US" dirty="0" smtClean="0"/>
              <a:t>Where do we stand?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3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106"/>
          </a:xfrm>
        </p:spPr>
        <p:txBody>
          <a:bodyPr>
            <a:noAutofit/>
          </a:bodyPr>
          <a:lstStyle/>
          <a:p>
            <a:r>
              <a:rPr lang="en-US" sz="3600" dirty="0" smtClean="0"/>
              <a:t>Questions and answers at the end of Run I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327602"/>
              </p:ext>
            </p:extLst>
          </p:nvPr>
        </p:nvGraphicFramePr>
        <p:xfrm>
          <a:off x="457200" y="4377021"/>
          <a:ext cx="8345944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51"/>
                <a:gridCol w="700122"/>
                <a:gridCol w="881186"/>
                <a:gridCol w="818426"/>
                <a:gridCol w="732942"/>
                <a:gridCol w="706288"/>
                <a:gridCol w="746267"/>
                <a:gridCol w="759593"/>
                <a:gridCol w="812897"/>
                <a:gridCol w="826225"/>
                <a:gridCol w="839547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H➞γγ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H➞WW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H➞ZZ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H➞bb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H➞ττ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H➞Zγ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H➞μμ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H➞cc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H➞HH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H➞inv</a:t>
                      </a:r>
                      <a:endParaRPr lang="en-US" sz="1600" dirty="0" smtClean="0"/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VH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08172" y="971265"/>
            <a:ext cx="8594972" cy="3337166"/>
          </a:xfrm>
          <a:solidFill>
            <a:srgbClr val="FFFFFF">
              <a:alpha val="39000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modes  available with current </a:t>
            </a:r>
            <a:r>
              <a:rPr lang="en-US" dirty="0" err="1" smtClean="0"/>
              <a:t>lumi</a:t>
            </a:r>
            <a:r>
              <a:rPr lang="en-US" dirty="0" smtClean="0"/>
              <a:t> explored</a:t>
            </a:r>
          </a:p>
          <a:p>
            <a:r>
              <a:rPr lang="en-US" dirty="0" smtClean="0"/>
              <a:t>Precision: obvious signal in </a:t>
            </a:r>
            <a:r>
              <a:rPr lang="en-US" dirty="0" err="1" smtClean="0"/>
              <a:t>bosonic</a:t>
            </a:r>
            <a:r>
              <a:rPr lang="en-US" dirty="0" smtClean="0"/>
              <a:t> decays</a:t>
            </a:r>
          </a:p>
          <a:p>
            <a:pPr lvl="1"/>
            <a:r>
              <a:rPr lang="en-US" dirty="0" smtClean="0"/>
              <a:t>Mass around 125GeV – some questions</a:t>
            </a:r>
          </a:p>
          <a:p>
            <a:pPr lvl="1"/>
            <a:r>
              <a:rPr lang="en-US" dirty="0" smtClean="0"/>
              <a:t>Signal strength consistent with SM – some questions</a:t>
            </a:r>
          </a:p>
          <a:p>
            <a:pPr lvl="1"/>
            <a:r>
              <a:rPr lang="en-US" dirty="0" smtClean="0"/>
              <a:t>Main alternatives to J</a:t>
            </a:r>
            <a:r>
              <a:rPr lang="en-US" baseline="30000" dirty="0" smtClean="0"/>
              <a:t>P</a:t>
            </a:r>
            <a:r>
              <a:rPr lang="en-US" dirty="0" smtClean="0"/>
              <a:t> = 0</a:t>
            </a:r>
            <a:r>
              <a:rPr lang="en-US" baseline="30000" dirty="0" smtClean="0"/>
              <a:t>+</a:t>
            </a:r>
            <a:r>
              <a:rPr lang="en-US" dirty="0" smtClean="0"/>
              <a:t> discarded – questions remain</a:t>
            </a:r>
          </a:p>
          <a:p>
            <a:r>
              <a:rPr lang="en-US" dirty="0"/>
              <a:t>F</a:t>
            </a:r>
            <a:r>
              <a:rPr lang="en-US" dirty="0" smtClean="0"/>
              <a:t>ermion couplings probably seen in </a:t>
            </a:r>
            <a:r>
              <a:rPr lang="en-US" dirty="0" err="1" smtClean="0"/>
              <a:t>H➞ττ</a:t>
            </a:r>
            <a:r>
              <a:rPr lang="en-US" dirty="0" smtClean="0"/>
              <a:t> (4σ) </a:t>
            </a:r>
          </a:p>
          <a:p>
            <a:r>
              <a:rPr lang="en-US" dirty="0" smtClean="0"/>
              <a:t>Evidence for VBF production (3σ)</a:t>
            </a:r>
          </a:p>
          <a:p>
            <a:r>
              <a:rPr lang="en-US" dirty="0" smtClean="0"/>
              <a:t>Mainly </a:t>
            </a:r>
            <a:r>
              <a:rPr lang="en-US" dirty="0"/>
              <a:t>i</a:t>
            </a:r>
            <a:r>
              <a:rPr lang="en-US" dirty="0" smtClean="0"/>
              <a:t>ndirect sensitivity to </a:t>
            </a:r>
            <a:r>
              <a:rPr lang="en-US" dirty="0" err="1" smtClean="0"/>
              <a:t>ttH</a:t>
            </a:r>
            <a:r>
              <a:rPr lang="en-US" dirty="0" smtClean="0"/>
              <a:t> coupling through loops</a:t>
            </a:r>
          </a:p>
          <a:p>
            <a:r>
              <a:rPr lang="en-US" dirty="0" smtClean="0"/>
              <a:t>Many direct searches for other </a:t>
            </a:r>
            <a:r>
              <a:rPr lang="en-US" dirty="0" err="1" smtClean="0"/>
              <a:t>Higgses</a:t>
            </a:r>
            <a:r>
              <a:rPr lang="en-US" dirty="0" smtClean="0"/>
              <a:t> turned out nothing (yet)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963" y="133530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756" y="498084"/>
            <a:ext cx="5776044" cy="622339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lvl="1"/>
            <a:r>
              <a:rPr lang="en-US" dirty="0" smtClean="0"/>
              <a:t>Used to be the only unknown </a:t>
            </a:r>
          </a:p>
          <a:p>
            <a:pPr marL="457200" lvl="1" indent="0"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 arXiv:1307.1427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</a:rPr>
              <a:t>-&gt;4l </a:t>
            </a:r>
            <a:r>
              <a:rPr lang="en-US" dirty="0" smtClean="0">
                <a:solidFill>
                  <a:srgbClr val="0000FF"/>
                </a:solidFill>
              </a:rPr>
              <a:t>= 124.3 ±</a:t>
            </a:r>
            <a:r>
              <a:rPr lang="en-US" dirty="0">
                <a:solidFill>
                  <a:srgbClr val="0000FF"/>
                </a:solidFill>
              </a:rPr>
              <a:t>0.6(stat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0.5(sys) 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-&gt;</a:t>
            </a:r>
            <a:r>
              <a:rPr lang="en-US" baseline="30000" dirty="0" err="1" smtClean="0">
                <a:solidFill>
                  <a:schemeClr val="accent2">
                    <a:lumMod val="75000"/>
                  </a:schemeClr>
                </a:solidFill>
              </a:rPr>
              <a:t>γγ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 126.8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0.2(stat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0.7(sys)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Assuming single resonance: </a:t>
            </a: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 = 125.5 ±0.2(</a:t>
            </a:r>
            <a:r>
              <a:rPr lang="en-US" dirty="0">
                <a:solidFill>
                  <a:srgbClr val="008000"/>
                </a:solidFill>
              </a:rPr>
              <a:t>stat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r>
              <a:rPr lang="en-US" baseline="30000" dirty="0" smtClean="0">
                <a:solidFill>
                  <a:srgbClr val="008000"/>
                </a:solidFill>
              </a:rPr>
              <a:t>+0.5</a:t>
            </a:r>
            <a:r>
              <a:rPr lang="en-US" baseline="-25000" dirty="0" smtClean="0">
                <a:solidFill>
                  <a:srgbClr val="008000"/>
                </a:solidFill>
              </a:rPr>
              <a:t>-0.6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sys) </a:t>
            </a:r>
          </a:p>
          <a:p>
            <a:r>
              <a:rPr lang="en-US" dirty="0" smtClean="0"/>
              <a:t>Tension between channels!</a:t>
            </a:r>
          </a:p>
          <a:p>
            <a:pPr lvl="1"/>
            <a:r>
              <a:rPr lang="en-US" dirty="0" smtClean="0"/>
              <a:t>Compatibility P=1.5% (2.4σ)</a:t>
            </a:r>
          </a:p>
          <a:p>
            <a:pPr lvl="1"/>
            <a:r>
              <a:rPr lang="en-US" dirty="0" smtClean="0"/>
              <a:t>Rises to 8% with square </a:t>
            </a:r>
            <a:r>
              <a:rPr lang="en-US" dirty="0" err="1" smtClean="0"/>
              <a:t>syst.prior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BUT:</a:t>
            </a:r>
          </a:p>
          <a:p>
            <a:r>
              <a:rPr lang="en-US" dirty="0" smtClean="0"/>
              <a:t>CMS: arXiv:1312.5353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25000" dirty="0" err="1">
                <a:solidFill>
                  <a:srgbClr val="0000FF"/>
                </a:solidFill>
              </a:rPr>
              <a:t>H</a:t>
            </a:r>
            <a:r>
              <a:rPr lang="en-US" baseline="30000" dirty="0" err="1">
                <a:solidFill>
                  <a:srgbClr val="0000FF"/>
                </a:solidFill>
              </a:rPr>
              <a:t>H</a:t>
            </a:r>
            <a:r>
              <a:rPr lang="en-US" baseline="30000" dirty="0">
                <a:solidFill>
                  <a:srgbClr val="0000FF"/>
                </a:solidFill>
              </a:rPr>
              <a:t>-&gt;</a:t>
            </a:r>
            <a:r>
              <a:rPr lang="en-US" baseline="30000" dirty="0" smtClean="0">
                <a:solidFill>
                  <a:srgbClr val="0000FF"/>
                </a:solidFill>
              </a:rPr>
              <a:t>4l </a:t>
            </a:r>
            <a:r>
              <a:rPr lang="en-US" dirty="0" smtClean="0">
                <a:solidFill>
                  <a:srgbClr val="0000FF"/>
                </a:solidFill>
              </a:rPr>
              <a:t>= 125.6 ±</a:t>
            </a:r>
            <a:r>
              <a:rPr lang="en-US" dirty="0">
                <a:solidFill>
                  <a:srgbClr val="0000FF"/>
                </a:solidFill>
              </a:rPr>
              <a:t>0.4(stat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0.6(sys) </a:t>
            </a:r>
          </a:p>
          <a:p>
            <a:r>
              <a:rPr lang="en-US" dirty="0" smtClean="0"/>
              <a:t>CMS: CMS-PAS-HIG-13-005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m</a:t>
            </a:r>
            <a:r>
              <a:rPr lang="en-US" baseline="-25000" dirty="0" err="1" smtClean="0">
                <a:solidFill>
                  <a:srgbClr val="FF6600"/>
                </a:solidFill>
              </a:rPr>
              <a:t>H</a:t>
            </a:r>
            <a:r>
              <a:rPr lang="en-US" baseline="30000" dirty="0" err="1" smtClean="0">
                <a:solidFill>
                  <a:srgbClr val="FF6600"/>
                </a:solidFill>
              </a:rPr>
              <a:t>H</a:t>
            </a:r>
            <a:r>
              <a:rPr lang="en-US" baseline="30000" dirty="0" smtClean="0">
                <a:solidFill>
                  <a:srgbClr val="FF6600"/>
                </a:solidFill>
              </a:rPr>
              <a:t>-&gt;</a:t>
            </a:r>
            <a:r>
              <a:rPr lang="en-US" baseline="30000" dirty="0" err="1" smtClean="0">
                <a:solidFill>
                  <a:srgbClr val="FF6600"/>
                </a:solidFill>
              </a:rPr>
              <a:t>γγ</a:t>
            </a:r>
            <a:r>
              <a:rPr lang="en-US" baseline="30000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= 125.4 ±0.5(stat) ±0.6(sys)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Doesn’t look like two different resonances!..</a:t>
            </a:r>
            <a:r>
              <a:rPr lang="en-US" dirty="0"/>
              <a:t>.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552" y="1205802"/>
            <a:ext cx="3749669" cy="3876432"/>
            <a:chOff x="4990552" y="1549678"/>
            <a:chExt cx="3749669" cy="3876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552" y="1808704"/>
              <a:ext cx="3749669" cy="36174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8452" y="1549678"/>
              <a:ext cx="309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ATLAS: arXiv:1307.1427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13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176889" y="4836036"/>
            <a:ext cx="0" cy="65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06794" y="5498715"/>
            <a:ext cx="35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3341" y="5583893"/>
            <a:ext cx="8168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CMS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32747"/>
              </p:ext>
            </p:extLst>
          </p:nvPr>
        </p:nvGraphicFramePr>
        <p:xfrm>
          <a:off x="8028335" y="1007372"/>
          <a:ext cx="964922" cy="57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4" imgW="723900" imgH="431800" progId="Equation.3">
                  <p:embed/>
                </p:oleObj>
              </mc:Choice>
              <mc:Fallback>
                <p:oleObj name="Equation" r:id="rId4" imgW="723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35" y="1007372"/>
                        <a:ext cx="964922" cy="57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5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8" y="2859100"/>
            <a:ext cx="3688176" cy="88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359734"/>
            <a:ext cx="8569894" cy="16532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1307.1432)</a:t>
            </a:r>
          </a:p>
          <a:p>
            <a:r>
              <a:rPr lang="en-US" dirty="0" smtClean="0"/>
              <a:t>But note: Higgs could have CP-violating component!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9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74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288" y="3113028"/>
            <a:ext cx="3694670" cy="3570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6812864" y="4625289"/>
            <a:ext cx="374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/1405.3455.pdf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0" y="4410898"/>
            <a:ext cx="3408248" cy="101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70" y="5537948"/>
            <a:ext cx="3338452" cy="10214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79329" cy="783791"/>
          </a:xfrm>
        </p:spPr>
        <p:txBody>
          <a:bodyPr/>
          <a:lstStyle/>
          <a:p>
            <a:r>
              <a:rPr lang="en-US" dirty="0" smtClean="0"/>
              <a:t>Higgs Width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613" y="1077212"/>
            <a:ext cx="5341651" cy="333368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Total width not measurable at the LHC 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decays invisible in huge jet background</a:t>
            </a:r>
          </a:p>
          <a:p>
            <a:r>
              <a:rPr lang="en-US" dirty="0" smtClean="0"/>
              <a:t>Sensitivity can be achieved through “</a:t>
            </a:r>
            <a:r>
              <a:rPr lang="en-US" dirty="0" err="1" smtClean="0"/>
              <a:t>interferometric</a:t>
            </a:r>
            <a:r>
              <a:rPr lang="en-US" dirty="0" smtClean="0"/>
              <a:t>” measurement</a:t>
            </a:r>
          </a:p>
          <a:p>
            <a:pPr lvl="1"/>
            <a:r>
              <a:rPr lang="en-US" b="1" dirty="0" smtClean="0"/>
              <a:t>Use </a:t>
            </a:r>
            <a:r>
              <a:rPr lang="en-US" b="1" dirty="0" err="1" smtClean="0"/>
              <a:t>gg➞H➞ZZ</a:t>
            </a:r>
            <a:r>
              <a:rPr lang="en-US" b="1" dirty="0" smtClean="0"/>
              <a:t> with Z on- or off-shell</a:t>
            </a:r>
          </a:p>
          <a:p>
            <a:r>
              <a:rPr lang="en-US" dirty="0" smtClean="0"/>
              <a:t>Proof of principle done, although still very far from theoretically expected value (4MeV)</a:t>
            </a:r>
          </a:p>
          <a:p>
            <a:pPr lvl="1"/>
            <a:r>
              <a:rPr lang="el-GR" b="1" dirty="0"/>
              <a:t>Γ</a:t>
            </a:r>
            <a:r>
              <a:rPr lang="el-GR" b="1" baseline="-25000" dirty="0"/>
              <a:t>H</a:t>
            </a:r>
            <a:r>
              <a:rPr lang="el-GR" b="1" dirty="0"/>
              <a:t> &lt; 22 </a:t>
            </a:r>
            <a:r>
              <a:rPr lang="el-GR" b="1" dirty="0" smtClean="0"/>
              <a:t>MeV</a:t>
            </a:r>
            <a:r>
              <a:rPr lang="en-US" b="1" dirty="0" smtClean="0"/>
              <a:t> at 95% CL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529" y="134869"/>
            <a:ext cx="3265605" cy="312758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96"/>
            <a:ext cx="8229600" cy="584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518347"/>
            <a:ext cx="3704733" cy="10560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Take-home messages: </a:t>
            </a:r>
          </a:p>
          <a:p>
            <a:r>
              <a:rPr lang="en-US" dirty="0" smtClean="0"/>
              <a:t>Need more data!</a:t>
            </a:r>
          </a:p>
          <a:p>
            <a:r>
              <a:rPr lang="en-US" b="1" dirty="0" smtClean="0"/>
              <a:t>Always run two experiments!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99" y="796935"/>
            <a:ext cx="4681929" cy="606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9" y="796935"/>
            <a:ext cx="4045914" cy="3720068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32357"/>
              </p:ext>
            </p:extLst>
          </p:nvPr>
        </p:nvGraphicFramePr>
        <p:xfrm>
          <a:off x="1453182" y="4451173"/>
          <a:ext cx="1348383" cy="95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5" imgW="609600" imgH="431800" progId="Equation.3">
                  <p:embed/>
                </p:oleObj>
              </mc:Choice>
              <mc:Fallback>
                <p:oleObj name="Equation" r:id="rId5" imgW="609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3182" y="4451173"/>
                        <a:ext cx="1348383" cy="95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18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95467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9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2008422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0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993677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1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0855697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2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162711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3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119620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7200540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5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5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more technically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7319"/>
            <a:ext cx="8536057" cy="534914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048000"/>
              </p:ext>
            </p:extLst>
          </p:nvPr>
        </p:nvGraphicFramePr>
        <p:xfrm>
          <a:off x="5029393" y="2492427"/>
          <a:ext cx="1980814" cy="63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2492427"/>
                        <a:ext cx="1980814" cy="63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519860"/>
              </p:ext>
            </p:extLst>
          </p:nvPr>
        </p:nvGraphicFramePr>
        <p:xfrm>
          <a:off x="4469548" y="3827933"/>
          <a:ext cx="3757496" cy="37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9548" y="3827933"/>
                        <a:ext cx="3757496" cy="37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29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000" b="1" dirty="0" smtClean="0"/>
              <a:t>Introduction</a:t>
            </a:r>
          </a:p>
          <a:p>
            <a:pPr marL="0" indent="0" algn="ctr">
              <a:buNone/>
            </a:pPr>
            <a:r>
              <a:rPr lang="en-US" sz="4000" b="1" dirty="0" smtClean="0"/>
              <a:t>Where do we stand</a:t>
            </a:r>
          </a:p>
          <a:p>
            <a:pPr marL="0" indent="0" algn="ctr">
              <a:buNone/>
            </a:pPr>
            <a:r>
              <a:rPr lang="en-US" sz="4000" dirty="0" smtClean="0"/>
              <a:t>Answers and questions at the end of run-I</a:t>
            </a:r>
          </a:p>
          <a:p>
            <a:pPr marL="0" indent="0" algn="ctr">
              <a:buNone/>
            </a:pPr>
            <a:r>
              <a:rPr lang="en-US" sz="4000" b="1" dirty="0" smtClean="0"/>
              <a:t>Future LHC Higgs Physics:</a:t>
            </a:r>
          </a:p>
          <a:p>
            <a:pPr marL="0" indent="0" algn="ctr">
              <a:buNone/>
            </a:pPr>
            <a:r>
              <a:rPr lang="en-US" sz="4000" dirty="0" smtClean="0"/>
              <a:t>LHC Machine scenarios</a:t>
            </a:r>
          </a:p>
          <a:p>
            <a:pPr marL="0" indent="0" algn="ctr">
              <a:buNone/>
            </a:pPr>
            <a:r>
              <a:rPr lang="en-US" sz="4000" dirty="0" smtClean="0"/>
              <a:t>Precision Higgs Measurements</a:t>
            </a:r>
          </a:p>
          <a:p>
            <a:pPr marL="0" indent="0" algn="ctr">
              <a:buNone/>
            </a:pPr>
            <a:r>
              <a:rPr lang="en-US" sz="4000" dirty="0" smtClean="0"/>
              <a:t>Higgs sector Searches</a:t>
            </a:r>
          </a:p>
          <a:p>
            <a:pPr marL="0" indent="0" algn="ctr">
              <a:buNone/>
            </a:pPr>
            <a:r>
              <a:rPr lang="en-US" sz="4000" b="1" dirty="0" smtClean="0"/>
              <a:t>Higgs physics at future </a:t>
            </a:r>
            <a:r>
              <a:rPr lang="en-US" sz="4000" b="1" dirty="0" err="1" smtClean="0"/>
              <a:t>accellerators</a:t>
            </a:r>
            <a:endParaRPr lang="en-US" sz="40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6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7932" y="3197097"/>
            <a:ext cx="4604406" cy="3424261"/>
            <a:chOff x="4297776" y="1200726"/>
            <a:chExt cx="4604406" cy="34242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776" y="1200726"/>
              <a:ext cx="4419948" cy="3424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694277" y="2097668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8974" y="1226198"/>
            <a:ext cx="8837158" cy="1970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</a:t>
            </a:r>
            <a:r>
              <a:rPr lang="en-US" dirty="0" err="1" smtClean="0"/>
              <a:t>gg</a:t>
            </a:r>
            <a:r>
              <a:rPr lang="en-US" dirty="0" smtClean="0"/>
              <a:t>-&gt;H loop </a:t>
            </a:r>
          </a:p>
          <a:p>
            <a:r>
              <a:rPr lang="en-US" dirty="0" smtClean="0"/>
              <a:t>ATLAS and CMS fits </a:t>
            </a:r>
            <a:r>
              <a:rPr lang="en-US" dirty="0" smtClean="0">
                <a:solidFill>
                  <a:srgbClr val="008000"/>
                </a:solidFill>
              </a:rPr>
              <a:t>within 1-2σ of SM </a:t>
            </a:r>
            <a:r>
              <a:rPr lang="en-US" dirty="0" smtClean="0"/>
              <a:t>expectation (compatibility P=12%)</a:t>
            </a:r>
          </a:p>
          <a:p>
            <a:r>
              <a:rPr lang="en-US" dirty="0" smtClean="0"/>
              <a:t>Note ATLAS and CMS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different – see </a:t>
            </a:r>
            <a:r>
              <a:rPr lang="en-US" dirty="0"/>
              <a:t>signal strength </a:t>
            </a:r>
            <a:r>
              <a:rPr lang="en-US" dirty="0" smtClean="0"/>
              <a:t>below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20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8054" y="3856431"/>
            <a:ext cx="4283437" cy="2269461"/>
            <a:chOff x="501848" y="3733895"/>
            <a:chExt cx="4283437" cy="2269461"/>
          </a:xfrm>
        </p:grpSpPr>
        <p:grpSp>
          <p:nvGrpSpPr>
            <p:cNvPr id="15" name="Group 14"/>
            <p:cNvGrpSpPr/>
            <p:nvPr/>
          </p:nvGrpSpPr>
          <p:grpSpPr>
            <a:xfrm>
              <a:off x="501848" y="3733895"/>
              <a:ext cx="3545317" cy="2269461"/>
              <a:chOff x="501848" y="3733895"/>
              <a:chExt cx="3545317" cy="2269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848" y="3733895"/>
                <a:ext cx="3530102" cy="22694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5400000">
                <a:off x="2795699" y="461602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CMS public page</a:t>
                </a:r>
                <a:endParaRPr lang="en-US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4031950" y="4156169"/>
              <a:ext cx="75333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77833" y="5770925"/>
              <a:ext cx="110745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21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4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91" y="3810347"/>
            <a:ext cx="4298844" cy="25648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Combination of channels allows consistency checks</a:t>
            </a:r>
          </a:p>
          <a:p>
            <a:r>
              <a:rPr lang="en-US" dirty="0" smtClean="0"/>
              <a:t>Evidence for VBF production (3σ)</a:t>
            </a:r>
          </a:p>
          <a:p>
            <a:r>
              <a:rPr lang="en-US" dirty="0" smtClean="0"/>
              <a:t>Sensitivity to top Yukawa coupling only through loops so far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35" y="884100"/>
            <a:ext cx="4508791" cy="5836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29" y="1021072"/>
            <a:ext cx="1837379" cy="850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3" y="2126640"/>
            <a:ext cx="1838556" cy="917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310" y="1021072"/>
            <a:ext cx="1941857" cy="956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009" y="2126640"/>
            <a:ext cx="2070100" cy="1132506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917" y="3411471"/>
            <a:ext cx="3367883" cy="1660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2677725"/>
            <a:ext cx="4351694" cy="3224350"/>
            <a:chOff x="4648200" y="2677725"/>
            <a:chExt cx="4351694" cy="3224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2895801"/>
              <a:ext cx="4351694" cy="30062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3417" y="2677725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762" y="1026216"/>
            <a:ext cx="4383438" cy="46577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51794" y="5683999"/>
            <a:ext cx="6882246" cy="806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Best fit values: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g</a:t>
            </a:r>
            <a:r>
              <a:rPr lang="en-US" dirty="0" smtClean="0"/>
              <a:t> = 1.04 ± 0.14,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γ</a:t>
            </a:r>
            <a:r>
              <a:rPr lang="en-US" dirty="0" smtClean="0"/>
              <a:t> = 1.20 </a:t>
            </a:r>
            <a:r>
              <a:rPr lang="en-US" dirty="0"/>
              <a:t>± </a:t>
            </a:r>
            <a:r>
              <a:rPr lang="en-US" dirty="0" smtClean="0"/>
              <a:t>0.15</a:t>
            </a:r>
            <a:endParaRPr lang="en-US" dirty="0"/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008000"/>
                </a:solidFill>
              </a:rPr>
              <a:t>within 2σ of SM </a:t>
            </a:r>
            <a:r>
              <a:rPr lang="en-US" dirty="0" smtClean="0"/>
              <a:t>(compatibility P=14%)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76" y="1397253"/>
            <a:ext cx="1837379" cy="85021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13778" y="797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45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4027416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arXiv:1205.6497v2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1193502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2991"/>
            <a:ext cx="8229600" cy="1143000"/>
          </a:xfrm>
        </p:spPr>
        <p:txBody>
          <a:bodyPr/>
          <a:lstStyle/>
          <a:p>
            <a:r>
              <a:rPr lang="en-US" dirty="0" smtClean="0"/>
              <a:t>Peering through the crystal ball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smtClean="0"/>
              <a:t>So, 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995834"/>
            <a:ext cx="4580387" cy="32706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have found the </a:t>
            </a:r>
            <a:r>
              <a:rPr lang="en-US" b="1" dirty="0" smtClean="0"/>
              <a:t>missing piece </a:t>
            </a:r>
            <a:r>
              <a:rPr lang="en-US" dirty="0" smtClean="0"/>
              <a:t>of the Standard Model puzzle</a:t>
            </a:r>
          </a:p>
          <a:p>
            <a:endParaRPr lang="en-US" dirty="0" smtClean="0"/>
          </a:p>
          <a:p>
            <a:r>
              <a:rPr lang="en-US" dirty="0" smtClean="0"/>
              <a:t>The current data show us a </a:t>
            </a:r>
            <a:r>
              <a:rPr lang="en-US" b="1" dirty="0" smtClean="0"/>
              <a:t>SM-like </a:t>
            </a:r>
            <a:r>
              <a:rPr lang="en-US" dirty="0" smtClean="0"/>
              <a:t>Higgs boson</a:t>
            </a:r>
          </a:p>
          <a:p>
            <a:pPr lvl="1"/>
            <a:r>
              <a:rPr lang="en-US" dirty="0" smtClean="0"/>
              <a:t>Each channel not so well measured</a:t>
            </a:r>
          </a:p>
          <a:p>
            <a:pPr lvl="1"/>
            <a:r>
              <a:rPr lang="en-US" dirty="0" smtClean="0"/>
              <a:t>But combination fits well with expectations</a:t>
            </a:r>
          </a:p>
          <a:p>
            <a:endParaRPr lang="en-US" b="1" dirty="0" smtClean="0"/>
          </a:p>
          <a:p>
            <a:r>
              <a:rPr lang="en-US" b="1" dirty="0" smtClean="0"/>
              <a:t>Is this the end of the story?</a:t>
            </a:r>
            <a:endParaRPr lang="en-US" b="1" dirty="0"/>
          </a:p>
        </p:txBody>
      </p:sp>
      <p:pic>
        <p:nvPicPr>
          <p:cNvPr id="4" name="Picture 3" descr="sv_pussel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21" y="2085630"/>
            <a:ext cx="4246135" cy="32706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41531" y="3770051"/>
            <a:ext cx="4487627" cy="1915439"/>
            <a:chOff x="4823773" y="1076582"/>
            <a:chExt cx="4205385" cy="17775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3773" y="1122974"/>
              <a:ext cx="4205385" cy="17311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37711" y="1076582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59460" y="1348268"/>
            <a:ext cx="2371709" cy="2487196"/>
            <a:chOff x="3499265" y="4334750"/>
            <a:chExt cx="2172669" cy="21563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265" y="4590468"/>
              <a:ext cx="2172669" cy="19006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31913" y="4334750"/>
              <a:ext cx="1825434" cy="2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LUX 1310.8214 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5453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Physics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Modified Higgs sector(?)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24446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Discovery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Precision!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few more channels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121" y="1384973"/>
            <a:ext cx="2053339" cy="24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2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45" y="3870377"/>
            <a:ext cx="2766915" cy="282085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30" y="223326"/>
            <a:ext cx="5800636" cy="802887"/>
          </a:xfrm>
        </p:spPr>
        <p:txBody>
          <a:bodyPr>
            <a:normAutofit/>
          </a:bodyPr>
          <a:lstStyle/>
          <a:p>
            <a:r>
              <a:rPr lang="en-US" dirty="0" smtClean="0"/>
              <a:t>Many questions…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6130" y="1077525"/>
            <a:ext cx="5598515" cy="30629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Higgs mechanism says </a:t>
            </a:r>
            <a:r>
              <a:rPr lang="en-US" b="1" dirty="0" smtClean="0"/>
              <a:t>how</a:t>
            </a:r>
            <a:r>
              <a:rPr lang="en-US" dirty="0" smtClean="0"/>
              <a:t> to give mass to fundamental particles</a:t>
            </a:r>
          </a:p>
          <a:p>
            <a:r>
              <a:rPr lang="en-US" dirty="0" smtClean="0"/>
              <a:t>It doesn’t say </a:t>
            </a:r>
            <a:r>
              <a:rPr lang="en-US" b="1" dirty="0" smtClean="0"/>
              <a:t>why</a:t>
            </a:r>
            <a:r>
              <a:rPr lang="en-US" dirty="0" smtClean="0"/>
              <a:t> fermion masses and  Yukawa couplings  are so different: 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GeV (</a:t>
            </a:r>
            <a:r>
              <a:rPr lang="en-US" dirty="0" err="1" smtClean="0"/>
              <a:t>ν</a:t>
            </a:r>
            <a:r>
              <a:rPr lang="en-US" dirty="0" smtClean="0"/>
              <a:t>) – 10</a:t>
            </a:r>
            <a:r>
              <a:rPr lang="en-US" baseline="30000" dirty="0" smtClean="0"/>
              <a:t>2</a:t>
            </a:r>
            <a:r>
              <a:rPr lang="en-US" dirty="0" smtClean="0"/>
              <a:t>GeV (t)</a:t>
            </a:r>
          </a:p>
          <a:p>
            <a:r>
              <a:rPr lang="en-US" dirty="0" smtClean="0"/>
              <a:t>Top mass at the EW scale. Does it play a special role in breaking it? </a:t>
            </a:r>
          </a:p>
          <a:p>
            <a:r>
              <a:rPr lang="en-US" dirty="0"/>
              <a:t>(And by the way… why 3 families of leptons and quarks?)</a:t>
            </a:r>
          </a:p>
          <a:p>
            <a:r>
              <a:rPr lang="en-US" dirty="0"/>
              <a:t>What is the underlying theory?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128" y="4312761"/>
            <a:ext cx="1718890" cy="2412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73" y="4832339"/>
            <a:ext cx="2641012" cy="1756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765" y="274639"/>
            <a:ext cx="2832595" cy="3865824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912901" y="4274278"/>
            <a:ext cx="2154962" cy="974904"/>
          </a:xfrm>
          <a:prstGeom prst="cloudCallout">
            <a:avLst>
              <a:gd name="adj1" fmla="val -62110"/>
              <a:gd name="adj2" fmla="val 2304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halkduster"/>
                <a:cs typeface="Chalkduster"/>
              </a:rPr>
              <a:t>Eh! Eh! Eh! Been there, done that!</a:t>
            </a:r>
            <a:endParaRPr lang="en-US" sz="1400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4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LHC Running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0941"/>
            <a:ext cx="8426823" cy="54642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only more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</a:t>
            </a:r>
            <a:r>
              <a:rPr lang="en-US" dirty="0" err="1" smtClean="0"/>
              <a:t>centre</a:t>
            </a:r>
            <a:r>
              <a:rPr lang="en-US" dirty="0" smtClean="0"/>
              <a:t> of mass energy gives access to higher masses </a:t>
            </a:r>
          </a:p>
          <a:p>
            <a:r>
              <a:rPr lang="en-US" dirty="0" smtClean="0"/>
              <a:t>Hugely improves potential for discovery of heavy particles</a:t>
            </a:r>
          </a:p>
          <a:p>
            <a:r>
              <a:rPr lang="en-US" dirty="0" smtClean="0"/>
              <a:t>Increases cross sections limited by phase space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ttH</a:t>
            </a:r>
            <a:r>
              <a:rPr lang="en-US" dirty="0" smtClean="0"/>
              <a:t> increases faster than background (factor 4)</a:t>
            </a:r>
          </a:p>
          <a:p>
            <a:r>
              <a:rPr lang="en-US" dirty="0" smtClean="0"/>
              <a:t>But may make life harder for light states</a:t>
            </a:r>
          </a:p>
          <a:p>
            <a:pPr lvl="1"/>
            <a:r>
              <a:rPr lang="en-US" dirty="0" smtClean="0"/>
              <a:t>E.g. only factor 2 increase for WH/ZH, </a:t>
            </a:r>
            <a:r>
              <a:rPr lang="en-US" dirty="0" err="1" smtClean="0"/>
              <a:t>H➞bb</a:t>
            </a:r>
            <a:r>
              <a:rPr lang="en-US" dirty="0" smtClean="0"/>
              <a:t> and more pileup</a:t>
            </a:r>
          </a:p>
          <a:p>
            <a:pPr lvl="1"/>
            <a:r>
              <a:rPr lang="en-US" dirty="0" smtClean="0"/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68850" y="3312262"/>
            <a:ext cx="4225730" cy="3437156"/>
            <a:chOff x="4793784" y="1965172"/>
            <a:chExt cx="4225730" cy="3437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84" y="2264023"/>
              <a:ext cx="4225724" cy="31383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5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 II/High-</a:t>
            </a:r>
            <a:r>
              <a:rPr lang="en-US" dirty="0" err="1" smtClean="0"/>
              <a:t>Lumi</a:t>
            </a:r>
            <a:r>
              <a:rPr lang="en-US" dirty="0" smtClean="0"/>
              <a:t> LHC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26" y="1120690"/>
            <a:ext cx="5424812" cy="55629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Precision AND searches!</a:t>
            </a:r>
          </a:p>
          <a:p>
            <a:r>
              <a:rPr lang="en-US" dirty="0" smtClean="0"/>
              <a:t>Precision: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 to look for deviations </a:t>
            </a:r>
            <a:r>
              <a:rPr lang="en-US" dirty="0" err="1" smtClean="0"/>
              <a:t>wrt</a:t>
            </a:r>
            <a:r>
              <a:rPr lang="en-US" dirty="0" smtClean="0"/>
              <a:t> Standard Model</a:t>
            </a:r>
          </a:p>
          <a:p>
            <a:r>
              <a:rPr lang="en-US" dirty="0" smtClean="0"/>
              <a:t>Differential cross sections: </a:t>
            </a:r>
          </a:p>
          <a:p>
            <a:pPr lvl="1"/>
            <a:r>
              <a:rPr lang="en-US" dirty="0" smtClean="0"/>
              <a:t>New physics in loops could modify event kinematics</a:t>
            </a:r>
          </a:p>
          <a:p>
            <a:r>
              <a:rPr lang="en-US" dirty="0" smtClean="0"/>
              <a:t>Complete measurement of properties:</a:t>
            </a:r>
          </a:p>
          <a:p>
            <a:pPr lvl="1"/>
            <a:r>
              <a:rPr lang="en-US" dirty="0" smtClean="0"/>
              <a:t>E.g. CP quantum numbers: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ensitivity in H➞ZZ and VBF </a:t>
            </a:r>
          </a:p>
          <a:p>
            <a:pPr lvl="1"/>
            <a:r>
              <a:rPr lang="en-US" dirty="0" smtClean="0"/>
              <a:t>Search for CP </a:t>
            </a:r>
            <a:r>
              <a:rPr lang="en-US" dirty="0" err="1" smtClean="0"/>
              <a:t>violatin</a:t>
            </a:r>
            <a:r>
              <a:rPr lang="en-US" dirty="0" smtClean="0"/>
              <a:t> in Higgs sector</a:t>
            </a:r>
          </a:p>
          <a:p>
            <a:r>
              <a:rPr lang="en-US" dirty="0" smtClean="0"/>
              <a:t>Search for rare decay modes:</a:t>
            </a:r>
          </a:p>
          <a:p>
            <a:pPr lvl="1"/>
            <a:r>
              <a:rPr lang="en-US" dirty="0" smtClean="0"/>
              <a:t>H➞HH to access self coupling (long term!)</a:t>
            </a:r>
          </a:p>
          <a:p>
            <a:r>
              <a:rPr lang="en-US" dirty="0" smtClean="0"/>
              <a:t>Search for additional Higgs bosons:</a:t>
            </a:r>
          </a:p>
          <a:p>
            <a:pPr lvl="1"/>
            <a:r>
              <a:rPr lang="en-US" dirty="0" smtClean="0"/>
              <a:t>E.g. 2-Higgs Doublet Model is a natural extension and predicted in SUSY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282" y="2000119"/>
            <a:ext cx="3133518" cy="312236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5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92028"/>
            <a:ext cx="8229600" cy="11430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3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232"/>
          </a:xfrm>
        </p:spPr>
        <p:txBody>
          <a:bodyPr/>
          <a:lstStyle/>
          <a:p>
            <a:r>
              <a:rPr lang="en-US" dirty="0" smtClean="0"/>
              <a:t>Direct BSM Higgs Searches (ATLAS)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2242" y="1205802"/>
            <a:ext cx="8861757" cy="356609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FCNC in </a:t>
            </a:r>
            <a:r>
              <a:rPr lang="en-US" dirty="0" err="1"/>
              <a:t>t→cH</a:t>
            </a:r>
            <a:r>
              <a:rPr lang="en-US" dirty="0"/>
              <a:t>, </a:t>
            </a:r>
            <a:r>
              <a:rPr lang="en-US" dirty="0" err="1"/>
              <a:t>H→γγ</a:t>
            </a:r>
            <a:r>
              <a:rPr lang="en-US" dirty="0"/>
              <a:t> - upper limit on BR: Obs.(Exp.): 0.83%(0.53%) x SM for 125 </a:t>
            </a:r>
            <a:r>
              <a:rPr lang="en-US" dirty="0" err="1"/>
              <a:t>GeV</a:t>
            </a:r>
            <a:r>
              <a:rPr lang="en-US" dirty="0"/>
              <a:t> at 95% CL [ATLAS-CONF-2013-081</a:t>
            </a:r>
            <a:r>
              <a:rPr lang="en-US" dirty="0" smtClean="0"/>
              <a:t>]</a:t>
            </a:r>
            <a:endParaRPr lang="en-US" dirty="0"/>
          </a:p>
          <a:p>
            <a:r>
              <a:rPr lang="en-US" dirty="0" err="1" smtClean="0"/>
              <a:t>H</a:t>
            </a:r>
            <a:r>
              <a:rPr lang="en-US" dirty="0" err="1"/>
              <a:t>→ZZ→llνν</a:t>
            </a:r>
            <a:r>
              <a:rPr lang="en-US" dirty="0"/>
              <a:t>: Excl. 320 - 560 </a:t>
            </a:r>
            <a:r>
              <a:rPr lang="en-US" dirty="0" err="1"/>
              <a:t>GeV</a:t>
            </a:r>
            <a:r>
              <a:rPr lang="en-US" dirty="0"/>
              <a:t> [ATLAS-CONF-2012-016</a:t>
            </a:r>
            <a:r>
              <a:rPr lang="en-US" dirty="0" smtClean="0"/>
              <a:t>]</a:t>
            </a:r>
          </a:p>
          <a:p>
            <a:r>
              <a:rPr lang="en-US" dirty="0" err="1" smtClean="0"/>
              <a:t>H</a:t>
            </a:r>
            <a:r>
              <a:rPr lang="en-US" dirty="0" err="1"/>
              <a:t>→ZZ→llqq</a:t>
            </a:r>
            <a:r>
              <a:rPr lang="en-US" dirty="0"/>
              <a:t>: Excl. 300 - 310, 360 - 400 </a:t>
            </a:r>
            <a:r>
              <a:rPr lang="en-US" dirty="0" err="1"/>
              <a:t>GeV</a:t>
            </a:r>
            <a:r>
              <a:rPr lang="en-US" dirty="0"/>
              <a:t>. at 145 </a:t>
            </a:r>
            <a:r>
              <a:rPr lang="en-US" dirty="0" err="1"/>
              <a:t>GeV</a:t>
            </a:r>
            <a:r>
              <a:rPr lang="en-US" dirty="0"/>
              <a:t> 3.5 x SM [ATLAS-CONF-2012-017] </a:t>
            </a:r>
            <a:endParaRPr lang="en-US" dirty="0" smtClean="0"/>
          </a:p>
          <a:p>
            <a:r>
              <a:rPr lang="en-US" dirty="0" err="1" smtClean="0"/>
              <a:t>H</a:t>
            </a:r>
            <a:r>
              <a:rPr lang="en-US" dirty="0" err="1"/>
              <a:t>→WW→lνjj</a:t>
            </a:r>
            <a:r>
              <a:rPr lang="en-US" dirty="0"/>
              <a:t>: at 400 </a:t>
            </a:r>
            <a:r>
              <a:rPr lang="en-US" dirty="0" err="1"/>
              <a:t>GeV</a:t>
            </a:r>
            <a:r>
              <a:rPr lang="en-US" dirty="0"/>
              <a:t> Obs.(Exp.) 2.3(1.6) x SM [ATLAS-CONF-2012-018</a:t>
            </a:r>
            <a:r>
              <a:rPr lang="en-US" dirty="0" smtClean="0"/>
              <a:t>] </a:t>
            </a:r>
          </a:p>
          <a:p>
            <a:r>
              <a:rPr lang="en-US" dirty="0" smtClean="0"/>
              <a:t>Higgs </a:t>
            </a:r>
            <a:r>
              <a:rPr lang="en-US" dirty="0"/>
              <a:t>in SM with 4th fermion generation: model ruled out [ATLAS-CONF-2011-135] </a:t>
            </a:r>
            <a:endParaRPr lang="en-US" dirty="0" smtClean="0"/>
          </a:p>
          <a:p>
            <a:r>
              <a:rPr lang="en-US" dirty="0" err="1" smtClean="0"/>
              <a:t>Fermiophobic</a:t>
            </a:r>
            <a:r>
              <a:rPr lang="en-US" dirty="0" smtClean="0"/>
              <a:t> </a:t>
            </a:r>
            <a:r>
              <a:rPr lang="en-US" dirty="0"/>
              <a:t>H to </a:t>
            </a:r>
            <a:r>
              <a:rPr lang="en-US" dirty="0" err="1"/>
              <a:t>diphoton</a:t>
            </a:r>
            <a:r>
              <a:rPr lang="en-US" dirty="0"/>
              <a:t> Model ruled out [ATLAS-CONF-2012-013] </a:t>
            </a:r>
            <a:endParaRPr lang="en-US" dirty="0" smtClean="0"/>
          </a:p>
          <a:p>
            <a:r>
              <a:rPr lang="en-US" dirty="0" smtClean="0"/>
              <a:t>MSSM </a:t>
            </a:r>
            <a:r>
              <a:rPr lang="en-US" dirty="0"/>
              <a:t>neutral H [JHEP: JHEP02(2013)095] </a:t>
            </a:r>
            <a:endParaRPr lang="en-US" dirty="0" smtClean="0"/>
          </a:p>
          <a:p>
            <a:r>
              <a:rPr lang="en-US" dirty="0" smtClean="0"/>
              <a:t>NMSSM </a:t>
            </a:r>
            <a:r>
              <a:rPr lang="en-US" dirty="0"/>
              <a:t>a1 to </a:t>
            </a:r>
            <a:r>
              <a:rPr lang="en-US" dirty="0" err="1"/>
              <a:t>μμ</a:t>
            </a:r>
            <a:r>
              <a:rPr lang="en-US" dirty="0"/>
              <a:t> [ATLAS-CONF-2011-020] </a:t>
            </a:r>
            <a:endParaRPr lang="en-US" dirty="0" smtClean="0"/>
          </a:p>
          <a:p>
            <a:r>
              <a:rPr lang="en-US" dirty="0" smtClean="0"/>
              <a:t>NMSSM </a:t>
            </a:r>
            <a:r>
              <a:rPr lang="en-US" dirty="0"/>
              <a:t>H to a0a0 to 4γ [ATLAS-CONF-2012-079] 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en-US" dirty="0"/>
              <a:t>±→ </a:t>
            </a:r>
            <a:r>
              <a:rPr lang="en-US" dirty="0" err="1"/>
              <a:t>cs</a:t>
            </a:r>
            <a:r>
              <a:rPr lang="en-US" dirty="0"/>
              <a:t> [EPJC73 (2013) 2465] </a:t>
            </a:r>
            <a:endParaRPr lang="en-US" dirty="0" smtClean="0"/>
          </a:p>
          <a:p>
            <a:r>
              <a:rPr lang="en-US" dirty="0" smtClean="0"/>
              <a:t>2HDM </a:t>
            </a:r>
            <a:r>
              <a:rPr lang="en-US" dirty="0"/>
              <a:t>WW(</a:t>
            </a:r>
            <a:r>
              <a:rPr lang="en-US" dirty="0" err="1"/>
              <a:t>lvlv</a:t>
            </a:r>
            <a:r>
              <a:rPr lang="en-US" dirty="0"/>
              <a:t>) [ATLAS-CONF-2013-027]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82242" y="4771898"/>
            <a:ext cx="6072014" cy="158445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'It is an old maxim of mine that when you have excluded the impossible, whatever remains, however improbable, must be the truth.'</a:t>
            </a:r>
          </a:p>
          <a:p>
            <a:pPr marL="0" indent="0">
              <a:buNone/>
            </a:pPr>
            <a:r>
              <a:rPr lang="en-US" dirty="0"/>
              <a:t>Sherlock Holmes</a:t>
            </a:r>
          </a:p>
          <a:p>
            <a:pPr marL="0" indent="0">
              <a:buNone/>
            </a:pPr>
            <a:r>
              <a:rPr lang="en-US" i="1" dirty="0"/>
              <a:t>-The Beryl </a:t>
            </a:r>
            <a:r>
              <a:rPr lang="en-US" i="1" dirty="0" smtClean="0"/>
              <a:t>Coronet</a:t>
            </a:r>
            <a:endParaRPr lang="en-US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256" y="3861133"/>
            <a:ext cx="2332543" cy="26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1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4340" y="4023671"/>
            <a:ext cx="7839949" cy="2486442"/>
            <a:chOff x="714340" y="4023671"/>
            <a:chExt cx="7839949" cy="24864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0" y="4023671"/>
              <a:ext cx="2518614" cy="22876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987" y="4147418"/>
              <a:ext cx="2371049" cy="18434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4023671"/>
              <a:ext cx="2534489" cy="248644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An example: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" y="4030302"/>
            <a:ext cx="4280077" cy="2802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630" y="4046934"/>
            <a:ext cx="3938170" cy="2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/>
          </a:bodyPr>
          <a:lstStyle/>
          <a:p>
            <a:r>
              <a:rPr lang="en-US" dirty="0" smtClean="0"/>
              <a:t>Future experimental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27" y="1106585"/>
            <a:ext cx="8864243" cy="222012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High-Luminosity LHC </a:t>
            </a:r>
            <a:r>
              <a:rPr lang="en-US" dirty="0" smtClean="0"/>
              <a:t>plus </a:t>
            </a:r>
            <a:r>
              <a:rPr lang="en-US" dirty="0" smtClean="0">
                <a:solidFill>
                  <a:srgbClr val="0000FF"/>
                </a:solidFill>
              </a:rPr>
              <a:t>Linear Collider </a:t>
            </a:r>
            <a:r>
              <a:rPr lang="en-US" dirty="0" smtClean="0"/>
              <a:t>are “</a:t>
            </a:r>
            <a:r>
              <a:rPr lang="en-US" b="1" dirty="0" smtClean="0"/>
              <a:t>dream team</a:t>
            </a:r>
            <a:r>
              <a:rPr lang="en-US" dirty="0" smtClean="0"/>
              <a:t>” for Higgs properties!</a:t>
            </a:r>
          </a:p>
          <a:p>
            <a:r>
              <a:rPr lang="en-US" dirty="0" smtClean="0"/>
              <a:t>LHC (√</a:t>
            </a:r>
            <a:r>
              <a:rPr lang="en-US" dirty="0"/>
              <a:t>s=</a:t>
            </a:r>
            <a:r>
              <a:rPr lang="en-US" dirty="0" smtClean="0"/>
              <a:t>14TeV and L=3000fb</a:t>
            </a:r>
            <a:r>
              <a:rPr lang="en-US" baseline="30000" dirty="0"/>
              <a:t>-1</a:t>
            </a:r>
            <a:r>
              <a:rPr lang="en-US" dirty="0" smtClean="0"/>
              <a:t>) </a:t>
            </a:r>
            <a:r>
              <a:rPr lang="en-US" b="1" dirty="0" smtClean="0"/>
              <a:t>systematics </a:t>
            </a:r>
            <a:r>
              <a:rPr lang="en-US" b="1" dirty="0"/>
              <a:t>limited</a:t>
            </a:r>
            <a:endParaRPr lang="en-US" b="1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Total width </a:t>
            </a:r>
            <a:r>
              <a:rPr lang="en-US" dirty="0" smtClean="0"/>
              <a:t>only at Linear Collider (</a:t>
            </a:r>
            <a:r>
              <a:rPr lang="en-US" dirty="0"/>
              <a:t>√s=250GeV, L=250fb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: ≈</a:t>
            </a:r>
            <a:r>
              <a:rPr lang="en-US" dirty="0"/>
              <a:t>10% </a:t>
            </a:r>
            <a:r>
              <a:rPr lang="en-US" dirty="0" smtClean="0"/>
              <a:t>accuracy)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couplings (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μ</a:t>
            </a:r>
            <a:r>
              <a:rPr lang="en-US" dirty="0" smtClean="0"/>
              <a:t>) challenging at LHC but possible at LC</a:t>
            </a:r>
          </a:p>
          <a:p>
            <a:r>
              <a:rPr lang="en-US" dirty="0" err="1" smtClean="0"/>
              <a:t>Δ</a:t>
            </a:r>
            <a:r>
              <a:rPr lang="en-US" baseline="-25000" dirty="0" err="1" smtClean="0"/>
              <a:t>top</a:t>
            </a:r>
            <a:r>
              <a:rPr lang="en-US" dirty="0" smtClean="0"/>
              <a:t> opens up for LC500 (</a:t>
            </a:r>
            <a:r>
              <a:rPr lang="en-US" dirty="0"/>
              <a:t>√s</a:t>
            </a:r>
            <a:r>
              <a:rPr lang="en-US" dirty="0" smtClean="0"/>
              <a:t>=500GeV</a:t>
            </a:r>
            <a:r>
              <a:rPr lang="en-US" dirty="0"/>
              <a:t>, L</a:t>
            </a:r>
            <a:r>
              <a:rPr lang="en-US" dirty="0" smtClean="0"/>
              <a:t>=500fb</a:t>
            </a:r>
            <a:r>
              <a:rPr lang="en-US" baseline="30000" dirty="0"/>
              <a:t>-1</a:t>
            </a:r>
            <a:r>
              <a:rPr lang="en-US" dirty="0" smtClean="0"/>
              <a:t>): </a:t>
            </a:r>
            <a:r>
              <a:rPr lang="en-US" dirty="0"/>
              <a:t>≈</a:t>
            </a:r>
            <a:r>
              <a:rPr lang="en-US" dirty="0" smtClean="0"/>
              <a:t>3-7% from HL-LHC + LC500</a:t>
            </a:r>
          </a:p>
          <a:p>
            <a:r>
              <a:rPr lang="en-US" dirty="0" smtClean="0"/>
              <a:t>Precision of </a:t>
            </a:r>
            <a:r>
              <a:rPr lang="en-US" b="1" dirty="0" smtClean="0"/>
              <a:t>HL-LHC + LC </a:t>
            </a:r>
            <a:r>
              <a:rPr lang="en-US" dirty="0" smtClean="0">
                <a:solidFill>
                  <a:srgbClr val="0000FF"/>
                </a:solidFill>
              </a:rPr>
              <a:t>limited by LC statistical uncertainty</a:t>
            </a:r>
            <a:r>
              <a:rPr lang="en-US" dirty="0" smtClean="0"/>
              <a:t>, not systematics!</a:t>
            </a:r>
          </a:p>
          <a:p>
            <a:r>
              <a:rPr lang="en-US" b="1" dirty="0" smtClean="0"/>
              <a:t>NOTE:</a:t>
            </a:r>
            <a:r>
              <a:rPr lang="en-US" dirty="0" smtClean="0"/>
              <a:t> Not yet clear what machine will follow the LHC… but Higgs physics is a big part of it’s physics motivation!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7" y="3326713"/>
            <a:ext cx="4287527" cy="319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43" y="3326713"/>
            <a:ext cx="4287528" cy="321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536629" y="4755496"/>
            <a:ext cx="28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Klute</a:t>
            </a:r>
            <a:r>
              <a:rPr lang="en-US" dirty="0" smtClean="0"/>
              <a:t> et al, </a:t>
            </a:r>
            <a:r>
              <a:rPr lang="en-US" dirty="0" err="1" smtClean="0"/>
              <a:t>arXiv</a:t>
            </a:r>
            <a:r>
              <a:rPr lang="en-US" dirty="0"/>
              <a:t>: 1301.1322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7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234"/>
            <a:ext cx="8229600" cy="52901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Recapitulation:</a:t>
            </a:r>
          </a:p>
          <a:p>
            <a:pPr lvl="1"/>
            <a:r>
              <a:rPr lang="en-US" dirty="0" smtClean="0"/>
              <a:t>Electroweak symmetry breaking</a:t>
            </a:r>
          </a:p>
          <a:p>
            <a:pPr lvl="1"/>
            <a:r>
              <a:rPr lang="en-US" dirty="0" smtClean="0"/>
              <a:t>Higgs boson in Electroweak </a:t>
            </a:r>
            <a:r>
              <a:rPr lang="en-US" dirty="0" err="1" smtClean="0"/>
              <a:t>Lagrangian</a:t>
            </a:r>
            <a:endParaRPr lang="en-US" dirty="0" smtClean="0"/>
          </a:p>
          <a:p>
            <a:pPr lvl="1"/>
            <a:r>
              <a:rPr lang="en-US" dirty="0" smtClean="0"/>
              <a:t>Practical implications</a:t>
            </a:r>
          </a:p>
          <a:p>
            <a:pPr lvl="1"/>
            <a:r>
              <a:rPr lang="en-US" dirty="0" smtClean="0"/>
              <a:t>Higgs boson production and decay at the LHC</a:t>
            </a:r>
          </a:p>
          <a:p>
            <a:r>
              <a:rPr lang="en-US" dirty="0" smtClean="0"/>
              <a:t>The landscape at the end of LHC run I</a:t>
            </a:r>
          </a:p>
          <a:p>
            <a:pPr lvl="1"/>
            <a:r>
              <a:rPr lang="en-US" dirty="0" smtClean="0"/>
              <a:t>Higgs properties: mass, spin, couplings</a:t>
            </a:r>
          </a:p>
          <a:p>
            <a:pPr lvl="1"/>
            <a:r>
              <a:rPr lang="en-US" dirty="0" smtClean="0"/>
              <a:t>Review of statistical combination of Higgs channels</a:t>
            </a:r>
          </a:p>
          <a:p>
            <a:pPr lvl="1"/>
            <a:r>
              <a:rPr lang="en-US" dirty="0" smtClean="0"/>
              <a:t>The power of combining different channels – examples </a:t>
            </a:r>
          </a:p>
          <a:p>
            <a:pPr lvl="1"/>
            <a:r>
              <a:rPr lang="en-US" dirty="0" smtClean="0"/>
              <a:t>Implications of Higgs measurements beyond Higgs sector</a:t>
            </a:r>
          </a:p>
          <a:p>
            <a:r>
              <a:rPr lang="en-US" dirty="0" smtClean="0"/>
              <a:t>Future Higgs measurements at LHC and beyond</a:t>
            </a:r>
          </a:p>
          <a:p>
            <a:pPr lvl="1"/>
            <a:r>
              <a:rPr lang="en-US" dirty="0" smtClean="0"/>
              <a:t>Fundamental questions at the end of run I</a:t>
            </a:r>
          </a:p>
          <a:p>
            <a:pPr lvl="1"/>
            <a:r>
              <a:rPr lang="en-US" dirty="0" smtClean="0"/>
              <a:t>Future LHC running – luminosity, energy, and physics reach</a:t>
            </a:r>
          </a:p>
          <a:p>
            <a:pPr lvl="1"/>
            <a:r>
              <a:rPr lang="en-US" dirty="0" smtClean="0"/>
              <a:t>Higgs physics in future LHC analyses – Precision and Searches</a:t>
            </a:r>
          </a:p>
          <a:p>
            <a:pPr lvl="1"/>
            <a:r>
              <a:rPr lang="en-US" dirty="0" smtClean="0"/>
              <a:t>An example: associated production with top-quark pair – SM and BSM</a:t>
            </a:r>
          </a:p>
          <a:p>
            <a:pPr lvl="1"/>
            <a:r>
              <a:rPr lang="en-US" dirty="0" smtClean="0"/>
              <a:t>Precision of Higgs properties at future colliders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lectures so far…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 1 – overview of theory and history</a:t>
            </a:r>
          </a:p>
          <a:p>
            <a:r>
              <a:rPr lang="en-US" dirty="0" smtClean="0"/>
              <a:t>Lecture 2 – some search channels in detail</a:t>
            </a:r>
          </a:p>
          <a:p>
            <a:r>
              <a:rPr lang="en-US" dirty="0" smtClean="0"/>
              <a:t>Lecture 3 – channel combination and properties of observed Higgs</a:t>
            </a:r>
          </a:p>
          <a:p>
            <a:r>
              <a:rPr lang="en-US" dirty="0" smtClean="0"/>
              <a:t>This lecture – try to get overview and look ahead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0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21359" y="5835362"/>
            <a:ext cx="7950265" cy="709216"/>
            <a:chOff x="521359" y="5835362"/>
            <a:chExt cx="7950265" cy="7092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924" y="5934978"/>
              <a:ext cx="3822700" cy="6096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1359" y="5835362"/>
              <a:ext cx="4010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Spontaneous symmetry breaking:</a:t>
              </a:r>
            </a:p>
            <a:p>
              <a:r>
                <a:rPr lang="en-US" dirty="0" smtClean="0"/>
                <a:t>New bosons </a:t>
              </a:r>
              <a:r>
                <a:rPr lang="en-US" dirty="0" err="1" smtClean="0"/>
                <a:t>γ</a:t>
              </a:r>
              <a:r>
                <a:rPr lang="en-US" dirty="0" smtClean="0"/>
                <a:t> and Z</a:t>
              </a:r>
              <a:r>
                <a:rPr lang="en-US" baseline="30000" dirty="0" smtClean="0"/>
                <a:t>0</a:t>
              </a:r>
              <a:r>
                <a:rPr lang="en-US" dirty="0" smtClean="0"/>
                <a:t> from W</a:t>
              </a:r>
              <a:r>
                <a:rPr lang="en-US" baseline="30000" dirty="0" smtClean="0"/>
                <a:t>0</a:t>
              </a:r>
              <a:r>
                <a:rPr lang="en-US" dirty="0" smtClean="0"/>
                <a:t> and B</a:t>
              </a:r>
              <a:r>
                <a:rPr lang="en-US" baseline="30000" dirty="0" smtClean="0"/>
                <a:t>0</a:t>
              </a:r>
              <a:endParaRPr lang="en-US" baseline="30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3931" y="382732"/>
            <a:ext cx="8765788" cy="3058899"/>
            <a:chOff x="273931" y="382732"/>
            <a:chExt cx="8765788" cy="3058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359" y="635611"/>
              <a:ext cx="2946400" cy="254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221" y="1016611"/>
              <a:ext cx="3302000" cy="533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221" y="1553101"/>
              <a:ext cx="5664200" cy="304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21" y="1857901"/>
              <a:ext cx="3251200" cy="660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221" y="2568109"/>
              <a:ext cx="5867400" cy="3429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20421" y="382732"/>
              <a:ext cx="384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Electroweak </a:t>
              </a:r>
              <a:r>
                <a:rPr lang="en-US" dirty="0" err="1" smtClean="0"/>
                <a:t>Lagrangian</a:t>
              </a:r>
              <a:r>
                <a:rPr lang="en-US" dirty="0"/>
                <a:t> </a:t>
              </a:r>
              <a:r>
                <a:rPr lang="en-US" dirty="0" smtClean="0"/>
                <a:t>before spontaneous symmetry breaking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11300" y="1110751"/>
              <a:ext cx="377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Electroweak gauge bosons: B</a:t>
              </a:r>
              <a:r>
                <a:rPr lang="en-US" baseline="30000" dirty="0" smtClean="0"/>
                <a:t>0</a:t>
              </a:r>
              <a:r>
                <a:rPr lang="en-US" dirty="0" smtClean="0"/>
                <a:t> W</a:t>
              </a:r>
              <a:r>
                <a:rPr lang="en-US" baseline="30000" dirty="0" smtClean="0"/>
                <a:t>0</a:t>
              </a:r>
              <a:r>
                <a:rPr lang="en-US" dirty="0" smtClean="0"/>
                <a:t> W</a:t>
              </a:r>
              <a:r>
                <a:rPr lang="en-US" baseline="30000" dirty="0" smtClean="0"/>
                <a:t>±</a:t>
              </a:r>
              <a:endParaRPr lang="en-US" baseline="30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3421" y="1480083"/>
              <a:ext cx="230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Fermion kinetic terms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93791" y="1857901"/>
              <a:ext cx="4021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Higgs term (note: vacuum expectation value zero before symmetry breaking)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6620" y="2518301"/>
              <a:ext cx="21030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Yukawa interaction term between Higgs field and fermions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3931" y="382732"/>
              <a:ext cx="8765788" cy="3058899"/>
            </a:xfrm>
            <a:prstGeom prst="rect">
              <a:avLst/>
            </a:prstGeom>
            <a:solidFill>
              <a:schemeClr val="bg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HiggsPotenti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66" y="3014264"/>
            <a:ext cx="3835916" cy="28460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3931" y="4159005"/>
            <a:ext cx="235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Massive Higgs boson: transverse oscillation mode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7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4710" y="50873"/>
            <a:ext cx="9069290" cy="6794675"/>
            <a:chOff x="74710" y="50873"/>
            <a:chExt cx="9069290" cy="6794675"/>
          </a:xfrm>
        </p:grpSpPr>
        <p:grpSp>
          <p:nvGrpSpPr>
            <p:cNvPr id="19" name="Group 18"/>
            <p:cNvGrpSpPr/>
            <p:nvPr/>
          </p:nvGrpSpPr>
          <p:grpSpPr>
            <a:xfrm>
              <a:off x="74710" y="50873"/>
              <a:ext cx="9069290" cy="6794675"/>
              <a:chOff x="74710" y="50873"/>
              <a:chExt cx="9069290" cy="679467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710" y="50873"/>
                <a:ext cx="9019486" cy="6794675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6382" y="6100007"/>
                <a:ext cx="2425700" cy="6223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863823" y="6100007"/>
                <a:ext cx="51050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Yukawa interactions between Higgs and fermions: note fermion masses!</a:t>
                </a:r>
                <a:endParaRPr lang="en-US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402" y="5117986"/>
                <a:ext cx="8031156" cy="89924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450" y="4819652"/>
                <a:ext cx="8503261" cy="28020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382" y="3772990"/>
                <a:ext cx="6096000" cy="6096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7430" y="4418384"/>
                <a:ext cx="4096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Gauge boson self interaction:</a:t>
                </a:r>
                <a:endParaRPr lang="en-US" dirty="0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430" y="3059140"/>
                <a:ext cx="3136900" cy="6223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515710" y="3204514"/>
                <a:ext cx="45483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Higgs boson 3- and 4-point self-interaction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611696" y="3785442"/>
                <a:ext cx="2532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Higgs</a:t>
                </a:r>
                <a:r>
                  <a:rPr lang="en-US" dirty="0"/>
                  <a:t> </a:t>
                </a:r>
                <a:r>
                  <a:rPr lang="en-US" dirty="0" smtClean="0"/>
                  <a:t>boson interaction with gauge bosons</a:t>
                </a:r>
                <a:endParaRPr lang="en-US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5402" y="2387444"/>
                <a:ext cx="6553200" cy="6223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354" y="1892144"/>
                <a:ext cx="4813300" cy="4953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824" y="535916"/>
                <a:ext cx="6985000" cy="13081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346328" y="759579"/>
                <a:ext cx="17105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Kinetic terms: notice boson masses (Z,W,H)!</a:t>
                </a: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430" y="245304"/>
                <a:ext cx="6731000" cy="2159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055786" y="166584"/>
                <a:ext cx="2038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After sym. breaking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810921" y="1886334"/>
                <a:ext cx="224592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Neutral and charged current terms:    fermions and gauge boson interactions</a:t>
                </a:r>
                <a:endParaRPr lang="en-US" dirty="0"/>
              </a:p>
            </p:txBody>
          </p:sp>
        </p:grpSp>
        <p:sp>
          <p:nvSpPr>
            <p:cNvPr id="20" name="Rounded Rectangle 19"/>
            <p:cNvSpPr/>
            <p:nvPr/>
          </p:nvSpPr>
          <p:spPr>
            <a:xfrm>
              <a:off x="5814806" y="585724"/>
              <a:ext cx="1438020" cy="47270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41126" y="1238707"/>
              <a:ext cx="1242157" cy="63021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312861" y="1238707"/>
              <a:ext cx="939964" cy="63021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75215" y="6075103"/>
              <a:ext cx="603781" cy="23811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50353" y="3086663"/>
            <a:ext cx="1289358" cy="643764"/>
            <a:chOff x="8865156" y="3053745"/>
            <a:chExt cx="1289358" cy="64376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8865156" y="3389180"/>
              <a:ext cx="479525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9309856" y="3389180"/>
              <a:ext cx="165208" cy="308329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9309856" y="3053745"/>
              <a:ext cx="165208" cy="335435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9608106" y="3053746"/>
              <a:ext cx="546408" cy="643763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9662289" y="3086663"/>
              <a:ext cx="492225" cy="610846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89" y="1603102"/>
            <a:ext cx="2765311" cy="33168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1676097"/>
            <a:ext cx="3474948" cy="2032914"/>
            <a:chOff x="1679934" y="1353065"/>
            <a:chExt cx="6297831" cy="3577218"/>
          </a:xfrm>
        </p:grpSpPr>
        <p:sp>
          <p:nvSpPr>
            <p:cNvPr id="10" name="TextBox 9"/>
            <p:cNvSpPr txBox="1"/>
            <p:nvPr/>
          </p:nvSpPr>
          <p:spPr>
            <a:xfrm rot="5400000">
              <a:off x="6517009" y="2475267"/>
              <a:ext cx="2582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www.nobelprize.org</a:t>
              </a:r>
              <a:r>
                <a:rPr lang="en-US" sz="1600" dirty="0" smtClean="0"/>
                <a:t>/</a:t>
              </a:r>
              <a:endParaRPr lang="en-US" sz="16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79934" y="1354717"/>
              <a:ext cx="5959277" cy="3575566"/>
              <a:chOff x="1679934" y="1354717"/>
              <a:chExt cx="5959277" cy="35755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9934" y="1354717"/>
                <a:ext cx="5959277" cy="3575566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3847458" y="1649769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968009" y="1481511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09" y="0"/>
            <a:ext cx="1982331" cy="19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7160" y="2404345"/>
            <a:ext cx="8940108" cy="43197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6772" y="2404346"/>
            <a:ext cx="4397830" cy="4220784"/>
            <a:chOff x="4404011" y="663077"/>
            <a:chExt cx="4397830" cy="4220784"/>
          </a:xfrm>
        </p:grpSpPr>
        <p:grpSp>
          <p:nvGrpSpPr>
            <p:cNvPr id="3" name="Group 23"/>
            <p:cNvGrpSpPr/>
            <p:nvPr/>
          </p:nvGrpSpPr>
          <p:grpSpPr>
            <a:xfrm>
              <a:off x="4404011" y="663077"/>
              <a:ext cx="4397830" cy="4220784"/>
              <a:chOff x="4154354" y="2157366"/>
              <a:chExt cx="4172735" cy="4028980"/>
            </a:xfrm>
          </p:grpSpPr>
          <p:pic>
            <p:nvPicPr>
              <p:cNvPr id="6" name="Picture 5" descr="nc_cc_dsdq2_cteq6d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54354" y="2157366"/>
                <a:ext cx="4028980" cy="40289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 rot="16200000">
                <a:off x="6622059" y="4044902"/>
                <a:ext cx="3001228" cy="408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7F7F7F"/>
                    </a:solidFill>
                  </a:rPr>
                  <a:t>http://www-zeus.desy.de/physics/sfew/PUBLIC/sfew_results/preliminary/dis04/</a:t>
                </a:r>
                <a:endParaRPr lang="en-US" sz="11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870382" y="2561818"/>
              <a:ext cx="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9799" y="1608167"/>
              <a:ext cx="74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18291" y="933909"/>
            <a:ext cx="8229600" cy="160632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Because it’s real! </a:t>
            </a:r>
          </a:p>
          <a:p>
            <a:pPr lvl="1"/>
            <a:r>
              <a:rPr lang="en-US" dirty="0" smtClean="0"/>
              <a:t>Data shows Higgs mechanism (or something like it) needed in the theory</a:t>
            </a:r>
          </a:p>
          <a:p>
            <a:r>
              <a:rPr lang="en-US" dirty="0" smtClean="0"/>
              <a:t>Because it may lead us to new discoveries and a new understanding of Nature!</a:t>
            </a:r>
          </a:p>
          <a:p>
            <a:pPr lvl="1"/>
            <a:r>
              <a:rPr lang="en-US" dirty="0" smtClean="0"/>
              <a:t>“There is nothing so practical as a good theory” (Kurt </a:t>
            </a:r>
            <a:r>
              <a:rPr lang="en-US" dirty="0" err="1" smtClean="0"/>
              <a:t>Lewin</a:t>
            </a:r>
            <a:r>
              <a:rPr lang="en-US" dirty="0" smtClean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28" y="3206287"/>
            <a:ext cx="3546328" cy="2442642"/>
          </a:xfrm>
          <a:prstGeom prst="rect">
            <a:avLst/>
          </a:prstGeom>
        </p:spPr>
      </p:pic>
      <p:pic>
        <p:nvPicPr>
          <p:cNvPr id="8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911" y="2839081"/>
            <a:ext cx="4874906" cy="36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28932" y="890380"/>
            <a:ext cx="6604449" cy="5031409"/>
            <a:chOff x="2428932" y="890380"/>
            <a:chExt cx="6604449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932" y="1175878"/>
              <a:ext cx="6604449" cy="474591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twiki.cern.ch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</a:t>
              </a:r>
              <a:r>
                <a:rPr lang="en-US" sz="1400" dirty="0" smtClean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LHCPhysics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CrossSections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15038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13198</TotalTime>
  <Words>2837</Words>
  <Application>Microsoft Macintosh PowerPoint</Application>
  <PresentationFormat>On-screen Show (4:3)</PresentationFormat>
  <Paragraphs>428</Paragraphs>
  <Slides>34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Higgs Physics – Lecture 4</vt:lpstr>
      <vt:lpstr>Outlook</vt:lpstr>
      <vt:lpstr>Introduction</vt:lpstr>
      <vt:lpstr>Higgs lectures so far…</vt:lpstr>
      <vt:lpstr>PowerPoint Presentation</vt:lpstr>
      <vt:lpstr>PowerPoint Presentation</vt:lpstr>
      <vt:lpstr>PowerPoint Presentation</vt:lpstr>
      <vt:lpstr>Why does it matter?</vt:lpstr>
      <vt:lpstr>PowerPoint Presentation</vt:lpstr>
      <vt:lpstr>PowerPoint Presentation</vt:lpstr>
      <vt:lpstr>Where do we stand?</vt:lpstr>
      <vt:lpstr>Questions and answers at the end of Run I</vt:lpstr>
      <vt:lpstr>Higgs boson mass</vt:lpstr>
      <vt:lpstr>Spin and Parity</vt:lpstr>
      <vt:lpstr>Direct Evidence of Fermion Couplings</vt:lpstr>
      <vt:lpstr>Higgs Width</vt:lpstr>
      <vt:lpstr>Signal strength</vt:lpstr>
      <vt:lpstr>Combining Higgs Channels</vt:lpstr>
      <vt:lpstr>A bit more technically</vt:lpstr>
      <vt:lpstr>Fermion and Boson couplings from fit</vt:lpstr>
      <vt:lpstr>Production Modes</vt:lpstr>
      <vt:lpstr>New Physics in the Loops?</vt:lpstr>
      <vt:lpstr>A bit of fun…</vt:lpstr>
      <vt:lpstr>Peering through the crystal ball</vt:lpstr>
      <vt:lpstr>So, where do we stand?</vt:lpstr>
      <vt:lpstr>Many questions…</vt:lpstr>
      <vt:lpstr>Future LHC Running</vt:lpstr>
      <vt:lpstr>Not only more luminosity</vt:lpstr>
      <vt:lpstr>Run II/High-Lumi LHC Programme</vt:lpstr>
      <vt:lpstr>Direct BSM Higgs Searches (ATLAS) </vt:lpstr>
      <vt:lpstr>An example: ttH</vt:lpstr>
      <vt:lpstr>Sensitivity to New Physics</vt:lpstr>
      <vt:lpstr>Future experimental programme</vt:lpstr>
      <vt:lpstr>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Physics – Lecture 4</dc:title>
  <dc:creator>Ricardo Goncalo</dc:creator>
  <cp:lastModifiedBy>Ricardo Goncalo</cp:lastModifiedBy>
  <cp:revision>80</cp:revision>
  <dcterms:created xsi:type="dcterms:W3CDTF">2014-05-22T18:19:51Z</dcterms:created>
  <dcterms:modified xsi:type="dcterms:W3CDTF">2015-03-25T08:00:25Z</dcterms:modified>
</cp:coreProperties>
</file>