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79" r:id="rId4"/>
    <p:sldId id="276" r:id="rId5"/>
    <p:sldId id="289" r:id="rId6"/>
    <p:sldId id="291" r:id="rId7"/>
    <p:sldId id="302" r:id="rId8"/>
    <p:sldId id="292" r:id="rId9"/>
    <p:sldId id="294" r:id="rId10"/>
    <p:sldId id="293" r:id="rId11"/>
    <p:sldId id="275" r:id="rId12"/>
    <p:sldId id="297" r:id="rId13"/>
    <p:sldId id="295" r:id="rId14"/>
    <p:sldId id="298" r:id="rId15"/>
    <p:sldId id="269" r:id="rId16"/>
    <p:sldId id="299" r:id="rId17"/>
    <p:sldId id="288" r:id="rId18"/>
    <p:sldId id="263" r:id="rId19"/>
    <p:sldId id="301" r:id="rId20"/>
    <p:sldId id="300" r:id="rId21"/>
  </p:sldIdLst>
  <p:sldSz cx="9144000" cy="5143500" type="screen16x9"/>
  <p:notesSz cx="6858000" cy="9144000"/>
  <p:defaultTextStyle>
    <a:defPPr>
      <a:defRPr lang="en-US"/>
    </a:defPPr>
    <a:lvl1pPr marL="0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534"/>
    <a:srgbClr val="121010"/>
    <a:srgbClr val="19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98" autoAdjust="0"/>
  </p:normalViewPr>
  <p:slideViewPr>
    <p:cSldViewPr snapToGrid="0" snapToObjects="1">
      <p:cViewPr varScale="1">
        <p:scale>
          <a:sx n="108" d="100"/>
          <a:sy n="108" d="100"/>
        </p:scale>
        <p:origin x="-73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A77B3-FFB4-BC4D-8EF5-A463B772142E}" type="datetimeFigureOut">
              <a:rPr lang="en-US" smtClean="0"/>
              <a:t>13.09.22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0C023-E464-954D-B344-DC46725722C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1763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8FA31-041C-6340-97B2-6F281B994F35}" type="datetimeFigureOut">
              <a:rPr lang="en-US" smtClean="0"/>
              <a:t>13.09.22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554B6-E975-204E-9427-5763F926A78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01842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2nd </a:t>
            </a:r>
            <a:r>
              <a:rPr lang="pt-PT" dirty="0" err="1" smtClean="0"/>
              <a:t>term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interference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between</a:t>
            </a:r>
            <a:r>
              <a:rPr lang="pt-PT" baseline="0" dirty="0" smtClean="0"/>
              <a:t> CP-</a:t>
            </a:r>
            <a:r>
              <a:rPr lang="pt-PT" baseline="0" dirty="0" err="1" smtClean="0"/>
              <a:t>even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CP-</a:t>
            </a:r>
            <a:r>
              <a:rPr lang="pt-PT" baseline="0" dirty="0" err="1" smtClean="0"/>
              <a:t>odd</a:t>
            </a:r>
            <a:r>
              <a:rPr lang="pt-PT" baseline="0" dirty="0" smtClean="0"/>
              <a:t> </a:t>
            </a:r>
            <a:r>
              <a:rPr lang="mr-IN" baseline="0" dirty="0" smtClean="0"/>
              <a:t>–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is</a:t>
            </a:r>
            <a:r>
              <a:rPr lang="pt-PT" baseline="0" dirty="0" smtClean="0"/>
              <a:t> zero for CP-</a:t>
            </a:r>
            <a:r>
              <a:rPr lang="pt-PT" baseline="0" dirty="0" err="1" smtClean="0"/>
              <a:t>even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effective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operators</a:t>
            </a:r>
            <a:r>
              <a:rPr lang="pt-PT" baseline="0" dirty="0" smtClean="0"/>
              <a:t> </a:t>
            </a:r>
          </a:p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term is CP-even but affects rates </a:t>
            </a:r>
            <a:r>
              <a:rPr lang="mr-IN" dirty="0" smtClean="0"/>
              <a:t>–</a:t>
            </a:r>
            <a:r>
              <a:rPr lang="en-GB" dirty="0" smtClean="0"/>
              <a:t> cannot be distinguished from other BSM rate enhancements</a:t>
            </a:r>
          </a:p>
          <a:p>
            <a:r>
              <a:rPr lang="en-GB" dirty="0" err="1" smtClean="0"/>
              <a:t>MadGraph</a:t>
            </a:r>
            <a:r>
              <a:rPr lang="en-GB" dirty="0" smtClean="0"/>
              <a:t>: </a:t>
            </a:r>
            <a:r>
              <a:rPr lang="en-GB" sz="1200" dirty="0" smtClean="0"/>
              <a:t>, </a:t>
            </a:r>
            <a:r>
              <a:rPr lang="de-DE" sz="1200" dirty="0" smtClean="0"/>
              <a:t>arXiv:1405.0301 [</a:t>
            </a:r>
            <a:r>
              <a:rPr lang="de-DE" sz="1200" dirty="0" err="1" smtClean="0"/>
              <a:t>hep-ph</a:t>
            </a:r>
            <a:r>
              <a:rPr lang="de-DE" sz="1200" dirty="0" smtClean="0"/>
              <a:t>]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6504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/>
              <a:t>Dedicated Neural Net to identify </a:t>
            </a:r>
            <a:r>
              <a:rPr lang="en-GB" sz="1400" dirty="0" err="1" smtClean="0"/>
              <a:t>H</a:t>
            </a:r>
            <a:r>
              <a:rPr lang="en-GB" sz="1400" dirty="0" err="1" smtClean="0">
                <a:sym typeface="Wingdings"/>
              </a:rPr>
              <a:t>bb</a:t>
            </a:r>
            <a:r>
              <a:rPr lang="en-GB" sz="1400" dirty="0" smtClean="0">
                <a:sym typeface="Wingdings"/>
              </a:rPr>
              <a:t> decays in </a:t>
            </a:r>
            <a:r>
              <a:rPr lang="en-GB" sz="1400" dirty="0" smtClean="0"/>
              <a:t>boosted region</a:t>
            </a:r>
          </a:p>
          <a:p>
            <a:pPr marL="0" marR="0" lvl="1" indent="0" algn="l" defTabSz="457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/>
              <a:t>Separate “no-</a:t>
            </a:r>
            <a:r>
              <a:rPr lang="en-GB" sz="1400" dirty="0" err="1" smtClean="0"/>
              <a:t>reco</a:t>
            </a:r>
            <a:r>
              <a:rPr lang="en-GB" sz="1400" dirty="0" smtClean="0"/>
              <a:t>” region in </a:t>
            </a:r>
            <a:r>
              <a:rPr lang="en-GB" sz="1400" dirty="0" err="1" smtClean="0"/>
              <a:t>dilepton</a:t>
            </a:r>
            <a:r>
              <a:rPr lang="en-GB" sz="1400" dirty="0" smtClean="0"/>
              <a:t> channel if no top reconstruction is possible</a:t>
            </a:r>
          </a:p>
          <a:p>
            <a:endParaRPr lang="pt-PT" dirty="0" smtClean="0"/>
          </a:p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Stats</a:t>
            </a:r>
            <a:r>
              <a:rPr lang="pt-PT" dirty="0" smtClean="0"/>
              <a:t> </a:t>
            </a:r>
            <a:r>
              <a:rPr lang="pt-PT" smtClean="0"/>
              <a:t>dominated</a:t>
            </a:r>
          </a:p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Stats</a:t>
            </a:r>
            <a:r>
              <a:rPr lang="pt-PT" dirty="0" smtClean="0"/>
              <a:t> </a:t>
            </a:r>
            <a:r>
              <a:rPr lang="pt-PT" smtClean="0"/>
              <a:t>dominated</a:t>
            </a:r>
          </a:p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Impact parameter: </a:t>
            </a:r>
            <a:r>
              <a:rPr lang="en-GB" b="1" dirty="0" smtClean="0"/>
              <a:t>n</a:t>
            </a:r>
            <a:endParaRPr lang="en-GB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  <a:p>
            <a:pPr lvl="1"/>
            <a:r>
              <a:rPr lang="en-GB" dirty="0" smtClean="0"/>
              <a:t>Third term is even: affects only rate and is ignored in this analysis</a:t>
            </a:r>
          </a:p>
          <a:p>
            <a:pPr lvl="1"/>
            <a:r>
              <a:rPr lang="en-GB" dirty="0" smtClean="0"/>
              <a:t>Interference (CP-odd) term cannot change total cross section </a:t>
            </a:r>
          </a:p>
          <a:p>
            <a:pPr lvl="0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Reco BDT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signal</a:t>
            </a:r>
            <a:endParaRPr lang="pt-PT" baseline="0" dirty="0" smtClean="0"/>
          </a:p>
          <a:p>
            <a:pPr lvl="1"/>
            <a:r>
              <a:rPr lang="en-GB" b="1" dirty="0" err="1" smtClean="0"/>
              <a:t>Lep</a:t>
            </a:r>
            <a:r>
              <a:rPr lang="en-GB" dirty="0" smtClean="0"/>
              <a:t>:  target 1 or 2 semi-</a:t>
            </a:r>
            <a:r>
              <a:rPr lang="en-GB" dirty="0" err="1" smtClean="0"/>
              <a:t>leptonic</a:t>
            </a:r>
            <a:r>
              <a:rPr lang="en-GB" dirty="0" smtClean="0"/>
              <a:t> top decays</a:t>
            </a:r>
          </a:p>
          <a:p>
            <a:pPr lvl="2"/>
            <a:r>
              <a:rPr lang="en-GB" dirty="0" smtClean="0"/>
              <a:t>2 leptons: no top reconstruction</a:t>
            </a:r>
          </a:p>
          <a:p>
            <a:pPr lvl="2"/>
            <a:r>
              <a:rPr lang="en-GB" dirty="0" smtClean="0"/>
              <a:t>1 lepton: build W candidate (</a:t>
            </a:r>
            <a:r>
              <a:rPr lang="en-GB" dirty="0" err="1" smtClean="0"/>
              <a:t>lep+E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Had</a:t>
            </a:r>
            <a:r>
              <a:rPr lang="en-GB" dirty="0" smtClean="0"/>
              <a:t>:  target </a:t>
            </a:r>
            <a:r>
              <a:rPr lang="en-GB" dirty="0" err="1" smtClean="0"/>
              <a:t>hadronic</a:t>
            </a:r>
            <a:r>
              <a:rPr lang="en-GB" dirty="0" smtClean="0"/>
              <a:t> top decays</a:t>
            </a:r>
          </a:p>
          <a:p>
            <a:pPr lvl="1"/>
            <a:r>
              <a:rPr lang="en-GB" dirty="0" smtClean="0"/>
              <a:t>	reconstruct 1 or 2 tops from jets</a:t>
            </a:r>
          </a:p>
          <a:p>
            <a:pPr lvl="0"/>
            <a:r>
              <a:rPr lang="en-GB" dirty="0" smtClean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433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61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359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104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445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691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362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851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581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338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761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1EFD-CD1F-1345-AAE9-FC47642E027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793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1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45714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defTabSz="45714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45714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8" indent="-228574" algn="l" defTabSz="45714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45714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symmetrymagazine.org/article/charge-parity-violatio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s://cds.cern.ch/record/2809728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30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hyperlink" Target="https://cds.cern.ch/record/2824004" TargetMode="External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s://cds.cern.ch/record/2824004" TargetMode="External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hyperlink" Target="https://www.sciencedirect.com/science/article/pii/S0370269320302306?via=ihub" TargetMode="External"/><Relationship Id="rId5" Type="http://schemas.openxmlformats.org/officeDocument/2006/relationships/hyperlink" Target="https://cds.cern.ch/record/2824004" TargetMode="External"/><Relationship Id="rId6" Type="http://schemas.openxmlformats.org/officeDocument/2006/relationships/image" Target="../media/image56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05772" TargetMode="Externa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hyperlink" Target="https://journals.aps.org/prl/abstract/10.1103/PhysRevLett.125.061802" TargetMode="External"/><Relationship Id="rId7" Type="http://schemas.openxmlformats.org/officeDocument/2006/relationships/image" Target="../media/image2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hyperlink" Target="https://link.springer.com/article/10.1140/epjc/s10052-022-10366-1" TargetMode="External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05772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05772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25.061802" TargetMode="External"/><Relationship Id="rId4" Type="http://schemas.openxmlformats.org/officeDocument/2006/relationships/image" Target="../media/image24.png"/><Relationship Id="rId5" Type="http://schemas.openxmlformats.org/officeDocument/2006/relationships/hyperlink" Target="https://cds.cern.ch/record/2805772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hyperlink" Target="https://cds.cern.ch/record/2809728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09728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720" y="1237740"/>
            <a:ext cx="5545083" cy="2657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" y="245751"/>
            <a:ext cx="9150517" cy="1102519"/>
          </a:xfrm>
        </p:spPr>
        <p:txBody>
          <a:bodyPr>
            <a:norm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CP </a:t>
            </a:r>
            <a:r>
              <a:rPr lang="pt-PT" sz="3600" dirty="0" err="1">
                <a:solidFill>
                  <a:schemeClr val="bg1"/>
                </a:solidFill>
              </a:rPr>
              <a:t>violation</a:t>
            </a:r>
            <a:r>
              <a:rPr lang="pt-PT" sz="3600" dirty="0">
                <a:solidFill>
                  <a:schemeClr val="bg1"/>
                </a:solidFill>
              </a:rPr>
              <a:t> </a:t>
            </a:r>
            <a:r>
              <a:rPr lang="pt-PT" sz="3600" dirty="0" err="1">
                <a:solidFill>
                  <a:schemeClr val="bg1"/>
                </a:solidFill>
              </a:rPr>
              <a:t>results</a:t>
            </a:r>
            <a:r>
              <a:rPr lang="pt-PT" sz="3600" dirty="0">
                <a:solidFill>
                  <a:schemeClr val="bg1"/>
                </a:solidFill>
              </a:rPr>
              <a:t> </a:t>
            </a:r>
            <a:r>
              <a:rPr lang="pt-PT" sz="3600" dirty="0" err="1">
                <a:solidFill>
                  <a:schemeClr val="bg1"/>
                </a:solidFill>
              </a:rPr>
              <a:t>in</a:t>
            </a:r>
            <a:r>
              <a:rPr lang="pt-PT" sz="3600" dirty="0">
                <a:solidFill>
                  <a:schemeClr val="bg1"/>
                </a:solidFill>
              </a:rPr>
              <a:t> </a:t>
            </a:r>
            <a:r>
              <a:rPr lang="pt-PT" sz="3600" dirty="0" err="1">
                <a:solidFill>
                  <a:schemeClr val="bg1"/>
                </a:solidFill>
              </a:rPr>
              <a:t>the</a:t>
            </a:r>
            <a:r>
              <a:rPr lang="pt-PT" sz="3600" dirty="0">
                <a:solidFill>
                  <a:schemeClr val="bg1"/>
                </a:solidFill>
              </a:rPr>
              <a:t> ATLAS </a:t>
            </a:r>
            <a:r>
              <a:rPr lang="pt-PT" sz="3600" dirty="0" err="1">
                <a:solidFill>
                  <a:schemeClr val="bg1"/>
                </a:solidFill>
              </a:rPr>
              <a:t>experiment</a:t>
            </a:r>
            <a:endParaRPr lang="pt-PT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" y="3895018"/>
            <a:ext cx="9150517" cy="598033"/>
          </a:xfrm>
        </p:spPr>
        <p:txBody>
          <a:bodyPr>
            <a:normAutofit fontScale="55000" lnSpcReduction="20000"/>
          </a:bodyPr>
          <a:lstStyle/>
          <a:p>
            <a:r>
              <a:rPr lang="pt-PT" dirty="0" smtClean="0"/>
              <a:t>R. Gonçalo </a:t>
            </a:r>
            <a:r>
              <a:rPr lang="pt-PT" dirty="0"/>
              <a:t>(</a:t>
            </a:r>
            <a:r>
              <a:rPr lang="pt-PT" dirty="0" err="1"/>
              <a:t>U.Coimbra</a:t>
            </a:r>
            <a:r>
              <a:rPr lang="pt-PT" dirty="0"/>
              <a:t> / LIP</a:t>
            </a:r>
            <a:r>
              <a:rPr lang="pt-PT" dirty="0" smtClean="0"/>
              <a:t>)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behalf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ATLAS </a:t>
            </a:r>
            <a:r>
              <a:rPr lang="pt-PT" dirty="0" err="1" smtClean="0"/>
              <a:t>Collaboration</a:t>
            </a:r>
            <a:endParaRPr lang="pt-PT" dirty="0" smtClean="0"/>
          </a:p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Hunting</a:t>
            </a:r>
            <a:r>
              <a:rPr lang="pt-PT" dirty="0" smtClean="0"/>
              <a:t>, </a:t>
            </a:r>
            <a:r>
              <a:rPr lang="pt-PT" dirty="0" err="1" smtClean="0"/>
              <a:t>Orsay</a:t>
            </a:r>
            <a:r>
              <a:rPr lang="pt-PT" dirty="0" smtClean="0"/>
              <a:t>-Paris, Sep.12-14 2022</a:t>
            </a:r>
          </a:p>
        </p:txBody>
      </p:sp>
      <p:pic>
        <p:nvPicPr>
          <p:cNvPr id="6" name="Picture 5" descr="UC_V_FundoEscuro-branc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" y="4372951"/>
            <a:ext cx="684064" cy="744734"/>
          </a:xfrm>
          <a:prstGeom prst="rect">
            <a:avLst/>
          </a:prstGeom>
        </p:spPr>
      </p:pic>
      <p:pic>
        <p:nvPicPr>
          <p:cNvPr id="7" name="Picture 6" descr="2017_FCT_H_branco.png"/>
          <p:cNvPicPr>
            <a:picLocks noChangeAspect="1"/>
          </p:cNvPicPr>
          <p:nvPr/>
        </p:nvPicPr>
        <p:blipFill rotWithShape="1">
          <a:blip r:embed="rId5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7320813" y="4493051"/>
            <a:ext cx="1694199" cy="637945"/>
          </a:xfrm>
          <a:prstGeom prst="rect">
            <a:avLst/>
          </a:prstGeom>
        </p:spPr>
      </p:pic>
      <p:pic>
        <p:nvPicPr>
          <p:cNvPr id="8" name="Picture 7" descr="LIP-white-3100x2100.png"/>
          <p:cNvPicPr>
            <a:picLocks noChangeAspect="1"/>
          </p:cNvPicPr>
          <p:nvPr/>
        </p:nvPicPr>
        <p:blipFill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82" y="4577993"/>
            <a:ext cx="590931" cy="434767"/>
          </a:xfrm>
          <a:prstGeom prst="rect">
            <a:avLst/>
          </a:prstGeom>
        </p:spPr>
      </p:pic>
      <p:pic>
        <p:nvPicPr>
          <p:cNvPr id="9" name="Picture 8" descr="ATLAS-chrome-logo_lo.png"/>
          <p:cNvPicPr>
            <a:picLocks noChangeAspect="1"/>
          </p:cNvPicPr>
          <p:nvPr/>
        </p:nvPicPr>
        <p:blipFill>
          <a:blip r:embed="rId7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693" y="4563563"/>
            <a:ext cx="1234008" cy="449196"/>
          </a:xfrm>
          <a:prstGeom prst="rect">
            <a:avLst/>
          </a:prstGeom>
        </p:spPr>
      </p:pic>
      <p:pic>
        <p:nvPicPr>
          <p:cNvPr id="11" name="Picture 10" descr="logo-cern.gif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178" y="4493051"/>
            <a:ext cx="602933" cy="6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8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195" y="2603365"/>
            <a:ext cx="3008990" cy="2173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71" y="387944"/>
            <a:ext cx="8229600" cy="472101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</a:t>
            </a:r>
            <a:r>
              <a:rPr lang="pt-PT" sz="3600" dirty="0" err="1"/>
              <a:t>τ</a:t>
            </a:r>
            <a:r>
              <a:rPr lang="pt-PT" sz="3600" dirty="0"/>
              <a:t>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inclusive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743" y="956234"/>
            <a:ext cx="8314729" cy="1618429"/>
          </a:xfrm>
        </p:spPr>
        <p:txBody>
          <a:bodyPr>
            <a:noAutofit/>
          </a:bodyPr>
          <a:lstStyle/>
          <a:p>
            <a:r>
              <a:rPr lang="en-GB" sz="1400" dirty="0"/>
              <a:t>Simultaneous fit in all regions</a:t>
            </a:r>
          </a:p>
          <a:p>
            <a:r>
              <a:rPr lang="en-GB" sz="1400" dirty="0"/>
              <a:t>Analysis leaves μ free to float </a:t>
            </a:r>
            <a:r>
              <a:rPr lang="mr-IN" sz="1400" dirty="0"/>
              <a:t>–</a:t>
            </a:r>
            <a:r>
              <a:rPr lang="en-GB" sz="1400" dirty="0"/>
              <a:t> agnostic with respect to rate effects</a:t>
            </a:r>
          </a:p>
          <a:p>
            <a:r>
              <a:rPr lang="en-GB" sz="1400" dirty="0"/>
              <a:t>Best fit observed: </a:t>
            </a:r>
            <a:r>
              <a:rPr lang="en-GB" sz="1400" dirty="0" err="1"/>
              <a:t>φ</a:t>
            </a:r>
            <a:r>
              <a:rPr lang="en-GB" sz="1400" baseline="-25000" dirty="0" err="1"/>
              <a:t>τ</a:t>
            </a:r>
            <a:r>
              <a:rPr lang="en-GB" sz="1400" dirty="0"/>
              <a:t> = 9° ± 16°  (expected: </a:t>
            </a:r>
            <a:r>
              <a:rPr lang="en-GB" sz="1400" dirty="0" err="1"/>
              <a:t>φ</a:t>
            </a:r>
            <a:r>
              <a:rPr lang="en-GB" sz="1400" baseline="-25000" dirty="0" err="1"/>
              <a:t>τ</a:t>
            </a:r>
            <a:r>
              <a:rPr lang="en-GB" sz="1400" dirty="0"/>
              <a:t> = 0° ± 28°)</a:t>
            </a:r>
          </a:p>
          <a:p>
            <a:r>
              <a:rPr lang="en-GB" sz="1400" dirty="0"/>
              <a:t>Pure CP-odd (α = 90°) disfavoured at 3.4 </a:t>
            </a:r>
            <a:r>
              <a:rPr lang="en-GB" sz="1400" dirty="0" err="1"/>
              <a:t>σ</a:t>
            </a:r>
            <a:endParaRPr lang="en-GB" sz="1400" dirty="0"/>
          </a:p>
          <a:p>
            <a:r>
              <a:rPr lang="en-GB" sz="1400" dirty="0"/>
              <a:t>Dominant background is Z</a:t>
            </a:r>
            <a:r>
              <a:rPr lang="en-GB" sz="1400" dirty="0">
                <a:sym typeface="Wingdings"/>
              </a:rPr>
              <a:t></a:t>
            </a:r>
            <a:r>
              <a:rPr lang="pt-PT" sz="1400" dirty="0" err="1"/>
              <a:t>ττ</a:t>
            </a:r>
            <a:r>
              <a:rPr lang="pt-PT" sz="1400" dirty="0"/>
              <a:t>: </a:t>
            </a:r>
            <a:r>
              <a:rPr lang="pt-PT" sz="1400" dirty="0" err="1"/>
              <a:t>constrained</a:t>
            </a:r>
            <a:r>
              <a:rPr lang="pt-PT" sz="1400" dirty="0"/>
              <a:t> </a:t>
            </a:r>
            <a:r>
              <a:rPr lang="pt-PT" sz="1400" dirty="0" err="1"/>
              <a:t>from</a:t>
            </a:r>
            <a:r>
              <a:rPr lang="pt-PT" sz="1400" dirty="0"/>
              <a:t> </a:t>
            </a:r>
            <a:r>
              <a:rPr lang="pt-PT" sz="1400" dirty="0" err="1"/>
              <a:t>Control</a:t>
            </a:r>
            <a:r>
              <a:rPr lang="pt-PT" sz="1400" dirty="0"/>
              <a:t> </a:t>
            </a:r>
            <a:r>
              <a:rPr lang="pt-PT" sz="1400" dirty="0" err="1"/>
              <a:t>Regions</a:t>
            </a:r>
            <a:endParaRPr lang="en-GB" sz="1400" dirty="0"/>
          </a:p>
          <a:p>
            <a:r>
              <a:rPr lang="en-GB" sz="1400" dirty="0"/>
              <a:t>Statistics-dominated analysis; dominant systematic uncertainty from jet calibration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3601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mr-IN" sz="1200" dirty="0">
                <a:hlinkClick r:id="rId4"/>
              </a:rPr>
              <a:t>ATLAS</a:t>
            </a:r>
            <a:r>
              <a:rPr lang="en-US" sz="1200" dirty="0">
                <a:hlinkClick r:id="rId4"/>
              </a:rPr>
              <a:t>-</a:t>
            </a:r>
            <a:r>
              <a:rPr lang="mr-IN" sz="1200" dirty="0">
                <a:hlinkClick r:id="rId4"/>
              </a:rPr>
              <a:t>CONF</a:t>
            </a:r>
            <a:r>
              <a:rPr lang="en-US" sz="1200" dirty="0">
                <a:hlinkClick r:id="rId4"/>
              </a:rPr>
              <a:t>-</a:t>
            </a:r>
            <a:r>
              <a:rPr lang="mr-IN" sz="1200" dirty="0">
                <a:hlinkClick r:id="rId4"/>
              </a:rPr>
              <a:t>2022</a:t>
            </a:r>
            <a:r>
              <a:rPr lang="en-US" sz="1200" dirty="0">
                <a:hlinkClick r:id="rId4"/>
              </a:rPr>
              <a:t>-</a:t>
            </a:r>
            <a:r>
              <a:rPr lang="mr-IN" sz="1200" dirty="0">
                <a:hlinkClick r:id="rId4"/>
              </a:rPr>
              <a:t>032</a:t>
            </a:r>
            <a:r>
              <a:rPr lang="pt-PT" sz="1200" dirty="0"/>
              <a:t> </a:t>
            </a:r>
            <a:r>
              <a:rPr lang="is-IS" sz="1200" dirty="0"/>
              <a:t>(18 May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8250031" y="482842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grpSp>
        <p:nvGrpSpPr>
          <p:cNvPr id="16" name="Group 15"/>
          <p:cNvGrpSpPr/>
          <p:nvPr/>
        </p:nvGrpSpPr>
        <p:grpSpPr>
          <a:xfrm>
            <a:off x="7603252" y="355629"/>
            <a:ext cx="1150948" cy="504415"/>
            <a:chOff x="5039210" y="3738740"/>
            <a:chExt cx="797906" cy="252430"/>
          </a:xfrm>
        </p:grpSpPr>
        <p:sp>
          <p:nvSpPr>
            <p:cNvPr id="17" name="Freeform 16"/>
            <p:cNvSpPr/>
            <p:nvPr/>
          </p:nvSpPr>
          <p:spPr>
            <a:xfrm flipH="1" flipV="1">
              <a:off x="5538506" y="3738740"/>
              <a:ext cx="288977" cy="128605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Freeform 17"/>
            <p:cNvSpPr/>
            <p:nvPr/>
          </p:nvSpPr>
          <p:spPr>
            <a:xfrm flipH="1" flipV="1">
              <a:off x="5543322" y="3867345"/>
              <a:ext cx="293794" cy="123825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039210" y="3856518"/>
              <a:ext cx="526581" cy="14295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1392775" y="1576743"/>
            <a:ext cx="1218522" cy="499675"/>
            <a:chOff x="2139634" y="598137"/>
            <a:chExt cx="1218522" cy="499675"/>
          </a:xfrm>
        </p:grpSpPr>
        <p:sp>
          <p:nvSpPr>
            <p:cNvPr id="21" name="Freeform 20"/>
            <p:cNvSpPr/>
            <p:nvPr/>
          </p:nvSpPr>
          <p:spPr>
            <a:xfrm>
              <a:off x="2139634" y="598355"/>
              <a:ext cx="862116" cy="19056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Freeform 22"/>
            <p:cNvSpPr/>
            <p:nvPr/>
          </p:nvSpPr>
          <p:spPr>
            <a:xfrm flipH="1" flipV="1">
              <a:off x="2139634" y="1078756"/>
              <a:ext cx="862116" cy="19056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Freeform 23"/>
            <p:cNvSpPr/>
            <p:nvPr/>
          </p:nvSpPr>
          <p:spPr>
            <a:xfrm flipV="1">
              <a:off x="2433374" y="834823"/>
              <a:ext cx="269766" cy="258082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423795" y="598137"/>
              <a:ext cx="269766" cy="258082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703140" y="820665"/>
              <a:ext cx="390120" cy="10446"/>
            </a:xfrm>
            <a:custGeom>
              <a:avLst/>
              <a:gdLst>
                <a:gd name="connsiteX0" fmla="*/ 0 w 514350"/>
                <a:gd name="connsiteY0" fmla="*/ 13928 h 13928"/>
                <a:gd name="connsiteX1" fmla="*/ 127000 w 514350"/>
                <a:gd name="connsiteY1" fmla="*/ 7578 h 13928"/>
                <a:gd name="connsiteX2" fmla="*/ 330200 w 514350"/>
                <a:gd name="connsiteY2" fmla="*/ 1228 h 13928"/>
                <a:gd name="connsiteX3" fmla="*/ 514350 w 514350"/>
                <a:gd name="connsiteY3" fmla="*/ 1228 h 1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13928">
                  <a:moveTo>
                    <a:pt x="0" y="13928"/>
                  </a:moveTo>
                  <a:cubicBezTo>
                    <a:pt x="67660" y="-13136"/>
                    <a:pt x="2606" y="7578"/>
                    <a:pt x="127000" y="7578"/>
                  </a:cubicBezTo>
                  <a:cubicBezTo>
                    <a:pt x="194766" y="7578"/>
                    <a:pt x="262443" y="2339"/>
                    <a:pt x="330200" y="1228"/>
                  </a:cubicBezTo>
                  <a:cubicBezTo>
                    <a:pt x="391575" y="222"/>
                    <a:pt x="452967" y="1228"/>
                    <a:pt x="514350" y="1228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059546" y="697743"/>
              <a:ext cx="288978" cy="128606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064362" y="826349"/>
              <a:ext cx="293794" cy="123825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419647" y="733226"/>
            <a:ext cx="1144132" cy="292857"/>
            <a:chOff x="664624" y="733226"/>
            <a:chExt cx="1144132" cy="292857"/>
          </a:xfrm>
        </p:grpSpPr>
        <p:sp>
          <p:nvSpPr>
            <p:cNvPr id="38" name="Freeform 37"/>
            <p:cNvSpPr/>
            <p:nvPr/>
          </p:nvSpPr>
          <p:spPr>
            <a:xfrm>
              <a:off x="664624" y="733226"/>
              <a:ext cx="301821" cy="69850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9" name="Freeform 38"/>
            <p:cNvSpPr/>
            <p:nvPr/>
          </p:nvSpPr>
          <p:spPr>
            <a:xfrm flipH="1">
              <a:off x="664624" y="956233"/>
              <a:ext cx="301821" cy="69850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0" name="Freeform 39"/>
            <p:cNvSpPr/>
            <p:nvPr/>
          </p:nvSpPr>
          <p:spPr>
            <a:xfrm flipH="1">
              <a:off x="957407" y="769761"/>
              <a:ext cx="183019" cy="193808"/>
            </a:xfrm>
            <a:custGeom>
              <a:avLst/>
              <a:gdLst>
                <a:gd name="connsiteX0" fmla="*/ 0 w 241300"/>
                <a:gd name="connsiteY0" fmla="*/ 118635 h 258411"/>
                <a:gd name="connsiteX1" fmla="*/ 46567 w 241300"/>
                <a:gd name="connsiteY1" fmla="*/ 84768 h 258411"/>
                <a:gd name="connsiteX2" fmla="*/ 59267 w 241300"/>
                <a:gd name="connsiteY2" fmla="*/ 80535 h 258411"/>
                <a:gd name="connsiteX3" fmla="*/ 84667 w 241300"/>
                <a:gd name="connsiteY3" fmla="*/ 67835 h 258411"/>
                <a:gd name="connsiteX4" fmla="*/ 110067 w 241300"/>
                <a:gd name="connsiteY4" fmla="*/ 55135 h 258411"/>
                <a:gd name="connsiteX5" fmla="*/ 122767 w 241300"/>
                <a:gd name="connsiteY5" fmla="*/ 46668 h 258411"/>
                <a:gd name="connsiteX6" fmla="*/ 135467 w 241300"/>
                <a:gd name="connsiteY6" fmla="*/ 42435 h 258411"/>
                <a:gd name="connsiteX7" fmla="*/ 160867 w 241300"/>
                <a:gd name="connsiteY7" fmla="*/ 25501 h 258411"/>
                <a:gd name="connsiteX8" fmla="*/ 190500 w 241300"/>
                <a:gd name="connsiteY8" fmla="*/ 12801 h 258411"/>
                <a:gd name="connsiteX9" fmla="*/ 203200 w 241300"/>
                <a:gd name="connsiteY9" fmla="*/ 8568 h 258411"/>
                <a:gd name="connsiteX10" fmla="*/ 215900 w 241300"/>
                <a:gd name="connsiteY10" fmla="*/ 101 h 258411"/>
                <a:gd name="connsiteX11" fmla="*/ 228600 w 241300"/>
                <a:gd name="connsiteY11" fmla="*/ 25501 h 258411"/>
                <a:gd name="connsiteX12" fmla="*/ 232834 w 241300"/>
                <a:gd name="connsiteY12" fmla="*/ 139801 h 258411"/>
                <a:gd name="connsiteX13" fmla="*/ 237067 w 241300"/>
                <a:gd name="connsiteY13" fmla="*/ 160968 h 258411"/>
                <a:gd name="connsiteX14" fmla="*/ 241300 w 241300"/>
                <a:gd name="connsiteY14" fmla="*/ 254101 h 258411"/>
                <a:gd name="connsiteX15" fmla="*/ 228600 w 241300"/>
                <a:gd name="connsiteY15" fmla="*/ 258335 h 258411"/>
                <a:gd name="connsiteX16" fmla="*/ 198967 w 241300"/>
                <a:gd name="connsiteY16" fmla="*/ 241401 h 258411"/>
                <a:gd name="connsiteX17" fmla="*/ 152400 w 241300"/>
                <a:gd name="connsiteY17" fmla="*/ 216001 h 258411"/>
                <a:gd name="connsiteX18" fmla="*/ 139700 w 241300"/>
                <a:gd name="connsiteY18" fmla="*/ 203301 h 258411"/>
                <a:gd name="connsiteX19" fmla="*/ 101600 w 241300"/>
                <a:gd name="connsiteY19" fmla="*/ 182135 h 258411"/>
                <a:gd name="connsiteX20" fmla="*/ 88900 w 241300"/>
                <a:gd name="connsiteY20" fmla="*/ 173668 h 258411"/>
                <a:gd name="connsiteX21" fmla="*/ 80434 w 241300"/>
                <a:gd name="connsiteY21" fmla="*/ 160968 h 258411"/>
                <a:gd name="connsiteX22" fmla="*/ 67734 w 241300"/>
                <a:gd name="connsiteY22" fmla="*/ 156735 h 258411"/>
                <a:gd name="connsiteX23" fmla="*/ 46567 w 241300"/>
                <a:gd name="connsiteY23" fmla="*/ 135568 h 258411"/>
                <a:gd name="connsiteX24" fmla="*/ 21167 w 241300"/>
                <a:gd name="connsiteY24" fmla="*/ 127101 h 258411"/>
                <a:gd name="connsiteX25" fmla="*/ 0 w 241300"/>
                <a:gd name="connsiteY25" fmla="*/ 118635 h 25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1300" h="258411">
                  <a:moveTo>
                    <a:pt x="0" y="118635"/>
                  </a:moveTo>
                  <a:cubicBezTo>
                    <a:pt x="8235" y="112047"/>
                    <a:pt x="37160" y="87903"/>
                    <a:pt x="46567" y="84768"/>
                  </a:cubicBezTo>
                  <a:lnTo>
                    <a:pt x="59267" y="80535"/>
                  </a:lnTo>
                  <a:cubicBezTo>
                    <a:pt x="95664" y="56269"/>
                    <a:pt x="49613" y="85362"/>
                    <a:pt x="84667" y="67835"/>
                  </a:cubicBezTo>
                  <a:cubicBezTo>
                    <a:pt x="117493" y="51422"/>
                    <a:pt x="78145" y="65775"/>
                    <a:pt x="110067" y="55135"/>
                  </a:cubicBezTo>
                  <a:cubicBezTo>
                    <a:pt x="114300" y="52313"/>
                    <a:pt x="118216" y="48943"/>
                    <a:pt x="122767" y="46668"/>
                  </a:cubicBezTo>
                  <a:cubicBezTo>
                    <a:pt x="126758" y="44672"/>
                    <a:pt x="131566" y="44602"/>
                    <a:pt x="135467" y="42435"/>
                  </a:cubicBezTo>
                  <a:cubicBezTo>
                    <a:pt x="144362" y="37493"/>
                    <a:pt x="151213" y="28719"/>
                    <a:pt x="160867" y="25501"/>
                  </a:cubicBezTo>
                  <a:cubicBezTo>
                    <a:pt x="190651" y="15574"/>
                    <a:pt x="153882" y="28494"/>
                    <a:pt x="190500" y="12801"/>
                  </a:cubicBezTo>
                  <a:cubicBezTo>
                    <a:pt x="194601" y="11043"/>
                    <a:pt x="198967" y="9979"/>
                    <a:pt x="203200" y="8568"/>
                  </a:cubicBezTo>
                  <a:cubicBezTo>
                    <a:pt x="207433" y="5746"/>
                    <a:pt x="210911" y="-897"/>
                    <a:pt x="215900" y="101"/>
                  </a:cubicBezTo>
                  <a:cubicBezTo>
                    <a:pt x="221763" y="1273"/>
                    <a:pt x="227213" y="21341"/>
                    <a:pt x="228600" y="25501"/>
                  </a:cubicBezTo>
                  <a:cubicBezTo>
                    <a:pt x="230011" y="63601"/>
                    <a:pt x="230456" y="101749"/>
                    <a:pt x="232834" y="139801"/>
                  </a:cubicBezTo>
                  <a:cubicBezTo>
                    <a:pt x="233283" y="146982"/>
                    <a:pt x="236536" y="153792"/>
                    <a:pt x="237067" y="160968"/>
                  </a:cubicBezTo>
                  <a:cubicBezTo>
                    <a:pt x="239362" y="191959"/>
                    <a:pt x="239889" y="223057"/>
                    <a:pt x="241300" y="254101"/>
                  </a:cubicBezTo>
                  <a:cubicBezTo>
                    <a:pt x="237067" y="255512"/>
                    <a:pt x="233018" y="258966"/>
                    <a:pt x="228600" y="258335"/>
                  </a:cubicBezTo>
                  <a:cubicBezTo>
                    <a:pt x="219471" y="257031"/>
                    <a:pt x="206957" y="245759"/>
                    <a:pt x="198967" y="241401"/>
                  </a:cubicBezTo>
                  <a:cubicBezTo>
                    <a:pt x="187799" y="235309"/>
                    <a:pt x="164617" y="226182"/>
                    <a:pt x="152400" y="216001"/>
                  </a:cubicBezTo>
                  <a:cubicBezTo>
                    <a:pt x="147801" y="212168"/>
                    <a:pt x="144426" y="206977"/>
                    <a:pt x="139700" y="203301"/>
                  </a:cubicBezTo>
                  <a:cubicBezTo>
                    <a:pt x="117865" y="186319"/>
                    <a:pt x="120762" y="188522"/>
                    <a:pt x="101600" y="182135"/>
                  </a:cubicBezTo>
                  <a:cubicBezTo>
                    <a:pt x="97367" y="179313"/>
                    <a:pt x="92498" y="177266"/>
                    <a:pt x="88900" y="173668"/>
                  </a:cubicBezTo>
                  <a:cubicBezTo>
                    <a:pt x="85303" y="170070"/>
                    <a:pt x="84407" y="164146"/>
                    <a:pt x="80434" y="160968"/>
                  </a:cubicBezTo>
                  <a:cubicBezTo>
                    <a:pt x="76950" y="158180"/>
                    <a:pt x="71967" y="158146"/>
                    <a:pt x="67734" y="156735"/>
                  </a:cubicBezTo>
                  <a:cubicBezTo>
                    <a:pt x="60010" y="145149"/>
                    <a:pt x="59935" y="141510"/>
                    <a:pt x="46567" y="135568"/>
                  </a:cubicBezTo>
                  <a:cubicBezTo>
                    <a:pt x="38412" y="131943"/>
                    <a:pt x="29634" y="129923"/>
                    <a:pt x="21167" y="127101"/>
                  </a:cubicBezTo>
                  <a:cubicBezTo>
                    <a:pt x="7128" y="122421"/>
                    <a:pt x="8467" y="127330"/>
                    <a:pt x="0" y="118635"/>
                  </a:cubicBez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1153740" y="856219"/>
              <a:ext cx="390120" cy="10446"/>
            </a:xfrm>
            <a:custGeom>
              <a:avLst/>
              <a:gdLst>
                <a:gd name="connsiteX0" fmla="*/ 0 w 514350"/>
                <a:gd name="connsiteY0" fmla="*/ 13928 h 13928"/>
                <a:gd name="connsiteX1" fmla="*/ 127000 w 514350"/>
                <a:gd name="connsiteY1" fmla="*/ 7578 h 13928"/>
                <a:gd name="connsiteX2" fmla="*/ 330200 w 514350"/>
                <a:gd name="connsiteY2" fmla="*/ 1228 h 13928"/>
                <a:gd name="connsiteX3" fmla="*/ 514350 w 514350"/>
                <a:gd name="connsiteY3" fmla="*/ 1228 h 1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13928">
                  <a:moveTo>
                    <a:pt x="0" y="13928"/>
                  </a:moveTo>
                  <a:cubicBezTo>
                    <a:pt x="67660" y="-13136"/>
                    <a:pt x="2606" y="7578"/>
                    <a:pt x="127000" y="7578"/>
                  </a:cubicBezTo>
                  <a:cubicBezTo>
                    <a:pt x="194766" y="7578"/>
                    <a:pt x="262443" y="2339"/>
                    <a:pt x="330200" y="1228"/>
                  </a:cubicBezTo>
                  <a:cubicBezTo>
                    <a:pt x="391575" y="222"/>
                    <a:pt x="452967" y="1228"/>
                    <a:pt x="514350" y="1228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10146" y="733297"/>
              <a:ext cx="288978" cy="128606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514962" y="861903"/>
              <a:ext cx="293794" cy="123825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85" y="2603365"/>
            <a:ext cx="2262425" cy="2173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992" y="1576743"/>
            <a:ext cx="3740208" cy="4262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12" y="2603365"/>
            <a:ext cx="2570284" cy="24755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9832" y="3458166"/>
            <a:ext cx="1071994" cy="657279"/>
            <a:chOff x="349567" y="3283417"/>
            <a:chExt cx="1071994" cy="657279"/>
          </a:xfrm>
        </p:grpSpPr>
        <p:sp>
          <p:nvSpPr>
            <p:cNvPr id="9" name="TextBox 8"/>
            <p:cNvSpPr txBox="1"/>
            <p:nvPr/>
          </p:nvSpPr>
          <p:spPr>
            <a:xfrm>
              <a:off x="349567" y="3632919"/>
              <a:ext cx="1060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>
                  <a:solidFill>
                    <a:srgbClr val="FF0000"/>
                  </a:solidFill>
                </a:rPr>
                <a:t>CP-</a:t>
              </a:r>
              <a:r>
                <a:rPr lang="pt-PT" sz="1400" dirty="0" err="1">
                  <a:solidFill>
                    <a:srgbClr val="FF0000"/>
                  </a:solidFill>
                </a:rPr>
                <a:t>even</a:t>
              </a:r>
              <a:endParaRPr lang="pt-PT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9567" y="3283417"/>
              <a:ext cx="1060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>
                  <a:solidFill>
                    <a:srgbClr val="008000"/>
                  </a:solidFill>
                </a:rPr>
                <a:t>CP-</a:t>
              </a:r>
              <a:r>
                <a:rPr lang="pt-PT" sz="1400" dirty="0" err="1">
                  <a:solidFill>
                    <a:srgbClr val="008000"/>
                  </a:solidFill>
                </a:rPr>
                <a:t>odd</a:t>
              </a:r>
              <a:endParaRPr lang="pt-PT" sz="1400" dirty="0">
                <a:solidFill>
                  <a:srgbClr val="008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083647" y="3471717"/>
              <a:ext cx="337914" cy="14467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1083647" y="3696455"/>
              <a:ext cx="337914" cy="1446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967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7709"/>
            <a:ext cx="8229600" cy="857250"/>
          </a:xfrm>
        </p:spPr>
        <p:txBody>
          <a:bodyPr/>
          <a:lstStyle/>
          <a:p>
            <a:r>
              <a:rPr lang="pt-PT" dirty="0" err="1" smtClean="0"/>
              <a:t>Bosonic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endParaRPr lang="pt-PT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1" y="3649117"/>
            <a:ext cx="2037520" cy="1278948"/>
            <a:chOff x="457201" y="3649117"/>
            <a:chExt cx="2037520" cy="12789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1" y="3649117"/>
              <a:ext cx="2037520" cy="127894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1825682" y="3649117"/>
              <a:ext cx="669039" cy="591542"/>
            </a:xfrm>
            <a:prstGeom prst="line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559844" y="3599622"/>
            <a:ext cx="1831044" cy="1282075"/>
            <a:chOff x="2735041" y="3599621"/>
            <a:chExt cx="1831044" cy="12820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6543" y="3599621"/>
              <a:ext cx="949542" cy="1282075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2735041" y="4240659"/>
              <a:ext cx="949542" cy="0"/>
            </a:xfrm>
            <a:prstGeom prst="line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256193" y="3649117"/>
            <a:ext cx="1818825" cy="1232580"/>
            <a:chOff x="6256192" y="3649117"/>
            <a:chExt cx="1818825" cy="12325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6192" y="3649117"/>
              <a:ext cx="1260332" cy="123258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7125475" y="4263337"/>
              <a:ext cx="949542" cy="0"/>
            </a:xfrm>
            <a:prstGeom prst="line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642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41" y="2000628"/>
            <a:ext cx="2324257" cy="30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41" y="2372424"/>
            <a:ext cx="5155115" cy="390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" y="334131"/>
            <a:ext cx="8229600" cy="612212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HVV Coupling in Vector Boson 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352" y="978605"/>
            <a:ext cx="8833422" cy="1095105"/>
          </a:xfrm>
        </p:spPr>
        <p:txBody>
          <a:bodyPr>
            <a:normAutofit/>
          </a:bodyPr>
          <a:lstStyle/>
          <a:p>
            <a:r>
              <a:rPr lang="en-GB" sz="1600" dirty="0" smtClean="0"/>
              <a:t>New analysis: </a:t>
            </a:r>
            <a:r>
              <a:rPr lang="en-GB" sz="1600" b="1" dirty="0" smtClean="0"/>
              <a:t>VBF </a:t>
            </a:r>
            <a:r>
              <a:rPr lang="en-GB" sz="1600" b="1" dirty="0" err="1" smtClean="0"/>
              <a:t>H</a:t>
            </a:r>
            <a:r>
              <a:rPr lang="en-GB" sz="1600" b="1" dirty="0" err="1" smtClean="0">
                <a:sym typeface="Wingdings"/>
              </a:rPr>
              <a:t>γγ</a:t>
            </a:r>
            <a:r>
              <a:rPr lang="en-GB" sz="1600" b="1" dirty="0" smtClean="0">
                <a:sym typeface="Wingdings"/>
              </a:rPr>
              <a:t> </a:t>
            </a:r>
            <a:endParaRPr lang="en-GB" sz="1600" b="1" dirty="0" smtClean="0"/>
          </a:p>
          <a:p>
            <a:r>
              <a:rPr lang="en-GB" sz="1600" dirty="0" smtClean="0"/>
              <a:t>Consider effective HVV </a:t>
            </a:r>
            <a:r>
              <a:rPr lang="en-GB" sz="1600" dirty="0" err="1" smtClean="0"/>
              <a:t>Lagrangian</a:t>
            </a:r>
            <a:r>
              <a:rPr lang="en-GB" sz="1600" dirty="0" smtClean="0"/>
              <a:t> augmented with dimension six </a:t>
            </a:r>
            <a:r>
              <a:rPr lang="en-GB" sz="1600" b="1" dirty="0" smtClean="0"/>
              <a:t>CP-odd</a:t>
            </a:r>
            <a:r>
              <a:rPr lang="en-GB" sz="1600" dirty="0" smtClean="0"/>
              <a:t> </a:t>
            </a:r>
            <a:r>
              <a:rPr lang="en-GB" sz="1600" dirty="0" smtClean="0"/>
              <a:t>operators</a:t>
            </a:r>
            <a:endParaRPr lang="en-GB" sz="1600" dirty="0" smtClean="0"/>
          </a:p>
          <a:p>
            <a:r>
              <a:rPr lang="en-GB" sz="1600" dirty="0" smtClean="0"/>
              <a:t>Strength of CP violation in VBF matrix element can be described by a single parameter</a:t>
            </a:r>
            <a:r>
              <a:rPr lang="en-GB" sz="1600" baseline="30000" dirty="0" smtClean="0"/>
              <a:t>(*)</a:t>
            </a:r>
            <a:r>
              <a:rPr lang="en-GB" sz="1600" dirty="0" smtClean="0"/>
              <a:t> giving: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178351" y="2841294"/>
            <a:ext cx="6020575" cy="1414159"/>
          </a:xfrm>
        </p:spPr>
        <p:txBody>
          <a:bodyPr>
            <a:noAutofit/>
          </a:bodyPr>
          <a:lstStyle/>
          <a:p>
            <a:r>
              <a:rPr lang="en-GB" sz="1400" dirty="0" smtClean="0"/>
              <a:t>Calculate LO matrix elements using </a:t>
            </a:r>
            <a:r>
              <a:rPr lang="en-GB" sz="1400" dirty="0"/>
              <a:t>4-</a:t>
            </a:r>
            <a:r>
              <a:rPr lang="en-GB" sz="1400" dirty="0" smtClean="0"/>
              <a:t>momenta of Higgs and VBF jets </a:t>
            </a:r>
          </a:p>
          <a:p>
            <a:pPr lvl="1"/>
            <a:r>
              <a:rPr lang="en-GB" sz="1400" dirty="0" smtClean="0"/>
              <a:t>Extract initial-state </a:t>
            </a:r>
            <a:r>
              <a:rPr lang="en-GB" sz="1400" dirty="0" err="1" smtClean="0"/>
              <a:t>parton</a:t>
            </a:r>
            <a:r>
              <a:rPr lang="en-GB" sz="1400" dirty="0" smtClean="0"/>
              <a:t> momentum fractions from jet momenta </a:t>
            </a:r>
          </a:p>
          <a:p>
            <a:r>
              <a:rPr lang="en-GB" sz="1400" dirty="0" smtClean="0"/>
              <a:t>Use to calculate </a:t>
            </a:r>
            <a:r>
              <a:rPr lang="en-GB" sz="1400" b="1" dirty="0" smtClean="0"/>
              <a:t>Optimal Observable </a:t>
            </a:r>
            <a:r>
              <a:rPr lang="en-GB" sz="1400" dirty="0" smtClean="0"/>
              <a:t>(OO):</a:t>
            </a:r>
          </a:p>
          <a:p>
            <a:pPr lvl="1"/>
            <a:r>
              <a:rPr lang="en-GB" sz="1400" dirty="0" smtClean="0"/>
              <a:t>Expected to be symmetric with mean value of zero if no CP-violation</a:t>
            </a:r>
          </a:p>
          <a:p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3601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GB" sz="1200" dirty="0">
                <a:hlinkClick r:id="rId5"/>
              </a:rPr>
              <a:t>CERN-EP-2022-134 </a:t>
            </a:r>
            <a:r>
              <a:rPr lang="en-GB" sz="1200" dirty="0"/>
              <a:t>(3 August 2022)</a:t>
            </a:r>
          </a:p>
        </p:txBody>
      </p:sp>
      <p:sp>
        <p:nvSpPr>
          <p:cNvPr id="31" name="Oval 30"/>
          <p:cNvSpPr/>
          <p:nvPr/>
        </p:nvSpPr>
        <p:spPr>
          <a:xfrm>
            <a:off x="8020442" y="542764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10614752" y="-339066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10684717" y="105942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/>
          <p:nvPr/>
        </p:nvGrpSpPr>
        <p:grpSpPr>
          <a:xfrm>
            <a:off x="7731437" y="332336"/>
            <a:ext cx="1310607" cy="646269"/>
            <a:chOff x="4711700" y="3804443"/>
            <a:chExt cx="1498607" cy="665943"/>
          </a:xfrm>
        </p:grpSpPr>
        <p:sp>
          <p:nvSpPr>
            <p:cNvPr id="47" name="Freeform 46"/>
            <p:cNvSpPr/>
            <p:nvPr/>
          </p:nvSpPr>
          <p:spPr>
            <a:xfrm>
              <a:off x="4711700" y="3804443"/>
              <a:ext cx="1136650" cy="25408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 47"/>
            <p:cNvSpPr/>
            <p:nvPr/>
          </p:nvSpPr>
          <p:spPr>
            <a:xfrm flipH="1" flipV="1">
              <a:off x="4711700" y="4444978"/>
              <a:ext cx="1136650" cy="25408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reeform 48"/>
            <p:cNvSpPr/>
            <p:nvPr/>
          </p:nvSpPr>
          <p:spPr>
            <a:xfrm flipV="1">
              <a:off x="4934466" y="4126084"/>
              <a:ext cx="355671" cy="344109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4908514" y="3810503"/>
              <a:ext cx="355671" cy="344109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5528741" y="4021277"/>
              <a:ext cx="241300" cy="258411"/>
            </a:xfrm>
            <a:custGeom>
              <a:avLst/>
              <a:gdLst>
                <a:gd name="connsiteX0" fmla="*/ 0 w 241300"/>
                <a:gd name="connsiteY0" fmla="*/ 118635 h 258411"/>
                <a:gd name="connsiteX1" fmla="*/ 46567 w 241300"/>
                <a:gd name="connsiteY1" fmla="*/ 84768 h 258411"/>
                <a:gd name="connsiteX2" fmla="*/ 59267 w 241300"/>
                <a:gd name="connsiteY2" fmla="*/ 80535 h 258411"/>
                <a:gd name="connsiteX3" fmla="*/ 84667 w 241300"/>
                <a:gd name="connsiteY3" fmla="*/ 67835 h 258411"/>
                <a:gd name="connsiteX4" fmla="*/ 110067 w 241300"/>
                <a:gd name="connsiteY4" fmla="*/ 55135 h 258411"/>
                <a:gd name="connsiteX5" fmla="*/ 122767 w 241300"/>
                <a:gd name="connsiteY5" fmla="*/ 46668 h 258411"/>
                <a:gd name="connsiteX6" fmla="*/ 135467 w 241300"/>
                <a:gd name="connsiteY6" fmla="*/ 42435 h 258411"/>
                <a:gd name="connsiteX7" fmla="*/ 160867 w 241300"/>
                <a:gd name="connsiteY7" fmla="*/ 25501 h 258411"/>
                <a:gd name="connsiteX8" fmla="*/ 190500 w 241300"/>
                <a:gd name="connsiteY8" fmla="*/ 12801 h 258411"/>
                <a:gd name="connsiteX9" fmla="*/ 203200 w 241300"/>
                <a:gd name="connsiteY9" fmla="*/ 8568 h 258411"/>
                <a:gd name="connsiteX10" fmla="*/ 215900 w 241300"/>
                <a:gd name="connsiteY10" fmla="*/ 101 h 258411"/>
                <a:gd name="connsiteX11" fmla="*/ 228600 w 241300"/>
                <a:gd name="connsiteY11" fmla="*/ 25501 h 258411"/>
                <a:gd name="connsiteX12" fmla="*/ 232834 w 241300"/>
                <a:gd name="connsiteY12" fmla="*/ 139801 h 258411"/>
                <a:gd name="connsiteX13" fmla="*/ 237067 w 241300"/>
                <a:gd name="connsiteY13" fmla="*/ 160968 h 258411"/>
                <a:gd name="connsiteX14" fmla="*/ 241300 w 241300"/>
                <a:gd name="connsiteY14" fmla="*/ 254101 h 258411"/>
                <a:gd name="connsiteX15" fmla="*/ 228600 w 241300"/>
                <a:gd name="connsiteY15" fmla="*/ 258335 h 258411"/>
                <a:gd name="connsiteX16" fmla="*/ 198967 w 241300"/>
                <a:gd name="connsiteY16" fmla="*/ 241401 h 258411"/>
                <a:gd name="connsiteX17" fmla="*/ 152400 w 241300"/>
                <a:gd name="connsiteY17" fmla="*/ 216001 h 258411"/>
                <a:gd name="connsiteX18" fmla="*/ 139700 w 241300"/>
                <a:gd name="connsiteY18" fmla="*/ 203301 h 258411"/>
                <a:gd name="connsiteX19" fmla="*/ 101600 w 241300"/>
                <a:gd name="connsiteY19" fmla="*/ 182135 h 258411"/>
                <a:gd name="connsiteX20" fmla="*/ 88900 w 241300"/>
                <a:gd name="connsiteY20" fmla="*/ 173668 h 258411"/>
                <a:gd name="connsiteX21" fmla="*/ 80434 w 241300"/>
                <a:gd name="connsiteY21" fmla="*/ 160968 h 258411"/>
                <a:gd name="connsiteX22" fmla="*/ 67734 w 241300"/>
                <a:gd name="connsiteY22" fmla="*/ 156735 h 258411"/>
                <a:gd name="connsiteX23" fmla="*/ 46567 w 241300"/>
                <a:gd name="connsiteY23" fmla="*/ 135568 h 258411"/>
                <a:gd name="connsiteX24" fmla="*/ 21167 w 241300"/>
                <a:gd name="connsiteY24" fmla="*/ 127101 h 258411"/>
                <a:gd name="connsiteX25" fmla="*/ 0 w 241300"/>
                <a:gd name="connsiteY25" fmla="*/ 118635 h 25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1300" h="258411">
                  <a:moveTo>
                    <a:pt x="0" y="118635"/>
                  </a:moveTo>
                  <a:cubicBezTo>
                    <a:pt x="8235" y="112047"/>
                    <a:pt x="37160" y="87903"/>
                    <a:pt x="46567" y="84768"/>
                  </a:cubicBezTo>
                  <a:lnTo>
                    <a:pt x="59267" y="80535"/>
                  </a:lnTo>
                  <a:cubicBezTo>
                    <a:pt x="95664" y="56269"/>
                    <a:pt x="49613" y="85362"/>
                    <a:pt x="84667" y="67835"/>
                  </a:cubicBezTo>
                  <a:cubicBezTo>
                    <a:pt x="117493" y="51422"/>
                    <a:pt x="78145" y="65775"/>
                    <a:pt x="110067" y="55135"/>
                  </a:cubicBezTo>
                  <a:cubicBezTo>
                    <a:pt x="114300" y="52313"/>
                    <a:pt x="118216" y="48943"/>
                    <a:pt x="122767" y="46668"/>
                  </a:cubicBezTo>
                  <a:cubicBezTo>
                    <a:pt x="126758" y="44672"/>
                    <a:pt x="131566" y="44602"/>
                    <a:pt x="135467" y="42435"/>
                  </a:cubicBezTo>
                  <a:cubicBezTo>
                    <a:pt x="144362" y="37493"/>
                    <a:pt x="151213" y="28719"/>
                    <a:pt x="160867" y="25501"/>
                  </a:cubicBezTo>
                  <a:cubicBezTo>
                    <a:pt x="190651" y="15574"/>
                    <a:pt x="153882" y="28494"/>
                    <a:pt x="190500" y="12801"/>
                  </a:cubicBezTo>
                  <a:cubicBezTo>
                    <a:pt x="194601" y="11043"/>
                    <a:pt x="198967" y="9979"/>
                    <a:pt x="203200" y="8568"/>
                  </a:cubicBezTo>
                  <a:cubicBezTo>
                    <a:pt x="207433" y="5746"/>
                    <a:pt x="210911" y="-897"/>
                    <a:pt x="215900" y="101"/>
                  </a:cubicBezTo>
                  <a:cubicBezTo>
                    <a:pt x="221763" y="1273"/>
                    <a:pt x="227213" y="21341"/>
                    <a:pt x="228600" y="25501"/>
                  </a:cubicBezTo>
                  <a:cubicBezTo>
                    <a:pt x="230011" y="63601"/>
                    <a:pt x="230456" y="101749"/>
                    <a:pt x="232834" y="139801"/>
                  </a:cubicBezTo>
                  <a:cubicBezTo>
                    <a:pt x="233283" y="146982"/>
                    <a:pt x="236536" y="153792"/>
                    <a:pt x="237067" y="160968"/>
                  </a:cubicBezTo>
                  <a:cubicBezTo>
                    <a:pt x="239362" y="191959"/>
                    <a:pt x="239889" y="223057"/>
                    <a:pt x="241300" y="254101"/>
                  </a:cubicBezTo>
                  <a:cubicBezTo>
                    <a:pt x="237067" y="255512"/>
                    <a:pt x="233018" y="258966"/>
                    <a:pt x="228600" y="258335"/>
                  </a:cubicBezTo>
                  <a:cubicBezTo>
                    <a:pt x="219471" y="257031"/>
                    <a:pt x="206957" y="245759"/>
                    <a:pt x="198967" y="241401"/>
                  </a:cubicBezTo>
                  <a:cubicBezTo>
                    <a:pt x="187799" y="235309"/>
                    <a:pt x="164617" y="226182"/>
                    <a:pt x="152400" y="216001"/>
                  </a:cubicBezTo>
                  <a:cubicBezTo>
                    <a:pt x="147801" y="212168"/>
                    <a:pt x="144426" y="206977"/>
                    <a:pt x="139700" y="203301"/>
                  </a:cubicBezTo>
                  <a:cubicBezTo>
                    <a:pt x="117865" y="186319"/>
                    <a:pt x="120762" y="188522"/>
                    <a:pt x="101600" y="182135"/>
                  </a:cubicBezTo>
                  <a:cubicBezTo>
                    <a:pt x="97367" y="179313"/>
                    <a:pt x="92498" y="177266"/>
                    <a:pt x="88900" y="173668"/>
                  </a:cubicBezTo>
                  <a:cubicBezTo>
                    <a:pt x="85303" y="170070"/>
                    <a:pt x="84407" y="164146"/>
                    <a:pt x="80434" y="160968"/>
                  </a:cubicBezTo>
                  <a:cubicBezTo>
                    <a:pt x="76950" y="158180"/>
                    <a:pt x="71967" y="158146"/>
                    <a:pt x="67734" y="156735"/>
                  </a:cubicBezTo>
                  <a:cubicBezTo>
                    <a:pt x="60010" y="145149"/>
                    <a:pt x="59935" y="141510"/>
                    <a:pt x="46567" y="135568"/>
                  </a:cubicBezTo>
                  <a:cubicBezTo>
                    <a:pt x="38412" y="131943"/>
                    <a:pt x="29634" y="129923"/>
                    <a:pt x="21167" y="127101"/>
                  </a:cubicBezTo>
                  <a:cubicBezTo>
                    <a:pt x="7128" y="122421"/>
                    <a:pt x="8467" y="127330"/>
                    <a:pt x="0" y="118635"/>
                  </a:cubicBez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57343" y="3970578"/>
              <a:ext cx="440266" cy="80434"/>
            </a:xfrm>
            <a:custGeom>
              <a:avLst/>
              <a:gdLst>
                <a:gd name="connsiteX0" fmla="*/ 0 w 440266"/>
                <a:gd name="connsiteY0" fmla="*/ 50800 h 80434"/>
                <a:gd name="connsiteX1" fmla="*/ 16933 w 440266"/>
                <a:gd name="connsiteY1" fmla="*/ 29634 h 80434"/>
                <a:gd name="connsiteX2" fmla="*/ 25400 w 440266"/>
                <a:gd name="connsiteY2" fmla="*/ 16934 h 80434"/>
                <a:gd name="connsiteX3" fmla="*/ 50800 w 440266"/>
                <a:gd name="connsiteY3" fmla="*/ 4234 h 80434"/>
                <a:gd name="connsiteX4" fmla="*/ 71966 w 440266"/>
                <a:gd name="connsiteY4" fmla="*/ 25400 h 80434"/>
                <a:gd name="connsiteX5" fmla="*/ 80433 w 440266"/>
                <a:gd name="connsiteY5" fmla="*/ 50800 h 80434"/>
                <a:gd name="connsiteX6" fmla="*/ 93133 w 440266"/>
                <a:gd name="connsiteY6" fmla="*/ 76200 h 80434"/>
                <a:gd name="connsiteX7" fmla="*/ 105833 w 440266"/>
                <a:gd name="connsiteY7" fmla="*/ 80434 h 80434"/>
                <a:gd name="connsiteX8" fmla="*/ 131233 w 440266"/>
                <a:gd name="connsiteY8" fmla="*/ 76200 h 80434"/>
                <a:gd name="connsiteX9" fmla="*/ 143933 w 440266"/>
                <a:gd name="connsiteY9" fmla="*/ 67734 h 80434"/>
                <a:gd name="connsiteX10" fmla="*/ 148166 w 440266"/>
                <a:gd name="connsiteY10" fmla="*/ 55034 h 80434"/>
                <a:gd name="connsiteX11" fmla="*/ 160866 w 440266"/>
                <a:gd name="connsiteY11" fmla="*/ 21167 h 80434"/>
                <a:gd name="connsiteX12" fmla="*/ 177800 w 440266"/>
                <a:gd name="connsiteY12" fmla="*/ 12700 h 80434"/>
                <a:gd name="connsiteX13" fmla="*/ 207433 w 440266"/>
                <a:gd name="connsiteY13" fmla="*/ 4234 h 80434"/>
                <a:gd name="connsiteX14" fmla="*/ 220133 w 440266"/>
                <a:gd name="connsiteY14" fmla="*/ 0 h 80434"/>
                <a:gd name="connsiteX15" fmla="*/ 232833 w 440266"/>
                <a:gd name="connsiteY15" fmla="*/ 8467 h 80434"/>
                <a:gd name="connsiteX16" fmla="*/ 241300 w 440266"/>
                <a:gd name="connsiteY16" fmla="*/ 33867 h 80434"/>
                <a:gd name="connsiteX17" fmla="*/ 249766 w 440266"/>
                <a:gd name="connsiteY17" fmla="*/ 59267 h 80434"/>
                <a:gd name="connsiteX18" fmla="*/ 254000 w 440266"/>
                <a:gd name="connsiteY18" fmla="*/ 71967 h 80434"/>
                <a:gd name="connsiteX19" fmla="*/ 266700 w 440266"/>
                <a:gd name="connsiteY19" fmla="*/ 76200 h 80434"/>
                <a:gd name="connsiteX20" fmla="*/ 292100 w 440266"/>
                <a:gd name="connsiteY20" fmla="*/ 71967 h 80434"/>
                <a:gd name="connsiteX21" fmla="*/ 317500 w 440266"/>
                <a:gd name="connsiteY21" fmla="*/ 55034 h 80434"/>
                <a:gd name="connsiteX22" fmla="*/ 321733 w 440266"/>
                <a:gd name="connsiteY22" fmla="*/ 16934 h 80434"/>
                <a:gd name="connsiteX23" fmla="*/ 372533 w 440266"/>
                <a:gd name="connsiteY23" fmla="*/ 12700 h 80434"/>
                <a:gd name="connsiteX24" fmla="*/ 381000 w 440266"/>
                <a:gd name="connsiteY24" fmla="*/ 25400 h 80434"/>
                <a:gd name="connsiteX25" fmla="*/ 393700 w 440266"/>
                <a:gd name="connsiteY25" fmla="*/ 50800 h 80434"/>
                <a:gd name="connsiteX26" fmla="*/ 406400 w 440266"/>
                <a:gd name="connsiteY26" fmla="*/ 59267 h 80434"/>
                <a:gd name="connsiteX27" fmla="*/ 440266 w 440266"/>
                <a:gd name="connsiteY27" fmla="*/ 50800 h 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0266" h="80434">
                  <a:moveTo>
                    <a:pt x="0" y="50800"/>
                  </a:moveTo>
                  <a:cubicBezTo>
                    <a:pt x="5644" y="43745"/>
                    <a:pt x="11512" y="36862"/>
                    <a:pt x="16933" y="29634"/>
                  </a:cubicBezTo>
                  <a:cubicBezTo>
                    <a:pt x="19986" y="25564"/>
                    <a:pt x="21802" y="20532"/>
                    <a:pt x="25400" y="16934"/>
                  </a:cubicBezTo>
                  <a:cubicBezTo>
                    <a:pt x="33607" y="8727"/>
                    <a:pt x="40470" y="7677"/>
                    <a:pt x="50800" y="4234"/>
                  </a:cubicBezTo>
                  <a:cubicBezTo>
                    <a:pt x="62387" y="11958"/>
                    <a:pt x="66024" y="12030"/>
                    <a:pt x="71966" y="25400"/>
                  </a:cubicBezTo>
                  <a:cubicBezTo>
                    <a:pt x="75591" y="33556"/>
                    <a:pt x="77611" y="42333"/>
                    <a:pt x="80433" y="50800"/>
                  </a:cubicBezTo>
                  <a:cubicBezTo>
                    <a:pt x="83222" y="59168"/>
                    <a:pt x="85671" y="70230"/>
                    <a:pt x="93133" y="76200"/>
                  </a:cubicBezTo>
                  <a:cubicBezTo>
                    <a:pt x="96618" y="78988"/>
                    <a:pt x="101600" y="79023"/>
                    <a:pt x="105833" y="80434"/>
                  </a:cubicBezTo>
                  <a:cubicBezTo>
                    <a:pt x="114300" y="79023"/>
                    <a:pt x="123090" y="78914"/>
                    <a:pt x="131233" y="76200"/>
                  </a:cubicBezTo>
                  <a:cubicBezTo>
                    <a:pt x="136060" y="74591"/>
                    <a:pt x="140755" y="71707"/>
                    <a:pt x="143933" y="67734"/>
                  </a:cubicBezTo>
                  <a:cubicBezTo>
                    <a:pt x="146721" y="64250"/>
                    <a:pt x="147084" y="59363"/>
                    <a:pt x="148166" y="55034"/>
                  </a:cubicBezTo>
                  <a:cubicBezTo>
                    <a:pt x="151339" y="42341"/>
                    <a:pt x="149864" y="30335"/>
                    <a:pt x="160866" y="21167"/>
                  </a:cubicBezTo>
                  <a:cubicBezTo>
                    <a:pt x="165714" y="17127"/>
                    <a:pt x="171999" y="15186"/>
                    <a:pt x="177800" y="12700"/>
                  </a:cubicBezTo>
                  <a:cubicBezTo>
                    <a:pt x="187950" y="8350"/>
                    <a:pt x="196692" y="7303"/>
                    <a:pt x="207433" y="4234"/>
                  </a:cubicBezTo>
                  <a:cubicBezTo>
                    <a:pt x="211724" y="3008"/>
                    <a:pt x="215900" y="1411"/>
                    <a:pt x="220133" y="0"/>
                  </a:cubicBezTo>
                  <a:cubicBezTo>
                    <a:pt x="224366" y="2822"/>
                    <a:pt x="230136" y="4152"/>
                    <a:pt x="232833" y="8467"/>
                  </a:cubicBezTo>
                  <a:cubicBezTo>
                    <a:pt x="237563" y="16035"/>
                    <a:pt x="238478" y="25400"/>
                    <a:pt x="241300" y="33867"/>
                  </a:cubicBezTo>
                  <a:lnTo>
                    <a:pt x="249766" y="59267"/>
                  </a:lnTo>
                  <a:cubicBezTo>
                    <a:pt x="251177" y="63500"/>
                    <a:pt x="249767" y="70556"/>
                    <a:pt x="254000" y="71967"/>
                  </a:cubicBezTo>
                  <a:lnTo>
                    <a:pt x="266700" y="76200"/>
                  </a:lnTo>
                  <a:cubicBezTo>
                    <a:pt x="275167" y="74789"/>
                    <a:pt x="284177" y="75268"/>
                    <a:pt x="292100" y="71967"/>
                  </a:cubicBezTo>
                  <a:cubicBezTo>
                    <a:pt x="301493" y="68053"/>
                    <a:pt x="317500" y="55034"/>
                    <a:pt x="317500" y="55034"/>
                  </a:cubicBezTo>
                  <a:cubicBezTo>
                    <a:pt x="318911" y="42334"/>
                    <a:pt x="317366" y="28943"/>
                    <a:pt x="321733" y="16934"/>
                  </a:cubicBezTo>
                  <a:cubicBezTo>
                    <a:pt x="328076" y="-509"/>
                    <a:pt x="372044" y="12646"/>
                    <a:pt x="372533" y="12700"/>
                  </a:cubicBezTo>
                  <a:cubicBezTo>
                    <a:pt x="375355" y="16933"/>
                    <a:pt x="378725" y="20849"/>
                    <a:pt x="381000" y="25400"/>
                  </a:cubicBezTo>
                  <a:cubicBezTo>
                    <a:pt x="387887" y="39174"/>
                    <a:pt x="381566" y="38666"/>
                    <a:pt x="393700" y="50800"/>
                  </a:cubicBezTo>
                  <a:cubicBezTo>
                    <a:pt x="397298" y="54398"/>
                    <a:pt x="402167" y="56445"/>
                    <a:pt x="406400" y="59267"/>
                  </a:cubicBezTo>
                  <a:cubicBezTo>
                    <a:pt x="438009" y="54752"/>
                    <a:pt x="428978" y="62090"/>
                    <a:pt x="440266" y="508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5770041" y="4224654"/>
              <a:ext cx="440266" cy="80434"/>
            </a:xfrm>
            <a:custGeom>
              <a:avLst/>
              <a:gdLst>
                <a:gd name="connsiteX0" fmla="*/ 0 w 440266"/>
                <a:gd name="connsiteY0" fmla="*/ 50800 h 80434"/>
                <a:gd name="connsiteX1" fmla="*/ 16933 w 440266"/>
                <a:gd name="connsiteY1" fmla="*/ 29634 h 80434"/>
                <a:gd name="connsiteX2" fmla="*/ 25400 w 440266"/>
                <a:gd name="connsiteY2" fmla="*/ 16934 h 80434"/>
                <a:gd name="connsiteX3" fmla="*/ 50800 w 440266"/>
                <a:gd name="connsiteY3" fmla="*/ 4234 h 80434"/>
                <a:gd name="connsiteX4" fmla="*/ 71966 w 440266"/>
                <a:gd name="connsiteY4" fmla="*/ 25400 h 80434"/>
                <a:gd name="connsiteX5" fmla="*/ 80433 w 440266"/>
                <a:gd name="connsiteY5" fmla="*/ 50800 h 80434"/>
                <a:gd name="connsiteX6" fmla="*/ 93133 w 440266"/>
                <a:gd name="connsiteY6" fmla="*/ 76200 h 80434"/>
                <a:gd name="connsiteX7" fmla="*/ 105833 w 440266"/>
                <a:gd name="connsiteY7" fmla="*/ 80434 h 80434"/>
                <a:gd name="connsiteX8" fmla="*/ 131233 w 440266"/>
                <a:gd name="connsiteY8" fmla="*/ 76200 h 80434"/>
                <a:gd name="connsiteX9" fmla="*/ 143933 w 440266"/>
                <a:gd name="connsiteY9" fmla="*/ 67734 h 80434"/>
                <a:gd name="connsiteX10" fmla="*/ 148166 w 440266"/>
                <a:gd name="connsiteY10" fmla="*/ 55034 h 80434"/>
                <a:gd name="connsiteX11" fmla="*/ 160866 w 440266"/>
                <a:gd name="connsiteY11" fmla="*/ 21167 h 80434"/>
                <a:gd name="connsiteX12" fmla="*/ 177800 w 440266"/>
                <a:gd name="connsiteY12" fmla="*/ 12700 h 80434"/>
                <a:gd name="connsiteX13" fmla="*/ 207433 w 440266"/>
                <a:gd name="connsiteY13" fmla="*/ 4234 h 80434"/>
                <a:gd name="connsiteX14" fmla="*/ 220133 w 440266"/>
                <a:gd name="connsiteY14" fmla="*/ 0 h 80434"/>
                <a:gd name="connsiteX15" fmla="*/ 232833 w 440266"/>
                <a:gd name="connsiteY15" fmla="*/ 8467 h 80434"/>
                <a:gd name="connsiteX16" fmla="*/ 241300 w 440266"/>
                <a:gd name="connsiteY16" fmla="*/ 33867 h 80434"/>
                <a:gd name="connsiteX17" fmla="*/ 249766 w 440266"/>
                <a:gd name="connsiteY17" fmla="*/ 59267 h 80434"/>
                <a:gd name="connsiteX18" fmla="*/ 254000 w 440266"/>
                <a:gd name="connsiteY18" fmla="*/ 71967 h 80434"/>
                <a:gd name="connsiteX19" fmla="*/ 266700 w 440266"/>
                <a:gd name="connsiteY19" fmla="*/ 76200 h 80434"/>
                <a:gd name="connsiteX20" fmla="*/ 292100 w 440266"/>
                <a:gd name="connsiteY20" fmla="*/ 71967 h 80434"/>
                <a:gd name="connsiteX21" fmla="*/ 317500 w 440266"/>
                <a:gd name="connsiteY21" fmla="*/ 55034 h 80434"/>
                <a:gd name="connsiteX22" fmla="*/ 321733 w 440266"/>
                <a:gd name="connsiteY22" fmla="*/ 16934 h 80434"/>
                <a:gd name="connsiteX23" fmla="*/ 372533 w 440266"/>
                <a:gd name="connsiteY23" fmla="*/ 12700 h 80434"/>
                <a:gd name="connsiteX24" fmla="*/ 381000 w 440266"/>
                <a:gd name="connsiteY24" fmla="*/ 25400 h 80434"/>
                <a:gd name="connsiteX25" fmla="*/ 393700 w 440266"/>
                <a:gd name="connsiteY25" fmla="*/ 50800 h 80434"/>
                <a:gd name="connsiteX26" fmla="*/ 406400 w 440266"/>
                <a:gd name="connsiteY26" fmla="*/ 59267 h 80434"/>
                <a:gd name="connsiteX27" fmla="*/ 440266 w 440266"/>
                <a:gd name="connsiteY27" fmla="*/ 50800 h 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0266" h="80434">
                  <a:moveTo>
                    <a:pt x="0" y="50800"/>
                  </a:moveTo>
                  <a:cubicBezTo>
                    <a:pt x="5644" y="43745"/>
                    <a:pt x="11512" y="36862"/>
                    <a:pt x="16933" y="29634"/>
                  </a:cubicBezTo>
                  <a:cubicBezTo>
                    <a:pt x="19986" y="25564"/>
                    <a:pt x="21802" y="20532"/>
                    <a:pt x="25400" y="16934"/>
                  </a:cubicBezTo>
                  <a:cubicBezTo>
                    <a:pt x="33607" y="8727"/>
                    <a:pt x="40470" y="7677"/>
                    <a:pt x="50800" y="4234"/>
                  </a:cubicBezTo>
                  <a:cubicBezTo>
                    <a:pt x="62387" y="11958"/>
                    <a:pt x="66024" y="12030"/>
                    <a:pt x="71966" y="25400"/>
                  </a:cubicBezTo>
                  <a:cubicBezTo>
                    <a:pt x="75591" y="33556"/>
                    <a:pt x="77611" y="42333"/>
                    <a:pt x="80433" y="50800"/>
                  </a:cubicBezTo>
                  <a:cubicBezTo>
                    <a:pt x="83222" y="59168"/>
                    <a:pt x="85671" y="70230"/>
                    <a:pt x="93133" y="76200"/>
                  </a:cubicBezTo>
                  <a:cubicBezTo>
                    <a:pt x="96618" y="78988"/>
                    <a:pt x="101600" y="79023"/>
                    <a:pt x="105833" y="80434"/>
                  </a:cubicBezTo>
                  <a:cubicBezTo>
                    <a:pt x="114300" y="79023"/>
                    <a:pt x="123090" y="78914"/>
                    <a:pt x="131233" y="76200"/>
                  </a:cubicBezTo>
                  <a:cubicBezTo>
                    <a:pt x="136060" y="74591"/>
                    <a:pt x="140755" y="71707"/>
                    <a:pt x="143933" y="67734"/>
                  </a:cubicBezTo>
                  <a:cubicBezTo>
                    <a:pt x="146721" y="64250"/>
                    <a:pt x="147084" y="59363"/>
                    <a:pt x="148166" y="55034"/>
                  </a:cubicBezTo>
                  <a:cubicBezTo>
                    <a:pt x="151339" y="42341"/>
                    <a:pt x="149864" y="30335"/>
                    <a:pt x="160866" y="21167"/>
                  </a:cubicBezTo>
                  <a:cubicBezTo>
                    <a:pt x="165714" y="17127"/>
                    <a:pt x="171999" y="15186"/>
                    <a:pt x="177800" y="12700"/>
                  </a:cubicBezTo>
                  <a:cubicBezTo>
                    <a:pt x="187950" y="8350"/>
                    <a:pt x="196692" y="7303"/>
                    <a:pt x="207433" y="4234"/>
                  </a:cubicBezTo>
                  <a:cubicBezTo>
                    <a:pt x="211724" y="3008"/>
                    <a:pt x="215900" y="1411"/>
                    <a:pt x="220133" y="0"/>
                  </a:cubicBezTo>
                  <a:cubicBezTo>
                    <a:pt x="224366" y="2822"/>
                    <a:pt x="230136" y="4152"/>
                    <a:pt x="232833" y="8467"/>
                  </a:cubicBezTo>
                  <a:cubicBezTo>
                    <a:pt x="237563" y="16035"/>
                    <a:pt x="238478" y="25400"/>
                    <a:pt x="241300" y="33867"/>
                  </a:cubicBezTo>
                  <a:lnTo>
                    <a:pt x="249766" y="59267"/>
                  </a:lnTo>
                  <a:cubicBezTo>
                    <a:pt x="251177" y="63500"/>
                    <a:pt x="249767" y="70556"/>
                    <a:pt x="254000" y="71967"/>
                  </a:cubicBezTo>
                  <a:lnTo>
                    <a:pt x="266700" y="76200"/>
                  </a:lnTo>
                  <a:cubicBezTo>
                    <a:pt x="275167" y="74789"/>
                    <a:pt x="284177" y="75268"/>
                    <a:pt x="292100" y="71967"/>
                  </a:cubicBezTo>
                  <a:cubicBezTo>
                    <a:pt x="301493" y="68053"/>
                    <a:pt x="317500" y="55034"/>
                    <a:pt x="317500" y="55034"/>
                  </a:cubicBezTo>
                  <a:cubicBezTo>
                    <a:pt x="318911" y="42334"/>
                    <a:pt x="317366" y="28943"/>
                    <a:pt x="321733" y="16934"/>
                  </a:cubicBezTo>
                  <a:cubicBezTo>
                    <a:pt x="328076" y="-509"/>
                    <a:pt x="372044" y="12646"/>
                    <a:pt x="372533" y="12700"/>
                  </a:cubicBezTo>
                  <a:cubicBezTo>
                    <a:pt x="375355" y="16933"/>
                    <a:pt x="378725" y="20849"/>
                    <a:pt x="381000" y="25400"/>
                  </a:cubicBezTo>
                  <a:cubicBezTo>
                    <a:pt x="387887" y="39174"/>
                    <a:pt x="381566" y="38666"/>
                    <a:pt x="393700" y="50800"/>
                  </a:cubicBezTo>
                  <a:cubicBezTo>
                    <a:pt x="397298" y="54398"/>
                    <a:pt x="402167" y="56445"/>
                    <a:pt x="406400" y="59267"/>
                  </a:cubicBezTo>
                  <a:cubicBezTo>
                    <a:pt x="438009" y="54752"/>
                    <a:pt x="428978" y="62090"/>
                    <a:pt x="440266" y="508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5264150" y="4133850"/>
              <a:ext cx="276225" cy="15875"/>
            </a:xfrm>
            <a:custGeom>
              <a:avLst/>
              <a:gdLst>
                <a:gd name="connsiteX0" fmla="*/ 0 w 276225"/>
                <a:gd name="connsiteY0" fmla="*/ 6350 h 15875"/>
                <a:gd name="connsiteX1" fmla="*/ 34925 w 276225"/>
                <a:gd name="connsiteY1" fmla="*/ 0 h 15875"/>
                <a:gd name="connsiteX2" fmla="*/ 88900 w 276225"/>
                <a:gd name="connsiteY2" fmla="*/ 3175 h 15875"/>
                <a:gd name="connsiteX3" fmla="*/ 130175 w 276225"/>
                <a:gd name="connsiteY3" fmla="*/ 9525 h 15875"/>
                <a:gd name="connsiteX4" fmla="*/ 190500 w 276225"/>
                <a:gd name="connsiteY4" fmla="*/ 12700 h 15875"/>
                <a:gd name="connsiteX5" fmla="*/ 215900 w 276225"/>
                <a:gd name="connsiteY5" fmla="*/ 15875 h 15875"/>
                <a:gd name="connsiteX6" fmla="*/ 276225 w 276225"/>
                <a:gd name="connsiteY6" fmla="*/ 12700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15875">
                  <a:moveTo>
                    <a:pt x="0" y="6350"/>
                  </a:moveTo>
                  <a:cubicBezTo>
                    <a:pt x="5162" y="5318"/>
                    <a:pt x="30863" y="0"/>
                    <a:pt x="34925" y="0"/>
                  </a:cubicBezTo>
                  <a:cubicBezTo>
                    <a:pt x="52948" y="0"/>
                    <a:pt x="70908" y="2117"/>
                    <a:pt x="88900" y="3175"/>
                  </a:cubicBezTo>
                  <a:cubicBezTo>
                    <a:pt x="97258" y="4568"/>
                    <a:pt x="122588" y="8941"/>
                    <a:pt x="130175" y="9525"/>
                  </a:cubicBezTo>
                  <a:cubicBezTo>
                    <a:pt x="150252" y="11069"/>
                    <a:pt x="170392" y="11642"/>
                    <a:pt x="190500" y="12700"/>
                  </a:cubicBezTo>
                  <a:cubicBezTo>
                    <a:pt x="198967" y="13758"/>
                    <a:pt x="207367" y="15875"/>
                    <a:pt x="215900" y="15875"/>
                  </a:cubicBezTo>
                  <a:cubicBezTo>
                    <a:pt x="236036" y="15875"/>
                    <a:pt x="276225" y="12700"/>
                    <a:pt x="276225" y="1270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262" y="2790584"/>
            <a:ext cx="3078741" cy="622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2210" y="1520196"/>
            <a:ext cx="558387" cy="10950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025811" y="2052460"/>
            <a:ext cx="3040124" cy="2409852"/>
            <a:chOff x="6254449" y="1771388"/>
            <a:chExt cx="2760859" cy="21447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4449" y="1956086"/>
              <a:ext cx="2760859" cy="196001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640668" y="1771388"/>
              <a:ext cx="2325454" cy="24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/>
                <a:t>Phys. </a:t>
              </a:r>
              <a:r>
                <a:rPr lang="en-GB" sz="1200" dirty="0" err="1"/>
                <a:t>Lett</a:t>
              </a:r>
              <a:r>
                <a:rPr lang="en-GB" sz="1200" dirty="0"/>
                <a:t>. B 805 (2020) 135426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0320" y="924288"/>
            <a:ext cx="1244397" cy="5959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6461" y="4044049"/>
            <a:ext cx="2510084" cy="63212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9" name="Straight Arrow Connector 18"/>
          <p:cNvCxnSpPr>
            <a:stCxn id="16" idx="3"/>
          </p:cNvCxnSpPr>
          <p:nvPr/>
        </p:nvCxnSpPr>
        <p:spPr>
          <a:xfrm flipV="1">
            <a:off x="5106546" y="4044049"/>
            <a:ext cx="1092381" cy="31606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Hunting</a:t>
            </a:r>
            <a:r>
              <a:rPr lang="pt-PT" dirty="0" smtClean="0"/>
              <a:t> 2022</a:t>
            </a:r>
            <a:endParaRPr lang="pt-PT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12</a:t>
            </a:fld>
            <a:endParaRPr lang="pt-PT"/>
          </a:p>
        </p:txBody>
      </p:sp>
      <p:grpSp>
        <p:nvGrpSpPr>
          <p:cNvPr id="22" name="Group 21"/>
          <p:cNvGrpSpPr/>
          <p:nvPr/>
        </p:nvGrpSpPr>
        <p:grpSpPr>
          <a:xfrm>
            <a:off x="1426178" y="4794887"/>
            <a:ext cx="4544326" cy="246221"/>
            <a:chOff x="1775738" y="4794887"/>
            <a:chExt cx="4544326" cy="246221"/>
          </a:xfrm>
        </p:grpSpPr>
        <p:sp>
          <p:nvSpPr>
            <p:cNvPr id="8" name="TextBox 7"/>
            <p:cNvSpPr txBox="1"/>
            <p:nvPr/>
          </p:nvSpPr>
          <p:spPr>
            <a:xfrm>
              <a:off x="1775738" y="4794887"/>
              <a:ext cx="4544326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baseline="30000" dirty="0"/>
                <a:t>(*)</a:t>
              </a:r>
              <a:r>
                <a:rPr lang="en-GB" sz="1000" dirty="0"/>
                <a:t> Slightly simplified scenario:  see Phys. </a:t>
              </a:r>
              <a:r>
                <a:rPr lang="en-GB" sz="1000" dirty="0" err="1"/>
                <a:t>Lett</a:t>
              </a:r>
              <a:r>
                <a:rPr lang="en-GB" sz="1000" dirty="0"/>
                <a:t>. B 805 (2020) 135426 , set: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85866" y="4803210"/>
              <a:ext cx="484311" cy="214727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277939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31"/>
          <a:stretch/>
        </p:blipFill>
        <p:spPr>
          <a:xfrm>
            <a:off x="819290" y="2673859"/>
            <a:ext cx="4121209" cy="2389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58" y="242194"/>
            <a:ext cx="8229600" cy="577620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HVV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Vector </a:t>
            </a:r>
            <a:r>
              <a:rPr lang="pt-PT" sz="3600" dirty="0" err="1"/>
              <a:t>Boson</a:t>
            </a:r>
            <a:r>
              <a:rPr lang="pt-PT" sz="3600" dirty="0"/>
              <a:t> </a:t>
            </a:r>
            <a:r>
              <a:rPr lang="pt-PT" sz="3600" dirty="0" err="1"/>
              <a:t>Fusion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929" y="879291"/>
            <a:ext cx="8639464" cy="1981277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Select events with ≥2 photons and ≥2 tag jets (energy flow)</a:t>
            </a:r>
          </a:p>
          <a:p>
            <a:r>
              <a:rPr lang="en-GB" dirty="0" smtClean="0"/>
              <a:t>Increase signal purity with 2 BDTs:</a:t>
            </a:r>
          </a:p>
          <a:p>
            <a:pPr lvl="1"/>
            <a:r>
              <a:rPr lang="en-GB" b="1" dirty="0" smtClean="0"/>
              <a:t>BDT</a:t>
            </a:r>
            <a:r>
              <a:rPr lang="en-GB" b="1" baseline="-25000" dirty="0" smtClean="0"/>
              <a:t>VBF/</a:t>
            </a:r>
            <a:r>
              <a:rPr lang="en-GB" b="1" baseline="-25000" dirty="0" err="1" smtClean="0"/>
              <a:t>ggF</a:t>
            </a:r>
            <a:r>
              <a:rPr lang="en-GB" dirty="0" smtClean="0"/>
              <a:t>: separate VBF signal from gluon-fusion Higgs production</a:t>
            </a:r>
          </a:p>
          <a:p>
            <a:pPr lvl="1"/>
            <a:r>
              <a:rPr lang="en-GB" b="1" dirty="0" smtClean="0"/>
              <a:t>BDTVBF/Continuum</a:t>
            </a:r>
            <a:r>
              <a:rPr lang="en-GB" dirty="0" smtClean="0"/>
              <a:t>: separate VBF signal from continuum </a:t>
            </a:r>
            <a:r>
              <a:rPr lang="en-GB" dirty="0" err="1" smtClean="0"/>
              <a:t>diphoton</a:t>
            </a:r>
            <a:r>
              <a:rPr lang="en-GB" dirty="0" smtClean="0"/>
              <a:t> background</a:t>
            </a:r>
          </a:p>
          <a:p>
            <a:r>
              <a:rPr lang="en-GB" dirty="0" smtClean="0"/>
              <a:t>Split into signal regions using BDT output: Tight-</a:t>
            </a:r>
            <a:r>
              <a:rPr lang="en-GB" dirty="0" smtClean="0"/>
              <a:t>Tight (TT);  </a:t>
            </a:r>
            <a:r>
              <a:rPr lang="en-GB" dirty="0" smtClean="0"/>
              <a:t>Loose-</a:t>
            </a:r>
            <a:r>
              <a:rPr lang="en-GB" dirty="0" smtClean="0"/>
              <a:t>Tight (LT); </a:t>
            </a:r>
            <a:r>
              <a:rPr lang="en-GB" dirty="0" smtClean="0"/>
              <a:t>Tight-</a:t>
            </a:r>
            <a:r>
              <a:rPr lang="en-GB" dirty="0" smtClean="0"/>
              <a:t>Loose (TL)</a:t>
            </a:r>
            <a:endParaRPr lang="en-GB" dirty="0" smtClean="0"/>
          </a:p>
          <a:p>
            <a:r>
              <a:rPr lang="en-GB" dirty="0" smtClean="0"/>
              <a:t>In each OO bin extract signal yield from a fit to the di-photon mass spectrum</a:t>
            </a:r>
          </a:p>
          <a:p>
            <a:r>
              <a:rPr lang="en-GB" dirty="0" smtClean="0"/>
              <a:t>Fit shape of Optimal Observable to extract the coefficient of the interference term</a:t>
            </a:r>
          </a:p>
          <a:p>
            <a:pPr lvl="1"/>
            <a:r>
              <a:rPr lang="en-GB" dirty="0" smtClean="0"/>
              <a:t>Pure </a:t>
            </a:r>
            <a:r>
              <a:rPr lang="en-GB" b="1" dirty="0" smtClean="0"/>
              <a:t>shape analysis </a:t>
            </a:r>
            <a:r>
              <a:rPr lang="en-GB" dirty="0" smtClean="0"/>
              <a:t>– signal normalisation is left floating in the fit  to depend only on interference term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3601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hlinkClick r:id="rId4"/>
              </a:rPr>
              <a:t>CERN-EP-2022-134 </a:t>
            </a:r>
            <a:r>
              <a:rPr lang="is-IS" sz="1200" dirty="0"/>
              <a:t>(3 August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8020442" y="542764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sp>
        <p:nvSpPr>
          <p:cNvPr id="44" name="Oval 43"/>
          <p:cNvSpPr/>
          <p:nvPr/>
        </p:nvSpPr>
        <p:spPr>
          <a:xfrm>
            <a:off x="10614752" y="-339066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sp>
        <p:nvSpPr>
          <p:cNvPr id="45" name="Oval 44"/>
          <p:cNvSpPr/>
          <p:nvPr/>
        </p:nvSpPr>
        <p:spPr>
          <a:xfrm>
            <a:off x="10684717" y="105942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430" y="1580672"/>
            <a:ext cx="3728323" cy="15835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429" y="2260659"/>
            <a:ext cx="9144000" cy="3703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966" y="2673858"/>
            <a:ext cx="2996771" cy="232325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351" y="2155260"/>
            <a:ext cx="164391" cy="322378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13</a:t>
            </a:fld>
            <a:endParaRPr lang="pt-PT"/>
          </a:p>
        </p:txBody>
      </p:sp>
      <p:grpSp>
        <p:nvGrpSpPr>
          <p:cNvPr id="23" name="Group 22"/>
          <p:cNvGrpSpPr/>
          <p:nvPr/>
        </p:nvGrpSpPr>
        <p:grpSpPr>
          <a:xfrm>
            <a:off x="7708994" y="327009"/>
            <a:ext cx="1310607" cy="646269"/>
            <a:chOff x="4711700" y="3804443"/>
            <a:chExt cx="1498607" cy="665943"/>
          </a:xfrm>
        </p:grpSpPr>
        <p:sp>
          <p:nvSpPr>
            <p:cNvPr id="24" name="Freeform 23"/>
            <p:cNvSpPr/>
            <p:nvPr/>
          </p:nvSpPr>
          <p:spPr>
            <a:xfrm>
              <a:off x="4711700" y="3804443"/>
              <a:ext cx="1136650" cy="25408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 flipH="1" flipV="1">
              <a:off x="4711700" y="4444978"/>
              <a:ext cx="1136650" cy="25408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 25"/>
            <p:cNvSpPr/>
            <p:nvPr/>
          </p:nvSpPr>
          <p:spPr>
            <a:xfrm flipV="1">
              <a:off x="4934466" y="4126084"/>
              <a:ext cx="355671" cy="344109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08514" y="3810503"/>
              <a:ext cx="355671" cy="344109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528741" y="4021277"/>
              <a:ext cx="241300" cy="258411"/>
            </a:xfrm>
            <a:custGeom>
              <a:avLst/>
              <a:gdLst>
                <a:gd name="connsiteX0" fmla="*/ 0 w 241300"/>
                <a:gd name="connsiteY0" fmla="*/ 118635 h 258411"/>
                <a:gd name="connsiteX1" fmla="*/ 46567 w 241300"/>
                <a:gd name="connsiteY1" fmla="*/ 84768 h 258411"/>
                <a:gd name="connsiteX2" fmla="*/ 59267 w 241300"/>
                <a:gd name="connsiteY2" fmla="*/ 80535 h 258411"/>
                <a:gd name="connsiteX3" fmla="*/ 84667 w 241300"/>
                <a:gd name="connsiteY3" fmla="*/ 67835 h 258411"/>
                <a:gd name="connsiteX4" fmla="*/ 110067 w 241300"/>
                <a:gd name="connsiteY4" fmla="*/ 55135 h 258411"/>
                <a:gd name="connsiteX5" fmla="*/ 122767 w 241300"/>
                <a:gd name="connsiteY5" fmla="*/ 46668 h 258411"/>
                <a:gd name="connsiteX6" fmla="*/ 135467 w 241300"/>
                <a:gd name="connsiteY6" fmla="*/ 42435 h 258411"/>
                <a:gd name="connsiteX7" fmla="*/ 160867 w 241300"/>
                <a:gd name="connsiteY7" fmla="*/ 25501 h 258411"/>
                <a:gd name="connsiteX8" fmla="*/ 190500 w 241300"/>
                <a:gd name="connsiteY8" fmla="*/ 12801 h 258411"/>
                <a:gd name="connsiteX9" fmla="*/ 203200 w 241300"/>
                <a:gd name="connsiteY9" fmla="*/ 8568 h 258411"/>
                <a:gd name="connsiteX10" fmla="*/ 215900 w 241300"/>
                <a:gd name="connsiteY10" fmla="*/ 101 h 258411"/>
                <a:gd name="connsiteX11" fmla="*/ 228600 w 241300"/>
                <a:gd name="connsiteY11" fmla="*/ 25501 h 258411"/>
                <a:gd name="connsiteX12" fmla="*/ 232834 w 241300"/>
                <a:gd name="connsiteY12" fmla="*/ 139801 h 258411"/>
                <a:gd name="connsiteX13" fmla="*/ 237067 w 241300"/>
                <a:gd name="connsiteY13" fmla="*/ 160968 h 258411"/>
                <a:gd name="connsiteX14" fmla="*/ 241300 w 241300"/>
                <a:gd name="connsiteY14" fmla="*/ 254101 h 258411"/>
                <a:gd name="connsiteX15" fmla="*/ 228600 w 241300"/>
                <a:gd name="connsiteY15" fmla="*/ 258335 h 258411"/>
                <a:gd name="connsiteX16" fmla="*/ 198967 w 241300"/>
                <a:gd name="connsiteY16" fmla="*/ 241401 h 258411"/>
                <a:gd name="connsiteX17" fmla="*/ 152400 w 241300"/>
                <a:gd name="connsiteY17" fmla="*/ 216001 h 258411"/>
                <a:gd name="connsiteX18" fmla="*/ 139700 w 241300"/>
                <a:gd name="connsiteY18" fmla="*/ 203301 h 258411"/>
                <a:gd name="connsiteX19" fmla="*/ 101600 w 241300"/>
                <a:gd name="connsiteY19" fmla="*/ 182135 h 258411"/>
                <a:gd name="connsiteX20" fmla="*/ 88900 w 241300"/>
                <a:gd name="connsiteY20" fmla="*/ 173668 h 258411"/>
                <a:gd name="connsiteX21" fmla="*/ 80434 w 241300"/>
                <a:gd name="connsiteY21" fmla="*/ 160968 h 258411"/>
                <a:gd name="connsiteX22" fmla="*/ 67734 w 241300"/>
                <a:gd name="connsiteY22" fmla="*/ 156735 h 258411"/>
                <a:gd name="connsiteX23" fmla="*/ 46567 w 241300"/>
                <a:gd name="connsiteY23" fmla="*/ 135568 h 258411"/>
                <a:gd name="connsiteX24" fmla="*/ 21167 w 241300"/>
                <a:gd name="connsiteY24" fmla="*/ 127101 h 258411"/>
                <a:gd name="connsiteX25" fmla="*/ 0 w 241300"/>
                <a:gd name="connsiteY25" fmla="*/ 118635 h 25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1300" h="258411">
                  <a:moveTo>
                    <a:pt x="0" y="118635"/>
                  </a:moveTo>
                  <a:cubicBezTo>
                    <a:pt x="8235" y="112047"/>
                    <a:pt x="37160" y="87903"/>
                    <a:pt x="46567" y="84768"/>
                  </a:cubicBezTo>
                  <a:lnTo>
                    <a:pt x="59267" y="80535"/>
                  </a:lnTo>
                  <a:cubicBezTo>
                    <a:pt x="95664" y="56269"/>
                    <a:pt x="49613" y="85362"/>
                    <a:pt x="84667" y="67835"/>
                  </a:cubicBezTo>
                  <a:cubicBezTo>
                    <a:pt x="117493" y="51422"/>
                    <a:pt x="78145" y="65775"/>
                    <a:pt x="110067" y="55135"/>
                  </a:cubicBezTo>
                  <a:cubicBezTo>
                    <a:pt x="114300" y="52313"/>
                    <a:pt x="118216" y="48943"/>
                    <a:pt x="122767" y="46668"/>
                  </a:cubicBezTo>
                  <a:cubicBezTo>
                    <a:pt x="126758" y="44672"/>
                    <a:pt x="131566" y="44602"/>
                    <a:pt x="135467" y="42435"/>
                  </a:cubicBezTo>
                  <a:cubicBezTo>
                    <a:pt x="144362" y="37493"/>
                    <a:pt x="151213" y="28719"/>
                    <a:pt x="160867" y="25501"/>
                  </a:cubicBezTo>
                  <a:cubicBezTo>
                    <a:pt x="190651" y="15574"/>
                    <a:pt x="153882" y="28494"/>
                    <a:pt x="190500" y="12801"/>
                  </a:cubicBezTo>
                  <a:cubicBezTo>
                    <a:pt x="194601" y="11043"/>
                    <a:pt x="198967" y="9979"/>
                    <a:pt x="203200" y="8568"/>
                  </a:cubicBezTo>
                  <a:cubicBezTo>
                    <a:pt x="207433" y="5746"/>
                    <a:pt x="210911" y="-897"/>
                    <a:pt x="215900" y="101"/>
                  </a:cubicBezTo>
                  <a:cubicBezTo>
                    <a:pt x="221763" y="1273"/>
                    <a:pt x="227213" y="21341"/>
                    <a:pt x="228600" y="25501"/>
                  </a:cubicBezTo>
                  <a:cubicBezTo>
                    <a:pt x="230011" y="63601"/>
                    <a:pt x="230456" y="101749"/>
                    <a:pt x="232834" y="139801"/>
                  </a:cubicBezTo>
                  <a:cubicBezTo>
                    <a:pt x="233283" y="146982"/>
                    <a:pt x="236536" y="153792"/>
                    <a:pt x="237067" y="160968"/>
                  </a:cubicBezTo>
                  <a:cubicBezTo>
                    <a:pt x="239362" y="191959"/>
                    <a:pt x="239889" y="223057"/>
                    <a:pt x="241300" y="254101"/>
                  </a:cubicBezTo>
                  <a:cubicBezTo>
                    <a:pt x="237067" y="255512"/>
                    <a:pt x="233018" y="258966"/>
                    <a:pt x="228600" y="258335"/>
                  </a:cubicBezTo>
                  <a:cubicBezTo>
                    <a:pt x="219471" y="257031"/>
                    <a:pt x="206957" y="245759"/>
                    <a:pt x="198967" y="241401"/>
                  </a:cubicBezTo>
                  <a:cubicBezTo>
                    <a:pt x="187799" y="235309"/>
                    <a:pt x="164617" y="226182"/>
                    <a:pt x="152400" y="216001"/>
                  </a:cubicBezTo>
                  <a:cubicBezTo>
                    <a:pt x="147801" y="212168"/>
                    <a:pt x="144426" y="206977"/>
                    <a:pt x="139700" y="203301"/>
                  </a:cubicBezTo>
                  <a:cubicBezTo>
                    <a:pt x="117865" y="186319"/>
                    <a:pt x="120762" y="188522"/>
                    <a:pt x="101600" y="182135"/>
                  </a:cubicBezTo>
                  <a:cubicBezTo>
                    <a:pt x="97367" y="179313"/>
                    <a:pt x="92498" y="177266"/>
                    <a:pt x="88900" y="173668"/>
                  </a:cubicBezTo>
                  <a:cubicBezTo>
                    <a:pt x="85303" y="170070"/>
                    <a:pt x="84407" y="164146"/>
                    <a:pt x="80434" y="160968"/>
                  </a:cubicBezTo>
                  <a:cubicBezTo>
                    <a:pt x="76950" y="158180"/>
                    <a:pt x="71967" y="158146"/>
                    <a:pt x="67734" y="156735"/>
                  </a:cubicBezTo>
                  <a:cubicBezTo>
                    <a:pt x="60010" y="145149"/>
                    <a:pt x="59935" y="141510"/>
                    <a:pt x="46567" y="135568"/>
                  </a:cubicBezTo>
                  <a:cubicBezTo>
                    <a:pt x="38412" y="131943"/>
                    <a:pt x="29634" y="129923"/>
                    <a:pt x="21167" y="127101"/>
                  </a:cubicBezTo>
                  <a:cubicBezTo>
                    <a:pt x="7128" y="122421"/>
                    <a:pt x="8467" y="127330"/>
                    <a:pt x="0" y="118635"/>
                  </a:cubicBez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757343" y="3970578"/>
              <a:ext cx="440266" cy="80434"/>
            </a:xfrm>
            <a:custGeom>
              <a:avLst/>
              <a:gdLst>
                <a:gd name="connsiteX0" fmla="*/ 0 w 440266"/>
                <a:gd name="connsiteY0" fmla="*/ 50800 h 80434"/>
                <a:gd name="connsiteX1" fmla="*/ 16933 w 440266"/>
                <a:gd name="connsiteY1" fmla="*/ 29634 h 80434"/>
                <a:gd name="connsiteX2" fmla="*/ 25400 w 440266"/>
                <a:gd name="connsiteY2" fmla="*/ 16934 h 80434"/>
                <a:gd name="connsiteX3" fmla="*/ 50800 w 440266"/>
                <a:gd name="connsiteY3" fmla="*/ 4234 h 80434"/>
                <a:gd name="connsiteX4" fmla="*/ 71966 w 440266"/>
                <a:gd name="connsiteY4" fmla="*/ 25400 h 80434"/>
                <a:gd name="connsiteX5" fmla="*/ 80433 w 440266"/>
                <a:gd name="connsiteY5" fmla="*/ 50800 h 80434"/>
                <a:gd name="connsiteX6" fmla="*/ 93133 w 440266"/>
                <a:gd name="connsiteY6" fmla="*/ 76200 h 80434"/>
                <a:gd name="connsiteX7" fmla="*/ 105833 w 440266"/>
                <a:gd name="connsiteY7" fmla="*/ 80434 h 80434"/>
                <a:gd name="connsiteX8" fmla="*/ 131233 w 440266"/>
                <a:gd name="connsiteY8" fmla="*/ 76200 h 80434"/>
                <a:gd name="connsiteX9" fmla="*/ 143933 w 440266"/>
                <a:gd name="connsiteY9" fmla="*/ 67734 h 80434"/>
                <a:gd name="connsiteX10" fmla="*/ 148166 w 440266"/>
                <a:gd name="connsiteY10" fmla="*/ 55034 h 80434"/>
                <a:gd name="connsiteX11" fmla="*/ 160866 w 440266"/>
                <a:gd name="connsiteY11" fmla="*/ 21167 h 80434"/>
                <a:gd name="connsiteX12" fmla="*/ 177800 w 440266"/>
                <a:gd name="connsiteY12" fmla="*/ 12700 h 80434"/>
                <a:gd name="connsiteX13" fmla="*/ 207433 w 440266"/>
                <a:gd name="connsiteY13" fmla="*/ 4234 h 80434"/>
                <a:gd name="connsiteX14" fmla="*/ 220133 w 440266"/>
                <a:gd name="connsiteY14" fmla="*/ 0 h 80434"/>
                <a:gd name="connsiteX15" fmla="*/ 232833 w 440266"/>
                <a:gd name="connsiteY15" fmla="*/ 8467 h 80434"/>
                <a:gd name="connsiteX16" fmla="*/ 241300 w 440266"/>
                <a:gd name="connsiteY16" fmla="*/ 33867 h 80434"/>
                <a:gd name="connsiteX17" fmla="*/ 249766 w 440266"/>
                <a:gd name="connsiteY17" fmla="*/ 59267 h 80434"/>
                <a:gd name="connsiteX18" fmla="*/ 254000 w 440266"/>
                <a:gd name="connsiteY18" fmla="*/ 71967 h 80434"/>
                <a:gd name="connsiteX19" fmla="*/ 266700 w 440266"/>
                <a:gd name="connsiteY19" fmla="*/ 76200 h 80434"/>
                <a:gd name="connsiteX20" fmla="*/ 292100 w 440266"/>
                <a:gd name="connsiteY20" fmla="*/ 71967 h 80434"/>
                <a:gd name="connsiteX21" fmla="*/ 317500 w 440266"/>
                <a:gd name="connsiteY21" fmla="*/ 55034 h 80434"/>
                <a:gd name="connsiteX22" fmla="*/ 321733 w 440266"/>
                <a:gd name="connsiteY22" fmla="*/ 16934 h 80434"/>
                <a:gd name="connsiteX23" fmla="*/ 372533 w 440266"/>
                <a:gd name="connsiteY23" fmla="*/ 12700 h 80434"/>
                <a:gd name="connsiteX24" fmla="*/ 381000 w 440266"/>
                <a:gd name="connsiteY24" fmla="*/ 25400 h 80434"/>
                <a:gd name="connsiteX25" fmla="*/ 393700 w 440266"/>
                <a:gd name="connsiteY25" fmla="*/ 50800 h 80434"/>
                <a:gd name="connsiteX26" fmla="*/ 406400 w 440266"/>
                <a:gd name="connsiteY26" fmla="*/ 59267 h 80434"/>
                <a:gd name="connsiteX27" fmla="*/ 440266 w 440266"/>
                <a:gd name="connsiteY27" fmla="*/ 50800 h 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0266" h="80434">
                  <a:moveTo>
                    <a:pt x="0" y="50800"/>
                  </a:moveTo>
                  <a:cubicBezTo>
                    <a:pt x="5644" y="43745"/>
                    <a:pt x="11512" y="36862"/>
                    <a:pt x="16933" y="29634"/>
                  </a:cubicBezTo>
                  <a:cubicBezTo>
                    <a:pt x="19986" y="25564"/>
                    <a:pt x="21802" y="20532"/>
                    <a:pt x="25400" y="16934"/>
                  </a:cubicBezTo>
                  <a:cubicBezTo>
                    <a:pt x="33607" y="8727"/>
                    <a:pt x="40470" y="7677"/>
                    <a:pt x="50800" y="4234"/>
                  </a:cubicBezTo>
                  <a:cubicBezTo>
                    <a:pt x="62387" y="11958"/>
                    <a:pt x="66024" y="12030"/>
                    <a:pt x="71966" y="25400"/>
                  </a:cubicBezTo>
                  <a:cubicBezTo>
                    <a:pt x="75591" y="33556"/>
                    <a:pt x="77611" y="42333"/>
                    <a:pt x="80433" y="50800"/>
                  </a:cubicBezTo>
                  <a:cubicBezTo>
                    <a:pt x="83222" y="59168"/>
                    <a:pt x="85671" y="70230"/>
                    <a:pt x="93133" y="76200"/>
                  </a:cubicBezTo>
                  <a:cubicBezTo>
                    <a:pt x="96618" y="78988"/>
                    <a:pt x="101600" y="79023"/>
                    <a:pt x="105833" y="80434"/>
                  </a:cubicBezTo>
                  <a:cubicBezTo>
                    <a:pt x="114300" y="79023"/>
                    <a:pt x="123090" y="78914"/>
                    <a:pt x="131233" y="76200"/>
                  </a:cubicBezTo>
                  <a:cubicBezTo>
                    <a:pt x="136060" y="74591"/>
                    <a:pt x="140755" y="71707"/>
                    <a:pt x="143933" y="67734"/>
                  </a:cubicBezTo>
                  <a:cubicBezTo>
                    <a:pt x="146721" y="64250"/>
                    <a:pt x="147084" y="59363"/>
                    <a:pt x="148166" y="55034"/>
                  </a:cubicBezTo>
                  <a:cubicBezTo>
                    <a:pt x="151339" y="42341"/>
                    <a:pt x="149864" y="30335"/>
                    <a:pt x="160866" y="21167"/>
                  </a:cubicBezTo>
                  <a:cubicBezTo>
                    <a:pt x="165714" y="17127"/>
                    <a:pt x="171999" y="15186"/>
                    <a:pt x="177800" y="12700"/>
                  </a:cubicBezTo>
                  <a:cubicBezTo>
                    <a:pt x="187950" y="8350"/>
                    <a:pt x="196692" y="7303"/>
                    <a:pt x="207433" y="4234"/>
                  </a:cubicBezTo>
                  <a:cubicBezTo>
                    <a:pt x="211724" y="3008"/>
                    <a:pt x="215900" y="1411"/>
                    <a:pt x="220133" y="0"/>
                  </a:cubicBezTo>
                  <a:cubicBezTo>
                    <a:pt x="224366" y="2822"/>
                    <a:pt x="230136" y="4152"/>
                    <a:pt x="232833" y="8467"/>
                  </a:cubicBezTo>
                  <a:cubicBezTo>
                    <a:pt x="237563" y="16035"/>
                    <a:pt x="238478" y="25400"/>
                    <a:pt x="241300" y="33867"/>
                  </a:cubicBezTo>
                  <a:lnTo>
                    <a:pt x="249766" y="59267"/>
                  </a:lnTo>
                  <a:cubicBezTo>
                    <a:pt x="251177" y="63500"/>
                    <a:pt x="249767" y="70556"/>
                    <a:pt x="254000" y="71967"/>
                  </a:cubicBezTo>
                  <a:lnTo>
                    <a:pt x="266700" y="76200"/>
                  </a:lnTo>
                  <a:cubicBezTo>
                    <a:pt x="275167" y="74789"/>
                    <a:pt x="284177" y="75268"/>
                    <a:pt x="292100" y="71967"/>
                  </a:cubicBezTo>
                  <a:cubicBezTo>
                    <a:pt x="301493" y="68053"/>
                    <a:pt x="317500" y="55034"/>
                    <a:pt x="317500" y="55034"/>
                  </a:cubicBezTo>
                  <a:cubicBezTo>
                    <a:pt x="318911" y="42334"/>
                    <a:pt x="317366" y="28943"/>
                    <a:pt x="321733" y="16934"/>
                  </a:cubicBezTo>
                  <a:cubicBezTo>
                    <a:pt x="328076" y="-509"/>
                    <a:pt x="372044" y="12646"/>
                    <a:pt x="372533" y="12700"/>
                  </a:cubicBezTo>
                  <a:cubicBezTo>
                    <a:pt x="375355" y="16933"/>
                    <a:pt x="378725" y="20849"/>
                    <a:pt x="381000" y="25400"/>
                  </a:cubicBezTo>
                  <a:cubicBezTo>
                    <a:pt x="387887" y="39174"/>
                    <a:pt x="381566" y="38666"/>
                    <a:pt x="393700" y="50800"/>
                  </a:cubicBezTo>
                  <a:cubicBezTo>
                    <a:pt x="397298" y="54398"/>
                    <a:pt x="402167" y="56445"/>
                    <a:pt x="406400" y="59267"/>
                  </a:cubicBezTo>
                  <a:cubicBezTo>
                    <a:pt x="438009" y="54752"/>
                    <a:pt x="428978" y="62090"/>
                    <a:pt x="440266" y="508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70041" y="4224654"/>
              <a:ext cx="440266" cy="80434"/>
            </a:xfrm>
            <a:custGeom>
              <a:avLst/>
              <a:gdLst>
                <a:gd name="connsiteX0" fmla="*/ 0 w 440266"/>
                <a:gd name="connsiteY0" fmla="*/ 50800 h 80434"/>
                <a:gd name="connsiteX1" fmla="*/ 16933 w 440266"/>
                <a:gd name="connsiteY1" fmla="*/ 29634 h 80434"/>
                <a:gd name="connsiteX2" fmla="*/ 25400 w 440266"/>
                <a:gd name="connsiteY2" fmla="*/ 16934 h 80434"/>
                <a:gd name="connsiteX3" fmla="*/ 50800 w 440266"/>
                <a:gd name="connsiteY3" fmla="*/ 4234 h 80434"/>
                <a:gd name="connsiteX4" fmla="*/ 71966 w 440266"/>
                <a:gd name="connsiteY4" fmla="*/ 25400 h 80434"/>
                <a:gd name="connsiteX5" fmla="*/ 80433 w 440266"/>
                <a:gd name="connsiteY5" fmla="*/ 50800 h 80434"/>
                <a:gd name="connsiteX6" fmla="*/ 93133 w 440266"/>
                <a:gd name="connsiteY6" fmla="*/ 76200 h 80434"/>
                <a:gd name="connsiteX7" fmla="*/ 105833 w 440266"/>
                <a:gd name="connsiteY7" fmla="*/ 80434 h 80434"/>
                <a:gd name="connsiteX8" fmla="*/ 131233 w 440266"/>
                <a:gd name="connsiteY8" fmla="*/ 76200 h 80434"/>
                <a:gd name="connsiteX9" fmla="*/ 143933 w 440266"/>
                <a:gd name="connsiteY9" fmla="*/ 67734 h 80434"/>
                <a:gd name="connsiteX10" fmla="*/ 148166 w 440266"/>
                <a:gd name="connsiteY10" fmla="*/ 55034 h 80434"/>
                <a:gd name="connsiteX11" fmla="*/ 160866 w 440266"/>
                <a:gd name="connsiteY11" fmla="*/ 21167 h 80434"/>
                <a:gd name="connsiteX12" fmla="*/ 177800 w 440266"/>
                <a:gd name="connsiteY12" fmla="*/ 12700 h 80434"/>
                <a:gd name="connsiteX13" fmla="*/ 207433 w 440266"/>
                <a:gd name="connsiteY13" fmla="*/ 4234 h 80434"/>
                <a:gd name="connsiteX14" fmla="*/ 220133 w 440266"/>
                <a:gd name="connsiteY14" fmla="*/ 0 h 80434"/>
                <a:gd name="connsiteX15" fmla="*/ 232833 w 440266"/>
                <a:gd name="connsiteY15" fmla="*/ 8467 h 80434"/>
                <a:gd name="connsiteX16" fmla="*/ 241300 w 440266"/>
                <a:gd name="connsiteY16" fmla="*/ 33867 h 80434"/>
                <a:gd name="connsiteX17" fmla="*/ 249766 w 440266"/>
                <a:gd name="connsiteY17" fmla="*/ 59267 h 80434"/>
                <a:gd name="connsiteX18" fmla="*/ 254000 w 440266"/>
                <a:gd name="connsiteY18" fmla="*/ 71967 h 80434"/>
                <a:gd name="connsiteX19" fmla="*/ 266700 w 440266"/>
                <a:gd name="connsiteY19" fmla="*/ 76200 h 80434"/>
                <a:gd name="connsiteX20" fmla="*/ 292100 w 440266"/>
                <a:gd name="connsiteY20" fmla="*/ 71967 h 80434"/>
                <a:gd name="connsiteX21" fmla="*/ 317500 w 440266"/>
                <a:gd name="connsiteY21" fmla="*/ 55034 h 80434"/>
                <a:gd name="connsiteX22" fmla="*/ 321733 w 440266"/>
                <a:gd name="connsiteY22" fmla="*/ 16934 h 80434"/>
                <a:gd name="connsiteX23" fmla="*/ 372533 w 440266"/>
                <a:gd name="connsiteY23" fmla="*/ 12700 h 80434"/>
                <a:gd name="connsiteX24" fmla="*/ 381000 w 440266"/>
                <a:gd name="connsiteY24" fmla="*/ 25400 h 80434"/>
                <a:gd name="connsiteX25" fmla="*/ 393700 w 440266"/>
                <a:gd name="connsiteY25" fmla="*/ 50800 h 80434"/>
                <a:gd name="connsiteX26" fmla="*/ 406400 w 440266"/>
                <a:gd name="connsiteY26" fmla="*/ 59267 h 80434"/>
                <a:gd name="connsiteX27" fmla="*/ 440266 w 440266"/>
                <a:gd name="connsiteY27" fmla="*/ 50800 h 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0266" h="80434">
                  <a:moveTo>
                    <a:pt x="0" y="50800"/>
                  </a:moveTo>
                  <a:cubicBezTo>
                    <a:pt x="5644" y="43745"/>
                    <a:pt x="11512" y="36862"/>
                    <a:pt x="16933" y="29634"/>
                  </a:cubicBezTo>
                  <a:cubicBezTo>
                    <a:pt x="19986" y="25564"/>
                    <a:pt x="21802" y="20532"/>
                    <a:pt x="25400" y="16934"/>
                  </a:cubicBezTo>
                  <a:cubicBezTo>
                    <a:pt x="33607" y="8727"/>
                    <a:pt x="40470" y="7677"/>
                    <a:pt x="50800" y="4234"/>
                  </a:cubicBezTo>
                  <a:cubicBezTo>
                    <a:pt x="62387" y="11958"/>
                    <a:pt x="66024" y="12030"/>
                    <a:pt x="71966" y="25400"/>
                  </a:cubicBezTo>
                  <a:cubicBezTo>
                    <a:pt x="75591" y="33556"/>
                    <a:pt x="77611" y="42333"/>
                    <a:pt x="80433" y="50800"/>
                  </a:cubicBezTo>
                  <a:cubicBezTo>
                    <a:pt x="83222" y="59168"/>
                    <a:pt x="85671" y="70230"/>
                    <a:pt x="93133" y="76200"/>
                  </a:cubicBezTo>
                  <a:cubicBezTo>
                    <a:pt x="96618" y="78988"/>
                    <a:pt x="101600" y="79023"/>
                    <a:pt x="105833" y="80434"/>
                  </a:cubicBezTo>
                  <a:cubicBezTo>
                    <a:pt x="114300" y="79023"/>
                    <a:pt x="123090" y="78914"/>
                    <a:pt x="131233" y="76200"/>
                  </a:cubicBezTo>
                  <a:cubicBezTo>
                    <a:pt x="136060" y="74591"/>
                    <a:pt x="140755" y="71707"/>
                    <a:pt x="143933" y="67734"/>
                  </a:cubicBezTo>
                  <a:cubicBezTo>
                    <a:pt x="146721" y="64250"/>
                    <a:pt x="147084" y="59363"/>
                    <a:pt x="148166" y="55034"/>
                  </a:cubicBezTo>
                  <a:cubicBezTo>
                    <a:pt x="151339" y="42341"/>
                    <a:pt x="149864" y="30335"/>
                    <a:pt x="160866" y="21167"/>
                  </a:cubicBezTo>
                  <a:cubicBezTo>
                    <a:pt x="165714" y="17127"/>
                    <a:pt x="171999" y="15186"/>
                    <a:pt x="177800" y="12700"/>
                  </a:cubicBezTo>
                  <a:cubicBezTo>
                    <a:pt x="187950" y="8350"/>
                    <a:pt x="196692" y="7303"/>
                    <a:pt x="207433" y="4234"/>
                  </a:cubicBezTo>
                  <a:cubicBezTo>
                    <a:pt x="211724" y="3008"/>
                    <a:pt x="215900" y="1411"/>
                    <a:pt x="220133" y="0"/>
                  </a:cubicBezTo>
                  <a:cubicBezTo>
                    <a:pt x="224366" y="2822"/>
                    <a:pt x="230136" y="4152"/>
                    <a:pt x="232833" y="8467"/>
                  </a:cubicBezTo>
                  <a:cubicBezTo>
                    <a:pt x="237563" y="16035"/>
                    <a:pt x="238478" y="25400"/>
                    <a:pt x="241300" y="33867"/>
                  </a:cubicBezTo>
                  <a:lnTo>
                    <a:pt x="249766" y="59267"/>
                  </a:lnTo>
                  <a:cubicBezTo>
                    <a:pt x="251177" y="63500"/>
                    <a:pt x="249767" y="70556"/>
                    <a:pt x="254000" y="71967"/>
                  </a:cubicBezTo>
                  <a:lnTo>
                    <a:pt x="266700" y="76200"/>
                  </a:lnTo>
                  <a:cubicBezTo>
                    <a:pt x="275167" y="74789"/>
                    <a:pt x="284177" y="75268"/>
                    <a:pt x="292100" y="71967"/>
                  </a:cubicBezTo>
                  <a:cubicBezTo>
                    <a:pt x="301493" y="68053"/>
                    <a:pt x="317500" y="55034"/>
                    <a:pt x="317500" y="55034"/>
                  </a:cubicBezTo>
                  <a:cubicBezTo>
                    <a:pt x="318911" y="42334"/>
                    <a:pt x="317366" y="28943"/>
                    <a:pt x="321733" y="16934"/>
                  </a:cubicBezTo>
                  <a:cubicBezTo>
                    <a:pt x="328076" y="-509"/>
                    <a:pt x="372044" y="12646"/>
                    <a:pt x="372533" y="12700"/>
                  </a:cubicBezTo>
                  <a:cubicBezTo>
                    <a:pt x="375355" y="16933"/>
                    <a:pt x="378725" y="20849"/>
                    <a:pt x="381000" y="25400"/>
                  </a:cubicBezTo>
                  <a:cubicBezTo>
                    <a:pt x="387887" y="39174"/>
                    <a:pt x="381566" y="38666"/>
                    <a:pt x="393700" y="50800"/>
                  </a:cubicBezTo>
                  <a:cubicBezTo>
                    <a:pt x="397298" y="54398"/>
                    <a:pt x="402167" y="56445"/>
                    <a:pt x="406400" y="59267"/>
                  </a:cubicBezTo>
                  <a:cubicBezTo>
                    <a:pt x="438009" y="54752"/>
                    <a:pt x="428978" y="62090"/>
                    <a:pt x="440266" y="508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5264150" y="4133850"/>
              <a:ext cx="276225" cy="15875"/>
            </a:xfrm>
            <a:custGeom>
              <a:avLst/>
              <a:gdLst>
                <a:gd name="connsiteX0" fmla="*/ 0 w 276225"/>
                <a:gd name="connsiteY0" fmla="*/ 6350 h 15875"/>
                <a:gd name="connsiteX1" fmla="*/ 34925 w 276225"/>
                <a:gd name="connsiteY1" fmla="*/ 0 h 15875"/>
                <a:gd name="connsiteX2" fmla="*/ 88900 w 276225"/>
                <a:gd name="connsiteY2" fmla="*/ 3175 h 15875"/>
                <a:gd name="connsiteX3" fmla="*/ 130175 w 276225"/>
                <a:gd name="connsiteY3" fmla="*/ 9525 h 15875"/>
                <a:gd name="connsiteX4" fmla="*/ 190500 w 276225"/>
                <a:gd name="connsiteY4" fmla="*/ 12700 h 15875"/>
                <a:gd name="connsiteX5" fmla="*/ 215900 w 276225"/>
                <a:gd name="connsiteY5" fmla="*/ 15875 h 15875"/>
                <a:gd name="connsiteX6" fmla="*/ 276225 w 276225"/>
                <a:gd name="connsiteY6" fmla="*/ 12700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15875">
                  <a:moveTo>
                    <a:pt x="0" y="6350"/>
                  </a:moveTo>
                  <a:cubicBezTo>
                    <a:pt x="5162" y="5318"/>
                    <a:pt x="30863" y="0"/>
                    <a:pt x="34925" y="0"/>
                  </a:cubicBezTo>
                  <a:cubicBezTo>
                    <a:pt x="52948" y="0"/>
                    <a:pt x="70908" y="2117"/>
                    <a:pt x="88900" y="3175"/>
                  </a:cubicBezTo>
                  <a:cubicBezTo>
                    <a:pt x="97258" y="4568"/>
                    <a:pt x="122588" y="8941"/>
                    <a:pt x="130175" y="9525"/>
                  </a:cubicBezTo>
                  <a:cubicBezTo>
                    <a:pt x="150252" y="11069"/>
                    <a:pt x="170392" y="11642"/>
                    <a:pt x="190500" y="12700"/>
                  </a:cubicBezTo>
                  <a:cubicBezTo>
                    <a:pt x="198967" y="13758"/>
                    <a:pt x="207367" y="15875"/>
                    <a:pt x="215900" y="15875"/>
                  </a:cubicBezTo>
                  <a:cubicBezTo>
                    <a:pt x="236036" y="15875"/>
                    <a:pt x="276225" y="12700"/>
                    <a:pt x="276225" y="1270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015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23" y="1298663"/>
            <a:ext cx="447584" cy="214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58" y="253954"/>
            <a:ext cx="8229600" cy="577620"/>
          </a:xfrm>
        </p:spPr>
        <p:txBody>
          <a:bodyPr>
            <a:normAutofit fontScale="90000"/>
          </a:bodyPr>
          <a:lstStyle/>
          <a:p>
            <a:r>
              <a:rPr lang="en-GB" sz="3600"/>
              <a:t>HVV Coupling in Vector Boson 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928" y="1060155"/>
            <a:ext cx="5971129" cy="1840710"/>
          </a:xfrm>
        </p:spPr>
        <p:txBody>
          <a:bodyPr>
            <a:normAutofit fontScale="55000" lnSpcReduction="20000"/>
          </a:bodyPr>
          <a:lstStyle/>
          <a:p>
            <a:r>
              <a:rPr lang="en-GB" sz="2900" dirty="0" smtClean="0"/>
              <a:t>Result interpretation with      (HISZ EFT operator basis) but also                            		(Warsaw basis)</a:t>
            </a:r>
          </a:p>
          <a:p>
            <a:pPr lvl="1"/>
            <a:r>
              <a:rPr lang="en-GB" sz="2500" dirty="0" smtClean="0"/>
              <a:t>No improvement from using quadratic term – sensitivity driven by interference</a:t>
            </a:r>
          </a:p>
          <a:p>
            <a:r>
              <a:rPr lang="en-GB" sz="2900" dirty="0" smtClean="0"/>
              <a:t>Results are the </a:t>
            </a:r>
            <a:r>
              <a:rPr lang="en-GB" sz="2900" b="1" dirty="0" smtClean="0"/>
              <a:t>strongest existing bounds </a:t>
            </a:r>
            <a:r>
              <a:rPr lang="en-GB" sz="2900" dirty="0" smtClean="0"/>
              <a:t>on CP violation in HVV </a:t>
            </a:r>
          </a:p>
          <a:p>
            <a:r>
              <a:rPr lang="en-GB" sz="2900" dirty="0" smtClean="0"/>
              <a:t>Combination with previous analysis of VBF </a:t>
            </a:r>
            <a:r>
              <a:rPr lang="en-GB" sz="2900" dirty="0" err="1" smtClean="0"/>
              <a:t>H</a:t>
            </a:r>
            <a:r>
              <a:rPr lang="en-GB" sz="2900" dirty="0" err="1" smtClean="0">
                <a:sym typeface="Wingdings"/>
              </a:rPr>
              <a:t></a:t>
            </a:r>
            <a:r>
              <a:rPr lang="en-GB" sz="2900" dirty="0" err="1" smtClean="0"/>
              <a:t>ττ</a:t>
            </a:r>
            <a:r>
              <a:rPr lang="en-GB" sz="2900" dirty="0" smtClean="0"/>
              <a:t>  (36 fb</a:t>
            </a:r>
            <a:r>
              <a:rPr lang="en-GB" sz="2900" baseline="30000" dirty="0" smtClean="0"/>
              <a:t>-1</a:t>
            </a:r>
            <a:r>
              <a:rPr lang="en-GB" sz="2900" dirty="0" smtClean="0"/>
              <a:t>)</a:t>
            </a:r>
          </a:p>
          <a:p>
            <a:pPr lvl="1"/>
            <a:r>
              <a:rPr lang="is-IS" sz="2500" dirty="0">
                <a:hlinkClick r:id="rId4"/>
              </a:rPr>
              <a:t>Phys. Lett. B 805 (2020) 135426</a:t>
            </a:r>
            <a:endParaRPr lang="en-GB" sz="2500" dirty="0" smtClean="0"/>
          </a:p>
          <a:p>
            <a:pPr lvl="1"/>
            <a:r>
              <a:rPr lang="en-GB" sz="2500" dirty="0" smtClean="0"/>
              <a:t>Confidence intervals further </a:t>
            </a:r>
            <a:r>
              <a:rPr lang="en-GB" sz="2500" dirty="0"/>
              <a:t>improved </a:t>
            </a:r>
            <a:endParaRPr lang="en-GB" sz="2500" dirty="0" smtClean="0"/>
          </a:p>
          <a:p>
            <a:endParaRPr lang="en-GB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" y="3601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GB" sz="1200" dirty="0">
                <a:hlinkClick r:id="rId5"/>
              </a:rPr>
              <a:t>CERN-EP-2022-134 </a:t>
            </a:r>
            <a:r>
              <a:rPr lang="en-GB" sz="1200" dirty="0"/>
              <a:t>(3 August 2022)</a:t>
            </a:r>
          </a:p>
        </p:txBody>
      </p:sp>
      <p:sp>
        <p:nvSpPr>
          <p:cNvPr id="31" name="Oval 30"/>
          <p:cNvSpPr/>
          <p:nvPr/>
        </p:nvSpPr>
        <p:spPr>
          <a:xfrm>
            <a:off x="8020442" y="542764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30934"/>
          <a:stretch/>
        </p:blipFill>
        <p:spPr>
          <a:xfrm>
            <a:off x="122930" y="2987471"/>
            <a:ext cx="6179999" cy="1728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917" y="2987470"/>
            <a:ext cx="2540627" cy="1969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919" y="931238"/>
            <a:ext cx="2540626" cy="19696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8935" y="1021675"/>
            <a:ext cx="157982" cy="30980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31458" y="4436591"/>
            <a:ext cx="5762600" cy="25630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331458" y="3936588"/>
            <a:ext cx="5762600" cy="25630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R.Goncalo</a:t>
            </a:r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Higgs Hunting 2022</a:t>
            </a: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en-GB" smtClean="0"/>
              <a:t>14</a:t>
            </a:fld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7699854" y="321340"/>
            <a:ext cx="1310607" cy="646269"/>
            <a:chOff x="4711700" y="3804443"/>
            <a:chExt cx="1498607" cy="665943"/>
          </a:xfrm>
        </p:grpSpPr>
        <p:sp>
          <p:nvSpPr>
            <p:cNvPr id="27" name="Freeform 26"/>
            <p:cNvSpPr/>
            <p:nvPr/>
          </p:nvSpPr>
          <p:spPr>
            <a:xfrm>
              <a:off x="4711700" y="3804443"/>
              <a:ext cx="1136650" cy="25408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 29"/>
            <p:cNvSpPr/>
            <p:nvPr/>
          </p:nvSpPr>
          <p:spPr>
            <a:xfrm flipH="1" flipV="1">
              <a:off x="4711700" y="4444978"/>
              <a:ext cx="1136650" cy="25408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 31"/>
            <p:cNvSpPr/>
            <p:nvPr/>
          </p:nvSpPr>
          <p:spPr>
            <a:xfrm flipV="1">
              <a:off x="4934466" y="4126084"/>
              <a:ext cx="355671" cy="344109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908514" y="3810503"/>
              <a:ext cx="355671" cy="344109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28741" y="4021277"/>
              <a:ext cx="241300" cy="258411"/>
            </a:xfrm>
            <a:custGeom>
              <a:avLst/>
              <a:gdLst>
                <a:gd name="connsiteX0" fmla="*/ 0 w 241300"/>
                <a:gd name="connsiteY0" fmla="*/ 118635 h 258411"/>
                <a:gd name="connsiteX1" fmla="*/ 46567 w 241300"/>
                <a:gd name="connsiteY1" fmla="*/ 84768 h 258411"/>
                <a:gd name="connsiteX2" fmla="*/ 59267 w 241300"/>
                <a:gd name="connsiteY2" fmla="*/ 80535 h 258411"/>
                <a:gd name="connsiteX3" fmla="*/ 84667 w 241300"/>
                <a:gd name="connsiteY3" fmla="*/ 67835 h 258411"/>
                <a:gd name="connsiteX4" fmla="*/ 110067 w 241300"/>
                <a:gd name="connsiteY4" fmla="*/ 55135 h 258411"/>
                <a:gd name="connsiteX5" fmla="*/ 122767 w 241300"/>
                <a:gd name="connsiteY5" fmla="*/ 46668 h 258411"/>
                <a:gd name="connsiteX6" fmla="*/ 135467 w 241300"/>
                <a:gd name="connsiteY6" fmla="*/ 42435 h 258411"/>
                <a:gd name="connsiteX7" fmla="*/ 160867 w 241300"/>
                <a:gd name="connsiteY7" fmla="*/ 25501 h 258411"/>
                <a:gd name="connsiteX8" fmla="*/ 190500 w 241300"/>
                <a:gd name="connsiteY8" fmla="*/ 12801 h 258411"/>
                <a:gd name="connsiteX9" fmla="*/ 203200 w 241300"/>
                <a:gd name="connsiteY9" fmla="*/ 8568 h 258411"/>
                <a:gd name="connsiteX10" fmla="*/ 215900 w 241300"/>
                <a:gd name="connsiteY10" fmla="*/ 101 h 258411"/>
                <a:gd name="connsiteX11" fmla="*/ 228600 w 241300"/>
                <a:gd name="connsiteY11" fmla="*/ 25501 h 258411"/>
                <a:gd name="connsiteX12" fmla="*/ 232834 w 241300"/>
                <a:gd name="connsiteY12" fmla="*/ 139801 h 258411"/>
                <a:gd name="connsiteX13" fmla="*/ 237067 w 241300"/>
                <a:gd name="connsiteY13" fmla="*/ 160968 h 258411"/>
                <a:gd name="connsiteX14" fmla="*/ 241300 w 241300"/>
                <a:gd name="connsiteY14" fmla="*/ 254101 h 258411"/>
                <a:gd name="connsiteX15" fmla="*/ 228600 w 241300"/>
                <a:gd name="connsiteY15" fmla="*/ 258335 h 258411"/>
                <a:gd name="connsiteX16" fmla="*/ 198967 w 241300"/>
                <a:gd name="connsiteY16" fmla="*/ 241401 h 258411"/>
                <a:gd name="connsiteX17" fmla="*/ 152400 w 241300"/>
                <a:gd name="connsiteY17" fmla="*/ 216001 h 258411"/>
                <a:gd name="connsiteX18" fmla="*/ 139700 w 241300"/>
                <a:gd name="connsiteY18" fmla="*/ 203301 h 258411"/>
                <a:gd name="connsiteX19" fmla="*/ 101600 w 241300"/>
                <a:gd name="connsiteY19" fmla="*/ 182135 h 258411"/>
                <a:gd name="connsiteX20" fmla="*/ 88900 w 241300"/>
                <a:gd name="connsiteY20" fmla="*/ 173668 h 258411"/>
                <a:gd name="connsiteX21" fmla="*/ 80434 w 241300"/>
                <a:gd name="connsiteY21" fmla="*/ 160968 h 258411"/>
                <a:gd name="connsiteX22" fmla="*/ 67734 w 241300"/>
                <a:gd name="connsiteY22" fmla="*/ 156735 h 258411"/>
                <a:gd name="connsiteX23" fmla="*/ 46567 w 241300"/>
                <a:gd name="connsiteY23" fmla="*/ 135568 h 258411"/>
                <a:gd name="connsiteX24" fmla="*/ 21167 w 241300"/>
                <a:gd name="connsiteY24" fmla="*/ 127101 h 258411"/>
                <a:gd name="connsiteX25" fmla="*/ 0 w 241300"/>
                <a:gd name="connsiteY25" fmla="*/ 118635 h 25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1300" h="258411">
                  <a:moveTo>
                    <a:pt x="0" y="118635"/>
                  </a:moveTo>
                  <a:cubicBezTo>
                    <a:pt x="8235" y="112047"/>
                    <a:pt x="37160" y="87903"/>
                    <a:pt x="46567" y="84768"/>
                  </a:cubicBezTo>
                  <a:lnTo>
                    <a:pt x="59267" y="80535"/>
                  </a:lnTo>
                  <a:cubicBezTo>
                    <a:pt x="95664" y="56269"/>
                    <a:pt x="49613" y="85362"/>
                    <a:pt x="84667" y="67835"/>
                  </a:cubicBezTo>
                  <a:cubicBezTo>
                    <a:pt x="117493" y="51422"/>
                    <a:pt x="78145" y="65775"/>
                    <a:pt x="110067" y="55135"/>
                  </a:cubicBezTo>
                  <a:cubicBezTo>
                    <a:pt x="114300" y="52313"/>
                    <a:pt x="118216" y="48943"/>
                    <a:pt x="122767" y="46668"/>
                  </a:cubicBezTo>
                  <a:cubicBezTo>
                    <a:pt x="126758" y="44672"/>
                    <a:pt x="131566" y="44602"/>
                    <a:pt x="135467" y="42435"/>
                  </a:cubicBezTo>
                  <a:cubicBezTo>
                    <a:pt x="144362" y="37493"/>
                    <a:pt x="151213" y="28719"/>
                    <a:pt x="160867" y="25501"/>
                  </a:cubicBezTo>
                  <a:cubicBezTo>
                    <a:pt x="190651" y="15574"/>
                    <a:pt x="153882" y="28494"/>
                    <a:pt x="190500" y="12801"/>
                  </a:cubicBezTo>
                  <a:cubicBezTo>
                    <a:pt x="194601" y="11043"/>
                    <a:pt x="198967" y="9979"/>
                    <a:pt x="203200" y="8568"/>
                  </a:cubicBezTo>
                  <a:cubicBezTo>
                    <a:pt x="207433" y="5746"/>
                    <a:pt x="210911" y="-897"/>
                    <a:pt x="215900" y="101"/>
                  </a:cubicBezTo>
                  <a:cubicBezTo>
                    <a:pt x="221763" y="1273"/>
                    <a:pt x="227213" y="21341"/>
                    <a:pt x="228600" y="25501"/>
                  </a:cubicBezTo>
                  <a:cubicBezTo>
                    <a:pt x="230011" y="63601"/>
                    <a:pt x="230456" y="101749"/>
                    <a:pt x="232834" y="139801"/>
                  </a:cubicBezTo>
                  <a:cubicBezTo>
                    <a:pt x="233283" y="146982"/>
                    <a:pt x="236536" y="153792"/>
                    <a:pt x="237067" y="160968"/>
                  </a:cubicBezTo>
                  <a:cubicBezTo>
                    <a:pt x="239362" y="191959"/>
                    <a:pt x="239889" y="223057"/>
                    <a:pt x="241300" y="254101"/>
                  </a:cubicBezTo>
                  <a:cubicBezTo>
                    <a:pt x="237067" y="255512"/>
                    <a:pt x="233018" y="258966"/>
                    <a:pt x="228600" y="258335"/>
                  </a:cubicBezTo>
                  <a:cubicBezTo>
                    <a:pt x="219471" y="257031"/>
                    <a:pt x="206957" y="245759"/>
                    <a:pt x="198967" y="241401"/>
                  </a:cubicBezTo>
                  <a:cubicBezTo>
                    <a:pt x="187799" y="235309"/>
                    <a:pt x="164617" y="226182"/>
                    <a:pt x="152400" y="216001"/>
                  </a:cubicBezTo>
                  <a:cubicBezTo>
                    <a:pt x="147801" y="212168"/>
                    <a:pt x="144426" y="206977"/>
                    <a:pt x="139700" y="203301"/>
                  </a:cubicBezTo>
                  <a:cubicBezTo>
                    <a:pt x="117865" y="186319"/>
                    <a:pt x="120762" y="188522"/>
                    <a:pt x="101600" y="182135"/>
                  </a:cubicBezTo>
                  <a:cubicBezTo>
                    <a:pt x="97367" y="179313"/>
                    <a:pt x="92498" y="177266"/>
                    <a:pt x="88900" y="173668"/>
                  </a:cubicBezTo>
                  <a:cubicBezTo>
                    <a:pt x="85303" y="170070"/>
                    <a:pt x="84407" y="164146"/>
                    <a:pt x="80434" y="160968"/>
                  </a:cubicBezTo>
                  <a:cubicBezTo>
                    <a:pt x="76950" y="158180"/>
                    <a:pt x="71967" y="158146"/>
                    <a:pt x="67734" y="156735"/>
                  </a:cubicBezTo>
                  <a:cubicBezTo>
                    <a:pt x="60010" y="145149"/>
                    <a:pt x="59935" y="141510"/>
                    <a:pt x="46567" y="135568"/>
                  </a:cubicBezTo>
                  <a:cubicBezTo>
                    <a:pt x="38412" y="131943"/>
                    <a:pt x="29634" y="129923"/>
                    <a:pt x="21167" y="127101"/>
                  </a:cubicBezTo>
                  <a:cubicBezTo>
                    <a:pt x="7128" y="122421"/>
                    <a:pt x="8467" y="127330"/>
                    <a:pt x="0" y="118635"/>
                  </a:cubicBez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757343" y="3970578"/>
              <a:ext cx="440266" cy="80434"/>
            </a:xfrm>
            <a:custGeom>
              <a:avLst/>
              <a:gdLst>
                <a:gd name="connsiteX0" fmla="*/ 0 w 440266"/>
                <a:gd name="connsiteY0" fmla="*/ 50800 h 80434"/>
                <a:gd name="connsiteX1" fmla="*/ 16933 w 440266"/>
                <a:gd name="connsiteY1" fmla="*/ 29634 h 80434"/>
                <a:gd name="connsiteX2" fmla="*/ 25400 w 440266"/>
                <a:gd name="connsiteY2" fmla="*/ 16934 h 80434"/>
                <a:gd name="connsiteX3" fmla="*/ 50800 w 440266"/>
                <a:gd name="connsiteY3" fmla="*/ 4234 h 80434"/>
                <a:gd name="connsiteX4" fmla="*/ 71966 w 440266"/>
                <a:gd name="connsiteY4" fmla="*/ 25400 h 80434"/>
                <a:gd name="connsiteX5" fmla="*/ 80433 w 440266"/>
                <a:gd name="connsiteY5" fmla="*/ 50800 h 80434"/>
                <a:gd name="connsiteX6" fmla="*/ 93133 w 440266"/>
                <a:gd name="connsiteY6" fmla="*/ 76200 h 80434"/>
                <a:gd name="connsiteX7" fmla="*/ 105833 w 440266"/>
                <a:gd name="connsiteY7" fmla="*/ 80434 h 80434"/>
                <a:gd name="connsiteX8" fmla="*/ 131233 w 440266"/>
                <a:gd name="connsiteY8" fmla="*/ 76200 h 80434"/>
                <a:gd name="connsiteX9" fmla="*/ 143933 w 440266"/>
                <a:gd name="connsiteY9" fmla="*/ 67734 h 80434"/>
                <a:gd name="connsiteX10" fmla="*/ 148166 w 440266"/>
                <a:gd name="connsiteY10" fmla="*/ 55034 h 80434"/>
                <a:gd name="connsiteX11" fmla="*/ 160866 w 440266"/>
                <a:gd name="connsiteY11" fmla="*/ 21167 h 80434"/>
                <a:gd name="connsiteX12" fmla="*/ 177800 w 440266"/>
                <a:gd name="connsiteY12" fmla="*/ 12700 h 80434"/>
                <a:gd name="connsiteX13" fmla="*/ 207433 w 440266"/>
                <a:gd name="connsiteY13" fmla="*/ 4234 h 80434"/>
                <a:gd name="connsiteX14" fmla="*/ 220133 w 440266"/>
                <a:gd name="connsiteY14" fmla="*/ 0 h 80434"/>
                <a:gd name="connsiteX15" fmla="*/ 232833 w 440266"/>
                <a:gd name="connsiteY15" fmla="*/ 8467 h 80434"/>
                <a:gd name="connsiteX16" fmla="*/ 241300 w 440266"/>
                <a:gd name="connsiteY16" fmla="*/ 33867 h 80434"/>
                <a:gd name="connsiteX17" fmla="*/ 249766 w 440266"/>
                <a:gd name="connsiteY17" fmla="*/ 59267 h 80434"/>
                <a:gd name="connsiteX18" fmla="*/ 254000 w 440266"/>
                <a:gd name="connsiteY18" fmla="*/ 71967 h 80434"/>
                <a:gd name="connsiteX19" fmla="*/ 266700 w 440266"/>
                <a:gd name="connsiteY19" fmla="*/ 76200 h 80434"/>
                <a:gd name="connsiteX20" fmla="*/ 292100 w 440266"/>
                <a:gd name="connsiteY20" fmla="*/ 71967 h 80434"/>
                <a:gd name="connsiteX21" fmla="*/ 317500 w 440266"/>
                <a:gd name="connsiteY21" fmla="*/ 55034 h 80434"/>
                <a:gd name="connsiteX22" fmla="*/ 321733 w 440266"/>
                <a:gd name="connsiteY22" fmla="*/ 16934 h 80434"/>
                <a:gd name="connsiteX23" fmla="*/ 372533 w 440266"/>
                <a:gd name="connsiteY23" fmla="*/ 12700 h 80434"/>
                <a:gd name="connsiteX24" fmla="*/ 381000 w 440266"/>
                <a:gd name="connsiteY24" fmla="*/ 25400 h 80434"/>
                <a:gd name="connsiteX25" fmla="*/ 393700 w 440266"/>
                <a:gd name="connsiteY25" fmla="*/ 50800 h 80434"/>
                <a:gd name="connsiteX26" fmla="*/ 406400 w 440266"/>
                <a:gd name="connsiteY26" fmla="*/ 59267 h 80434"/>
                <a:gd name="connsiteX27" fmla="*/ 440266 w 440266"/>
                <a:gd name="connsiteY27" fmla="*/ 50800 h 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0266" h="80434">
                  <a:moveTo>
                    <a:pt x="0" y="50800"/>
                  </a:moveTo>
                  <a:cubicBezTo>
                    <a:pt x="5644" y="43745"/>
                    <a:pt x="11512" y="36862"/>
                    <a:pt x="16933" y="29634"/>
                  </a:cubicBezTo>
                  <a:cubicBezTo>
                    <a:pt x="19986" y="25564"/>
                    <a:pt x="21802" y="20532"/>
                    <a:pt x="25400" y="16934"/>
                  </a:cubicBezTo>
                  <a:cubicBezTo>
                    <a:pt x="33607" y="8727"/>
                    <a:pt x="40470" y="7677"/>
                    <a:pt x="50800" y="4234"/>
                  </a:cubicBezTo>
                  <a:cubicBezTo>
                    <a:pt x="62387" y="11958"/>
                    <a:pt x="66024" y="12030"/>
                    <a:pt x="71966" y="25400"/>
                  </a:cubicBezTo>
                  <a:cubicBezTo>
                    <a:pt x="75591" y="33556"/>
                    <a:pt x="77611" y="42333"/>
                    <a:pt x="80433" y="50800"/>
                  </a:cubicBezTo>
                  <a:cubicBezTo>
                    <a:pt x="83222" y="59168"/>
                    <a:pt x="85671" y="70230"/>
                    <a:pt x="93133" y="76200"/>
                  </a:cubicBezTo>
                  <a:cubicBezTo>
                    <a:pt x="96618" y="78988"/>
                    <a:pt x="101600" y="79023"/>
                    <a:pt x="105833" y="80434"/>
                  </a:cubicBezTo>
                  <a:cubicBezTo>
                    <a:pt x="114300" y="79023"/>
                    <a:pt x="123090" y="78914"/>
                    <a:pt x="131233" y="76200"/>
                  </a:cubicBezTo>
                  <a:cubicBezTo>
                    <a:pt x="136060" y="74591"/>
                    <a:pt x="140755" y="71707"/>
                    <a:pt x="143933" y="67734"/>
                  </a:cubicBezTo>
                  <a:cubicBezTo>
                    <a:pt x="146721" y="64250"/>
                    <a:pt x="147084" y="59363"/>
                    <a:pt x="148166" y="55034"/>
                  </a:cubicBezTo>
                  <a:cubicBezTo>
                    <a:pt x="151339" y="42341"/>
                    <a:pt x="149864" y="30335"/>
                    <a:pt x="160866" y="21167"/>
                  </a:cubicBezTo>
                  <a:cubicBezTo>
                    <a:pt x="165714" y="17127"/>
                    <a:pt x="171999" y="15186"/>
                    <a:pt x="177800" y="12700"/>
                  </a:cubicBezTo>
                  <a:cubicBezTo>
                    <a:pt x="187950" y="8350"/>
                    <a:pt x="196692" y="7303"/>
                    <a:pt x="207433" y="4234"/>
                  </a:cubicBezTo>
                  <a:cubicBezTo>
                    <a:pt x="211724" y="3008"/>
                    <a:pt x="215900" y="1411"/>
                    <a:pt x="220133" y="0"/>
                  </a:cubicBezTo>
                  <a:cubicBezTo>
                    <a:pt x="224366" y="2822"/>
                    <a:pt x="230136" y="4152"/>
                    <a:pt x="232833" y="8467"/>
                  </a:cubicBezTo>
                  <a:cubicBezTo>
                    <a:pt x="237563" y="16035"/>
                    <a:pt x="238478" y="25400"/>
                    <a:pt x="241300" y="33867"/>
                  </a:cubicBezTo>
                  <a:lnTo>
                    <a:pt x="249766" y="59267"/>
                  </a:lnTo>
                  <a:cubicBezTo>
                    <a:pt x="251177" y="63500"/>
                    <a:pt x="249767" y="70556"/>
                    <a:pt x="254000" y="71967"/>
                  </a:cubicBezTo>
                  <a:lnTo>
                    <a:pt x="266700" y="76200"/>
                  </a:lnTo>
                  <a:cubicBezTo>
                    <a:pt x="275167" y="74789"/>
                    <a:pt x="284177" y="75268"/>
                    <a:pt x="292100" y="71967"/>
                  </a:cubicBezTo>
                  <a:cubicBezTo>
                    <a:pt x="301493" y="68053"/>
                    <a:pt x="317500" y="55034"/>
                    <a:pt x="317500" y="55034"/>
                  </a:cubicBezTo>
                  <a:cubicBezTo>
                    <a:pt x="318911" y="42334"/>
                    <a:pt x="317366" y="28943"/>
                    <a:pt x="321733" y="16934"/>
                  </a:cubicBezTo>
                  <a:cubicBezTo>
                    <a:pt x="328076" y="-509"/>
                    <a:pt x="372044" y="12646"/>
                    <a:pt x="372533" y="12700"/>
                  </a:cubicBezTo>
                  <a:cubicBezTo>
                    <a:pt x="375355" y="16933"/>
                    <a:pt x="378725" y="20849"/>
                    <a:pt x="381000" y="25400"/>
                  </a:cubicBezTo>
                  <a:cubicBezTo>
                    <a:pt x="387887" y="39174"/>
                    <a:pt x="381566" y="38666"/>
                    <a:pt x="393700" y="50800"/>
                  </a:cubicBezTo>
                  <a:cubicBezTo>
                    <a:pt x="397298" y="54398"/>
                    <a:pt x="402167" y="56445"/>
                    <a:pt x="406400" y="59267"/>
                  </a:cubicBezTo>
                  <a:cubicBezTo>
                    <a:pt x="438009" y="54752"/>
                    <a:pt x="428978" y="62090"/>
                    <a:pt x="440266" y="508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770041" y="4224654"/>
              <a:ext cx="440266" cy="80434"/>
            </a:xfrm>
            <a:custGeom>
              <a:avLst/>
              <a:gdLst>
                <a:gd name="connsiteX0" fmla="*/ 0 w 440266"/>
                <a:gd name="connsiteY0" fmla="*/ 50800 h 80434"/>
                <a:gd name="connsiteX1" fmla="*/ 16933 w 440266"/>
                <a:gd name="connsiteY1" fmla="*/ 29634 h 80434"/>
                <a:gd name="connsiteX2" fmla="*/ 25400 w 440266"/>
                <a:gd name="connsiteY2" fmla="*/ 16934 h 80434"/>
                <a:gd name="connsiteX3" fmla="*/ 50800 w 440266"/>
                <a:gd name="connsiteY3" fmla="*/ 4234 h 80434"/>
                <a:gd name="connsiteX4" fmla="*/ 71966 w 440266"/>
                <a:gd name="connsiteY4" fmla="*/ 25400 h 80434"/>
                <a:gd name="connsiteX5" fmla="*/ 80433 w 440266"/>
                <a:gd name="connsiteY5" fmla="*/ 50800 h 80434"/>
                <a:gd name="connsiteX6" fmla="*/ 93133 w 440266"/>
                <a:gd name="connsiteY6" fmla="*/ 76200 h 80434"/>
                <a:gd name="connsiteX7" fmla="*/ 105833 w 440266"/>
                <a:gd name="connsiteY7" fmla="*/ 80434 h 80434"/>
                <a:gd name="connsiteX8" fmla="*/ 131233 w 440266"/>
                <a:gd name="connsiteY8" fmla="*/ 76200 h 80434"/>
                <a:gd name="connsiteX9" fmla="*/ 143933 w 440266"/>
                <a:gd name="connsiteY9" fmla="*/ 67734 h 80434"/>
                <a:gd name="connsiteX10" fmla="*/ 148166 w 440266"/>
                <a:gd name="connsiteY10" fmla="*/ 55034 h 80434"/>
                <a:gd name="connsiteX11" fmla="*/ 160866 w 440266"/>
                <a:gd name="connsiteY11" fmla="*/ 21167 h 80434"/>
                <a:gd name="connsiteX12" fmla="*/ 177800 w 440266"/>
                <a:gd name="connsiteY12" fmla="*/ 12700 h 80434"/>
                <a:gd name="connsiteX13" fmla="*/ 207433 w 440266"/>
                <a:gd name="connsiteY13" fmla="*/ 4234 h 80434"/>
                <a:gd name="connsiteX14" fmla="*/ 220133 w 440266"/>
                <a:gd name="connsiteY14" fmla="*/ 0 h 80434"/>
                <a:gd name="connsiteX15" fmla="*/ 232833 w 440266"/>
                <a:gd name="connsiteY15" fmla="*/ 8467 h 80434"/>
                <a:gd name="connsiteX16" fmla="*/ 241300 w 440266"/>
                <a:gd name="connsiteY16" fmla="*/ 33867 h 80434"/>
                <a:gd name="connsiteX17" fmla="*/ 249766 w 440266"/>
                <a:gd name="connsiteY17" fmla="*/ 59267 h 80434"/>
                <a:gd name="connsiteX18" fmla="*/ 254000 w 440266"/>
                <a:gd name="connsiteY18" fmla="*/ 71967 h 80434"/>
                <a:gd name="connsiteX19" fmla="*/ 266700 w 440266"/>
                <a:gd name="connsiteY19" fmla="*/ 76200 h 80434"/>
                <a:gd name="connsiteX20" fmla="*/ 292100 w 440266"/>
                <a:gd name="connsiteY20" fmla="*/ 71967 h 80434"/>
                <a:gd name="connsiteX21" fmla="*/ 317500 w 440266"/>
                <a:gd name="connsiteY21" fmla="*/ 55034 h 80434"/>
                <a:gd name="connsiteX22" fmla="*/ 321733 w 440266"/>
                <a:gd name="connsiteY22" fmla="*/ 16934 h 80434"/>
                <a:gd name="connsiteX23" fmla="*/ 372533 w 440266"/>
                <a:gd name="connsiteY23" fmla="*/ 12700 h 80434"/>
                <a:gd name="connsiteX24" fmla="*/ 381000 w 440266"/>
                <a:gd name="connsiteY24" fmla="*/ 25400 h 80434"/>
                <a:gd name="connsiteX25" fmla="*/ 393700 w 440266"/>
                <a:gd name="connsiteY25" fmla="*/ 50800 h 80434"/>
                <a:gd name="connsiteX26" fmla="*/ 406400 w 440266"/>
                <a:gd name="connsiteY26" fmla="*/ 59267 h 80434"/>
                <a:gd name="connsiteX27" fmla="*/ 440266 w 440266"/>
                <a:gd name="connsiteY27" fmla="*/ 50800 h 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0266" h="80434">
                  <a:moveTo>
                    <a:pt x="0" y="50800"/>
                  </a:moveTo>
                  <a:cubicBezTo>
                    <a:pt x="5644" y="43745"/>
                    <a:pt x="11512" y="36862"/>
                    <a:pt x="16933" y="29634"/>
                  </a:cubicBezTo>
                  <a:cubicBezTo>
                    <a:pt x="19986" y="25564"/>
                    <a:pt x="21802" y="20532"/>
                    <a:pt x="25400" y="16934"/>
                  </a:cubicBezTo>
                  <a:cubicBezTo>
                    <a:pt x="33607" y="8727"/>
                    <a:pt x="40470" y="7677"/>
                    <a:pt x="50800" y="4234"/>
                  </a:cubicBezTo>
                  <a:cubicBezTo>
                    <a:pt x="62387" y="11958"/>
                    <a:pt x="66024" y="12030"/>
                    <a:pt x="71966" y="25400"/>
                  </a:cubicBezTo>
                  <a:cubicBezTo>
                    <a:pt x="75591" y="33556"/>
                    <a:pt x="77611" y="42333"/>
                    <a:pt x="80433" y="50800"/>
                  </a:cubicBezTo>
                  <a:cubicBezTo>
                    <a:pt x="83222" y="59168"/>
                    <a:pt x="85671" y="70230"/>
                    <a:pt x="93133" y="76200"/>
                  </a:cubicBezTo>
                  <a:cubicBezTo>
                    <a:pt x="96618" y="78988"/>
                    <a:pt x="101600" y="79023"/>
                    <a:pt x="105833" y="80434"/>
                  </a:cubicBezTo>
                  <a:cubicBezTo>
                    <a:pt x="114300" y="79023"/>
                    <a:pt x="123090" y="78914"/>
                    <a:pt x="131233" y="76200"/>
                  </a:cubicBezTo>
                  <a:cubicBezTo>
                    <a:pt x="136060" y="74591"/>
                    <a:pt x="140755" y="71707"/>
                    <a:pt x="143933" y="67734"/>
                  </a:cubicBezTo>
                  <a:cubicBezTo>
                    <a:pt x="146721" y="64250"/>
                    <a:pt x="147084" y="59363"/>
                    <a:pt x="148166" y="55034"/>
                  </a:cubicBezTo>
                  <a:cubicBezTo>
                    <a:pt x="151339" y="42341"/>
                    <a:pt x="149864" y="30335"/>
                    <a:pt x="160866" y="21167"/>
                  </a:cubicBezTo>
                  <a:cubicBezTo>
                    <a:pt x="165714" y="17127"/>
                    <a:pt x="171999" y="15186"/>
                    <a:pt x="177800" y="12700"/>
                  </a:cubicBezTo>
                  <a:cubicBezTo>
                    <a:pt x="187950" y="8350"/>
                    <a:pt x="196692" y="7303"/>
                    <a:pt x="207433" y="4234"/>
                  </a:cubicBezTo>
                  <a:cubicBezTo>
                    <a:pt x="211724" y="3008"/>
                    <a:pt x="215900" y="1411"/>
                    <a:pt x="220133" y="0"/>
                  </a:cubicBezTo>
                  <a:cubicBezTo>
                    <a:pt x="224366" y="2822"/>
                    <a:pt x="230136" y="4152"/>
                    <a:pt x="232833" y="8467"/>
                  </a:cubicBezTo>
                  <a:cubicBezTo>
                    <a:pt x="237563" y="16035"/>
                    <a:pt x="238478" y="25400"/>
                    <a:pt x="241300" y="33867"/>
                  </a:cubicBezTo>
                  <a:lnTo>
                    <a:pt x="249766" y="59267"/>
                  </a:lnTo>
                  <a:cubicBezTo>
                    <a:pt x="251177" y="63500"/>
                    <a:pt x="249767" y="70556"/>
                    <a:pt x="254000" y="71967"/>
                  </a:cubicBezTo>
                  <a:lnTo>
                    <a:pt x="266700" y="76200"/>
                  </a:lnTo>
                  <a:cubicBezTo>
                    <a:pt x="275167" y="74789"/>
                    <a:pt x="284177" y="75268"/>
                    <a:pt x="292100" y="71967"/>
                  </a:cubicBezTo>
                  <a:cubicBezTo>
                    <a:pt x="301493" y="68053"/>
                    <a:pt x="317500" y="55034"/>
                    <a:pt x="317500" y="55034"/>
                  </a:cubicBezTo>
                  <a:cubicBezTo>
                    <a:pt x="318911" y="42334"/>
                    <a:pt x="317366" y="28943"/>
                    <a:pt x="321733" y="16934"/>
                  </a:cubicBezTo>
                  <a:cubicBezTo>
                    <a:pt x="328076" y="-509"/>
                    <a:pt x="372044" y="12646"/>
                    <a:pt x="372533" y="12700"/>
                  </a:cubicBezTo>
                  <a:cubicBezTo>
                    <a:pt x="375355" y="16933"/>
                    <a:pt x="378725" y="20849"/>
                    <a:pt x="381000" y="25400"/>
                  </a:cubicBezTo>
                  <a:cubicBezTo>
                    <a:pt x="387887" y="39174"/>
                    <a:pt x="381566" y="38666"/>
                    <a:pt x="393700" y="50800"/>
                  </a:cubicBezTo>
                  <a:cubicBezTo>
                    <a:pt x="397298" y="54398"/>
                    <a:pt x="402167" y="56445"/>
                    <a:pt x="406400" y="59267"/>
                  </a:cubicBezTo>
                  <a:cubicBezTo>
                    <a:pt x="438009" y="54752"/>
                    <a:pt x="428978" y="62090"/>
                    <a:pt x="440266" y="508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264150" y="4133850"/>
              <a:ext cx="276225" cy="15875"/>
            </a:xfrm>
            <a:custGeom>
              <a:avLst/>
              <a:gdLst>
                <a:gd name="connsiteX0" fmla="*/ 0 w 276225"/>
                <a:gd name="connsiteY0" fmla="*/ 6350 h 15875"/>
                <a:gd name="connsiteX1" fmla="*/ 34925 w 276225"/>
                <a:gd name="connsiteY1" fmla="*/ 0 h 15875"/>
                <a:gd name="connsiteX2" fmla="*/ 88900 w 276225"/>
                <a:gd name="connsiteY2" fmla="*/ 3175 h 15875"/>
                <a:gd name="connsiteX3" fmla="*/ 130175 w 276225"/>
                <a:gd name="connsiteY3" fmla="*/ 9525 h 15875"/>
                <a:gd name="connsiteX4" fmla="*/ 190500 w 276225"/>
                <a:gd name="connsiteY4" fmla="*/ 12700 h 15875"/>
                <a:gd name="connsiteX5" fmla="*/ 215900 w 276225"/>
                <a:gd name="connsiteY5" fmla="*/ 15875 h 15875"/>
                <a:gd name="connsiteX6" fmla="*/ 276225 w 276225"/>
                <a:gd name="connsiteY6" fmla="*/ 12700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15875">
                  <a:moveTo>
                    <a:pt x="0" y="6350"/>
                  </a:moveTo>
                  <a:cubicBezTo>
                    <a:pt x="5162" y="5318"/>
                    <a:pt x="30863" y="0"/>
                    <a:pt x="34925" y="0"/>
                  </a:cubicBezTo>
                  <a:cubicBezTo>
                    <a:pt x="52948" y="0"/>
                    <a:pt x="70908" y="2117"/>
                    <a:pt x="88900" y="3175"/>
                  </a:cubicBezTo>
                  <a:cubicBezTo>
                    <a:pt x="97258" y="4568"/>
                    <a:pt x="122588" y="8941"/>
                    <a:pt x="130175" y="9525"/>
                  </a:cubicBezTo>
                  <a:cubicBezTo>
                    <a:pt x="150252" y="11069"/>
                    <a:pt x="170392" y="11642"/>
                    <a:pt x="190500" y="12700"/>
                  </a:cubicBezTo>
                  <a:cubicBezTo>
                    <a:pt x="198967" y="13758"/>
                    <a:pt x="207367" y="15875"/>
                    <a:pt x="215900" y="15875"/>
                  </a:cubicBezTo>
                  <a:cubicBezTo>
                    <a:pt x="236036" y="15875"/>
                    <a:pt x="276225" y="12700"/>
                    <a:pt x="276225" y="1270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5585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Summary</a:t>
            </a:r>
            <a:r>
              <a:rPr lang="pt-PT" dirty="0" smtClean="0"/>
              <a:t> &amp; Outlook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47" y="1156543"/>
            <a:ext cx="8686800" cy="3683438"/>
          </a:xfrm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The search for a CP structure of Higgs boson couplings is being very actively pursued in ATLAS</a:t>
            </a:r>
          </a:p>
          <a:p>
            <a:pPr lvl="1"/>
            <a:r>
              <a:rPr lang="en-GB" dirty="0" smtClean="0"/>
              <a:t>Still much space for CP odd admixture, potential source for CP violation</a:t>
            </a:r>
          </a:p>
          <a:p>
            <a:pPr lvl="1"/>
            <a:r>
              <a:rPr lang="en-GB" dirty="0" smtClean="0"/>
              <a:t>Would be clear evidence for deeper theory, beyond the SM and might address fundamental question of baryon asymmetry</a:t>
            </a:r>
          </a:p>
          <a:p>
            <a:endParaRPr lang="en-GB" dirty="0" smtClean="0"/>
          </a:p>
          <a:p>
            <a:r>
              <a:rPr lang="en-GB" dirty="0" smtClean="0"/>
              <a:t>Results generally in agreement with Standard Model CP-even hypothesis</a:t>
            </a:r>
          </a:p>
          <a:p>
            <a:endParaRPr lang="en-GB" dirty="0" smtClean="0"/>
          </a:p>
          <a:p>
            <a:r>
              <a:rPr lang="en-GB" dirty="0" smtClean="0"/>
              <a:t>Several Run 2 measurements using 139 fb</a:t>
            </a:r>
            <a:r>
              <a:rPr lang="en-GB" baseline="30000" dirty="0" smtClean="0"/>
              <a:t>-1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Produced about 8 M Higgs bosons in Run 2!</a:t>
            </a:r>
          </a:p>
          <a:p>
            <a:pPr lvl="1"/>
            <a:r>
              <a:rPr lang="en-GB" dirty="0" smtClean="0"/>
              <a:t>A lot to expect from Run 3 and later!</a:t>
            </a:r>
          </a:p>
          <a:p>
            <a:endParaRPr lang="en-GB" dirty="0" smtClean="0"/>
          </a:p>
          <a:p>
            <a:r>
              <a:rPr lang="en-GB" dirty="0" smtClean="0"/>
              <a:t>Today:</a:t>
            </a:r>
            <a:r>
              <a:rPr lang="en-GB" dirty="0"/>
              <a:t> </a:t>
            </a:r>
            <a:r>
              <a:rPr lang="en-GB" dirty="0" smtClean="0"/>
              <a:t>showed only latest results in this presentation:</a:t>
            </a:r>
          </a:p>
          <a:p>
            <a:pPr lvl="1"/>
            <a:r>
              <a:rPr lang="pt-PT" dirty="0"/>
              <a:t>H-top </a:t>
            </a:r>
            <a:r>
              <a:rPr lang="pt-PT" dirty="0" err="1"/>
              <a:t>Coupling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dirty="0"/>
              <a:t>/</a:t>
            </a:r>
            <a:r>
              <a:rPr lang="pt-PT" dirty="0" err="1"/>
              <a:t>tH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 smtClean="0">
                <a:sym typeface="Wingdings"/>
              </a:rPr>
              <a:t> </a:t>
            </a:r>
            <a:r>
              <a:rPr lang="en-GB" dirty="0" err="1" smtClean="0">
                <a:solidFill>
                  <a:srgbClr val="000000"/>
                </a:solidFill>
              </a:rPr>
              <a:t>γγ</a:t>
            </a:r>
            <a:r>
              <a:rPr lang="en-GB" dirty="0" smtClean="0">
                <a:solidFill>
                  <a:srgbClr val="000000"/>
                </a:solidFill>
              </a:rPr>
              <a:t>, </a:t>
            </a:r>
            <a:r>
              <a:rPr lang="pt-PT" dirty="0"/>
              <a:t>H </a:t>
            </a:r>
            <a:r>
              <a:rPr lang="pt-PT" dirty="0">
                <a:sym typeface="Wingdings"/>
              </a:rPr>
              <a:t> </a:t>
            </a:r>
            <a:r>
              <a:rPr lang="en-GB" dirty="0" smtClean="0">
                <a:solidFill>
                  <a:srgbClr val="000000"/>
                </a:solidFill>
                <a:sym typeface="Wingdings"/>
              </a:rPr>
              <a:t>bb</a:t>
            </a:r>
          </a:p>
          <a:p>
            <a:pPr lvl="1"/>
            <a:r>
              <a:rPr lang="pt-PT" dirty="0"/>
              <a:t>H-</a:t>
            </a:r>
            <a:r>
              <a:rPr lang="pt-PT" dirty="0" err="1" smtClean="0"/>
              <a:t>τ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VBF + </a:t>
            </a:r>
            <a:r>
              <a:rPr lang="pt-PT" dirty="0" err="1" smtClean="0"/>
              <a:t>hhF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 smtClean="0"/>
          </a:p>
          <a:p>
            <a:pPr lvl="1"/>
            <a:r>
              <a:rPr lang="pt-PT" dirty="0" smtClean="0"/>
              <a:t>HVV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VBF , H </a:t>
            </a:r>
            <a:r>
              <a:rPr lang="pt-PT" dirty="0">
                <a:sym typeface="Wingdings"/>
              </a:rPr>
              <a:t> </a:t>
            </a:r>
            <a:r>
              <a:rPr lang="en-GB" dirty="0" err="1" smtClean="0">
                <a:solidFill>
                  <a:srgbClr val="000000"/>
                </a:solidFill>
              </a:rPr>
              <a:t>γγ</a:t>
            </a:r>
            <a:endParaRPr lang="en-GB" dirty="0" smtClean="0">
              <a:solidFill>
                <a:srgbClr val="000000"/>
              </a:solidFill>
            </a:endParaRP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More Run 2 analyses reaching results soon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15</a:t>
            </a:fld>
            <a:endParaRPr lang="pt-PT"/>
          </a:p>
        </p:txBody>
      </p:sp>
      <p:grpSp>
        <p:nvGrpSpPr>
          <p:cNvPr id="12" name="Group 11"/>
          <p:cNvGrpSpPr/>
          <p:nvPr/>
        </p:nvGrpSpPr>
        <p:grpSpPr>
          <a:xfrm>
            <a:off x="5488385" y="2815337"/>
            <a:ext cx="3434363" cy="1754327"/>
            <a:chOff x="5488384" y="2330107"/>
            <a:chExt cx="3434363" cy="1754327"/>
          </a:xfrm>
        </p:grpSpPr>
        <p:sp>
          <p:nvSpPr>
            <p:cNvPr id="7" name="TextBox 6"/>
            <p:cNvSpPr txBox="1"/>
            <p:nvPr/>
          </p:nvSpPr>
          <p:spPr>
            <a:xfrm>
              <a:off x="5488384" y="2330107"/>
              <a:ext cx="3434363" cy="175432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Pure</a:t>
              </a:r>
              <a:r>
                <a:rPr lang="pt-PT" dirty="0"/>
                <a:t> CP-</a:t>
              </a:r>
              <a:r>
                <a:rPr lang="pt-PT" dirty="0" err="1"/>
                <a:t>odd</a:t>
              </a:r>
              <a:r>
                <a:rPr lang="pt-PT" dirty="0"/>
                <a:t> </a:t>
              </a:r>
              <a:r>
                <a:rPr lang="pt-PT" dirty="0" err="1"/>
                <a:t>ttH</a:t>
              </a:r>
              <a:r>
                <a:rPr lang="pt-PT" dirty="0"/>
                <a:t> </a:t>
              </a:r>
              <a:r>
                <a:rPr lang="pt-PT" dirty="0" err="1"/>
                <a:t>coupling</a:t>
              </a:r>
              <a:r>
                <a:rPr lang="pt-PT" dirty="0"/>
                <a:t> </a:t>
              </a:r>
              <a:r>
                <a:rPr lang="pt-PT" dirty="0" err="1"/>
                <a:t>excluded</a:t>
              </a:r>
              <a:r>
                <a:rPr lang="pt-PT" dirty="0"/>
                <a:t> </a:t>
              </a:r>
              <a:r>
                <a:rPr lang="pt-PT" dirty="0" err="1" smtClean="0"/>
                <a:t>at</a:t>
              </a:r>
              <a:r>
                <a:rPr lang="pt-PT" dirty="0" smtClean="0"/>
                <a:t> 3.9 </a:t>
              </a:r>
              <a:r>
                <a:rPr lang="pt-PT" dirty="0" err="1"/>
                <a:t>σ</a:t>
              </a:r>
              <a:endParaRPr lang="pt-PT" dirty="0"/>
            </a:p>
            <a:p>
              <a:pPr algn="ctr"/>
              <a:r>
                <a:rPr lang="pt-PT" dirty="0" err="1" smtClean="0"/>
                <a:t>Pure</a:t>
              </a:r>
              <a:r>
                <a:rPr lang="pt-PT" dirty="0" smtClean="0"/>
                <a:t> </a:t>
              </a:r>
              <a:r>
                <a:rPr lang="pt-PT" dirty="0"/>
                <a:t>CP-</a:t>
              </a:r>
              <a:r>
                <a:rPr lang="pt-PT" dirty="0" err="1"/>
                <a:t>odd</a:t>
              </a:r>
              <a:r>
                <a:rPr lang="pt-PT" dirty="0"/>
                <a:t> </a:t>
              </a:r>
              <a:r>
                <a:rPr lang="pt-PT" dirty="0" err="1" smtClean="0"/>
                <a:t>Hττ</a:t>
              </a:r>
              <a:r>
                <a:rPr lang="pt-PT" dirty="0" smtClean="0"/>
                <a:t> </a:t>
              </a:r>
              <a:r>
                <a:rPr lang="pt-PT" dirty="0" err="1"/>
                <a:t>coupling</a:t>
              </a:r>
              <a:r>
                <a:rPr lang="pt-PT" dirty="0"/>
                <a:t> </a:t>
              </a:r>
              <a:r>
                <a:rPr lang="pt-PT" dirty="0" err="1"/>
                <a:t>excluded</a:t>
              </a:r>
              <a:r>
                <a:rPr lang="pt-PT" dirty="0"/>
                <a:t> </a:t>
              </a:r>
              <a:r>
                <a:rPr lang="pt-PT" dirty="0" err="1" smtClean="0"/>
                <a:t>at</a:t>
              </a:r>
              <a:r>
                <a:rPr lang="pt-PT" dirty="0" smtClean="0"/>
                <a:t> 3.4 </a:t>
              </a:r>
              <a:r>
                <a:rPr lang="pt-PT" dirty="0" err="1" smtClean="0"/>
                <a:t>σ</a:t>
              </a:r>
              <a:endParaRPr lang="pt-PT" dirty="0" smtClean="0"/>
            </a:p>
            <a:p>
              <a:pPr algn="ctr"/>
              <a:r>
                <a:rPr lang="pt-PT" dirty="0" err="1" smtClean="0"/>
                <a:t>Strongest</a:t>
              </a:r>
              <a:r>
                <a:rPr lang="pt-PT" dirty="0" smtClean="0"/>
                <a:t> </a:t>
              </a:r>
              <a:r>
                <a:rPr lang="pt-PT" dirty="0" err="1" smtClean="0"/>
                <a:t>existing</a:t>
              </a:r>
              <a:r>
                <a:rPr lang="pt-PT" dirty="0" smtClean="0"/>
                <a:t> </a:t>
              </a:r>
              <a:r>
                <a:rPr lang="pt-PT" dirty="0" err="1" smtClean="0"/>
                <a:t>bounds</a:t>
              </a:r>
              <a:r>
                <a:rPr lang="pt-PT" dirty="0" smtClean="0"/>
                <a:t> </a:t>
              </a:r>
              <a:r>
                <a:rPr lang="pt-PT" dirty="0" err="1" smtClean="0"/>
                <a:t>on</a:t>
              </a:r>
              <a:r>
                <a:rPr lang="pt-PT" dirty="0" smtClean="0"/>
                <a:t>       </a:t>
              </a:r>
              <a:r>
                <a:rPr lang="pt-PT" dirty="0" err="1" smtClean="0"/>
                <a:t>and</a:t>
              </a:r>
              <a:r>
                <a:rPr lang="pt-PT" dirty="0" smtClean="0"/>
                <a:t> </a:t>
              </a:r>
              <a:endParaRPr lang="pt-PT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1972" y="3806279"/>
              <a:ext cx="475193" cy="227556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6539" y="3765152"/>
              <a:ext cx="157982" cy="309809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173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Backup slides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16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40" y="1380429"/>
            <a:ext cx="4947279" cy="32981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404" y="1245192"/>
            <a:ext cx="6261461" cy="35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9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31" y="217318"/>
            <a:ext cx="7316626" cy="537520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H-top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</a:t>
            </a:r>
            <a:r>
              <a:rPr lang="pt-PT" sz="3600" dirty="0" err="1"/>
              <a:t>ttH</a:t>
            </a:r>
            <a:r>
              <a:rPr lang="pt-PT" sz="3600" dirty="0"/>
              <a:t>/</a:t>
            </a:r>
            <a:r>
              <a:rPr lang="pt-PT" sz="3600" dirty="0" err="1"/>
              <a:t>tH</a:t>
            </a:r>
            <a:r>
              <a:rPr lang="pt-PT" sz="3600" dirty="0"/>
              <a:t>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60" y="972213"/>
            <a:ext cx="5035496" cy="3347821"/>
          </a:xfrm>
        </p:spPr>
        <p:txBody>
          <a:bodyPr>
            <a:normAutofit/>
          </a:bodyPr>
          <a:lstStyle/>
          <a:p>
            <a:r>
              <a:rPr lang="en-GB" sz="1600" dirty="0"/>
              <a:t>Recent </a:t>
            </a:r>
            <a:r>
              <a:rPr lang="en-GB" sz="1600" dirty="0" smtClean="0"/>
              <a:t>analysis </a:t>
            </a:r>
            <a:r>
              <a:rPr lang="en-GB" sz="1600" dirty="0"/>
              <a:t>with </a:t>
            </a:r>
            <a:r>
              <a:rPr lang="en-GB" sz="1600" dirty="0" err="1"/>
              <a:t>H</a:t>
            </a:r>
            <a:r>
              <a:rPr lang="en-GB" sz="1600" dirty="0" err="1">
                <a:sym typeface="Wingdings"/>
              </a:rPr>
              <a:t>bb</a:t>
            </a:r>
            <a:r>
              <a:rPr lang="en-GB" sz="1600" dirty="0">
                <a:sym typeface="Wingdings"/>
              </a:rPr>
              <a:t> decay </a:t>
            </a:r>
            <a:endParaRPr lang="en-US" sz="1600" dirty="0">
              <a:sym typeface="Wingdings"/>
            </a:endParaRPr>
          </a:p>
          <a:p>
            <a:pPr lvl="1"/>
            <a:r>
              <a:rPr lang="en-US" sz="1400" dirty="0">
                <a:sym typeface="Wingdings"/>
              </a:rPr>
              <a:t>H</a:t>
            </a:r>
            <a:r>
              <a:rPr lang="en-GB" sz="1400" dirty="0" err="1">
                <a:sym typeface="Wingdings"/>
              </a:rPr>
              <a:t>igh</a:t>
            </a:r>
            <a:r>
              <a:rPr lang="en-GB" sz="1400" dirty="0">
                <a:sym typeface="Wingdings"/>
              </a:rPr>
              <a:t> branching ratio, but challenging </a:t>
            </a:r>
            <a:r>
              <a:rPr lang="en-GB" sz="1400" dirty="0" smtClean="0">
                <a:sym typeface="Wingdings"/>
              </a:rPr>
              <a:t>backgrounds</a:t>
            </a:r>
          </a:p>
          <a:p>
            <a:pPr lvl="1"/>
            <a:r>
              <a:rPr lang="en-GB" sz="1400" dirty="0" smtClean="0">
                <a:sym typeface="Wingdings"/>
              </a:rPr>
              <a:t>Complementary to previous </a:t>
            </a:r>
            <a:r>
              <a:rPr lang="en-GB" sz="1400" dirty="0" err="1" smtClean="0">
                <a:sym typeface="Wingdings"/>
              </a:rPr>
              <a:t>ttH</a:t>
            </a:r>
            <a:r>
              <a:rPr lang="en-GB" sz="1400" dirty="0" smtClean="0">
                <a:sym typeface="Wingdings"/>
              </a:rPr>
              <a:t>(</a:t>
            </a:r>
            <a:r>
              <a:rPr lang="en-GB" sz="1400" dirty="0" err="1">
                <a:sym typeface="Wingdings"/>
              </a:rPr>
              <a:t>H</a:t>
            </a:r>
            <a:r>
              <a:rPr lang="en-GB" sz="1400" dirty="0" err="1" smtClean="0">
                <a:solidFill>
                  <a:srgbClr val="000000"/>
                </a:solidFill>
              </a:rPr>
              <a:t>γγ</a:t>
            </a:r>
            <a:r>
              <a:rPr lang="en-GB" sz="1400" dirty="0" smtClean="0">
                <a:solidFill>
                  <a:srgbClr val="000000"/>
                </a:solidFill>
              </a:rPr>
              <a:t>) </a:t>
            </a:r>
            <a:r>
              <a:rPr lang="en-GB" sz="1400" dirty="0" smtClean="0">
                <a:sym typeface="Wingdings"/>
              </a:rPr>
              <a:t>analysis</a:t>
            </a:r>
            <a:endParaRPr lang="en-GB" sz="1400" dirty="0"/>
          </a:p>
          <a:p>
            <a:r>
              <a:rPr lang="en-GB" sz="1600" dirty="0"/>
              <a:t>Two channels:</a:t>
            </a:r>
          </a:p>
          <a:p>
            <a:pPr lvl="1"/>
            <a:r>
              <a:rPr lang="en-GB" sz="1400" dirty="0" err="1"/>
              <a:t>Lepton+jets</a:t>
            </a:r>
            <a:r>
              <a:rPr lang="en-GB" sz="1400" dirty="0"/>
              <a:t>: target 1 semi-</a:t>
            </a:r>
            <a:r>
              <a:rPr lang="en-GB" sz="1400" dirty="0" err="1"/>
              <a:t>leptonic</a:t>
            </a:r>
            <a:r>
              <a:rPr lang="en-GB" sz="1400" dirty="0"/>
              <a:t> top decay </a:t>
            </a:r>
            <a:r>
              <a:rPr lang="mr-IN" sz="1400" dirty="0"/>
              <a:t>–</a:t>
            </a:r>
            <a:r>
              <a:rPr lang="en-US" sz="1400" dirty="0"/>
              <a:t> </a:t>
            </a:r>
            <a:r>
              <a:rPr lang="en-GB" sz="1400" dirty="0"/>
              <a:t>dedicated boosted region targets </a:t>
            </a:r>
            <a:r>
              <a:rPr lang="en-GB" sz="1400" dirty="0" err="1"/>
              <a:t>p</a:t>
            </a:r>
            <a:r>
              <a:rPr lang="en-GB" sz="1400" baseline="-25000" dirty="0" err="1"/>
              <a:t>T</a:t>
            </a:r>
            <a:r>
              <a:rPr lang="en-GB" sz="1400" baseline="30000" dirty="0" err="1"/>
              <a:t>H</a:t>
            </a:r>
            <a:r>
              <a:rPr lang="en-GB" sz="1400" dirty="0"/>
              <a:t>&gt;200 </a:t>
            </a:r>
            <a:r>
              <a:rPr lang="en-GB" sz="1400" dirty="0" err="1"/>
              <a:t>GeV</a:t>
            </a:r>
            <a:r>
              <a:rPr lang="en-GB" sz="1400" dirty="0"/>
              <a:t> using large-R jets (R=1, </a:t>
            </a:r>
            <a:r>
              <a:rPr lang="en-GB" sz="1400" dirty="0" err="1"/>
              <a:t>m</a:t>
            </a:r>
            <a:r>
              <a:rPr lang="en-GB" sz="1400" baseline="-25000" dirty="0" err="1"/>
              <a:t>j</a:t>
            </a:r>
            <a:r>
              <a:rPr lang="en-GB" sz="1400" dirty="0"/>
              <a:t> &gt; 50 </a:t>
            </a:r>
            <a:r>
              <a:rPr lang="en-GB" sz="1400" dirty="0" err="1"/>
              <a:t>GeV</a:t>
            </a:r>
            <a:r>
              <a:rPr lang="en-GB" sz="1400" dirty="0"/>
              <a:t>)</a:t>
            </a:r>
          </a:p>
          <a:p>
            <a:pPr lvl="1"/>
            <a:r>
              <a:rPr lang="en-GB" sz="1400" dirty="0" err="1"/>
              <a:t>Dilepton</a:t>
            </a:r>
            <a:r>
              <a:rPr lang="en-GB" sz="1400" dirty="0"/>
              <a:t>: target 2 semi-</a:t>
            </a:r>
            <a:r>
              <a:rPr lang="en-GB" sz="1400" dirty="0" err="1"/>
              <a:t>leptonic</a:t>
            </a:r>
            <a:r>
              <a:rPr lang="en-GB" sz="1400" dirty="0"/>
              <a:t> top decays</a:t>
            </a:r>
          </a:p>
          <a:p>
            <a:r>
              <a:rPr lang="en-GB" sz="1600" dirty="0"/>
              <a:t>Reconstruct top and Higgs candidates in regions</a:t>
            </a:r>
          </a:p>
          <a:p>
            <a:pPr lvl="1"/>
            <a:r>
              <a:rPr lang="en-GB" sz="1400" dirty="0"/>
              <a:t>“Reconstruction” BDT selects jet combinations to build top and Higgs candidates</a:t>
            </a:r>
          </a:p>
          <a:p>
            <a:pPr lvl="1"/>
            <a:r>
              <a:rPr lang="en-GB" sz="1400" dirty="0" smtClean="0"/>
              <a:t>“</a:t>
            </a:r>
            <a:r>
              <a:rPr lang="en-GB" sz="1400" dirty="0"/>
              <a:t>Classification” BDT separates signal (trained on </a:t>
            </a:r>
            <a:r>
              <a:rPr lang="en-GB" sz="1400" dirty="0" err="1"/>
              <a:t>ttH</a:t>
            </a:r>
            <a:r>
              <a:rPr lang="en-GB" sz="1400" dirty="0"/>
              <a:t>) from background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3601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hlinkClick r:id="rId3"/>
              </a:rPr>
              <a:t>ATLAS-CONF-2022-016</a:t>
            </a:r>
            <a:r>
              <a:rPr lang="is-IS" sz="1200" dirty="0"/>
              <a:t> (16 March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7681157" y="356716"/>
            <a:ext cx="275933" cy="30520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grpSp>
        <p:nvGrpSpPr>
          <p:cNvPr id="23" name="Group 22"/>
          <p:cNvGrpSpPr/>
          <p:nvPr/>
        </p:nvGrpSpPr>
        <p:grpSpPr>
          <a:xfrm>
            <a:off x="7464058" y="193197"/>
            <a:ext cx="1263379" cy="642948"/>
            <a:chOff x="4711700" y="4799299"/>
            <a:chExt cx="1483793" cy="640535"/>
          </a:xfrm>
        </p:grpSpPr>
        <p:sp>
          <p:nvSpPr>
            <p:cNvPr id="24" name="Freeform 23"/>
            <p:cNvSpPr/>
            <p:nvPr/>
          </p:nvSpPr>
          <p:spPr>
            <a:xfrm>
              <a:off x="5100425" y="4858566"/>
              <a:ext cx="606109" cy="534701"/>
            </a:xfrm>
            <a:custGeom>
              <a:avLst/>
              <a:gdLst>
                <a:gd name="connsiteX0" fmla="*/ 589175 w 606109"/>
                <a:gd name="connsiteY0" fmla="*/ 12700 h 534701"/>
                <a:gd name="connsiteX1" fmla="*/ 411375 w 606109"/>
                <a:gd name="connsiteY1" fmla="*/ 8467 h 534701"/>
                <a:gd name="connsiteX2" fmla="*/ 352109 w 606109"/>
                <a:gd name="connsiteY2" fmla="*/ 4233 h 534701"/>
                <a:gd name="connsiteX3" fmla="*/ 187009 w 606109"/>
                <a:gd name="connsiteY3" fmla="*/ 8467 h 534701"/>
                <a:gd name="connsiteX4" fmla="*/ 106575 w 606109"/>
                <a:gd name="connsiteY4" fmla="*/ 4233 h 534701"/>
                <a:gd name="connsiteX5" fmla="*/ 47309 w 606109"/>
                <a:gd name="connsiteY5" fmla="*/ 0 h 534701"/>
                <a:gd name="connsiteX6" fmla="*/ 13442 w 606109"/>
                <a:gd name="connsiteY6" fmla="*/ 4233 h 534701"/>
                <a:gd name="connsiteX7" fmla="*/ 742 w 606109"/>
                <a:gd name="connsiteY7" fmla="*/ 8467 h 534701"/>
                <a:gd name="connsiteX8" fmla="*/ 4975 w 606109"/>
                <a:gd name="connsiteY8" fmla="*/ 21167 h 534701"/>
                <a:gd name="connsiteX9" fmla="*/ 17675 w 606109"/>
                <a:gd name="connsiteY9" fmla="*/ 16933 h 534701"/>
                <a:gd name="connsiteX10" fmla="*/ 9209 w 606109"/>
                <a:gd name="connsiteY10" fmla="*/ 182033 h 534701"/>
                <a:gd name="connsiteX11" fmla="*/ 13442 w 606109"/>
                <a:gd name="connsiteY11" fmla="*/ 207433 h 534701"/>
                <a:gd name="connsiteX12" fmla="*/ 21909 w 606109"/>
                <a:gd name="connsiteY12" fmla="*/ 266700 h 534701"/>
                <a:gd name="connsiteX13" fmla="*/ 17675 w 606109"/>
                <a:gd name="connsiteY13" fmla="*/ 330200 h 534701"/>
                <a:gd name="connsiteX14" fmla="*/ 13442 w 606109"/>
                <a:gd name="connsiteY14" fmla="*/ 355600 h 534701"/>
                <a:gd name="connsiteX15" fmla="*/ 17675 w 606109"/>
                <a:gd name="connsiteY15" fmla="*/ 436033 h 534701"/>
                <a:gd name="connsiteX16" fmla="*/ 13442 w 606109"/>
                <a:gd name="connsiteY16" fmla="*/ 499533 h 534701"/>
                <a:gd name="connsiteX17" fmla="*/ 17675 w 606109"/>
                <a:gd name="connsiteY17" fmla="*/ 529167 h 534701"/>
                <a:gd name="connsiteX18" fmla="*/ 115042 w 606109"/>
                <a:gd name="connsiteY18" fmla="*/ 533400 h 534701"/>
                <a:gd name="connsiteX19" fmla="*/ 606109 w 606109"/>
                <a:gd name="connsiteY19" fmla="*/ 529167 h 5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6109" h="534701">
                  <a:moveTo>
                    <a:pt x="589175" y="12700"/>
                  </a:moveTo>
                  <a:lnTo>
                    <a:pt x="411375" y="8467"/>
                  </a:lnTo>
                  <a:cubicBezTo>
                    <a:pt x="391582" y="7760"/>
                    <a:pt x="371915" y="4233"/>
                    <a:pt x="352109" y="4233"/>
                  </a:cubicBezTo>
                  <a:cubicBezTo>
                    <a:pt x="297058" y="4233"/>
                    <a:pt x="242042" y="7056"/>
                    <a:pt x="187009" y="8467"/>
                  </a:cubicBezTo>
                  <a:lnTo>
                    <a:pt x="106575" y="4233"/>
                  </a:lnTo>
                  <a:cubicBezTo>
                    <a:pt x="86806" y="3035"/>
                    <a:pt x="67115" y="0"/>
                    <a:pt x="47309" y="0"/>
                  </a:cubicBezTo>
                  <a:cubicBezTo>
                    <a:pt x="35932" y="0"/>
                    <a:pt x="24731" y="2822"/>
                    <a:pt x="13442" y="4233"/>
                  </a:cubicBezTo>
                  <a:cubicBezTo>
                    <a:pt x="9209" y="5644"/>
                    <a:pt x="2738" y="4476"/>
                    <a:pt x="742" y="8467"/>
                  </a:cubicBezTo>
                  <a:cubicBezTo>
                    <a:pt x="-1254" y="12458"/>
                    <a:pt x="984" y="19171"/>
                    <a:pt x="4975" y="21167"/>
                  </a:cubicBezTo>
                  <a:cubicBezTo>
                    <a:pt x="8966" y="23163"/>
                    <a:pt x="13442" y="18344"/>
                    <a:pt x="17675" y="16933"/>
                  </a:cubicBezTo>
                  <a:cubicBezTo>
                    <a:pt x="13102" y="76390"/>
                    <a:pt x="9209" y="117809"/>
                    <a:pt x="9209" y="182033"/>
                  </a:cubicBezTo>
                  <a:cubicBezTo>
                    <a:pt x="9209" y="190616"/>
                    <a:pt x="12377" y="198916"/>
                    <a:pt x="13442" y="207433"/>
                  </a:cubicBezTo>
                  <a:cubicBezTo>
                    <a:pt x="20659" y="265176"/>
                    <a:pt x="13248" y="232062"/>
                    <a:pt x="21909" y="266700"/>
                  </a:cubicBezTo>
                  <a:cubicBezTo>
                    <a:pt x="20498" y="287867"/>
                    <a:pt x="19686" y="309082"/>
                    <a:pt x="17675" y="330200"/>
                  </a:cubicBezTo>
                  <a:cubicBezTo>
                    <a:pt x="16861" y="338745"/>
                    <a:pt x="13442" y="347017"/>
                    <a:pt x="13442" y="355600"/>
                  </a:cubicBezTo>
                  <a:cubicBezTo>
                    <a:pt x="13442" y="382448"/>
                    <a:pt x="16264" y="409222"/>
                    <a:pt x="17675" y="436033"/>
                  </a:cubicBezTo>
                  <a:cubicBezTo>
                    <a:pt x="16264" y="457200"/>
                    <a:pt x="13442" y="478319"/>
                    <a:pt x="13442" y="499533"/>
                  </a:cubicBezTo>
                  <a:cubicBezTo>
                    <a:pt x="13442" y="509511"/>
                    <a:pt x="8209" y="526012"/>
                    <a:pt x="17675" y="529167"/>
                  </a:cubicBezTo>
                  <a:cubicBezTo>
                    <a:pt x="48494" y="539440"/>
                    <a:pt x="82586" y="531989"/>
                    <a:pt x="115042" y="533400"/>
                  </a:cubicBezTo>
                  <a:cubicBezTo>
                    <a:pt x="363330" y="525124"/>
                    <a:pt x="199685" y="529167"/>
                    <a:pt x="606109" y="529167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711700" y="4799299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flipH="1">
              <a:off x="4711700" y="5346700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flipH="1" flipV="1">
              <a:off x="5801793" y="4958936"/>
              <a:ext cx="381000" cy="171474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flipH="1" flipV="1">
              <a:off x="5808143" y="5130410"/>
              <a:ext cx="387350" cy="165100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143500" y="5115974"/>
              <a:ext cx="694267" cy="19060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687" y="1045099"/>
            <a:ext cx="3753450" cy="1500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0687" y="803912"/>
            <a:ext cx="3753450" cy="24621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r"/>
            <a:r>
              <a:rPr lang="pt-PT" sz="1000" dirty="0"/>
              <a:t>PSR: </a:t>
            </a:r>
            <a:r>
              <a:rPr lang="pt-PT" sz="1000" dirty="0" err="1"/>
              <a:t>Preliminary</a:t>
            </a:r>
            <a:r>
              <a:rPr lang="pt-PT" sz="1000" dirty="0"/>
              <a:t> </a:t>
            </a:r>
            <a:r>
              <a:rPr lang="pt-PT" sz="1000" dirty="0" err="1"/>
              <a:t>Signal</a:t>
            </a:r>
            <a:r>
              <a:rPr lang="pt-PT" sz="1000" dirty="0"/>
              <a:t> </a:t>
            </a:r>
            <a:r>
              <a:rPr lang="pt-PT" sz="1000" dirty="0" err="1"/>
              <a:t>Region</a:t>
            </a:r>
            <a:r>
              <a:rPr lang="pt-PT" sz="1000" dirty="0"/>
              <a:t> (</a:t>
            </a:r>
            <a:r>
              <a:rPr lang="pt-PT" sz="1000" dirty="0" err="1"/>
              <a:t>before</a:t>
            </a:r>
            <a:r>
              <a:rPr lang="pt-PT" sz="1000" dirty="0"/>
              <a:t> </a:t>
            </a:r>
            <a:r>
              <a:rPr lang="pt-PT" sz="1000" dirty="0" err="1"/>
              <a:t>classification</a:t>
            </a:r>
            <a:r>
              <a:rPr lang="pt-PT" sz="1000" dirty="0"/>
              <a:t> BDT)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686" y="2615954"/>
            <a:ext cx="3753450" cy="2366403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17</a:t>
            </a:fld>
            <a:endParaRPr lang="pt-PT"/>
          </a:p>
        </p:txBody>
      </p:sp>
      <p:sp>
        <p:nvSpPr>
          <p:cNvPr id="16" name="TextBox 15"/>
          <p:cNvSpPr txBox="1"/>
          <p:nvPr/>
        </p:nvSpPr>
        <p:spPr>
          <a:xfrm>
            <a:off x="158750" y="4376723"/>
            <a:ext cx="386681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Neelam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YSF </a:t>
            </a:r>
            <a:r>
              <a:rPr lang="pt-PT" dirty="0" err="1" smtClean="0"/>
              <a:t>yesterday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933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31" y="205979"/>
            <a:ext cx="7316626" cy="537520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H-top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</a:t>
            </a:r>
            <a:r>
              <a:rPr lang="pt-PT" sz="3600" dirty="0" err="1"/>
              <a:t>ttH</a:t>
            </a:r>
            <a:r>
              <a:rPr lang="pt-PT" sz="3600" dirty="0"/>
              <a:t>/</a:t>
            </a:r>
            <a:r>
              <a:rPr lang="pt-PT" sz="3600" dirty="0" err="1"/>
              <a:t>tH</a:t>
            </a:r>
            <a:r>
              <a:rPr lang="pt-PT" sz="3600" dirty="0"/>
              <a:t>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84" y="809385"/>
            <a:ext cx="4897936" cy="2670494"/>
          </a:xfrm>
        </p:spPr>
        <p:txBody>
          <a:bodyPr>
            <a:no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Reconstruct </a:t>
            </a:r>
            <a:r>
              <a:rPr lang="en-GB" sz="1400" dirty="0" err="1" smtClean="0">
                <a:solidFill>
                  <a:srgbClr val="000000"/>
                </a:solidFill>
              </a:rPr>
              <a:t>Leptonic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en-GB" sz="1400" dirty="0">
                <a:solidFill>
                  <a:srgbClr val="000000"/>
                </a:solidFill>
              </a:rPr>
              <a:t>or </a:t>
            </a:r>
            <a:r>
              <a:rPr lang="en-GB" sz="1400" dirty="0" err="1" smtClean="0">
                <a:solidFill>
                  <a:srgbClr val="000000"/>
                </a:solidFill>
              </a:rPr>
              <a:t>Hadronic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en-GB" sz="1400" b="1" dirty="0" err="1">
                <a:solidFill>
                  <a:srgbClr val="000000"/>
                </a:solidFill>
              </a:rPr>
              <a:t>γγ</a:t>
            </a:r>
            <a:r>
              <a:rPr lang="en-GB" sz="1400" b="1" dirty="0">
                <a:solidFill>
                  <a:srgbClr val="000000"/>
                </a:solidFill>
              </a:rPr>
              <a:t> + top </a:t>
            </a:r>
            <a:r>
              <a:rPr lang="en-GB" sz="1400" dirty="0" smtClean="0">
                <a:solidFill>
                  <a:srgbClr val="000000"/>
                </a:solidFill>
              </a:rPr>
              <a:t>events</a:t>
            </a:r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>
                <a:solidFill>
                  <a:srgbClr val="000000"/>
                </a:solidFill>
              </a:rPr>
              <a:t>Two BDTs to define 2D space:</a:t>
            </a:r>
          </a:p>
          <a:p>
            <a:pPr lvl="1"/>
            <a:r>
              <a:rPr lang="en-GB" sz="1200" dirty="0">
                <a:solidFill>
                  <a:srgbClr val="000000"/>
                </a:solidFill>
              </a:rPr>
              <a:t>Reject </a:t>
            </a:r>
            <a:r>
              <a:rPr lang="en-GB" sz="1200" b="1" dirty="0">
                <a:solidFill>
                  <a:srgbClr val="000000"/>
                </a:solidFill>
              </a:rPr>
              <a:t>continuum background </a:t>
            </a:r>
            <a:r>
              <a:rPr lang="en-GB" sz="1200" dirty="0">
                <a:solidFill>
                  <a:srgbClr val="000000"/>
                </a:solidFill>
              </a:rPr>
              <a:t>and </a:t>
            </a:r>
          </a:p>
          <a:p>
            <a:pPr lvl="1"/>
            <a:r>
              <a:rPr lang="en-GB" sz="1200" dirty="0">
                <a:solidFill>
                  <a:srgbClr val="000000"/>
                </a:solidFill>
              </a:rPr>
              <a:t>Enrich </a:t>
            </a:r>
            <a:r>
              <a:rPr lang="en-GB" sz="1200" b="1" dirty="0">
                <a:solidFill>
                  <a:srgbClr val="000000"/>
                </a:solidFill>
              </a:rPr>
              <a:t>in CP-odd-like</a:t>
            </a:r>
            <a:r>
              <a:rPr lang="en-GB" sz="1200" dirty="0">
                <a:solidFill>
                  <a:srgbClr val="000000"/>
                </a:solidFill>
              </a:rPr>
              <a:t> events (kinematic and angular variables)</a:t>
            </a:r>
          </a:p>
          <a:p>
            <a:r>
              <a:rPr lang="en-GB" sz="1400" dirty="0">
                <a:solidFill>
                  <a:srgbClr val="000000"/>
                </a:solidFill>
              </a:rPr>
              <a:t>Simultaneous fit to </a:t>
            </a:r>
            <a:r>
              <a:rPr lang="en-GB" sz="1400" b="1" dirty="0" err="1">
                <a:solidFill>
                  <a:srgbClr val="000000"/>
                </a:solidFill>
              </a:rPr>
              <a:t>m</a:t>
            </a:r>
            <a:r>
              <a:rPr lang="en-GB" sz="1400" b="1" baseline="-25000" dirty="0" err="1">
                <a:solidFill>
                  <a:srgbClr val="000000"/>
                </a:solidFill>
              </a:rPr>
              <a:t>γγ</a:t>
            </a:r>
            <a:r>
              <a:rPr lang="en-GB" sz="1400" dirty="0">
                <a:solidFill>
                  <a:srgbClr val="000000"/>
                </a:solidFill>
              </a:rPr>
              <a:t> in 2D regions defined by BDT outputs </a:t>
            </a:r>
          </a:p>
          <a:p>
            <a:pPr lvl="1"/>
            <a:r>
              <a:rPr lang="en-GB" sz="1200" dirty="0">
                <a:solidFill>
                  <a:srgbClr val="000000"/>
                </a:solidFill>
              </a:rPr>
              <a:t>Established </a:t>
            </a:r>
            <a:r>
              <a:rPr lang="en-GB" sz="1200" b="1" dirty="0">
                <a:solidFill>
                  <a:srgbClr val="000000"/>
                </a:solidFill>
              </a:rPr>
              <a:t>5σ</a:t>
            </a:r>
            <a:r>
              <a:rPr lang="en-GB" sz="1200" dirty="0">
                <a:solidFill>
                  <a:srgbClr val="000000"/>
                </a:solidFill>
              </a:rPr>
              <a:t> observation of </a:t>
            </a:r>
            <a:r>
              <a:rPr lang="en-GB" sz="1200" b="1" dirty="0" err="1">
                <a:solidFill>
                  <a:srgbClr val="000000"/>
                </a:solidFill>
              </a:rPr>
              <a:t>ttH</a:t>
            </a:r>
            <a:r>
              <a:rPr lang="en-GB" sz="1200" b="1" dirty="0">
                <a:solidFill>
                  <a:srgbClr val="000000"/>
                </a:solidFill>
              </a:rPr>
              <a:t>(</a:t>
            </a:r>
            <a:r>
              <a:rPr lang="en-GB" sz="1200" b="1" dirty="0" err="1">
                <a:solidFill>
                  <a:srgbClr val="000000"/>
                </a:solidFill>
              </a:rPr>
              <a:t>γγ</a:t>
            </a:r>
            <a:r>
              <a:rPr lang="en-GB" sz="1200" b="1" dirty="0">
                <a:solidFill>
                  <a:srgbClr val="000000"/>
                </a:solidFill>
              </a:rPr>
              <a:t>)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GB" sz="1200" dirty="0">
                <a:solidFill>
                  <a:srgbClr val="000000"/>
                </a:solidFill>
              </a:rPr>
              <a:t>Assuming SM decay get μ = 1.43</a:t>
            </a:r>
            <a:r>
              <a:rPr lang="en-GB" sz="900" baseline="30000" dirty="0">
                <a:solidFill>
                  <a:srgbClr val="000000"/>
                </a:solidFill>
              </a:rPr>
              <a:t>+0.33</a:t>
            </a:r>
            <a:r>
              <a:rPr lang="en-GB" sz="900" baseline="-25000" dirty="0">
                <a:solidFill>
                  <a:srgbClr val="000000"/>
                </a:solidFill>
              </a:rPr>
              <a:t>-0.31</a:t>
            </a:r>
            <a:r>
              <a:rPr lang="en-GB" sz="1100" dirty="0">
                <a:solidFill>
                  <a:srgbClr val="000000"/>
                </a:solidFill>
              </a:rPr>
              <a:t>(stat)</a:t>
            </a:r>
            <a:r>
              <a:rPr lang="en-GB" sz="900" baseline="30000" dirty="0">
                <a:solidFill>
                  <a:srgbClr val="000000"/>
                </a:solidFill>
              </a:rPr>
              <a:t>+0.17</a:t>
            </a:r>
            <a:r>
              <a:rPr lang="en-GB" sz="900" baseline="-25000" dirty="0">
                <a:solidFill>
                  <a:srgbClr val="000000"/>
                </a:solidFill>
              </a:rPr>
              <a:t>-0.14</a:t>
            </a:r>
            <a:r>
              <a:rPr lang="en-GB" sz="800" dirty="0">
                <a:solidFill>
                  <a:srgbClr val="000000"/>
                </a:solidFill>
              </a:rPr>
              <a:t> </a:t>
            </a:r>
            <a:r>
              <a:rPr lang="en-GB" sz="1100" dirty="0">
                <a:solidFill>
                  <a:srgbClr val="000000"/>
                </a:solidFill>
              </a:rPr>
              <a:t>(sys)</a:t>
            </a:r>
            <a:endParaRPr lang="en-GB" sz="1200" dirty="0">
              <a:solidFill>
                <a:srgbClr val="000000"/>
              </a:solidFill>
            </a:endParaRPr>
          </a:p>
          <a:p>
            <a:pPr lvl="1"/>
            <a:r>
              <a:rPr lang="en-GB" sz="1200" dirty="0">
                <a:solidFill>
                  <a:srgbClr val="000000"/>
                </a:solidFill>
              </a:rPr>
              <a:t>Set upper limit of 12×SM for </a:t>
            </a:r>
            <a:r>
              <a:rPr lang="en-GB" sz="1200" b="1" dirty="0" err="1">
                <a:solidFill>
                  <a:srgbClr val="000000"/>
                </a:solidFill>
              </a:rPr>
              <a:t>tH</a:t>
            </a:r>
            <a:r>
              <a:rPr lang="en-GB" sz="1200" dirty="0">
                <a:solidFill>
                  <a:srgbClr val="000000"/>
                </a:solidFill>
              </a:rPr>
              <a:t> production</a:t>
            </a:r>
          </a:p>
          <a:p>
            <a:pPr lvl="1"/>
            <a:r>
              <a:rPr lang="en-GB" sz="1200" dirty="0">
                <a:solidFill>
                  <a:srgbClr val="000000"/>
                </a:solidFill>
              </a:rPr>
              <a:t>Pure </a:t>
            </a:r>
            <a:r>
              <a:rPr lang="en-GB" sz="1200" b="1" dirty="0">
                <a:solidFill>
                  <a:srgbClr val="000000"/>
                </a:solidFill>
              </a:rPr>
              <a:t>CP-odd</a:t>
            </a:r>
            <a:r>
              <a:rPr lang="en-GB" sz="1200" dirty="0">
                <a:solidFill>
                  <a:srgbClr val="000000"/>
                </a:solidFill>
              </a:rPr>
              <a:t> (α = 90°) excluded at </a:t>
            </a:r>
            <a:r>
              <a:rPr lang="en-GB" sz="1200" b="1" dirty="0">
                <a:solidFill>
                  <a:srgbClr val="000000"/>
                </a:solidFill>
              </a:rPr>
              <a:t>3.9 </a:t>
            </a:r>
            <a:r>
              <a:rPr lang="en-GB" sz="1200" b="1" dirty="0" err="1">
                <a:solidFill>
                  <a:srgbClr val="000000"/>
                </a:solidFill>
              </a:rPr>
              <a:t>σ</a:t>
            </a:r>
            <a:r>
              <a:rPr lang="en-GB" sz="1200" b="1" dirty="0">
                <a:solidFill>
                  <a:srgbClr val="000000"/>
                </a:solidFill>
              </a:rPr>
              <a:t> </a:t>
            </a:r>
            <a:r>
              <a:rPr lang="en-GB" sz="1200" dirty="0">
                <a:solidFill>
                  <a:srgbClr val="000000"/>
                </a:solidFill>
              </a:rPr>
              <a:t>and </a:t>
            </a:r>
            <a:r>
              <a:rPr lang="en-GB" sz="1200" b="1" dirty="0">
                <a:solidFill>
                  <a:srgbClr val="000000"/>
                </a:solidFill>
              </a:rPr>
              <a:t>|α|&gt;43° </a:t>
            </a:r>
            <a:r>
              <a:rPr lang="en-GB" sz="1200" dirty="0">
                <a:solidFill>
                  <a:srgbClr val="000000"/>
                </a:solidFill>
              </a:rPr>
              <a:t>at 95% C.L.</a:t>
            </a:r>
          </a:p>
          <a:p>
            <a:pPr lvl="1"/>
            <a:r>
              <a:rPr lang="en-GB" sz="1200" dirty="0">
                <a:solidFill>
                  <a:srgbClr val="000000"/>
                </a:solidFill>
              </a:rPr>
              <a:t>Statistics-dominated analysis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349211"/>
            <a:ext cx="2535755" cy="1722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4" y="3457508"/>
            <a:ext cx="2800810" cy="1436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53117" y="2038418"/>
            <a:ext cx="2739649" cy="11889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3601"/>
            <a:ext cx="4409670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400" dirty="0">
                <a:hlinkClick r:id="rId6"/>
              </a:rPr>
              <a:t>Phys. Rev. Lett. 125 (2020) 061802</a:t>
            </a:r>
            <a:endParaRPr lang="pt-PT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2952" y="2498717"/>
            <a:ext cx="1595990" cy="1457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" r="-789"/>
          <a:stretch/>
        </p:blipFill>
        <p:spPr>
          <a:xfrm>
            <a:off x="4952452" y="914536"/>
            <a:ext cx="4136503" cy="2277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49460" b="50022"/>
          <a:stretch/>
        </p:blipFill>
        <p:spPr>
          <a:xfrm>
            <a:off x="3240704" y="3534598"/>
            <a:ext cx="2957410" cy="1495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464059" y="151715"/>
            <a:ext cx="1251728" cy="680969"/>
            <a:chOff x="4711700" y="2559866"/>
            <a:chExt cx="1498607" cy="640535"/>
          </a:xfrm>
        </p:grpSpPr>
        <p:sp>
          <p:nvSpPr>
            <p:cNvPr id="16" name="Freeform 15"/>
            <p:cNvSpPr/>
            <p:nvPr/>
          </p:nvSpPr>
          <p:spPr>
            <a:xfrm>
              <a:off x="5100425" y="2619133"/>
              <a:ext cx="606109" cy="534701"/>
            </a:xfrm>
            <a:custGeom>
              <a:avLst/>
              <a:gdLst>
                <a:gd name="connsiteX0" fmla="*/ 589175 w 606109"/>
                <a:gd name="connsiteY0" fmla="*/ 12700 h 534701"/>
                <a:gd name="connsiteX1" fmla="*/ 411375 w 606109"/>
                <a:gd name="connsiteY1" fmla="*/ 8467 h 534701"/>
                <a:gd name="connsiteX2" fmla="*/ 352109 w 606109"/>
                <a:gd name="connsiteY2" fmla="*/ 4233 h 534701"/>
                <a:gd name="connsiteX3" fmla="*/ 187009 w 606109"/>
                <a:gd name="connsiteY3" fmla="*/ 8467 h 534701"/>
                <a:gd name="connsiteX4" fmla="*/ 106575 w 606109"/>
                <a:gd name="connsiteY4" fmla="*/ 4233 h 534701"/>
                <a:gd name="connsiteX5" fmla="*/ 47309 w 606109"/>
                <a:gd name="connsiteY5" fmla="*/ 0 h 534701"/>
                <a:gd name="connsiteX6" fmla="*/ 13442 w 606109"/>
                <a:gd name="connsiteY6" fmla="*/ 4233 h 534701"/>
                <a:gd name="connsiteX7" fmla="*/ 742 w 606109"/>
                <a:gd name="connsiteY7" fmla="*/ 8467 h 534701"/>
                <a:gd name="connsiteX8" fmla="*/ 4975 w 606109"/>
                <a:gd name="connsiteY8" fmla="*/ 21167 h 534701"/>
                <a:gd name="connsiteX9" fmla="*/ 17675 w 606109"/>
                <a:gd name="connsiteY9" fmla="*/ 16933 h 534701"/>
                <a:gd name="connsiteX10" fmla="*/ 9209 w 606109"/>
                <a:gd name="connsiteY10" fmla="*/ 182033 h 534701"/>
                <a:gd name="connsiteX11" fmla="*/ 13442 w 606109"/>
                <a:gd name="connsiteY11" fmla="*/ 207433 h 534701"/>
                <a:gd name="connsiteX12" fmla="*/ 21909 w 606109"/>
                <a:gd name="connsiteY12" fmla="*/ 266700 h 534701"/>
                <a:gd name="connsiteX13" fmla="*/ 17675 w 606109"/>
                <a:gd name="connsiteY13" fmla="*/ 330200 h 534701"/>
                <a:gd name="connsiteX14" fmla="*/ 13442 w 606109"/>
                <a:gd name="connsiteY14" fmla="*/ 355600 h 534701"/>
                <a:gd name="connsiteX15" fmla="*/ 17675 w 606109"/>
                <a:gd name="connsiteY15" fmla="*/ 436033 h 534701"/>
                <a:gd name="connsiteX16" fmla="*/ 13442 w 606109"/>
                <a:gd name="connsiteY16" fmla="*/ 499533 h 534701"/>
                <a:gd name="connsiteX17" fmla="*/ 17675 w 606109"/>
                <a:gd name="connsiteY17" fmla="*/ 529167 h 534701"/>
                <a:gd name="connsiteX18" fmla="*/ 115042 w 606109"/>
                <a:gd name="connsiteY18" fmla="*/ 533400 h 534701"/>
                <a:gd name="connsiteX19" fmla="*/ 606109 w 606109"/>
                <a:gd name="connsiteY19" fmla="*/ 529167 h 5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6109" h="534701">
                  <a:moveTo>
                    <a:pt x="589175" y="12700"/>
                  </a:moveTo>
                  <a:lnTo>
                    <a:pt x="411375" y="8467"/>
                  </a:lnTo>
                  <a:cubicBezTo>
                    <a:pt x="391582" y="7760"/>
                    <a:pt x="371915" y="4233"/>
                    <a:pt x="352109" y="4233"/>
                  </a:cubicBezTo>
                  <a:cubicBezTo>
                    <a:pt x="297058" y="4233"/>
                    <a:pt x="242042" y="7056"/>
                    <a:pt x="187009" y="8467"/>
                  </a:cubicBezTo>
                  <a:lnTo>
                    <a:pt x="106575" y="4233"/>
                  </a:lnTo>
                  <a:cubicBezTo>
                    <a:pt x="86806" y="3035"/>
                    <a:pt x="67115" y="0"/>
                    <a:pt x="47309" y="0"/>
                  </a:cubicBezTo>
                  <a:cubicBezTo>
                    <a:pt x="35932" y="0"/>
                    <a:pt x="24731" y="2822"/>
                    <a:pt x="13442" y="4233"/>
                  </a:cubicBezTo>
                  <a:cubicBezTo>
                    <a:pt x="9209" y="5644"/>
                    <a:pt x="2738" y="4476"/>
                    <a:pt x="742" y="8467"/>
                  </a:cubicBezTo>
                  <a:cubicBezTo>
                    <a:pt x="-1254" y="12458"/>
                    <a:pt x="984" y="19171"/>
                    <a:pt x="4975" y="21167"/>
                  </a:cubicBezTo>
                  <a:cubicBezTo>
                    <a:pt x="8966" y="23163"/>
                    <a:pt x="13442" y="18344"/>
                    <a:pt x="17675" y="16933"/>
                  </a:cubicBezTo>
                  <a:cubicBezTo>
                    <a:pt x="13102" y="76390"/>
                    <a:pt x="9209" y="117809"/>
                    <a:pt x="9209" y="182033"/>
                  </a:cubicBezTo>
                  <a:cubicBezTo>
                    <a:pt x="9209" y="190616"/>
                    <a:pt x="12377" y="198916"/>
                    <a:pt x="13442" y="207433"/>
                  </a:cubicBezTo>
                  <a:cubicBezTo>
                    <a:pt x="20659" y="265176"/>
                    <a:pt x="13248" y="232062"/>
                    <a:pt x="21909" y="266700"/>
                  </a:cubicBezTo>
                  <a:cubicBezTo>
                    <a:pt x="20498" y="287867"/>
                    <a:pt x="19686" y="309082"/>
                    <a:pt x="17675" y="330200"/>
                  </a:cubicBezTo>
                  <a:cubicBezTo>
                    <a:pt x="16861" y="338745"/>
                    <a:pt x="13442" y="347017"/>
                    <a:pt x="13442" y="355600"/>
                  </a:cubicBezTo>
                  <a:cubicBezTo>
                    <a:pt x="13442" y="382448"/>
                    <a:pt x="16264" y="409222"/>
                    <a:pt x="17675" y="436033"/>
                  </a:cubicBezTo>
                  <a:cubicBezTo>
                    <a:pt x="16264" y="457200"/>
                    <a:pt x="13442" y="478319"/>
                    <a:pt x="13442" y="499533"/>
                  </a:cubicBezTo>
                  <a:cubicBezTo>
                    <a:pt x="13442" y="509511"/>
                    <a:pt x="8209" y="526012"/>
                    <a:pt x="17675" y="529167"/>
                  </a:cubicBezTo>
                  <a:cubicBezTo>
                    <a:pt x="48494" y="539440"/>
                    <a:pt x="82586" y="531989"/>
                    <a:pt x="115042" y="533400"/>
                  </a:cubicBezTo>
                  <a:cubicBezTo>
                    <a:pt x="363330" y="525124"/>
                    <a:pt x="199685" y="529167"/>
                    <a:pt x="606109" y="529167"/>
                  </a:cubicBezTo>
                </a:path>
              </a:pathLst>
            </a:cu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528741" y="2767199"/>
              <a:ext cx="241300" cy="258411"/>
            </a:xfrm>
            <a:custGeom>
              <a:avLst/>
              <a:gdLst>
                <a:gd name="connsiteX0" fmla="*/ 0 w 241300"/>
                <a:gd name="connsiteY0" fmla="*/ 118635 h 258411"/>
                <a:gd name="connsiteX1" fmla="*/ 46567 w 241300"/>
                <a:gd name="connsiteY1" fmla="*/ 84768 h 258411"/>
                <a:gd name="connsiteX2" fmla="*/ 59267 w 241300"/>
                <a:gd name="connsiteY2" fmla="*/ 80535 h 258411"/>
                <a:gd name="connsiteX3" fmla="*/ 84667 w 241300"/>
                <a:gd name="connsiteY3" fmla="*/ 67835 h 258411"/>
                <a:gd name="connsiteX4" fmla="*/ 110067 w 241300"/>
                <a:gd name="connsiteY4" fmla="*/ 55135 h 258411"/>
                <a:gd name="connsiteX5" fmla="*/ 122767 w 241300"/>
                <a:gd name="connsiteY5" fmla="*/ 46668 h 258411"/>
                <a:gd name="connsiteX6" fmla="*/ 135467 w 241300"/>
                <a:gd name="connsiteY6" fmla="*/ 42435 h 258411"/>
                <a:gd name="connsiteX7" fmla="*/ 160867 w 241300"/>
                <a:gd name="connsiteY7" fmla="*/ 25501 h 258411"/>
                <a:gd name="connsiteX8" fmla="*/ 190500 w 241300"/>
                <a:gd name="connsiteY8" fmla="*/ 12801 h 258411"/>
                <a:gd name="connsiteX9" fmla="*/ 203200 w 241300"/>
                <a:gd name="connsiteY9" fmla="*/ 8568 h 258411"/>
                <a:gd name="connsiteX10" fmla="*/ 215900 w 241300"/>
                <a:gd name="connsiteY10" fmla="*/ 101 h 258411"/>
                <a:gd name="connsiteX11" fmla="*/ 228600 w 241300"/>
                <a:gd name="connsiteY11" fmla="*/ 25501 h 258411"/>
                <a:gd name="connsiteX12" fmla="*/ 232834 w 241300"/>
                <a:gd name="connsiteY12" fmla="*/ 139801 h 258411"/>
                <a:gd name="connsiteX13" fmla="*/ 237067 w 241300"/>
                <a:gd name="connsiteY13" fmla="*/ 160968 h 258411"/>
                <a:gd name="connsiteX14" fmla="*/ 241300 w 241300"/>
                <a:gd name="connsiteY14" fmla="*/ 254101 h 258411"/>
                <a:gd name="connsiteX15" fmla="*/ 228600 w 241300"/>
                <a:gd name="connsiteY15" fmla="*/ 258335 h 258411"/>
                <a:gd name="connsiteX16" fmla="*/ 198967 w 241300"/>
                <a:gd name="connsiteY16" fmla="*/ 241401 h 258411"/>
                <a:gd name="connsiteX17" fmla="*/ 152400 w 241300"/>
                <a:gd name="connsiteY17" fmla="*/ 216001 h 258411"/>
                <a:gd name="connsiteX18" fmla="*/ 139700 w 241300"/>
                <a:gd name="connsiteY18" fmla="*/ 203301 h 258411"/>
                <a:gd name="connsiteX19" fmla="*/ 101600 w 241300"/>
                <a:gd name="connsiteY19" fmla="*/ 182135 h 258411"/>
                <a:gd name="connsiteX20" fmla="*/ 88900 w 241300"/>
                <a:gd name="connsiteY20" fmla="*/ 173668 h 258411"/>
                <a:gd name="connsiteX21" fmla="*/ 80434 w 241300"/>
                <a:gd name="connsiteY21" fmla="*/ 160968 h 258411"/>
                <a:gd name="connsiteX22" fmla="*/ 67734 w 241300"/>
                <a:gd name="connsiteY22" fmla="*/ 156735 h 258411"/>
                <a:gd name="connsiteX23" fmla="*/ 46567 w 241300"/>
                <a:gd name="connsiteY23" fmla="*/ 135568 h 258411"/>
                <a:gd name="connsiteX24" fmla="*/ 21167 w 241300"/>
                <a:gd name="connsiteY24" fmla="*/ 127101 h 258411"/>
                <a:gd name="connsiteX25" fmla="*/ 0 w 241300"/>
                <a:gd name="connsiteY25" fmla="*/ 118635 h 25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1300" h="258411">
                  <a:moveTo>
                    <a:pt x="0" y="118635"/>
                  </a:moveTo>
                  <a:cubicBezTo>
                    <a:pt x="8235" y="112047"/>
                    <a:pt x="37160" y="87903"/>
                    <a:pt x="46567" y="84768"/>
                  </a:cubicBezTo>
                  <a:lnTo>
                    <a:pt x="59267" y="80535"/>
                  </a:lnTo>
                  <a:cubicBezTo>
                    <a:pt x="95664" y="56269"/>
                    <a:pt x="49613" y="85362"/>
                    <a:pt x="84667" y="67835"/>
                  </a:cubicBezTo>
                  <a:cubicBezTo>
                    <a:pt x="117493" y="51422"/>
                    <a:pt x="78145" y="65775"/>
                    <a:pt x="110067" y="55135"/>
                  </a:cubicBezTo>
                  <a:cubicBezTo>
                    <a:pt x="114300" y="52313"/>
                    <a:pt x="118216" y="48943"/>
                    <a:pt x="122767" y="46668"/>
                  </a:cubicBezTo>
                  <a:cubicBezTo>
                    <a:pt x="126758" y="44672"/>
                    <a:pt x="131566" y="44602"/>
                    <a:pt x="135467" y="42435"/>
                  </a:cubicBezTo>
                  <a:cubicBezTo>
                    <a:pt x="144362" y="37493"/>
                    <a:pt x="151213" y="28719"/>
                    <a:pt x="160867" y="25501"/>
                  </a:cubicBezTo>
                  <a:cubicBezTo>
                    <a:pt x="190651" y="15574"/>
                    <a:pt x="153882" y="28494"/>
                    <a:pt x="190500" y="12801"/>
                  </a:cubicBezTo>
                  <a:cubicBezTo>
                    <a:pt x="194601" y="11043"/>
                    <a:pt x="198967" y="9979"/>
                    <a:pt x="203200" y="8568"/>
                  </a:cubicBezTo>
                  <a:cubicBezTo>
                    <a:pt x="207433" y="5746"/>
                    <a:pt x="210911" y="-897"/>
                    <a:pt x="215900" y="101"/>
                  </a:cubicBezTo>
                  <a:cubicBezTo>
                    <a:pt x="221763" y="1273"/>
                    <a:pt x="227213" y="21341"/>
                    <a:pt x="228600" y="25501"/>
                  </a:cubicBezTo>
                  <a:cubicBezTo>
                    <a:pt x="230011" y="63601"/>
                    <a:pt x="230456" y="101749"/>
                    <a:pt x="232834" y="139801"/>
                  </a:cubicBezTo>
                  <a:cubicBezTo>
                    <a:pt x="233283" y="146982"/>
                    <a:pt x="236536" y="153792"/>
                    <a:pt x="237067" y="160968"/>
                  </a:cubicBezTo>
                  <a:cubicBezTo>
                    <a:pt x="239362" y="191959"/>
                    <a:pt x="239889" y="223057"/>
                    <a:pt x="241300" y="254101"/>
                  </a:cubicBezTo>
                  <a:cubicBezTo>
                    <a:pt x="237067" y="255512"/>
                    <a:pt x="233018" y="258966"/>
                    <a:pt x="228600" y="258335"/>
                  </a:cubicBezTo>
                  <a:cubicBezTo>
                    <a:pt x="219471" y="257031"/>
                    <a:pt x="206957" y="245759"/>
                    <a:pt x="198967" y="241401"/>
                  </a:cubicBezTo>
                  <a:cubicBezTo>
                    <a:pt x="187799" y="235309"/>
                    <a:pt x="164617" y="226182"/>
                    <a:pt x="152400" y="216001"/>
                  </a:cubicBezTo>
                  <a:cubicBezTo>
                    <a:pt x="147801" y="212168"/>
                    <a:pt x="144426" y="206977"/>
                    <a:pt x="139700" y="203301"/>
                  </a:cubicBezTo>
                  <a:cubicBezTo>
                    <a:pt x="117865" y="186319"/>
                    <a:pt x="120762" y="188522"/>
                    <a:pt x="101600" y="182135"/>
                  </a:cubicBezTo>
                  <a:cubicBezTo>
                    <a:pt x="97367" y="179313"/>
                    <a:pt x="92498" y="177266"/>
                    <a:pt x="88900" y="173668"/>
                  </a:cubicBezTo>
                  <a:cubicBezTo>
                    <a:pt x="85303" y="170070"/>
                    <a:pt x="84407" y="164146"/>
                    <a:pt x="80434" y="160968"/>
                  </a:cubicBezTo>
                  <a:cubicBezTo>
                    <a:pt x="76950" y="158180"/>
                    <a:pt x="71967" y="158146"/>
                    <a:pt x="67734" y="156735"/>
                  </a:cubicBezTo>
                  <a:cubicBezTo>
                    <a:pt x="60010" y="145149"/>
                    <a:pt x="59935" y="141510"/>
                    <a:pt x="46567" y="135568"/>
                  </a:cubicBezTo>
                  <a:cubicBezTo>
                    <a:pt x="38412" y="131943"/>
                    <a:pt x="29634" y="129923"/>
                    <a:pt x="21167" y="127101"/>
                  </a:cubicBezTo>
                  <a:cubicBezTo>
                    <a:pt x="7128" y="122421"/>
                    <a:pt x="8467" y="127330"/>
                    <a:pt x="0" y="118635"/>
                  </a:cubicBezTo>
                  <a:close/>
                </a:path>
              </a:pathLst>
            </a:cu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757343" y="2716500"/>
              <a:ext cx="440266" cy="80434"/>
            </a:xfrm>
            <a:custGeom>
              <a:avLst/>
              <a:gdLst>
                <a:gd name="connsiteX0" fmla="*/ 0 w 440266"/>
                <a:gd name="connsiteY0" fmla="*/ 50800 h 80434"/>
                <a:gd name="connsiteX1" fmla="*/ 16933 w 440266"/>
                <a:gd name="connsiteY1" fmla="*/ 29634 h 80434"/>
                <a:gd name="connsiteX2" fmla="*/ 25400 w 440266"/>
                <a:gd name="connsiteY2" fmla="*/ 16934 h 80434"/>
                <a:gd name="connsiteX3" fmla="*/ 50800 w 440266"/>
                <a:gd name="connsiteY3" fmla="*/ 4234 h 80434"/>
                <a:gd name="connsiteX4" fmla="*/ 71966 w 440266"/>
                <a:gd name="connsiteY4" fmla="*/ 25400 h 80434"/>
                <a:gd name="connsiteX5" fmla="*/ 80433 w 440266"/>
                <a:gd name="connsiteY5" fmla="*/ 50800 h 80434"/>
                <a:gd name="connsiteX6" fmla="*/ 93133 w 440266"/>
                <a:gd name="connsiteY6" fmla="*/ 76200 h 80434"/>
                <a:gd name="connsiteX7" fmla="*/ 105833 w 440266"/>
                <a:gd name="connsiteY7" fmla="*/ 80434 h 80434"/>
                <a:gd name="connsiteX8" fmla="*/ 131233 w 440266"/>
                <a:gd name="connsiteY8" fmla="*/ 76200 h 80434"/>
                <a:gd name="connsiteX9" fmla="*/ 143933 w 440266"/>
                <a:gd name="connsiteY9" fmla="*/ 67734 h 80434"/>
                <a:gd name="connsiteX10" fmla="*/ 148166 w 440266"/>
                <a:gd name="connsiteY10" fmla="*/ 55034 h 80434"/>
                <a:gd name="connsiteX11" fmla="*/ 160866 w 440266"/>
                <a:gd name="connsiteY11" fmla="*/ 21167 h 80434"/>
                <a:gd name="connsiteX12" fmla="*/ 177800 w 440266"/>
                <a:gd name="connsiteY12" fmla="*/ 12700 h 80434"/>
                <a:gd name="connsiteX13" fmla="*/ 207433 w 440266"/>
                <a:gd name="connsiteY13" fmla="*/ 4234 h 80434"/>
                <a:gd name="connsiteX14" fmla="*/ 220133 w 440266"/>
                <a:gd name="connsiteY14" fmla="*/ 0 h 80434"/>
                <a:gd name="connsiteX15" fmla="*/ 232833 w 440266"/>
                <a:gd name="connsiteY15" fmla="*/ 8467 h 80434"/>
                <a:gd name="connsiteX16" fmla="*/ 241300 w 440266"/>
                <a:gd name="connsiteY16" fmla="*/ 33867 h 80434"/>
                <a:gd name="connsiteX17" fmla="*/ 249766 w 440266"/>
                <a:gd name="connsiteY17" fmla="*/ 59267 h 80434"/>
                <a:gd name="connsiteX18" fmla="*/ 254000 w 440266"/>
                <a:gd name="connsiteY18" fmla="*/ 71967 h 80434"/>
                <a:gd name="connsiteX19" fmla="*/ 266700 w 440266"/>
                <a:gd name="connsiteY19" fmla="*/ 76200 h 80434"/>
                <a:gd name="connsiteX20" fmla="*/ 292100 w 440266"/>
                <a:gd name="connsiteY20" fmla="*/ 71967 h 80434"/>
                <a:gd name="connsiteX21" fmla="*/ 317500 w 440266"/>
                <a:gd name="connsiteY21" fmla="*/ 55034 h 80434"/>
                <a:gd name="connsiteX22" fmla="*/ 321733 w 440266"/>
                <a:gd name="connsiteY22" fmla="*/ 16934 h 80434"/>
                <a:gd name="connsiteX23" fmla="*/ 372533 w 440266"/>
                <a:gd name="connsiteY23" fmla="*/ 12700 h 80434"/>
                <a:gd name="connsiteX24" fmla="*/ 381000 w 440266"/>
                <a:gd name="connsiteY24" fmla="*/ 25400 h 80434"/>
                <a:gd name="connsiteX25" fmla="*/ 393700 w 440266"/>
                <a:gd name="connsiteY25" fmla="*/ 50800 h 80434"/>
                <a:gd name="connsiteX26" fmla="*/ 406400 w 440266"/>
                <a:gd name="connsiteY26" fmla="*/ 59267 h 80434"/>
                <a:gd name="connsiteX27" fmla="*/ 440266 w 440266"/>
                <a:gd name="connsiteY27" fmla="*/ 50800 h 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0266" h="80434">
                  <a:moveTo>
                    <a:pt x="0" y="50800"/>
                  </a:moveTo>
                  <a:cubicBezTo>
                    <a:pt x="5644" y="43745"/>
                    <a:pt x="11512" y="36862"/>
                    <a:pt x="16933" y="29634"/>
                  </a:cubicBezTo>
                  <a:cubicBezTo>
                    <a:pt x="19986" y="25564"/>
                    <a:pt x="21802" y="20532"/>
                    <a:pt x="25400" y="16934"/>
                  </a:cubicBezTo>
                  <a:cubicBezTo>
                    <a:pt x="33607" y="8727"/>
                    <a:pt x="40470" y="7677"/>
                    <a:pt x="50800" y="4234"/>
                  </a:cubicBezTo>
                  <a:cubicBezTo>
                    <a:pt x="62387" y="11958"/>
                    <a:pt x="66024" y="12030"/>
                    <a:pt x="71966" y="25400"/>
                  </a:cubicBezTo>
                  <a:cubicBezTo>
                    <a:pt x="75591" y="33556"/>
                    <a:pt x="77611" y="42333"/>
                    <a:pt x="80433" y="50800"/>
                  </a:cubicBezTo>
                  <a:cubicBezTo>
                    <a:pt x="83222" y="59168"/>
                    <a:pt x="85671" y="70230"/>
                    <a:pt x="93133" y="76200"/>
                  </a:cubicBezTo>
                  <a:cubicBezTo>
                    <a:pt x="96618" y="78988"/>
                    <a:pt x="101600" y="79023"/>
                    <a:pt x="105833" y="80434"/>
                  </a:cubicBezTo>
                  <a:cubicBezTo>
                    <a:pt x="114300" y="79023"/>
                    <a:pt x="123090" y="78914"/>
                    <a:pt x="131233" y="76200"/>
                  </a:cubicBezTo>
                  <a:cubicBezTo>
                    <a:pt x="136060" y="74591"/>
                    <a:pt x="140755" y="71707"/>
                    <a:pt x="143933" y="67734"/>
                  </a:cubicBezTo>
                  <a:cubicBezTo>
                    <a:pt x="146721" y="64250"/>
                    <a:pt x="147084" y="59363"/>
                    <a:pt x="148166" y="55034"/>
                  </a:cubicBezTo>
                  <a:cubicBezTo>
                    <a:pt x="151339" y="42341"/>
                    <a:pt x="149864" y="30335"/>
                    <a:pt x="160866" y="21167"/>
                  </a:cubicBezTo>
                  <a:cubicBezTo>
                    <a:pt x="165714" y="17127"/>
                    <a:pt x="171999" y="15186"/>
                    <a:pt x="177800" y="12700"/>
                  </a:cubicBezTo>
                  <a:cubicBezTo>
                    <a:pt x="187950" y="8350"/>
                    <a:pt x="196692" y="7303"/>
                    <a:pt x="207433" y="4234"/>
                  </a:cubicBezTo>
                  <a:cubicBezTo>
                    <a:pt x="211724" y="3008"/>
                    <a:pt x="215900" y="1411"/>
                    <a:pt x="220133" y="0"/>
                  </a:cubicBezTo>
                  <a:cubicBezTo>
                    <a:pt x="224366" y="2822"/>
                    <a:pt x="230136" y="4152"/>
                    <a:pt x="232833" y="8467"/>
                  </a:cubicBezTo>
                  <a:cubicBezTo>
                    <a:pt x="237563" y="16035"/>
                    <a:pt x="238478" y="25400"/>
                    <a:pt x="241300" y="33867"/>
                  </a:cubicBezTo>
                  <a:lnTo>
                    <a:pt x="249766" y="59267"/>
                  </a:lnTo>
                  <a:cubicBezTo>
                    <a:pt x="251177" y="63500"/>
                    <a:pt x="249767" y="70556"/>
                    <a:pt x="254000" y="71967"/>
                  </a:cubicBezTo>
                  <a:lnTo>
                    <a:pt x="266700" y="76200"/>
                  </a:lnTo>
                  <a:cubicBezTo>
                    <a:pt x="275167" y="74789"/>
                    <a:pt x="284177" y="75268"/>
                    <a:pt x="292100" y="71967"/>
                  </a:cubicBezTo>
                  <a:cubicBezTo>
                    <a:pt x="301493" y="68053"/>
                    <a:pt x="317500" y="55034"/>
                    <a:pt x="317500" y="55034"/>
                  </a:cubicBezTo>
                  <a:cubicBezTo>
                    <a:pt x="318911" y="42334"/>
                    <a:pt x="317366" y="28943"/>
                    <a:pt x="321733" y="16934"/>
                  </a:cubicBezTo>
                  <a:cubicBezTo>
                    <a:pt x="328076" y="-509"/>
                    <a:pt x="372044" y="12646"/>
                    <a:pt x="372533" y="12700"/>
                  </a:cubicBezTo>
                  <a:cubicBezTo>
                    <a:pt x="375355" y="16933"/>
                    <a:pt x="378725" y="20849"/>
                    <a:pt x="381000" y="25400"/>
                  </a:cubicBezTo>
                  <a:cubicBezTo>
                    <a:pt x="387887" y="39174"/>
                    <a:pt x="381566" y="38666"/>
                    <a:pt x="393700" y="50800"/>
                  </a:cubicBezTo>
                  <a:cubicBezTo>
                    <a:pt x="397298" y="54398"/>
                    <a:pt x="402167" y="56445"/>
                    <a:pt x="406400" y="59267"/>
                  </a:cubicBezTo>
                  <a:cubicBezTo>
                    <a:pt x="438009" y="54752"/>
                    <a:pt x="428978" y="62090"/>
                    <a:pt x="440266" y="50800"/>
                  </a:cubicBezTo>
                </a:path>
              </a:pathLst>
            </a:cu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11700" y="2559866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Freeform 19"/>
            <p:cNvSpPr/>
            <p:nvPr/>
          </p:nvSpPr>
          <p:spPr>
            <a:xfrm flipH="1">
              <a:off x="4711700" y="3107267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770041" y="2970576"/>
              <a:ext cx="440266" cy="80434"/>
            </a:xfrm>
            <a:custGeom>
              <a:avLst/>
              <a:gdLst>
                <a:gd name="connsiteX0" fmla="*/ 0 w 440266"/>
                <a:gd name="connsiteY0" fmla="*/ 50800 h 80434"/>
                <a:gd name="connsiteX1" fmla="*/ 16933 w 440266"/>
                <a:gd name="connsiteY1" fmla="*/ 29634 h 80434"/>
                <a:gd name="connsiteX2" fmla="*/ 25400 w 440266"/>
                <a:gd name="connsiteY2" fmla="*/ 16934 h 80434"/>
                <a:gd name="connsiteX3" fmla="*/ 50800 w 440266"/>
                <a:gd name="connsiteY3" fmla="*/ 4234 h 80434"/>
                <a:gd name="connsiteX4" fmla="*/ 71966 w 440266"/>
                <a:gd name="connsiteY4" fmla="*/ 25400 h 80434"/>
                <a:gd name="connsiteX5" fmla="*/ 80433 w 440266"/>
                <a:gd name="connsiteY5" fmla="*/ 50800 h 80434"/>
                <a:gd name="connsiteX6" fmla="*/ 93133 w 440266"/>
                <a:gd name="connsiteY6" fmla="*/ 76200 h 80434"/>
                <a:gd name="connsiteX7" fmla="*/ 105833 w 440266"/>
                <a:gd name="connsiteY7" fmla="*/ 80434 h 80434"/>
                <a:gd name="connsiteX8" fmla="*/ 131233 w 440266"/>
                <a:gd name="connsiteY8" fmla="*/ 76200 h 80434"/>
                <a:gd name="connsiteX9" fmla="*/ 143933 w 440266"/>
                <a:gd name="connsiteY9" fmla="*/ 67734 h 80434"/>
                <a:gd name="connsiteX10" fmla="*/ 148166 w 440266"/>
                <a:gd name="connsiteY10" fmla="*/ 55034 h 80434"/>
                <a:gd name="connsiteX11" fmla="*/ 160866 w 440266"/>
                <a:gd name="connsiteY11" fmla="*/ 21167 h 80434"/>
                <a:gd name="connsiteX12" fmla="*/ 177800 w 440266"/>
                <a:gd name="connsiteY12" fmla="*/ 12700 h 80434"/>
                <a:gd name="connsiteX13" fmla="*/ 207433 w 440266"/>
                <a:gd name="connsiteY13" fmla="*/ 4234 h 80434"/>
                <a:gd name="connsiteX14" fmla="*/ 220133 w 440266"/>
                <a:gd name="connsiteY14" fmla="*/ 0 h 80434"/>
                <a:gd name="connsiteX15" fmla="*/ 232833 w 440266"/>
                <a:gd name="connsiteY15" fmla="*/ 8467 h 80434"/>
                <a:gd name="connsiteX16" fmla="*/ 241300 w 440266"/>
                <a:gd name="connsiteY16" fmla="*/ 33867 h 80434"/>
                <a:gd name="connsiteX17" fmla="*/ 249766 w 440266"/>
                <a:gd name="connsiteY17" fmla="*/ 59267 h 80434"/>
                <a:gd name="connsiteX18" fmla="*/ 254000 w 440266"/>
                <a:gd name="connsiteY18" fmla="*/ 71967 h 80434"/>
                <a:gd name="connsiteX19" fmla="*/ 266700 w 440266"/>
                <a:gd name="connsiteY19" fmla="*/ 76200 h 80434"/>
                <a:gd name="connsiteX20" fmla="*/ 292100 w 440266"/>
                <a:gd name="connsiteY20" fmla="*/ 71967 h 80434"/>
                <a:gd name="connsiteX21" fmla="*/ 317500 w 440266"/>
                <a:gd name="connsiteY21" fmla="*/ 55034 h 80434"/>
                <a:gd name="connsiteX22" fmla="*/ 321733 w 440266"/>
                <a:gd name="connsiteY22" fmla="*/ 16934 h 80434"/>
                <a:gd name="connsiteX23" fmla="*/ 372533 w 440266"/>
                <a:gd name="connsiteY23" fmla="*/ 12700 h 80434"/>
                <a:gd name="connsiteX24" fmla="*/ 381000 w 440266"/>
                <a:gd name="connsiteY24" fmla="*/ 25400 h 80434"/>
                <a:gd name="connsiteX25" fmla="*/ 393700 w 440266"/>
                <a:gd name="connsiteY25" fmla="*/ 50800 h 80434"/>
                <a:gd name="connsiteX26" fmla="*/ 406400 w 440266"/>
                <a:gd name="connsiteY26" fmla="*/ 59267 h 80434"/>
                <a:gd name="connsiteX27" fmla="*/ 440266 w 440266"/>
                <a:gd name="connsiteY27" fmla="*/ 50800 h 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0266" h="80434">
                  <a:moveTo>
                    <a:pt x="0" y="50800"/>
                  </a:moveTo>
                  <a:cubicBezTo>
                    <a:pt x="5644" y="43745"/>
                    <a:pt x="11512" y="36862"/>
                    <a:pt x="16933" y="29634"/>
                  </a:cubicBezTo>
                  <a:cubicBezTo>
                    <a:pt x="19986" y="25564"/>
                    <a:pt x="21802" y="20532"/>
                    <a:pt x="25400" y="16934"/>
                  </a:cubicBezTo>
                  <a:cubicBezTo>
                    <a:pt x="33607" y="8727"/>
                    <a:pt x="40470" y="7677"/>
                    <a:pt x="50800" y="4234"/>
                  </a:cubicBezTo>
                  <a:cubicBezTo>
                    <a:pt x="62387" y="11958"/>
                    <a:pt x="66024" y="12030"/>
                    <a:pt x="71966" y="25400"/>
                  </a:cubicBezTo>
                  <a:cubicBezTo>
                    <a:pt x="75591" y="33556"/>
                    <a:pt x="77611" y="42333"/>
                    <a:pt x="80433" y="50800"/>
                  </a:cubicBezTo>
                  <a:cubicBezTo>
                    <a:pt x="83222" y="59168"/>
                    <a:pt x="85671" y="70230"/>
                    <a:pt x="93133" y="76200"/>
                  </a:cubicBezTo>
                  <a:cubicBezTo>
                    <a:pt x="96618" y="78988"/>
                    <a:pt x="101600" y="79023"/>
                    <a:pt x="105833" y="80434"/>
                  </a:cubicBezTo>
                  <a:cubicBezTo>
                    <a:pt x="114300" y="79023"/>
                    <a:pt x="123090" y="78914"/>
                    <a:pt x="131233" y="76200"/>
                  </a:cubicBezTo>
                  <a:cubicBezTo>
                    <a:pt x="136060" y="74591"/>
                    <a:pt x="140755" y="71707"/>
                    <a:pt x="143933" y="67734"/>
                  </a:cubicBezTo>
                  <a:cubicBezTo>
                    <a:pt x="146721" y="64250"/>
                    <a:pt x="147084" y="59363"/>
                    <a:pt x="148166" y="55034"/>
                  </a:cubicBezTo>
                  <a:cubicBezTo>
                    <a:pt x="151339" y="42341"/>
                    <a:pt x="149864" y="30335"/>
                    <a:pt x="160866" y="21167"/>
                  </a:cubicBezTo>
                  <a:cubicBezTo>
                    <a:pt x="165714" y="17127"/>
                    <a:pt x="171999" y="15186"/>
                    <a:pt x="177800" y="12700"/>
                  </a:cubicBezTo>
                  <a:cubicBezTo>
                    <a:pt x="187950" y="8350"/>
                    <a:pt x="196692" y="7303"/>
                    <a:pt x="207433" y="4234"/>
                  </a:cubicBezTo>
                  <a:cubicBezTo>
                    <a:pt x="211724" y="3008"/>
                    <a:pt x="215900" y="1411"/>
                    <a:pt x="220133" y="0"/>
                  </a:cubicBezTo>
                  <a:cubicBezTo>
                    <a:pt x="224366" y="2822"/>
                    <a:pt x="230136" y="4152"/>
                    <a:pt x="232833" y="8467"/>
                  </a:cubicBezTo>
                  <a:cubicBezTo>
                    <a:pt x="237563" y="16035"/>
                    <a:pt x="238478" y="25400"/>
                    <a:pt x="241300" y="33867"/>
                  </a:cubicBezTo>
                  <a:lnTo>
                    <a:pt x="249766" y="59267"/>
                  </a:lnTo>
                  <a:cubicBezTo>
                    <a:pt x="251177" y="63500"/>
                    <a:pt x="249767" y="70556"/>
                    <a:pt x="254000" y="71967"/>
                  </a:cubicBezTo>
                  <a:lnTo>
                    <a:pt x="266700" y="76200"/>
                  </a:lnTo>
                  <a:cubicBezTo>
                    <a:pt x="275167" y="74789"/>
                    <a:pt x="284177" y="75268"/>
                    <a:pt x="292100" y="71967"/>
                  </a:cubicBezTo>
                  <a:cubicBezTo>
                    <a:pt x="301493" y="68053"/>
                    <a:pt x="317500" y="55034"/>
                    <a:pt x="317500" y="55034"/>
                  </a:cubicBezTo>
                  <a:cubicBezTo>
                    <a:pt x="318911" y="42334"/>
                    <a:pt x="317366" y="28943"/>
                    <a:pt x="321733" y="16934"/>
                  </a:cubicBezTo>
                  <a:cubicBezTo>
                    <a:pt x="328076" y="-509"/>
                    <a:pt x="372044" y="12646"/>
                    <a:pt x="372533" y="12700"/>
                  </a:cubicBezTo>
                  <a:cubicBezTo>
                    <a:pt x="375355" y="16933"/>
                    <a:pt x="378725" y="20849"/>
                    <a:pt x="381000" y="25400"/>
                  </a:cubicBezTo>
                  <a:cubicBezTo>
                    <a:pt x="387887" y="39174"/>
                    <a:pt x="381566" y="38666"/>
                    <a:pt x="393700" y="50800"/>
                  </a:cubicBezTo>
                  <a:cubicBezTo>
                    <a:pt x="397298" y="54398"/>
                    <a:pt x="402167" y="56445"/>
                    <a:pt x="406400" y="59267"/>
                  </a:cubicBezTo>
                  <a:cubicBezTo>
                    <a:pt x="438009" y="54752"/>
                    <a:pt x="428978" y="62090"/>
                    <a:pt x="440266" y="50800"/>
                  </a:cubicBezTo>
                </a:path>
              </a:pathLst>
            </a:cu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118100" y="2881581"/>
              <a:ext cx="417025" cy="9396"/>
            </a:xfrm>
            <a:custGeom>
              <a:avLst/>
              <a:gdLst>
                <a:gd name="connsiteX0" fmla="*/ 0 w 417025"/>
                <a:gd name="connsiteY0" fmla="*/ 4253 h 9396"/>
                <a:gd name="connsiteX1" fmla="*/ 355600 w 417025"/>
                <a:gd name="connsiteY1" fmla="*/ 4253 h 9396"/>
                <a:gd name="connsiteX2" fmla="*/ 385234 w 417025"/>
                <a:gd name="connsiteY2" fmla="*/ 19 h 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7025" h="9396">
                  <a:moveTo>
                    <a:pt x="0" y="4253"/>
                  </a:moveTo>
                  <a:cubicBezTo>
                    <a:pt x="164769" y="10843"/>
                    <a:pt x="127762" y="11373"/>
                    <a:pt x="355600" y="4253"/>
                  </a:cubicBezTo>
                  <a:cubicBezTo>
                    <a:pt x="508796" y="-535"/>
                    <a:pt x="318870" y="19"/>
                    <a:pt x="385234" y="19"/>
                  </a:cubicBezTo>
                </a:path>
              </a:pathLst>
            </a:custGeom>
            <a:ln w="190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1" name="Oval 30"/>
          <p:cNvSpPr/>
          <p:nvPr/>
        </p:nvSpPr>
        <p:spPr>
          <a:xfrm>
            <a:off x="7681157" y="380016"/>
            <a:ext cx="263876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223" y="3230393"/>
            <a:ext cx="2767283" cy="30545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18</a:t>
            </a:fld>
            <a:endParaRPr lang="pt-PT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720488" y="4072426"/>
            <a:ext cx="574517" cy="1165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714309" y="3640425"/>
            <a:ext cx="461448" cy="44365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Arc 32"/>
          <p:cNvSpPr/>
          <p:nvPr/>
        </p:nvSpPr>
        <p:spPr>
          <a:xfrm rot="1674909">
            <a:off x="7743832" y="3818424"/>
            <a:ext cx="319405" cy="347133"/>
          </a:xfrm>
          <a:prstGeom prst="arc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TextBox 33"/>
          <p:cNvSpPr txBox="1"/>
          <p:nvPr/>
        </p:nvSpPr>
        <p:spPr>
          <a:xfrm>
            <a:off x="8022168" y="3707801"/>
            <a:ext cx="35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θ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6788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846" y="1139905"/>
            <a:ext cx="1841039" cy="1282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020" y="205979"/>
            <a:ext cx="6406896" cy="576389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Hgg</a:t>
            </a:r>
            <a:r>
              <a:rPr lang="pt-PT" dirty="0" smtClean="0"/>
              <a:t> </a:t>
            </a:r>
            <a:r>
              <a:rPr lang="pt-PT" dirty="0" err="1" smtClean="0"/>
              <a:t>Effective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43" y="848653"/>
            <a:ext cx="8825292" cy="1573774"/>
          </a:xfrm>
        </p:spPr>
        <p:txBody>
          <a:bodyPr>
            <a:normAutofit fontScale="55000" lnSpcReduction="20000"/>
          </a:bodyPr>
          <a:lstStyle/>
          <a:p>
            <a:r>
              <a:rPr lang="pt-PT" dirty="0" err="1"/>
              <a:t>Depending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mode</a:t>
            </a:r>
            <a:r>
              <a:rPr lang="pt-PT" dirty="0"/>
              <a:t>,</a:t>
            </a:r>
            <a:r>
              <a:rPr lang="pt-PT" dirty="0" smtClean="0"/>
              <a:t> H+2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probse</a:t>
            </a:r>
            <a:r>
              <a:rPr lang="pt-PT" dirty="0" smtClean="0"/>
              <a:t> </a:t>
            </a:r>
            <a:r>
              <a:rPr lang="pt-PT" dirty="0"/>
              <a:t>CP </a:t>
            </a:r>
            <a:r>
              <a:rPr lang="pt-PT" dirty="0" err="1"/>
              <a:t>violation</a:t>
            </a:r>
            <a:r>
              <a:rPr lang="pt-PT" dirty="0"/>
              <a:t> </a:t>
            </a:r>
            <a:r>
              <a:rPr lang="pt-PT" dirty="0" smtClean="0"/>
              <a:t>(for </a:t>
            </a:r>
            <a:r>
              <a:rPr lang="pt-PT" dirty="0" err="1" smtClean="0"/>
              <a:t>ggF</a:t>
            </a:r>
            <a:r>
              <a:rPr lang="pt-PT" dirty="0" smtClean="0"/>
              <a:t>) </a:t>
            </a:r>
            <a:r>
              <a:rPr lang="pt-PT" dirty="0" err="1" smtClean="0"/>
              <a:t>or</a:t>
            </a:r>
            <a:r>
              <a:rPr lang="pt-PT" dirty="0" smtClean="0"/>
              <a:t> W/Z </a:t>
            </a:r>
            <a:r>
              <a:rPr lang="pt-PT" dirty="0" err="1" smtClean="0"/>
              <a:t>polarization</a:t>
            </a:r>
            <a:r>
              <a:rPr lang="pt-PT" dirty="0" smtClean="0"/>
              <a:t> (for VBF)</a:t>
            </a:r>
          </a:p>
          <a:p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gluon</a:t>
            </a:r>
            <a:r>
              <a:rPr lang="pt-PT" dirty="0" smtClean="0"/>
              <a:t> </a:t>
            </a:r>
            <a:r>
              <a:rPr lang="pt-PT" dirty="0" err="1" smtClean="0"/>
              <a:t>fusion</a:t>
            </a:r>
            <a:r>
              <a:rPr lang="pt-PT" dirty="0" smtClean="0"/>
              <a:t>: </a:t>
            </a:r>
          </a:p>
          <a:p>
            <a:pPr lvl="1"/>
            <a:r>
              <a:rPr lang="pt-PT" dirty="0" err="1" smtClean="0"/>
              <a:t>Effective</a:t>
            </a:r>
            <a:r>
              <a:rPr lang="pt-PT" dirty="0" smtClean="0"/>
              <a:t> </a:t>
            </a:r>
            <a:r>
              <a:rPr lang="pt-PT" dirty="0" err="1" smtClean="0"/>
              <a:t>vertex</a:t>
            </a:r>
            <a:r>
              <a:rPr lang="pt-PT" dirty="0" smtClean="0"/>
              <a:t> </a:t>
            </a:r>
            <a:r>
              <a:rPr lang="pt-PT" dirty="0" err="1" smtClean="0"/>
              <a:t>either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top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BSM </a:t>
            </a:r>
            <a:r>
              <a:rPr lang="pt-PT" dirty="0" err="1"/>
              <a:t>particles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 smtClean="0"/>
              <a:t>loop</a:t>
            </a:r>
            <a:endParaRPr lang="pt-PT" dirty="0" smtClean="0"/>
          </a:p>
          <a:p>
            <a:pPr lvl="1"/>
            <a:r>
              <a:rPr lang="pt-PT" dirty="0" smtClean="0"/>
              <a:t>Use BDT to </a:t>
            </a:r>
            <a:r>
              <a:rPr lang="pt-PT" dirty="0" err="1"/>
              <a:t>separate</a:t>
            </a:r>
            <a:r>
              <a:rPr lang="pt-PT" dirty="0"/>
              <a:t>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background (no CP </a:t>
            </a:r>
            <a:r>
              <a:rPr lang="pt-PT" dirty="0" err="1"/>
              <a:t>sensitivity</a:t>
            </a:r>
            <a:r>
              <a:rPr lang="pt-PT" dirty="0"/>
              <a:t>) </a:t>
            </a:r>
            <a:endParaRPr lang="pt-PT" dirty="0" smtClean="0"/>
          </a:p>
          <a:p>
            <a:pPr lvl="1"/>
            <a:r>
              <a:rPr lang="pt-PT" dirty="0" err="1" smtClean="0"/>
              <a:t>Classify</a:t>
            </a:r>
            <a:r>
              <a:rPr lang="pt-PT" dirty="0" smtClean="0"/>
              <a:t> H+2jets </a:t>
            </a:r>
            <a:r>
              <a:rPr lang="pt-PT" dirty="0" err="1" smtClean="0"/>
              <a:t>into</a:t>
            </a:r>
            <a:r>
              <a:rPr lang="pt-PT" dirty="0" smtClean="0"/>
              <a:t> </a:t>
            </a:r>
            <a:r>
              <a:rPr lang="pt-PT" dirty="0"/>
              <a:t>4x5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according</a:t>
            </a:r>
            <a:r>
              <a:rPr lang="pt-PT" dirty="0" smtClean="0"/>
              <a:t> to |</a:t>
            </a:r>
            <a:r>
              <a:rPr lang="pt-PT" dirty="0" err="1" smtClean="0"/>
              <a:t>Δη</a:t>
            </a:r>
            <a:r>
              <a:rPr lang="pt-PT" dirty="0" smtClean="0"/>
              <a:t>| </a:t>
            </a:r>
            <a:r>
              <a:rPr lang="pt-PT" dirty="0" err="1" smtClean="0"/>
              <a:t>and</a:t>
            </a:r>
            <a:r>
              <a:rPr lang="pt-PT" dirty="0" smtClean="0"/>
              <a:t> BDT </a:t>
            </a:r>
            <a:r>
              <a:rPr lang="pt-PT" dirty="0"/>
              <a:t>score 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19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76" y="2910412"/>
            <a:ext cx="2301859" cy="2232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185" y="3415400"/>
            <a:ext cx="2527059" cy="1728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541" y="782368"/>
            <a:ext cx="3738500" cy="2545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263" y="2910412"/>
            <a:ext cx="3227279" cy="21971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0142" y="115270"/>
            <a:ext cx="2823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dirty="0">
                <a:hlinkClick r:id="rId7"/>
              </a:rPr>
              <a:t>Eur. Phys. J. C 82 (2022) </a:t>
            </a:r>
            <a:r>
              <a:rPr lang="is-IS" sz="1100" dirty="0" smtClean="0">
                <a:hlinkClick r:id="rId7"/>
              </a:rPr>
              <a:t>622</a:t>
            </a:r>
            <a:endParaRPr lang="is-IS" sz="11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499" y="2784364"/>
            <a:ext cx="3214500" cy="23232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42" y="2372332"/>
            <a:ext cx="5118429" cy="58468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Oval 17"/>
          <p:cNvSpPr/>
          <p:nvPr/>
        </p:nvSpPr>
        <p:spPr>
          <a:xfrm>
            <a:off x="7642916" y="1479557"/>
            <a:ext cx="641740" cy="570853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4208" y="2547146"/>
            <a:ext cx="3379677" cy="2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7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50157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CP </a:t>
            </a:r>
            <a:r>
              <a:rPr lang="pt-PT" dirty="0" err="1" smtClean="0">
                <a:solidFill>
                  <a:srgbClr val="FFFFFF"/>
                </a:solidFill>
              </a:rPr>
              <a:t>Violation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Higgs</a:t>
            </a:r>
            <a:r>
              <a:rPr lang="pt-PT" dirty="0" smtClean="0">
                <a:solidFill>
                  <a:srgbClr val="FFFFFF"/>
                </a:solidFill>
              </a:rPr>
              <a:t> Sector?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520" y="1020480"/>
            <a:ext cx="8169079" cy="3696404"/>
          </a:xfrm>
        </p:spPr>
        <p:txBody>
          <a:bodyPr>
            <a:normAutofit fontScale="475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Sakharov conditions for a matter-dominated universe require CP violation</a:t>
            </a:r>
            <a:r>
              <a:rPr lang="en-GB" baseline="30000" dirty="0" smtClean="0">
                <a:solidFill>
                  <a:srgbClr val="FFFFFF"/>
                </a:solidFill>
              </a:rPr>
              <a:t>(1)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Some CP-violating processes are well known and measured: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Described with complex phases in CKM-matrix - quark mixing  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Maybe in PNMS-matrix as well - neutrino mixing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But insufficient, by orders of magnitude, to explain baryon asymmetry</a:t>
            </a:r>
            <a:r>
              <a:rPr lang="en-GB" baseline="30000" dirty="0" smtClean="0">
                <a:solidFill>
                  <a:srgbClr val="FFFFFF"/>
                </a:solidFill>
              </a:rPr>
              <a:t>(1)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CP violation in Higgs sector?</a:t>
            </a:r>
          </a:p>
          <a:p>
            <a:pPr marL="742865" lvl="2" indent="-342861"/>
            <a:r>
              <a:rPr lang="en-GB" sz="2900" dirty="0">
                <a:solidFill>
                  <a:srgbClr val="FFFFFF"/>
                </a:solidFill>
              </a:rPr>
              <a:t>Possible in some models with extended Higgs sector (e.g. some 2HDMs)</a:t>
            </a:r>
          </a:p>
          <a:p>
            <a:pPr marL="742865" lvl="2" indent="-342861"/>
            <a:r>
              <a:rPr lang="en-GB" sz="2900" dirty="0">
                <a:solidFill>
                  <a:srgbClr val="FFFFFF"/>
                </a:solidFill>
              </a:rPr>
              <a:t>M</a:t>
            </a:r>
            <a:r>
              <a:rPr lang="en-GB" sz="2900" b="1" dirty="0">
                <a:solidFill>
                  <a:srgbClr val="FFFFFF"/>
                </a:solidFill>
              </a:rPr>
              <a:t>ixing</a:t>
            </a:r>
            <a:r>
              <a:rPr lang="en-GB" sz="2900" dirty="0">
                <a:solidFill>
                  <a:srgbClr val="FFFFFF"/>
                </a:solidFill>
              </a:rPr>
              <a:t> of scalar (CP-even) and pseudo-scalar (CP-odd) Higgs states would make CP violation an enticing possibility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What do we know about Higgs CP properties?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In the SM, Higgs scalar is a CP </a:t>
            </a:r>
            <a:r>
              <a:rPr lang="en-GB" dirty="0" err="1" smtClean="0">
                <a:solidFill>
                  <a:srgbClr val="FFFFFF"/>
                </a:solidFill>
              </a:rPr>
              <a:t>eigenstate</a:t>
            </a:r>
            <a:r>
              <a:rPr lang="en-GB" dirty="0" smtClean="0">
                <a:solidFill>
                  <a:srgbClr val="FFFFFF"/>
                </a:solidFill>
              </a:rPr>
              <a:t> with J</a:t>
            </a:r>
            <a:r>
              <a:rPr lang="en-GB" baseline="30000" dirty="0" smtClean="0">
                <a:solidFill>
                  <a:srgbClr val="FFFFFF"/>
                </a:solidFill>
              </a:rPr>
              <a:t>CP</a:t>
            </a:r>
            <a:r>
              <a:rPr lang="en-GB" dirty="0" smtClean="0">
                <a:solidFill>
                  <a:srgbClr val="FFFFFF"/>
                </a:solidFill>
              </a:rPr>
              <a:t> = 0</a:t>
            </a:r>
            <a:r>
              <a:rPr lang="en-GB" baseline="30000" dirty="0" smtClean="0">
                <a:solidFill>
                  <a:srgbClr val="FFFFFF"/>
                </a:solidFill>
              </a:rPr>
              <a:t>++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Pure J</a:t>
            </a:r>
            <a:r>
              <a:rPr lang="en-GB" baseline="30000" dirty="0" smtClean="0">
                <a:solidFill>
                  <a:srgbClr val="FFFFFF"/>
                </a:solidFill>
              </a:rPr>
              <a:t>P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= </a:t>
            </a:r>
            <a:r>
              <a:rPr lang="en-GB" dirty="0" smtClean="0">
                <a:solidFill>
                  <a:srgbClr val="FFFFFF"/>
                </a:solidFill>
              </a:rPr>
              <a:t>0</a:t>
            </a:r>
            <a:r>
              <a:rPr lang="en-GB" baseline="30000" dirty="0" smtClean="0">
                <a:solidFill>
                  <a:srgbClr val="FFFFFF"/>
                </a:solidFill>
              </a:rPr>
              <a:t>-</a:t>
            </a:r>
            <a:r>
              <a:rPr lang="en-GB" dirty="0" smtClean="0">
                <a:solidFill>
                  <a:srgbClr val="FFFFFF"/>
                </a:solidFill>
              </a:rPr>
              <a:t> hypothesis for observed Higgs boson was ruled out in Run 1</a:t>
            </a:r>
            <a:r>
              <a:rPr lang="en-GB" baseline="30000" dirty="0" smtClean="0">
                <a:solidFill>
                  <a:srgbClr val="FFFFFF"/>
                </a:solidFill>
              </a:rPr>
              <a:t>(2)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But hypothesis of a CP-odd admixture is far from being constrained experimentally!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8765" y="4571792"/>
            <a:ext cx="3310821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r"/>
            <a:r>
              <a:rPr lang="pt-PT" sz="1200" baseline="30000" dirty="0">
                <a:solidFill>
                  <a:srgbClr val="FFFFFF"/>
                </a:solidFill>
              </a:rPr>
              <a:t>(1)</a:t>
            </a:r>
            <a:r>
              <a:rPr lang="pt-PT" sz="1200" dirty="0">
                <a:solidFill>
                  <a:srgbClr val="FFFFFF"/>
                </a:solidFill>
              </a:rPr>
              <a:t> </a:t>
            </a:r>
            <a:r>
              <a:rPr lang="pt-PT" sz="1200" dirty="0" err="1">
                <a:solidFill>
                  <a:srgbClr val="FFFFFF"/>
                </a:solidFill>
              </a:rPr>
              <a:t>See</a:t>
            </a:r>
            <a:r>
              <a:rPr lang="pt-PT" sz="1200" dirty="0">
                <a:solidFill>
                  <a:srgbClr val="FFFFFF"/>
                </a:solidFill>
              </a:rPr>
              <a:t> e.g. </a:t>
            </a:r>
            <a:r>
              <a:rPr lang="it-IT" sz="1200" dirty="0" err="1">
                <a:solidFill>
                  <a:srgbClr val="FFFFFF"/>
                </a:solidFill>
              </a:rPr>
              <a:t>Mod.Phys.Lett.A</a:t>
            </a:r>
            <a:r>
              <a:rPr lang="it-IT" sz="1200" dirty="0">
                <a:solidFill>
                  <a:srgbClr val="FFFFFF"/>
                </a:solidFill>
              </a:rPr>
              <a:t> 9 (1994) 795-810</a:t>
            </a:r>
            <a:endParaRPr lang="pt-PT" sz="1200" dirty="0">
              <a:solidFill>
                <a:srgbClr val="FFFFFF"/>
              </a:solidFill>
            </a:endParaRPr>
          </a:p>
          <a:p>
            <a:pPr algn="r"/>
            <a:r>
              <a:rPr lang="pt-PT" sz="1200" baseline="30000" dirty="0">
                <a:solidFill>
                  <a:srgbClr val="FFFFFF"/>
                </a:solidFill>
              </a:rPr>
              <a:t>(2)</a:t>
            </a:r>
            <a:r>
              <a:rPr lang="pt-PT" sz="1200" dirty="0">
                <a:solidFill>
                  <a:srgbClr val="FFFFFF"/>
                </a:solidFill>
              </a:rPr>
              <a:t> </a:t>
            </a:r>
            <a:r>
              <a:rPr lang="pt-PT" sz="1200" dirty="0" err="1">
                <a:solidFill>
                  <a:srgbClr val="FFFFFF"/>
                </a:solidFill>
              </a:rPr>
              <a:t>See</a:t>
            </a:r>
            <a:r>
              <a:rPr lang="pt-PT" sz="1200" dirty="0">
                <a:solidFill>
                  <a:srgbClr val="FFFFFF"/>
                </a:solidFill>
              </a:rPr>
              <a:t> e.g. </a:t>
            </a:r>
            <a:r>
              <a:rPr lang="pt-PT" sz="1200" dirty="0" err="1">
                <a:solidFill>
                  <a:srgbClr val="FFFFFF"/>
                </a:solidFill>
              </a:rPr>
              <a:t>Eur.Phys.J</a:t>
            </a:r>
            <a:r>
              <a:rPr lang="pt-PT" sz="1200" dirty="0">
                <a:solidFill>
                  <a:srgbClr val="FFFFFF"/>
                </a:solidFill>
              </a:rPr>
              <a:t> C75 (2015) 476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861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20</a:t>
            </a:fld>
            <a:endParaRPr lang="pt-PT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2909" y="1708826"/>
            <a:ext cx="8633620" cy="1517728"/>
          </a:xfrm>
          <a:prstGeom prst="rect">
            <a:avLst/>
          </a:prstGeom>
        </p:spPr>
        <p:txBody>
          <a:bodyPr>
            <a:noAutofit/>
          </a:bodyPr>
          <a:lstStyle>
            <a:lvl1pPr marL="342861" indent="-342861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5" indent="-285717" algn="l" defTabSz="45714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8" indent="-228574" algn="l" defTabSz="457148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457148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Search for changed </a:t>
            </a:r>
            <a:r>
              <a:rPr lang="en-GB" sz="1600" b="1" dirty="0" smtClean="0"/>
              <a:t>shapes</a:t>
            </a:r>
            <a:r>
              <a:rPr lang="en-GB" sz="1600" dirty="0" smtClean="0"/>
              <a:t> of differential cross sections due to CP-odd observables (2</a:t>
            </a:r>
            <a:r>
              <a:rPr lang="en-GB" sz="1600" baseline="30000" dirty="0" smtClean="0"/>
              <a:t>nd</a:t>
            </a:r>
            <a:r>
              <a:rPr lang="en-GB" sz="1600" dirty="0" smtClean="0"/>
              <a:t> term)</a:t>
            </a:r>
          </a:p>
          <a:p>
            <a:r>
              <a:rPr lang="en-GB" sz="1600" dirty="0" smtClean="0"/>
              <a:t>Or on process </a:t>
            </a:r>
            <a:r>
              <a:rPr lang="en-GB" sz="1600" b="1" dirty="0" smtClean="0"/>
              <a:t>rates</a:t>
            </a:r>
            <a:r>
              <a:rPr lang="en-GB" sz="1600" dirty="0" smtClean="0"/>
              <a:t> </a:t>
            </a:r>
            <a:r>
              <a:rPr lang="en-US" sz="1600" dirty="0" smtClean="0"/>
              <a:t>(</a:t>
            </a:r>
            <a:r>
              <a:rPr lang="en-GB" sz="1600" dirty="0" smtClean="0"/>
              <a:t>cross sections) from 3</a:t>
            </a:r>
            <a:r>
              <a:rPr lang="en-GB" sz="1600" baseline="30000" dirty="0" smtClean="0"/>
              <a:t>rd</a:t>
            </a:r>
            <a:r>
              <a:rPr lang="en-GB" sz="1600" dirty="0" smtClean="0"/>
              <a:t> term </a:t>
            </a:r>
            <a:r>
              <a:rPr lang="mr-IN" sz="1600" dirty="0" smtClean="0"/>
              <a:t>–</a:t>
            </a:r>
            <a:r>
              <a:rPr lang="en-GB" sz="1600" dirty="0" smtClean="0"/>
              <a:t> but other BSM scenarios can change rates</a:t>
            </a:r>
            <a:endParaRPr lang="en-GB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93" y="2701080"/>
            <a:ext cx="5193746" cy="1040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74019" y="4490275"/>
            <a:ext cx="570251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r"/>
            <a:r>
              <a:rPr lang="en-GB" sz="1200" dirty="0"/>
              <a:t>See e.g. arXiv:2208.02338 [hep-ex], </a:t>
            </a:r>
            <a:r>
              <a:rPr lang="de-DE" sz="1200" dirty="0"/>
              <a:t>arXiv:1008.3869v3 [</a:t>
            </a:r>
            <a:r>
              <a:rPr lang="de-DE" sz="1200" dirty="0" err="1"/>
              <a:t>hep-ph</a:t>
            </a:r>
            <a:r>
              <a:rPr lang="de-DE" sz="1200" dirty="0"/>
              <a:t>], </a:t>
            </a:r>
            <a:r>
              <a:rPr lang="en-GB" sz="1200" dirty="0"/>
              <a:t>or </a:t>
            </a:r>
            <a:r>
              <a:rPr lang="en-GB" sz="1200" dirty="0" err="1"/>
              <a:t>C.Grefe</a:t>
            </a:r>
            <a:r>
              <a:rPr lang="en-GB" sz="1200" dirty="0"/>
              <a:t>, ICHEP’22</a:t>
            </a:r>
          </a:p>
        </p:txBody>
      </p:sp>
    </p:spTree>
    <p:extLst>
      <p:ext uri="{BB962C8B-B14F-4D97-AF65-F5344CB8AC3E}">
        <p14:creationId xmlns:p14="http://schemas.microsoft.com/office/powerpoint/2010/main" val="369266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80"/>
            <a:ext cx="9144000" cy="61805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to search for a CP-odd admixture?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672" y="4061785"/>
            <a:ext cx="3894616" cy="3467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2911" y="1126752"/>
            <a:ext cx="2850754" cy="25545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pPr marL="285717" indent="-285717">
              <a:buFont typeface="Arial"/>
              <a:buChar char="•"/>
            </a:pPr>
            <a:r>
              <a:rPr lang="en-GB" sz="1600" dirty="0" smtClean="0"/>
              <a:t>Effect </a:t>
            </a:r>
            <a:r>
              <a:rPr lang="en-GB" sz="1600" dirty="0"/>
              <a:t>of CP-</a:t>
            </a:r>
            <a:r>
              <a:rPr lang="en-GB" sz="1600" dirty="0" smtClean="0"/>
              <a:t>odd </a:t>
            </a:r>
            <a:r>
              <a:rPr lang="en-GB" sz="1600" dirty="0"/>
              <a:t> </a:t>
            </a:r>
            <a:r>
              <a:rPr lang="en-GB" sz="1600" dirty="0" smtClean="0"/>
              <a:t>components on </a:t>
            </a:r>
            <a:r>
              <a:rPr lang="en-GB" sz="1600" b="1" dirty="0" err="1"/>
              <a:t>bosonic</a:t>
            </a:r>
            <a:r>
              <a:rPr lang="en-GB" sz="1600" b="1" dirty="0"/>
              <a:t> </a:t>
            </a:r>
            <a:r>
              <a:rPr lang="en-GB" sz="1600" b="1" dirty="0" smtClean="0"/>
              <a:t>couplings</a:t>
            </a:r>
            <a:r>
              <a:rPr lang="en-GB" sz="1600" dirty="0" smtClean="0"/>
              <a:t> </a:t>
            </a:r>
            <a:r>
              <a:rPr lang="en-GB" sz="1600" dirty="0" err="1"/>
              <a:t>parametrized</a:t>
            </a:r>
            <a:r>
              <a:rPr lang="en-GB" sz="1600" dirty="0"/>
              <a:t> as expansion with higher order terms suppressed by powers of scale of new physics </a:t>
            </a:r>
            <a:r>
              <a:rPr lang="en-GB" sz="1600" dirty="0" err="1"/>
              <a:t>Λ</a:t>
            </a:r>
            <a:endParaRPr lang="en-GB" sz="1600" dirty="0"/>
          </a:p>
          <a:p>
            <a:pPr marL="285717" indent="-285717">
              <a:buFont typeface="Arial"/>
              <a:buChar char="•"/>
            </a:pPr>
            <a:r>
              <a:rPr lang="en-GB" sz="1600" dirty="0"/>
              <a:t>Could explain why a CP-odd admixture has not been seen</a:t>
            </a:r>
          </a:p>
          <a:p>
            <a:pPr marL="285717" indent="-285717">
              <a:buFont typeface="Arial"/>
              <a:buChar char="•"/>
            </a:pP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1168678"/>
            <a:ext cx="2895064" cy="2554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pPr marL="285717" indent="-285717">
              <a:buFont typeface="Arial"/>
              <a:buChar char="•"/>
            </a:pPr>
            <a:r>
              <a:rPr lang="en-GB" sz="1600" b="1" dirty="0" err="1"/>
              <a:t>Fermionic</a:t>
            </a:r>
            <a:r>
              <a:rPr lang="en-GB" sz="1600" b="1" dirty="0"/>
              <a:t> couplings</a:t>
            </a:r>
            <a:r>
              <a:rPr lang="en-GB" sz="1600" dirty="0"/>
              <a:t> are affected at tree </a:t>
            </a:r>
            <a:r>
              <a:rPr lang="en-GB" sz="1600" dirty="0" smtClean="0"/>
              <a:t>level</a:t>
            </a:r>
          </a:p>
          <a:p>
            <a:pPr marL="285717" indent="-285717">
              <a:buFont typeface="Arial"/>
              <a:buChar char="•"/>
            </a:pPr>
            <a:r>
              <a:rPr lang="en-GB" sz="1600" dirty="0" smtClean="0"/>
              <a:t>Mixing angle α between CP-even and CP-odd coupling  components</a:t>
            </a:r>
            <a:endParaRPr lang="en-GB" sz="1600" dirty="0"/>
          </a:p>
          <a:p>
            <a:pPr marL="285717" indent="-285717">
              <a:buFont typeface="Arial"/>
              <a:buChar char="•"/>
            </a:pPr>
            <a:r>
              <a:rPr lang="en-GB" sz="1600" dirty="0"/>
              <a:t>More notable for heavier fermions due to enhanced </a:t>
            </a:r>
            <a:r>
              <a:rPr lang="en-GB" sz="1600" dirty="0" smtClean="0"/>
              <a:t>coupling</a:t>
            </a:r>
          </a:p>
          <a:p>
            <a:endParaRPr lang="en-GB" sz="1600" dirty="0"/>
          </a:p>
          <a:p>
            <a:pPr marL="285717" indent="-285717">
              <a:buFont typeface="Arial"/>
              <a:buChar char="•"/>
            </a:pPr>
            <a:endParaRPr lang="en-GB" sz="1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569372" y="2131083"/>
            <a:ext cx="2062414" cy="1197678"/>
            <a:chOff x="3586003" y="1897554"/>
            <a:chExt cx="2481590" cy="15969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6003" y="1897554"/>
              <a:ext cx="2481590" cy="159690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/>
            <p:cNvSpPr/>
            <p:nvPr/>
          </p:nvSpPr>
          <p:spPr>
            <a:xfrm>
              <a:off x="4509832" y="2568406"/>
              <a:ext cx="256607" cy="2568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5308729" y="2568406"/>
              <a:ext cx="242603" cy="2568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69" y="4057028"/>
            <a:ext cx="4199710" cy="3650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759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7709"/>
            <a:ext cx="8229600" cy="857250"/>
          </a:xfrm>
        </p:spPr>
        <p:txBody>
          <a:bodyPr/>
          <a:lstStyle/>
          <a:p>
            <a:r>
              <a:rPr lang="pt-PT" dirty="0" err="1" smtClean="0"/>
              <a:t>Fermionic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164" y="3471284"/>
            <a:ext cx="1734038" cy="1245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76" y="3478689"/>
            <a:ext cx="1806838" cy="101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725" t="12900" r="2010" b="14070"/>
          <a:stretch/>
        </p:blipFill>
        <p:spPr>
          <a:xfrm>
            <a:off x="5326419" y="3606470"/>
            <a:ext cx="1309537" cy="1045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21802" b="23777"/>
          <a:stretch/>
        </p:blipFill>
        <p:spPr>
          <a:xfrm>
            <a:off x="7260578" y="3606469"/>
            <a:ext cx="1460242" cy="109221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669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71" y="274553"/>
            <a:ext cx="8229600" cy="472101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H-top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</a:t>
            </a:r>
            <a:r>
              <a:rPr lang="pt-PT" sz="3600" dirty="0" err="1"/>
              <a:t>ttH</a:t>
            </a:r>
            <a:r>
              <a:rPr lang="pt-PT" sz="3600" dirty="0"/>
              <a:t>/</a:t>
            </a:r>
            <a:r>
              <a:rPr lang="pt-PT" sz="3600" dirty="0" err="1"/>
              <a:t>tH</a:t>
            </a:r>
            <a:r>
              <a:rPr lang="pt-PT" sz="3600" dirty="0"/>
              <a:t>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873" y="1196780"/>
            <a:ext cx="4660844" cy="1034385"/>
          </a:xfrm>
        </p:spPr>
        <p:txBody>
          <a:bodyPr>
            <a:noAutofit/>
          </a:bodyPr>
          <a:lstStyle/>
          <a:p>
            <a:r>
              <a:rPr lang="en-GB" sz="1600" dirty="0" smtClean="0"/>
              <a:t>Calculate CP-sensitive observables </a:t>
            </a:r>
            <a:r>
              <a:rPr lang="en-GB" sz="1600" b="1" i="1" dirty="0" smtClean="0"/>
              <a:t>b</a:t>
            </a:r>
            <a:r>
              <a:rPr lang="en-GB" sz="1600" b="1" i="1" baseline="-25000" dirty="0" smtClean="0"/>
              <a:t>2</a:t>
            </a:r>
            <a:r>
              <a:rPr lang="en-GB" sz="1600" dirty="0" smtClean="0"/>
              <a:t> and </a:t>
            </a:r>
            <a:r>
              <a:rPr lang="en-GB" sz="1600" b="1" i="1" dirty="0" smtClean="0"/>
              <a:t>b</a:t>
            </a:r>
            <a:r>
              <a:rPr lang="en-GB" sz="1600" b="1" i="1" baseline="-25000" dirty="0" smtClean="0"/>
              <a:t>4</a:t>
            </a:r>
            <a:r>
              <a:rPr lang="en-GB" sz="1600" dirty="0" smtClean="0"/>
              <a:t> from top-quark 3-momenta</a:t>
            </a:r>
          </a:p>
          <a:p>
            <a:r>
              <a:rPr lang="en-GB" sz="1600" dirty="0" smtClean="0"/>
              <a:t>Use different observables in combined fit depending on region</a:t>
            </a:r>
          </a:p>
          <a:p>
            <a:endParaRPr lang="en-GB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" y="3601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hlinkClick r:id="rId3"/>
              </a:rPr>
              <a:t>ATLAS-CONF-2022-016</a:t>
            </a:r>
            <a:r>
              <a:rPr lang="is-IS" sz="1200" dirty="0"/>
              <a:t> (16 March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7727765" y="380016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96" y="2983970"/>
            <a:ext cx="5216279" cy="1851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46" y="2336015"/>
            <a:ext cx="1985810" cy="514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758" y="2312715"/>
            <a:ext cx="1240912" cy="570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360" y="957774"/>
            <a:ext cx="2048754" cy="1938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2836" y="2994065"/>
            <a:ext cx="2032626" cy="19356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837" y="957774"/>
            <a:ext cx="2017695" cy="193873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9013" y="180000"/>
            <a:ext cx="1263379" cy="642948"/>
            <a:chOff x="4711700" y="4799299"/>
            <a:chExt cx="1483793" cy="640535"/>
          </a:xfrm>
        </p:grpSpPr>
        <p:sp>
          <p:nvSpPr>
            <p:cNvPr id="30" name="Freeform 29"/>
            <p:cNvSpPr/>
            <p:nvPr/>
          </p:nvSpPr>
          <p:spPr>
            <a:xfrm>
              <a:off x="5100425" y="4858566"/>
              <a:ext cx="606109" cy="534701"/>
            </a:xfrm>
            <a:custGeom>
              <a:avLst/>
              <a:gdLst>
                <a:gd name="connsiteX0" fmla="*/ 589175 w 606109"/>
                <a:gd name="connsiteY0" fmla="*/ 12700 h 534701"/>
                <a:gd name="connsiteX1" fmla="*/ 411375 w 606109"/>
                <a:gd name="connsiteY1" fmla="*/ 8467 h 534701"/>
                <a:gd name="connsiteX2" fmla="*/ 352109 w 606109"/>
                <a:gd name="connsiteY2" fmla="*/ 4233 h 534701"/>
                <a:gd name="connsiteX3" fmla="*/ 187009 w 606109"/>
                <a:gd name="connsiteY3" fmla="*/ 8467 h 534701"/>
                <a:gd name="connsiteX4" fmla="*/ 106575 w 606109"/>
                <a:gd name="connsiteY4" fmla="*/ 4233 h 534701"/>
                <a:gd name="connsiteX5" fmla="*/ 47309 w 606109"/>
                <a:gd name="connsiteY5" fmla="*/ 0 h 534701"/>
                <a:gd name="connsiteX6" fmla="*/ 13442 w 606109"/>
                <a:gd name="connsiteY6" fmla="*/ 4233 h 534701"/>
                <a:gd name="connsiteX7" fmla="*/ 742 w 606109"/>
                <a:gd name="connsiteY7" fmla="*/ 8467 h 534701"/>
                <a:gd name="connsiteX8" fmla="*/ 4975 w 606109"/>
                <a:gd name="connsiteY8" fmla="*/ 21167 h 534701"/>
                <a:gd name="connsiteX9" fmla="*/ 17675 w 606109"/>
                <a:gd name="connsiteY9" fmla="*/ 16933 h 534701"/>
                <a:gd name="connsiteX10" fmla="*/ 9209 w 606109"/>
                <a:gd name="connsiteY10" fmla="*/ 182033 h 534701"/>
                <a:gd name="connsiteX11" fmla="*/ 13442 w 606109"/>
                <a:gd name="connsiteY11" fmla="*/ 207433 h 534701"/>
                <a:gd name="connsiteX12" fmla="*/ 21909 w 606109"/>
                <a:gd name="connsiteY12" fmla="*/ 266700 h 534701"/>
                <a:gd name="connsiteX13" fmla="*/ 17675 w 606109"/>
                <a:gd name="connsiteY13" fmla="*/ 330200 h 534701"/>
                <a:gd name="connsiteX14" fmla="*/ 13442 w 606109"/>
                <a:gd name="connsiteY14" fmla="*/ 355600 h 534701"/>
                <a:gd name="connsiteX15" fmla="*/ 17675 w 606109"/>
                <a:gd name="connsiteY15" fmla="*/ 436033 h 534701"/>
                <a:gd name="connsiteX16" fmla="*/ 13442 w 606109"/>
                <a:gd name="connsiteY16" fmla="*/ 499533 h 534701"/>
                <a:gd name="connsiteX17" fmla="*/ 17675 w 606109"/>
                <a:gd name="connsiteY17" fmla="*/ 529167 h 534701"/>
                <a:gd name="connsiteX18" fmla="*/ 115042 w 606109"/>
                <a:gd name="connsiteY18" fmla="*/ 533400 h 534701"/>
                <a:gd name="connsiteX19" fmla="*/ 606109 w 606109"/>
                <a:gd name="connsiteY19" fmla="*/ 529167 h 5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6109" h="534701">
                  <a:moveTo>
                    <a:pt x="589175" y="12700"/>
                  </a:moveTo>
                  <a:lnTo>
                    <a:pt x="411375" y="8467"/>
                  </a:lnTo>
                  <a:cubicBezTo>
                    <a:pt x="391582" y="7760"/>
                    <a:pt x="371915" y="4233"/>
                    <a:pt x="352109" y="4233"/>
                  </a:cubicBezTo>
                  <a:cubicBezTo>
                    <a:pt x="297058" y="4233"/>
                    <a:pt x="242042" y="7056"/>
                    <a:pt x="187009" y="8467"/>
                  </a:cubicBezTo>
                  <a:lnTo>
                    <a:pt x="106575" y="4233"/>
                  </a:lnTo>
                  <a:cubicBezTo>
                    <a:pt x="86806" y="3035"/>
                    <a:pt x="67115" y="0"/>
                    <a:pt x="47309" y="0"/>
                  </a:cubicBezTo>
                  <a:cubicBezTo>
                    <a:pt x="35932" y="0"/>
                    <a:pt x="24731" y="2822"/>
                    <a:pt x="13442" y="4233"/>
                  </a:cubicBezTo>
                  <a:cubicBezTo>
                    <a:pt x="9209" y="5644"/>
                    <a:pt x="2738" y="4476"/>
                    <a:pt x="742" y="8467"/>
                  </a:cubicBezTo>
                  <a:cubicBezTo>
                    <a:pt x="-1254" y="12458"/>
                    <a:pt x="984" y="19171"/>
                    <a:pt x="4975" y="21167"/>
                  </a:cubicBezTo>
                  <a:cubicBezTo>
                    <a:pt x="8966" y="23163"/>
                    <a:pt x="13442" y="18344"/>
                    <a:pt x="17675" y="16933"/>
                  </a:cubicBezTo>
                  <a:cubicBezTo>
                    <a:pt x="13102" y="76390"/>
                    <a:pt x="9209" y="117809"/>
                    <a:pt x="9209" y="182033"/>
                  </a:cubicBezTo>
                  <a:cubicBezTo>
                    <a:pt x="9209" y="190616"/>
                    <a:pt x="12377" y="198916"/>
                    <a:pt x="13442" y="207433"/>
                  </a:cubicBezTo>
                  <a:cubicBezTo>
                    <a:pt x="20659" y="265176"/>
                    <a:pt x="13248" y="232062"/>
                    <a:pt x="21909" y="266700"/>
                  </a:cubicBezTo>
                  <a:cubicBezTo>
                    <a:pt x="20498" y="287867"/>
                    <a:pt x="19686" y="309082"/>
                    <a:pt x="17675" y="330200"/>
                  </a:cubicBezTo>
                  <a:cubicBezTo>
                    <a:pt x="16861" y="338745"/>
                    <a:pt x="13442" y="347017"/>
                    <a:pt x="13442" y="355600"/>
                  </a:cubicBezTo>
                  <a:cubicBezTo>
                    <a:pt x="13442" y="382448"/>
                    <a:pt x="16264" y="409222"/>
                    <a:pt x="17675" y="436033"/>
                  </a:cubicBezTo>
                  <a:cubicBezTo>
                    <a:pt x="16264" y="457200"/>
                    <a:pt x="13442" y="478319"/>
                    <a:pt x="13442" y="499533"/>
                  </a:cubicBezTo>
                  <a:cubicBezTo>
                    <a:pt x="13442" y="509511"/>
                    <a:pt x="8209" y="526012"/>
                    <a:pt x="17675" y="529167"/>
                  </a:cubicBezTo>
                  <a:cubicBezTo>
                    <a:pt x="48494" y="539440"/>
                    <a:pt x="82586" y="531989"/>
                    <a:pt x="115042" y="533400"/>
                  </a:cubicBezTo>
                  <a:cubicBezTo>
                    <a:pt x="363330" y="525124"/>
                    <a:pt x="199685" y="529167"/>
                    <a:pt x="606109" y="529167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4711700" y="4799299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flipH="1">
              <a:off x="4711700" y="5346700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flipH="1" flipV="1">
              <a:off x="5801793" y="4958936"/>
              <a:ext cx="381000" cy="171474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flipH="1" flipV="1">
              <a:off x="5808143" y="5130410"/>
              <a:ext cx="387350" cy="165100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5143500" y="5115974"/>
              <a:ext cx="694267" cy="19060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5</a:t>
            </a:fld>
            <a:endParaRPr lang="pt-PT"/>
          </a:p>
        </p:txBody>
      </p:sp>
      <p:sp>
        <p:nvSpPr>
          <p:cNvPr id="38" name="TextBox 37"/>
          <p:cNvSpPr txBox="1"/>
          <p:nvPr/>
        </p:nvSpPr>
        <p:spPr>
          <a:xfrm>
            <a:off x="104873" y="801435"/>
            <a:ext cx="287806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 smtClean="0"/>
              <a:t>See</a:t>
            </a:r>
            <a:r>
              <a:rPr lang="pt-PT" sz="1400" dirty="0" smtClean="0"/>
              <a:t> </a:t>
            </a:r>
            <a:r>
              <a:rPr lang="pt-PT" sz="1400" dirty="0" err="1" smtClean="0"/>
              <a:t>talk</a:t>
            </a:r>
            <a:r>
              <a:rPr lang="pt-PT" sz="1400" dirty="0" smtClean="0"/>
              <a:t> </a:t>
            </a:r>
            <a:r>
              <a:rPr lang="pt-PT" sz="1400" dirty="0" err="1" smtClean="0"/>
              <a:t>by</a:t>
            </a:r>
            <a:r>
              <a:rPr lang="pt-PT" sz="1400" dirty="0" smtClean="0"/>
              <a:t> </a:t>
            </a:r>
            <a:r>
              <a:rPr lang="pt-PT" sz="1400" dirty="0" err="1" smtClean="0"/>
              <a:t>Neelam</a:t>
            </a:r>
            <a:r>
              <a:rPr lang="pt-PT" sz="1400" dirty="0" smtClean="0"/>
              <a:t> </a:t>
            </a:r>
            <a:r>
              <a:rPr lang="pt-PT" sz="1400" dirty="0" err="1" smtClean="0"/>
              <a:t>in</a:t>
            </a:r>
            <a:r>
              <a:rPr lang="pt-PT" sz="1400" dirty="0" smtClean="0"/>
              <a:t> YSF </a:t>
            </a:r>
            <a:r>
              <a:rPr lang="pt-PT" sz="1400" dirty="0" err="1" smtClean="0"/>
              <a:t>yesterday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413019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71" y="387944"/>
            <a:ext cx="8229600" cy="472101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H-top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</a:t>
            </a:r>
            <a:r>
              <a:rPr lang="pt-PT" sz="3600" dirty="0" err="1"/>
              <a:t>ttH</a:t>
            </a:r>
            <a:r>
              <a:rPr lang="pt-PT" sz="3600" dirty="0"/>
              <a:t>/</a:t>
            </a:r>
            <a:r>
              <a:rPr lang="pt-PT" sz="3600" dirty="0" err="1"/>
              <a:t>tH</a:t>
            </a:r>
            <a:r>
              <a:rPr lang="pt-PT" sz="3600" dirty="0"/>
              <a:t>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3601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hlinkClick r:id="rId3"/>
              </a:rPr>
              <a:t>ATLAS-CONF-2022-016</a:t>
            </a:r>
            <a:r>
              <a:rPr lang="is-IS" sz="1200" dirty="0"/>
              <a:t> (16 March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7727765" y="380016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253" y="3989579"/>
            <a:ext cx="4139893" cy="421160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7499013" y="180000"/>
            <a:ext cx="1263379" cy="642948"/>
            <a:chOff x="4711700" y="4799299"/>
            <a:chExt cx="1483793" cy="640535"/>
          </a:xfrm>
        </p:grpSpPr>
        <p:sp>
          <p:nvSpPr>
            <p:cNvPr id="30" name="Freeform 29"/>
            <p:cNvSpPr/>
            <p:nvPr/>
          </p:nvSpPr>
          <p:spPr>
            <a:xfrm>
              <a:off x="5100425" y="4858566"/>
              <a:ext cx="606109" cy="534701"/>
            </a:xfrm>
            <a:custGeom>
              <a:avLst/>
              <a:gdLst>
                <a:gd name="connsiteX0" fmla="*/ 589175 w 606109"/>
                <a:gd name="connsiteY0" fmla="*/ 12700 h 534701"/>
                <a:gd name="connsiteX1" fmla="*/ 411375 w 606109"/>
                <a:gd name="connsiteY1" fmla="*/ 8467 h 534701"/>
                <a:gd name="connsiteX2" fmla="*/ 352109 w 606109"/>
                <a:gd name="connsiteY2" fmla="*/ 4233 h 534701"/>
                <a:gd name="connsiteX3" fmla="*/ 187009 w 606109"/>
                <a:gd name="connsiteY3" fmla="*/ 8467 h 534701"/>
                <a:gd name="connsiteX4" fmla="*/ 106575 w 606109"/>
                <a:gd name="connsiteY4" fmla="*/ 4233 h 534701"/>
                <a:gd name="connsiteX5" fmla="*/ 47309 w 606109"/>
                <a:gd name="connsiteY5" fmla="*/ 0 h 534701"/>
                <a:gd name="connsiteX6" fmla="*/ 13442 w 606109"/>
                <a:gd name="connsiteY6" fmla="*/ 4233 h 534701"/>
                <a:gd name="connsiteX7" fmla="*/ 742 w 606109"/>
                <a:gd name="connsiteY7" fmla="*/ 8467 h 534701"/>
                <a:gd name="connsiteX8" fmla="*/ 4975 w 606109"/>
                <a:gd name="connsiteY8" fmla="*/ 21167 h 534701"/>
                <a:gd name="connsiteX9" fmla="*/ 17675 w 606109"/>
                <a:gd name="connsiteY9" fmla="*/ 16933 h 534701"/>
                <a:gd name="connsiteX10" fmla="*/ 9209 w 606109"/>
                <a:gd name="connsiteY10" fmla="*/ 182033 h 534701"/>
                <a:gd name="connsiteX11" fmla="*/ 13442 w 606109"/>
                <a:gd name="connsiteY11" fmla="*/ 207433 h 534701"/>
                <a:gd name="connsiteX12" fmla="*/ 21909 w 606109"/>
                <a:gd name="connsiteY12" fmla="*/ 266700 h 534701"/>
                <a:gd name="connsiteX13" fmla="*/ 17675 w 606109"/>
                <a:gd name="connsiteY13" fmla="*/ 330200 h 534701"/>
                <a:gd name="connsiteX14" fmla="*/ 13442 w 606109"/>
                <a:gd name="connsiteY14" fmla="*/ 355600 h 534701"/>
                <a:gd name="connsiteX15" fmla="*/ 17675 w 606109"/>
                <a:gd name="connsiteY15" fmla="*/ 436033 h 534701"/>
                <a:gd name="connsiteX16" fmla="*/ 13442 w 606109"/>
                <a:gd name="connsiteY16" fmla="*/ 499533 h 534701"/>
                <a:gd name="connsiteX17" fmla="*/ 17675 w 606109"/>
                <a:gd name="connsiteY17" fmla="*/ 529167 h 534701"/>
                <a:gd name="connsiteX18" fmla="*/ 115042 w 606109"/>
                <a:gd name="connsiteY18" fmla="*/ 533400 h 534701"/>
                <a:gd name="connsiteX19" fmla="*/ 606109 w 606109"/>
                <a:gd name="connsiteY19" fmla="*/ 529167 h 5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6109" h="534701">
                  <a:moveTo>
                    <a:pt x="589175" y="12700"/>
                  </a:moveTo>
                  <a:lnTo>
                    <a:pt x="411375" y="8467"/>
                  </a:lnTo>
                  <a:cubicBezTo>
                    <a:pt x="391582" y="7760"/>
                    <a:pt x="371915" y="4233"/>
                    <a:pt x="352109" y="4233"/>
                  </a:cubicBezTo>
                  <a:cubicBezTo>
                    <a:pt x="297058" y="4233"/>
                    <a:pt x="242042" y="7056"/>
                    <a:pt x="187009" y="8467"/>
                  </a:cubicBezTo>
                  <a:lnTo>
                    <a:pt x="106575" y="4233"/>
                  </a:lnTo>
                  <a:cubicBezTo>
                    <a:pt x="86806" y="3035"/>
                    <a:pt x="67115" y="0"/>
                    <a:pt x="47309" y="0"/>
                  </a:cubicBezTo>
                  <a:cubicBezTo>
                    <a:pt x="35932" y="0"/>
                    <a:pt x="24731" y="2822"/>
                    <a:pt x="13442" y="4233"/>
                  </a:cubicBezTo>
                  <a:cubicBezTo>
                    <a:pt x="9209" y="5644"/>
                    <a:pt x="2738" y="4476"/>
                    <a:pt x="742" y="8467"/>
                  </a:cubicBezTo>
                  <a:cubicBezTo>
                    <a:pt x="-1254" y="12458"/>
                    <a:pt x="984" y="19171"/>
                    <a:pt x="4975" y="21167"/>
                  </a:cubicBezTo>
                  <a:cubicBezTo>
                    <a:pt x="8966" y="23163"/>
                    <a:pt x="13442" y="18344"/>
                    <a:pt x="17675" y="16933"/>
                  </a:cubicBezTo>
                  <a:cubicBezTo>
                    <a:pt x="13102" y="76390"/>
                    <a:pt x="9209" y="117809"/>
                    <a:pt x="9209" y="182033"/>
                  </a:cubicBezTo>
                  <a:cubicBezTo>
                    <a:pt x="9209" y="190616"/>
                    <a:pt x="12377" y="198916"/>
                    <a:pt x="13442" y="207433"/>
                  </a:cubicBezTo>
                  <a:cubicBezTo>
                    <a:pt x="20659" y="265176"/>
                    <a:pt x="13248" y="232062"/>
                    <a:pt x="21909" y="266700"/>
                  </a:cubicBezTo>
                  <a:cubicBezTo>
                    <a:pt x="20498" y="287867"/>
                    <a:pt x="19686" y="309082"/>
                    <a:pt x="17675" y="330200"/>
                  </a:cubicBezTo>
                  <a:cubicBezTo>
                    <a:pt x="16861" y="338745"/>
                    <a:pt x="13442" y="347017"/>
                    <a:pt x="13442" y="355600"/>
                  </a:cubicBezTo>
                  <a:cubicBezTo>
                    <a:pt x="13442" y="382448"/>
                    <a:pt x="16264" y="409222"/>
                    <a:pt x="17675" y="436033"/>
                  </a:cubicBezTo>
                  <a:cubicBezTo>
                    <a:pt x="16264" y="457200"/>
                    <a:pt x="13442" y="478319"/>
                    <a:pt x="13442" y="499533"/>
                  </a:cubicBezTo>
                  <a:cubicBezTo>
                    <a:pt x="13442" y="509511"/>
                    <a:pt x="8209" y="526012"/>
                    <a:pt x="17675" y="529167"/>
                  </a:cubicBezTo>
                  <a:cubicBezTo>
                    <a:pt x="48494" y="539440"/>
                    <a:pt x="82586" y="531989"/>
                    <a:pt x="115042" y="533400"/>
                  </a:cubicBezTo>
                  <a:cubicBezTo>
                    <a:pt x="363330" y="525124"/>
                    <a:pt x="199685" y="529167"/>
                    <a:pt x="606109" y="529167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4711700" y="4799299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flipH="1">
              <a:off x="4711700" y="5346700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flipH="1" flipV="1">
              <a:off x="5801793" y="4958936"/>
              <a:ext cx="381000" cy="171474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flipH="1" flipV="1">
              <a:off x="5808143" y="5130410"/>
              <a:ext cx="387350" cy="165100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5143500" y="5115974"/>
              <a:ext cx="694267" cy="19060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332" y="1269931"/>
            <a:ext cx="2272820" cy="2305196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6</a:t>
            </a:fld>
            <a:endParaRPr lang="pt-PT"/>
          </a:p>
        </p:txBody>
      </p:sp>
      <p:grpSp>
        <p:nvGrpSpPr>
          <p:cNvPr id="20" name="Group 19"/>
          <p:cNvGrpSpPr/>
          <p:nvPr/>
        </p:nvGrpSpPr>
        <p:grpSpPr>
          <a:xfrm>
            <a:off x="3790397" y="1269931"/>
            <a:ext cx="2963935" cy="2628932"/>
            <a:chOff x="3790397" y="1269931"/>
            <a:chExt cx="2963935" cy="26289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0397" y="1269931"/>
              <a:ext cx="2963935" cy="262893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208249" y="1996319"/>
              <a:ext cx="811551" cy="525132"/>
              <a:chOff x="7714309" y="3640425"/>
              <a:chExt cx="811551" cy="525132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7720488" y="4077133"/>
                <a:ext cx="805372" cy="6943"/>
              </a:xfrm>
              <a:prstGeom prst="straightConnector1">
                <a:avLst/>
              </a:prstGeom>
              <a:ln w="127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7714309" y="3640425"/>
                <a:ext cx="461448" cy="443651"/>
              </a:xfrm>
              <a:prstGeom prst="straightConnector1">
                <a:avLst/>
              </a:prstGeom>
              <a:ln w="127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 rot="1674909">
                <a:off x="7743832" y="3818424"/>
                <a:ext cx="319405" cy="347133"/>
              </a:xfrm>
              <a:prstGeom prst="arc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010409" y="3649001"/>
                <a:ext cx="3513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α</a:t>
                </a:r>
                <a:endParaRPr lang="pt-PT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913" y="1258594"/>
            <a:ext cx="4101301" cy="342427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/>
              <a:t>Simultaneous fit in all regions</a:t>
            </a:r>
          </a:p>
          <a:p>
            <a:r>
              <a:rPr lang="en-GB" b="1" dirty="0" smtClean="0"/>
              <a:t>μ </a:t>
            </a:r>
            <a:r>
              <a:rPr lang="en-GB" b="1" dirty="0"/>
              <a:t>= 0.83</a:t>
            </a:r>
            <a:r>
              <a:rPr lang="en-GB" b="1" baseline="30000" dirty="0"/>
              <a:t>+0.30</a:t>
            </a:r>
            <a:r>
              <a:rPr lang="en-GB" b="1" baseline="-25000" dirty="0"/>
              <a:t>-0.46</a:t>
            </a:r>
            <a:r>
              <a:rPr lang="en-GB" b="1" dirty="0"/>
              <a:t> </a:t>
            </a:r>
          </a:p>
          <a:p>
            <a:r>
              <a:rPr lang="en-GB" b="1" dirty="0" smtClean="0"/>
              <a:t>α </a:t>
            </a:r>
            <a:r>
              <a:rPr lang="en-GB" b="1" dirty="0"/>
              <a:t>= 11° </a:t>
            </a:r>
            <a:r>
              <a:rPr lang="en-GB" b="1" baseline="30000" dirty="0"/>
              <a:t>+55</a:t>
            </a:r>
            <a:r>
              <a:rPr lang="en-GB" b="1" baseline="-25000" dirty="0"/>
              <a:t>-77</a:t>
            </a:r>
            <a:r>
              <a:rPr lang="en-GB" b="1" dirty="0"/>
              <a:t> </a:t>
            </a:r>
          </a:p>
          <a:p>
            <a:pPr marL="0" indent="0">
              <a:buNone/>
            </a:pPr>
            <a:r>
              <a:rPr lang="en-GB" dirty="0" smtClean="0"/>
              <a:t>Expected:</a:t>
            </a:r>
          </a:p>
          <a:p>
            <a:r>
              <a:rPr lang="en-GB" dirty="0"/>
              <a:t>μ = </a:t>
            </a:r>
            <a:r>
              <a:rPr lang="en-GB" dirty="0" smtClean="0"/>
              <a:t>1.0</a:t>
            </a:r>
            <a:r>
              <a:rPr lang="en-GB" baseline="30000" dirty="0"/>
              <a:t>+0.25</a:t>
            </a:r>
            <a:r>
              <a:rPr lang="en-GB" baseline="-25000" dirty="0"/>
              <a:t>-0.27</a:t>
            </a:r>
            <a:r>
              <a:rPr lang="en-GB" dirty="0"/>
              <a:t> </a:t>
            </a:r>
          </a:p>
          <a:p>
            <a:r>
              <a:rPr lang="en-GB" dirty="0"/>
              <a:t>α = </a:t>
            </a:r>
            <a:r>
              <a:rPr lang="en-GB" dirty="0" smtClean="0"/>
              <a:t>0</a:t>
            </a:r>
            <a:r>
              <a:rPr lang="en-GB" dirty="0"/>
              <a:t>°</a:t>
            </a:r>
            <a:r>
              <a:rPr lang="en-GB" dirty="0" smtClean="0"/>
              <a:t> </a:t>
            </a:r>
            <a:r>
              <a:rPr lang="en-GB" baseline="30000" dirty="0"/>
              <a:t>+49</a:t>
            </a:r>
            <a:r>
              <a:rPr lang="en-GB" baseline="-25000" dirty="0"/>
              <a:t>-</a:t>
            </a:r>
            <a:r>
              <a:rPr lang="en-GB" baseline="-25000" dirty="0" smtClean="0"/>
              <a:t>50</a:t>
            </a:r>
            <a:endParaRPr lang="en-GB" dirty="0" smtClean="0"/>
          </a:p>
          <a:p>
            <a:r>
              <a:rPr lang="en-GB" dirty="0" smtClean="0"/>
              <a:t>Pure </a:t>
            </a:r>
            <a:r>
              <a:rPr lang="en-GB" dirty="0"/>
              <a:t>CP-odd (α = 90°) disfavoured at </a:t>
            </a:r>
            <a:r>
              <a:rPr lang="en-GB" b="1" dirty="0"/>
              <a:t>1.2 </a:t>
            </a:r>
            <a:r>
              <a:rPr lang="en-GB" b="1" dirty="0" err="1" smtClean="0"/>
              <a:t>σ</a:t>
            </a:r>
            <a:endParaRPr lang="en-GB" b="1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Systematics</a:t>
            </a:r>
            <a:r>
              <a:rPr lang="en-GB" dirty="0"/>
              <a:t>-dominated analysis:</a:t>
            </a:r>
          </a:p>
          <a:p>
            <a:r>
              <a:rPr lang="en-GB" dirty="0"/>
              <a:t>Dominant uncertainties from </a:t>
            </a:r>
            <a:r>
              <a:rPr lang="en-GB" dirty="0" err="1"/>
              <a:t>tt</a:t>
            </a:r>
            <a:r>
              <a:rPr lang="en-GB" dirty="0"/>
              <a:t>+≥1b modelling: NLO matching, PS and </a:t>
            </a:r>
            <a:r>
              <a:rPr lang="en-GB" dirty="0" err="1"/>
              <a:t>hadronisation</a:t>
            </a:r>
            <a:r>
              <a:rPr lang="en-GB" dirty="0"/>
              <a:t>, flavour </a:t>
            </a:r>
            <a:r>
              <a:rPr lang="en-GB" dirty="0" smtClean="0"/>
              <a:t>scheme</a:t>
            </a:r>
          </a:p>
        </p:txBody>
      </p:sp>
    </p:spTree>
    <p:extLst>
      <p:ext uri="{BB962C8B-B14F-4D97-AF65-F5344CB8AC3E}">
        <p14:creationId xmlns:p14="http://schemas.microsoft.com/office/powerpoint/2010/main" val="408581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600" dirty="0"/>
              <a:t>H-top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</a:t>
            </a:r>
            <a:r>
              <a:rPr lang="pt-PT" sz="3600" dirty="0" err="1"/>
              <a:t>ttH</a:t>
            </a:r>
            <a:r>
              <a:rPr lang="pt-PT" sz="3600" dirty="0"/>
              <a:t>/</a:t>
            </a:r>
            <a:r>
              <a:rPr lang="pt-PT" sz="3600" dirty="0" err="1"/>
              <a:t>tH</a:t>
            </a:r>
            <a:r>
              <a:rPr lang="pt-PT" sz="3600" dirty="0"/>
              <a:t>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5301"/>
            <a:ext cx="4038600" cy="12985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/>
              <a:t>New analysis: </a:t>
            </a:r>
            <a:r>
              <a:rPr lang="en-GB" sz="1600" dirty="0" err="1" smtClean="0"/>
              <a:t>ttH</a:t>
            </a:r>
            <a:r>
              <a:rPr lang="en-GB" sz="1600" dirty="0" smtClean="0"/>
              <a:t> (</a:t>
            </a:r>
            <a:r>
              <a:rPr lang="en-GB" sz="1600" dirty="0" err="1" smtClean="0"/>
              <a:t>H</a:t>
            </a:r>
            <a:r>
              <a:rPr lang="en-GB" sz="1600" dirty="0" err="1" smtClean="0">
                <a:sym typeface="Wingdings"/>
              </a:rPr>
              <a:t>bb</a:t>
            </a:r>
            <a:r>
              <a:rPr lang="en-GB" sz="1600" dirty="0" smtClean="0">
                <a:sym typeface="Wingdings"/>
              </a:rPr>
              <a:t>):</a:t>
            </a:r>
            <a:endParaRPr lang="en-GB" sz="1600" dirty="0" smtClean="0"/>
          </a:p>
          <a:p>
            <a:r>
              <a:rPr lang="en-GB" sz="1600" b="1" dirty="0" smtClean="0"/>
              <a:t>μ </a:t>
            </a:r>
            <a:r>
              <a:rPr lang="en-GB" sz="1600" b="1" dirty="0"/>
              <a:t>= 0.83</a:t>
            </a:r>
            <a:r>
              <a:rPr lang="en-GB" sz="1600" b="1" baseline="30000" dirty="0"/>
              <a:t>+0.30</a:t>
            </a:r>
            <a:r>
              <a:rPr lang="en-GB" sz="1600" b="1" baseline="-25000" dirty="0"/>
              <a:t>-0.46</a:t>
            </a:r>
            <a:r>
              <a:rPr lang="en-GB" sz="1600" dirty="0"/>
              <a:t> </a:t>
            </a:r>
            <a:r>
              <a:rPr lang="en-GB" sz="1600" dirty="0" smtClean="0"/>
              <a:t> (exp. </a:t>
            </a:r>
            <a:r>
              <a:rPr lang="en-GB" sz="1600" dirty="0"/>
              <a:t>μ = 1.0</a:t>
            </a:r>
            <a:r>
              <a:rPr lang="en-GB" sz="1600" baseline="30000" dirty="0"/>
              <a:t>+0.25</a:t>
            </a:r>
            <a:r>
              <a:rPr lang="en-GB" sz="1600" baseline="-25000" dirty="0"/>
              <a:t>-</a:t>
            </a:r>
            <a:r>
              <a:rPr lang="en-GB" sz="1600" baseline="-25000" dirty="0" smtClean="0"/>
              <a:t>0.27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b="1" dirty="0"/>
              <a:t>α = 11° </a:t>
            </a:r>
            <a:r>
              <a:rPr lang="en-GB" sz="1600" b="1" baseline="30000" dirty="0"/>
              <a:t>+55</a:t>
            </a:r>
            <a:r>
              <a:rPr lang="en-GB" sz="1600" b="1" baseline="-25000" dirty="0"/>
              <a:t>-77</a:t>
            </a:r>
            <a:r>
              <a:rPr lang="en-GB" sz="1600" b="1" dirty="0"/>
              <a:t> </a:t>
            </a:r>
            <a:r>
              <a:rPr lang="en-GB" sz="1600" dirty="0" smtClean="0"/>
              <a:t>(exp. </a:t>
            </a:r>
            <a:r>
              <a:rPr lang="en-GB" sz="1600" dirty="0"/>
              <a:t>α = 0° </a:t>
            </a:r>
            <a:r>
              <a:rPr lang="en-GB" sz="1600" baseline="30000" dirty="0"/>
              <a:t>+49</a:t>
            </a:r>
            <a:r>
              <a:rPr lang="en-GB" sz="1600" baseline="-25000" dirty="0"/>
              <a:t>-</a:t>
            </a:r>
            <a:r>
              <a:rPr lang="en-GB" sz="1600" baseline="-25000" dirty="0" smtClean="0"/>
              <a:t>50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smtClean="0"/>
              <a:t>Pure </a:t>
            </a:r>
            <a:r>
              <a:rPr lang="en-GB" sz="1600" dirty="0"/>
              <a:t>CP-odd (α = 90°) disfavoured at </a:t>
            </a:r>
            <a:r>
              <a:rPr lang="en-GB" sz="1600" b="1" dirty="0"/>
              <a:t>1.2 </a:t>
            </a:r>
            <a:r>
              <a:rPr lang="en-GB" sz="1600" b="1" dirty="0" err="1" smtClean="0"/>
              <a:t>σ</a:t>
            </a:r>
            <a:endParaRPr lang="en-GB" sz="1600" b="1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GB" sz="1600" dirty="0" smtClean="0"/>
          </a:p>
          <a:p>
            <a:pPr marL="0" indent="0">
              <a:buNone/>
            </a:pPr>
            <a:endParaRPr lang="en-GB" sz="1600" dirty="0" smtClean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2"/>
          </p:nvPr>
        </p:nvSpPr>
        <p:spPr>
          <a:xfrm>
            <a:off x="4648200" y="1095301"/>
            <a:ext cx="4315108" cy="1298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Complementary to </a:t>
            </a:r>
            <a:r>
              <a:rPr lang="en-US" sz="1600" dirty="0" smtClean="0"/>
              <a:t>previous </a:t>
            </a:r>
            <a:r>
              <a:rPr lang="en-US" sz="1600" dirty="0" err="1"/>
              <a:t>ttH</a:t>
            </a:r>
            <a:r>
              <a:rPr lang="en-US" sz="1600" dirty="0"/>
              <a:t>(</a:t>
            </a:r>
            <a:r>
              <a:rPr lang="en-US" sz="1600" dirty="0" err="1"/>
              <a:t>H</a:t>
            </a:r>
            <a:r>
              <a:rPr lang="en-US" sz="1600" dirty="0" err="1">
                <a:sym typeface="Wingdings"/>
              </a:rPr>
              <a:t></a:t>
            </a:r>
            <a:r>
              <a:rPr lang="en-US" sz="1600" dirty="0" err="1"/>
              <a:t>γγ</a:t>
            </a:r>
            <a:r>
              <a:rPr lang="en-US" sz="1600" dirty="0"/>
              <a:t>) </a:t>
            </a:r>
            <a:r>
              <a:rPr lang="en-US" sz="1600" dirty="0" smtClean="0"/>
              <a:t>analysis:</a:t>
            </a:r>
            <a:endParaRPr lang="en-US" sz="1600" dirty="0"/>
          </a:p>
          <a:p>
            <a:r>
              <a:rPr lang="en-US" sz="1600" dirty="0">
                <a:hlinkClick r:id="rId3"/>
              </a:rPr>
              <a:t>Phys. Rev. Lett. 125 (2020) 061802</a:t>
            </a:r>
            <a:endParaRPr lang="en-US" sz="1600" dirty="0"/>
          </a:p>
          <a:p>
            <a:r>
              <a:rPr lang="en-US" sz="1600" dirty="0"/>
              <a:t>Pure CP-odd (α = 90°) excluded at </a:t>
            </a:r>
            <a:r>
              <a:rPr lang="en-US" sz="1600" b="1" dirty="0"/>
              <a:t>3.9 </a:t>
            </a:r>
            <a:r>
              <a:rPr lang="en-US" sz="1600" b="1" dirty="0" err="1"/>
              <a:t>σ</a:t>
            </a:r>
            <a:endParaRPr lang="en-US" sz="1600" b="1" dirty="0"/>
          </a:p>
          <a:p>
            <a:r>
              <a:rPr lang="en-US" sz="1600" dirty="0"/>
              <a:t>Limit on </a:t>
            </a:r>
            <a:r>
              <a:rPr lang="en-US" sz="1600" b="1" dirty="0"/>
              <a:t>|α| &lt; 43° </a:t>
            </a:r>
            <a:r>
              <a:rPr lang="en-US" sz="1600" dirty="0"/>
              <a:t>at 95% C.L.</a:t>
            </a:r>
          </a:p>
          <a:p>
            <a:endParaRPr lang="pt-PT" sz="16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7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755" y="2636407"/>
            <a:ext cx="3140089" cy="21328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601"/>
            <a:ext cx="6653359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400" dirty="0">
                <a:hlinkClick r:id="rId5"/>
              </a:rPr>
              <a:t>ATLAS-CONF-2022-016</a:t>
            </a:r>
            <a:r>
              <a:rPr lang="is-IS" sz="1400" dirty="0"/>
              <a:t> </a:t>
            </a:r>
            <a:r>
              <a:rPr lang="pt-PT" sz="1400" dirty="0" err="1" smtClean="0"/>
              <a:t>vs</a:t>
            </a:r>
            <a:r>
              <a:rPr lang="pt-PT" sz="1400" dirty="0" smtClean="0"/>
              <a:t> </a:t>
            </a:r>
            <a:r>
              <a:rPr lang="is-IS" sz="1400" dirty="0" smtClean="0">
                <a:hlinkClick r:id="rId3"/>
              </a:rPr>
              <a:t>Phys</a:t>
            </a:r>
            <a:r>
              <a:rPr lang="is-IS" sz="1400" dirty="0">
                <a:hlinkClick r:id="rId3"/>
              </a:rPr>
              <a:t>. Rev. Lett. 125 (2020) 061802</a:t>
            </a:r>
            <a:endParaRPr lang="pt-PT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4957" y="2283457"/>
            <a:ext cx="1595990" cy="145720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7711580" y="2952571"/>
            <a:ext cx="1251728" cy="680969"/>
            <a:chOff x="7464059" y="151715"/>
            <a:chExt cx="1251728" cy="680969"/>
          </a:xfrm>
        </p:grpSpPr>
        <p:grpSp>
          <p:nvGrpSpPr>
            <p:cNvPr id="15" name="Group 14"/>
            <p:cNvGrpSpPr/>
            <p:nvPr/>
          </p:nvGrpSpPr>
          <p:grpSpPr>
            <a:xfrm>
              <a:off x="7464059" y="151715"/>
              <a:ext cx="1251728" cy="680969"/>
              <a:chOff x="4711700" y="2559866"/>
              <a:chExt cx="1498607" cy="640535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5100425" y="2619133"/>
                <a:ext cx="606109" cy="534701"/>
              </a:xfrm>
              <a:custGeom>
                <a:avLst/>
                <a:gdLst>
                  <a:gd name="connsiteX0" fmla="*/ 589175 w 606109"/>
                  <a:gd name="connsiteY0" fmla="*/ 12700 h 534701"/>
                  <a:gd name="connsiteX1" fmla="*/ 411375 w 606109"/>
                  <a:gd name="connsiteY1" fmla="*/ 8467 h 534701"/>
                  <a:gd name="connsiteX2" fmla="*/ 352109 w 606109"/>
                  <a:gd name="connsiteY2" fmla="*/ 4233 h 534701"/>
                  <a:gd name="connsiteX3" fmla="*/ 187009 w 606109"/>
                  <a:gd name="connsiteY3" fmla="*/ 8467 h 534701"/>
                  <a:gd name="connsiteX4" fmla="*/ 106575 w 606109"/>
                  <a:gd name="connsiteY4" fmla="*/ 4233 h 534701"/>
                  <a:gd name="connsiteX5" fmla="*/ 47309 w 606109"/>
                  <a:gd name="connsiteY5" fmla="*/ 0 h 534701"/>
                  <a:gd name="connsiteX6" fmla="*/ 13442 w 606109"/>
                  <a:gd name="connsiteY6" fmla="*/ 4233 h 534701"/>
                  <a:gd name="connsiteX7" fmla="*/ 742 w 606109"/>
                  <a:gd name="connsiteY7" fmla="*/ 8467 h 534701"/>
                  <a:gd name="connsiteX8" fmla="*/ 4975 w 606109"/>
                  <a:gd name="connsiteY8" fmla="*/ 21167 h 534701"/>
                  <a:gd name="connsiteX9" fmla="*/ 17675 w 606109"/>
                  <a:gd name="connsiteY9" fmla="*/ 16933 h 534701"/>
                  <a:gd name="connsiteX10" fmla="*/ 9209 w 606109"/>
                  <a:gd name="connsiteY10" fmla="*/ 182033 h 534701"/>
                  <a:gd name="connsiteX11" fmla="*/ 13442 w 606109"/>
                  <a:gd name="connsiteY11" fmla="*/ 207433 h 534701"/>
                  <a:gd name="connsiteX12" fmla="*/ 21909 w 606109"/>
                  <a:gd name="connsiteY12" fmla="*/ 266700 h 534701"/>
                  <a:gd name="connsiteX13" fmla="*/ 17675 w 606109"/>
                  <a:gd name="connsiteY13" fmla="*/ 330200 h 534701"/>
                  <a:gd name="connsiteX14" fmla="*/ 13442 w 606109"/>
                  <a:gd name="connsiteY14" fmla="*/ 355600 h 534701"/>
                  <a:gd name="connsiteX15" fmla="*/ 17675 w 606109"/>
                  <a:gd name="connsiteY15" fmla="*/ 436033 h 534701"/>
                  <a:gd name="connsiteX16" fmla="*/ 13442 w 606109"/>
                  <a:gd name="connsiteY16" fmla="*/ 499533 h 534701"/>
                  <a:gd name="connsiteX17" fmla="*/ 17675 w 606109"/>
                  <a:gd name="connsiteY17" fmla="*/ 529167 h 534701"/>
                  <a:gd name="connsiteX18" fmla="*/ 115042 w 606109"/>
                  <a:gd name="connsiteY18" fmla="*/ 533400 h 534701"/>
                  <a:gd name="connsiteX19" fmla="*/ 606109 w 606109"/>
                  <a:gd name="connsiteY19" fmla="*/ 529167 h 534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6109" h="534701">
                    <a:moveTo>
                      <a:pt x="589175" y="12700"/>
                    </a:moveTo>
                    <a:lnTo>
                      <a:pt x="411375" y="8467"/>
                    </a:lnTo>
                    <a:cubicBezTo>
                      <a:pt x="391582" y="7760"/>
                      <a:pt x="371915" y="4233"/>
                      <a:pt x="352109" y="4233"/>
                    </a:cubicBezTo>
                    <a:cubicBezTo>
                      <a:pt x="297058" y="4233"/>
                      <a:pt x="242042" y="7056"/>
                      <a:pt x="187009" y="8467"/>
                    </a:cubicBezTo>
                    <a:lnTo>
                      <a:pt x="106575" y="4233"/>
                    </a:lnTo>
                    <a:cubicBezTo>
                      <a:pt x="86806" y="3035"/>
                      <a:pt x="67115" y="0"/>
                      <a:pt x="47309" y="0"/>
                    </a:cubicBezTo>
                    <a:cubicBezTo>
                      <a:pt x="35932" y="0"/>
                      <a:pt x="24731" y="2822"/>
                      <a:pt x="13442" y="4233"/>
                    </a:cubicBezTo>
                    <a:cubicBezTo>
                      <a:pt x="9209" y="5644"/>
                      <a:pt x="2738" y="4476"/>
                      <a:pt x="742" y="8467"/>
                    </a:cubicBezTo>
                    <a:cubicBezTo>
                      <a:pt x="-1254" y="12458"/>
                      <a:pt x="984" y="19171"/>
                      <a:pt x="4975" y="21167"/>
                    </a:cubicBezTo>
                    <a:cubicBezTo>
                      <a:pt x="8966" y="23163"/>
                      <a:pt x="13442" y="18344"/>
                      <a:pt x="17675" y="16933"/>
                    </a:cubicBezTo>
                    <a:cubicBezTo>
                      <a:pt x="13102" y="76390"/>
                      <a:pt x="9209" y="117809"/>
                      <a:pt x="9209" y="182033"/>
                    </a:cubicBezTo>
                    <a:cubicBezTo>
                      <a:pt x="9209" y="190616"/>
                      <a:pt x="12377" y="198916"/>
                      <a:pt x="13442" y="207433"/>
                    </a:cubicBezTo>
                    <a:cubicBezTo>
                      <a:pt x="20659" y="265176"/>
                      <a:pt x="13248" y="232062"/>
                      <a:pt x="21909" y="266700"/>
                    </a:cubicBezTo>
                    <a:cubicBezTo>
                      <a:pt x="20498" y="287867"/>
                      <a:pt x="19686" y="309082"/>
                      <a:pt x="17675" y="330200"/>
                    </a:cubicBezTo>
                    <a:cubicBezTo>
                      <a:pt x="16861" y="338745"/>
                      <a:pt x="13442" y="347017"/>
                      <a:pt x="13442" y="355600"/>
                    </a:cubicBezTo>
                    <a:cubicBezTo>
                      <a:pt x="13442" y="382448"/>
                      <a:pt x="16264" y="409222"/>
                      <a:pt x="17675" y="436033"/>
                    </a:cubicBezTo>
                    <a:cubicBezTo>
                      <a:pt x="16264" y="457200"/>
                      <a:pt x="13442" y="478319"/>
                      <a:pt x="13442" y="499533"/>
                    </a:cubicBezTo>
                    <a:cubicBezTo>
                      <a:pt x="13442" y="509511"/>
                      <a:pt x="8209" y="526012"/>
                      <a:pt x="17675" y="529167"/>
                    </a:cubicBezTo>
                    <a:cubicBezTo>
                      <a:pt x="48494" y="539440"/>
                      <a:pt x="82586" y="531989"/>
                      <a:pt x="115042" y="533400"/>
                    </a:cubicBezTo>
                    <a:cubicBezTo>
                      <a:pt x="363330" y="525124"/>
                      <a:pt x="199685" y="529167"/>
                      <a:pt x="606109" y="529167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5528741" y="2767199"/>
                <a:ext cx="241300" cy="258411"/>
              </a:xfrm>
              <a:custGeom>
                <a:avLst/>
                <a:gdLst>
                  <a:gd name="connsiteX0" fmla="*/ 0 w 241300"/>
                  <a:gd name="connsiteY0" fmla="*/ 118635 h 258411"/>
                  <a:gd name="connsiteX1" fmla="*/ 46567 w 241300"/>
                  <a:gd name="connsiteY1" fmla="*/ 84768 h 258411"/>
                  <a:gd name="connsiteX2" fmla="*/ 59267 w 241300"/>
                  <a:gd name="connsiteY2" fmla="*/ 80535 h 258411"/>
                  <a:gd name="connsiteX3" fmla="*/ 84667 w 241300"/>
                  <a:gd name="connsiteY3" fmla="*/ 67835 h 258411"/>
                  <a:gd name="connsiteX4" fmla="*/ 110067 w 241300"/>
                  <a:gd name="connsiteY4" fmla="*/ 55135 h 258411"/>
                  <a:gd name="connsiteX5" fmla="*/ 122767 w 241300"/>
                  <a:gd name="connsiteY5" fmla="*/ 46668 h 258411"/>
                  <a:gd name="connsiteX6" fmla="*/ 135467 w 241300"/>
                  <a:gd name="connsiteY6" fmla="*/ 42435 h 258411"/>
                  <a:gd name="connsiteX7" fmla="*/ 160867 w 241300"/>
                  <a:gd name="connsiteY7" fmla="*/ 25501 h 258411"/>
                  <a:gd name="connsiteX8" fmla="*/ 190500 w 241300"/>
                  <a:gd name="connsiteY8" fmla="*/ 12801 h 258411"/>
                  <a:gd name="connsiteX9" fmla="*/ 203200 w 241300"/>
                  <a:gd name="connsiteY9" fmla="*/ 8568 h 258411"/>
                  <a:gd name="connsiteX10" fmla="*/ 215900 w 241300"/>
                  <a:gd name="connsiteY10" fmla="*/ 101 h 258411"/>
                  <a:gd name="connsiteX11" fmla="*/ 228600 w 241300"/>
                  <a:gd name="connsiteY11" fmla="*/ 25501 h 258411"/>
                  <a:gd name="connsiteX12" fmla="*/ 232834 w 241300"/>
                  <a:gd name="connsiteY12" fmla="*/ 139801 h 258411"/>
                  <a:gd name="connsiteX13" fmla="*/ 237067 w 241300"/>
                  <a:gd name="connsiteY13" fmla="*/ 160968 h 258411"/>
                  <a:gd name="connsiteX14" fmla="*/ 241300 w 241300"/>
                  <a:gd name="connsiteY14" fmla="*/ 254101 h 258411"/>
                  <a:gd name="connsiteX15" fmla="*/ 228600 w 241300"/>
                  <a:gd name="connsiteY15" fmla="*/ 258335 h 258411"/>
                  <a:gd name="connsiteX16" fmla="*/ 198967 w 241300"/>
                  <a:gd name="connsiteY16" fmla="*/ 241401 h 258411"/>
                  <a:gd name="connsiteX17" fmla="*/ 152400 w 241300"/>
                  <a:gd name="connsiteY17" fmla="*/ 216001 h 258411"/>
                  <a:gd name="connsiteX18" fmla="*/ 139700 w 241300"/>
                  <a:gd name="connsiteY18" fmla="*/ 203301 h 258411"/>
                  <a:gd name="connsiteX19" fmla="*/ 101600 w 241300"/>
                  <a:gd name="connsiteY19" fmla="*/ 182135 h 258411"/>
                  <a:gd name="connsiteX20" fmla="*/ 88900 w 241300"/>
                  <a:gd name="connsiteY20" fmla="*/ 173668 h 258411"/>
                  <a:gd name="connsiteX21" fmla="*/ 80434 w 241300"/>
                  <a:gd name="connsiteY21" fmla="*/ 160968 h 258411"/>
                  <a:gd name="connsiteX22" fmla="*/ 67734 w 241300"/>
                  <a:gd name="connsiteY22" fmla="*/ 156735 h 258411"/>
                  <a:gd name="connsiteX23" fmla="*/ 46567 w 241300"/>
                  <a:gd name="connsiteY23" fmla="*/ 135568 h 258411"/>
                  <a:gd name="connsiteX24" fmla="*/ 21167 w 241300"/>
                  <a:gd name="connsiteY24" fmla="*/ 127101 h 258411"/>
                  <a:gd name="connsiteX25" fmla="*/ 0 w 241300"/>
                  <a:gd name="connsiteY25" fmla="*/ 118635 h 25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1300" h="258411">
                    <a:moveTo>
                      <a:pt x="0" y="118635"/>
                    </a:moveTo>
                    <a:cubicBezTo>
                      <a:pt x="8235" y="112047"/>
                      <a:pt x="37160" y="87903"/>
                      <a:pt x="46567" y="84768"/>
                    </a:cubicBezTo>
                    <a:lnTo>
                      <a:pt x="59267" y="80535"/>
                    </a:lnTo>
                    <a:cubicBezTo>
                      <a:pt x="95664" y="56269"/>
                      <a:pt x="49613" y="85362"/>
                      <a:pt x="84667" y="67835"/>
                    </a:cubicBezTo>
                    <a:cubicBezTo>
                      <a:pt x="117493" y="51422"/>
                      <a:pt x="78145" y="65775"/>
                      <a:pt x="110067" y="55135"/>
                    </a:cubicBezTo>
                    <a:cubicBezTo>
                      <a:pt x="114300" y="52313"/>
                      <a:pt x="118216" y="48943"/>
                      <a:pt x="122767" y="46668"/>
                    </a:cubicBezTo>
                    <a:cubicBezTo>
                      <a:pt x="126758" y="44672"/>
                      <a:pt x="131566" y="44602"/>
                      <a:pt x="135467" y="42435"/>
                    </a:cubicBezTo>
                    <a:cubicBezTo>
                      <a:pt x="144362" y="37493"/>
                      <a:pt x="151213" y="28719"/>
                      <a:pt x="160867" y="25501"/>
                    </a:cubicBezTo>
                    <a:cubicBezTo>
                      <a:pt x="190651" y="15574"/>
                      <a:pt x="153882" y="28494"/>
                      <a:pt x="190500" y="12801"/>
                    </a:cubicBezTo>
                    <a:cubicBezTo>
                      <a:pt x="194601" y="11043"/>
                      <a:pt x="198967" y="9979"/>
                      <a:pt x="203200" y="8568"/>
                    </a:cubicBezTo>
                    <a:cubicBezTo>
                      <a:pt x="207433" y="5746"/>
                      <a:pt x="210911" y="-897"/>
                      <a:pt x="215900" y="101"/>
                    </a:cubicBezTo>
                    <a:cubicBezTo>
                      <a:pt x="221763" y="1273"/>
                      <a:pt x="227213" y="21341"/>
                      <a:pt x="228600" y="25501"/>
                    </a:cubicBezTo>
                    <a:cubicBezTo>
                      <a:pt x="230011" y="63601"/>
                      <a:pt x="230456" y="101749"/>
                      <a:pt x="232834" y="139801"/>
                    </a:cubicBezTo>
                    <a:cubicBezTo>
                      <a:pt x="233283" y="146982"/>
                      <a:pt x="236536" y="153792"/>
                      <a:pt x="237067" y="160968"/>
                    </a:cubicBezTo>
                    <a:cubicBezTo>
                      <a:pt x="239362" y="191959"/>
                      <a:pt x="239889" y="223057"/>
                      <a:pt x="241300" y="254101"/>
                    </a:cubicBezTo>
                    <a:cubicBezTo>
                      <a:pt x="237067" y="255512"/>
                      <a:pt x="233018" y="258966"/>
                      <a:pt x="228600" y="258335"/>
                    </a:cubicBezTo>
                    <a:cubicBezTo>
                      <a:pt x="219471" y="257031"/>
                      <a:pt x="206957" y="245759"/>
                      <a:pt x="198967" y="241401"/>
                    </a:cubicBezTo>
                    <a:cubicBezTo>
                      <a:pt x="187799" y="235309"/>
                      <a:pt x="164617" y="226182"/>
                      <a:pt x="152400" y="216001"/>
                    </a:cubicBezTo>
                    <a:cubicBezTo>
                      <a:pt x="147801" y="212168"/>
                      <a:pt x="144426" y="206977"/>
                      <a:pt x="139700" y="203301"/>
                    </a:cubicBezTo>
                    <a:cubicBezTo>
                      <a:pt x="117865" y="186319"/>
                      <a:pt x="120762" y="188522"/>
                      <a:pt x="101600" y="182135"/>
                    </a:cubicBezTo>
                    <a:cubicBezTo>
                      <a:pt x="97367" y="179313"/>
                      <a:pt x="92498" y="177266"/>
                      <a:pt x="88900" y="173668"/>
                    </a:cubicBezTo>
                    <a:cubicBezTo>
                      <a:pt x="85303" y="170070"/>
                      <a:pt x="84407" y="164146"/>
                      <a:pt x="80434" y="160968"/>
                    </a:cubicBezTo>
                    <a:cubicBezTo>
                      <a:pt x="76950" y="158180"/>
                      <a:pt x="71967" y="158146"/>
                      <a:pt x="67734" y="156735"/>
                    </a:cubicBezTo>
                    <a:cubicBezTo>
                      <a:pt x="60010" y="145149"/>
                      <a:pt x="59935" y="141510"/>
                      <a:pt x="46567" y="135568"/>
                    </a:cubicBezTo>
                    <a:cubicBezTo>
                      <a:pt x="38412" y="131943"/>
                      <a:pt x="29634" y="129923"/>
                      <a:pt x="21167" y="127101"/>
                    </a:cubicBezTo>
                    <a:cubicBezTo>
                      <a:pt x="7128" y="122421"/>
                      <a:pt x="8467" y="127330"/>
                      <a:pt x="0" y="118635"/>
                    </a:cubicBezTo>
                    <a:close/>
                  </a:path>
                </a:pathLst>
              </a:cu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5757343" y="2716500"/>
                <a:ext cx="440266" cy="80434"/>
              </a:xfrm>
              <a:custGeom>
                <a:avLst/>
                <a:gdLst>
                  <a:gd name="connsiteX0" fmla="*/ 0 w 440266"/>
                  <a:gd name="connsiteY0" fmla="*/ 50800 h 80434"/>
                  <a:gd name="connsiteX1" fmla="*/ 16933 w 440266"/>
                  <a:gd name="connsiteY1" fmla="*/ 29634 h 80434"/>
                  <a:gd name="connsiteX2" fmla="*/ 25400 w 440266"/>
                  <a:gd name="connsiteY2" fmla="*/ 16934 h 80434"/>
                  <a:gd name="connsiteX3" fmla="*/ 50800 w 440266"/>
                  <a:gd name="connsiteY3" fmla="*/ 4234 h 80434"/>
                  <a:gd name="connsiteX4" fmla="*/ 71966 w 440266"/>
                  <a:gd name="connsiteY4" fmla="*/ 25400 h 80434"/>
                  <a:gd name="connsiteX5" fmla="*/ 80433 w 440266"/>
                  <a:gd name="connsiteY5" fmla="*/ 50800 h 80434"/>
                  <a:gd name="connsiteX6" fmla="*/ 93133 w 440266"/>
                  <a:gd name="connsiteY6" fmla="*/ 76200 h 80434"/>
                  <a:gd name="connsiteX7" fmla="*/ 105833 w 440266"/>
                  <a:gd name="connsiteY7" fmla="*/ 80434 h 80434"/>
                  <a:gd name="connsiteX8" fmla="*/ 131233 w 440266"/>
                  <a:gd name="connsiteY8" fmla="*/ 76200 h 80434"/>
                  <a:gd name="connsiteX9" fmla="*/ 143933 w 440266"/>
                  <a:gd name="connsiteY9" fmla="*/ 67734 h 80434"/>
                  <a:gd name="connsiteX10" fmla="*/ 148166 w 440266"/>
                  <a:gd name="connsiteY10" fmla="*/ 55034 h 80434"/>
                  <a:gd name="connsiteX11" fmla="*/ 160866 w 440266"/>
                  <a:gd name="connsiteY11" fmla="*/ 21167 h 80434"/>
                  <a:gd name="connsiteX12" fmla="*/ 177800 w 440266"/>
                  <a:gd name="connsiteY12" fmla="*/ 12700 h 80434"/>
                  <a:gd name="connsiteX13" fmla="*/ 207433 w 440266"/>
                  <a:gd name="connsiteY13" fmla="*/ 4234 h 80434"/>
                  <a:gd name="connsiteX14" fmla="*/ 220133 w 440266"/>
                  <a:gd name="connsiteY14" fmla="*/ 0 h 80434"/>
                  <a:gd name="connsiteX15" fmla="*/ 232833 w 440266"/>
                  <a:gd name="connsiteY15" fmla="*/ 8467 h 80434"/>
                  <a:gd name="connsiteX16" fmla="*/ 241300 w 440266"/>
                  <a:gd name="connsiteY16" fmla="*/ 33867 h 80434"/>
                  <a:gd name="connsiteX17" fmla="*/ 249766 w 440266"/>
                  <a:gd name="connsiteY17" fmla="*/ 59267 h 80434"/>
                  <a:gd name="connsiteX18" fmla="*/ 254000 w 440266"/>
                  <a:gd name="connsiteY18" fmla="*/ 71967 h 80434"/>
                  <a:gd name="connsiteX19" fmla="*/ 266700 w 440266"/>
                  <a:gd name="connsiteY19" fmla="*/ 76200 h 80434"/>
                  <a:gd name="connsiteX20" fmla="*/ 292100 w 440266"/>
                  <a:gd name="connsiteY20" fmla="*/ 71967 h 80434"/>
                  <a:gd name="connsiteX21" fmla="*/ 317500 w 440266"/>
                  <a:gd name="connsiteY21" fmla="*/ 55034 h 80434"/>
                  <a:gd name="connsiteX22" fmla="*/ 321733 w 440266"/>
                  <a:gd name="connsiteY22" fmla="*/ 16934 h 80434"/>
                  <a:gd name="connsiteX23" fmla="*/ 372533 w 440266"/>
                  <a:gd name="connsiteY23" fmla="*/ 12700 h 80434"/>
                  <a:gd name="connsiteX24" fmla="*/ 381000 w 440266"/>
                  <a:gd name="connsiteY24" fmla="*/ 25400 h 80434"/>
                  <a:gd name="connsiteX25" fmla="*/ 393700 w 440266"/>
                  <a:gd name="connsiteY25" fmla="*/ 50800 h 80434"/>
                  <a:gd name="connsiteX26" fmla="*/ 406400 w 440266"/>
                  <a:gd name="connsiteY26" fmla="*/ 59267 h 80434"/>
                  <a:gd name="connsiteX27" fmla="*/ 440266 w 440266"/>
                  <a:gd name="connsiteY27" fmla="*/ 50800 h 8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0266" h="80434">
                    <a:moveTo>
                      <a:pt x="0" y="50800"/>
                    </a:moveTo>
                    <a:cubicBezTo>
                      <a:pt x="5644" y="43745"/>
                      <a:pt x="11512" y="36862"/>
                      <a:pt x="16933" y="29634"/>
                    </a:cubicBezTo>
                    <a:cubicBezTo>
                      <a:pt x="19986" y="25564"/>
                      <a:pt x="21802" y="20532"/>
                      <a:pt x="25400" y="16934"/>
                    </a:cubicBezTo>
                    <a:cubicBezTo>
                      <a:pt x="33607" y="8727"/>
                      <a:pt x="40470" y="7677"/>
                      <a:pt x="50800" y="4234"/>
                    </a:cubicBezTo>
                    <a:cubicBezTo>
                      <a:pt x="62387" y="11958"/>
                      <a:pt x="66024" y="12030"/>
                      <a:pt x="71966" y="25400"/>
                    </a:cubicBezTo>
                    <a:cubicBezTo>
                      <a:pt x="75591" y="33556"/>
                      <a:pt x="77611" y="42333"/>
                      <a:pt x="80433" y="50800"/>
                    </a:cubicBezTo>
                    <a:cubicBezTo>
                      <a:pt x="83222" y="59168"/>
                      <a:pt x="85671" y="70230"/>
                      <a:pt x="93133" y="76200"/>
                    </a:cubicBezTo>
                    <a:cubicBezTo>
                      <a:pt x="96618" y="78988"/>
                      <a:pt x="101600" y="79023"/>
                      <a:pt x="105833" y="80434"/>
                    </a:cubicBezTo>
                    <a:cubicBezTo>
                      <a:pt x="114300" y="79023"/>
                      <a:pt x="123090" y="78914"/>
                      <a:pt x="131233" y="76200"/>
                    </a:cubicBezTo>
                    <a:cubicBezTo>
                      <a:pt x="136060" y="74591"/>
                      <a:pt x="140755" y="71707"/>
                      <a:pt x="143933" y="67734"/>
                    </a:cubicBezTo>
                    <a:cubicBezTo>
                      <a:pt x="146721" y="64250"/>
                      <a:pt x="147084" y="59363"/>
                      <a:pt x="148166" y="55034"/>
                    </a:cubicBezTo>
                    <a:cubicBezTo>
                      <a:pt x="151339" y="42341"/>
                      <a:pt x="149864" y="30335"/>
                      <a:pt x="160866" y="21167"/>
                    </a:cubicBezTo>
                    <a:cubicBezTo>
                      <a:pt x="165714" y="17127"/>
                      <a:pt x="171999" y="15186"/>
                      <a:pt x="177800" y="12700"/>
                    </a:cubicBezTo>
                    <a:cubicBezTo>
                      <a:pt x="187950" y="8350"/>
                      <a:pt x="196692" y="7303"/>
                      <a:pt x="207433" y="4234"/>
                    </a:cubicBezTo>
                    <a:cubicBezTo>
                      <a:pt x="211724" y="3008"/>
                      <a:pt x="215900" y="1411"/>
                      <a:pt x="220133" y="0"/>
                    </a:cubicBezTo>
                    <a:cubicBezTo>
                      <a:pt x="224366" y="2822"/>
                      <a:pt x="230136" y="4152"/>
                      <a:pt x="232833" y="8467"/>
                    </a:cubicBezTo>
                    <a:cubicBezTo>
                      <a:pt x="237563" y="16035"/>
                      <a:pt x="238478" y="25400"/>
                      <a:pt x="241300" y="33867"/>
                    </a:cubicBezTo>
                    <a:lnTo>
                      <a:pt x="249766" y="59267"/>
                    </a:lnTo>
                    <a:cubicBezTo>
                      <a:pt x="251177" y="63500"/>
                      <a:pt x="249767" y="70556"/>
                      <a:pt x="254000" y="71967"/>
                    </a:cubicBezTo>
                    <a:lnTo>
                      <a:pt x="266700" y="76200"/>
                    </a:lnTo>
                    <a:cubicBezTo>
                      <a:pt x="275167" y="74789"/>
                      <a:pt x="284177" y="75268"/>
                      <a:pt x="292100" y="71967"/>
                    </a:cubicBezTo>
                    <a:cubicBezTo>
                      <a:pt x="301493" y="68053"/>
                      <a:pt x="317500" y="55034"/>
                      <a:pt x="317500" y="55034"/>
                    </a:cubicBezTo>
                    <a:cubicBezTo>
                      <a:pt x="318911" y="42334"/>
                      <a:pt x="317366" y="28943"/>
                      <a:pt x="321733" y="16934"/>
                    </a:cubicBezTo>
                    <a:cubicBezTo>
                      <a:pt x="328076" y="-509"/>
                      <a:pt x="372044" y="12646"/>
                      <a:pt x="372533" y="12700"/>
                    </a:cubicBezTo>
                    <a:cubicBezTo>
                      <a:pt x="375355" y="16933"/>
                      <a:pt x="378725" y="20849"/>
                      <a:pt x="381000" y="25400"/>
                    </a:cubicBezTo>
                    <a:cubicBezTo>
                      <a:pt x="387887" y="39174"/>
                      <a:pt x="381566" y="38666"/>
                      <a:pt x="393700" y="50800"/>
                    </a:cubicBezTo>
                    <a:cubicBezTo>
                      <a:pt x="397298" y="54398"/>
                      <a:pt x="402167" y="56445"/>
                      <a:pt x="406400" y="59267"/>
                    </a:cubicBezTo>
                    <a:cubicBezTo>
                      <a:pt x="438009" y="54752"/>
                      <a:pt x="428978" y="62090"/>
                      <a:pt x="440266" y="50800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4711700" y="2559866"/>
                <a:ext cx="397934" cy="93134"/>
              </a:xfrm>
              <a:custGeom>
                <a:avLst/>
                <a:gdLst>
                  <a:gd name="connsiteX0" fmla="*/ 397934 w 397934"/>
                  <a:gd name="connsiteY0" fmla="*/ 67734 h 93134"/>
                  <a:gd name="connsiteX1" fmla="*/ 385234 w 397934"/>
                  <a:gd name="connsiteY1" fmla="*/ 21167 h 93134"/>
                  <a:gd name="connsiteX2" fmla="*/ 359834 w 397934"/>
                  <a:gd name="connsiteY2" fmla="*/ 12700 h 93134"/>
                  <a:gd name="connsiteX3" fmla="*/ 296334 w 397934"/>
                  <a:gd name="connsiteY3" fmla="*/ 25400 h 93134"/>
                  <a:gd name="connsiteX4" fmla="*/ 283634 w 397934"/>
                  <a:gd name="connsiteY4" fmla="*/ 38100 h 93134"/>
                  <a:gd name="connsiteX5" fmla="*/ 300567 w 397934"/>
                  <a:gd name="connsiteY5" fmla="*/ 88900 h 93134"/>
                  <a:gd name="connsiteX6" fmla="*/ 313267 w 397934"/>
                  <a:gd name="connsiteY6" fmla="*/ 93134 h 93134"/>
                  <a:gd name="connsiteX7" fmla="*/ 342900 w 397934"/>
                  <a:gd name="connsiteY7" fmla="*/ 71967 h 93134"/>
                  <a:gd name="connsiteX8" fmla="*/ 334434 w 397934"/>
                  <a:gd name="connsiteY8" fmla="*/ 38100 h 93134"/>
                  <a:gd name="connsiteX9" fmla="*/ 325967 w 397934"/>
                  <a:gd name="connsiteY9" fmla="*/ 25400 h 93134"/>
                  <a:gd name="connsiteX10" fmla="*/ 321734 w 397934"/>
                  <a:gd name="connsiteY10" fmla="*/ 12700 h 93134"/>
                  <a:gd name="connsiteX11" fmla="*/ 296334 w 397934"/>
                  <a:gd name="connsiteY11" fmla="*/ 0 h 93134"/>
                  <a:gd name="connsiteX12" fmla="*/ 258234 w 397934"/>
                  <a:gd name="connsiteY12" fmla="*/ 4234 h 93134"/>
                  <a:gd name="connsiteX13" fmla="*/ 228600 w 397934"/>
                  <a:gd name="connsiteY13" fmla="*/ 16934 h 93134"/>
                  <a:gd name="connsiteX14" fmla="*/ 220134 w 397934"/>
                  <a:gd name="connsiteY14" fmla="*/ 29634 h 93134"/>
                  <a:gd name="connsiteX15" fmla="*/ 198967 w 397934"/>
                  <a:gd name="connsiteY15" fmla="*/ 50800 h 93134"/>
                  <a:gd name="connsiteX16" fmla="*/ 198967 w 397934"/>
                  <a:gd name="connsiteY16" fmla="*/ 80434 h 93134"/>
                  <a:gd name="connsiteX17" fmla="*/ 211667 w 397934"/>
                  <a:gd name="connsiteY17" fmla="*/ 88900 h 93134"/>
                  <a:gd name="connsiteX18" fmla="*/ 228600 w 397934"/>
                  <a:gd name="connsiteY18" fmla="*/ 84667 h 93134"/>
                  <a:gd name="connsiteX19" fmla="*/ 237067 w 397934"/>
                  <a:gd name="connsiteY19" fmla="*/ 71967 h 93134"/>
                  <a:gd name="connsiteX20" fmla="*/ 249767 w 397934"/>
                  <a:gd name="connsiteY20" fmla="*/ 59267 h 93134"/>
                  <a:gd name="connsiteX21" fmla="*/ 245534 w 397934"/>
                  <a:gd name="connsiteY21" fmla="*/ 42334 h 93134"/>
                  <a:gd name="connsiteX22" fmla="*/ 220134 w 397934"/>
                  <a:gd name="connsiteY22" fmla="*/ 25400 h 93134"/>
                  <a:gd name="connsiteX23" fmla="*/ 194734 w 397934"/>
                  <a:gd name="connsiteY23" fmla="*/ 12700 h 93134"/>
                  <a:gd name="connsiteX24" fmla="*/ 143934 w 397934"/>
                  <a:gd name="connsiteY24" fmla="*/ 25400 h 93134"/>
                  <a:gd name="connsiteX25" fmla="*/ 127000 w 397934"/>
                  <a:gd name="connsiteY25" fmla="*/ 50800 h 93134"/>
                  <a:gd name="connsiteX26" fmla="*/ 143934 w 397934"/>
                  <a:gd name="connsiteY26" fmla="*/ 84667 h 93134"/>
                  <a:gd name="connsiteX27" fmla="*/ 156634 w 397934"/>
                  <a:gd name="connsiteY27" fmla="*/ 80434 h 93134"/>
                  <a:gd name="connsiteX28" fmla="*/ 169334 w 397934"/>
                  <a:gd name="connsiteY28" fmla="*/ 71967 h 93134"/>
                  <a:gd name="connsiteX29" fmla="*/ 165100 w 397934"/>
                  <a:gd name="connsiteY29" fmla="*/ 50800 h 93134"/>
                  <a:gd name="connsiteX30" fmla="*/ 135467 w 397934"/>
                  <a:gd name="connsiteY30" fmla="*/ 16934 h 93134"/>
                  <a:gd name="connsiteX31" fmla="*/ 122767 w 397934"/>
                  <a:gd name="connsiteY31" fmla="*/ 4234 h 93134"/>
                  <a:gd name="connsiteX32" fmla="*/ 80434 w 397934"/>
                  <a:gd name="connsiteY32" fmla="*/ 12700 h 93134"/>
                  <a:gd name="connsiteX33" fmla="*/ 55034 w 397934"/>
                  <a:gd name="connsiteY33" fmla="*/ 29634 h 93134"/>
                  <a:gd name="connsiteX34" fmla="*/ 42334 w 397934"/>
                  <a:gd name="connsiteY34" fmla="*/ 38100 h 93134"/>
                  <a:gd name="connsiteX35" fmla="*/ 29634 w 397934"/>
                  <a:gd name="connsiteY35" fmla="*/ 63500 h 93134"/>
                  <a:gd name="connsiteX36" fmla="*/ 33867 w 397934"/>
                  <a:gd name="connsiteY36" fmla="*/ 76200 h 93134"/>
                  <a:gd name="connsiteX37" fmla="*/ 46567 w 397934"/>
                  <a:gd name="connsiteY37" fmla="*/ 88900 h 93134"/>
                  <a:gd name="connsiteX38" fmla="*/ 59267 w 397934"/>
                  <a:gd name="connsiteY38" fmla="*/ 93134 h 93134"/>
                  <a:gd name="connsiteX39" fmla="*/ 76200 w 397934"/>
                  <a:gd name="connsiteY39" fmla="*/ 88900 h 93134"/>
                  <a:gd name="connsiteX40" fmla="*/ 97367 w 397934"/>
                  <a:gd name="connsiteY40" fmla="*/ 63500 h 93134"/>
                  <a:gd name="connsiteX41" fmla="*/ 88900 w 397934"/>
                  <a:gd name="connsiteY41" fmla="*/ 38100 h 93134"/>
                  <a:gd name="connsiteX42" fmla="*/ 76200 w 397934"/>
                  <a:gd name="connsiteY42" fmla="*/ 33867 h 93134"/>
                  <a:gd name="connsiteX43" fmla="*/ 63500 w 397934"/>
                  <a:gd name="connsiteY43" fmla="*/ 25400 h 93134"/>
                  <a:gd name="connsiteX44" fmla="*/ 55034 w 397934"/>
                  <a:gd name="connsiteY44" fmla="*/ 12700 h 93134"/>
                  <a:gd name="connsiteX45" fmla="*/ 42334 w 397934"/>
                  <a:gd name="connsiteY45" fmla="*/ 8467 h 93134"/>
                  <a:gd name="connsiteX46" fmla="*/ 8467 w 397934"/>
                  <a:gd name="connsiteY46" fmla="*/ 12700 h 93134"/>
                  <a:gd name="connsiteX47" fmla="*/ 0 w 397934"/>
                  <a:gd name="connsiteY47" fmla="*/ 12700 h 9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97934" h="93134">
                    <a:moveTo>
                      <a:pt x="397934" y="67734"/>
                    </a:moveTo>
                    <a:cubicBezTo>
                      <a:pt x="396990" y="60185"/>
                      <a:pt x="398257" y="29307"/>
                      <a:pt x="385234" y="21167"/>
                    </a:cubicBezTo>
                    <a:cubicBezTo>
                      <a:pt x="377666" y="16437"/>
                      <a:pt x="359834" y="12700"/>
                      <a:pt x="359834" y="12700"/>
                    </a:cubicBezTo>
                    <a:cubicBezTo>
                      <a:pt x="323887" y="15696"/>
                      <a:pt x="317207" y="8006"/>
                      <a:pt x="296334" y="25400"/>
                    </a:cubicBezTo>
                    <a:cubicBezTo>
                      <a:pt x="291735" y="29233"/>
                      <a:pt x="287867" y="33867"/>
                      <a:pt x="283634" y="38100"/>
                    </a:cubicBezTo>
                    <a:cubicBezTo>
                      <a:pt x="287176" y="73519"/>
                      <a:pt x="276496" y="76865"/>
                      <a:pt x="300567" y="88900"/>
                    </a:cubicBezTo>
                    <a:cubicBezTo>
                      <a:pt x="304558" y="90896"/>
                      <a:pt x="309034" y="91723"/>
                      <a:pt x="313267" y="93134"/>
                    </a:cubicBezTo>
                    <a:cubicBezTo>
                      <a:pt x="342900" y="83256"/>
                      <a:pt x="335845" y="93134"/>
                      <a:pt x="342900" y="71967"/>
                    </a:cubicBezTo>
                    <a:cubicBezTo>
                      <a:pt x="341290" y="63918"/>
                      <a:pt x="338773" y="46777"/>
                      <a:pt x="334434" y="38100"/>
                    </a:cubicBezTo>
                    <a:cubicBezTo>
                      <a:pt x="332159" y="33549"/>
                      <a:pt x="328789" y="29633"/>
                      <a:pt x="325967" y="25400"/>
                    </a:cubicBezTo>
                    <a:cubicBezTo>
                      <a:pt x="324556" y="21167"/>
                      <a:pt x="324522" y="16184"/>
                      <a:pt x="321734" y="12700"/>
                    </a:cubicBezTo>
                    <a:cubicBezTo>
                      <a:pt x="315767" y="5241"/>
                      <a:pt x="304698" y="2789"/>
                      <a:pt x="296334" y="0"/>
                    </a:cubicBezTo>
                    <a:cubicBezTo>
                      <a:pt x="283634" y="1411"/>
                      <a:pt x="270838" y="2133"/>
                      <a:pt x="258234" y="4234"/>
                    </a:cubicBezTo>
                    <a:cubicBezTo>
                      <a:pt x="248889" y="5792"/>
                      <a:pt x="236313" y="13077"/>
                      <a:pt x="228600" y="16934"/>
                    </a:cubicBezTo>
                    <a:cubicBezTo>
                      <a:pt x="225778" y="21167"/>
                      <a:pt x="223732" y="26036"/>
                      <a:pt x="220134" y="29634"/>
                    </a:cubicBezTo>
                    <a:cubicBezTo>
                      <a:pt x="191908" y="57860"/>
                      <a:pt x="221549" y="16929"/>
                      <a:pt x="198967" y="50800"/>
                    </a:cubicBezTo>
                    <a:cubicBezTo>
                      <a:pt x="195159" y="62225"/>
                      <a:pt x="190699" y="68031"/>
                      <a:pt x="198967" y="80434"/>
                    </a:cubicBezTo>
                    <a:cubicBezTo>
                      <a:pt x="201789" y="84667"/>
                      <a:pt x="207434" y="86078"/>
                      <a:pt x="211667" y="88900"/>
                    </a:cubicBezTo>
                    <a:cubicBezTo>
                      <a:pt x="217311" y="87489"/>
                      <a:pt x="223759" y="87894"/>
                      <a:pt x="228600" y="84667"/>
                    </a:cubicBezTo>
                    <a:cubicBezTo>
                      <a:pt x="232833" y="81845"/>
                      <a:pt x="233810" y="75876"/>
                      <a:pt x="237067" y="71967"/>
                    </a:cubicBezTo>
                    <a:cubicBezTo>
                      <a:pt x="240900" y="67368"/>
                      <a:pt x="245534" y="63500"/>
                      <a:pt x="249767" y="59267"/>
                    </a:cubicBezTo>
                    <a:cubicBezTo>
                      <a:pt x="248356" y="53623"/>
                      <a:pt x="249365" y="46713"/>
                      <a:pt x="245534" y="42334"/>
                    </a:cubicBezTo>
                    <a:cubicBezTo>
                      <a:pt x="238833" y="34676"/>
                      <a:pt x="228601" y="31045"/>
                      <a:pt x="220134" y="25400"/>
                    </a:cubicBezTo>
                    <a:cubicBezTo>
                      <a:pt x="203724" y="14460"/>
                      <a:pt x="212258" y="18542"/>
                      <a:pt x="194734" y="12700"/>
                    </a:cubicBezTo>
                    <a:cubicBezTo>
                      <a:pt x="178626" y="14490"/>
                      <a:pt x="156497" y="11043"/>
                      <a:pt x="143934" y="25400"/>
                    </a:cubicBezTo>
                    <a:cubicBezTo>
                      <a:pt x="137233" y="33058"/>
                      <a:pt x="127000" y="50800"/>
                      <a:pt x="127000" y="50800"/>
                    </a:cubicBezTo>
                    <a:cubicBezTo>
                      <a:pt x="129505" y="68330"/>
                      <a:pt x="122823" y="84667"/>
                      <a:pt x="143934" y="84667"/>
                    </a:cubicBezTo>
                    <a:cubicBezTo>
                      <a:pt x="148396" y="84667"/>
                      <a:pt x="152401" y="81845"/>
                      <a:pt x="156634" y="80434"/>
                    </a:cubicBezTo>
                    <a:cubicBezTo>
                      <a:pt x="160867" y="77612"/>
                      <a:pt x="167936" y="76859"/>
                      <a:pt x="169334" y="71967"/>
                    </a:cubicBezTo>
                    <a:cubicBezTo>
                      <a:pt x="171311" y="65048"/>
                      <a:pt x="168078" y="57350"/>
                      <a:pt x="165100" y="50800"/>
                    </a:cubicBezTo>
                    <a:cubicBezTo>
                      <a:pt x="150299" y="18238"/>
                      <a:pt x="154157" y="32508"/>
                      <a:pt x="135467" y="16934"/>
                    </a:cubicBezTo>
                    <a:cubicBezTo>
                      <a:pt x="130868" y="13101"/>
                      <a:pt x="127000" y="8467"/>
                      <a:pt x="122767" y="4234"/>
                    </a:cubicBezTo>
                    <a:cubicBezTo>
                      <a:pt x="115408" y="5285"/>
                      <a:pt x="90663" y="7017"/>
                      <a:pt x="80434" y="12700"/>
                    </a:cubicBezTo>
                    <a:cubicBezTo>
                      <a:pt x="71539" y="17642"/>
                      <a:pt x="63501" y="23989"/>
                      <a:pt x="55034" y="29634"/>
                    </a:cubicBezTo>
                    <a:lnTo>
                      <a:pt x="42334" y="38100"/>
                    </a:lnTo>
                    <a:cubicBezTo>
                      <a:pt x="38053" y="44522"/>
                      <a:pt x="29634" y="54736"/>
                      <a:pt x="29634" y="63500"/>
                    </a:cubicBezTo>
                    <a:cubicBezTo>
                      <a:pt x="29634" y="67962"/>
                      <a:pt x="31392" y="72487"/>
                      <a:pt x="33867" y="76200"/>
                    </a:cubicBezTo>
                    <a:cubicBezTo>
                      <a:pt x="37188" y="81181"/>
                      <a:pt x="41586" y="85579"/>
                      <a:pt x="46567" y="88900"/>
                    </a:cubicBezTo>
                    <a:cubicBezTo>
                      <a:pt x="50280" y="91375"/>
                      <a:pt x="55034" y="91723"/>
                      <a:pt x="59267" y="93134"/>
                    </a:cubicBezTo>
                    <a:cubicBezTo>
                      <a:pt x="64911" y="91723"/>
                      <a:pt x="71149" y="91787"/>
                      <a:pt x="76200" y="88900"/>
                    </a:cubicBezTo>
                    <a:cubicBezTo>
                      <a:pt x="84975" y="83885"/>
                      <a:pt x="91972" y="71593"/>
                      <a:pt x="97367" y="63500"/>
                    </a:cubicBezTo>
                    <a:cubicBezTo>
                      <a:pt x="94545" y="55033"/>
                      <a:pt x="94087" y="45362"/>
                      <a:pt x="88900" y="38100"/>
                    </a:cubicBezTo>
                    <a:cubicBezTo>
                      <a:pt x="86306" y="34469"/>
                      <a:pt x="80191" y="35863"/>
                      <a:pt x="76200" y="33867"/>
                    </a:cubicBezTo>
                    <a:cubicBezTo>
                      <a:pt x="71649" y="31592"/>
                      <a:pt x="67733" y="28222"/>
                      <a:pt x="63500" y="25400"/>
                    </a:cubicBezTo>
                    <a:cubicBezTo>
                      <a:pt x="60678" y="21167"/>
                      <a:pt x="59007" y="15878"/>
                      <a:pt x="55034" y="12700"/>
                    </a:cubicBezTo>
                    <a:cubicBezTo>
                      <a:pt x="51550" y="9912"/>
                      <a:pt x="46796" y="8467"/>
                      <a:pt x="42334" y="8467"/>
                    </a:cubicBezTo>
                    <a:cubicBezTo>
                      <a:pt x="30957" y="8467"/>
                      <a:pt x="19787" y="11568"/>
                      <a:pt x="8467" y="12700"/>
                    </a:cubicBezTo>
                    <a:cubicBezTo>
                      <a:pt x="5659" y="12981"/>
                      <a:pt x="2822" y="12700"/>
                      <a:pt x="0" y="12700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4711700" y="3107267"/>
                <a:ext cx="397934" cy="93134"/>
              </a:xfrm>
              <a:custGeom>
                <a:avLst/>
                <a:gdLst>
                  <a:gd name="connsiteX0" fmla="*/ 397934 w 397934"/>
                  <a:gd name="connsiteY0" fmla="*/ 67734 h 93134"/>
                  <a:gd name="connsiteX1" fmla="*/ 385234 w 397934"/>
                  <a:gd name="connsiteY1" fmla="*/ 21167 h 93134"/>
                  <a:gd name="connsiteX2" fmla="*/ 359834 w 397934"/>
                  <a:gd name="connsiteY2" fmla="*/ 12700 h 93134"/>
                  <a:gd name="connsiteX3" fmla="*/ 296334 w 397934"/>
                  <a:gd name="connsiteY3" fmla="*/ 25400 h 93134"/>
                  <a:gd name="connsiteX4" fmla="*/ 283634 w 397934"/>
                  <a:gd name="connsiteY4" fmla="*/ 38100 h 93134"/>
                  <a:gd name="connsiteX5" fmla="*/ 300567 w 397934"/>
                  <a:gd name="connsiteY5" fmla="*/ 88900 h 93134"/>
                  <a:gd name="connsiteX6" fmla="*/ 313267 w 397934"/>
                  <a:gd name="connsiteY6" fmla="*/ 93134 h 93134"/>
                  <a:gd name="connsiteX7" fmla="*/ 342900 w 397934"/>
                  <a:gd name="connsiteY7" fmla="*/ 71967 h 93134"/>
                  <a:gd name="connsiteX8" fmla="*/ 334434 w 397934"/>
                  <a:gd name="connsiteY8" fmla="*/ 38100 h 93134"/>
                  <a:gd name="connsiteX9" fmla="*/ 325967 w 397934"/>
                  <a:gd name="connsiteY9" fmla="*/ 25400 h 93134"/>
                  <a:gd name="connsiteX10" fmla="*/ 321734 w 397934"/>
                  <a:gd name="connsiteY10" fmla="*/ 12700 h 93134"/>
                  <a:gd name="connsiteX11" fmla="*/ 296334 w 397934"/>
                  <a:gd name="connsiteY11" fmla="*/ 0 h 93134"/>
                  <a:gd name="connsiteX12" fmla="*/ 258234 w 397934"/>
                  <a:gd name="connsiteY12" fmla="*/ 4234 h 93134"/>
                  <a:gd name="connsiteX13" fmla="*/ 228600 w 397934"/>
                  <a:gd name="connsiteY13" fmla="*/ 16934 h 93134"/>
                  <a:gd name="connsiteX14" fmla="*/ 220134 w 397934"/>
                  <a:gd name="connsiteY14" fmla="*/ 29634 h 93134"/>
                  <a:gd name="connsiteX15" fmla="*/ 198967 w 397934"/>
                  <a:gd name="connsiteY15" fmla="*/ 50800 h 93134"/>
                  <a:gd name="connsiteX16" fmla="*/ 198967 w 397934"/>
                  <a:gd name="connsiteY16" fmla="*/ 80434 h 93134"/>
                  <a:gd name="connsiteX17" fmla="*/ 211667 w 397934"/>
                  <a:gd name="connsiteY17" fmla="*/ 88900 h 93134"/>
                  <a:gd name="connsiteX18" fmla="*/ 228600 w 397934"/>
                  <a:gd name="connsiteY18" fmla="*/ 84667 h 93134"/>
                  <a:gd name="connsiteX19" fmla="*/ 237067 w 397934"/>
                  <a:gd name="connsiteY19" fmla="*/ 71967 h 93134"/>
                  <a:gd name="connsiteX20" fmla="*/ 249767 w 397934"/>
                  <a:gd name="connsiteY20" fmla="*/ 59267 h 93134"/>
                  <a:gd name="connsiteX21" fmla="*/ 245534 w 397934"/>
                  <a:gd name="connsiteY21" fmla="*/ 42334 h 93134"/>
                  <a:gd name="connsiteX22" fmla="*/ 220134 w 397934"/>
                  <a:gd name="connsiteY22" fmla="*/ 25400 h 93134"/>
                  <a:gd name="connsiteX23" fmla="*/ 194734 w 397934"/>
                  <a:gd name="connsiteY23" fmla="*/ 12700 h 93134"/>
                  <a:gd name="connsiteX24" fmla="*/ 143934 w 397934"/>
                  <a:gd name="connsiteY24" fmla="*/ 25400 h 93134"/>
                  <a:gd name="connsiteX25" fmla="*/ 127000 w 397934"/>
                  <a:gd name="connsiteY25" fmla="*/ 50800 h 93134"/>
                  <a:gd name="connsiteX26" fmla="*/ 143934 w 397934"/>
                  <a:gd name="connsiteY26" fmla="*/ 84667 h 93134"/>
                  <a:gd name="connsiteX27" fmla="*/ 156634 w 397934"/>
                  <a:gd name="connsiteY27" fmla="*/ 80434 h 93134"/>
                  <a:gd name="connsiteX28" fmla="*/ 169334 w 397934"/>
                  <a:gd name="connsiteY28" fmla="*/ 71967 h 93134"/>
                  <a:gd name="connsiteX29" fmla="*/ 165100 w 397934"/>
                  <a:gd name="connsiteY29" fmla="*/ 50800 h 93134"/>
                  <a:gd name="connsiteX30" fmla="*/ 135467 w 397934"/>
                  <a:gd name="connsiteY30" fmla="*/ 16934 h 93134"/>
                  <a:gd name="connsiteX31" fmla="*/ 122767 w 397934"/>
                  <a:gd name="connsiteY31" fmla="*/ 4234 h 93134"/>
                  <a:gd name="connsiteX32" fmla="*/ 80434 w 397934"/>
                  <a:gd name="connsiteY32" fmla="*/ 12700 h 93134"/>
                  <a:gd name="connsiteX33" fmla="*/ 55034 w 397934"/>
                  <a:gd name="connsiteY33" fmla="*/ 29634 h 93134"/>
                  <a:gd name="connsiteX34" fmla="*/ 42334 w 397934"/>
                  <a:gd name="connsiteY34" fmla="*/ 38100 h 93134"/>
                  <a:gd name="connsiteX35" fmla="*/ 29634 w 397934"/>
                  <a:gd name="connsiteY35" fmla="*/ 63500 h 93134"/>
                  <a:gd name="connsiteX36" fmla="*/ 33867 w 397934"/>
                  <a:gd name="connsiteY36" fmla="*/ 76200 h 93134"/>
                  <a:gd name="connsiteX37" fmla="*/ 46567 w 397934"/>
                  <a:gd name="connsiteY37" fmla="*/ 88900 h 93134"/>
                  <a:gd name="connsiteX38" fmla="*/ 59267 w 397934"/>
                  <a:gd name="connsiteY38" fmla="*/ 93134 h 93134"/>
                  <a:gd name="connsiteX39" fmla="*/ 76200 w 397934"/>
                  <a:gd name="connsiteY39" fmla="*/ 88900 h 93134"/>
                  <a:gd name="connsiteX40" fmla="*/ 97367 w 397934"/>
                  <a:gd name="connsiteY40" fmla="*/ 63500 h 93134"/>
                  <a:gd name="connsiteX41" fmla="*/ 88900 w 397934"/>
                  <a:gd name="connsiteY41" fmla="*/ 38100 h 93134"/>
                  <a:gd name="connsiteX42" fmla="*/ 76200 w 397934"/>
                  <a:gd name="connsiteY42" fmla="*/ 33867 h 93134"/>
                  <a:gd name="connsiteX43" fmla="*/ 63500 w 397934"/>
                  <a:gd name="connsiteY43" fmla="*/ 25400 h 93134"/>
                  <a:gd name="connsiteX44" fmla="*/ 55034 w 397934"/>
                  <a:gd name="connsiteY44" fmla="*/ 12700 h 93134"/>
                  <a:gd name="connsiteX45" fmla="*/ 42334 w 397934"/>
                  <a:gd name="connsiteY45" fmla="*/ 8467 h 93134"/>
                  <a:gd name="connsiteX46" fmla="*/ 8467 w 397934"/>
                  <a:gd name="connsiteY46" fmla="*/ 12700 h 93134"/>
                  <a:gd name="connsiteX47" fmla="*/ 0 w 397934"/>
                  <a:gd name="connsiteY47" fmla="*/ 12700 h 9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97934" h="93134">
                    <a:moveTo>
                      <a:pt x="397934" y="67734"/>
                    </a:moveTo>
                    <a:cubicBezTo>
                      <a:pt x="396990" y="60185"/>
                      <a:pt x="398257" y="29307"/>
                      <a:pt x="385234" y="21167"/>
                    </a:cubicBezTo>
                    <a:cubicBezTo>
                      <a:pt x="377666" y="16437"/>
                      <a:pt x="359834" y="12700"/>
                      <a:pt x="359834" y="12700"/>
                    </a:cubicBezTo>
                    <a:cubicBezTo>
                      <a:pt x="323887" y="15696"/>
                      <a:pt x="317207" y="8006"/>
                      <a:pt x="296334" y="25400"/>
                    </a:cubicBezTo>
                    <a:cubicBezTo>
                      <a:pt x="291735" y="29233"/>
                      <a:pt x="287867" y="33867"/>
                      <a:pt x="283634" y="38100"/>
                    </a:cubicBezTo>
                    <a:cubicBezTo>
                      <a:pt x="287176" y="73519"/>
                      <a:pt x="276496" y="76865"/>
                      <a:pt x="300567" y="88900"/>
                    </a:cubicBezTo>
                    <a:cubicBezTo>
                      <a:pt x="304558" y="90896"/>
                      <a:pt x="309034" y="91723"/>
                      <a:pt x="313267" y="93134"/>
                    </a:cubicBezTo>
                    <a:cubicBezTo>
                      <a:pt x="342900" y="83256"/>
                      <a:pt x="335845" y="93134"/>
                      <a:pt x="342900" y="71967"/>
                    </a:cubicBezTo>
                    <a:cubicBezTo>
                      <a:pt x="341290" y="63918"/>
                      <a:pt x="338773" y="46777"/>
                      <a:pt x="334434" y="38100"/>
                    </a:cubicBezTo>
                    <a:cubicBezTo>
                      <a:pt x="332159" y="33549"/>
                      <a:pt x="328789" y="29633"/>
                      <a:pt x="325967" y="25400"/>
                    </a:cubicBezTo>
                    <a:cubicBezTo>
                      <a:pt x="324556" y="21167"/>
                      <a:pt x="324522" y="16184"/>
                      <a:pt x="321734" y="12700"/>
                    </a:cubicBezTo>
                    <a:cubicBezTo>
                      <a:pt x="315767" y="5241"/>
                      <a:pt x="304698" y="2789"/>
                      <a:pt x="296334" y="0"/>
                    </a:cubicBezTo>
                    <a:cubicBezTo>
                      <a:pt x="283634" y="1411"/>
                      <a:pt x="270838" y="2133"/>
                      <a:pt x="258234" y="4234"/>
                    </a:cubicBezTo>
                    <a:cubicBezTo>
                      <a:pt x="248889" y="5792"/>
                      <a:pt x="236313" y="13077"/>
                      <a:pt x="228600" y="16934"/>
                    </a:cubicBezTo>
                    <a:cubicBezTo>
                      <a:pt x="225778" y="21167"/>
                      <a:pt x="223732" y="26036"/>
                      <a:pt x="220134" y="29634"/>
                    </a:cubicBezTo>
                    <a:cubicBezTo>
                      <a:pt x="191908" y="57860"/>
                      <a:pt x="221549" y="16929"/>
                      <a:pt x="198967" y="50800"/>
                    </a:cubicBezTo>
                    <a:cubicBezTo>
                      <a:pt x="195159" y="62225"/>
                      <a:pt x="190699" y="68031"/>
                      <a:pt x="198967" y="80434"/>
                    </a:cubicBezTo>
                    <a:cubicBezTo>
                      <a:pt x="201789" y="84667"/>
                      <a:pt x="207434" y="86078"/>
                      <a:pt x="211667" y="88900"/>
                    </a:cubicBezTo>
                    <a:cubicBezTo>
                      <a:pt x="217311" y="87489"/>
                      <a:pt x="223759" y="87894"/>
                      <a:pt x="228600" y="84667"/>
                    </a:cubicBezTo>
                    <a:cubicBezTo>
                      <a:pt x="232833" y="81845"/>
                      <a:pt x="233810" y="75876"/>
                      <a:pt x="237067" y="71967"/>
                    </a:cubicBezTo>
                    <a:cubicBezTo>
                      <a:pt x="240900" y="67368"/>
                      <a:pt x="245534" y="63500"/>
                      <a:pt x="249767" y="59267"/>
                    </a:cubicBezTo>
                    <a:cubicBezTo>
                      <a:pt x="248356" y="53623"/>
                      <a:pt x="249365" y="46713"/>
                      <a:pt x="245534" y="42334"/>
                    </a:cubicBezTo>
                    <a:cubicBezTo>
                      <a:pt x="238833" y="34676"/>
                      <a:pt x="228601" y="31045"/>
                      <a:pt x="220134" y="25400"/>
                    </a:cubicBezTo>
                    <a:cubicBezTo>
                      <a:pt x="203724" y="14460"/>
                      <a:pt x="212258" y="18542"/>
                      <a:pt x="194734" y="12700"/>
                    </a:cubicBezTo>
                    <a:cubicBezTo>
                      <a:pt x="178626" y="14490"/>
                      <a:pt x="156497" y="11043"/>
                      <a:pt x="143934" y="25400"/>
                    </a:cubicBezTo>
                    <a:cubicBezTo>
                      <a:pt x="137233" y="33058"/>
                      <a:pt x="127000" y="50800"/>
                      <a:pt x="127000" y="50800"/>
                    </a:cubicBezTo>
                    <a:cubicBezTo>
                      <a:pt x="129505" y="68330"/>
                      <a:pt x="122823" y="84667"/>
                      <a:pt x="143934" y="84667"/>
                    </a:cubicBezTo>
                    <a:cubicBezTo>
                      <a:pt x="148396" y="84667"/>
                      <a:pt x="152401" y="81845"/>
                      <a:pt x="156634" y="80434"/>
                    </a:cubicBezTo>
                    <a:cubicBezTo>
                      <a:pt x="160867" y="77612"/>
                      <a:pt x="167936" y="76859"/>
                      <a:pt x="169334" y="71967"/>
                    </a:cubicBezTo>
                    <a:cubicBezTo>
                      <a:pt x="171311" y="65048"/>
                      <a:pt x="168078" y="57350"/>
                      <a:pt x="165100" y="50800"/>
                    </a:cubicBezTo>
                    <a:cubicBezTo>
                      <a:pt x="150299" y="18238"/>
                      <a:pt x="154157" y="32508"/>
                      <a:pt x="135467" y="16934"/>
                    </a:cubicBezTo>
                    <a:cubicBezTo>
                      <a:pt x="130868" y="13101"/>
                      <a:pt x="127000" y="8467"/>
                      <a:pt x="122767" y="4234"/>
                    </a:cubicBezTo>
                    <a:cubicBezTo>
                      <a:pt x="115408" y="5285"/>
                      <a:pt x="90663" y="7017"/>
                      <a:pt x="80434" y="12700"/>
                    </a:cubicBezTo>
                    <a:cubicBezTo>
                      <a:pt x="71539" y="17642"/>
                      <a:pt x="63501" y="23989"/>
                      <a:pt x="55034" y="29634"/>
                    </a:cubicBezTo>
                    <a:lnTo>
                      <a:pt x="42334" y="38100"/>
                    </a:lnTo>
                    <a:cubicBezTo>
                      <a:pt x="38053" y="44522"/>
                      <a:pt x="29634" y="54736"/>
                      <a:pt x="29634" y="63500"/>
                    </a:cubicBezTo>
                    <a:cubicBezTo>
                      <a:pt x="29634" y="67962"/>
                      <a:pt x="31392" y="72487"/>
                      <a:pt x="33867" y="76200"/>
                    </a:cubicBezTo>
                    <a:cubicBezTo>
                      <a:pt x="37188" y="81181"/>
                      <a:pt x="41586" y="85579"/>
                      <a:pt x="46567" y="88900"/>
                    </a:cubicBezTo>
                    <a:cubicBezTo>
                      <a:pt x="50280" y="91375"/>
                      <a:pt x="55034" y="91723"/>
                      <a:pt x="59267" y="93134"/>
                    </a:cubicBezTo>
                    <a:cubicBezTo>
                      <a:pt x="64911" y="91723"/>
                      <a:pt x="71149" y="91787"/>
                      <a:pt x="76200" y="88900"/>
                    </a:cubicBezTo>
                    <a:cubicBezTo>
                      <a:pt x="84975" y="83885"/>
                      <a:pt x="91972" y="71593"/>
                      <a:pt x="97367" y="63500"/>
                    </a:cubicBezTo>
                    <a:cubicBezTo>
                      <a:pt x="94545" y="55033"/>
                      <a:pt x="94087" y="45362"/>
                      <a:pt x="88900" y="38100"/>
                    </a:cubicBezTo>
                    <a:cubicBezTo>
                      <a:pt x="86306" y="34469"/>
                      <a:pt x="80191" y="35863"/>
                      <a:pt x="76200" y="33867"/>
                    </a:cubicBezTo>
                    <a:cubicBezTo>
                      <a:pt x="71649" y="31592"/>
                      <a:pt x="67733" y="28222"/>
                      <a:pt x="63500" y="25400"/>
                    </a:cubicBezTo>
                    <a:cubicBezTo>
                      <a:pt x="60678" y="21167"/>
                      <a:pt x="59007" y="15878"/>
                      <a:pt x="55034" y="12700"/>
                    </a:cubicBezTo>
                    <a:cubicBezTo>
                      <a:pt x="51550" y="9912"/>
                      <a:pt x="46796" y="8467"/>
                      <a:pt x="42334" y="8467"/>
                    </a:cubicBezTo>
                    <a:cubicBezTo>
                      <a:pt x="30957" y="8467"/>
                      <a:pt x="19787" y="11568"/>
                      <a:pt x="8467" y="12700"/>
                    </a:cubicBezTo>
                    <a:cubicBezTo>
                      <a:pt x="5659" y="12981"/>
                      <a:pt x="2822" y="12700"/>
                      <a:pt x="0" y="12700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5770041" y="2970576"/>
                <a:ext cx="440266" cy="80434"/>
              </a:xfrm>
              <a:custGeom>
                <a:avLst/>
                <a:gdLst>
                  <a:gd name="connsiteX0" fmla="*/ 0 w 440266"/>
                  <a:gd name="connsiteY0" fmla="*/ 50800 h 80434"/>
                  <a:gd name="connsiteX1" fmla="*/ 16933 w 440266"/>
                  <a:gd name="connsiteY1" fmla="*/ 29634 h 80434"/>
                  <a:gd name="connsiteX2" fmla="*/ 25400 w 440266"/>
                  <a:gd name="connsiteY2" fmla="*/ 16934 h 80434"/>
                  <a:gd name="connsiteX3" fmla="*/ 50800 w 440266"/>
                  <a:gd name="connsiteY3" fmla="*/ 4234 h 80434"/>
                  <a:gd name="connsiteX4" fmla="*/ 71966 w 440266"/>
                  <a:gd name="connsiteY4" fmla="*/ 25400 h 80434"/>
                  <a:gd name="connsiteX5" fmla="*/ 80433 w 440266"/>
                  <a:gd name="connsiteY5" fmla="*/ 50800 h 80434"/>
                  <a:gd name="connsiteX6" fmla="*/ 93133 w 440266"/>
                  <a:gd name="connsiteY6" fmla="*/ 76200 h 80434"/>
                  <a:gd name="connsiteX7" fmla="*/ 105833 w 440266"/>
                  <a:gd name="connsiteY7" fmla="*/ 80434 h 80434"/>
                  <a:gd name="connsiteX8" fmla="*/ 131233 w 440266"/>
                  <a:gd name="connsiteY8" fmla="*/ 76200 h 80434"/>
                  <a:gd name="connsiteX9" fmla="*/ 143933 w 440266"/>
                  <a:gd name="connsiteY9" fmla="*/ 67734 h 80434"/>
                  <a:gd name="connsiteX10" fmla="*/ 148166 w 440266"/>
                  <a:gd name="connsiteY10" fmla="*/ 55034 h 80434"/>
                  <a:gd name="connsiteX11" fmla="*/ 160866 w 440266"/>
                  <a:gd name="connsiteY11" fmla="*/ 21167 h 80434"/>
                  <a:gd name="connsiteX12" fmla="*/ 177800 w 440266"/>
                  <a:gd name="connsiteY12" fmla="*/ 12700 h 80434"/>
                  <a:gd name="connsiteX13" fmla="*/ 207433 w 440266"/>
                  <a:gd name="connsiteY13" fmla="*/ 4234 h 80434"/>
                  <a:gd name="connsiteX14" fmla="*/ 220133 w 440266"/>
                  <a:gd name="connsiteY14" fmla="*/ 0 h 80434"/>
                  <a:gd name="connsiteX15" fmla="*/ 232833 w 440266"/>
                  <a:gd name="connsiteY15" fmla="*/ 8467 h 80434"/>
                  <a:gd name="connsiteX16" fmla="*/ 241300 w 440266"/>
                  <a:gd name="connsiteY16" fmla="*/ 33867 h 80434"/>
                  <a:gd name="connsiteX17" fmla="*/ 249766 w 440266"/>
                  <a:gd name="connsiteY17" fmla="*/ 59267 h 80434"/>
                  <a:gd name="connsiteX18" fmla="*/ 254000 w 440266"/>
                  <a:gd name="connsiteY18" fmla="*/ 71967 h 80434"/>
                  <a:gd name="connsiteX19" fmla="*/ 266700 w 440266"/>
                  <a:gd name="connsiteY19" fmla="*/ 76200 h 80434"/>
                  <a:gd name="connsiteX20" fmla="*/ 292100 w 440266"/>
                  <a:gd name="connsiteY20" fmla="*/ 71967 h 80434"/>
                  <a:gd name="connsiteX21" fmla="*/ 317500 w 440266"/>
                  <a:gd name="connsiteY21" fmla="*/ 55034 h 80434"/>
                  <a:gd name="connsiteX22" fmla="*/ 321733 w 440266"/>
                  <a:gd name="connsiteY22" fmla="*/ 16934 h 80434"/>
                  <a:gd name="connsiteX23" fmla="*/ 372533 w 440266"/>
                  <a:gd name="connsiteY23" fmla="*/ 12700 h 80434"/>
                  <a:gd name="connsiteX24" fmla="*/ 381000 w 440266"/>
                  <a:gd name="connsiteY24" fmla="*/ 25400 h 80434"/>
                  <a:gd name="connsiteX25" fmla="*/ 393700 w 440266"/>
                  <a:gd name="connsiteY25" fmla="*/ 50800 h 80434"/>
                  <a:gd name="connsiteX26" fmla="*/ 406400 w 440266"/>
                  <a:gd name="connsiteY26" fmla="*/ 59267 h 80434"/>
                  <a:gd name="connsiteX27" fmla="*/ 440266 w 440266"/>
                  <a:gd name="connsiteY27" fmla="*/ 50800 h 8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0266" h="80434">
                    <a:moveTo>
                      <a:pt x="0" y="50800"/>
                    </a:moveTo>
                    <a:cubicBezTo>
                      <a:pt x="5644" y="43745"/>
                      <a:pt x="11512" y="36862"/>
                      <a:pt x="16933" y="29634"/>
                    </a:cubicBezTo>
                    <a:cubicBezTo>
                      <a:pt x="19986" y="25564"/>
                      <a:pt x="21802" y="20532"/>
                      <a:pt x="25400" y="16934"/>
                    </a:cubicBezTo>
                    <a:cubicBezTo>
                      <a:pt x="33607" y="8727"/>
                      <a:pt x="40470" y="7677"/>
                      <a:pt x="50800" y="4234"/>
                    </a:cubicBezTo>
                    <a:cubicBezTo>
                      <a:pt x="62387" y="11958"/>
                      <a:pt x="66024" y="12030"/>
                      <a:pt x="71966" y="25400"/>
                    </a:cubicBezTo>
                    <a:cubicBezTo>
                      <a:pt x="75591" y="33556"/>
                      <a:pt x="77611" y="42333"/>
                      <a:pt x="80433" y="50800"/>
                    </a:cubicBezTo>
                    <a:cubicBezTo>
                      <a:pt x="83222" y="59168"/>
                      <a:pt x="85671" y="70230"/>
                      <a:pt x="93133" y="76200"/>
                    </a:cubicBezTo>
                    <a:cubicBezTo>
                      <a:pt x="96618" y="78988"/>
                      <a:pt x="101600" y="79023"/>
                      <a:pt x="105833" y="80434"/>
                    </a:cubicBezTo>
                    <a:cubicBezTo>
                      <a:pt x="114300" y="79023"/>
                      <a:pt x="123090" y="78914"/>
                      <a:pt x="131233" y="76200"/>
                    </a:cubicBezTo>
                    <a:cubicBezTo>
                      <a:pt x="136060" y="74591"/>
                      <a:pt x="140755" y="71707"/>
                      <a:pt x="143933" y="67734"/>
                    </a:cubicBezTo>
                    <a:cubicBezTo>
                      <a:pt x="146721" y="64250"/>
                      <a:pt x="147084" y="59363"/>
                      <a:pt x="148166" y="55034"/>
                    </a:cubicBezTo>
                    <a:cubicBezTo>
                      <a:pt x="151339" y="42341"/>
                      <a:pt x="149864" y="30335"/>
                      <a:pt x="160866" y="21167"/>
                    </a:cubicBezTo>
                    <a:cubicBezTo>
                      <a:pt x="165714" y="17127"/>
                      <a:pt x="171999" y="15186"/>
                      <a:pt x="177800" y="12700"/>
                    </a:cubicBezTo>
                    <a:cubicBezTo>
                      <a:pt x="187950" y="8350"/>
                      <a:pt x="196692" y="7303"/>
                      <a:pt x="207433" y="4234"/>
                    </a:cubicBezTo>
                    <a:cubicBezTo>
                      <a:pt x="211724" y="3008"/>
                      <a:pt x="215900" y="1411"/>
                      <a:pt x="220133" y="0"/>
                    </a:cubicBezTo>
                    <a:cubicBezTo>
                      <a:pt x="224366" y="2822"/>
                      <a:pt x="230136" y="4152"/>
                      <a:pt x="232833" y="8467"/>
                    </a:cubicBezTo>
                    <a:cubicBezTo>
                      <a:pt x="237563" y="16035"/>
                      <a:pt x="238478" y="25400"/>
                      <a:pt x="241300" y="33867"/>
                    </a:cubicBezTo>
                    <a:lnTo>
                      <a:pt x="249766" y="59267"/>
                    </a:lnTo>
                    <a:cubicBezTo>
                      <a:pt x="251177" y="63500"/>
                      <a:pt x="249767" y="70556"/>
                      <a:pt x="254000" y="71967"/>
                    </a:cubicBezTo>
                    <a:lnTo>
                      <a:pt x="266700" y="76200"/>
                    </a:lnTo>
                    <a:cubicBezTo>
                      <a:pt x="275167" y="74789"/>
                      <a:pt x="284177" y="75268"/>
                      <a:pt x="292100" y="71967"/>
                    </a:cubicBezTo>
                    <a:cubicBezTo>
                      <a:pt x="301493" y="68053"/>
                      <a:pt x="317500" y="55034"/>
                      <a:pt x="317500" y="55034"/>
                    </a:cubicBezTo>
                    <a:cubicBezTo>
                      <a:pt x="318911" y="42334"/>
                      <a:pt x="317366" y="28943"/>
                      <a:pt x="321733" y="16934"/>
                    </a:cubicBezTo>
                    <a:cubicBezTo>
                      <a:pt x="328076" y="-509"/>
                      <a:pt x="372044" y="12646"/>
                      <a:pt x="372533" y="12700"/>
                    </a:cubicBezTo>
                    <a:cubicBezTo>
                      <a:pt x="375355" y="16933"/>
                      <a:pt x="378725" y="20849"/>
                      <a:pt x="381000" y="25400"/>
                    </a:cubicBezTo>
                    <a:cubicBezTo>
                      <a:pt x="387887" y="39174"/>
                      <a:pt x="381566" y="38666"/>
                      <a:pt x="393700" y="50800"/>
                    </a:cubicBezTo>
                    <a:cubicBezTo>
                      <a:pt x="397298" y="54398"/>
                      <a:pt x="402167" y="56445"/>
                      <a:pt x="406400" y="59267"/>
                    </a:cubicBezTo>
                    <a:cubicBezTo>
                      <a:pt x="438009" y="54752"/>
                      <a:pt x="428978" y="62090"/>
                      <a:pt x="440266" y="50800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5118100" y="2881581"/>
                <a:ext cx="417025" cy="9396"/>
              </a:xfrm>
              <a:custGeom>
                <a:avLst/>
                <a:gdLst>
                  <a:gd name="connsiteX0" fmla="*/ 0 w 417025"/>
                  <a:gd name="connsiteY0" fmla="*/ 4253 h 9396"/>
                  <a:gd name="connsiteX1" fmla="*/ 355600 w 417025"/>
                  <a:gd name="connsiteY1" fmla="*/ 4253 h 9396"/>
                  <a:gd name="connsiteX2" fmla="*/ 385234 w 417025"/>
                  <a:gd name="connsiteY2" fmla="*/ 19 h 9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7025" h="9396">
                    <a:moveTo>
                      <a:pt x="0" y="4253"/>
                    </a:moveTo>
                    <a:cubicBezTo>
                      <a:pt x="164769" y="10843"/>
                      <a:pt x="127762" y="11373"/>
                      <a:pt x="355600" y="4253"/>
                    </a:cubicBezTo>
                    <a:cubicBezTo>
                      <a:pt x="508796" y="-535"/>
                      <a:pt x="318870" y="19"/>
                      <a:pt x="385234" y="19"/>
                    </a:cubicBezTo>
                  </a:path>
                </a:pathLst>
              </a:custGeom>
              <a:ln w="285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7681157" y="380016"/>
              <a:ext cx="263876" cy="22804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8181" y="2952571"/>
            <a:ext cx="1263379" cy="642948"/>
            <a:chOff x="7464059" y="902161"/>
            <a:chExt cx="1263379" cy="642948"/>
          </a:xfrm>
        </p:grpSpPr>
        <p:sp>
          <p:nvSpPr>
            <p:cNvPr id="28" name="Oval 27"/>
            <p:cNvSpPr/>
            <p:nvPr/>
          </p:nvSpPr>
          <p:spPr>
            <a:xfrm>
              <a:off x="7692811" y="1102177"/>
              <a:ext cx="274441" cy="22804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pt-PT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464059" y="902161"/>
              <a:ext cx="1263379" cy="642948"/>
              <a:chOff x="4711700" y="4799299"/>
              <a:chExt cx="1483793" cy="640535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5100425" y="4858566"/>
                <a:ext cx="606109" cy="534701"/>
              </a:xfrm>
              <a:custGeom>
                <a:avLst/>
                <a:gdLst>
                  <a:gd name="connsiteX0" fmla="*/ 589175 w 606109"/>
                  <a:gd name="connsiteY0" fmla="*/ 12700 h 534701"/>
                  <a:gd name="connsiteX1" fmla="*/ 411375 w 606109"/>
                  <a:gd name="connsiteY1" fmla="*/ 8467 h 534701"/>
                  <a:gd name="connsiteX2" fmla="*/ 352109 w 606109"/>
                  <a:gd name="connsiteY2" fmla="*/ 4233 h 534701"/>
                  <a:gd name="connsiteX3" fmla="*/ 187009 w 606109"/>
                  <a:gd name="connsiteY3" fmla="*/ 8467 h 534701"/>
                  <a:gd name="connsiteX4" fmla="*/ 106575 w 606109"/>
                  <a:gd name="connsiteY4" fmla="*/ 4233 h 534701"/>
                  <a:gd name="connsiteX5" fmla="*/ 47309 w 606109"/>
                  <a:gd name="connsiteY5" fmla="*/ 0 h 534701"/>
                  <a:gd name="connsiteX6" fmla="*/ 13442 w 606109"/>
                  <a:gd name="connsiteY6" fmla="*/ 4233 h 534701"/>
                  <a:gd name="connsiteX7" fmla="*/ 742 w 606109"/>
                  <a:gd name="connsiteY7" fmla="*/ 8467 h 534701"/>
                  <a:gd name="connsiteX8" fmla="*/ 4975 w 606109"/>
                  <a:gd name="connsiteY8" fmla="*/ 21167 h 534701"/>
                  <a:gd name="connsiteX9" fmla="*/ 17675 w 606109"/>
                  <a:gd name="connsiteY9" fmla="*/ 16933 h 534701"/>
                  <a:gd name="connsiteX10" fmla="*/ 9209 w 606109"/>
                  <a:gd name="connsiteY10" fmla="*/ 182033 h 534701"/>
                  <a:gd name="connsiteX11" fmla="*/ 13442 w 606109"/>
                  <a:gd name="connsiteY11" fmla="*/ 207433 h 534701"/>
                  <a:gd name="connsiteX12" fmla="*/ 21909 w 606109"/>
                  <a:gd name="connsiteY12" fmla="*/ 266700 h 534701"/>
                  <a:gd name="connsiteX13" fmla="*/ 17675 w 606109"/>
                  <a:gd name="connsiteY13" fmla="*/ 330200 h 534701"/>
                  <a:gd name="connsiteX14" fmla="*/ 13442 w 606109"/>
                  <a:gd name="connsiteY14" fmla="*/ 355600 h 534701"/>
                  <a:gd name="connsiteX15" fmla="*/ 17675 w 606109"/>
                  <a:gd name="connsiteY15" fmla="*/ 436033 h 534701"/>
                  <a:gd name="connsiteX16" fmla="*/ 13442 w 606109"/>
                  <a:gd name="connsiteY16" fmla="*/ 499533 h 534701"/>
                  <a:gd name="connsiteX17" fmla="*/ 17675 w 606109"/>
                  <a:gd name="connsiteY17" fmla="*/ 529167 h 534701"/>
                  <a:gd name="connsiteX18" fmla="*/ 115042 w 606109"/>
                  <a:gd name="connsiteY18" fmla="*/ 533400 h 534701"/>
                  <a:gd name="connsiteX19" fmla="*/ 606109 w 606109"/>
                  <a:gd name="connsiteY19" fmla="*/ 529167 h 534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6109" h="534701">
                    <a:moveTo>
                      <a:pt x="589175" y="12700"/>
                    </a:moveTo>
                    <a:lnTo>
                      <a:pt x="411375" y="8467"/>
                    </a:lnTo>
                    <a:cubicBezTo>
                      <a:pt x="391582" y="7760"/>
                      <a:pt x="371915" y="4233"/>
                      <a:pt x="352109" y="4233"/>
                    </a:cubicBezTo>
                    <a:cubicBezTo>
                      <a:pt x="297058" y="4233"/>
                      <a:pt x="242042" y="7056"/>
                      <a:pt x="187009" y="8467"/>
                    </a:cubicBezTo>
                    <a:lnTo>
                      <a:pt x="106575" y="4233"/>
                    </a:lnTo>
                    <a:cubicBezTo>
                      <a:pt x="86806" y="3035"/>
                      <a:pt x="67115" y="0"/>
                      <a:pt x="47309" y="0"/>
                    </a:cubicBezTo>
                    <a:cubicBezTo>
                      <a:pt x="35932" y="0"/>
                      <a:pt x="24731" y="2822"/>
                      <a:pt x="13442" y="4233"/>
                    </a:cubicBezTo>
                    <a:cubicBezTo>
                      <a:pt x="9209" y="5644"/>
                      <a:pt x="2738" y="4476"/>
                      <a:pt x="742" y="8467"/>
                    </a:cubicBezTo>
                    <a:cubicBezTo>
                      <a:pt x="-1254" y="12458"/>
                      <a:pt x="984" y="19171"/>
                      <a:pt x="4975" y="21167"/>
                    </a:cubicBezTo>
                    <a:cubicBezTo>
                      <a:pt x="8966" y="23163"/>
                      <a:pt x="13442" y="18344"/>
                      <a:pt x="17675" y="16933"/>
                    </a:cubicBezTo>
                    <a:cubicBezTo>
                      <a:pt x="13102" y="76390"/>
                      <a:pt x="9209" y="117809"/>
                      <a:pt x="9209" y="182033"/>
                    </a:cubicBezTo>
                    <a:cubicBezTo>
                      <a:pt x="9209" y="190616"/>
                      <a:pt x="12377" y="198916"/>
                      <a:pt x="13442" y="207433"/>
                    </a:cubicBezTo>
                    <a:cubicBezTo>
                      <a:pt x="20659" y="265176"/>
                      <a:pt x="13248" y="232062"/>
                      <a:pt x="21909" y="266700"/>
                    </a:cubicBezTo>
                    <a:cubicBezTo>
                      <a:pt x="20498" y="287867"/>
                      <a:pt x="19686" y="309082"/>
                      <a:pt x="17675" y="330200"/>
                    </a:cubicBezTo>
                    <a:cubicBezTo>
                      <a:pt x="16861" y="338745"/>
                      <a:pt x="13442" y="347017"/>
                      <a:pt x="13442" y="355600"/>
                    </a:cubicBezTo>
                    <a:cubicBezTo>
                      <a:pt x="13442" y="382448"/>
                      <a:pt x="16264" y="409222"/>
                      <a:pt x="17675" y="436033"/>
                    </a:cubicBezTo>
                    <a:cubicBezTo>
                      <a:pt x="16264" y="457200"/>
                      <a:pt x="13442" y="478319"/>
                      <a:pt x="13442" y="499533"/>
                    </a:cubicBezTo>
                    <a:cubicBezTo>
                      <a:pt x="13442" y="509511"/>
                      <a:pt x="8209" y="526012"/>
                      <a:pt x="17675" y="529167"/>
                    </a:cubicBezTo>
                    <a:cubicBezTo>
                      <a:pt x="48494" y="539440"/>
                      <a:pt x="82586" y="531989"/>
                      <a:pt x="115042" y="533400"/>
                    </a:cubicBezTo>
                    <a:cubicBezTo>
                      <a:pt x="363330" y="525124"/>
                      <a:pt x="199685" y="529167"/>
                      <a:pt x="606109" y="529167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>
                  <a:ln w="12700" cmpd="sng"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4711700" y="4799299"/>
                <a:ext cx="397934" cy="93134"/>
              </a:xfrm>
              <a:custGeom>
                <a:avLst/>
                <a:gdLst>
                  <a:gd name="connsiteX0" fmla="*/ 397934 w 397934"/>
                  <a:gd name="connsiteY0" fmla="*/ 67734 h 93134"/>
                  <a:gd name="connsiteX1" fmla="*/ 385234 w 397934"/>
                  <a:gd name="connsiteY1" fmla="*/ 21167 h 93134"/>
                  <a:gd name="connsiteX2" fmla="*/ 359834 w 397934"/>
                  <a:gd name="connsiteY2" fmla="*/ 12700 h 93134"/>
                  <a:gd name="connsiteX3" fmla="*/ 296334 w 397934"/>
                  <a:gd name="connsiteY3" fmla="*/ 25400 h 93134"/>
                  <a:gd name="connsiteX4" fmla="*/ 283634 w 397934"/>
                  <a:gd name="connsiteY4" fmla="*/ 38100 h 93134"/>
                  <a:gd name="connsiteX5" fmla="*/ 300567 w 397934"/>
                  <a:gd name="connsiteY5" fmla="*/ 88900 h 93134"/>
                  <a:gd name="connsiteX6" fmla="*/ 313267 w 397934"/>
                  <a:gd name="connsiteY6" fmla="*/ 93134 h 93134"/>
                  <a:gd name="connsiteX7" fmla="*/ 342900 w 397934"/>
                  <a:gd name="connsiteY7" fmla="*/ 71967 h 93134"/>
                  <a:gd name="connsiteX8" fmla="*/ 334434 w 397934"/>
                  <a:gd name="connsiteY8" fmla="*/ 38100 h 93134"/>
                  <a:gd name="connsiteX9" fmla="*/ 325967 w 397934"/>
                  <a:gd name="connsiteY9" fmla="*/ 25400 h 93134"/>
                  <a:gd name="connsiteX10" fmla="*/ 321734 w 397934"/>
                  <a:gd name="connsiteY10" fmla="*/ 12700 h 93134"/>
                  <a:gd name="connsiteX11" fmla="*/ 296334 w 397934"/>
                  <a:gd name="connsiteY11" fmla="*/ 0 h 93134"/>
                  <a:gd name="connsiteX12" fmla="*/ 258234 w 397934"/>
                  <a:gd name="connsiteY12" fmla="*/ 4234 h 93134"/>
                  <a:gd name="connsiteX13" fmla="*/ 228600 w 397934"/>
                  <a:gd name="connsiteY13" fmla="*/ 16934 h 93134"/>
                  <a:gd name="connsiteX14" fmla="*/ 220134 w 397934"/>
                  <a:gd name="connsiteY14" fmla="*/ 29634 h 93134"/>
                  <a:gd name="connsiteX15" fmla="*/ 198967 w 397934"/>
                  <a:gd name="connsiteY15" fmla="*/ 50800 h 93134"/>
                  <a:gd name="connsiteX16" fmla="*/ 198967 w 397934"/>
                  <a:gd name="connsiteY16" fmla="*/ 80434 h 93134"/>
                  <a:gd name="connsiteX17" fmla="*/ 211667 w 397934"/>
                  <a:gd name="connsiteY17" fmla="*/ 88900 h 93134"/>
                  <a:gd name="connsiteX18" fmla="*/ 228600 w 397934"/>
                  <a:gd name="connsiteY18" fmla="*/ 84667 h 93134"/>
                  <a:gd name="connsiteX19" fmla="*/ 237067 w 397934"/>
                  <a:gd name="connsiteY19" fmla="*/ 71967 h 93134"/>
                  <a:gd name="connsiteX20" fmla="*/ 249767 w 397934"/>
                  <a:gd name="connsiteY20" fmla="*/ 59267 h 93134"/>
                  <a:gd name="connsiteX21" fmla="*/ 245534 w 397934"/>
                  <a:gd name="connsiteY21" fmla="*/ 42334 h 93134"/>
                  <a:gd name="connsiteX22" fmla="*/ 220134 w 397934"/>
                  <a:gd name="connsiteY22" fmla="*/ 25400 h 93134"/>
                  <a:gd name="connsiteX23" fmla="*/ 194734 w 397934"/>
                  <a:gd name="connsiteY23" fmla="*/ 12700 h 93134"/>
                  <a:gd name="connsiteX24" fmla="*/ 143934 w 397934"/>
                  <a:gd name="connsiteY24" fmla="*/ 25400 h 93134"/>
                  <a:gd name="connsiteX25" fmla="*/ 127000 w 397934"/>
                  <a:gd name="connsiteY25" fmla="*/ 50800 h 93134"/>
                  <a:gd name="connsiteX26" fmla="*/ 143934 w 397934"/>
                  <a:gd name="connsiteY26" fmla="*/ 84667 h 93134"/>
                  <a:gd name="connsiteX27" fmla="*/ 156634 w 397934"/>
                  <a:gd name="connsiteY27" fmla="*/ 80434 h 93134"/>
                  <a:gd name="connsiteX28" fmla="*/ 169334 w 397934"/>
                  <a:gd name="connsiteY28" fmla="*/ 71967 h 93134"/>
                  <a:gd name="connsiteX29" fmla="*/ 165100 w 397934"/>
                  <a:gd name="connsiteY29" fmla="*/ 50800 h 93134"/>
                  <a:gd name="connsiteX30" fmla="*/ 135467 w 397934"/>
                  <a:gd name="connsiteY30" fmla="*/ 16934 h 93134"/>
                  <a:gd name="connsiteX31" fmla="*/ 122767 w 397934"/>
                  <a:gd name="connsiteY31" fmla="*/ 4234 h 93134"/>
                  <a:gd name="connsiteX32" fmla="*/ 80434 w 397934"/>
                  <a:gd name="connsiteY32" fmla="*/ 12700 h 93134"/>
                  <a:gd name="connsiteX33" fmla="*/ 55034 w 397934"/>
                  <a:gd name="connsiteY33" fmla="*/ 29634 h 93134"/>
                  <a:gd name="connsiteX34" fmla="*/ 42334 w 397934"/>
                  <a:gd name="connsiteY34" fmla="*/ 38100 h 93134"/>
                  <a:gd name="connsiteX35" fmla="*/ 29634 w 397934"/>
                  <a:gd name="connsiteY35" fmla="*/ 63500 h 93134"/>
                  <a:gd name="connsiteX36" fmla="*/ 33867 w 397934"/>
                  <a:gd name="connsiteY36" fmla="*/ 76200 h 93134"/>
                  <a:gd name="connsiteX37" fmla="*/ 46567 w 397934"/>
                  <a:gd name="connsiteY37" fmla="*/ 88900 h 93134"/>
                  <a:gd name="connsiteX38" fmla="*/ 59267 w 397934"/>
                  <a:gd name="connsiteY38" fmla="*/ 93134 h 93134"/>
                  <a:gd name="connsiteX39" fmla="*/ 76200 w 397934"/>
                  <a:gd name="connsiteY39" fmla="*/ 88900 h 93134"/>
                  <a:gd name="connsiteX40" fmla="*/ 97367 w 397934"/>
                  <a:gd name="connsiteY40" fmla="*/ 63500 h 93134"/>
                  <a:gd name="connsiteX41" fmla="*/ 88900 w 397934"/>
                  <a:gd name="connsiteY41" fmla="*/ 38100 h 93134"/>
                  <a:gd name="connsiteX42" fmla="*/ 76200 w 397934"/>
                  <a:gd name="connsiteY42" fmla="*/ 33867 h 93134"/>
                  <a:gd name="connsiteX43" fmla="*/ 63500 w 397934"/>
                  <a:gd name="connsiteY43" fmla="*/ 25400 h 93134"/>
                  <a:gd name="connsiteX44" fmla="*/ 55034 w 397934"/>
                  <a:gd name="connsiteY44" fmla="*/ 12700 h 93134"/>
                  <a:gd name="connsiteX45" fmla="*/ 42334 w 397934"/>
                  <a:gd name="connsiteY45" fmla="*/ 8467 h 93134"/>
                  <a:gd name="connsiteX46" fmla="*/ 8467 w 397934"/>
                  <a:gd name="connsiteY46" fmla="*/ 12700 h 93134"/>
                  <a:gd name="connsiteX47" fmla="*/ 0 w 397934"/>
                  <a:gd name="connsiteY47" fmla="*/ 12700 h 9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97934" h="93134">
                    <a:moveTo>
                      <a:pt x="397934" y="67734"/>
                    </a:moveTo>
                    <a:cubicBezTo>
                      <a:pt x="396990" y="60185"/>
                      <a:pt x="398257" y="29307"/>
                      <a:pt x="385234" y="21167"/>
                    </a:cubicBezTo>
                    <a:cubicBezTo>
                      <a:pt x="377666" y="16437"/>
                      <a:pt x="359834" y="12700"/>
                      <a:pt x="359834" y="12700"/>
                    </a:cubicBezTo>
                    <a:cubicBezTo>
                      <a:pt x="323887" y="15696"/>
                      <a:pt x="317207" y="8006"/>
                      <a:pt x="296334" y="25400"/>
                    </a:cubicBezTo>
                    <a:cubicBezTo>
                      <a:pt x="291735" y="29233"/>
                      <a:pt x="287867" y="33867"/>
                      <a:pt x="283634" y="38100"/>
                    </a:cubicBezTo>
                    <a:cubicBezTo>
                      <a:pt x="287176" y="73519"/>
                      <a:pt x="276496" y="76865"/>
                      <a:pt x="300567" y="88900"/>
                    </a:cubicBezTo>
                    <a:cubicBezTo>
                      <a:pt x="304558" y="90896"/>
                      <a:pt x="309034" y="91723"/>
                      <a:pt x="313267" y="93134"/>
                    </a:cubicBezTo>
                    <a:cubicBezTo>
                      <a:pt x="342900" y="83256"/>
                      <a:pt x="335845" y="93134"/>
                      <a:pt x="342900" y="71967"/>
                    </a:cubicBezTo>
                    <a:cubicBezTo>
                      <a:pt x="341290" y="63918"/>
                      <a:pt x="338773" y="46777"/>
                      <a:pt x="334434" y="38100"/>
                    </a:cubicBezTo>
                    <a:cubicBezTo>
                      <a:pt x="332159" y="33549"/>
                      <a:pt x="328789" y="29633"/>
                      <a:pt x="325967" y="25400"/>
                    </a:cubicBezTo>
                    <a:cubicBezTo>
                      <a:pt x="324556" y="21167"/>
                      <a:pt x="324522" y="16184"/>
                      <a:pt x="321734" y="12700"/>
                    </a:cubicBezTo>
                    <a:cubicBezTo>
                      <a:pt x="315767" y="5241"/>
                      <a:pt x="304698" y="2789"/>
                      <a:pt x="296334" y="0"/>
                    </a:cubicBezTo>
                    <a:cubicBezTo>
                      <a:pt x="283634" y="1411"/>
                      <a:pt x="270838" y="2133"/>
                      <a:pt x="258234" y="4234"/>
                    </a:cubicBezTo>
                    <a:cubicBezTo>
                      <a:pt x="248889" y="5792"/>
                      <a:pt x="236313" y="13077"/>
                      <a:pt x="228600" y="16934"/>
                    </a:cubicBezTo>
                    <a:cubicBezTo>
                      <a:pt x="225778" y="21167"/>
                      <a:pt x="223732" y="26036"/>
                      <a:pt x="220134" y="29634"/>
                    </a:cubicBezTo>
                    <a:cubicBezTo>
                      <a:pt x="191908" y="57860"/>
                      <a:pt x="221549" y="16929"/>
                      <a:pt x="198967" y="50800"/>
                    </a:cubicBezTo>
                    <a:cubicBezTo>
                      <a:pt x="195159" y="62225"/>
                      <a:pt x="190699" y="68031"/>
                      <a:pt x="198967" y="80434"/>
                    </a:cubicBezTo>
                    <a:cubicBezTo>
                      <a:pt x="201789" y="84667"/>
                      <a:pt x="207434" y="86078"/>
                      <a:pt x="211667" y="88900"/>
                    </a:cubicBezTo>
                    <a:cubicBezTo>
                      <a:pt x="217311" y="87489"/>
                      <a:pt x="223759" y="87894"/>
                      <a:pt x="228600" y="84667"/>
                    </a:cubicBezTo>
                    <a:cubicBezTo>
                      <a:pt x="232833" y="81845"/>
                      <a:pt x="233810" y="75876"/>
                      <a:pt x="237067" y="71967"/>
                    </a:cubicBezTo>
                    <a:cubicBezTo>
                      <a:pt x="240900" y="67368"/>
                      <a:pt x="245534" y="63500"/>
                      <a:pt x="249767" y="59267"/>
                    </a:cubicBezTo>
                    <a:cubicBezTo>
                      <a:pt x="248356" y="53623"/>
                      <a:pt x="249365" y="46713"/>
                      <a:pt x="245534" y="42334"/>
                    </a:cubicBezTo>
                    <a:cubicBezTo>
                      <a:pt x="238833" y="34676"/>
                      <a:pt x="228601" y="31045"/>
                      <a:pt x="220134" y="25400"/>
                    </a:cubicBezTo>
                    <a:cubicBezTo>
                      <a:pt x="203724" y="14460"/>
                      <a:pt x="212258" y="18542"/>
                      <a:pt x="194734" y="12700"/>
                    </a:cubicBezTo>
                    <a:cubicBezTo>
                      <a:pt x="178626" y="14490"/>
                      <a:pt x="156497" y="11043"/>
                      <a:pt x="143934" y="25400"/>
                    </a:cubicBezTo>
                    <a:cubicBezTo>
                      <a:pt x="137233" y="33058"/>
                      <a:pt x="127000" y="50800"/>
                      <a:pt x="127000" y="50800"/>
                    </a:cubicBezTo>
                    <a:cubicBezTo>
                      <a:pt x="129505" y="68330"/>
                      <a:pt x="122823" y="84667"/>
                      <a:pt x="143934" y="84667"/>
                    </a:cubicBezTo>
                    <a:cubicBezTo>
                      <a:pt x="148396" y="84667"/>
                      <a:pt x="152401" y="81845"/>
                      <a:pt x="156634" y="80434"/>
                    </a:cubicBezTo>
                    <a:cubicBezTo>
                      <a:pt x="160867" y="77612"/>
                      <a:pt x="167936" y="76859"/>
                      <a:pt x="169334" y="71967"/>
                    </a:cubicBezTo>
                    <a:cubicBezTo>
                      <a:pt x="171311" y="65048"/>
                      <a:pt x="168078" y="57350"/>
                      <a:pt x="165100" y="50800"/>
                    </a:cubicBezTo>
                    <a:cubicBezTo>
                      <a:pt x="150299" y="18238"/>
                      <a:pt x="154157" y="32508"/>
                      <a:pt x="135467" y="16934"/>
                    </a:cubicBezTo>
                    <a:cubicBezTo>
                      <a:pt x="130868" y="13101"/>
                      <a:pt x="127000" y="8467"/>
                      <a:pt x="122767" y="4234"/>
                    </a:cubicBezTo>
                    <a:cubicBezTo>
                      <a:pt x="115408" y="5285"/>
                      <a:pt x="90663" y="7017"/>
                      <a:pt x="80434" y="12700"/>
                    </a:cubicBezTo>
                    <a:cubicBezTo>
                      <a:pt x="71539" y="17642"/>
                      <a:pt x="63501" y="23989"/>
                      <a:pt x="55034" y="29634"/>
                    </a:cubicBezTo>
                    <a:lnTo>
                      <a:pt x="42334" y="38100"/>
                    </a:lnTo>
                    <a:cubicBezTo>
                      <a:pt x="38053" y="44522"/>
                      <a:pt x="29634" y="54736"/>
                      <a:pt x="29634" y="63500"/>
                    </a:cubicBezTo>
                    <a:cubicBezTo>
                      <a:pt x="29634" y="67962"/>
                      <a:pt x="31392" y="72487"/>
                      <a:pt x="33867" y="76200"/>
                    </a:cubicBezTo>
                    <a:cubicBezTo>
                      <a:pt x="37188" y="81181"/>
                      <a:pt x="41586" y="85579"/>
                      <a:pt x="46567" y="88900"/>
                    </a:cubicBezTo>
                    <a:cubicBezTo>
                      <a:pt x="50280" y="91375"/>
                      <a:pt x="55034" y="91723"/>
                      <a:pt x="59267" y="93134"/>
                    </a:cubicBezTo>
                    <a:cubicBezTo>
                      <a:pt x="64911" y="91723"/>
                      <a:pt x="71149" y="91787"/>
                      <a:pt x="76200" y="88900"/>
                    </a:cubicBezTo>
                    <a:cubicBezTo>
                      <a:pt x="84975" y="83885"/>
                      <a:pt x="91972" y="71593"/>
                      <a:pt x="97367" y="63500"/>
                    </a:cubicBezTo>
                    <a:cubicBezTo>
                      <a:pt x="94545" y="55033"/>
                      <a:pt x="94087" y="45362"/>
                      <a:pt x="88900" y="38100"/>
                    </a:cubicBezTo>
                    <a:cubicBezTo>
                      <a:pt x="86306" y="34469"/>
                      <a:pt x="80191" y="35863"/>
                      <a:pt x="76200" y="33867"/>
                    </a:cubicBezTo>
                    <a:cubicBezTo>
                      <a:pt x="71649" y="31592"/>
                      <a:pt x="67733" y="28222"/>
                      <a:pt x="63500" y="25400"/>
                    </a:cubicBezTo>
                    <a:cubicBezTo>
                      <a:pt x="60678" y="21167"/>
                      <a:pt x="59007" y="15878"/>
                      <a:pt x="55034" y="12700"/>
                    </a:cubicBezTo>
                    <a:cubicBezTo>
                      <a:pt x="51550" y="9912"/>
                      <a:pt x="46796" y="8467"/>
                      <a:pt x="42334" y="8467"/>
                    </a:cubicBezTo>
                    <a:cubicBezTo>
                      <a:pt x="30957" y="8467"/>
                      <a:pt x="19787" y="11568"/>
                      <a:pt x="8467" y="12700"/>
                    </a:cubicBezTo>
                    <a:cubicBezTo>
                      <a:pt x="5659" y="12981"/>
                      <a:pt x="2822" y="12700"/>
                      <a:pt x="0" y="12700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>
                  <a:ln w="12700" cmpd="sng"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 flipH="1">
                <a:off x="4711700" y="5346700"/>
                <a:ext cx="397934" cy="93134"/>
              </a:xfrm>
              <a:custGeom>
                <a:avLst/>
                <a:gdLst>
                  <a:gd name="connsiteX0" fmla="*/ 397934 w 397934"/>
                  <a:gd name="connsiteY0" fmla="*/ 67734 h 93134"/>
                  <a:gd name="connsiteX1" fmla="*/ 385234 w 397934"/>
                  <a:gd name="connsiteY1" fmla="*/ 21167 h 93134"/>
                  <a:gd name="connsiteX2" fmla="*/ 359834 w 397934"/>
                  <a:gd name="connsiteY2" fmla="*/ 12700 h 93134"/>
                  <a:gd name="connsiteX3" fmla="*/ 296334 w 397934"/>
                  <a:gd name="connsiteY3" fmla="*/ 25400 h 93134"/>
                  <a:gd name="connsiteX4" fmla="*/ 283634 w 397934"/>
                  <a:gd name="connsiteY4" fmla="*/ 38100 h 93134"/>
                  <a:gd name="connsiteX5" fmla="*/ 300567 w 397934"/>
                  <a:gd name="connsiteY5" fmla="*/ 88900 h 93134"/>
                  <a:gd name="connsiteX6" fmla="*/ 313267 w 397934"/>
                  <a:gd name="connsiteY6" fmla="*/ 93134 h 93134"/>
                  <a:gd name="connsiteX7" fmla="*/ 342900 w 397934"/>
                  <a:gd name="connsiteY7" fmla="*/ 71967 h 93134"/>
                  <a:gd name="connsiteX8" fmla="*/ 334434 w 397934"/>
                  <a:gd name="connsiteY8" fmla="*/ 38100 h 93134"/>
                  <a:gd name="connsiteX9" fmla="*/ 325967 w 397934"/>
                  <a:gd name="connsiteY9" fmla="*/ 25400 h 93134"/>
                  <a:gd name="connsiteX10" fmla="*/ 321734 w 397934"/>
                  <a:gd name="connsiteY10" fmla="*/ 12700 h 93134"/>
                  <a:gd name="connsiteX11" fmla="*/ 296334 w 397934"/>
                  <a:gd name="connsiteY11" fmla="*/ 0 h 93134"/>
                  <a:gd name="connsiteX12" fmla="*/ 258234 w 397934"/>
                  <a:gd name="connsiteY12" fmla="*/ 4234 h 93134"/>
                  <a:gd name="connsiteX13" fmla="*/ 228600 w 397934"/>
                  <a:gd name="connsiteY13" fmla="*/ 16934 h 93134"/>
                  <a:gd name="connsiteX14" fmla="*/ 220134 w 397934"/>
                  <a:gd name="connsiteY14" fmla="*/ 29634 h 93134"/>
                  <a:gd name="connsiteX15" fmla="*/ 198967 w 397934"/>
                  <a:gd name="connsiteY15" fmla="*/ 50800 h 93134"/>
                  <a:gd name="connsiteX16" fmla="*/ 198967 w 397934"/>
                  <a:gd name="connsiteY16" fmla="*/ 80434 h 93134"/>
                  <a:gd name="connsiteX17" fmla="*/ 211667 w 397934"/>
                  <a:gd name="connsiteY17" fmla="*/ 88900 h 93134"/>
                  <a:gd name="connsiteX18" fmla="*/ 228600 w 397934"/>
                  <a:gd name="connsiteY18" fmla="*/ 84667 h 93134"/>
                  <a:gd name="connsiteX19" fmla="*/ 237067 w 397934"/>
                  <a:gd name="connsiteY19" fmla="*/ 71967 h 93134"/>
                  <a:gd name="connsiteX20" fmla="*/ 249767 w 397934"/>
                  <a:gd name="connsiteY20" fmla="*/ 59267 h 93134"/>
                  <a:gd name="connsiteX21" fmla="*/ 245534 w 397934"/>
                  <a:gd name="connsiteY21" fmla="*/ 42334 h 93134"/>
                  <a:gd name="connsiteX22" fmla="*/ 220134 w 397934"/>
                  <a:gd name="connsiteY22" fmla="*/ 25400 h 93134"/>
                  <a:gd name="connsiteX23" fmla="*/ 194734 w 397934"/>
                  <a:gd name="connsiteY23" fmla="*/ 12700 h 93134"/>
                  <a:gd name="connsiteX24" fmla="*/ 143934 w 397934"/>
                  <a:gd name="connsiteY24" fmla="*/ 25400 h 93134"/>
                  <a:gd name="connsiteX25" fmla="*/ 127000 w 397934"/>
                  <a:gd name="connsiteY25" fmla="*/ 50800 h 93134"/>
                  <a:gd name="connsiteX26" fmla="*/ 143934 w 397934"/>
                  <a:gd name="connsiteY26" fmla="*/ 84667 h 93134"/>
                  <a:gd name="connsiteX27" fmla="*/ 156634 w 397934"/>
                  <a:gd name="connsiteY27" fmla="*/ 80434 h 93134"/>
                  <a:gd name="connsiteX28" fmla="*/ 169334 w 397934"/>
                  <a:gd name="connsiteY28" fmla="*/ 71967 h 93134"/>
                  <a:gd name="connsiteX29" fmla="*/ 165100 w 397934"/>
                  <a:gd name="connsiteY29" fmla="*/ 50800 h 93134"/>
                  <a:gd name="connsiteX30" fmla="*/ 135467 w 397934"/>
                  <a:gd name="connsiteY30" fmla="*/ 16934 h 93134"/>
                  <a:gd name="connsiteX31" fmla="*/ 122767 w 397934"/>
                  <a:gd name="connsiteY31" fmla="*/ 4234 h 93134"/>
                  <a:gd name="connsiteX32" fmla="*/ 80434 w 397934"/>
                  <a:gd name="connsiteY32" fmla="*/ 12700 h 93134"/>
                  <a:gd name="connsiteX33" fmla="*/ 55034 w 397934"/>
                  <a:gd name="connsiteY33" fmla="*/ 29634 h 93134"/>
                  <a:gd name="connsiteX34" fmla="*/ 42334 w 397934"/>
                  <a:gd name="connsiteY34" fmla="*/ 38100 h 93134"/>
                  <a:gd name="connsiteX35" fmla="*/ 29634 w 397934"/>
                  <a:gd name="connsiteY35" fmla="*/ 63500 h 93134"/>
                  <a:gd name="connsiteX36" fmla="*/ 33867 w 397934"/>
                  <a:gd name="connsiteY36" fmla="*/ 76200 h 93134"/>
                  <a:gd name="connsiteX37" fmla="*/ 46567 w 397934"/>
                  <a:gd name="connsiteY37" fmla="*/ 88900 h 93134"/>
                  <a:gd name="connsiteX38" fmla="*/ 59267 w 397934"/>
                  <a:gd name="connsiteY38" fmla="*/ 93134 h 93134"/>
                  <a:gd name="connsiteX39" fmla="*/ 76200 w 397934"/>
                  <a:gd name="connsiteY39" fmla="*/ 88900 h 93134"/>
                  <a:gd name="connsiteX40" fmla="*/ 97367 w 397934"/>
                  <a:gd name="connsiteY40" fmla="*/ 63500 h 93134"/>
                  <a:gd name="connsiteX41" fmla="*/ 88900 w 397934"/>
                  <a:gd name="connsiteY41" fmla="*/ 38100 h 93134"/>
                  <a:gd name="connsiteX42" fmla="*/ 76200 w 397934"/>
                  <a:gd name="connsiteY42" fmla="*/ 33867 h 93134"/>
                  <a:gd name="connsiteX43" fmla="*/ 63500 w 397934"/>
                  <a:gd name="connsiteY43" fmla="*/ 25400 h 93134"/>
                  <a:gd name="connsiteX44" fmla="*/ 55034 w 397934"/>
                  <a:gd name="connsiteY44" fmla="*/ 12700 h 93134"/>
                  <a:gd name="connsiteX45" fmla="*/ 42334 w 397934"/>
                  <a:gd name="connsiteY45" fmla="*/ 8467 h 93134"/>
                  <a:gd name="connsiteX46" fmla="*/ 8467 w 397934"/>
                  <a:gd name="connsiteY46" fmla="*/ 12700 h 93134"/>
                  <a:gd name="connsiteX47" fmla="*/ 0 w 397934"/>
                  <a:gd name="connsiteY47" fmla="*/ 12700 h 9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97934" h="93134">
                    <a:moveTo>
                      <a:pt x="397934" y="67734"/>
                    </a:moveTo>
                    <a:cubicBezTo>
                      <a:pt x="396990" y="60185"/>
                      <a:pt x="398257" y="29307"/>
                      <a:pt x="385234" y="21167"/>
                    </a:cubicBezTo>
                    <a:cubicBezTo>
                      <a:pt x="377666" y="16437"/>
                      <a:pt x="359834" y="12700"/>
                      <a:pt x="359834" y="12700"/>
                    </a:cubicBezTo>
                    <a:cubicBezTo>
                      <a:pt x="323887" y="15696"/>
                      <a:pt x="317207" y="8006"/>
                      <a:pt x="296334" y="25400"/>
                    </a:cubicBezTo>
                    <a:cubicBezTo>
                      <a:pt x="291735" y="29233"/>
                      <a:pt x="287867" y="33867"/>
                      <a:pt x="283634" y="38100"/>
                    </a:cubicBezTo>
                    <a:cubicBezTo>
                      <a:pt x="287176" y="73519"/>
                      <a:pt x="276496" y="76865"/>
                      <a:pt x="300567" y="88900"/>
                    </a:cubicBezTo>
                    <a:cubicBezTo>
                      <a:pt x="304558" y="90896"/>
                      <a:pt x="309034" y="91723"/>
                      <a:pt x="313267" y="93134"/>
                    </a:cubicBezTo>
                    <a:cubicBezTo>
                      <a:pt x="342900" y="83256"/>
                      <a:pt x="335845" y="93134"/>
                      <a:pt x="342900" y="71967"/>
                    </a:cubicBezTo>
                    <a:cubicBezTo>
                      <a:pt x="341290" y="63918"/>
                      <a:pt x="338773" y="46777"/>
                      <a:pt x="334434" y="38100"/>
                    </a:cubicBezTo>
                    <a:cubicBezTo>
                      <a:pt x="332159" y="33549"/>
                      <a:pt x="328789" y="29633"/>
                      <a:pt x="325967" y="25400"/>
                    </a:cubicBezTo>
                    <a:cubicBezTo>
                      <a:pt x="324556" y="21167"/>
                      <a:pt x="324522" y="16184"/>
                      <a:pt x="321734" y="12700"/>
                    </a:cubicBezTo>
                    <a:cubicBezTo>
                      <a:pt x="315767" y="5241"/>
                      <a:pt x="304698" y="2789"/>
                      <a:pt x="296334" y="0"/>
                    </a:cubicBezTo>
                    <a:cubicBezTo>
                      <a:pt x="283634" y="1411"/>
                      <a:pt x="270838" y="2133"/>
                      <a:pt x="258234" y="4234"/>
                    </a:cubicBezTo>
                    <a:cubicBezTo>
                      <a:pt x="248889" y="5792"/>
                      <a:pt x="236313" y="13077"/>
                      <a:pt x="228600" y="16934"/>
                    </a:cubicBezTo>
                    <a:cubicBezTo>
                      <a:pt x="225778" y="21167"/>
                      <a:pt x="223732" y="26036"/>
                      <a:pt x="220134" y="29634"/>
                    </a:cubicBezTo>
                    <a:cubicBezTo>
                      <a:pt x="191908" y="57860"/>
                      <a:pt x="221549" y="16929"/>
                      <a:pt x="198967" y="50800"/>
                    </a:cubicBezTo>
                    <a:cubicBezTo>
                      <a:pt x="195159" y="62225"/>
                      <a:pt x="190699" y="68031"/>
                      <a:pt x="198967" y="80434"/>
                    </a:cubicBezTo>
                    <a:cubicBezTo>
                      <a:pt x="201789" y="84667"/>
                      <a:pt x="207434" y="86078"/>
                      <a:pt x="211667" y="88900"/>
                    </a:cubicBezTo>
                    <a:cubicBezTo>
                      <a:pt x="217311" y="87489"/>
                      <a:pt x="223759" y="87894"/>
                      <a:pt x="228600" y="84667"/>
                    </a:cubicBezTo>
                    <a:cubicBezTo>
                      <a:pt x="232833" y="81845"/>
                      <a:pt x="233810" y="75876"/>
                      <a:pt x="237067" y="71967"/>
                    </a:cubicBezTo>
                    <a:cubicBezTo>
                      <a:pt x="240900" y="67368"/>
                      <a:pt x="245534" y="63500"/>
                      <a:pt x="249767" y="59267"/>
                    </a:cubicBezTo>
                    <a:cubicBezTo>
                      <a:pt x="248356" y="53623"/>
                      <a:pt x="249365" y="46713"/>
                      <a:pt x="245534" y="42334"/>
                    </a:cubicBezTo>
                    <a:cubicBezTo>
                      <a:pt x="238833" y="34676"/>
                      <a:pt x="228601" y="31045"/>
                      <a:pt x="220134" y="25400"/>
                    </a:cubicBezTo>
                    <a:cubicBezTo>
                      <a:pt x="203724" y="14460"/>
                      <a:pt x="212258" y="18542"/>
                      <a:pt x="194734" y="12700"/>
                    </a:cubicBezTo>
                    <a:cubicBezTo>
                      <a:pt x="178626" y="14490"/>
                      <a:pt x="156497" y="11043"/>
                      <a:pt x="143934" y="25400"/>
                    </a:cubicBezTo>
                    <a:cubicBezTo>
                      <a:pt x="137233" y="33058"/>
                      <a:pt x="127000" y="50800"/>
                      <a:pt x="127000" y="50800"/>
                    </a:cubicBezTo>
                    <a:cubicBezTo>
                      <a:pt x="129505" y="68330"/>
                      <a:pt x="122823" y="84667"/>
                      <a:pt x="143934" y="84667"/>
                    </a:cubicBezTo>
                    <a:cubicBezTo>
                      <a:pt x="148396" y="84667"/>
                      <a:pt x="152401" y="81845"/>
                      <a:pt x="156634" y="80434"/>
                    </a:cubicBezTo>
                    <a:cubicBezTo>
                      <a:pt x="160867" y="77612"/>
                      <a:pt x="167936" y="76859"/>
                      <a:pt x="169334" y="71967"/>
                    </a:cubicBezTo>
                    <a:cubicBezTo>
                      <a:pt x="171311" y="65048"/>
                      <a:pt x="168078" y="57350"/>
                      <a:pt x="165100" y="50800"/>
                    </a:cubicBezTo>
                    <a:cubicBezTo>
                      <a:pt x="150299" y="18238"/>
                      <a:pt x="154157" y="32508"/>
                      <a:pt x="135467" y="16934"/>
                    </a:cubicBezTo>
                    <a:cubicBezTo>
                      <a:pt x="130868" y="13101"/>
                      <a:pt x="127000" y="8467"/>
                      <a:pt x="122767" y="4234"/>
                    </a:cubicBezTo>
                    <a:cubicBezTo>
                      <a:pt x="115408" y="5285"/>
                      <a:pt x="90663" y="7017"/>
                      <a:pt x="80434" y="12700"/>
                    </a:cubicBezTo>
                    <a:cubicBezTo>
                      <a:pt x="71539" y="17642"/>
                      <a:pt x="63501" y="23989"/>
                      <a:pt x="55034" y="29634"/>
                    </a:cubicBezTo>
                    <a:lnTo>
                      <a:pt x="42334" y="38100"/>
                    </a:lnTo>
                    <a:cubicBezTo>
                      <a:pt x="38053" y="44522"/>
                      <a:pt x="29634" y="54736"/>
                      <a:pt x="29634" y="63500"/>
                    </a:cubicBezTo>
                    <a:cubicBezTo>
                      <a:pt x="29634" y="67962"/>
                      <a:pt x="31392" y="72487"/>
                      <a:pt x="33867" y="76200"/>
                    </a:cubicBezTo>
                    <a:cubicBezTo>
                      <a:pt x="37188" y="81181"/>
                      <a:pt x="41586" y="85579"/>
                      <a:pt x="46567" y="88900"/>
                    </a:cubicBezTo>
                    <a:cubicBezTo>
                      <a:pt x="50280" y="91375"/>
                      <a:pt x="55034" y="91723"/>
                      <a:pt x="59267" y="93134"/>
                    </a:cubicBezTo>
                    <a:cubicBezTo>
                      <a:pt x="64911" y="91723"/>
                      <a:pt x="71149" y="91787"/>
                      <a:pt x="76200" y="88900"/>
                    </a:cubicBezTo>
                    <a:cubicBezTo>
                      <a:pt x="84975" y="83885"/>
                      <a:pt x="91972" y="71593"/>
                      <a:pt x="97367" y="63500"/>
                    </a:cubicBezTo>
                    <a:cubicBezTo>
                      <a:pt x="94545" y="55033"/>
                      <a:pt x="94087" y="45362"/>
                      <a:pt x="88900" y="38100"/>
                    </a:cubicBezTo>
                    <a:cubicBezTo>
                      <a:pt x="86306" y="34469"/>
                      <a:pt x="80191" y="35863"/>
                      <a:pt x="76200" y="33867"/>
                    </a:cubicBezTo>
                    <a:cubicBezTo>
                      <a:pt x="71649" y="31592"/>
                      <a:pt x="67733" y="28222"/>
                      <a:pt x="63500" y="25400"/>
                    </a:cubicBezTo>
                    <a:cubicBezTo>
                      <a:pt x="60678" y="21167"/>
                      <a:pt x="59007" y="15878"/>
                      <a:pt x="55034" y="12700"/>
                    </a:cubicBezTo>
                    <a:cubicBezTo>
                      <a:pt x="51550" y="9912"/>
                      <a:pt x="46796" y="8467"/>
                      <a:pt x="42334" y="8467"/>
                    </a:cubicBezTo>
                    <a:cubicBezTo>
                      <a:pt x="30957" y="8467"/>
                      <a:pt x="19787" y="11568"/>
                      <a:pt x="8467" y="12700"/>
                    </a:cubicBezTo>
                    <a:cubicBezTo>
                      <a:pt x="5659" y="12981"/>
                      <a:pt x="2822" y="12700"/>
                      <a:pt x="0" y="12700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>
                  <a:ln w="12700" cmpd="sng"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 flipH="1" flipV="1">
                <a:off x="5801793" y="4958936"/>
                <a:ext cx="381000" cy="171474"/>
              </a:xfrm>
              <a:custGeom>
                <a:avLst/>
                <a:gdLst>
                  <a:gd name="connsiteX0" fmla="*/ 0 w 381000"/>
                  <a:gd name="connsiteY0" fmla="*/ 171474 h 171474"/>
                  <a:gd name="connsiteX1" fmla="*/ 31750 w 381000"/>
                  <a:gd name="connsiteY1" fmla="*/ 152424 h 171474"/>
                  <a:gd name="connsiteX2" fmla="*/ 50800 w 381000"/>
                  <a:gd name="connsiteY2" fmla="*/ 139724 h 171474"/>
                  <a:gd name="connsiteX3" fmla="*/ 69850 w 381000"/>
                  <a:gd name="connsiteY3" fmla="*/ 133374 h 171474"/>
                  <a:gd name="connsiteX4" fmla="*/ 88900 w 381000"/>
                  <a:gd name="connsiteY4" fmla="*/ 120674 h 171474"/>
                  <a:gd name="connsiteX5" fmla="*/ 127000 w 381000"/>
                  <a:gd name="connsiteY5" fmla="*/ 107974 h 171474"/>
                  <a:gd name="connsiteX6" fmla="*/ 203200 w 381000"/>
                  <a:gd name="connsiteY6" fmla="*/ 82574 h 171474"/>
                  <a:gd name="connsiteX7" fmla="*/ 222250 w 381000"/>
                  <a:gd name="connsiteY7" fmla="*/ 76224 h 171474"/>
                  <a:gd name="connsiteX8" fmla="*/ 241300 w 381000"/>
                  <a:gd name="connsiteY8" fmla="*/ 69874 h 171474"/>
                  <a:gd name="connsiteX9" fmla="*/ 279400 w 381000"/>
                  <a:gd name="connsiteY9" fmla="*/ 50824 h 171474"/>
                  <a:gd name="connsiteX10" fmla="*/ 298450 w 381000"/>
                  <a:gd name="connsiteY10" fmla="*/ 31774 h 171474"/>
                  <a:gd name="connsiteX11" fmla="*/ 336550 w 381000"/>
                  <a:gd name="connsiteY11" fmla="*/ 19074 h 171474"/>
                  <a:gd name="connsiteX12" fmla="*/ 355600 w 381000"/>
                  <a:gd name="connsiteY12" fmla="*/ 12724 h 171474"/>
                  <a:gd name="connsiteX13" fmla="*/ 381000 w 381000"/>
                  <a:gd name="connsiteY13" fmla="*/ 24 h 171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1000" h="171474">
                    <a:moveTo>
                      <a:pt x="0" y="171474"/>
                    </a:moveTo>
                    <a:cubicBezTo>
                      <a:pt x="10583" y="165124"/>
                      <a:pt x="21284" y="158965"/>
                      <a:pt x="31750" y="152424"/>
                    </a:cubicBezTo>
                    <a:cubicBezTo>
                      <a:pt x="38222" y="148379"/>
                      <a:pt x="43974" y="143137"/>
                      <a:pt x="50800" y="139724"/>
                    </a:cubicBezTo>
                    <a:cubicBezTo>
                      <a:pt x="56787" y="136731"/>
                      <a:pt x="63863" y="136367"/>
                      <a:pt x="69850" y="133374"/>
                    </a:cubicBezTo>
                    <a:cubicBezTo>
                      <a:pt x="76676" y="129961"/>
                      <a:pt x="81926" y="123774"/>
                      <a:pt x="88900" y="120674"/>
                    </a:cubicBezTo>
                    <a:cubicBezTo>
                      <a:pt x="101133" y="115237"/>
                      <a:pt x="114300" y="112207"/>
                      <a:pt x="127000" y="107974"/>
                    </a:cubicBezTo>
                    <a:lnTo>
                      <a:pt x="203200" y="82574"/>
                    </a:lnTo>
                    <a:lnTo>
                      <a:pt x="222250" y="76224"/>
                    </a:lnTo>
                    <a:cubicBezTo>
                      <a:pt x="228600" y="74107"/>
                      <a:pt x="235731" y="73587"/>
                      <a:pt x="241300" y="69874"/>
                    </a:cubicBezTo>
                    <a:cubicBezTo>
                      <a:pt x="265919" y="53461"/>
                      <a:pt x="253110" y="59587"/>
                      <a:pt x="279400" y="50824"/>
                    </a:cubicBezTo>
                    <a:cubicBezTo>
                      <a:pt x="285750" y="44474"/>
                      <a:pt x="290600" y="36135"/>
                      <a:pt x="298450" y="31774"/>
                    </a:cubicBezTo>
                    <a:cubicBezTo>
                      <a:pt x="310152" y="25273"/>
                      <a:pt x="323850" y="23307"/>
                      <a:pt x="336550" y="19074"/>
                    </a:cubicBezTo>
                    <a:cubicBezTo>
                      <a:pt x="342900" y="16957"/>
                      <a:pt x="350031" y="16437"/>
                      <a:pt x="355600" y="12724"/>
                    </a:cubicBezTo>
                    <a:cubicBezTo>
                      <a:pt x="376411" y="-1150"/>
                      <a:pt x="367018" y="24"/>
                      <a:pt x="381000" y="24"/>
                    </a:cubicBezTo>
                  </a:path>
                </a:pathLst>
              </a:cu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>
                  <a:ln w="12700" cmpd="sng"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 flipH="1" flipV="1">
                <a:off x="5808143" y="5130410"/>
                <a:ext cx="387350" cy="165100"/>
              </a:xfrm>
              <a:custGeom>
                <a:avLst/>
                <a:gdLst>
                  <a:gd name="connsiteX0" fmla="*/ 0 w 387350"/>
                  <a:gd name="connsiteY0" fmla="*/ 0 h 165100"/>
                  <a:gd name="connsiteX1" fmla="*/ 31750 w 387350"/>
                  <a:gd name="connsiteY1" fmla="*/ 6350 h 165100"/>
                  <a:gd name="connsiteX2" fmla="*/ 69850 w 387350"/>
                  <a:gd name="connsiteY2" fmla="*/ 19050 h 165100"/>
                  <a:gd name="connsiteX3" fmla="*/ 82550 w 387350"/>
                  <a:gd name="connsiteY3" fmla="*/ 38100 h 165100"/>
                  <a:gd name="connsiteX4" fmla="*/ 139700 w 387350"/>
                  <a:gd name="connsiteY4" fmla="*/ 69850 h 165100"/>
                  <a:gd name="connsiteX5" fmla="*/ 158750 w 387350"/>
                  <a:gd name="connsiteY5" fmla="*/ 82550 h 165100"/>
                  <a:gd name="connsiteX6" fmla="*/ 196850 w 387350"/>
                  <a:gd name="connsiteY6" fmla="*/ 95250 h 165100"/>
                  <a:gd name="connsiteX7" fmla="*/ 273050 w 387350"/>
                  <a:gd name="connsiteY7" fmla="*/ 120650 h 165100"/>
                  <a:gd name="connsiteX8" fmla="*/ 311150 w 387350"/>
                  <a:gd name="connsiteY8" fmla="*/ 139700 h 165100"/>
                  <a:gd name="connsiteX9" fmla="*/ 349250 w 387350"/>
                  <a:gd name="connsiteY9" fmla="*/ 152400 h 165100"/>
                  <a:gd name="connsiteX10" fmla="*/ 368300 w 387350"/>
                  <a:gd name="connsiteY10" fmla="*/ 158750 h 165100"/>
                  <a:gd name="connsiteX11" fmla="*/ 387350 w 387350"/>
                  <a:gd name="connsiteY11" fmla="*/ 16510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350" h="165100">
                    <a:moveTo>
                      <a:pt x="0" y="0"/>
                    </a:moveTo>
                    <a:cubicBezTo>
                      <a:pt x="10583" y="2117"/>
                      <a:pt x="21337" y="3510"/>
                      <a:pt x="31750" y="6350"/>
                    </a:cubicBezTo>
                    <a:cubicBezTo>
                      <a:pt x="44665" y="9872"/>
                      <a:pt x="69850" y="19050"/>
                      <a:pt x="69850" y="19050"/>
                    </a:cubicBezTo>
                    <a:cubicBezTo>
                      <a:pt x="74083" y="25400"/>
                      <a:pt x="76807" y="33074"/>
                      <a:pt x="82550" y="38100"/>
                    </a:cubicBezTo>
                    <a:cubicBezTo>
                      <a:pt x="135941" y="84817"/>
                      <a:pt x="101906" y="50953"/>
                      <a:pt x="139700" y="69850"/>
                    </a:cubicBezTo>
                    <a:cubicBezTo>
                      <a:pt x="146526" y="73263"/>
                      <a:pt x="151776" y="79450"/>
                      <a:pt x="158750" y="82550"/>
                    </a:cubicBezTo>
                    <a:cubicBezTo>
                      <a:pt x="170983" y="87987"/>
                      <a:pt x="184150" y="91017"/>
                      <a:pt x="196850" y="95250"/>
                    </a:cubicBezTo>
                    <a:lnTo>
                      <a:pt x="273050" y="120650"/>
                    </a:lnTo>
                    <a:cubicBezTo>
                      <a:pt x="342525" y="143808"/>
                      <a:pt x="237292" y="106874"/>
                      <a:pt x="311150" y="139700"/>
                    </a:cubicBezTo>
                    <a:cubicBezTo>
                      <a:pt x="323383" y="145137"/>
                      <a:pt x="336550" y="148167"/>
                      <a:pt x="349250" y="152400"/>
                    </a:cubicBezTo>
                    <a:lnTo>
                      <a:pt x="368300" y="158750"/>
                    </a:lnTo>
                    <a:lnTo>
                      <a:pt x="387350" y="165100"/>
                    </a:lnTo>
                  </a:path>
                </a:pathLst>
              </a:cu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>
                  <a:ln w="12700" cmpd="sng"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5143500" y="5115974"/>
                <a:ext cx="694267" cy="19060"/>
              </a:xfrm>
              <a:custGeom>
                <a:avLst/>
                <a:gdLst>
                  <a:gd name="connsiteX0" fmla="*/ 0 w 694267"/>
                  <a:gd name="connsiteY0" fmla="*/ 6360 h 19060"/>
                  <a:gd name="connsiteX1" fmla="*/ 165100 w 694267"/>
                  <a:gd name="connsiteY1" fmla="*/ 6360 h 19060"/>
                  <a:gd name="connsiteX2" fmla="*/ 237067 w 694267"/>
                  <a:gd name="connsiteY2" fmla="*/ 2127 h 19060"/>
                  <a:gd name="connsiteX3" fmla="*/ 495300 w 694267"/>
                  <a:gd name="connsiteY3" fmla="*/ 10594 h 19060"/>
                  <a:gd name="connsiteX4" fmla="*/ 601133 w 694267"/>
                  <a:gd name="connsiteY4" fmla="*/ 19060 h 19060"/>
                  <a:gd name="connsiteX5" fmla="*/ 690033 w 694267"/>
                  <a:gd name="connsiteY5" fmla="*/ 10594 h 19060"/>
                  <a:gd name="connsiteX6" fmla="*/ 694267 w 694267"/>
                  <a:gd name="connsiteY6" fmla="*/ 6360 h 19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4267" h="19060">
                    <a:moveTo>
                      <a:pt x="0" y="6360"/>
                    </a:moveTo>
                    <a:cubicBezTo>
                      <a:pt x="71565" y="-7952"/>
                      <a:pt x="-8250" y="6360"/>
                      <a:pt x="165100" y="6360"/>
                    </a:cubicBezTo>
                    <a:cubicBezTo>
                      <a:pt x="189130" y="6360"/>
                      <a:pt x="213078" y="3538"/>
                      <a:pt x="237067" y="2127"/>
                    </a:cubicBezTo>
                    <a:cubicBezTo>
                      <a:pt x="357815" y="4871"/>
                      <a:pt x="395983" y="3500"/>
                      <a:pt x="495300" y="10594"/>
                    </a:cubicBezTo>
                    <a:lnTo>
                      <a:pt x="601133" y="19060"/>
                    </a:lnTo>
                    <a:cubicBezTo>
                      <a:pt x="611704" y="18305"/>
                      <a:pt x="670339" y="15518"/>
                      <a:pt x="690033" y="10594"/>
                    </a:cubicBezTo>
                    <a:cubicBezTo>
                      <a:pt x="691969" y="10110"/>
                      <a:pt x="692856" y="7771"/>
                      <a:pt x="694267" y="6360"/>
                    </a:cubicBezTo>
                  </a:path>
                </a:pathLst>
              </a:custGeom>
              <a:ln w="285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>
                  <a:ln w="12700" cmpd="sng">
                    <a:solidFill>
                      <a:srgbClr val="000000"/>
                    </a:solidFill>
                  </a:ln>
                </a:endParaRPr>
              </a:p>
            </p:txBody>
          </p:sp>
        </p:grp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006" y="2636407"/>
            <a:ext cx="2573237" cy="22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2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5473499" y="2251157"/>
            <a:ext cx="3663328" cy="486347"/>
            <a:chOff x="5473499" y="2926857"/>
            <a:chExt cx="3663328" cy="4863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3499" y="2926857"/>
              <a:ext cx="865187" cy="486347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410272" y="2985108"/>
              <a:ext cx="2726555" cy="369322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dirty="0" smtClean="0"/>
                <a:t>Y</a:t>
              </a:r>
              <a:r>
                <a:rPr lang="pt-PT" sz="1400" dirty="0"/>
                <a:t> </a:t>
              </a:r>
              <a:r>
                <a:rPr lang="pt-PT" sz="1400" dirty="0" err="1"/>
                <a:t>charged</a:t>
              </a:r>
              <a:r>
                <a:rPr lang="pt-PT" sz="1400" dirty="0"/>
                <a:t> </a:t>
              </a:r>
              <a:r>
                <a:rPr lang="pt-PT" sz="1400" dirty="0" err="1"/>
                <a:t>pions</a:t>
              </a:r>
              <a:r>
                <a:rPr lang="pt-PT" sz="1400" dirty="0"/>
                <a:t>; </a:t>
              </a:r>
              <a:r>
                <a:rPr lang="pt-PT" dirty="0" smtClean="0"/>
                <a:t>X</a:t>
              </a:r>
              <a:r>
                <a:rPr lang="pt-PT" sz="1400" dirty="0"/>
                <a:t> neutral </a:t>
              </a:r>
              <a:r>
                <a:rPr lang="pt-PT" sz="1400" dirty="0" err="1"/>
                <a:t>pions</a:t>
              </a:r>
              <a:endParaRPr lang="pt-PT" sz="1400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536" y="775902"/>
            <a:ext cx="2621724" cy="2515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71" y="294743"/>
            <a:ext cx="8229600" cy="472101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</a:t>
            </a:r>
            <a:r>
              <a:rPr lang="pt-PT" sz="3600" dirty="0" err="1"/>
              <a:t>τ</a:t>
            </a:r>
            <a:r>
              <a:rPr lang="pt-PT" sz="3600" dirty="0"/>
              <a:t>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inclusive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3529967"/>
            <a:ext cx="8625541" cy="1237297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Angle </a:t>
            </a:r>
            <a:r>
              <a:rPr lang="en-GB" dirty="0" smtClean="0"/>
              <a:t>between </a:t>
            </a:r>
            <a:r>
              <a:rPr lang="en-GB" b="1" dirty="0" err="1" smtClean="0"/>
              <a:t>τ</a:t>
            </a:r>
            <a:r>
              <a:rPr lang="en-GB" b="1" dirty="0" smtClean="0"/>
              <a:t> decay planes </a:t>
            </a:r>
            <a:r>
              <a:rPr lang="en-GB" dirty="0" smtClean="0"/>
              <a:t>in </a:t>
            </a:r>
            <a:r>
              <a:rPr lang="en-GB" b="1" dirty="0" smtClean="0"/>
              <a:t>H rest frame </a:t>
            </a:r>
            <a:r>
              <a:rPr lang="en-GB" dirty="0" smtClean="0"/>
              <a:t>sensitive to CP mixing angle </a:t>
            </a:r>
            <a:r>
              <a:rPr lang="en-GB" dirty="0" err="1" smtClean="0"/>
              <a:t>φ</a:t>
            </a:r>
            <a:r>
              <a:rPr lang="en-GB" baseline="-25000" dirty="0" err="1" smtClean="0"/>
              <a:t>τ</a:t>
            </a:r>
            <a:endParaRPr lang="en-GB" baseline="-25000" dirty="0" smtClean="0"/>
          </a:p>
          <a:p>
            <a:r>
              <a:rPr lang="en-GB" dirty="0" smtClean="0"/>
              <a:t>Due to neutrinos, use </a:t>
            </a:r>
            <a:r>
              <a:rPr lang="en-GB" b="1" dirty="0" err="1" smtClean="0"/>
              <a:t>ϕ</a:t>
            </a:r>
            <a:r>
              <a:rPr lang="en-GB" b="1" baseline="30000" dirty="0" smtClean="0"/>
              <a:t>*CP</a:t>
            </a:r>
            <a:r>
              <a:rPr lang="en-GB" b="1" dirty="0" smtClean="0"/>
              <a:t> </a:t>
            </a:r>
            <a:r>
              <a:rPr lang="en-GB" dirty="0" smtClean="0"/>
              <a:t>angle as proxy: </a:t>
            </a:r>
          </a:p>
          <a:p>
            <a:pPr lvl="1"/>
            <a:r>
              <a:rPr lang="en-GB" dirty="0" err="1" smtClean="0"/>
              <a:t>Acoplanarity</a:t>
            </a:r>
            <a:r>
              <a:rPr lang="en-GB" dirty="0" smtClean="0"/>
              <a:t> angle between </a:t>
            </a:r>
            <a:r>
              <a:rPr lang="en-GB" dirty="0" err="1" smtClean="0"/>
              <a:t>τ</a:t>
            </a:r>
            <a:r>
              <a:rPr lang="en-GB" dirty="0" smtClean="0"/>
              <a:t> decay planes in </a:t>
            </a:r>
            <a:r>
              <a:rPr lang="en-GB" b="1" dirty="0" smtClean="0"/>
              <a:t>Zero Momentum Frame </a:t>
            </a:r>
            <a:r>
              <a:rPr lang="en-GB" dirty="0" smtClean="0"/>
              <a:t>of </a:t>
            </a:r>
            <a:r>
              <a:rPr lang="en-GB" b="1" dirty="0" smtClean="0"/>
              <a:t>visible</a:t>
            </a:r>
            <a:r>
              <a:rPr lang="en-GB" dirty="0" smtClean="0"/>
              <a:t> decay products</a:t>
            </a:r>
          </a:p>
          <a:p>
            <a:r>
              <a:rPr lang="en-GB" dirty="0" err="1" smtClean="0"/>
              <a:t>ϕ</a:t>
            </a:r>
            <a:r>
              <a:rPr lang="en-GB" baseline="30000" dirty="0" smtClean="0"/>
              <a:t>*CP </a:t>
            </a:r>
            <a:r>
              <a:rPr lang="en-GB" dirty="0" smtClean="0"/>
              <a:t>reconstructed with dedicated methods for semi-exclusive decay modes</a:t>
            </a:r>
          </a:p>
          <a:p>
            <a:pPr lvl="1"/>
            <a:r>
              <a:rPr lang="en-GB" dirty="0" smtClean="0"/>
              <a:t>Total branching ratio in targeted decay modes: 68%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3601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mr-IN" sz="1200" dirty="0">
                <a:hlinkClick r:id="rId5"/>
              </a:rPr>
              <a:t>ATLAS</a:t>
            </a:r>
            <a:r>
              <a:rPr lang="en-US" sz="1200" dirty="0">
                <a:hlinkClick r:id="rId5"/>
              </a:rPr>
              <a:t>-</a:t>
            </a:r>
            <a:r>
              <a:rPr lang="mr-IN" sz="1200" dirty="0">
                <a:hlinkClick r:id="rId5"/>
              </a:rPr>
              <a:t>CONF</a:t>
            </a:r>
            <a:r>
              <a:rPr lang="en-US" sz="1200" dirty="0">
                <a:hlinkClick r:id="rId5"/>
              </a:rPr>
              <a:t>-</a:t>
            </a:r>
            <a:r>
              <a:rPr lang="mr-IN" sz="1200" dirty="0">
                <a:hlinkClick r:id="rId5"/>
              </a:rPr>
              <a:t>2022</a:t>
            </a:r>
            <a:r>
              <a:rPr lang="en-US" sz="1200" dirty="0">
                <a:hlinkClick r:id="rId5"/>
              </a:rPr>
              <a:t>-</a:t>
            </a:r>
            <a:r>
              <a:rPr lang="mr-IN" sz="1200" dirty="0">
                <a:hlinkClick r:id="rId5"/>
              </a:rPr>
              <a:t>032</a:t>
            </a:r>
            <a:r>
              <a:rPr lang="pt-PT" sz="1200" dirty="0"/>
              <a:t> </a:t>
            </a:r>
            <a:r>
              <a:rPr lang="is-IS" sz="1200" dirty="0"/>
              <a:t>(18 May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8250031" y="392812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grpSp>
        <p:nvGrpSpPr>
          <p:cNvPr id="16" name="Group 15"/>
          <p:cNvGrpSpPr/>
          <p:nvPr/>
        </p:nvGrpSpPr>
        <p:grpSpPr>
          <a:xfrm>
            <a:off x="7647964" y="271487"/>
            <a:ext cx="1150948" cy="504415"/>
            <a:chOff x="5039210" y="3738740"/>
            <a:chExt cx="797906" cy="252430"/>
          </a:xfrm>
        </p:grpSpPr>
        <p:sp>
          <p:nvSpPr>
            <p:cNvPr id="17" name="Freeform 16"/>
            <p:cNvSpPr/>
            <p:nvPr/>
          </p:nvSpPr>
          <p:spPr>
            <a:xfrm flipH="1" flipV="1">
              <a:off x="5538506" y="3738740"/>
              <a:ext cx="288977" cy="128605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Freeform 17"/>
            <p:cNvSpPr/>
            <p:nvPr/>
          </p:nvSpPr>
          <p:spPr>
            <a:xfrm flipH="1" flipV="1">
              <a:off x="5543322" y="3867345"/>
              <a:ext cx="293794" cy="123825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039210" y="3856518"/>
              <a:ext cx="526581" cy="14295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372730" y="2273543"/>
            <a:ext cx="1214097" cy="425014"/>
            <a:chOff x="2139634" y="598137"/>
            <a:chExt cx="1218522" cy="499675"/>
          </a:xfrm>
        </p:grpSpPr>
        <p:sp>
          <p:nvSpPr>
            <p:cNvPr id="21" name="Freeform 20"/>
            <p:cNvSpPr/>
            <p:nvPr/>
          </p:nvSpPr>
          <p:spPr>
            <a:xfrm>
              <a:off x="2139634" y="598355"/>
              <a:ext cx="862116" cy="19056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Freeform 22"/>
            <p:cNvSpPr/>
            <p:nvPr/>
          </p:nvSpPr>
          <p:spPr>
            <a:xfrm flipH="1" flipV="1">
              <a:off x="2139634" y="1078756"/>
              <a:ext cx="862116" cy="19056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Freeform 23"/>
            <p:cNvSpPr/>
            <p:nvPr/>
          </p:nvSpPr>
          <p:spPr>
            <a:xfrm flipV="1">
              <a:off x="2433374" y="834823"/>
              <a:ext cx="269766" cy="258082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423795" y="598137"/>
              <a:ext cx="269766" cy="258082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703140" y="820665"/>
              <a:ext cx="390120" cy="10446"/>
            </a:xfrm>
            <a:custGeom>
              <a:avLst/>
              <a:gdLst>
                <a:gd name="connsiteX0" fmla="*/ 0 w 514350"/>
                <a:gd name="connsiteY0" fmla="*/ 13928 h 13928"/>
                <a:gd name="connsiteX1" fmla="*/ 127000 w 514350"/>
                <a:gd name="connsiteY1" fmla="*/ 7578 h 13928"/>
                <a:gd name="connsiteX2" fmla="*/ 330200 w 514350"/>
                <a:gd name="connsiteY2" fmla="*/ 1228 h 13928"/>
                <a:gd name="connsiteX3" fmla="*/ 514350 w 514350"/>
                <a:gd name="connsiteY3" fmla="*/ 1228 h 1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13928">
                  <a:moveTo>
                    <a:pt x="0" y="13928"/>
                  </a:moveTo>
                  <a:cubicBezTo>
                    <a:pt x="67660" y="-13136"/>
                    <a:pt x="2606" y="7578"/>
                    <a:pt x="127000" y="7578"/>
                  </a:cubicBezTo>
                  <a:cubicBezTo>
                    <a:pt x="194766" y="7578"/>
                    <a:pt x="262443" y="2339"/>
                    <a:pt x="330200" y="1228"/>
                  </a:cubicBezTo>
                  <a:cubicBezTo>
                    <a:pt x="391575" y="222"/>
                    <a:pt x="452967" y="1228"/>
                    <a:pt x="514350" y="1228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059546" y="697743"/>
              <a:ext cx="288978" cy="128606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064362" y="826349"/>
              <a:ext cx="293794" cy="123825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72731" y="1882268"/>
            <a:ext cx="1144132" cy="292857"/>
            <a:chOff x="664624" y="733226"/>
            <a:chExt cx="1144132" cy="292857"/>
          </a:xfrm>
        </p:grpSpPr>
        <p:sp>
          <p:nvSpPr>
            <p:cNvPr id="38" name="Freeform 37"/>
            <p:cNvSpPr/>
            <p:nvPr/>
          </p:nvSpPr>
          <p:spPr>
            <a:xfrm>
              <a:off x="664624" y="733226"/>
              <a:ext cx="301821" cy="69850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9" name="Freeform 38"/>
            <p:cNvSpPr/>
            <p:nvPr/>
          </p:nvSpPr>
          <p:spPr>
            <a:xfrm flipH="1">
              <a:off x="664624" y="956233"/>
              <a:ext cx="301821" cy="69850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0" name="Freeform 39"/>
            <p:cNvSpPr/>
            <p:nvPr/>
          </p:nvSpPr>
          <p:spPr>
            <a:xfrm flipH="1">
              <a:off x="957407" y="769761"/>
              <a:ext cx="183019" cy="193808"/>
            </a:xfrm>
            <a:custGeom>
              <a:avLst/>
              <a:gdLst>
                <a:gd name="connsiteX0" fmla="*/ 0 w 241300"/>
                <a:gd name="connsiteY0" fmla="*/ 118635 h 258411"/>
                <a:gd name="connsiteX1" fmla="*/ 46567 w 241300"/>
                <a:gd name="connsiteY1" fmla="*/ 84768 h 258411"/>
                <a:gd name="connsiteX2" fmla="*/ 59267 w 241300"/>
                <a:gd name="connsiteY2" fmla="*/ 80535 h 258411"/>
                <a:gd name="connsiteX3" fmla="*/ 84667 w 241300"/>
                <a:gd name="connsiteY3" fmla="*/ 67835 h 258411"/>
                <a:gd name="connsiteX4" fmla="*/ 110067 w 241300"/>
                <a:gd name="connsiteY4" fmla="*/ 55135 h 258411"/>
                <a:gd name="connsiteX5" fmla="*/ 122767 w 241300"/>
                <a:gd name="connsiteY5" fmla="*/ 46668 h 258411"/>
                <a:gd name="connsiteX6" fmla="*/ 135467 w 241300"/>
                <a:gd name="connsiteY6" fmla="*/ 42435 h 258411"/>
                <a:gd name="connsiteX7" fmla="*/ 160867 w 241300"/>
                <a:gd name="connsiteY7" fmla="*/ 25501 h 258411"/>
                <a:gd name="connsiteX8" fmla="*/ 190500 w 241300"/>
                <a:gd name="connsiteY8" fmla="*/ 12801 h 258411"/>
                <a:gd name="connsiteX9" fmla="*/ 203200 w 241300"/>
                <a:gd name="connsiteY9" fmla="*/ 8568 h 258411"/>
                <a:gd name="connsiteX10" fmla="*/ 215900 w 241300"/>
                <a:gd name="connsiteY10" fmla="*/ 101 h 258411"/>
                <a:gd name="connsiteX11" fmla="*/ 228600 w 241300"/>
                <a:gd name="connsiteY11" fmla="*/ 25501 h 258411"/>
                <a:gd name="connsiteX12" fmla="*/ 232834 w 241300"/>
                <a:gd name="connsiteY12" fmla="*/ 139801 h 258411"/>
                <a:gd name="connsiteX13" fmla="*/ 237067 w 241300"/>
                <a:gd name="connsiteY13" fmla="*/ 160968 h 258411"/>
                <a:gd name="connsiteX14" fmla="*/ 241300 w 241300"/>
                <a:gd name="connsiteY14" fmla="*/ 254101 h 258411"/>
                <a:gd name="connsiteX15" fmla="*/ 228600 w 241300"/>
                <a:gd name="connsiteY15" fmla="*/ 258335 h 258411"/>
                <a:gd name="connsiteX16" fmla="*/ 198967 w 241300"/>
                <a:gd name="connsiteY16" fmla="*/ 241401 h 258411"/>
                <a:gd name="connsiteX17" fmla="*/ 152400 w 241300"/>
                <a:gd name="connsiteY17" fmla="*/ 216001 h 258411"/>
                <a:gd name="connsiteX18" fmla="*/ 139700 w 241300"/>
                <a:gd name="connsiteY18" fmla="*/ 203301 h 258411"/>
                <a:gd name="connsiteX19" fmla="*/ 101600 w 241300"/>
                <a:gd name="connsiteY19" fmla="*/ 182135 h 258411"/>
                <a:gd name="connsiteX20" fmla="*/ 88900 w 241300"/>
                <a:gd name="connsiteY20" fmla="*/ 173668 h 258411"/>
                <a:gd name="connsiteX21" fmla="*/ 80434 w 241300"/>
                <a:gd name="connsiteY21" fmla="*/ 160968 h 258411"/>
                <a:gd name="connsiteX22" fmla="*/ 67734 w 241300"/>
                <a:gd name="connsiteY22" fmla="*/ 156735 h 258411"/>
                <a:gd name="connsiteX23" fmla="*/ 46567 w 241300"/>
                <a:gd name="connsiteY23" fmla="*/ 135568 h 258411"/>
                <a:gd name="connsiteX24" fmla="*/ 21167 w 241300"/>
                <a:gd name="connsiteY24" fmla="*/ 127101 h 258411"/>
                <a:gd name="connsiteX25" fmla="*/ 0 w 241300"/>
                <a:gd name="connsiteY25" fmla="*/ 118635 h 25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1300" h="258411">
                  <a:moveTo>
                    <a:pt x="0" y="118635"/>
                  </a:moveTo>
                  <a:cubicBezTo>
                    <a:pt x="8235" y="112047"/>
                    <a:pt x="37160" y="87903"/>
                    <a:pt x="46567" y="84768"/>
                  </a:cubicBezTo>
                  <a:lnTo>
                    <a:pt x="59267" y="80535"/>
                  </a:lnTo>
                  <a:cubicBezTo>
                    <a:pt x="95664" y="56269"/>
                    <a:pt x="49613" y="85362"/>
                    <a:pt x="84667" y="67835"/>
                  </a:cubicBezTo>
                  <a:cubicBezTo>
                    <a:pt x="117493" y="51422"/>
                    <a:pt x="78145" y="65775"/>
                    <a:pt x="110067" y="55135"/>
                  </a:cubicBezTo>
                  <a:cubicBezTo>
                    <a:pt x="114300" y="52313"/>
                    <a:pt x="118216" y="48943"/>
                    <a:pt x="122767" y="46668"/>
                  </a:cubicBezTo>
                  <a:cubicBezTo>
                    <a:pt x="126758" y="44672"/>
                    <a:pt x="131566" y="44602"/>
                    <a:pt x="135467" y="42435"/>
                  </a:cubicBezTo>
                  <a:cubicBezTo>
                    <a:pt x="144362" y="37493"/>
                    <a:pt x="151213" y="28719"/>
                    <a:pt x="160867" y="25501"/>
                  </a:cubicBezTo>
                  <a:cubicBezTo>
                    <a:pt x="190651" y="15574"/>
                    <a:pt x="153882" y="28494"/>
                    <a:pt x="190500" y="12801"/>
                  </a:cubicBezTo>
                  <a:cubicBezTo>
                    <a:pt x="194601" y="11043"/>
                    <a:pt x="198967" y="9979"/>
                    <a:pt x="203200" y="8568"/>
                  </a:cubicBezTo>
                  <a:cubicBezTo>
                    <a:pt x="207433" y="5746"/>
                    <a:pt x="210911" y="-897"/>
                    <a:pt x="215900" y="101"/>
                  </a:cubicBezTo>
                  <a:cubicBezTo>
                    <a:pt x="221763" y="1273"/>
                    <a:pt x="227213" y="21341"/>
                    <a:pt x="228600" y="25501"/>
                  </a:cubicBezTo>
                  <a:cubicBezTo>
                    <a:pt x="230011" y="63601"/>
                    <a:pt x="230456" y="101749"/>
                    <a:pt x="232834" y="139801"/>
                  </a:cubicBezTo>
                  <a:cubicBezTo>
                    <a:pt x="233283" y="146982"/>
                    <a:pt x="236536" y="153792"/>
                    <a:pt x="237067" y="160968"/>
                  </a:cubicBezTo>
                  <a:cubicBezTo>
                    <a:pt x="239362" y="191959"/>
                    <a:pt x="239889" y="223057"/>
                    <a:pt x="241300" y="254101"/>
                  </a:cubicBezTo>
                  <a:cubicBezTo>
                    <a:pt x="237067" y="255512"/>
                    <a:pt x="233018" y="258966"/>
                    <a:pt x="228600" y="258335"/>
                  </a:cubicBezTo>
                  <a:cubicBezTo>
                    <a:pt x="219471" y="257031"/>
                    <a:pt x="206957" y="245759"/>
                    <a:pt x="198967" y="241401"/>
                  </a:cubicBezTo>
                  <a:cubicBezTo>
                    <a:pt x="187799" y="235309"/>
                    <a:pt x="164617" y="226182"/>
                    <a:pt x="152400" y="216001"/>
                  </a:cubicBezTo>
                  <a:cubicBezTo>
                    <a:pt x="147801" y="212168"/>
                    <a:pt x="144426" y="206977"/>
                    <a:pt x="139700" y="203301"/>
                  </a:cubicBezTo>
                  <a:cubicBezTo>
                    <a:pt x="117865" y="186319"/>
                    <a:pt x="120762" y="188522"/>
                    <a:pt x="101600" y="182135"/>
                  </a:cubicBezTo>
                  <a:cubicBezTo>
                    <a:pt x="97367" y="179313"/>
                    <a:pt x="92498" y="177266"/>
                    <a:pt x="88900" y="173668"/>
                  </a:cubicBezTo>
                  <a:cubicBezTo>
                    <a:pt x="85303" y="170070"/>
                    <a:pt x="84407" y="164146"/>
                    <a:pt x="80434" y="160968"/>
                  </a:cubicBezTo>
                  <a:cubicBezTo>
                    <a:pt x="76950" y="158180"/>
                    <a:pt x="71967" y="158146"/>
                    <a:pt x="67734" y="156735"/>
                  </a:cubicBezTo>
                  <a:cubicBezTo>
                    <a:pt x="60010" y="145149"/>
                    <a:pt x="59935" y="141510"/>
                    <a:pt x="46567" y="135568"/>
                  </a:cubicBezTo>
                  <a:cubicBezTo>
                    <a:pt x="38412" y="131943"/>
                    <a:pt x="29634" y="129923"/>
                    <a:pt x="21167" y="127101"/>
                  </a:cubicBezTo>
                  <a:cubicBezTo>
                    <a:pt x="7128" y="122421"/>
                    <a:pt x="8467" y="127330"/>
                    <a:pt x="0" y="118635"/>
                  </a:cubicBez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1153740" y="856219"/>
              <a:ext cx="390120" cy="10446"/>
            </a:xfrm>
            <a:custGeom>
              <a:avLst/>
              <a:gdLst>
                <a:gd name="connsiteX0" fmla="*/ 0 w 514350"/>
                <a:gd name="connsiteY0" fmla="*/ 13928 h 13928"/>
                <a:gd name="connsiteX1" fmla="*/ 127000 w 514350"/>
                <a:gd name="connsiteY1" fmla="*/ 7578 h 13928"/>
                <a:gd name="connsiteX2" fmla="*/ 330200 w 514350"/>
                <a:gd name="connsiteY2" fmla="*/ 1228 h 13928"/>
                <a:gd name="connsiteX3" fmla="*/ 514350 w 514350"/>
                <a:gd name="connsiteY3" fmla="*/ 1228 h 1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13928">
                  <a:moveTo>
                    <a:pt x="0" y="13928"/>
                  </a:moveTo>
                  <a:cubicBezTo>
                    <a:pt x="67660" y="-13136"/>
                    <a:pt x="2606" y="7578"/>
                    <a:pt x="127000" y="7578"/>
                  </a:cubicBezTo>
                  <a:cubicBezTo>
                    <a:pt x="194766" y="7578"/>
                    <a:pt x="262443" y="2339"/>
                    <a:pt x="330200" y="1228"/>
                  </a:cubicBezTo>
                  <a:cubicBezTo>
                    <a:pt x="391575" y="222"/>
                    <a:pt x="452967" y="1228"/>
                    <a:pt x="514350" y="1228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10146" y="733297"/>
              <a:ext cx="288978" cy="128606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514962" y="861903"/>
              <a:ext cx="293794" cy="123825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4" name="Oval 43"/>
          <p:cNvSpPr/>
          <p:nvPr/>
        </p:nvSpPr>
        <p:spPr>
          <a:xfrm>
            <a:off x="10114747" y="1896924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sp>
        <p:nvSpPr>
          <p:cNvPr id="45" name="Oval 44"/>
          <p:cNvSpPr/>
          <p:nvPr/>
        </p:nvSpPr>
        <p:spPr>
          <a:xfrm>
            <a:off x="10184712" y="2341930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6364" y="3132766"/>
            <a:ext cx="1493409" cy="20848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-1" r="-2487"/>
          <a:stretch/>
        </p:blipFill>
        <p:spPr>
          <a:xfrm>
            <a:off x="5463371" y="920242"/>
            <a:ext cx="3673456" cy="1379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513" y="2737504"/>
            <a:ext cx="3468228" cy="39526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8188" y="3265642"/>
            <a:ext cx="2676203" cy="2568073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288191" y="685261"/>
            <a:ext cx="1768849" cy="2423325"/>
            <a:chOff x="375140" y="792090"/>
            <a:chExt cx="1559111" cy="22180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5140" y="792090"/>
              <a:ext cx="1559111" cy="208485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5136" y="2843578"/>
              <a:ext cx="1509115" cy="166558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3061" y="5151902"/>
            <a:ext cx="1601824" cy="162897"/>
          </a:xfrm>
          <a:prstGeom prst="rect">
            <a:avLst/>
          </a:prstGeom>
        </p:spPr>
      </p:pic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958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71" y="294743"/>
            <a:ext cx="8229600" cy="472101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</a:t>
            </a:r>
            <a:r>
              <a:rPr lang="pt-PT" sz="3600" dirty="0" err="1"/>
              <a:t>τ</a:t>
            </a:r>
            <a:r>
              <a:rPr lang="pt-PT" sz="3600" dirty="0"/>
              <a:t>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inclusive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17003"/>
            <a:ext cx="8535152" cy="1593812"/>
          </a:xfrm>
        </p:spPr>
        <p:txBody>
          <a:bodyPr>
            <a:noAutofit/>
          </a:bodyPr>
          <a:lstStyle/>
          <a:p>
            <a:r>
              <a:rPr lang="en-GB" sz="1600" dirty="0" smtClean="0"/>
              <a:t>24 Signal categories and 10 Control Regions</a:t>
            </a:r>
          </a:p>
          <a:p>
            <a:pPr lvl="1"/>
            <a:r>
              <a:rPr lang="en-GB" sz="1400" b="1" dirty="0" smtClean="0"/>
              <a:t>2 channels </a:t>
            </a:r>
            <a:r>
              <a:rPr lang="en-GB" sz="1400" dirty="0" smtClean="0"/>
              <a:t>× </a:t>
            </a:r>
            <a:r>
              <a:rPr lang="en-GB" sz="1400" b="1" dirty="0" smtClean="0"/>
              <a:t>VBF</a:t>
            </a:r>
            <a:r>
              <a:rPr lang="en-GB" sz="1400" dirty="0" smtClean="0"/>
              <a:t> </a:t>
            </a:r>
            <a:r>
              <a:rPr lang="en-GB" sz="1400" dirty="0" smtClean="0"/>
              <a:t>or </a:t>
            </a:r>
            <a:r>
              <a:rPr lang="en-GB" sz="1400" b="1" dirty="0" smtClean="0"/>
              <a:t>Boost</a:t>
            </a:r>
            <a:r>
              <a:rPr lang="en-GB" sz="1400" dirty="0" smtClean="0"/>
              <a:t> (</a:t>
            </a:r>
            <a:r>
              <a:rPr lang="en-GB" sz="1400" dirty="0" err="1" smtClean="0"/>
              <a:t>ggF</a:t>
            </a:r>
            <a:r>
              <a:rPr lang="en-GB" sz="1400" dirty="0" smtClean="0"/>
              <a:t> </a:t>
            </a:r>
            <a:r>
              <a:rPr lang="en-GB" sz="1400" dirty="0" err="1" smtClean="0"/>
              <a:t>p</a:t>
            </a:r>
            <a:r>
              <a:rPr lang="en-GB" sz="1400" baseline="-25000" dirty="0" err="1" smtClean="0"/>
              <a:t>T</a:t>
            </a:r>
            <a:r>
              <a:rPr lang="en-GB" sz="1400" baseline="30000" dirty="0" err="1" smtClean="0"/>
              <a:t>H</a:t>
            </a:r>
            <a:r>
              <a:rPr lang="en-GB" sz="1400" dirty="0" smtClean="0"/>
              <a:t> &gt; 100 </a:t>
            </a:r>
            <a:r>
              <a:rPr lang="en-GB" sz="1400" dirty="0" err="1" smtClean="0"/>
              <a:t>GeV</a:t>
            </a:r>
            <a:r>
              <a:rPr lang="en-GB" sz="1400" dirty="0" smtClean="0"/>
              <a:t>) × 2 </a:t>
            </a:r>
            <a:r>
              <a:rPr lang="en-GB" sz="1400" b="1" dirty="0" smtClean="0"/>
              <a:t>purity</a:t>
            </a:r>
            <a:r>
              <a:rPr lang="en-GB" sz="1400" dirty="0" smtClean="0"/>
              <a:t> regions × High/Medium/Low </a:t>
            </a:r>
            <a:r>
              <a:rPr lang="en-GB" sz="1400" b="1" dirty="0" smtClean="0"/>
              <a:t>sensitivity</a:t>
            </a:r>
          </a:p>
          <a:p>
            <a:r>
              <a:rPr lang="en-GB" sz="1600" dirty="0" smtClean="0"/>
              <a:t>Angle reconstruction requires excellent performance:</a:t>
            </a:r>
          </a:p>
          <a:p>
            <a:pPr lvl="1"/>
            <a:r>
              <a:rPr lang="en-GB" sz="1400" dirty="0" smtClean="0"/>
              <a:t>Particle flow based </a:t>
            </a:r>
            <a:r>
              <a:rPr lang="pt-PT" sz="1400" dirty="0" err="1" smtClean="0"/>
              <a:t>τ</a:t>
            </a:r>
            <a:r>
              <a:rPr lang="pt-PT" sz="1400" baseline="-25000" dirty="0" err="1" smtClean="0"/>
              <a:t>had</a:t>
            </a:r>
            <a:r>
              <a:rPr lang="pt-PT" sz="1400" dirty="0" smtClean="0"/>
              <a:t> </a:t>
            </a:r>
            <a:r>
              <a:rPr lang="en-GB" sz="1400" dirty="0" smtClean="0"/>
              <a:t>reconstruction</a:t>
            </a:r>
          </a:p>
          <a:p>
            <a:pPr lvl="1"/>
            <a:r>
              <a:rPr lang="en-GB" sz="1400" dirty="0" smtClean="0"/>
              <a:t>π</a:t>
            </a:r>
            <a:r>
              <a:rPr lang="en-GB" sz="1400" baseline="30000" dirty="0" smtClean="0"/>
              <a:t>0</a:t>
            </a:r>
            <a:r>
              <a:rPr lang="en-GB" sz="1400" dirty="0" smtClean="0">
                <a:sym typeface="Wingdings"/>
              </a:rPr>
              <a:t></a:t>
            </a:r>
            <a:r>
              <a:rPr lang="en-GB" sz="1400" dirty="0" smtClean="0"/>
              <a:t>γγ and vertex / impact parameter </a:t>
            </a:r>
            <a:r>
              <a:rPr lang="en-GB" sz="1400" dirty="0" err="1" smtClean="0"/>
              <a:t>reconstrucion</a:t>
            </a:r>
            <a:endParaRPr lang="en-GB" sz="1400" dirty="0" smtClean="0"/>
          </a:p>
          <a:p>
            <a:pPr lvl="1"/>
            <a:r>
              <a:rPr lang="en-GB" sz="1400" dirty="0" smtClean="0"/>
              <a:t>Both efficiency and purity around 80% for dominant decays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3601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mr-IN" sz="1200" dirty="0">
                <a:hlinkClick r:id="rId3"/>
              </a:rPr>
              <a:t>ATLAS</a:t>
            </a:r>
            <a:r>
              <a:rPr lang="en-US" sz="1200" dirty="0">
                <a:hlinkClick r:id="rId3"/>
              </a:rPr>
              <a:t>-</a:t>
            </a:r>
            <a:r>
              <a:rPr lang="mr-IN" sz="1200" dirty="0">
                <a:hlinkClick r:id="rId3"/>
              </a:rPr>
              <a:t>CONF</a:t>
            </a:r>
            <a:r>
              <a:rPr lang="en-US" sz="1200" dirty="0">
                <a:hlinkClick r:id="rId3"/>
              </a:rPr>
              <a:t>-</a:t>
            </a:r>
            <a:r>
              <a:rPr lang="mr-IN" sz="1200" dirty="0">
                <a:hlinkClick r:id="rId3"/>
              </a:rPr>
              <a:t>2022</a:t>
            </a:r>
            <a:r>
              <a:rPr lang="en-US" sz="1200" dirty="0">
                <a:hlinkClick r:id="rId3"/>
              </a:rPr>
              <a:t>-</a:t>
            </a:r>
            <a:r>
              <a:rPr lang="mr-IN" sz="1200" dirty="0">
                <a:hlinkClick r:id="rId3"/>
              </a:rPr>
              <a:t>032</a:t>
            </a:r>
            <a:r>
              <a:rPr lang="pt-PT" sz="1200" dirty="0"/>
              <a:t> </a:t>
            </a:r>
            <a:r>
              <a:rPr lang="is-IS" sz="1200" dirty="0"/>
              <a:t>(18 May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8299763" y="332337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grpSp>
        <p:nvGrpSpPr>
          <p:cNvPr id="16" name="Group 15"/>
          <p:cNvGrpSpPr/>
          <p:nvPr/>
        </p:nvGrpSpPr>
        <p:grpSpPr>
          <a:xfrm>
            <a:off x="7697696" y="211011"/>
            <a:ext cx="1150948" cy="504415"/>
            <a:chOff x="5039210" y="3738740"/>
            <a:chExt cx="797906" cy="252430"/>
          </a:xfrm>
        </p:grpSpPr>
        <p:sp>
          <p:nvSpPr>
            <p:cNvPr id="17" name="Freeform 16"/>
            <p:cNvSpPr/>
            <p:nvPr/>
          </p:nvSpPr>
          <p:spPr>
            <a:xfrm flipH="1" flipV="1">
              <a:off x="5538506" y="3738740"/>
              <a:ext cx="288977" cy="128605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Freeform 17"/>
            <p:cNvSpPr/>
            <p:nvPr/>
          </p:nvSpPr>
          <p:spPr>
            <a:xfrm flipH="1" flipV="1">
              <a:off x="5543322" y="3867345"/>
              <a:ext cx="293794" cy="123825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039210" y="3856518"/>
              <a:ext cx="526581" cy="14295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872735" y="37554"/>
            <a:ext cx="1214097" cy="425014"/>
            <a:chOff x="2139634" y="598137"/>
            <a:chExt cx="1218522" cy="499675"/>
          </a:xfrm>
        </p:grpSpPr>
        <p:sp>
          <p:nvSpPr>
            <p:cNvPr id="21" name="Freeform 20"/>
            <p:cNvSpPr/>
            <p:nvPr/>
          </p:nvSpPr>
          <p:spPr>
            <a:xfrm>
              <a:off x="2139634" y="598355"/>
              <a:ext cx="862116" cy="19056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Freeform 22"/>
            <p:cNvSpPr/>
            <p:nvPr/>
          </p:nvSpPr>
          <p:spPr>
            <a:xfrm flipH="1" flipV="1">
              <a:off x="2139634" y="1078756"/>
              <a:ext cx="862116" cy="19056"/>
            </a:xfrm>
            <a:custGeom>
              <a:avLst/>
              <a:gdLst>
                <a:gd name="connsiteX0" fmla="*/ 0 w 1136650"/>
                <a:gd name="connsiteY0" fmla="*/ 6350 h 25408"/>
                <a:gd name="connsiteX1" fmla="*/ 120650 w 1136650"/>
                <a:gd name="connsiteY1" fmla="*/ 12700 h 25408"/>
                <a:gd name="connsiteX2" fmla="*/ 457200 w 1136650"/>
                <a:gd name="connsiteY2" fmla="*/ 0 h 25408"/>
                <a:gd name="connsiteX3" fmla="*/ 565150 w 1136650"/>
                <a:gd name="connsiteY3" fmla="*/ 6350 h 25408"/>
                <a:gd name="connsiteX4" fmla="*/ 1104900 w 1136650"/>
                <a:gd name="connsiteY4" fmla="*/ 19050 h 25408"/>
                <a:gd name="connsiteX5" fmla="*/ 1136650 w 1136650"/>
                <a:gd name="connsiteY5" fmla="*/ 2540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650" h="25408">
                  <a:moveTo>
                    <a:pt x="0" y="6350"/>
                  </a:moveTo>
                  <a:cubicBezTo>
                    <a:pt x="40217" y="8467"/>
                    <a:pt x="80378" y="12700"/>
                    <a:pt x="120650" y="12700"/>
                  </a:cubicBezTo>
                  <a:cubicBezTo>
                    <a:pt x="334751" y="12700"/>
                    <a:pt x="318764" y="12585"/>
                    <a:pt x="457200" y="0"/>
                  </a:cubicBezTo>
                  <a:lnTo>
                    <a:pt x="565150" y="6350"/>
                  </a:lnTo>
                  <a:cubicBezTo>
                    <a:pt x="735524" y="13165"/>
                    <a:pt x="939889" y="15877"/>
                    <a:pt x="1104900" y="19050"/>
                  </a:cubicBezTo>
                  <a:cubicBezTo>
                    <a:pt x="1132353" y="25913"/>
                    <a:pt x="1121573" y="25400"/>
                    <a:pt x="1136650" y="25400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Freeform 23"/>
            <p:cNvSpPr/>
            <p:nvPr/>
          </p:nvSpPr>
          <p:spPr>
            <a:xfrm flipV="1">
              <a:off x="2433374" y="834823"/>
              <a:ext cx="269766" cy="258082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423795" y="598137"/>
              <a:ext cx="269766" cy="258082"/>
            </a:xfrm>
            <a:custGeom>
              <a:avLst/>
              <a:gdLst>
                <a:gd name="connsiteX0" fmla="*/ 0 w 355671"/>
                <a:gd name="connsiteY0" fmla="*/ 7559 h 344109"/>
                <a:gd name="connsiteX1" fmla="*/ 69850 w 355671"/>
                <a:gd name="connsiteY1" fmla="*/ 7559 h 344109"/>
                <a:gd name="connsiteX2" fmla="*/ 57150 w 355671"/>
                <a:gd name="connsiteY2" fmla="*/ 64709 h 344109"/>
                <a:gd name="connsiteX3" fmla="*/ 63500 w 355671"/>
                <a:gd name="connsiteY3" fmla="*/ 96459 h 344109"/>
                <a:gd name="connsiteX4" fmla="*/ 114300 w 355671"/>
                <a:gd name="connsiteY4" fmla="*/ 96459 h 344109"/>
                <a:gd name="connsiteX5" fmla="*/ 184150 w 355671"/>
                <a:gd name="connsiteY5" fmla="*/ 102809 h 344109"/>
                <a:gd name="connsiteX6" fmla="*/ 196850 w 355671"/>
                <a:gd name="connsiteY6" fmla="*/ 121859 h 344109"/>
                <a:gd name="connsiteX7" fmla="*/ 190500 w 355671"/>
                <a:gd name="connsiteY7" fmla="*/ 147259 h 344109"/>
                <a:gd name="connsiteX8" fmla="*/ 171450 w 355671"/>
                <a:gd name="connsiteY8" fmla="*/ 185359 h 344109"/>
                <a:gd name="connsiteX9" fmla="*/ 177800 w 355671"/>
                <a:gd name="connsiteY9" fmla="*/ 204409 h 344109"/>
                <a:gd name="connsiteX10" fmla="*/ 247650 w 355671"/>
                <a:gd name="connsiteY10" fmla="*/ 204409 h 344109"/>
                <a:gd name="connsiteX11" fmla="*/ 285750 w 355671"/>
                <a:gd name="connsiteY11" fmla="*/ 210759 h 344109"/>
                <a:gd name="connsiteX12" fmla="*/ 292100 w 355671"/>
                <a:gd name="connsiteY12" fmla="*/ 229809 h 344109"/>
                <a:gd name="connsiteX13" fmla="*/ 279400 w 355671"/>
                <a:gd name="connsiteY13" fmla="*/ 248859 h 344109"/>
                <a:gd name="connsiteX14" fmla="*/ 260350 w 355671"/>
                <a:gd name="connsiteY14" fmla="*/ 286959 h 344109"/>
                <a:gd name="connsiteX15" fmla="*/ 285750 w 355671"/>
                <a:gd name="connsiteY15" fmla="*/ 318709 h 344109"/>
                <a:gd name="connsiteX16" fmla="*/ 323850 w 355671"/>
                <a:gd name="connsiteY16" fmla="*/ 306009 h 344109"/>
                <a:gd name="connsiteX17" fmla="*/ 349250 w 355671"/>
                <a:gd name="connsiteY17" fmla="*/ 337759 h 344109"/>
                <a:gd name="connsiteX18" fmla="*/ 349250 w 355671"/>
                <a:gd name="connsiteY18" fmla="*/ 344109 h 3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71" h="344109">
                  <a:moveTo>
                    <a:pt x="0" y="7559"/>
                  </a:moveTo>
                  <a:cubicBezTo>
                    <a:pt x="12877" y="4984"/>
                    <a:pt x="58679" y="-8080"/>
                    <a:pt x="69850" y="7559"/>
                  </a:cubicBezTo>
                  <a:cubicBezTo>
                    <a:pt x="74930" y="14671"/>
                    <a:pt x="61057" y="52987"/>
                    <a:pt x="57150" y="64709"/>
                  </a:cubicBezTo>
                  <a:cubicBezTo>
                    <a:pt x="59267" y="75292"/>
                    <a:pt x="57513" y="87479"/>
                    <a:pt x="63500" y="96459"/>
                  </a:cubicBezTo>
                  <a:cubicBezTo>
                    <a:pt x="72689" y="110242"/>
                    <a:pt x="108397" y="97640"/>
                    <a:pt x="114300" y="96459"/>
                  </a:cubicBezTo>
                  <a:cubicBezTo>
                    <a:pt x="137583" y="98576"/>
                    <a:pt x="161805" y="95933"/>
                    <a:pt x="184150" y="102809"/>
                  </a:cubicBezTo>
                  <a:cubicBezTo>
                    <a:pt x="191444" y="105053"/>
                    <a:pt x="195771" y="114304"/>
                    <a:pt x="196850" y="121859"/>
                  </a:cubicBezTo>
                  <a:cubicBezTo>
                    <a:pt x="198084" y="130499"/>
                    <a:pt x="192898" y="138868"/>
                    <a:pt x="190500" y="147259"/>
                  </a:cubicBezTo>
                  <a:cubicBezTo>
                    <a:pt x="183927" y="170263"/>
                    <a:pt x="185365" y="164487"/>
                    <a:pt x="171450" y="185359"/>
                  </a:cubicBezTo>
                  <a:cubicBezTo>
                    <a:pt x="173567" y="191709"/>
                    <a:pt x="173067" y="199676"/>
                    <a:pt x="177800" y="204409"/>
                  </a:cubicBezTo>
                  <a:cubicBezTo>
                    <a:pt x="192157" y="218766"/>
                    <a:pt x="243449" y="204934"/>
                    <a:pt x="247650" y="204409"/>
                  </a:cubicBezTo>
                  <a:cubicBezTo>
                    <a:pt x="260350" y="206526"/>
                    <a:pt x="274571" y="204371"/>
                    <a:pt x="285750" y="210759"/>
                  </a:cubicBezTo>
                  <a:cubicBezTo>
                    <a:pt x="291562" y="214080"/>
                    <a:pt x="293200" y="223207"/>
                    <a:pt x="292100" y="229809"/>
                  </a:cubicBezTo>
                  <a:cubicBezTo>
                    <a:pt x="290845" y="237337"/>
                    <a:pt x="282813" y="242033"/>
                    <a:pt x="279400" y="248859"/>
                  </a:cubicBezTo>
                  <a:cubicBezTo>
                    <a:pt x="253110" y="301439"/>
                    <a:pt x="296746" y="232364"/>
                    <a:pt x="260350" y="286959"/>
                  </a:cubicBezTo>
                  <a:cubicBezTo>
                    <a:pt x="264471" y="303444"/>
                    <a:pt x="261375" y="321417"/>
                    <a:pt x="285750" y="318709"/>
                  </a:cubicBezTo>
                  <a:cubicBezTo>
                    <a:pt x="299055" y="317231"/>
                    <a:pt x="323850" y="306009"/>
                    <a:pt x="323850" y="306009"/>
                  </a:cubicBezTo>
                  <a:cubicBezTo>
                    <a:pt x="366291" y="314497"/>
                    <a:pt x="356493" y="301543"/>
                    <a:pt x="349250" y="337759"/>
                  </a:cubicBezTo>
                  <a:cubicBezTo>
                    <a:pt x="348835" y="339835"/>
                    <a:pt x="349250" y="341992"/>
                    <a:pt x="349250" y="344109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703140" y="820665"/>
              <a:ext cx="390120" cy="10446"/>
            </a:xfrm>
            <a:custGeom>
              <a:avLst/>
              <a:gdLst>
                <a:gd name="connsiteX0" fmla="*/ 0 w 514350"/>
                <a:gd name="connsiteY0" fmla="*/ 13928 h 13928"/>
                <a:gd name="connsiteX1" fmla="*/ 127000 w 514350"/>
                <a:gd name="connsiteY1" fmla="*/ 7578 h 13928"/>
                <a:gd name="connsiteX2" fmla="*/ 330200 w 514350"/>
                <a:gd name="connsiteY2" fmla="*/ 1228 h 13928"/>
                <a:gd name="connsiteX3" fmla="*/ 514350 w 514350"/>
                <a:gd name="connsiteY3" fmla="*/ 1228 h 1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13928">
                  <a:moveTo>
                    <a:pt x="0" y="13928"/>
                  </a:moveTo>
                  <a:cubicBezTo>
                    <a:pt x="67660" y="-13136"/>
                    <a:pt x="2606" y="7578"/>
                    <a:pt x="127000" y="7578"/>
                  </a:cubicBezTo>
                  <a:cubicBezTo>
                    <a:pt x="194766" y="7578"/>
                    <a:pt x="262443" y="2339"/>
                    <a:pt x="330200" y="1228"/>
                  </a:cubicBezTo>
                  <a:cubicBezTo>
                    <a:pt x="391575" y="222"/>
                    <a:pt x="452967" y="1228"/>
                    <a:pt x="514350" y="1228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059546" y="697743"/>
              <a:ext cx="288978" cy="128606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064362" y="826349"/>
              <a:ext cx="293794" cy="123825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872736" y="-353720"/>
            <a:ext cx="1144132" cy="292857"/>
            <a:chOff x="664624" y="733226"/>
            <a:chExt cx="1144132" cy="292857"/>
          </a:xfrm>
        </p:grpSpPr>
        <p:sp>
          <p:nvSpPr>
            <p:cNvPr id="38" name="Freeform 37"/>
            <p:cNvSpPr/>
            <p:nvPr/>
          </p:nvSpPr>
          <p:spPr>
            <a:xfrm>
              <a:off x="664624" y="733226"/>
              <a:ext cx="301821" cy="69850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9" name="Freeform 38"/>
            <p:cNvSpPr/>
            <p:nvPr/>
          </p:nvSpPr>
          <p:spPr>
            <a:xfrm flipH="1">
              <a:off x="664624" y="956233"/>
              <a:ext cx="301821" cy="69850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0" name="Freeform 39"/>
            <p:cNvSpPr/>
            <p:nvPr/>
          </p:nvSpPr>
          <p:spPr>
            <a:xfrm flipH="1">
              <a:off x="957407" y="769761"/>
              <a:ext cx="183019" cy="193808"/>
            </a:xfrm>
            <a:custGeom>
              <a:avLst/>
              <a:gdLst>
                <a:gd name="connsiteX0" fmla="*/ 0 w 241300"/>
                <a:gd name="connsiteY0" fmla="*/ 118635 h 258411"/>
                <a:gd name="connsiteX1" fmla="*/ 46567 w 241300"/>
                <a:gd name="connsiteY1" fmla="*/ 84768 h 258411"/>
                <a:gd name="connsiteX2" fmla="*/ 59267 w 241300"/>
                <a:gd name="connsiteY2" fmla="*/ 80535 h 258411"/>
                <a:gd name="connsiteX3" fmla="*/ 84667 w 241300"/>
                <a:gd name="connsiteY3" fmla="*/ 67835 h 258411"/>
                <a:gd name="connsiteX4" fmla="*/ 110067 w 241300"/>
                <a:gd name="connsiteY4" fmla="*/ 55135 h 258411"/>
                <a:gd name="connsiteX5" fmla="*/ 122767 w 241300"/>
                <a:gd name="connsiteY5" fmla="*/ 46668 h 258411"/>
                <a:gd name="connsiteX6" fmla="*/ 135467 w 241300"/>
                <a:gd name="connsiteY6" fmla="*/ 42435 h 258411"/>
                <a:gd name="connsiteX7" fmla="*/ 160867 w 241300"/>
                <a:gd name="connsiteY7" fmla="*/ 25501 h 258411"/>
                <a:gd name="connsiteX8" fmla="*/ 190500 w 241300"/>
                <a:gd name="connsiteY8" fmla="*/ 12801 h 258411"/>
                <a:gd name="connsiteX9" fmla="*/ 203200 w 241300"/>
                <a:gd name="connsiteY9" fmla="*/ 8568 h 258411"/>
                <a:gd name="connsiteX10" fmla="*/ 215900 w 241300"/>
                <a:gd name="connsiteY10" fmla="*/ 101 h 258411"/>
                <a:gd name="connsiteX11" fmla="*/ 228600 w 241300"/>
                <a:gd name="connsiteY11" fmla="*/ 25501 h 258411"/>
                <a:gd name="connsiteX12" fmla="*/ 232834 w 241300"/>
                <a:gd name="connsiteY12" fmla="*/ 139801 h 258411"/>
                <a:gd name="connsiteX13" fmla="*/ 237067 w 241300"/>
                <a:gd name="connsiteY13" fmla="*/ 160968 h 258411"/>
                <a:gd name="connsiteX14" fmla="*/ 241300 w 241300"/>
                <a:gd name="connsiteY14" fmla="*/ 254101 h 258411"/>
                <a:gd name="connsiteX15" fmla="*/ 228600 w 241300"/>
                <a:gd name="connsiteY15" fmla="*/ 258335 h 258411"/>
                <a:gd name="connsiteX16" fmla="*/ 198967 w 241300"/>
                <a:gd name="connsiteY16" fmla="*/ 241401 h 258411"/>
                <a:gd name="connsiteX17" fmla="*/ 152400 w 241300"/>
                <a:gd name="connsiteY17" fmla="*/ 216001 h 258411"/>
                <a:gd name="connsiteX18" fmla="*/ 139700 w 241300"/>
                <a:gd name="connsiteY18" fmla="*/ 203301 h 258411"/>
                <a:gd name="connsiteX19" fmla="*/ 101600 w 241300"/>
                <a:gd name="connsiteY19" fmla="*/ 182135 h 258411"/>
                <a:gd name="connsiteX20" fmla="*/ 88900 w 241300"/>
                <a:gd name="connsiteY20" fmla="*/ 173668 h 258411"/>
                <a:gd name="connsiteX21" fmla="*/ 80434 w 241300"/>
                <a:gd name="connsiteY21" fmla="*/ 160968 h 258411"/>
                <a:gd name="connsiteX22" fmla="*/ 67734 w 241300"/>
                <a:gd name="connsiteY22" fmla="*/ 156735 h 258411"/>
                <a:gd name="connsiteX23" fmla="*/ 46567 w 241300"/>
                <a:gd name="connsiteY23" fmla="*/ 135568 h 258411"/>
                <a:gd name="connsiteX24" fmla="*/ 21167 w 241300"/>
                <a:gd name="connsiteY24" fmla="*/ 127101 h 258411"/>
                <a:gd name="connsiteX25" fmla="*/ 0 w 241300"/>
                <a:gd name="connsiteY25" fmla="*/ 118635 h 25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1300" h="258411">
                  <a:moveTo>
                    <a:pt x="0" y="118635"/>
                  </a:moveTo>
                  <a:cubicBezTo>
                    <a:pt x="8235" y="112047"/>
                    <a:pt x="37160" y="87903"/>
                    <a:pt x="46567" y="84768"/>
                  </a:cubicBezTo>
                  <a:lnTo>
                    <a:pt x="59267" y="80535"/>
                  </a:lnTo>
                  <a:cubicBezTo>
                    <a:pt x="95664" y="56269"/>
                    <a:pt x="49613" y="85362"/>
                    <a:pt x="84667" y="67835"/>
                  </a:cubicBezTo>
                  <a:cubicBezTo>
                    <a:pt x="117493" y="51422"/>
                    <a:pt x="78145" y="65775"/>
                    <a:pt x="110067" y="55135"/>
                  </a:cubicBezTo>
                  <a:cubicBezTo>
                    <a:pt x="114300" y="52313"/>
                    <a:pt x="118216" y="48943"/>
                    <a:pt x="122767" y="46668"/>
                  </a:cubicBezTo>
                  <a:cubicBezTo>
                    <a:pt x="126758" y="44672"/>
                    <a:pt x="131566" y="44602"/>
                    <a:pt x="135467" y="42435"/>
                  </a:cubicBezTo>
                  <a:cubicBezTo>
                    <a:pt x="144362" y="37493"/>
                    <a:pt x="151213" y="28719"/>
                    <a:pt x="160867" y="25501"/>
                  </a:cubicBezTo>
                  <a:cubicBezTo>
                    <a:pt x="190651" y="15574"/>
                    <a:pt x="153882" y="28494"/>
                    <a:pt x="190500" y="12801"/>
                  </a:cubicBezTo>
                  <a:cubicBezTo>
                    <a:pt x="194601" y="11043"/>
                    <a:pt x="198967" y="9979"/>
                    <a:pt x="203200" y="8568"/>
                  </a:cubicBezTo>
                  <a:cubicBezTo>
                    <a:pt x="207433" y="5746"/>
                    <a:pt x="210911" y="-897"/>
                    <a:pt x="215900" y="101"/>
                  </a:cubicBezTo>
                  <a:cubicBezTo>
                    <a:pt x="221763" y="1273"/>
                    <a:pt x="227213" y="21341"/>
                    <a:pt x="228600" y="25501"/>
                  </a:cubicBezTo>
                  <a:cubicBezTo>
                    <a:pt x="230011" y="63601"/>
                    <a:pt x="230456" y="101749"/>
                    <a:pt x="232834" y="139801"/>
                  </a:cubicBezTo>
                  <a:cubicBezTo>
                    <a:pt x="233283" y="146982"/>
                    <a:pt x="236536" y="153792"/>
                    <a:pt x="237067" y="160968"/>
                  </a:cubicBezTo>
                  <a:cubicBezTo>
                    <a:pt x="239362" y="191959"/>
                    <a:pt x="239889" y="223057"/>
                    <a:pt x="241300" y="254101"/>
                  </a:cubicBezTo>
                  <a:cubicBezTo>
                    <a:pt x="237067" y="255512"/>
                    <a:pt x="233018" y="258966"/>
                    <a:pt x="228600" y="258335"/>
                  </a:cubicBezTo>
                  <a:cubicBezTo>
                    <a:pt x="219471" y="257031"/>
                    <a:pt x="206957" y="245759"/>
                    <a:pt x="198967" y="241401"/>
                  </a:cubicBezTo>
                  <a:cubicBezTo>
                    <a:pt x="187799" y="235309"/>
                    <a:pt x="164617" y="226182"/>
                    <a:pt x="152400" y="216001"/>
                  </a:cubicBezTo>
                  <a:cubicBezTo>
                    <a:pt x="147801" y="212168"/>
                    <a:pt x="144426" y="206977"/>
                    <a:pt x="139700" y="203301"/>
                  </a:cubicBezTo>
                  <a:cubicBezTo>
                    <a:pt x="117865" y="186319"/>
                    <a:pt x="120762" y="188522"/>
                    <a:pt x="101600" y="182135"/>
                  </a:cubicBezTo>
                  <a:cubicBezTo>
                    <a:pt x="97367" y="179313"/>
                    <a:pt x="92498" y="177266"/>
                    <a:pt x="88900" y="173668"/>
                  </a:cubicBezTo>
                  <a:cubicBezTo>
                    <a:pt x="85303" y="170070"/>
                    <a:pt x="84407" y="164146"/>
                    <a:pt x="80434" y="160968"/>
                  </a:cubicBezTo>
                  <a:cubicBezTo>
                    <a:pt x="76950" y="158180"/>
                    <a:pt x="71967" y="158146"/>
                    <a:pt x="67734" y="156735"/>
                  </a:cubicBezTo>
                  <a:cubicBezTo>
                    <a:pt x="60010" y="145149"/>
                    <a:pt x="59935" y="141510"/>
                    <a:pt x="46567" y="135568"/>
                  </a:cubicBezTo>
                  <a:cubicBezTo>
                    <a:pt x="38412" y="131943"/>
                    <a:pt x="29634" y="129923"/>
                    <a:pt x="21167" y="127101"/>
                  </a:cubicBezTo>
                  <a:cubicBezTo>
                    <a:pt x="7128" y="122421"/>
                    <a:pt x="8467" y="127330"/>
                    <a:pt x="0" y="118635"/>
                  </a:cubicBez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1153740" y="856219"/>
              <a:ext cx="390120" cy="10446"/>
            </a:xfrm>
            <a:custGeom>
              <a:avLst/>
              <a:gdLst>
                <a:gd name="connsiteX0" fmla="*/ 0 w 514350"/>
                <a:gd name="connsiteY0" fmla="*/ 13928 h 13928"/>
                <a:gd name="connsiteX1" fmla="*/ 127000 w 514350"/>
                <a:gd name="connsiteY1" fmla="*/ 7578 h 13928"/>
                <a:gd name="connsiteX2" fmla="*/ 330200 w 514350"/>
                <a:gd name="connsiteY2" fmla="*/ 1228 h 13928"/>
                <a:gd name="connsiteX3" fmla="*/ 514350 w 514350"/>
                <a:gd name="connsiteY3" fmla="*/ 1228 h 1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13928">
                  <a:moveTo>
                    <a:pt x="0" y="13928"/>
                  </a:moveTo>
                  <a:cubicBezTo>
                    <a:pt x="67660" y="-13136"/>
                    <a:pt x="2606" y="7578"/>
                    <a:pt x="127000" y="7578"/>
                  </a:cubicBezTo>
                  <a:cubicBezTo>
                    <a:pt x="194766" y="7578"/>
                    <a:pt x="262443" y="2339"/>
                    <a:pt x="330200" y="1228"/>
                  </a:cubicBezTo>
                  <a:cubicBezTo>
                    <a:pt x="391575" y="222"/>
                    <a:pt x="452967" y="1228"/>
                    <a:pt x="514350" y="1228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10146" y="733297"/>
              <a:ext cx="288978" cy="128606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514962" y="861903"/>
              <a:ext cx="293794" cy="123825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4" name="Oval 43"/>
          <p:cNvSpPr/>
          <p:nvPr/>
        </p:nvSpPr>
        <p:spPr>
          <a:xfrm>
            <a:off x="10614752" y="-339066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sp>
        <p:nvSpPr>
          <p:cNvPr id="45" name="Oval 44"/>
          <p:cNvSpPr/>
          <p:nvPr/>
        </p:nvSpPr>
        <p:spPr>
          <a:xfrm>
            <a:off x="10684717" y="105942"/>
            <a:ext cx="274441" cy="228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4076" y="947971"/>
            <a:ext cx="1731603" cy="2417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74" y="2687254"/>
            <a:ext cx="865187" cy="48634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590935" y="780505"/>
            <a:ext cx="4088137" cy="2507058"/>
            <a:chOff x="294871" y="860419"/>
            <a:chExt cx="4541364" cy="25049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1555" y="860419"/>
              <a:ext cx="3694680" cy="2504937"/>
            </a:xfrm>
            <a:prstGeom prst="rect">
              <a:avLst/>
            </a:prstGeom>
          </p:spPr>
        </p:pic>
        <p:sp>
          <p:nvSpPr>
            <p:cNvPr id="5" name="Left Brace 4"/>
            <p:cNvSpPr/>
            <p:nvPr/>
          </p:nvSpPr>
          <p:spPr>
            <a:xfrm>
              <a:off x="954783" y="1233429"/>
              <a:ext cx="186772" cy="89948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4871" y="1462703"/>
              <a:ext cx="659912" cy="38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/>
                <a:t>ggF</a:t>
              </a:r>
              <a:endParaRPr lang="pt-PT" sz="16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94871" y="2418319"/>
              <a:ext cx="659912" cy="38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/>
                <a:t>VBF</a:t>
              </a:r>
            </a:p>
          </p:txBody>
        </p:sp>
        <p:sp>
          <p:nvSpPr>
            <p:cNvPr id="61" name="Left Brace 60"/>
            <p:cNvSpPr/>
            <p:nvPr/>
          </p:nvSpPr>
          <p:spPr>
            <a:xfrm>
              <a:off x="954783" y="2132909"/>
              <a:ext cx="186772" cy="95756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767608" y="1136638"/>
            <a:ext cx="1224744" cy="46165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r>
              <a:rPr lang="pt-PT" sz="1200" dirty="0"/>
              <a:t>_1: </a:t>
            </a:r>
            <a:r>
              <a:rPr lang="pt-PT" sz="1200" dirty="0" err="1"/>
              <a:t>higher</a:t>
            </a:r>
            <a:r>
              <a:rPr lang="pt-PT" sz="1200" dirty="0"/>
              <a:t> </a:t>
            </a:r>
            <a:r>
              <a:rPr lang="pt-PT" sz="1200" dirty="0" err="1"/>
              <a:t>purity</a:t>
            </a:r>
            <a:endParaRPr lang="pt-PT" sz="1200" dirty="0"/>
          </a:p>
          <a:p>
            <a:r>
              <a:rPr lang="pt-PT" sz="1200" dirty="0"/>
              <a:t>_0: </a:t>
            </a:r>
            <a:r>
              <a:rPr lang="pt-PT" sz="1200" dirty="0" err="1"/>
              <a:t>lower</a:t>
            </a:r>
            <a:r>
              <a:rPr lang="pt-PT" sz="1200" dirty="0"/>
              <a:t> </a:t>
            </a:r>
            <a:r>
              <a:rPr lang="pt-PT" sz="1200" dirty="0" err="1"/>
              <a:t>purity</a:t>
            </a:r>
            <a:endParaRPr lang="pt-PT" sz="1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1311" y="333985"/>
            <a:ext cx="1905768" cy="192723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71" y="911511"/>
            <a:ext cx="4441324" cy="183263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313263" y="2719413"/>
            <a:ext cx="2726555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t-PT" dirty="0" smtClean="0"/>
              <a:t>Y</a:t>
            </a:r>
            <a:r>
              <a:rPr lang="pt-PT" sz="1400" dirty="0"/>
              <a:t> </a:t>
            </a:r>
            <a:r>
              <a:rPr lang="pt-PT" sz="1400" dirty="0" err="1"/>
              <a:t>charged</a:t>
            </a:r>
            <a:r>
              <a:rPr lang="pt-PT" sz="1400" dirty="0"/>
              <a:t> </a:t>
            </a:r>
            <a:r>
              <a:rPr lang="pt-PT" sz="1400" dirty="0" err="1"/>
              <a:t>pions</a:t>
            </a:r>
            <a:r>
              <a:rPr lang="pt-PT" sz="1400" dirty="0"/>
              <a:t>; </a:t>
            </a:r>
            <a:r>
              <a:rPr lang="pt-PT" dirty="0" smtClean="0"/>
              <a:t>X</a:t>
            </a:r>
            <a:r>
              <a:rPr lang="pt-PT" sz="1400" dirty="0"/>
              <a:t> neutral </a:t>
            </a:r>
            <a:r>
              <a:rPr lang="pt-PT" sz="1400" dirty="0" err="1"/>
              <a:t>pions</a:t>
            </a:r>
            <a:endParaRPr lang="pt-PT" sz="1400" dirty="0"/>
          </a:p>
        </p:txBody>
      </p:sp>
      <p:grpSp>
        <p:nvGrpSpPr>
          <p:cNvPr id="71" name="Group 70"/>
          <p:cNvGrpSpPr/>
          <p:nvPr/>
        </p:nvGrpSpPr>
        <p:grpSpPr>
          <a:xfrm>
            <a:off x="11537977" y="2369730"/>
            <a:ext cx="1803710" cy="2005445"/>
            <a:chOff x="7189358" y="3024752"/>
            <a:chExt cx="1803710" cy="2005445"/>
          </a:xfrm>
        </p:grpSpPr>
        <p:sp>
          <p:nvSpPr>
            <p:cNvPr id="66" name="TextBox 65"/>
            <p:cNvSpPr txBox="1"/>
            <p:nvPr/>
          </p:nvSpPr>
          <p:spPr>
            <a:xfrm>
              <a:off x="7403792" y="3024752"/>
              <a:ext cx="1275279" cy="276989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200" dirty="0" err="1">
                  <a:solidFill>
                    <a:srgbClr val="FF0000"/>
                  </a:solidFill>
                </a:rPr>
                <a:t>Purity</a:t>
              </a:r>
              <a:endParaRPr lang="pt-PT" sz="1200" dirty="0">
                <a:solidFill>
                  <a:srgbClr val="FF0000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89358" y="3227398"/>
              <a:ext cx="1803710" cy="1802799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9657759" y="2355542"/>
            <a:ext cx="1729320" cy="2019632"/>
            <a:chOff x="5309140" y="3010564"/>
            <a:chExt cx="1729320" cy="2019632"/>
          </a:xfrm>
        </p:grpSpPr>
        <p:sp>
          <p:nvSpPr>
            <p:cNvPr id="34" name="TextBox 33"/>
            <p:cNvSpPr txBox="1"/>
            <p:nvPr/>
          </p:nvSpPr>
          <p:spPr>
            <a:xfrm>
              <a:off x="5471298" y="3010564"/>
              <a:ext cx="1275279" cy="276989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200" dirty="0" err="1">
                  <a:solidFill>
                    <a:srgbClr val="FF0000"/>
                  </a:solidFill>
                </a:rPr>
                <a:t>Efficiency</a:t>
              </a:r>
              <a:endParaRPr lang="pt-PT" sz="1200" dirty="0">
                <a:solidFill>
                  <a:srgbClr val="FF0000"/>
                </a:solidFill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09140" y="3301750"/>
              <a:ext cx="1729320" cy="1728446"/>
            </a:xfrm>
            <a:prstGeom prst="rect">
              <a:avLst/>
            </a:prstGeom>
          </p:spPr>
        </p:pic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pt-PT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Higgs Hunting 2022</a:t>
            </a:r>
            <a:endParaRPr lang="pt-PT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70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15320</TotalTime>
  <Words>2488</Words>
  <Application>Microsoft Macintosh PowerPoint</Application>
  <PresentationFormat>On-screen Show (16:9)</PresentationFormat>
  <Paragraphs>324</Paragraphs>
  <Slides>20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CP violation results in the ATLAS experiment</vt:lpstr>
      <vt:lpstr>CP Violation in the Higgs Sector?</vt:lpstr>
      <vt:lpstr>How to search for a CP-odd admixture?</vt:lpstr>
      <vt:lpstr>Fermionic Higgs Couplings</vt:lpstr>
      <vt:lpstr>H-top Coupling in ttH/tH production </vt:lpstr>
      <vt:lpstr>H-top Coupling in ttH/tH production </vt:lpstr>
      <vt:lpstr>H-top Coupling in ttH/tH production </vt:lpstr>
      <vt:lpstr>H-τ Coupling in inclusive production </vt:lpstr>
      <vt:lpstr>H-τ Coupling in inclusive production </vt:lpstr>
      <vt:lpstr>H-τ Coupling in inclusive production </vt:lpstr>
      <vt:lpstr>Bosonic Higgs Couplings</vt:lpstr>
      <vt:lpstr>HVV Coupling in Vector Boson Fusion</vt:lpstr>
      <vt:lpstr>HVV Coupling in Vector Boson Fusion</vt:lpstr>
      <vt:lpstr>HVV Coupling in Vector Boson Fusion</vt:lpstr>
      <vt:lpstr>Summary &amp; Outlook</vt:lpstr>
      <vt:lpstr>Backup slides</vt:lpstr>
      <vt:lpstr>H-top Coupling in ttH/tH production </vt:lpstr>
      <vt:lpstr>H-top Coupling in ttH/tH production </vt:lpstr>
      <vt:lpstr>Hgg Effective Coupling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153</cp:revision>
  <dcterms:created xsi:type="dcterms:W3CDTF">2022-08-30T22:31:48Z</dcterms:created>
  <dcterms:modified xsi:type="dcterms:W3CDTF">2022-09-13T12:50:58Z</dcterms:modified>
</cp:coreProperties>
</file>