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Default Extension="wdp" ContentType="image/vnd.ms-photo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1" r:id="rId1"/>
  </p:sldMasterIdLst>
  <p:notesMasterIdLst>
    <p:notesMasterId r:id="rId66"/>
  </p:notesMasterIdLst>
  <p:handoutMasterIdLst>
    <p:handoutMasterId r:id="rId67"/>
  </p:handoutMasterIdLst>
  <p:sldIdLst>
    <p:sldId id="256" r:id="rId2"/>
    <p:sldId id="467" r:id="rId3"/>
    <p:sldId id="506" r:id="rId4"/>
    <p:sldId id="509" r:id="rId5"/>
    <p:sldId id="468" r:id="rId6"/>
    <p:sldId id="466" r:id="rId7"/>
    <p:sldId id="425" r:id="rId8"/>
    <p:sldId id="496" r:id="rId9"/>
    <p:sldId id="491" r:id="rId10"/>
    <p:sldId id="494" r:id="rId11"/>
    <p:sldId id="492" r:id="rId12"/>
    <p:sldId id="517" r:id="rId13"/>
    <p:sldId id="518" r:id="rId14"/>
    <p:sldId id="263" r:id="rId15"/>
    <p:sldId id="488" r:id="rId16"/>
    <p:sldId id="473" r:id="rId17"/>
    <p:sldId id="474" r:id="rId18"/>
    <p:sldId id="475" r:id="rId19"/>
    <p:sldId id="477" r:id="rId20"/>
    <p:sldId id="478" r:id="rId21"/>
    <p:sldId id="479" r:id="rId22"/>
    <p:sldId id="480" r:id="rId23"/>
    <p:sldId id="481" r:id="rId24"/>
    <p:sldId id="508" r:id="rId25"/>
    <p:sldId id="482" r:id="rId26"/>
    <p:sldId id="507" r:id="rId27"/>
    <p:sldId id="495" r:id="rId28"/>
    <p:sldId id="493" r:id="rId29"/>
    <p:sldId id="497" r:id="rId30"/>
    <p:sldId id="503" r:id="rId31"/>
    <p:sldId id="514" r:id="rId32"/>
    <p:sldId id="515" r:id="rId33"/>
    <p:sldId id="502" r:id="rId34"/>
    <p:sldId id="504" r:id="rId35"/>
    <p:sldId id="501" r:id="rId36"/>
    <p:sldId id="498" r:id="rId37"/>
    <p:sldId id="499" r:id="rId38"/>
    <p:sldId id="511" r:id="rId39"/>
    <p:sldId id="512" r:id="rId40"/>
    <p:sldId id="450" r:id="rId41"/>
    <p:sldId id="451" r:id="rId42"/>
    <p:sldId id="452" r:id="rId43"/>
    <p:sldId id="453" r:id="rId44"/>
    <p:sldId id="455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9" r:id="rId54"/>
    <p:sldId id="440" r:id="rId55"/>
    <p:sldId id="441" r:id="rId56"/>
    <p:sldId id="442" r:id="rId57"/>
    <p:sldId id="443" r:id="rId58"/>
    <p:sldId id="444" r:id="rId59"/>
    <p:sldId id="445" r:id="rId60"/>
    <p:sldId id="446" r:id="rId61"/>
    <p:sldId id="447" r:id="rId62"/>
    <p:sldId id="449" r:id="rId63"/>
    <p:sldId id="489" r:id="rId64"/>
    <p:sldId id="465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618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D2B1C-18F8-6B49-BBC1-9F4872C929DA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DF930-FA61-5045-8F3F-CEE7ACED9B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1187C-8153-FA47-9D97-CB8C98ECD253}" type="datetimeFigureOut">
              <a:rPr lang="en-US" smtClean="0"/>
              <a:pPr/>
              <a:t>9/19/12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239FE-CDC8-4F4A-B958-D849BD6E8F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A9A6D225-37C3-4049-B3BE-DA79029E77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Ricardo Goncalo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5F5EE-9017-3A4B-80FC-7B6F6544F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web.cern.ch/record/1460423/" TargetMode="External"/><Relationship Id="rId4" Type="http://schemas.openxmlformats.org/officeDocument/2006/relationships/hyperlink" Target="https://cdsweb.cern.ch/record/1478423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wmf"/><Relationship Id="rId3" Type="http://schemas.openxmlformats.org/officeDocument/2006/relationships/image" Target="../media/image106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_qu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9573">
            <a:off x="6662242" y="1445667"/>
            <a:ext cx="2274228" cy="178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686"/>
            <a:ext cx="7772400" cy="1140904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H-&gt;bb at the LHC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29110"/>
            <a:ext cx="6400800" cy="7859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r>
              <a:rPr lang="en-US" dirty="0" smtClean="0"/>
              <a:t> (RHUL)</a:t>
            </a:r>
          </a:p>
          <a:p>
            <a:r>
              <a:rPr lang="en-US" dirty="0" smtClean="0"/>
              <a:t>HSG5 Meeting – 19 September 2012</a:t>
            </a:r>
          </a:p>
        </p:txBody>
      </p:sp>
      <p:pic>
        <p:nvPicPr>
          <p:cNvPr id="5" name="Picture 4" descr="Higgs_bos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0" y="2329945"/>
            <a:ext cx="3632476" cy="3148146"/>
          </a:xfrm>
          <a:prstGeom prst="rect">
            <a:avLst/>
          </a:prstGeom>
        </p:spPr>
      </p:pic>
      <p:pic>
        <p:nvPicPr>
          <p:cNvPr id="9" name="Picture 8" descr="b_qu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40476">
            <a:off x="6369187" y="4598811"/>
            <a:ext cx="2274228" cy="17864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48055" y="2406513"/>
            <a:ext cx="1850583" cy="2042655"/>
            <a:chOff x="5168072" y="810616"/>
            <a:chExt cx="1850583" cy="2042655"/>
          </a:xfrm>
        </p:grpSpPr>
        <p:sp>
          <p:nvSpPr>
            <p:cNvPr id="20" name="Freeform 19"/>
            <p:cNvSpPr/>
            <p:nvPr/>
          </p:nvSpPr>
          <p:spPr>
            <a:xfrm>
              <a:off x="5649993" y="810616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14288989">
              <a:off x="5087997" y="1945226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10800000">
              <a:off x="5721250" y="2295000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7774330">
              <a:off x="5077401" y="1187448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rot="3002863">
              <a:off x="6319832" y="1179825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 rot="6781941">
              <a:off x="6369713" y="1947297"/>
              <a:ext cx="739614" cy="558271"/>
            </a:xfrm>
            <a:custGeom>
              <a:avLst/>
              <a:gdLst>
                <a:gd name="connsiteX0" fmla="*/ 0 w 739614"/>
                <a:gd name="connsiteY0" fmla="*/ 0 h 558271"/>
                <a:gd name="connsiteX1" fmla="*/ 376785 w 739614"/>
                <a:gd name="connsiteY1" fmla="*/ 558271 h 558271"/>
                <a:gd name="connsiteX2" fmla="*/ 739614 w 739614"/>
                <a:gd name="connsiteY2" fmla="*/ 0 h 55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614" h="558271">
                  <a:moveTo>
                    <a:pt x="0" y="0"/>
                  </a:moveTo>
                  <a:cubicBezTo>
                    <a:pt x="126758" y="279135"/>
                    <a:pt x="253516" y="558271"/>
                    <a:pt x="376785" y="558271"/>
                  </a:cubicBezTo>
                  <a:cubicBezTo>
                    <a:pt x="500054" y="558271"/>
                    <a:pt x="739614" y="0"/>
                    <a:pt x="739614" y="0"/>
                  </a:cubicBezTo>
                </a:path>
              </a:pathLst>
            </a:custGeom>
            <a:ln w="76200" cap="rnd" cmpd="sng">
              <a:solidFill>
                <a:schemeClr val="tx1"/>
              </a:solidFill>
            </a:ln>
            <a:effectLst>
              <a:outerShdw blurRad="82550" dist="1397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rot="20823893">
              <a:off x="5638743" y="1585068"/>
              <a:ext cx="1102735" cy="523220"/>
            </a:xfrm>
            <a:prstGeom prst="rect">
              <a:avLst/>
            </a:prstGeom>
            <a:noFill/>
            <a:effectLst>
              <a:outerShdw blurRad="95250" dist="139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badi MT Condensed Extra Bold"/>
                  <a:cs typeface="Abadi MT Condensed Extra Bold"/>
                </a:rPr>
                <a:t>BANG</a:t>
              </a:r>
              <a:endParaRPr lang="en-US" sz="2800" b="1" dirty="0">
                <a:latin typeface="Abadi MT Condensed Extra Bold"/>
                <a:cs typeface="Abadi MT Condensed Extra Bold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 rot="16200000" flipV="1">
            <a:off x="6741325" y="4297223"/>
            <a:ext cx="265884" cy="304212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572663" y="2194634"/>
            <a:ext cx="273295" cy="245121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655288" y="2663327"/>
            <a:ext cx="273295" cy="245121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905241" y="3028285"/>
            <a:ext cx="273295" cy="245121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6295388" y="4960981"/>
            <a:ext cx="304215" cy="265884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V="1">
            <a:off x="6463093" y="4561979"/>
            <a:ext cx="265884" cy="304212"/>
          </a:xfrm>
          <a:prstGeom prst="line">
            <a:avLst/>
          </a:prstGeom>
          <a:ln w="57150" cap="rnd" cmpd="sng">
            <a:solidFill>
              <a:schemeClr val="tx1"/>
            </a:solidFill>
          </a:ln>
          <a:effectLst>
            <a:outerShdw blurRad="69850" dist="1143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0283" y="274638"/>
            <a:ext cx="8595083" cy="883773"/>
          </a:xfrm>
        </p:spPr>
        <p:txBody>
          <a:bodyPr>
            <a:normAutofit/>
          </a:bodyPr>
          <a:lstStyle/>
          <a:p>
            <a:r>
              <a:rPr lang="en-US" dirty="0" smtClean="0"/>
              <a:t>ATLAS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46" y="1836016"/>
            <a:ext cx="8684455" cy="3921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2560"/>
            <a:ext cx="2667000" cy="3076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38" y="606624"/>
            <a:ext cx="2643762" cy="3049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52" y="606625"/>
            <a:ext cx="2585448" cy="2982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656042"/>
            <a:ext cx="2666999" cy="3076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56" y="3656041"/>
            <a:ext cx="2657645" cy="3065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656040"/>
            <a:ext cx="2667001" cy="3076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211651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Pre-fit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306935"/>
            <a:ext cx="232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Post-fit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816"/>
          </a:xfrm>
        </p:spPr>
        <p:txBody>
          <a:bodyPr/>
          <a:lstStyle/>
          <a:p>
            <a:r>
              <a:rPr lang="en-US" dirty="0" smtClean="0"/>
              <a:t>ATLAS/CMS differences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122572" y="1317591"/>
            <a:ext cx="4303746" cy="503875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err="1" smtClean="0"/>
              <a:t>Systematics</a:t>
            </a:r>
            <a:r>
              <a:rPr lang="en-US" dirty="0" smtClean="0"/>
              <a:t>:</a:t>
            </a:r>
          </a:p>
          <a:p>
            <a:r>
              <a:rPr lang="en-US" dirty="0" smtClean="0"/>
              <a:t>No </a:t>
            </a:r>
            <a:r>
              <a:rPr lang="en-US" dirty="0" smtClean="0"/>
              <a:t>QCD </a:t>
            </a:r>
            <a:r>
              <a:rPr lang="en-US" dirty="0" err="1" smtClean="0"/>
              <a:t>systematics</a:t>
            </a:r>
            <a:r>
              <a:rPr lang="en-US" dirty="0" smtClean="0"/>
              <a:t> (no QCD background?!)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ttH</a:t>
            </a:r>
            <a:r>
              <a:rPr lang="en-US" dirty="0" smtClean="0"/>
              <a:t> modeling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W+jets</a:t>
            </a:r>
            <a:r>
              <a:rPr lang="en-US" dirty="0" smtClean="0"/>
              <a:t>/</a:t>
            </a:r>
            <a:r>
              <a:rPr lang="en-US" dirty="0" smtClean="0"/>
              <a:t>HF </a:t>
            </a:r>
            <a:r>
              <a:rPr lang="en-US" dirty="0" smtClean="0"/>
              <a:t>systematic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JVF </a:t>
            </a:r>
            <a:r>
              <a:rPr lang="en-US" dirty="0" smtClean="0"/>
              <a:t>systematic (pileup suppression)</a:t>
            </a:r>
          </a:p>
          <a:p>
            <a:r>
              <a:rPr lang="en-US" dirty="0" smtClean="0"/>
              <a:t>Different treatment of Jet Energy Scale (ATLAS 16 NP), </a:t>
            </a:r>
            <a:r>
              <a:rPr lang="en-US" dirty="0" err="1" smtClean="0"/>
              <a:t>b</a:t>
            </a:r>
            <a:r>
              <a:rPr lang="en-US" dirty="0" smtClean="0"/>
              <a:t>-tag sys. (ATLAS 9 NP) </a:t>
            </a:r>
            <a:r>
              <a:rPr lang="en-US" dirty="0" smtClean="0"/>
              <a:t>a</a:t>
            </a:r>
            <a:r>
              <a:rPr lang="en-US" dirty="0" smtClean="0"/>
              <a:t>nd </a:t>
            </a:r>
            <a:r>
              <a:rPr lang="en-US" dirty="0" err="1" smtClean="0"/>
              <a:t>c</a:t>
            </a:r>
            <a:r>
              <a:rPr lang="en-US" dirty="0" smtClean="0"/>
              <a:t>-tag sys (ATLAS 5 NP): CMS one </a:t>
            </a:r>
            <a:r>
              <a:rPr lang="en-US" dirty="0" err="1" smtClean="0"/>
              <a:t>Nuis</a:t>
            </a:r>
            <a:r>
              <a:rPr lang="en-US" dirty="0" smtClean="0"/>
              <a:t>. Par.</a:t>
            </a:r>
          </a:p>
          <a:p>
            <a:r>
              <a:rPr lang="en-US" dirty="0" smtClean="0"/>
              <a:t>b</a:t>
            </a:r>
            <a:r>
              <a:rPr lang="en-US" dirty="0" smtClean="0"/>
              <a:t>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smtClean="0"/>
              <a:t> tagging correlated</a:t>
            </a:r>
          </a:p>
          <a:p>
            <a:r>
              <a:rPr lang="en-US" dirty="0" smtClean="0"/>
              <a:t>One </a:t>
            </a:r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smtClean="0"/>
              <a:t>systematic uncertainty (ATLAS 3 NP)</a:t>
            </a:r>
          </a:p>
          <a:p>
            <a:r>
              <a:rPr lang="en-US" dirty="0" err="1" smtClean="0"/>
              <a:t>t</a:t>
            </a:r>
            <a:r>
              <a:rPr lang="en-US" dirty="0" err="1" smtClean="0"/>
              <a:t>tbar+HF</a:t>
            </a:r>
            <a:r>
              <a:rPr lang="en-US" dirty="0" smtClean="0"/>
              <a:t> </a:t>
            </a:r>
            <a:r>
              <a:rPr lang="en-US" dirty="0" smtClean="0"/>
              <a:t>20% instead of 50</a:t>
            </a:r>
            <a:r>
              <a:rPr lang="en-US" dirty="0" smtClean="0"/>
              <a:t>% uncertainty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Cuts</a:t>
            </a:r>
            <a:r>
              <a:rPr lang="en-US" dirty="0" smtClean="0"/>
              <a:t>:</a:t>
            </a:r>
          </a:p>
          <a:p>
            <a:r>
              <a:rPr lang="en-US" dirty="0" smtClean="0"/>
              <a:t>Electrons and </a:t>
            </a:r>
            <a:r>
              <a:rPr lang="en-US" dirty="0" err="1" smtClean="0"/>
              <a:t>muon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ATLAS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&gt;20/25GeV </a:t>
            </a:r>
          </a:p>
          <a:p>
            <a:pPr lvl="1"/>
            <a:r>
              <a:rPr lang="en-US" dirty="0" smtClean="0"/>
              <a:t>CMS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30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Jets: </a:t>
            </a:r>
          </a:p>
          <a:p>
            <a:pPr lvl="1"/>
            <a:r>
              <a:rPr lang="en-US" dirty="0" smtClean="0"/>
              <a:t>ATLAS </a:t>
            </a:r>
            <a:r>
              <a:rPr lang="en-US" dirty="0" err="1" smtClean="0"/>
              <a:t>pT</a:t>
            </a:r>
            <a:r>
              <a:rPr lang="en-US" dirty="0" smtClean="0"/>
              <a:t>&gt;25GeV</a:t>
            </a:r>
          </a:p>
          <a:p>
            <a:pPr lvl="1"/>
            <a:r>
              <a:rPr lang="en-US" dirty="0" smtClean="0"/>
              <a:t>CMS 3 leading jets pt &gt; 40 </a:t>
            </a:r>
            <a:r>
              <a:rPr lang="en-US" dirty="0" err="1" smtClean="0"/>
              <a:t>GeV</a:t>
            </a:r>
            <a:r>
              <a:rPr lang="en-US" dirty="0" smtClean="0"/>
              <a:t> (otherwise 30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More </a:t>
            </a:r>
            <a:r>
              <a:rPr lang="en-US" dirty="0" smtClean="0"/>
              <a:t>signal and higher </a:t>
            </a:r>
            <a:r>
              <a:rPr lang="en-US" dirty="0" smtClean="0"/>
              <a:t>cuts. </a:t>
            </a:r>
            <a:r>
              <a:rPr lang="en-US" dirty="0" smtClean="0"/>
              <a:t>Not clear what signal sources are </a:t>
            </a:r>
            <a:r>
              <a:rPr lang="en-US" dirty="0" smtClean="0"/>
              <a:t>used</a:t>
            </a:r>
            <a:endParaRPr lang="en-US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33899" y="1317591"/>
            <a:ext cx="4397287" cy="267116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Summary:</a:t>
            </a:r>
          </a:p>
          <a:p>
            <a:r>
              <a:rPr lang="en-US" dirty="0" smtClean="0"/>
              <a:t>ATLAS using </a:t>
            </a:r>
            <a:r>
              <a:rPr lang="en-US" dirty="0" smtClean="0"/>
              <a:t>CMS </a:t>
            </a:r>
            <a:r>
              <a:rPr lang="en-US" dirty="0" err="1" smtClean="0"/>
              <a:t>systematics</a:t>
            </a:r>
            <a:r>
              <a:rPr lang="en-US" dirty="0" smtClean="0"/>
              <a:t>: </a:t>
            </a:r>
            <a:r>
              <a:rPr lang="en-US" dirty="0" smtClean="0"/>
              <a:t>35% better</a:t>
            </a:r>
          </a:p>
          <a:p>
            <a:r>
              <a:rPr lang="en-US" dirty="0" smtClean="0"/>
              <a:t>20% improvement from more signal</a:t>
            </a:r>
          </a:p>
          <a:p>
            <a:r>
              <a:rPr lang="en-US" dirty="0" smtClean="0"/>
              <a:t>Remaining improvement from use of Multivariate analysis (22%)</a:t>
            </a:r>
          </a:p>
          <a:p>
            <a:pPr>
              <a:buNone/>
            </a:pPr>
            <a:r>
              <a:rPr lang="en-US" dirty="0" smtClean="0"/>
              <a:t>In numbers: </a:t>
            </a:r>
          </a:p>
          <a:p>
            <a:r>
              <a:rPr lang="en-US" dirty="0" smtClean="0"/>
              <a:t>σ/σ</a:t>
            </a:r>
            <a:r>
              <a:rPr lang="en-US" baseline="-25000" dirty="0" smtClean="0"/>
              <a:t>SM</a:t>
            </a:r>
            <a:r>
              <a:rPr lang="en-US" dirty="0" smtClean="0"/>
              <a:t> = 10.5 -&gt; 7.8 from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r>
              <a:rPr lang="en-US" dirty="0" smtClean="0"/>
              <a:t>Take 22% improvement from MVA:</a:t>
            </a:r>
            <a:r>
              <a:rPr lang="en-US" dirty="0" smtClean="0"/>
              <a:t> -</a:t>
            </a:r>
            <a:r>
              <a:rPr lang="en-US" dirty="0" smtClean="0"/>
              <a:t>&gt; 6.1</a:t>
            </a:r>
          </a:p>
          <a:p>
            <a:r>
              <a:rPr lang="en-US" dirty="0" smtClean="0"/>
              <a:t>Take 20% additional signal:</a:t>
            </a:r>
            <a:r>
              <a:rPr lang="en-US" dirty="0" smtClean="0"/>
              <a:t> </a:t>
            </a:r>
            <a:r>
              <a:rPr lang="en-US" dirty="0" smtClean="0"/>
              <a:t>σ/σ</a:t>
            </a:r>
            <a:r>
              <a:rPr lang="en-US" baseline="-25000" dirty="0" smtClean="0"/>
              <a:t>SM</a:t>
            </a:r>
            <a:r>
              <a:rPr lang="en-US" dirty="0" smtClean="0"/>
              <a:t> </a:t>
            </a:r>
            <a:r>
              <a:rPr lang="en-US" dirty="0" smtClean="0"/>
              <a:t>-&gt; </a:t>
            </a:r>
            <a:r>
              <a:rPr lang="en-US" dirty="0" smtClean="0"/>
              <a:t>5.1 (expect)</a:t>
            </a:r>
          </a:p>
          <a:p>
            <a:r>
              <a:rPr lang="en-US" dirty="0" smtClean="0"/>
              <a:t>CMS: 4.9 (expected)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317" y="4131201"/>
            <a:ext cx="4525627" cy="205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41978" y="1403208"/>
            <a:ext cx="5202022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Should get to the bottom of </a:t>
            </a:r>
            <a:r>
              <a:rPr lang="en-US" dirty="0" err="1" smtClean="0"/>
              <a:t>ttH</a:t>
            </a:r>
            <a:r>
              <a:rPr lang="en-US" dirty="0" smtClean="0"/>
              <a:t> differences…  </a:t>
            </a:r>
          </a:p>
          <a:p>
            <a:pPr lvl="1"/>
            <a:r>
              <a:rPr lang="en-US" b="1" dirty="0" smtClean="0"/>
              <a:t>BUT </a:t>
            </a:r>
            <a:r>
              <a:rPr lang="en-US" dirty="0" smtClean="0"/>
              <a:t>Nice problem to </a:t>
            </a:r>
            <a:r>
              <a:rPr lang="en-US" dirty="0" err="1" smtClean="0"/>
              <a:t>have!ttH</a:t>
            </a:r>
            <a:r>
              <a:rPr lang="en-US" dirty="0" smtClean="0"/>
              <a:t> can be done at LHC!!</a:t>
            </a:r>
          </a:p>
          <a:p>
            <a:endParaRPr lang="en-US" dirty="0" smtClean="0"/>
          </a:p>
          <a:p>
            <a:r>
              <a:rPr lang="en-US" dirty="0" smtClean="0"/>
              <a:t>Uncertainties:</a:t>
            </a:r>
          </a:p>
          <a:p>
            <a:pPr lvl="1"/>
            <a:r>
              <a:rPr lang="en-US" dirty="0" smtClean="0"/>
              <a:t>Background matters!</a:t>
            </a:r>
          </a:p>
          <a:p>
            <a:pPr lvl="1"/>
            <a:r>
              <a:rPr lang="en-US" dirty="0" smtClean="0"/>
              <a:t>Theory uncertainty matters!</a:t>
            </a:r>
          </a:p>
          <a:p>
            <a:pPr lvl="1"/>
            <a:r>
              <a:rPr lang="en-US" dirty="0" smtClean="0"/>
              <a:t>Background theory uncertainty matters!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20242"/>
            <a:ext cx="3484779" cy="39487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Details and Results: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smtClean="0">
                <a:solidFill>
                  <a:srgbClr val="595959"/>
                </a:solidFill>
              </a:rPr>
              <a:t>WH/ZH Analyses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6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of signal and background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ATLAS:</a:t>
            </a:r>
          </a:p>
          <a:p>
            <a:r>
              <a:rPr lang="en-US" dirty="0" err="1" smtClean="0"/>
              <a:t>W+b</a:t>
            </a:r>
            <a:r>
              <a:rPr lang="en-US" dirty="0" smtClean="0"/>
              <a:t>-jets – </a:t>
            </a:r>
            <a:r>
              <a:rPr lang="en-US" dirty="0" err="1" smtClean="0"/>
              <a:t>Powheg+Pythia</a:t>
            </a:r>
            <a:endParaRPr lang="en-US" dirty="0" smtClean="0"/>
          </a:p>
          <a:p>
            <a:r>
              <a:rPr lang="en-US" dirty="0" err="1" smtClean="0"/>
              <a:t>W+c</a:t>
            </a:r>
            <a:r>
              <a:rPr lang="en-US" dirty="0" smtClean="0"/>
              <a:t>-jets – Sherpa </a:t>
            </a:r>
          </a:p>
          <a:p>
            <a:r>
              <a:rPr lang="en-US" dirty="0" err="1" smtClean="0"/>
              <a:t>W+light</a:t>
            </a:r>
            <a:r>
              <a:rPr lang="en-US" dirty="0" smtClean="0"/>
              <a:t> jets – </a:t>
            </a:r>
            <a:r>
              <a:rPr lang="en-US" dirty="0" err="1" smtClean="0"/>
              <a:t>Alpgen+Herwig</a:t>
            </a:r>
            <a:endParaRPr lang="en-US" dirty="0" smtClean="0"/>
          </a:p>
          <a:p>
            <a:r>
              <a:rPr lang="en-US" dirty="0" err="1" smtClean="0"/>
              <a:t>Z+b/c</a:t>
            </a:r>
            <a:r>
              <a:rPr lang="en-US" dirty="0" smtClean="0"/>
              <a:t>-jets - Sherpa</a:t>
            </a:r>
          </a:p>
          <a:p>
            <a:r>
              <a:rPr lang="en-US" dirty="0" err="1" smtClean="0"/>
              <a:t>Z+light</a:t>
            </a:r>
            <a:r>
              <a:rPr lang="en-US" dirty="0" smtClean="0"/>
              <a:t> jets – </a:t>
            </a:r>
            <a:r>
              <a:rPr lang="en-US" dirty="0" err="1" smtClean="0"/>
              <a:t>Alpgen+Herwig</a:t>
            </a:r>
            <a:endParaRPr lang="en-US" dirty="0" smtClean="0"/>
          </a:p>
          <a:p>
            <a:r>
              <a:rPr lang="en-US" dirty="0" err="1" smtClean="0"/>
              <a:t>ttbar</a:t>
            </a:r>
            <a:r>
              <a:rPr lang="en-US" dirty="0" smtClean="0"/>
              <a:t> – MC@NLO</a:t>
            </a:r>
          </a:p>
          <a:p>
            <a:r>
              <a:rPr lang="en-US" dirty="0" smtClean="0"/>
              <a:t>Single top – MC@NLO</a:t>
            </a:r>
          </a:p>
          <a:p>
            <a:r>
              <a:rPr lang="en-US" dirty="0" err="1" smtClean="0"/>
              <a:t>Dibosons</a:t>
            </a:r>
            <a:r>
              <a:rPr lang="en-US" dirty="0" smtClean="0"/>
              <a:t>– </a:t>
            </a:r>
            <a:r>
              <a:rPr lang="en-US" dirty="0" err="1" smtClean="0"/>
              <a:t>Herwig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Signal – </a:t>
            </a:r>
            <a:r>
              <a:rPr lang="en-US" dirty="0" err="1" smtClean="0"/>
              <a:t>Pythia</a:t>
            </a:r>
            <a:r>
              <a:rPr lang="en-US" dirty="0" smtClean="0"/>
              <a:t> 6.4</a:t>
            </a:r>
          </a:p>
          <a:p>
            <a:pPr lvl="1"/>
            <a:r>
              <a:rPr lang="en-US" dirty="0" smtClean="0"/>
              <a:t>Normalized to NLO (EW) + NNLO (QCD) 	</a:t>
            </a:r>
          </a:p>
          <a:p>
            <a:pPr lvl="1"/>
            <a:r>
              <a:rPr lang="en-US" dirty="0" smtClean="0"/>
              <a:t>Tried </a:t>
            </a:r>
            <a:r>
              <a:rPr lang="en-US" dirty="0" err="1" smtClean="0"/>
              <a:t>Powheg</a:t>
            </a:r>
            <a:r>
              <a:rPr lang="en-US" dirty="0" smtClean="0"/>
              <a:t> but got wrong </a:t>
            </a:r>
            <a:r>
              <a:rPr lang="en-US" dirty="0" err="1" smtClean="0"/>
              <a:t>b</a:t>
            </a:r>
            <a:r>
              <a:rPr lang="en-US" dirty="0" smtClean="0"/>
              <a:t>-tagging efficiency (10%!)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CMS:</a:t>
            </a:r>
          </a:p>
          <a:p>
            <a:r>
              <a:rPr lang="en-US" dirty="0" err="1" smtClean="0"/>
              <a:t>W+jets</a:t>
            </a:r>
            <a:r>
              <a:rPr lang="en-US" dirty="0" smtClean="0"/>
              <a:t> – </a:t>
            </a:r>
            <a:r>
              <a:rPr lang="en-US" dirty="0" err="1" smtClean="0"/>
              <a:t>Madgraph</a:t>
            </a:r>
            <a:endParaRPr lang="en-US" dirty="0" smtClean="0"/>
          </a:p>
          <a:p>
            <a:r>
              <a:rPr lang="en-US" dirty="0" err="1" smtClean="0"/>
              <a:t>Z+jets</a:t>
            </a:r>
            <a:r>
              <a:rPr lang="en-US" dirty="0" smtClean="0"/>
              <a:t> - </a:t>
            </a:r>
            <a:r>
              <a:rPr lang="en-US" dirty="0" err="1" smtClean="0"/>
              <a:t>Madgraph</a:t>
            </a:r>
            <a:endParaRPr lang="en-US" dirty="0" smtClean="0"/>
          </a:p>
          <a:p>
            <a:r>
              <a:rPr lang="en-US" dirty="0" err="1" smtClean="0"/>
              <a:t>ttbar</a:t>
            </a:r>
            <a:r>
              <a:rPr lang="en-US" dirty="0" smtClean="0"/>
              <a:t> - </a:t>
            </a:r>
            <a:r>
              <a:rPr lang="en-US" dirty="0" err="1" smtClean="0"/>
              <a:t>Madgraph</a:t>
            </a:r>
            <a:endParaRPr lang="en-US" dirty="0" smtClean="0"/>
          </a:p>
          <a:p>
            <a:r>
              <a:rPr lang="en-US" dirty="0" smtClean="0"/>
              <a:t>Single top – </a:t>
            </a:r>
            <a:r>
              <a:rPr lang="en-US" dirty="0" err="1" smtClean="0"/>
              <a:t>Powheg+Herwig</a:t>
            </a:r>
            <a:endParaRPr lang="en-US" dirty="0" smtClean="0"/>
          </a:p>
          <a:p>
            <a:r>
              <a:rPr lang="en-US" dirty="0" err="1" smtClean="0"/>
              <a:t>Dibosons</a:t>
            </a:r>
            <a:r>
              <a:rPr lang="en-US" dirty="0" smtClean="0"/>
              <a:t> – </a:t>
            </a:r>
            <a:r>
              <a:rPr lang="en-US" dirty="0" err="1" smtClean="0"/>
              <a:t>Pythia</a:t>
            </a:r>
            <a:endParaRPr lang="en-US" dirty="0" smtClean="0"/>
          </a:p>
          <a:p>
            <a:r>
              <a:rPr lang="en-US" dirty="0" smtClean="0"/>
              <a:t>Signal – </a:t>
            </a:r>
            <a:r>
              <a:rPr lang="en-US" dirty="0" err="1" smtClean="0"/>
              <a:t>Powheg+Herwig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20" y="90844"/>
            <a:ext cx="8485481" cy="637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3" y="3070487"/>
            <a:ext cx="3905656" cy="346375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0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ATLAS/CMS Comparison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186494" y="3124640"/>
            <a:ext cx="4751496" cy="332941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Most striking differences:</a:t>
            </a:r>
          </a:p>
          <a:p>
            <a:r>
              <a:rPr lang="en-US" b="1" dirty="0" smtClean="0"/>
              <a:t>B-tagging: </a:t>
            </a:r>
          </a:p>
          <a:p>
            <a:pPr lvl="1"/>
            <a:r>
              <a:rPr lang="en-US" dirty="0" smtClean="0"/>
              <a:t>CMS always has one</a:t>
            </a:r>
            <a:r>
              <a:rPr lang="en-US" b="1" dirty="0" smtClean="0"/>
              <a:t> </a:t>
            </a:r>
            <a:r>
              <a:rPr lang="en-US" dirty="0" smtClean="0"/>
              <a:t>loose (~70% eff.), one tight (~50% eff.) tag</a:t>
            </a:r>
          </a:p>
          <a:p>
            <a:pPr lvl="1"/>
            <a:r>
              <a:rPr lang="en-US" dirty="0" err="1" smtClean="0"/>
              <a:t>ATLASuse</a:t>
            </a:r>
            <a:r>
              <a:rPr lang="en-US" dirty="0" smtClean="0"/>
              <a:t> two loose tags (too much </a:t>
            </a:r>
            <a:r>
              <a:rPr lang="en-US" dirty="0" err="1" smtClean="0"/>
              <a:t>c</a:t>
            </a:r>
            <a:r>
              <a:rPr lang="en-US" dirty="0" smtClean="0"/>
              <a:t>- contamination??)</a:t>
            </a:r>
          </a:p>
          <a:p>
            <a:r>
              <a:rPr lang="en-US" b="1" dirty="0" smtClean="0"/>
              <a:t>QCD rejection: </a:t>
            </a:r>
          </a:p>
          <a:p>
            <a:pPr lvl="1"/>
            <a:r>
              <a:rPr lang="en-US" dirty="0" smtClean="0"/>
              <a:t>CMS uses no cut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err="1" smtClean="0"/>
              <a:t>(W</a:t>
            </a:r>
            <a:r>
              <a:rPr lang="en-US" dirty="0" smtClean="0"/>
              <a:t>), and a cut on MET&gt;35 </a:t>
            </a:r>
            <a:r>
              <a:rPr lang="en-US" dirty="0" err="1" smtClean="0"/>
              <a:t>GeV</a:t>
            </a:r>
            <a:r>
              <a:rPr lang="en-US" dirty="0" smtClean="0"/>
              <a:t> only for WH-&gt;</a:t>
            </a:r>
            <a:r>
              <a:rPr lang="en-US" dirty="0" err="1" smtClean="0"/>
              <a:t>eνbb</a:t>
            </a:r>
            <a:r>
              <a:rPr lang="en-US" dirty="0" smtClean="0"/>
              <a:t> channel </a:t>
            </a:r>
          </a:p>
          <a:p>
            <a:pPr lvl="1"/>
            <a:r>
              <a:rPr lang="en-US" dirty="0" smtClean="0"/>
              <a:t>ATLAS has not optimized this as a function of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endParaRPr lang="en-US" baseline="30000" dirty="0" smtClean="0"/>
          </a:p>
          <a:p>
            <a:r>
              <a:rPr lang="en-US" b="1" dirty="0" smtClean="0"/>
              <a:t>Z → vv: </a:t>
            </a:r>
          </a:p>
          <a:p>
            <a:pPr lvl="1"/>
            <a:r>
              <a:rPr lang="en-US" dirty="0" smtClean="0"/>
              <a:t>CMS uses also events with additional jets, whereas ATLAS requires 2 jets to avoid </a:t>
            </a:r>
            <a:r>
              <a:rPr lang="en-US" dirty="0" err="1" smtClean="0"/>
              <a:t>ttbar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64" y="1004886"/>
            <a:ext cx="6399440" cy="1861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464" y="635554"/>
            <a:ext cx="327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624" y="2859457"/>
            <a:ext cx="26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ATLAS/CMS Comparison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ATLAS Expected exclusions:</a:t>
            </a:r>
          </a:p>
          <a:p>
            <a:pPr lvl="1"/>
            <a:r>
              <a:rPr lang="en-US" dirty="0" err="1" smtClean="0"/>
              <a:t>llbb</a:t>
            </a:r>
            <a:r>
              <a:rPr lang="en-US" dirty="0" smtClean="0"/>
              <a:t> 6-12 (9 @ 125)</a:t>
            </a:r>
          </a:p>
          <a:p>
            <a:pPr lvl="1"/>
            <a:r>
              <a:rPr lang="en-US" dirty="0" err="1" smtClean="0"/>
              <a:t>lvbb</a:t>
            </a:r>
            <a:r>
              <a:rPr lang="en-US" dirty="0" smtClean="0"/>
              <a:t> 4-9 (7.5 @ 125)</a:t>
            </a:r>
          </a:p>
          <a:p>
            <a:pPr lvl="1"/>
            <a:r>
              <a:rPr lang="en-US" dirty="0" err="1" smtClean="0"/>
              <a:t>vvbb</a:t>
            </a:r>
            <a:r>
              <a:rPr lang="en-US" dirty="0" smtClean="0"/>
              <a:t> 4-7.5 (6.0 @ 125)</a:t>
            </a:r>
          </a:p>
          <a:p>
            <a:pPr lvl="1"/>
            <a:r>
              <a:rPr lang="en-US" dirty="0" smtClean="0"/>
              <a:t>Combination 2.5-6 (4.0 @ 125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CMS Expected exclusions @ 125:</a:t>
            </a:r>
          </a:p>
          <a:p>
            <a:pPr lvl="1"/>
            <a:r>
              <a:rPr lang="en-US" dirty="0" smtClean="0"/>
              <a:t>Cut based S/√B</a:t>
            </a:r>
          </a:p>
          <a:p>
            <a:pPr lvl="1"/>
            <a:r>
              <a:rPr lang="en-US" dirty="0" err="1" smtClean="0"/>
              <a:t>lvbb</a:t>
            </a:r>
            <a:r>
              <a:rPr lang="en-US" dirty="0" smtClean="0"/>
              <a:t> ~0.50 → excl. ~4 w/o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pPr lvl="1"/>
            <a:r>
              <a:rPr lang="en-US" dirty="0" err="1" smtClean="0"/>
              <a:t>llbb</a:t>
            </a:r>
            <a:r>
              <a:rPr lang="en-US" dirty="0" smtClean="0"/>
              <a:t> ~0.29 → excl. ~6.9 w/o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pPr lvl="1"/>
            <a:r>
              <a:rPr lang="en-US" dirty="0" err="1" smtClean="0"/>
              <a:t>vvbb</a:t>
            </a:r>
            <a:r>
              <a:rPr lang="en-US" dirty="0" smtClean="0"/>
              <a:t> ~0.41 →excl. ~5 w/o </a:t>
            </a:r>
            <a:r>
              <a:rPr lang="en-US" dirty="0" err="1" smtClean="0"/>
              <a:t>systematics</a:t>
            </a:r>
            <a:endParaRPr lang="en-US" dirty="0" smtClean="0"/>
          </a:p>
          <a:p>
            <a:pPr lvl="1"/>
            <a:r>
              <a:rPr lang="en-US" dirty="0" smtClean="0"/>
              <a:t>After BDT + full analysis + full </a:t>
            </a:r>
            <a:r>
              <a:rPr lang="en-US" dirty="0" err="1" smtClean="0"/>
              <a:t>systematics</a:t>
            </a:r>
            <a:r>
              <a:rPr lang="en-US" dirty="0" smtClean="0"/>
              <a:t> =&gt; CMS combined exclusion is ~4.27@ 125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WH/ZH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Higgs_bo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417638"/>
            <a:ext cx="2541521" cy="2202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04" y="4155940"/>
            <a:ext cx="2058654" cy="2024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24" y="1664490"/>
            <a:ext cx="2133600" cy="1955800"/>
          </a:xfrm>
          <a:prstGeom prst="rect">
            <a:avLst/>
          </a:prstGeom>
        </p:spPr>
      </p:pic>
      <p:pic>
        <p:nvPicPr>
          <p:cNvPr id="11" name="Picture 10" descr="Higgs_bo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7819"/>
            <a:ext cx="2541521" cy="2202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CMS VH analysis: changes for ICHEP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86" y="1212146"/>
            <a:ext cx="8138322" cy="5177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CMS VH analysis: changes for ICHEP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additional lower </a:t>
            </a:r>
            <a:r>
              <a:rPr lang="en-US" dirty="0" err="1" smtClean="0"/>
              <a:t>pT(W</a:t>
            </a:r>
            <a:r>
              <a:rPr lang="en-US" dirty="0" smtClean="0"/>
              <a:t>/Z) bin was added to all three analysis a la ATLAS:</a:t>
            </a:r>
          </a:p>
          <a:p>
            <a:pPr lvl="1"/>
            <a:r>
              <a:rPr lang="en-US" dirty="0" err="1" smtClean="0"/>
              <a:t>lvbb</a:t>
            </a:r>
            <a:r>
              <a:rPr lang="en-US" dirty="0" smtClean="0"/>
              <a:t>: [120-170],[170-inf]</a:t>
            </a:r>
          </a:p>
          <a:p>
            <a:pPr lvl="1"/>
            <a:r>
              <a:rPr lang="en-US" dirty="0" err="1" smtClean="0"/>
              <a:t>vvbb</a:t>
            </a:r>
            <a:r>
              <a:rPr lang="en-US" dirty="0" smtClean="0"/>
              <a:t>: [120,160],[160-inf]</a:t>
            </a:r>
          </a:p>
          <a:p>
            <a:pPr lvl="1"/>
            <a:r>
              <a:rPr lang="en-US" dirty="0" err="1" smtClean="0"/>
              <a:t>llbb</a:t>
            </a:r>
            <a:r>
              <a:rPr lang="en-US" dirty="0" smtClean="0"/>
              <a:t>: [50,100],[100-inf]</a:t>
            </a:r>
          </a:p>
          <a:p>
            <a:r>
              <a:rPr lang="en-US" dirty="0" smtClean="0"/>
              <a:t>but then in addition the same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info is used again in the analysis BDT.</a:t>
            </a:r>
          </a:p>
          <a:p>
            <a:r>
              <a:rPr lang="en-US" dirty="0" smtClean="0"/>
              <a:t>Sensitivity improvement: </a:t>
            </a:r>
            <a:r>
              <a:rPr lang="en-US" b="1" dirty="0" smtClean="0"/>
              <a:t>~10-15% depending on channel.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7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CMS VH analysis: changes for ICHEP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172366"/>
            <a:ext cx="8229600" cy="79553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full BDT shape was used. Sensitivity improved </a:t>
            </a:r>
            <a:r>
              <a:rPr lang="en-US" b="1" dirty="0" smtClean="0"/>
              <a:t>by ~20%.</a:t>
            </a:r>
          </a:p>
          <a:p>
            <a:r>
              <a:rPr lang="en-US" dirty="0" smtClean="0"/>
              <a:t>Input variables:</a:t>
            </a:r>
            <a:endParaRPr lang="en-US" b="1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5222443"/>
            <a:ext cx="8229600" cy="125919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These variables are all reasonable.</a:t>
            </a:r>
          </a:p>
          <a:p>
            <a:r>
              <a:rPr lang="en-US" dirty="0" smtClean="0"/>
              <a:t>Notice that </a:t>
            </a:r>
            <a:r>
              <a:rPr lang="en-US" dirty="0" err="1" smtClean="0"/>
              <a:t>pT(add</a:t>
            </a:r>
            <a:r>
              <a:rPr lang="en-US" dirty="0" smtClean="0"/>
              <a:t>. jet) is not used.</a:t>
            </a:r>
          </a:p>
          <a:p>
            <a:r>
              <a:rPr lang="en-US" dirty="0" smtClean="0"/>
              <a:t>Notice the interesting use of </a:t>
            </a:r>
            <a:r>
              <a:rPr lang="en-US" dirty="0" err="1" smtClean="0"/>
              <a:t>Dq(pull</a:t>
            </a:r>
            <a:r>
              <a:rPr lang="en-US" dirty="0" smtClean="0"/>
              <a:t>) of color connections </a:t>
            </a:r>
          </a:p>
          <a:p>
            <a:pPr lvl="1"/>
            <a:r>
              <a:rPr lang="en-US" dirty="0" smtClean="0"/>
              <a:t>Tried in ATLAS, but basically no sensitivity after rest of the analysis optimization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78" y="1797542"/>
            <a:ext cx="7523412" cy="3494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885" y="4925192"/>
            <a:ext cx="3419510" cy="1259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Data-driven background determination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321478" y="1088627"/>
            <a:ext cx="4365321" cy="35756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Control regions not clear in the CMS note</a:t>
            </a:r>
          </a:p>
          <a:p>
            <a:r>
              <a:rPr lang="en-US" dirty="0" smtClean="0"/>
              <a:t>CMS fit  background components using a single </a:t>
            </a:r>
            <a:r>
              <a:rPr lang="en-US" dirty="0" err="1" smtClean="0"/>
              <a:t>discriminant</a:t>
            </a:r>
            <a:r>
              <a:rPr lang="en-US" dirty="0" smtClean="0"/>
              <a:t> variable (dependent on analysis) defined in a control region.</a:t>
            </a:r>
          </a:p>
          <a:p>
            <a:r>
              <a:rPr lang="en-US" dirty="0" smtClean="0"/>
              <a:t>Then apply the main BDT fit.</a:t>
            </a:r>
          </a:p>
          <a:p>
            <a:r>
              <a:rPr lang="en-US" dirty="0" smtClean="0"/>
              <a:t>Scale factors quite different</a:t>
            </a:r>
          </a:p>
          <a:p>
            <a:r>
              <a:rPr lang="en-US" dirty="0" smtClean="0"/>
              <a:t>from ours (but different MC). </a:t>
            </a:r>
          </a:p>
          <a:p>
            <a:r>
              <a:rPr lang="en-US" dirty="0" smtClean="0"/>
              <a:t>No separation of W/</a:t>
            </a:r>
            <a:r>
              <a:rPr lang="en-US" dirty="0" err="1" smtClean="0"/>
              <a:t>Z+c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9" y="1417638"/>
            <a:ext cx="4060990" cy="2239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9" y="4159114"/>
            <a:ext cx="4070290" cy="2197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189" y="1088627"/>
            <a:ext cx="213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2011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1189" y="3893934"/>
            <a:ext cx="188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2012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837814" y="4263266"/>
            <a:ext cx="1749486" cy="2093084"/>
            <a:chOff x="4321479" y="4263266"/>
            <a:chExt cx="1749486" cy="209308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3344" y="4664324"/>
              <a:ext cx="1707621" cy="16920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21479" y="4263266"/>
              <a:ext cx="174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 WH-&gt;</a:t>
              </a:r>
              <a:r>
                <a:rPr lang="en-US" dirty="0" err="1" smtClean="0"/>
                <a:t>lvbb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87300" y="4231000"/>
            <a:ext cx="1749486" cy="2164834"/>
            <a:chOff x="6070965" y="4231000"/>
            <a:chExt cx="1749486" cy="2164834"/>
          </a:xfrm>
        </p:grpSpPr>
        <p:grpSp>
          <p:nvGrpSpPr>
            <p:cNvPr id="19" name="Group 18"/>
            <p:cNvGrpSpPr/>
            <p:nvPr/>
          </p:nvGrpSpPr>
          <p:grpSpPr>
            <a:xfrm>
              <a:off x="6070965" y="4644872"/>
              <a:ext cx="1646138" cy="1750962"/>
              <a:chOff x="6070965" y="4644872"/>
              <a:chExt cx="1646138" cy="175096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0965" y="4921792"/>
                <a:ext cx="1646138" cy="147404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0965" y="4644872"/>
                <a:ext cx="1646138" cy="276920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070965" y="4231000"/>
              <a:ext cx="1749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 ZH-&gt;</a:t>
              </a:r>
              <a:r>
                <a:rPr lang="en-US" dirty="0" err="1" smtClean="0"/>
                <a:t>llbb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76866"/>
            <a:ext cx="3804121" cy="2730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831737" cy="789425"/>
          </a:xfrm>
        </p:spPr>
        <p:txBody>
          <a:bodyPr>
            <a:normAutofit/>
          </a:bodyPr>
          <a:lstStyle/>
          <a:p>
            <a:r>
              <a:rPr lang="en-US" dirty="0" smtClean="0"/>
              <a:t>Theory uncertainty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164737" cy="365125"/>
          </a:xfrm>
        </p:spPr>
        <p:txBody>
          <a:bodyPr/>
          <a:lstStyle/>
          <a:p>
            <a:r>
              <a:rPr lang="en-US" dirty="0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64063"/>
            <a:ext cx="3870458" cy="2778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216" y="3424464"/>
            <a:ext cx="3525179" cy="3297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937" y="508654"/>
            <a:ext cx="3466458" cy="29158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5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Individual channel limits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98" y="893232"/>
            <a:ext cx="7458912" cy="5510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90896"/>
            <a:ext cx="8229600" cy="7442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Systematic Uncertainties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63436"/>
            <a:ext cx="8483660" cy="2284616"/>
            <a:chOff x="442322" y="935101"/>
            <a:chExt cx="8483660" cy="22846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935101"/>
              <a:ext cx="8468782" cy="6299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322" y="1565010"/>
              <a:ext cx="8483660" cy="16547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Details and Results: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err="1" smtClean="0">
                <a:solidFill>
                  <a:srgbClr val="595959"/>
                </a:solidFill>
              </a:rPr>
              <a:t>ttH</a:t>
            </a:r>
            <a:r>
              <a:rPr lang="en-US" sz="3600" dirty="0" smtClean="0">
                <a:solidFill>
                  <a:srgbClr val="595959"/>
                </a:solidFill>
              </a:rPr>
              <a:t> Analyses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38" y="1339849"/>
            <a:ext cx="6500312" cy="44023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9025"/>
            <a:ext cx="8229600" cy="813989"/>
          </a:xfrm>
        </p:spPr>
        <p:txBody>
          <a:bodyPr>
            <a:normAutofit/>
          </a:bodyPr>
          <a:lstStyle/>
          <a:p>
            <a:r>
              <a:rPr lang="en-US" dirty="0" smtClean="0"/>
              <a:t>ATLAS Analysis – Control Regions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77"/>
            <a:ext cx="9143999" cy="5797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39" y="2949135"/>
            <a:ext cx="1844327" cy="1495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6" y="2949135"/>
            <a:ext cx="1856187" cy="1495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68" y="2949135"/>
            <a:ext cx="1788500" cy="1478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3" y="4275144"/>
            <a:ext cx="3080426" cy="2211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897" y="4291810"/>
            <a:ext cx="3057210" cy="219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151" y="4291811"/>
            <a:ext cx="3007194" cy="215860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57058"/>
            <a:ext cx="8229600" cy="800032"/>
          </a:xfrm>
        </p:spPr>
        <p:txBody>
          <a:bodyPr/>
          <a:lstStyle/>
          <a:p>
            <a:r>
              <a:rPr lang="en-US" dirty="0" smtClean="0"/>
              <a:t>ATLAS VH, H-&gt;bb Analyses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6936" y="921817"/>
            <a:ext cx="8686800" cy="225291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Cut-based analyses of 2011 data (4.7 fb</a:t>
            </a:r>
            <a:r>
              <a:rPr lang="en-US" baseline="30000" dirty="0" smtClean="0"/>
              <a:t>-1</a:t>
            </a:r>
            <a:r>
              <a:rPr lang="en-US" dirty="0" smtClean="0"/>
              <a:t>): ZH-&gt;</a:t>
            </a:r>
            <a:r>
              <a:rPr lang="en-US" dirty="0" err="1" smtClean="0"/>
              <a:t>llbb</a:t>
            </a:r>
            <a:r>
              <a:rPr lang="en-US" dirty="0" smtClean="0"/>
              <a:t>, WH-&gt;</a:t>
            </a:r>
            <a:r>
              <a:rPr lang="en-US" dirty="0" err="1" smtClean="0"/>
              <a:t>lνbb</a:t>
            </a:r>
            <a:r>
              <a:rPr lang="en-US" dirty="0" smtClean="0"/>
              <a:t>, ZH-&gt;</a:t>
            </a:r>
            <a:r>
              <a:rPr lang="en-US" dirty="0" err="1" smtClean="0"/>
              <a:t>ννbb</a:t>
            </a:r>
            <a:endParaRPr lang="en-US" dirty="0" smtClean="0"/>
          </a:p>
          <a:p>
            <a:r>
              <a:rPr lang="en-US" dirty="0" smtClean="0"/>
              <a:t>Select events with 2, 1, 0 leptons and 2, 3 jets; cut on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30000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endParaRPr lang="en-US" dirty="0" smtClean="0"/>
          </a:p>
          <a:p>
            <a:r>
              <a:rPr lang="en-US" dirty="0" smtClean="0"/>
              <a:t>Reconstruct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dirty="0" smtClean="0"/>
              <a:t> to search for H-&gt;bb</a:t>
            </a:r>
          </a:p>
          <a:p>
            <a:r>
              <a:rPr lang="en-US" dirty="0" smtClean="0"/>
              <a:t>Background </a:t>
            </a:r>
            <a:r>
              <a:rPr lang="en-US" dirty="0" smtClean="0">
                <a:solidFill>
                  <a:srgbClr val="008000"/>
                </a:solidFill>
              </a:rPr>
              <a:t>shapes from MC </a:t>
            </a:r>
            <a:r>
              <a:rPr lang="en-US" dirty="0" smtClean="0"/>
              <a:t>(±</a:t>
            </a:r>
            <a:r>
              <a:rPr lang="en-US" dirty="0" err="1" smtClean="0"/>
              <a:t>systematics</a:t>
            </a:r>
            <a:r>
              <a:rPr lang="en-US" dirty="0" smtClean="0"/>
              <a:t>), </a:t>
            </a:r>
            <a:r>
              <a:rPr lang="en-US" dirty="0" smtClean="0">
                <a:solidFill>
                  <a:srgbClr val="0000FF"/>
                </a:solidFill>
              </a:rPr>
              <a:t>normalized in control regions </a:t>
            </a:r>
          </a:p>
          <a:p>
            <a:pPr lvl="1"/>
            <a:r>
              <a:rPr lang="en-US" dirty="0" smtClean="0"/>
              <a:t>Control of background and associated </a:t>
            </a:r>
            <a:r>
              <a:rPr lang="en-US" dirty="0" err="1" smtClean="0"/>
              <a:t>systematics</a:t>
            </a:r>
            <a:r>
              <a:rPr lang="en-US" dirty="0" smtClean="0"/>
              <a:t> is the dominant factor in sensitivity</a:t>
            </a:r>
          </a:p>
          <a:p>
            <a:r>
              <a:rPr lang="en-US" dirty="0" smtClean="0"/>
              <a:t>Divide in </a:t>
            </a:r>
            <a:r>
              <a:rPr lang="en-US" dirty="0" smtClean="0">
                <a:solidFill>
                  <a:srgbClr val="FF0000"/>
                </a:solidFill>
              </a:rPr>
              <a:t>categories of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vector boson recoiling against Higgs</a:t>
            </a:r>
          </a:p>
          <a:p>
            <a:pPr lvl="1"/>
            <a:r>
              <a:rPr lang="en-US" dirty="0" smtClean="0"/>
              <a:t>ZH-&gt;</a:t>
            </a:r>
            <a:r>
              <a:rPr lang="en-US" dirty="0" err="1" smtClean="0"/>
              <a:t>llbb</a:t>
            </a:r>
            <a:r>
              <a:rPr lang="en-US" dirty="0" smtClean="0"/>
              <a:t>, WH-&gt;</a:t>
            </a:r>
            <a:r>
              <a:rPr lang="en-US" dirty="0" err="1" smtClean="0"/>
              <a:t>lνbb</a:t>
            </a:r>
            <a:r>
              <a:rPr lang="en-US" dirty="0" smtClean="0"/>
              <a:t>: [0,50], [50,100], [100,200], [200, ∞]; ZH-&gt;</a:t>
            </a:r>
            <a:r>
              <a:rPr lang="en-US" dirty="0" err="1" smtClean="0"/>
              <a:t>ννbb</a:t>
            </a:r>
            <a:r>
              <a:rPr lang="en-US" dirty="0" smtClean="0"/>
              <a:t>: [120,160], [160,200] [200, ∞] </a:t>
            </a:r>
          </a:p>
          <a:p>
            <a:r>
              <a:rPr lang="en-US" dirty="0" smtClean="0"/>
              <a:t>Sensitivity </a:t>
            </a:r>
            <a:r>
              <a:rPr lang="en-US" dirty="0" smtClean="0">
                <a:solidFill>
                  <a:srgbClr val="0000FF"/>
                </a:solidFill>
              </a:rPr>
              <a:t>dominated by higher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bins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283471" y="4880557"/>
            <a:ext cx="3300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http://arxiv.org/pdf/1207.0210v1.pdf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98198" y="274638"/>
            <a:ext cx="3788602" cy="897729"/>
          </a:xfrm>
        </p:spPr>
        <p:txBody>
          <a:bodyPr/>
          <a:lstStyle/>
          <a:p>
            <a:r>
              <a:rPr lang="en-US" dirty="0" smtClean="0"/>
              <a:t>Profiling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9516" y="497950"/>
            <a:ext cx="4689924" cy="60817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Parameters strongly constrained</a:t>
            </a:r>
          </a:p>
          <a:p>
            <a:r>
              <a:rPr lang="en-US" dirty="0" err="1" smtClean="0"/>
              <a:t>W+jets</a:t>
            </a:r>
            <a:r>
              <a:rPr lang="en-US" dirty="0" smtClean="0"/>
              <a:t>, QCD </a:t>
            </a:r>
            <a:r>
              <a:rPr lang="en-US" dirty="0" err="1" smtClean="0"/>
              <a:t>multijet</a:t>
            </a:r>
            <a:r>
              <a:rPr lang="en-US" dirty="0" smtClean="0"/>
              <a:t> overall normalization, </a:t>
            </a:r>
            <a:r>
              <a:rPr lang="en-US" dirty="0" err="1" smtClean="0"/>
              <a:t>tt</a:t>
            </a:r>
            <a:r>
              <a:rPr lang="en-US" dirty="0" smtClean="0"/>
              <a:t> , </a:t>
            </a:r>
            <a:r>
              <a:rPr lang="en-US" dirty="0" err="1" smtClean="0"/>
              <a:t>b</a:t>
            </a:r>
            <a:r>
              <a:rPr lang="en-US" dirty="0" smtClean="0"/>
              <a:t>-tag: 4 jet channels</a:t>
            </a:r>
          </a:p>
          <a:p>
            <a:r>
              <a:rPr lang="en-US" dirty="0" err="1" smtClean="0"/>
              <a:t>W+jet</a:t>
            </a:r>
            <a:r>
              <a:rPr lang="en-US" dirty="0" smtClean="0"/>
              <a:t> and </a:t>
            </a:r>
            <a:r>
              <a:rPr lang="en-US" dirty="0" err="1" smtClean="0"/>
              <a:t>tt</a:t>
            </a:r>
            <a:r>
              <a:rPr lang="en-US" dirty="0" smtClean="0"/>
              <a:t>:</a:t>
            </a:r>
            <a:r>
              <a:rPr lang="en-US" dirty="0" smtClean="0"/>
              <a:t> 4 </a:t>
            </a:r>
            <a:r>
              <a:rPr lang="en-US" dirty="0" smtClean="0"/>
              <a:t>jet 0b has </a:t>
            </a:r>
            <a:r>
              <a:rPr lang="en-US" dirty="0" err="1" smtClean="0"/>
              <a:t>W+jet</a:t>
            </a:r>
            <a:r>
              <a:rPr lang="en-US" dirty="0" smtClean="0"/>
              <a:t>, 4 jet 1b and  2b</a:t>
            </a:r>
          </a:p>
          <a:p>
            <a:r>
              <a:rPr lang="en-US" dirty="0" err="1" smtClean="0"/>
              <a:t>b</a:t>
            </a:r>
            <a:r>
              <a:rPr lang="en-US" dirty="0" smtClean="0"/>
              <a:t> </a:t>
            </a:r>
            <a:r>
              <a:rPr lang="en-US" dirty="0" smtClean="0"/>
              <a:t>tagging: four </a:t>
            </a:r>
            <a:r>
              <a:rPr lang="en-US" dirty="0" smtClean="0"/>
              <a:t>jet evolution across the number of tags</a:t>
            </a:r>
          </a:p>
          <a:p>
            <a:r>
              <a:rPr lang="en-US" dirty="0" err="1" smtClean="0"/>
              <a:t>tt</a:t>
            </a:r>
            <a:r>
              <a:rPr lang="en-US" dirty="0" smtClean="0"/>
              <a:t> </a:t>
            </a:r>
            <a:r>
              <a:rPr lang="en-US" dirty="0" err="1" smtClean="0"/>
              <a:t>modelling</a:t>
            </a:r>
            <a:r>
              <a:rPr lang="en-US" dirty="0" smtClean="0"/>
              <a:t> and rate uncertainties: 4, 5 and 6 jets with  2 </a:t>
            </a:r>
            <a:r>
              <a:rPr lang="en-US" dirty="0" err="1" smtClean="0"/>
              <a:t>b</a:t>
            </a:r>
            <a:r>
              <a:rPr lang="en-US" dirty="0" smtClean="0"/>
              <a:t>-tags</a:t>
            </a:r>
          </a:p>
          <a:p>
            <a:r>
              <a:rPr lang="en-US" dirty="0" err="1" smtClean="0"/>
              <a:t>tt+HF</a:t>
            </a:r>
            <a:r>
              <a:rPr lang="en-US" dirty="0" smtClean="0"/>
              <a:t> fraction: Five channels with 3 and  4 </a:t>
            </a:r>
            <a:r>
              <a:rPr lang="en-US" dirty="0" err="1" smtClean="0"/>
              <a:t>b</a:t>
            </a:r>
            <a:r>
              <a:rPr lang="en-US" dirty="0" smtClean="0"/>
              <a:t>-tags </a:t>
            </a:r>
            <a:r>
              <a:rPr lang="en-US" dirty="0" smtClean="0"/>
              <a:t>constrains</a:t>
            </a:r>
          </a:p>
          <a:p>
            <a:r>
              <a:rPr lang="en-US" dirty="0" smtClean="0"/>
              <a:t>Importance of systematic uncertainties evaluated with “N-1” test: </a:t>
            </a:r>
          </a:p>
          <a:p>
            <a:pPr lvl="1"/>
            <a:r>
              <a:rPr lang="en-US" dirty="0" smtClean="0"/>
              <a:t>Remove one, put back, remove next…</a:t>
            </a:r>
          </a:p>
          <a:p>
            <a:pPr lvl="1"/>
            <a:r>
              <a:rPr lang="en-US" dirty="0" smtClean="0"/>
              <a:t>Largest impact: freeze (</a:t>
            </a:r>
            <a:r>
              <a:rPr lang="en-US" dirty="0" err="1" smtClean="0"/>
              <a:t>param</a:t>
            </a:r>
            <a:r>
              <a:rPr lang="en-US" dirty="0" smtClean="0"/>
              <a:t> set to the best fitted value) and repeat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147124" y="2163302"/>
            <a:ext cx="3525721" cy="3390639"/>
            <a:chOff x="5175034" y="2735524"/>
            <a:chExt cx="3525721" cy="33906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5034" y="3055448"/>
              <a:ext cx="3511766" cy="3070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88989" y="2735524"/>
              <a:ext cx="3511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Ordered nuisance parameters: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</a:t>
            </a:r>
            <a:r>
              <a:rPr lang="en-US" dirty="0" err="1" smtClean="0"/>
              <a:t>t</a:t>
            </a:r>
            <a:r>
              <a:rPr lang="en-US" dirty="0" err="1" smtClean="0"/>
              <a:t>+heavy-flavour</a:t>
            </a:r>
            <a:r>
              <a:rPr lang="en-US" dirty="0" smtClean="0"/>
              <a:t> </a:t>
            </a:r>
            <a:r>
              <a:rPr lang="en-US" dirty="0" smtClean="0"/>
              <a:t>fractions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Vary by 50% - </a:t>
            </a:r>
            <a:r>
              <a:rPr lang="en-US" dirty="0" smtClean="0"/>
              <a:t>theory studies </a:t>
            </a:r>
            <a:r>
              <a:rPr lang="en-US" dirty="0" smtClean="0"/>
              <a:t>suggest cross section uncertainty is 75% ; </a:t>
            </a:r>
            <a:r>
              <a:rPr lang="en-US" dirty="0" smtClean="0"/>
              <a:t>should be </a:t>
            </a:r>
            <a:r>
              <a:rPr lang="en-US" dirty="0" smtClean="0"/>
              <a:t>weighted down by the fraction. Fit puts it at 30%.</a:t>
            </a:r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dirty="0" err="1" smtClean="0"/>
              <a:t>t</a:t>
            </a:r>
            <a:r>
              <a:rPr lang="en-US" dirty="0" smtClean="0"/>
              <a:t> modeling (</a:t>
            </a:r>
            <a:r>
              <a:rPr lang="en-US" dirty="0" err="1" smtClean="0"/>
              <a:t>Alpgen</a:t>
            </a:r>
            <a:r>
              <a:rPr lang="en-US" dirty="0" smtClean="0"/>
              <a:t>):</a:t>
            </a:r>
          </a:p>
          <a:p>
            <a:pPr lvl="1"/>
            <a:r>
              <a:rPr lang="en-US" dirty="0" err="1" smtClean="0"/>
              <a:t>Qfac</a:t>
            </a:r>
            <a:r>
              <a:rPr lang="en-US" dirty="0" smtClean="0"/>
              <a:t>: (</a:t>
            </a:r>
            <a:r>
              <a:rPr lang="en-US" dirty="0" smtClean="0"/>
              <a:t>±2.3%) The factorization scale for the hard </a:t>
            </a:r>
            <a:r>
              <a:rPr lang="en-US" dirty="0" smtClean="0"/>
              <a:t>scatter is </a:t>
            </a:r>
            <a:r>
              <a:rPr lang="en-US" dirty="0" smtClean="0"/>
              <a:t>varied by a factor of two up and down relative </a:t>
            </a:r>
            <a:r>
              <a:rPr lang="en-US" dirty="0" smtClean="0"/>
              <a:t>to the </a:t>
            </a:r>
            <a:r>
              <a:rPr lang="en-US" dirty="0" smtClean="0"/>
              <a:t>original scale, Q</a:t>
            </a:r>
            <a:r>
              <a:rPr lang="en-US" baseline="30000" dirty="0" smtClean="0"/>
              <a:t>2</a:t>
            </a:r>
            <a:r>
              <a:rPr lang="en-US" dirty="0" smtClean="0"/>
              <a:t> =</a:t>
            </a:r>
            <a:r>
              <a:rPr lang="en-US" dirty="0" smtClean="0"/>
              <a:t>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</a:t>
            </a:r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</a:p>
          <a:p>
            <a:pPr lvl="1"/>
            <a:r>
              <a:rPr lang="en-US" dirty="0" err="1" smtClean="0"/>
              <a:t>kTfac</a:t>
            </a:r>
            <a:r>
              <a:rPr lang="en-US" dirty="0" smtClean="0"/>
              <a:t>: (</a:t>
            </a:r>
            <a:r>
              <a:rPr lang="en-US" dirty="0" smtClean="0"/>
              <a:t>±9.2%) The </a:t>
            </a:r>
            <a:r>
              <a:rPr lang="en-US" dirty="0" err="1" smtClean="0"/>
              <a:t>renormalisation</a:t>
            </a:r>
            <a:r>
              <a:rPr lang="en-US" dirty="0" smtClean="0"/>
              <a:t> scale associated </a:t>
            </a:r>
            <a:r>
              <a:rPr lang="en-US" dirty="0" smtClean="0"/>
              <a:t>with the </a:t>
            </a:r>
            <a:r>
              <a:rPr lang="en-US" dirty="0" smtClean="0"/>
              <a:t>evaluation of</a:t>
            </a:r>
            <a:r>
              <a:rPr lang="en-US" dirty="0" smtClean="0"/>
              <a:t>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at each local vertex in the </a:t>
            </a:r>
            <a:r>
              <a:rPr lang="en-US" dirty="0" smtClean="0"/>
              <a:t>matrix element </a:t>
            </a:r>
            <a:r>
              <a:rPr lang="en-US" dirty="0" smtClean="0"/>
              <a:t>calculation is varied by a factor of two </a:t>
            </a:r>
            <a:r>
              <a:rPr lang="en-US" dirty="0" smtClean="0"/>
              <a:t>up and </a:t>
            </a:r>
            <a:r>
              <a:rPr lang="en-US" dirty="0" smtClean="0"/>
              <a:t>down relative to the original scale,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, </a:t>
            </a:r>
            <a:r>
              <a:rPr lang="en-US" dirty="0" smtClean="0"/>
              <a:t>between two </a:t>
            </a:r>
            <a:r>
              <a:rPr lang="en-US" dirty="0" err="1" smtClean="0"/>
              <a:t>partons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Functional form of the factorization scale (iqopt2): (</a:t>
            </a:r>
            <a:r>
              <a:rPr lang="en-US" dirty="0" smtClean="0"/>
              <a:t>± 13</a:t>
            </a:r>
            <a:r>
              <a:rPr lang="en-US" dirty="0" smtClean="0"/>
              <a:t>%) Default choice (=1) for dynamic </a:t>
            </a:r>
            <a:r>
              <a:rPr lang="en-US" dirty="0" smtClean="0"/>
              <a:t>factorization scale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= Σ</a:t>
            </a:r>
            <a:r>
              <a:rPr lang="en-US" baseline="-25000" dirty="0" smtClean="0"/>
              <a:t>partons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+ </a:t>
            </a:r>
            <a:r>
              <a:rPr lang="en-US" dirty="0" smtClean="0"/>
              <a:t>p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T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changed </a:t>
            </a:r>
            <a:r>
              <a:rPr lang="en-US" dirty="0" smtClean="0"/>
              <a:t>to Q</a:t>
            </a:r>
            <a:r>
              <a:rPr lang="en-US" baseline="30000" dirty="0" smtClean="0"/>
              <a:t>2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baseline="-25000" dirty="0" smtClean="0"/>
              <a:t>1</a:t>
            </a:r>
            <a:r>
              <a:rPr lang="en-US" i="1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s. </a:t>
            </a:r>
            <a:r>
              <a:rPr lang="en-US" dirty="0" smtClean="0"/>
              <a:t>This has </a:t>
            </a:r>
            <a:r>
              <a:rPr lang="en-US" dirty="0" smtClean="0"/>
              <a:t>an order of magnitude larger effect than </a:t>
            </a:r>
            <a:r>
              <a:rPr lang="en-US" dirty="0" err="1" smtClean="0"/>
              <a:t>Qfac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444"/>
            <a:ext cx="8229600" cy="562372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t¯t</a:t>
            </a:r>
            <a:r>
              <a:rPr lang="en-US" dirty="0" smtClean="0"/>
              <a:t> cross section +9.9 -10.7% using NNLO </a:t>
            </a:r>
            <a:r>
              <a:rPr lang="en-US" dirty="0" err="1" smtClean="0"/>
              <a:t>Hathor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Jet Energy scale : 16 eigenvectors recommended by the jet/</a:t>
            </a:r>
            <a:r>
              <a:rPr lang="en-US" dirty="0" err="1" smtClean="0"/>
              <a:t>ETmiss</a:t>
            </a:r>
            <a:r>
              <a:rPr lang="en-US" dirty="0" smtClean="0"/>
              <a:t> group are varied.</a:t>
            </a:r>
          </a:p>
          <a:p>
            <a:r>
              <a:rPr lang="en-US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c</a:t>
            </a:r>
            <a:r>
              <a:rPr lang="en-US" dirty="0" smtClean="0"/>
              <a:t> and light tagging : 9 (btag),5(ctag) eigenvectors recommended by </a:t>
            </a:r>
            <a:r>
              <a:rPr lang="en-US" dirty="0" err="1" smtClean="0"/>
              <a:t>b</a:t>
            </a:r>
            <a:r>
              <a:rPr lang="en-US" dirty="0" smtClean="0"/>
              <a:t>-tagging group are varied for heavy </a:t>
            </a:r>
            <a:r>
              <a:rPr lang="en-US" dirty="0" err="1" smtClean="0"/>
              <a:t>flavours</a:t>
            </a:r>
            <a:r>
              <a:rPr lang="en-US" dirty="0" smtClean="0"/>
              <a:t> and the one value for light </a:t>
            </a:r>
            <a:r>
              <a:rPr lang="en-US" dirty="0" err="1" smtClean="0"/>
              <a:t>flavours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QCD </a:t>
            </a:r>
            <a:r>
              <a:rPr lang="en-US" dirty="0" err="1" smtClean="0"/>
              <a:t>Multijets</a:t>
            </a:r>
            <a:r>
              <a:rPr lang="en-US" dirty="0" smtClean="0"/>
              <a:t> Mostly in the electron channel. Correlated 50% uncertainty plus uncorrelated statistical estimate in each channel (66% in  6 jet  4 </a:t>
            </a:r>
            <a:r>
              <a:rPr lang="en-US" dirty="0" err="1" smtClean="0"/>
              <a:t>b</a:t>
            </a:r>
            <a:r>
              <a:rPr lang="en-US" dirty="0" smtClean="0"/>
              <a:t>-tag)</a:t>
            </a:r>
          </a:p>
          <a:p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shower </a:t>
            </a:r>
            <a:r>
              <a:rPr lang="en-US" dirty="0" err="1" smtClean="0"/>
              <a:t>modelling</a:t>
            </a:r>
            <a:r>
              <a:rPr lang="en-US" dirty="0" smtClean="0"/>
              <a:t>: 1-5% effect at </a:t>
            </a:r>
            <a:r>
              <a:rPr lang="en-US" dirty="0" err="1" smtClean="0"/>
              <a:t>mH</a:t>
            </a:r>
            <a:r>
              <a:rPr lang="en-US" dirty="0" smtClean="0"/>
              <a:t> = 120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vs</a:t>
            </a:r>
            <a:r>
              <a:rPr lang="en-US" dirty="0" smtClean="0"/>
              <a:t> CMS Comparison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88939" y="1758950"/>
          <a:ext cx="6402428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648"/>
                <a:gridCol w="31677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ATLAS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&gt;25GeV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&gt;30GeV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μ</a:t>
                      </a:r>
                      <a:r>
                        <a:rPr lang="en-US" dirty="0" smtClean="0"/>
                        <a:t>: 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&gt;20GeV</a:t>
                      </a:r>
                      <a:r>
                        <a:rPr lang="en-US" baseline="0" dirty="0" smtClean="0"/>
                        <a:t> 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|&lt;2.5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μ</a:t>
                      </a:r>
                      <a:r>
                        <a:rPr lang="en-US" dirty="0" smtClean="0"/>
                        <a:t>: 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&gt;30GeV</a:t>
                      </a:r>
                      <a:r>
                        <a:rPr lang="en-US" baseline="0" dirty="0" smtClean="0"/>
                        <a:t> 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jets: (0.4): </a:t>
                      </a:r>
                      <a:r>
                        <a:rPr lang="en-US" baseline="0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0" dirty="0" smtClean="0"/>
                        <a:t>&gt;30GeV / 40GeV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Jets (0.5):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0" dirty="0" smtClean="0"/>
                        <a:t>&gt;30/40GeV 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B-tag: 70% (</a:t>
                      </a:r>
                      <a:r>
                        <a:rPr lang="en-US" dirty="0" err="1" smtClean="0"/>
                        <a:t>b</a:t>
                      </a:r>
                      <a:r>
                        <a:rPr lang="en-US" dirty="0" smtClean="0"/>
                        <a:t>) 20%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c</a:t>
                      </a:r>
                      <a:r>
                        <a:rPr lang="en-US" baseline="0" dirty="0" smtClean="0"/>
                        <a:t>) 0.8% (</a:t>
                      </a:r>
                      <a:r>
                        <a:rPr lang="en-US" baseline="0" dirty="0" err="1" smtClean="0"/>
                        <a:t>lite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B-tag: 70% (</a:t>
                      </a:r>
                      <a:r>
                        <a:rPr lang="en-US" dirty="0" err="1" smtClean="0"/>
                        <a:t>b</a:t>
                      </a:r>
                      <a:r>
                        <a:rPr lang="en-US" dirty="0" smtClean="0"/>
                        <a:t>) 20%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c</a:t>
                      </a:r>
                      <a:r>
                        <a:rPr lang="en-US" baseline="0" dirty="0" smtClean="0"/>
                        <a:t>) 2% (</a:t>
                      </a:r>
                      <a:r>
                        <a:rPr lang="en-US" baseline="0" dirty="0" err="1" smtClean="0"/>
                        <a:t>lite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ch</a:t>
                      </a:r>
                      <a:r>
                        <a:rPr lang="en-US" dirty="0" smtClean="0"/>
                        <a:t>.: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dirty="0" smtClean="0"/>
                        <a:t>&gt; 30 </a:t>
                      </a:r>
                      <a:r>
                        <a:rPr lang="en-US" dirty="0" err="1" smtClean="0"/>
                        <a:t>GeV</a:t>
                      </a:r>
                      <a:r>
                        <a:rPr lang="en-US" dirty="0" smtClean="0"/>
                        <a:t> M</a:t>
                      </a:r>
                      <a:r>
                        <a:rPr lang="en-US" baseline="-25000" dirty="0" smtClean="0"/>
                        <a:t>T</a:t>
                      </a:r>
                      <a:r>
                        <a:rPr lang="en-US" baseline="30000" dirty="0" smtClean="0"/>
                        <a:t>W</a:t>
                      </a:r>
                      <a:r>
                        <a:rPr lang="en-US" baseline="0" dirty="0" smtClean="0"/>
                        <a:t> &gt; 30GeV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μ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</a:t>
                      </a:r>
                      <a:r>
                        <a:rPr lang="en-US" baseline="0" dirty="0" smtClean="0"/>
                        <a:t>.: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dirty="0" smtClean="0"/>
                        <a:t>&gt; 20GeV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E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miss</a:t>
                      </a:r>
                      <a:r>
                        <a:rPr lang="en-US" baseline="0" dirty="0" err="1" smtClean="0"/>
                        <a:t>+</a:t>
                      </a:r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W</a:t>
                      </a:r>
                      <a:r>
                        <a:rPr lang="en-US" baseline="0" dirty="0" smtClean="0"/>
                        <a:t> &gt; 60GeV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876"/>
          </a:xfrm>
        </p:spPr>
        <p:txBody>
          <a:bodyPr>
            <a:normAutofit/>
          </a:bodyPr>
          <a:lstStyle/>
          <a:p>
            <a:r>
              <a:rPr lang="en-US" dirty="0" smtClean="0"/>
              <a:t>CMS Analysis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4" y="1744594"/>
            <a:ext cx="6694504" cy="4976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8761" y="2170797"/>
            <a:ext cx="7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4j, 3b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2170797"/>
            <a:ext cx="7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5j, 3b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33065" y="2170797"/>
            <a:ext cx="7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6j, 3b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68761" y="4701559"/>
            <a:ext cx="7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4j, 4b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9876" y="4701559"/>
            <a:ext cx="106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5j, ≥4b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58068" y="4701559"/>
            <a:ext cx="102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6j, ≥4b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289" y="3154380"/>
            <a:ext cx="2124779" cy="22547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0947" y="3538559"/>
            <a:ext cx="76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6j, 2b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27" y="1060514"/>
            <a:ext cx="2968644" cy="68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CMS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08974" y="976973"/>
            <a:ext cx="4286826" cy="140998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Neural-net based analysis of 2011 data</a:t>
            </a:r>
          </a:p>
          <a:p>
            <a:r>
              <a:rPr lang="en-US" dirty="0" smtClean="0"/>
              <a:t>Separate events into categories of #jets and #</a:t>
            </a:r>
            <a:r>
              <a:rPr lang="en-US" dirty="0" err="1" smtClean="0"/>
              <a:t>b</a:t>
            </a:r>
            <a:r>
              <a:rPr lang="en-US" dirty="0" smtClean="0"/>
              <a:t>-tagged jets</a:t>
            </a:r>
          </a:p>
          <a:p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648199" y="976973"/>
            <a:ext cx="4359869" cy="140998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10 best kinematic/event shape/</a:t>
            </a:r>
            <a:r>
              <a:rPr lang="en-US" dirty="0" err="1" smtClean="0"/>
              <a:t>b</a:t>
            </a:r>
            <a:r>
              <a:rPr lang="en-US" dirty="0" smtClean="0"/>
              <a:t>-tagging variables chosen from “pool of candidates”</a:t>
            </a:r>
          </a:p>
          <a:p>
            <a:r>
              <a:rPr lang="en-US" dirty="0" smtClean="0"/>
              <a:t>Optimized for each #jets/#</a:t>
            </a:r>
            <a:r>
              <a:rPr lang="en-US" dirty="0" err="1" smtClean="0"/>
              <a:t>b</a:t>
            </a:r>
            <a:r>
              <a:rPr lang="en-US" dirty="0" smtClean="0"/>
              <a:t>-tags category</a:t>
            </a:r>
          </a:p>
          <a:p>
            <a:r>
              <a:rPr lang="en-US" dirty="0" smtClean="0"/>
              <a:t>Simultaneous fit for S and B on NN output distributions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23505" y="3172875"/>
            <a:ext cx="2968644" cy="684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4" y="2030593"/>
            <a:ext cx="6344226" cy="46908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6630" y="1768659"/>
            <a:ext cx="2438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≥6 jets, ≥4 </a:t>
            </a:r>
            <a:r>
              <a:rPr lang="en-US" dirty="0" err="1" smtClean="0"/>
              <a:t>b</a:t>
            </a:r>
            <a:r>
              <a:rPr lang="en-US" dirty="0" smtClean="0"/>
              <a:t>-tags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9" y="183291"/>
            <a:ext cx="4251859" cy="297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48" y="769475"/>
            <a:ext cx="3772255" cy="1842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1481" y="61589"/>
            <a:ext cx="125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CMS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19162" y="2851197"/>
            <a:ext cx="346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Lepton+jets</a:t>
            </a:r>
            <a:r>
              <a:rPr lang="en-US" sz="2800" dirty="0" smtClean="0"/>
              <a:t> mode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10" y="3258589"/>
            <a:ext cx="4254437" cy="2881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0952" y="3258589"/>
            <a:ext cx="166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ATLAS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935487" y="1645054"/>
            <a:ext cx="2845994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7"/>
          <p:cNvGrpSpPr/>
          <p:nvPr/>
        </p:nvGrpSpPr>
        <p:grpSpPr>
          <a:xfrm>
            <a:off x="4503048" y="4011631"/>
            <a:ext cx="3731229" cy="2061760"/>
            <a:chOff x="4351939" y="4182926"/>
            <a:chExt cx="3323924" cy="16000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939" y="4182926"/>
              <a:ext cx="1734447" cy="16000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6386" y="4228080"/>
              <a:ext cx="737024" cy="154050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410" y="4228080"/>
              <a:ext cx="852453" cy="154050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606306" y="5180482"/>
            <a:ext cx="3627972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4856" y="6139901"/>
            <a:ext cx="31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big difference!...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74650"/>
            <a:ext cx="4325743" cy="3077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20" y="3452584"/>
            <a:ext cx="4284238" cy="2992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143" y="877093"/>
            <a:ext cx="4146344" cy="1949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6108" y="374650"/>
            <a:ext cx="421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Di-lepton channel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05142" y="3452584"/>
            <a:ext cx="453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Single-lepton + Di-lepton channels combined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di</a:t>
            </a:r>
            <a:r>
              <a:rPr lang="en-US" dirty="0" smtClean="0"/>
              <a:t>-lepton improves expected limit by 6.5%)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299" y="4166088"/>
            <a:ext cx="4584700" cy="21902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600"/>
          </a:xfrm>
        </p:spPr>
        <p:txBody>
          <a:bodyPr/>
          <a:lstStyle/>
          <a:p>
            <a:r>
              <a:rPr lang="en-US" dirty="0" smtClean="0"/>
              <a:t>Questions to CMS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1. While you state in the abstract that you set limits </a:t>
            </a:r>
            <a:r>
              <a:rPr lang="en-US" dirty="0" smtClean="0"/>
              <a:t>on sigma</a:t>
            </a:r>
            <a:r>
              <a:rPr lang="en-US" dirty="0" smtClean="0"/>
              <a:t>*</a:t>
            </a:r>
            <a:r>
              <a:rPr lang="en-US" dirty="0" err="1" smtClean="0"/>
              <a:t>BR(Higgs</a:t>
            </a:r>
            <a:r>
              <a:rPr lang="en-US" dirty="0" smtClean="0"/>
              <a:t> to bb) your yields tables </a:t>
            </a:r>
            <a:r>
              <a:rPr lang="en-US" dirty="0" smtClean="0"/>
              <a:t>indicate H -&gt; </a:t>
            </a:r>
            <a:r>
              <a:rPr lang="en-US" dirty="0" smtClean="0"/>
              <a:t>anything. Is this a mistake and, if not, do you </a:t>
            </a:r>
            <a:r>
              <a:rPr lang="en-US" dirty="0" smtClean="0"/>
              <a:t>have the </a:t>
            </a:r>
            <a:r>
              <a:rPr lang="en-US" dirty="0" smtClean="0"/>
              <a:t>H !</a:t>
            </a:r>
            <a:r>
              <a:rPr lang="en-US" dirty="0" err="1" smtClean="0"/>
              <a:t>b¯b</a:t>
            </a:r>
            <a:r>
              <a:rPr lang="en-US" dirty="0" smtClean="0"/>
              <a:t> and H !WW yields available separately?</a:t>
            </a:r>
          </a:p>
          <a:p>
            <a:r>
              <a:rPr lang="en-US" dirty="0" smtClean="0"/>
              <a:t>2. Your plots show </a:t>
            </a:r>
            <a:r>
              <a:rPr lang="en-US" dirty="0" err="1" smtClean="0"/>
              <a:t>systematics</a:t>
            </a:r>
            <a:r>
              <a:rPr lang="en-US" dirty="0" smtClean="0"/>
              <a:t> error bands. Are these </a:t>
            </a:r>
            <a:r>
              <a:rPr lang="en-US" dirty="0" smtClean="0"/>
              <a:t>the a</a:t>
            </a:r>
            <a:r>
              <a:rPr lang="en-US" dirty="0" smtClean="0"/>
              <a:t>-priori </a:t>
            </a:r>
            <a:r>
              <a:rPr lang="en-US" dirty="0" err="1" smtClean="0"/>
              <a:t>systematics</a:t>
            </a:r>
            <a:r>
              <a:rPr lang="en-US" dirty="0" smtClean="0"/>
              <a:t> or does it reflect the result of the fit? </a:t>
            </a:r>
            <a:r>
              <a:rPr lang="en-US" dirty="0" smtClean="0"/>
              <a:t>If it </a:t>
            </a:r>
            <a:r>
              <a:rPr lang="en-US" dirty="0" smtClean="0"/>
              <a:t>is a-priori, do you have plots with the </a:t>
            </a:r>
            <a:r>
              <a:rPr lang="en-US" dirty="0" smtClean="0"/>
              <a:t>reduced </a:t>
            </a:r>
            <a:r>
              <a:rPr lang="en-US" dirty="0" err="1" smtClean="0"/>
              <a:t>systematics</a:t>
            </a:r>
            <a:r>
              <a:rPr lang="en-US" dirty="0" smtClean="0"/>
              <a:t> </a:t>
            </a:r>
            <a:r>
              <a:rPr lang="en-US" dirty="0" smtClean="0"/>
              <a:t>after the fit? Is table 3 the a-priori </a:t>
            </a:r>
            <a:r>
              <a:rPr lang="en-US" dirty="0" err="1" smtClean="0"/>
              <a:t>systematics</a:t>
            </a:r>
            <a:r>
              <a:rPr lang="en-US" dirty="0" smtClean="0"/>
              <a:t> or </a:t>
            </a:r>
            <a:r>
              <a:rPr lang="en-US" dirty="0" smtClean="0"/>
              <a:t>post fit? Can you give us the details for the </a:t>
            </a:r>
            <a:r>
              <a:rPr lang="en-US" dirty="0" smtClean="0"/>
              <a:t>most </a:t>
            </a:r>
            <a:r>
              <a:rPr lang="en-US" dirty="0" err="1" smtClean="0"/>
              <a:t>senstive</a:t>
            </a:r>
            <a:r>
              <a:rPr lang="en-US" dirty="0" smtClean="0"/>
              <a:t> </a:t>
            </a:r>
            <a:r>
              <a:rPr lang="en-US" dirty="0" smtClean="0"/>
              <a:t>region, ge6j ge4b?</a:t>
            </a:r>
          </a:p>
          <a:p>
            <a:r>
              <a:rPr lang="en-US" dirty="0" smtClean="0"/>
              <a:t>3. Have you got numbers on how the </a:t>
            </a:r>
            <a:r>
              <a:rPr lang="en-US" dirty="0" smtClean="0"/>
              <a:t>systematic uncertainties </a:t>
            </a:r>
            <a:r>
              <a:rPr lang="en-US" dirty="0" smtClean="0"/>
              <a:t>are constrained by your likelihood fit and </a:t>
            </a:r>
            <a:r>
              <a:rPr lang="en-US" dirty="0" smtClean="0"/>
              <a:t>if so </a:t>
            </a:r>
            <a:r>
              <a:rPr lang="en-US" dirty="0" smtClean="0"/>
              <a:t>can we see them</a:t>
            </a:r>
            <a:r>
              <a:rPr lang="en-US" dirty="0" smtClean="0"/>
              <a:t>?</a:t>
            </a:r>
          </a:p>
          <a:p>
            <a:r>
              <a:rPr lang="en-US" dirty="0" smtClean="0"/>
              <a:t>4. You have not provided definitions of your variables. </a:t>
            </a:r>
            <a:r>
              <a:rPr lang="en-US" dirty="0" smtClean="0"/>
              <a:t>Can you </a:t>
            </a:r>
            <a:r>
              <a:rPr lang="en-US" dirty="0" smtClean="0"/>
              <a:t>give us precise definition of the </a:t>
            </a:r>
            <a:r>
              <a:rPr lang="en-US" dirty="0" err="1" smtClean="0"/>
              <a:t>discriminants</a:t>
            </a:r>
            <a:r>
              <a:rPr lang="en-US" dirty="0" smtClean="0"/>
              <a:t>? </a:t>
            </a:r>
            <a:r>
              <a:rPr lang="en-US" dirty="0" smtClean="0"/>
              <a:t>We can </a:t>
            </a:r>
            <a:r>
              <a:rPr lang="en-US" dirty="0" smtClean="0"/>
              <a:t>guess on many of them but it would be better </a:t>
            </a:r>
            <a:r>
              <a:rPr lang="en-US" dirty="0" smtClean="0"/>
              <a:t>to know </a:t>
            </a:r>
            <a:r>
              <a:rPr lang="en-US" dirty="0" smtClean="0"/>
              <a:t>what you really used.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746"/>
            <a:ext cx="8229600" cy="57214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5. You say that your largest systematic is ’</a:t>
            </a:r>
            <a:r>
              <a:rPr lang="en-US" dirty="0" err="1" smtClean="0"/>
              <a:t>b</a:t>
            </a:r>
            <a:r>
              <a:rPr lang="en-US" dirty="0" smtClean="0"/>
              <a:t>-tag </a:t>
            </a:r>
            <a:r>
              <a:rPr lang="en-US" dirty="0" smtClean="0"/>
              <a:t>heavy </a:t>
            </a:r>
            <a:r>
              <a:rPr lang="en-US" dirty="0" err="1" smtClean="0"/>
              <a:t>flavour</a:t>
            </a:r>
            <a:r>
              <a:rPr lang="en-US" dirty="0" smtClean="0"/>
              <a:t> </a:t>
            </a:r>
            <a:r>
              <a:rPr lang="en-US" dirty="0" smtClean="0"/>
              <a:t>scale factor’. Is this the </a:t>
            </a:r>
            <a:r>
              <a:rPr lang="en-US" dirty="0" err="1" smtClean="0"/>
              <a:t>b</a:t>
            </a:r>
            <a:r>
              <a:rPr lang="en-US" dirty="0" smtClean="0"/>
              <a:t>-tagging uncertainty or </a:t>
            </a:r>
            <a:r>
              <a:rPr lang="en-US" dirty="0" smtClean="0"/>
              <a:t>a theoretical </a:t>
            </a:r>
            <a:r>
              <a:rPr lang="en-US" dirty="0" smtClean="0"/>
              <a:t>uncertainty? This is </a:t>
            </a:r>
            <a:r>
              <a:rPr lang="en-US" dirty="0" err="1" smtClean="0"/>
              <a:t>presumablly</a:t>
            </a:r>
            <a:r>
              <a:rPr lang="en-US" dirty="0" smtClean="0"/>
              <a:t> </a:t>
            </a:r>
            <a:r>
              <a:rPr lang="en-US" dirty="0" err="1" smtClean="0"/>
              <a:t>b</a:t>
            </a:r>
            <a:r>
              <a:rPr lang="en-US" dirty="0" smtClean="0"/>
              <a:t>-Tag SF (</a:t>
            </a:r>
            <a:r>
              <a:rPr lang="en-US" dirty="0" err="1" smtClean="0"/>
              <a:t>b/c</a:t>
            </a:r>
            <a:r>
              <a:rPr lang="en-US" dirty="0" smtClean="0"/>
              <a:t>) in </a:t>
            </a:r>
            <a:r>
              <a:rPr lang="en-US" dirty="0" smtClean="0"/>
              <a:t>table 3, is it? Does </a:t>
            </a:r>
            <a:r>
              <a:rPr lang="en-US" dirty="0" err="1" smtClean="0"/>
              <a:t>b</a:t>
            </a:r>
            <a:r>
              <a:rPr lang="en-US" dirty="0" smtClean="0"/>
              <a:t>-Tag SF (</a:t>
            </a:r>
            <a:r>
              <a:rPr lang="en-US" dirty="0" err="1" smtClean="0"/>
              <a:t>b/c</a:t>
            </a:r>
            <a:r>
              <a:rPr lang="en-US" dirty="0" smtClean="0"/>
              <a:t>) mean that you </a:t>
            </a:r>
            <a:r>
              <a:rPr lang="en-US" dirty="0" smtClean="0"/>
              <a:t>take the </a:t>
            </a:r>
            <a:r>
              <a:rPr lang="en-US" dirty="0" smtClean="0"/>
              <a:t>uncertainties in </a:t>
            </a:r>
            <a:r>
              <a:rPr lang="en-US" dirty="0" err="1" smtClean="0"/>
              <a:t>b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dirty="0" smtClean="0"/>
              <a:t> tagging as correlated?</a:t>
            </a:r>
          </a:p>
          <a:p>
            <a:r>
              <a:rPr lang="en-US" dirty="0" smtClean="0"/>
              <a:t>6. What is your sensitivity in the </a:t>
            </a:r>
            <a:r>
              <a:rPr lang="en-US" dirty="0" err="1" smtClean="0"/>
              <a:t>semileptonic</a:t>
            </a:r>
            <a:r>
              <a:rPr lang="en-US" dirty="0" smtClean="0"/>
              <a:t> mode </a:t>
            </a:r>
            <a:r>
              <a:rPr lang="en-US" dirty="0" smtClean="0"/>
              <a:t>without </a:t>
            </a:r>
            <a:r>
              <a:rPr lang="en-US" dirty="0" err="1" smtClean="0"/>
              <a:t>systematics</a:t>
            </a:r>
            <a:r>
              <a:rPr lang="en-US" dirty="0" smtClean="0"/>
              <a:t>? (</a:t>
            </a:r>
            <a:r>
              <a:rPr lang="en-US" dirty="0" err="1" smtClean="0"/>
              <a:t>ie</a:t>
            </a:r>
            <a:r>
              <a:rPr lang="en-US" dirty="0" smtClean="0"/>
              <a:t>. stat only).</a:t>
            </a:r>
          </a:p>
          <a:p>
            <a:r>
              <a:rPr lang="en-US" dirty="0" smtClean="0"/>
              <a:t>7. What is the impact of the shape uncertainties? </a:t>
            </a:r>
            <a:r>
              <a:rPr lang="en-US" dirty="0" err="1" smtClean="0"/>
              <a:t>ie</a:t>
            </a:r>
            <a:r>
              <a:rPr lang="en-US" dirty="0" smtClean="0"/>
              <a:t>. if </a:t>
            </a:r>
            <a:r>
              <a:rPr lang="en-US" dirty="0" smtClean="0"/>
              <a:t>you only </a:t>
            </a:r>
            <a:r>
              <a:rPr lang="en-US" dirty="0" smtClean="0"/>
              <a:t>have rate uncertainties, what is the sensitivity?</a:t>
            </a:r>
          </a:p>
          <a:p>
            <a:r>
              <a:rPr lang="en-US" dirty="0" smtClean="0"/>
              <a:t>8. Can you please expand on your </a:t>
            </a:r>
            <a:r>
              <a:rPr lang="en-US" dirty="0" smtClean="0"/>
              <a:t>experimental uncertainties </a:t>
            </a:r>
            <a:r>
              <a:rPr lang="en-US" dirty="0" smtClean="0"/>
              <a:t>in tagging: </a:t>
            </a:r>
            <a:r>
              <a:rPr lang="en-US" dirty="0" err="1" smtClean="0"/>
              <a:t>ie</a:t>
            </a:r>
            <a:r>
              <a:rPr lang="en-US" dirty="0" smtClean="0"/>
              <a:t>. separate out the </a:t>
            </a:r>
            <a:r>
              <a:rPr lang="en-US" dirty="0" err="1" smtClean="0"/>
              <a:t>b</a:t>
            </a:r>
            <a:r>
              <a:rPr lang="en-US" dirty="0" smtClean="0"/>
              <a:t> and </a:t>
            </a:r>
            <a:r>
              <a:rPr lang="en-US" dirty="0" err="1" smtClean="0"/>
              <a:t>c</a:t>
            </a:r>
            <a:r>
              <a:rPr lang="en-US" dirty="0" smtClean="0"/>
              <a:t> tag uncertainties and describe it by the channel fit? Do </a:t>
            </a:r>
            <a:r>
              <a:rPr lang="en-US" dirty="0" smtClean="0"/>
              <a:t>you have </a:t>
            </a:r>
            <a:r>
              <a:rPr lang="en-US" dirty="0" smtClean="0"/>
              <a:t>tables available for all uncertainties in </a:t>
            </a:r>
            <a:r>
              <a:rPr lang="en-US" dirty="0" smtClean="0"/>
              <a:t>each channel</a:t>
            </a:r>
            <a:r>
              <a:rPr lang="en-US" dirty="0" smtClean="0"/>
              <a:t>, and in particular for </a:t>
            </a:r>
            <a:r>
              <a:rPr lang="en-US" dirty="0" err="1" smtClean="0"/>
              <a:t>ttbar</a:t>
            </a:r>
            <a:r>
              <a:rPr lang="en-US" dirty="0" smtClean="0"/>
              <a:t> background in </a:t>
            </a:r>
            <a:r>
              <a:rPr lang="en-US" dirty="0" smtClean="0"/>
              <a:t>the &gt;=6j &gt;=4b </a:t>
            </a:r>
            <a:r>
              <a:rPr lang="en-US" dirty="0" smtClean="0"/>
              <a:t>channel?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 Systematic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90" y="3939014"/>
            <a:ext cx="5312778" cy="25985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Background normalization from control reg.</a:t>
            </a:r>
          </a:p>
          <a:p>
            <a:r>
              <a:rPr lang="en-US" dirty="0" smtClean="0"/>
              <a:t>Systematic in modeling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bb</a:t>
            </a:r>
            <a:r>
              <a:rPr lang="en-US" baseline="-25000" dirty="0" smtClean="0"/>
              <a:t> </a:t>
            </a:r>
            <a:r>
              <a:rPr lang="en-US" dirty="0" smtClean="0"/>
              <a:t>and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r>
              <a:rPr lang="en-US" baseline="30000" dirty="0" smtClean="0"/>
              <a:t>/Z </a:t>
            </a:r>
            <a:r>
              <a:rPr lang="en-US" dirty="0" smtClean="0"/>
              <a:t>shape </a:t>
            </a:r>
          </a:p>
          <a:p>
            <a:r>
              <a:rPr lang="en-US" dirty="0" smtClean="0"/>
              <a:t>Dominates theory uncertainty, especially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W</a:t>
            </a:r>
            <a:r>
              <a:rPr lang="en-US" baseline="30000" dirty="0" smtClean="0"/>
              <a:t>/Z </a:t>
            </a:r>
            <a:r>
              <a:rPr lang="en-US" dirty="0" smtClean="0"/>
              <a:t>shape – analysis </a:t>
            </a:r>
            <a:r>
              <a:rPr lang="en-US" dirty="0" smtClean="0">
                <a:solidFill>
                  <a:srgbClr val="0000FF"/>
                </a:solidFill>
              </a:rPr>
              <a:t>categories in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baseline="30000" dirty="0" err="1" smtClean="0">
                <a:solidFill>
                  <a:srgbClr val="0000FF"/>
                </a:solidFill>
              </a:rPr>
              <a:t>W</a:t>
            </a:r>
            <a:r>
              <a:rPr lang="en-US" baseline="30000" dirty="0" smtClean="0">
                <a:solidFill>
                  <a:srgbClr val="0000FF"/>
                </a:solidFill>
              </a:rPr>
              <a:t>/Z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Considered differences between models: </a:t>
            </a:r>
            <a:r>
              <a:rPr lang="en-US" dirty="0" err="1" smtClean="0"/>
              <a:t>Alpgen+Hwg</a:t>
            </a:r>
            <a:r>
              <a:rPr lang="en-US" dirty="0" smtClean="0"/>
              <a:t>, </a:t>
            </a:r>
            <a:r>
              <a:rPr lang="en-US" dirty="0" err="1" smtClean="0"/>
              <a:t>Powheg+Pythia</a:t>
            </a:r>
            <a:r>
              <a:rPr lang="en-US" dirty="0" smtClean="0"/>
              <a:t> or </a:t>
            </a:r>
            <a:r>
              <a:rPr lang="en-US" dirty="0" err="1" smtClean="0"/>
              <a:t>Herwig</a:t>
            </a:r>
            <a:r>
              <a:rPr lang="en-US" dirty="0" smtClean="0"/>
              <a:t>, </a:t>
            </a:r>
            <a:r>
              <a:rPr lang="en-US" dirty="0" err="1" smtClean="0"/>
              <a:t>aMC@NLO+Hwg</a:t>
            </a:r>
            <a:endParaRPr lang="en-US" dirty="0" smtClean="0"/>
          </a:p>
          <a:p>
            <a:r>
              <a:rPr lang="en-US" dirty="0" smtClean="0"/>
              <a:t>Dominant uncertainty in highest </a:t>
            </a:r>
            <a:r>
              <a:rPr lang="en-US" smtClean="0"/>
              <a:t>sensitivity categories!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262367" cy="365125"/>
          </a:xfrm>
        </p:spPr>
        <p:txBody>
          <a:bodyPr/>
          <a:lstStyle/>
          <a:p>
            <a:r>
              <a:rPr lang="en-US" dirty="0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03140" y="1032800"/>
            <a:ext cx="8696160" cy="2733941"/>
            <a:chOff x="457200" y="2762330"/>
            <a:chExt cx="8483660" cy="24665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393345"/>
              <a:ext cx="8483660" cy="18354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762330"/>
              <a:ext cx="8483660" cy="631016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03140" y="3304068"/>
            <a:ext cx="8696160" cy="19989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386567" y="3766741"/>
            <a:ext cx="3512733" cy="2954734"/>
            <a:chOff x="5386567" y="3766741"/>
            <a:chExt cx="3512733" cy="29547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6567" y="3766741"/>
              <a:ext cx="3512733" cy="29547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18300" y="3939014"/>
              <a:ext cx="19177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Wbb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Powheg+Pythia</a:t>
              </a:r>
              <a:endParaRPr lang="en-US" sz="1400" dirty="0" smtClean="0"/>
            </a:p>
            <a:p>
              <a:r>
                <a:rPr lang="en-US" sz="1400" dirty="0" err="1" smtClean="0">
                  <a:solidFill>
                    <a:srgbClr val="FF0000"/>
                  </a:solidFill>
                </a:rPr>
                <a:t>Wbb</a:t>
              </a:r>
              <a:r>
                <a:rPr lang="en-US" sz="1400" dirty="0" smtClean="0">
                  <a:solidFill>
                    <a:srgbClr val="FF0000"/>
                  </a:solidFill>
                </a:rPr>
                <a:t>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MC@NLO+Herwig</a:t>
              </a:r>
              <a:endParaRPr lang="en-US" sz="1400" dirty="0" smtClean="0">
                <a:solidFill>
                  <a:srgbClr val="FF0000"/>
                </a:solidFill>
              </a:endParaRPr>
            </a:p>
            <a:p>
              <a:r>
                <a:rPr lang="en-US" sz="1400" dirty="0" err="1" smtClean="0">
                  <a:solidFill>
                    <a:srgbClr val="0000FF"/>
                  </a:solidFill>
                </a:rPr>
                <a:t>Wbb</a:t>
              </a:r>
              <a:r>
                <a:rPr lang="en-US" sz="1400" dirty="0" smtClean="0">
                  <a:solidFill>
                    <a:srgbClr val="0000FF"/>
                  </a:solidFill>
                </a:rPr>
                <a:t> </a:t>
              </a:r>
              <a:r>
                <a:rPr lang="en-US" sz="1400" dirty="0" err="1" smtClean="0">
                  <a:solidFill>
                    <a:srgbClr val="0000FF"/>
                  </a:solidFill>
                </a:rPr>
                <a:t>Alpgen+Herwig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 rot="5400000">
            <a:off x="7596992" y="4998276"/>
            <a:ext cx="2770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G.Piacquadio</a:t>
            </a:r>
            <a:r>
              <a:rPr lang="en-US" sz="1400" dirty="0" smtClean="0"/>
              <a:t> LHC </a:t>
            </a:r>
            <a:r>
              <a:rPr lang="en-US" sz="1400" dirty="0" err="1" smtClean="0"/>
              <a:t>Th.WG</a:t>
            </a:r>
            <a:r>
              <a:rPr lang="en-US" sz="1400" dirty="0" smtClean="0"/>
              <a:t> 23/5/12</a:t>
            </a:r>
            <a:endParaRPr lang="en-US" sz="1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Tools of the Trade: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smtClean="0">
                <a:solidFill>
                  <a:srgbClr val="595959"/>
                </a:solidFill>
              </a:rPr>
              <a:t>Statistics Survival Guide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Brazil Plot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647" y="1600200"/>
            <a:ext cx="3578575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Expected: </a:t>
            </a:r>
          </a:p>
          <a:p>
            <a:r>
              <a:rPr lang="en-US" dirty="0" smtClean="0"/>
              <a:t>Upper limit on σ(S+B)/σ(B) at 95% CL in Monte Carlo assuming B-only hypothesis</a:t>
            </a:r>
          </a:p>
          <a:p>
            <a:pPr>
              <a:buNone/>
            </a:pPr>
            <a:r>
              <a:rPr lang="en-US" dirty="0" smtClean="0"/>
              <a:t>Observed: </a:t>
            </a:r>
          </a:p>
          <a:p>
            <a:r>
              <a:rPr lang="en-US" dirty="0" smtClean="0"/>
              <a:t>Upper limit on σ(S+B)/σ(B) at 95% CL seen in data assuming B-only hypothesis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77" y="1600200"/>
            <a:ext cx="5612759" cy="40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9" y="1600200"/>
            <a:ext cx="32258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p0</a:t>
            </a:r>
            <a:r>
              <a:rPr lang="en-US" dirty="0" smtClean="0"/>
              <a:t> is the probability that the background fluctuates to look like signal</a:t>
            </a:r>
          </a:p>
          <a:p>
            <a:r>
              <a:rPr lang="en-US" dirty="0" smtClean="0"/>
              <a:t>Translated into the one-sided Gaussian probability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600201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Cyan Band Plot –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92" y="1417638"/>
            <a:ext cx="6054285" cy="8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Best fit of </a:t>
            </a:r>
            <a:r>
              <a:rPr lang="en-US" dirty="0" err="1" smtClean="0"/>
              <a:t>μ</a:t>
            </a:r>
            <a:r>
              <a:rPr lang="en-US" dirty="0" smtClean="0"/>
              <a:t>=σ(S+B)/σ(B) to data</a:t>
            </a:r>
          </a:p>
          <a:p>
            <a:r>
              <a:rPr lang="en-US" dirty="0" smtClean="0"/>
              <a:t>Error bands important…. As usual!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92" y="2332919"/>
            <a:ext cx="6054285" cy="438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Tools of the Trade:</a:t>
            </a:r>
            <a:br>
              <a:rPr lang="en-US" dirty="0" smtClean="0">
                <a:solidFill>
                  <a:srgbClr val="595959"/>
                </a:solidFill>
              </a:rPr>
            </a:br>
            <a:r>
              <a:rPr lang="en-US" sz="3600" dirty="0" smtClean="0">
                <a:solidFill>
                  <a:srgbClr val="595959"/>
                </a:solidFill>
              </a:rPr>
              <a:t>The Hardware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/>
          <p:cNvGrpSpPr/>
          <p:nvPr/>
        </p:nvGrpSpPr>
        <p:grpSpPr>
          <a:xfrm>
            <a:off x="4784351" y="1900687"/>
            <a:ext cx="4197037" cy="3200201"/>
            <a:chOff x="4629131" y="2173209"/>
            <a:chExt cx="3788523" cy="2927679"/>
          </a:xfrm>
        </p:grpSpPr>
        <p:pic>
          <p:nvPicPr>
            <p:cNvPr id="18" name="Picture 17" descr="aircraft-carrier-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9131" y="2357688"/>
              <a:ext cx="3526536" cy="2743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63757" y="2173209"/>
              <a:ext cx="2253897" cy="91440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Light aircraft carrier (10,000 </a:t>
              </a:r>
              <a:r>
                <a:rPr lang="en-US" dirty="0" err="1" smtClean="0"/>
                <a:t>tonne</a:t>
              </a:r>
              <a:r>
                <a:rPr lang="en-US" dirty="0" smtClean="0"/>
                <a:t>) traveling at 30km/h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42" y="1875489"/>
            <a:ext cx="4306746" cy="32253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143"/>
          </a:xfrm>
        </p:spPr>
        <p:txBody>
          <a:bodyPr/>
          <a:lstStyle/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457200" y="1164559"/>
            <a:ext cx="4065095" cy="5060382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26 659m circumference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9593 magnets: 1232 main dipoles (8T peak field)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Cooled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1.9K (colder than outer space) by 120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tonnes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liquid Helium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 pressure 10-13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(10x less than on the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Moon)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√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7TeV in 2010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20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√</a:t>
            </a:r>
            <a:r>
              <a:rPr lang="en-US" sz="2400" i="1" dirty="0" err="1" smtClean="0">
                <a:solidFill>
                  <a:srgbClr val="FFFFFF"/>
                </a:solidFill>
              </a:rPr>
              <a:t>s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= 8TeV in 2012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50ns bunch crossing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Design √</a:t>
            </a:r>
            <a:r>
              <a:rPr lang="en-US" sz="2400" i="1" dirty="0" err="1" smtClean="0">
                <a:solidFill>
                  <a:srgbClr val="FFFFFF"/>
                </a:solidFill>
              </a:rPr>
              <a:t>s</a:t>
            </a:r>
            <a:r>
              <a:rPr lang="en-US" sz="2400" i="1" dirty="0" smtClean="0">
                <a:solidFill>
                  <a:srgbClr val="FFFFFF"/>
                </a:solidFill>
              </a:rPr>
              <a:t> = </a:t>
            </a:r>
            <a:r>
              <a:rPr lang="en-US" sz="2400" dirty="0" smtClean="0">
                <a:solidFill>
                  <a:srgbClr val="FFFFFF"/>
                </a:solidFill>
              </a:rPr>
              <a:t>14TeV and 25ns bunch crossing (7m at </a:t>
            </a:r>
            <a:r>
              <a:rPr lang="en-US" sz="2400" i="1" dirty="0" err="1" smtClean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04900"/>
            <a:ext cx="6604000" cy="4648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-1041927" y="2188657"/>
            <a:ext cx="262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JINST 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2008) 3 S08003</a:t>
            </a:r>
          </a:p>
        </p:txBody>
      </p:sp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err="1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/>
          <p:nvPr/>
        </p:nvGrpSpPr>
        <p:grpSpPr>
          <a:xfrm>
            <a:off x="3836975" y="2703632"/>
            <a:ext cx="688131" cy="1902494"/>
            <a:chOff x="3747209" y="2703632"/>
            <a:chExt cx="777897" cy="1902494"/>
          </a:xfrm>
        </p:grpSpPr>
        <p:sp>
          <p:nvSpPr>
            <p:cNvPr id="18" name="AutoShape 36"/>
            <p:cNvSpPr>
              <a:spLocks noChangeArrowheads="1"/>
            </p:cNvSpPr>
            <p:nvPr/>
          </p:nvSpPr>
          <p:spPr bwMode="auto">
            <a:xfrm rot="11156453">
              <a:off x="3747209" y="2703632"/>
              <a:ext cx="777897" cy="1902494"/>
            </a:xfrm>
            <a:prstGeom prst="curvedRightArrow">
              <a:avLst>
                <a:gd name="adj1" fmla="val 62652"/>
                <a:gd name="adj2" fmla="val 125304"/>
                <a:gd name="adj3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928820">
              <a:off x="3824041" y="3115623"/>
              <a:ext cx="889675" cy="41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field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3404EF-1328-B749-97EC-F9F71EF684C2}" type="slidenum">
              <a:rPr lang="en-US"/>
              <a:pPr/>
              <a:t>48</a:t>
            </a:fld>
            <a:endParaRPr lang="en-US"/>
          </a:p>
        </p:txBody>
      </p:sp>
      <p:sp>
        <p:nvSpPr>
          <p:cNvPr id="15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4" y="41275"/>
            <a:ext cx="2519362" cy="866775"/>
          </a:xfrm>
        </p:spPr>
        <p:txBody>
          <a:bodyPr/>
          <a:lstStyle/>
          <a:p>
            <a:r>
              <a:rPr lang="en-US" dirty="0"/>
              <a:t>ATLAS 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8336"/>
            <a:ext cx="4145315" cy="306175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Large </a:t>
            </a:r>
            <a:r>
              <a:rPr lang="en-US" sz="1800" dirty="0"/>
              <a:t>angular coverage</a:t>
            </a:r>
            <a:r>
              <a:rPr lang="en-US" sz="1800" dirty="0" smtClean="0"/>
              <a:t>    (</a:t>
            </a:r>
            <a:r>
              <a:rPr lang="en-US" sz="1800" dirty="0"/>
              <a:t>|</a:t>
            </a:r>
            <a:r>
              <a:rPr lang="en-US" sz="1800" b="1" dirty="0" err="1">
                <a:sym typeface="Symbol" pitchFamily="30" charset="2"/>
              </a:rPr>
              <a:t></a:t>
            </a:r>
            <a:r>
              <a:rPr lang="en-US" sz="1800" dirty="0">
                <a:sym typeface="Symbol" pitchFamily="30" charset="2"/>
              </a:rPr>
              <a:t>|</a:t>
            </a:r>
            <a:r>
              <a:rPr lang="en-US" sz="1800" dirty="0" smtClean="0">
                <a:sym typeface="Symbol" pitchFamily="30" charset="2"/>
              </a:rPr>
              <a:t>&lt;4.9; </a:t>
            </a:r>
            <a:r>
              <a:rPr lang="en-US" sz="1800" dirty="0">
                <a:sym typeface="Symbol" pitchFamily="30" charset="2"/>
              </a:rPr>
              <a:t>tracking coverage up to </a:t>
            </a:r>
            <a:r>
              <a:rPr lang="en-US" sz="1800" b="1" dirty="0">
                <a:sym typeface="Symbol" pitchFamily="30" charset="2"/>
              </a:rPr>
              <a:t>~2.5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Standalone </a:t>
            </a:r>
            <a:r>
              <a:rPr lang="en-US" sz="1800" dirty="0" err="1" smtClean="0"/>
              <a:t>muon</a:t>
            </a:r>
            <a:r>
              <a:rPr lang="en-US" sz="1800" dirty="0" smtClean="0"/>
              <a:t> spectrometer – separate fast </a:t>
            </a:r>
            <a:r>
              <a:rPr lang="en-US" sz="1800" dirty="0" err="1" smtClean="0"/>
              <a:t>muon</a:t>
            </a:r>
            <a:r>
              <a:rPr lang="en-US" sz="1800" dirty="0" smtClean="0"/>
              <a:t> chambers for trigger </a:t>
            </a:r>
          </a:p>
          <a:p>
            <a:r>
              <a:rPr lang="en-US" sz="1800" dirty="0" err="1" smtClean="0"/>
              <a:t>Toroidal</a:t>
            </a:r>
            <a:r>
              <a:rPr lang="en-US" sz="1800" dirty="0" smtClean="0"/>
              <a:t> magnetic field in </a:t>
            </a:r>
            <a:r>
              <a:rPr lang="en-US" sz="1800" dirty="0" err="1" smtClean="0"/>
              <a:t>muon</a:t>
            </a:r>
            <a:r>
              <a:rPr lang="en-US" sz="1800" dirty="0" smtClean="0"/>
              <a:t> spectrometer (</a:t>
            </a:r>
            <a:r>
              <a:rPr lang="en-US" sz="1800" dirty="0" err="1" smtClean="0"/>
              <a:t>supercondutor</a:t>
            </a:r>
            <a:r>
              <a:rPr lang="en-US" sz="1800" dirty="0" smtClean="0"/>
              <a:t> air-core </a:t>
            </a:r>
            <a:r>
              <a:rPr lang="en-US" sz="1800" dirty="0" err="1" smtClean="0"/>
              <a:t>toroids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Liquid </a:t>
            </a:r>
            <a:r>
              <a:rPr lang="en-US" sz="1800" dirty="0"/>
              <a:t>Argon electromagnetic</a:t>
            </a:r>
            <a:r>
              <a:rPr lang="en-US" sz="1800" dirty="0" smtClean="0"/>
              <a:t> sampling calorimeter </a:t>
            </a:r>
            <a:r>
              <a:rPr lang="en-US" sz="1800" dirty="0"/>
              <a:t>with accordion geometry</a:t>
            </a: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1768" name="Picture 24" descr="calorime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57729" y="4331757"/>
            <a:ext cx="2449512" cy="1728788"/>
          </a:xfrm>
          <a:noFill/>
          <a:ln/>
        </p:spPr>
      </p:pic>
      <p:grpSp>
        <p:nvGrpSpPr>
          <p:cNvPr id="2" name="Group 15"/>
          <p:cNvGrpSpPr/>
          <p:nvPr/>
        </p:nvGrpSpPr>
        <p:grpSpPr>
          <a:xfrm>
            <a:off x="4324703" y="41275"/>
            <a:ext cx="4639910" cy="3612095"/>
            <a:chOff x="544866" y="2822575"/>
            <a:chExt cx="4639910" cy="3612095"/>
          </a:xfrm>
        </p:grpSpPr>
        <p:pic>
          <p:nvPicPr>
            <p:cNvPr id="17" name="Picture 3" descr="0803014_01-A4-at-144-dpi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4866" y="2822575"/>
              <a:ext cx="4639910" cy="3094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634996" y="5788339"/>
              <a:ext cx="32765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Pixel: 10x100μm; 80 M channels </a:t>
              </a:r>
            </a:p>
            <a:p>
              <a:r>
                <a:rPr lang="en-US" dirty="0" smtClean="0"/>
                <a:t>Strips: 80μm; 6 M channels </a:t>
              </a:r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4198184" y="3669245"/>
            <a:ext cx="4633648" cy="3052230"/>
            <a:chOff x="3656469" y="0"/>
            <a:chExt cx="4171067" cy="2808111"/>
          </a:xfrm>
        </p:grpSpPr>
        <p:pic>
          <p:nvPicPr>
            <p:cNvPr id="21" name="Picture 3" descr="0803015_01-A4-at-144-dpi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6469" y="0"/>
              <a:ext cx="4171067" cy="2808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921670" y="2365403"/>
              <a:ext cx="1763960" cy="3397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160000 channels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572250"/>
            <a:ext cx="2895600" cy="1333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800" smtClean="0"/>
              <a:t>Higgs Days 2012 - 19/9/2012</a:t>
            </a:r>
            <a:endParaRPr lang="en-US" sz="800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159750" y="6553200"/>
            <a:ext cx="492125" cy="152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algn="ctr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fld id="{7422E8B7-1B81-D847-9358-934D3DF6DC20}" type="slidenum">
              <a:rPr lang="en-US" sz="800"/>
              <a:pPr algn="l"/>
              <a:t>49</a:t>
            </a:fld>
            <a:endParaRPr lang="en-US" sz="80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310"/>
            <a:ext cx="9144000" cy="607758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Higgs_bo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164" y="2257896"/>
            <a:ext cx="3083025" cy="267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4" y="2299768"/>
            <a:ext cx="2546044" cy="233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80" y="2341639"/>
            <a:ext cx="2546044" cy="2333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228600" y="370495"/>
          <a:ext cx="8686800" cy="303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581400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Magnetic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T</a:t>
                      </a:r>
                      <a:r>
                        <a:rPr lang="en-US" sz="1400" baseline="0" dirty="0" smtClean="0"/>
                        <a:t> solenoid + </a:t>
                      </a:r>
                      <a:r>
                        <a:rPr lang="en-US" sz="1400" baseline="0" dirty="0" err="1" smtClean="0"/>
                        <a:t>toroid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0.5 T barrel 1 T </a:t>
                      </a:r>
                      <a:r>
                        <a:rPr lang="en-US" sz="1400" baseline="0" dirty="0" err="1" smtClean="0"/>
                        <a:t>endcap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T solenoid + return yoke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strips +</a:t>
                      </a:r>
                      <a:r>
                        <a:rPr lang="en-US" sz="1400" baseline="0" dirty="0" smtClean="0"/>
                        <a:t> TRT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+ 0.01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</a:t>
                      </a:r>
                      <a:r>
                        <a:rPr lang="en-US" sz="1400" baseline="0" dirty="0" smtClean="0"/>
                        <a:t>, strips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1.5x10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Pb+LAr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10%/√E + 0.007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PbWO4 crystals</a:t>
                      </a:r>
                    </a:p>
                    <a:p>
                      <a:r>
                        <a:rPr lang="en-US" sz="1400" dirty="0" smtClean="0"/>
                        <a:t>σ/E ≈ 2-5%/√E 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Hadronic</a:t>
                      </a:r>
                      <a:r>
                        <a:rPr lang="en-US" sz="1400" dirty="0" smtClean="0"/>
                        <a:t>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Fe+scint</a:t>
                      </a:r>
                      <a:r>
                        <a:rPr lang="en-US" sz="1400" dirty="0" smtClean="0"/>
                        <a:t>. / </a:t>
                      </a:r>
                      <a:r>
                        <a:rPr lang="en-US" sz="1400" dirty="0" err="1" smtClean="0"/>
                        <a:t>Cu+LAr</a:t>
                      </a:r>
                      <a:r>
                        <a:rPr lang="en-US" sz="1400" baseline="0" dirty="0" smtClean="0"/>
                        <a:t> (10λ)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50%/√E + 0.03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Cu+scintillator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5.8λ + catcher)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100%/√E + 0.05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2% @ 50GeV</a:t>
                      </a:r>
                      <a:r>
                        <a:rPr lang="en-US" sz="1400" baseline="0" dirty="0" smtClean="0"/>
                        <a:t> to 10% @ 1TeV (ID+MS)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1% @ 50GeV</a:t>
                      </a:r>
                      <a:r>
                        <a:rPr lang="en-US" sz="1400" baseline="0" dirty="0" smtClean="0"/>
                        <a:t> to 5% @ 1TeV (ID+MS)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RoI</a:t>
                      </a:r>
                      <a:r>
                        <a:rPr lang="en-US" sz="1400" baseline="0" dirty="0" smtClean="0"/>
                        <a:t>-based HLT (L2+EF)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L1+HLT (L2 + L3)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F4AD-93B8-C145-B211-A564FE6CB98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977677"/>
            <a:ext cx="3200400" cy="19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8800"/>
            <a:ext cx="3277829" cy="23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918"/>
          </a:xfrm>
        </p:spPr>
        <p:txBody>
          <a:bodyPr/>
          <a:lstStyle/>
          <a:p>
            <a:r>
              <a:rPr lang="en-US" dirty="0" smtClean="0"/>
              <a:t>Event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" y="1213556"/>
            <a:ext cx="4557888" cy="514279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design is a balance between precision to reconstruct particles of interest, feasibility, cost, etc</a:t>
            </a:r>
          </a:p>
          <a:p>
            <a:pPr lvl="1"/>
            <a:r>
              <a:rPr lang="en-US" dirty="0" smtClean="0"/>
              <a:t>E.g. CMS electromagnetic calorimeter: excellent  energy resolution for photons – designed with H-&gt;</a:t>
            </a:r>
            <a:r>
              <a:rPr lang="en-US" dirty="0" err="1" smtClean="0"/>
              <a:t>γγ</a:t>
            </a:r>
            <a:r>
              <a:rPr lang="en-US" dirty="0" smtClean="0"/>
              <a:t> in mind </a:t>
            </a:r>
          </a:p>
          <a:p>
            <a:r>
              <a:rPr lang="en-US" dirty="0" smtClean="0"/>
              <a:t>Event reconstruction: </a:t>
            </a:r>
          </a:p>
          <a:p>
            <a:pPr lvl="1"/>
            <a:r>
              <a:rPr lang="en-US" dirty="0" smtClean="0"/>
              <a:t>Go from information in every sub-detector to reconstructed physical objects: 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 (inner detector + </a:t>
            </a:r>
            <a:r>
              <a:rPr lang="en-US" dirty="0" err="1" smtClean="0"/>
              <a:t>muon</a:t>
            </a:r>
            <a:r>
              <a:rPr lang="en-US" dirty="0" smtClean="0"/>
              <a:t> spectrometer)</a:t>
            </a:r>
          </a:p>
          <a:p>
            <a:pPr lvl="1"/>
            <a:r>
              <a:rPr lang="en-US" dirty="0" smtClean="0"/>
              <a:t>Electrons, tau leptons, </a:t>
            </a:r>
            <a:r>
              <a:rPr lang="en-US" dirty="0" err="1" smtClean="0"/>
              <a:t>hadronic</a:t>
            </a:r>
            <a:r>
              <a:rPr lang="en-US" dirty="0" smtClean="0"/>
              <a:t> jets, </a:t>
            </a:r>
            <a:r>
              <a:rPr lang="en-US" dirty="0" err="1" smtClean="0"/>
              <a:t>b</a:t>
            </a:r>
            <a:r>
              <a:rPr lang="en-US" dirty="0" smtClean="0"/>
              <a:t>-quark initiated jets (inner detector+ calorimeter)</a:t>
            </a:r>
          </a:p>
          <a:p>
            <a:pPr lvl="1"/>
            <a:r>
              <a:rPr lang="en-US" dirty="0" smtClean="0"/>
              <a:t>etc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245" y="1600200"/>
            <a:ext cx="4303120" cy="3381022"/>
          </a:xfrm>
          <a:prstGeom prst="rect">
            <a:avLst/>
          </a:prstGeom>
        </p:spPr>
      </p:pic>
      <p:pic>
        <p:nvPicPr>
          <p:cNvPr id="8" name="Picture 7" descr="800px-Lead_Tungstate_Crystal_Prepa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78" y="2079626"/>
            <a:ext cx="3594587" cy="2394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1" y="1769534"/>
            <a:ext cx="4372769" cy="3715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006" y="1600200"/>
            <a:ext cx="4359564" cy="4323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478" y="1213556"/>
            <a:ext cx="4732522" cy="4732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38"/>
            <a:ext cx="8229600" cy="6868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&amp; Photon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0" y="3865428"/>
            <a:ext cx="9001063" cy="2929913"/>
            <a:chOff x="35433" y="848937"/>
            <a:chExt cx="9001063" cy="2929913"/>
          </a:xfrm>
        </p:grpSpPr>
        <p:pic>
          <p:nvPicPr>
            <p:cNvPr id="6" name="Picture 5" descr="EffRecoEtaBin2011_2012.eps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5433" y="848938"/>
              <a:ext cx="4309731" cy="29187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EffRecoPtBin2011_12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32744" y="848937"/>
              <a:ext cx="4320380" cy="292991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683568" y="1530877"/>
              <a:ext cx="835292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1983" y="800498"/>
            <a:ext cx="410912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471" y="769130"/>
            <a:ext cx="4193870" cy="3146818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1" name="Rectangle 23"/>
          <p:cNvSpPr>
            <a:spLocks/>
          </p:cNvSpPr>
          <p:nvPr/>
        </p:nvSpPr>
        <p:spPr bwMode="auto">
          <a:xfrm>
            <a:off x="7437079" y="2137282"/>
            <a:ext cx="1173536" cy="49244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lectrons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ECAL Barrel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69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11"/>
            <a:ext cx="8229600" cy="781809"/>
          </a:xfrm>
        </p:spPr>
        <p:txBody>
          <a:bodyPr/>
          <a:lstStyle/>
          <a:p>
            <a:r>
              <a:rPr lang="en-US" dirty="0" smtClean="0"/>
              <a:t>Jet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1" y="762000"/>
            <a:ext cx="6502397" cy="26607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Jets reconstructed in a cone of ΔR≈0.4 (ATLAS) and ΔR≈0.5 (CMS) </a:t>
            </a:r>
          </a:p>
          <a:p>
            <a:r>
              <a:rPr lang="en-US" dirty="0" smtClean="0"/>
              <a:t>Jet Energy Correction:</a:t>
            </a:r>
          </a:p>
          <a:p>
            <a:pPr lvl="1"/>
            <a:r>
              <a:rPr lang="en-US" dirty="0" smtClean="0"/>
              <a:t>Electronic noise </a:t>
            </a:r>
          </a:p>
          <a:p>
            <a:pPr lvl="1"/>
            <a:r>
              <a:rPr lang="en-US" dirty="0" smtClean="0"/>
              <a:t>Detector calibration &amp; reconstruction efficiencies</a:t>
            </a:r>
          </a:p>
          <a:p>
            <a:pPr lvl="1"/>
            <a:r>
              <a:rPr lang="en-US" dirty="0" smtClean="0"/>
              <a:t>Energy deposits from pileup</a:t>
            </a:r>
          </a:p>
          <a:p>
            <a:pPr lvl="1"/>
            <a:r>
              <a:rPr lang="en-US" dirty="0" smtClean="0"/>
              <a:t>Dependence on </a:t>
            </a:r>
            <a:r>
              <a:rPr lang="en-US" dirty="0" err="1" smtClean="0"/>
              <a:t>η</a:t>
            </a:r>
            <a:r>
              <a:rPr lang="en-US" dirty="0" smtClean="0"/>
              <a:t> &amp; P</a:t>
            </a:r>
            <a:r>
              <a:rPr lang="en-US" baseline="-25000" dirty="0" smtClean="0"/>
              <a:t>T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6502396" y="804320"/>
            <a:ext cx="2597222" cy="2540039"/>
            <a:chOff x="571993" y="3516723"/>
            <a:chExt cx="2597222" cy="2540039"/>
          </a:xfrm>
        </p:grpSpPr>
        <p:pic>
          <p:nvPicPr>
            <p:cNvPr id="8" name="Picture 13" descr="xy_whit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1218" t="10447" r="11958"/>
            <a:stretch/>
          </p:blipFill>
          <p:spPr bwMode="auto">
            <a:xfrm>
              <a:off x="571993" y="3516723"/>
              <a:ext cx="2247408" cy="254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819400" y="5575872"/>
              <a:ext cx="349815" cy="379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50" y="3403592"/>
            <a:ext cx="3778348" cy="356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2" y="3422733"/>
            <a:ext cx="3530600" cy="3536871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24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809"/>
          </a:xfrm>
        </p:spPr>
        <p:txBody>
          <a:bodyPr/>
          <a:lstStyle/>
          <a:p>
            <a:r>
              <a:rPr lang="en-US" dirty="0" smtClean="0"/>
              <a:t>Transverse Missing Energy (M</a:t>
            </a:r>
            <a:r>
              <a:rPr lang="en-US" baseline="-25000" dirty="0" smtClean="0"/>
              <a:t>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6" y="1600200"/>
            <a:ext cx="4846664" cy="21590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Energy conservation in direction transverse to colliding p-p beams</a:t>
            </a:r>
          </a:p>
          <a:p>
            <a:r>
              <a:rPr lang="en-US" dirty="0" smtClean="0"/>
              <a:t>Need to account for </a:t>
            </a:r>
          </a:p>
          <a:p>
            <a:pPr lvl="1"/>
            <a:r>
              <a:rPr lang="en-US" sz="1800" dirty="0" smtClean="0"/>
              <a:t>Non</a:t>
            </a:r>
            <a:r>
              <a:rPr lang="en-US" sz="1800" dirty="0"/>
              <a:t>-linear calorimeter </a:t>
            </a:r>
            <a:r>
              <a:rPr lang="en-US" sz="1800" dirty="0" smtClean="0"/>
              <a:t>response</a:t>
            </a:r>
          </a:p>
          <a:p>
            <a:pPr lvl="1"/>
            <a:r>
              <a:rPr lang="en-US" sz="1800" dirty="0" smtClean="0"/>
              <a:t>Instrumental </a:t>
            </a:r>
            <a:r>
              <a:rPr lang="en-US" sz="1800" dirty="0"/>
              <a:t>noise, poorly instrumented </a:t>
            </a:r>
            <a:r>
              <a:rPr lang="en-US" sz="1800" dirty="0" smtClean="0"/>
              <a:t>area </a:t>
            </a:r>
          </a:p>
          <a:p>
            <a:pPr lvl="1"/>
            <a:r>
              <a:rPr lang="en-US" sz="1800" dirty="0" err="1" smtClean="0"/>
              <a:t>mis</a:t>
            </a:r>
            <a:r>
              <a:rPr lang="en-US" sz="1800" dirty="0" smtClean="0"/>
              <a:t>-measured objects</a:t>
            </a:r>
          </a:p>
          <a:p>
            <a:r>
              <a:rPr lang="en-US" sz="2857" dirty="0" smtClean="0"/>
              <a:t>Use Z </a:t>
            </a:r>
            <a:r>
              <a:rPr lang="en-US" sz="2857" dirty="0" smtClean="0">
                <a:sym typeface="Wingdings"/>
              </a:rPr>
              <a:t> </a:t>
            </a:r>
            <a:r>
              <a:rPr lang="en-US" sz="2857" dirty="0" err="1" smtClean="0">
                <a:sym typeface="Wingdings"/>
              </a:rPr>
              <a:t>μμ</a:t>
            </a:r>
            <a:r>
              <a:rPr lang="en-US" sz="2857" dirty="0" smtClean="0">
                <a:sym typeface="Wingdings"/>
              </a:rPr>
              <a:t> events with no intrinsic MET </a:t>
            </a:r>
          </a:p>
          <a:p>
            <a:pPr marL="0" indent="0">
              <a:buNone/>
            </a:pPr>
            <a:r>
              <a:rPr lang="en-US" sz="2857" dirty="0" smtClean="0">
                <a:sym typeface="Wingdings"/>
              </a:rPr>
              <a:t>      to measure MET resolution</a:t>
            </a:r>
            <a:endParaRPr lang="en-US" sz="2857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4817124"/>
              </p:ext>
            </p:extLst>
          </p:nvPr>
        </p:nvGraphicFramePr>
        <p:xfrm>
          <a:off x="829747" y="1132934"/>
          <a:ext cx="2108200" cy="554038"/>
        </p:xfrm>
        <a:graphic>
          <a:graphicData uri="http://schemas.openxmlformats.org/presentationml/2006/ole">
            <p:oleObj spid="_x0000_s47106" name="Equation" r:id="rId3" imgW="1016000" imgH="266700" progId="Equation.3">
              <p:embed/>
            </p:oleObj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86" y="3664244"/>
            <a:ext cx="3410449" cy="303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51" y="1369003"/>
            <a:ext cx="4237174" cy="4780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0464" y="3994037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err="1" smtClean="0">
                <a:sym typeface="Wingdings"/>
              </a:rPr>
              <a:t>μμ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92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987668" y="845080"/>
            <a:ext cx="4219627" cy="3147823"/>
            <a:chOff x="2352" y="672"/>
            <a:chExt cx="3274" cy="2312"/>
          </a:xfrm>
        </p:grpSpPr>
        <p:pic>
          <p:nvPicPr>
            <p:cNvPr id="21" name="Picture 8" descr="SSVtagger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672"/>
              <a:ext cx="2043" cy="2312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352" y="685"/>
              <a:ext cx="182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Signed decay length </a:t>
              </a:r>
              <a:endParaRPr lang="en-US" sz="1800" dirty="0" smtClean="0"/>
            </a:p>
            <a:p>
              <a:pPr algn="ctr">
                <a:spcBef>
                  <a:spcPct val="50000"/>
                </a:spcBef>
              </a:pPr>
              <a:r>
                <a:rPr lang="en-US" sz="1800" dirty="0"/>
                <a:t>o</a:t>
              </a:r>
              <a:r>
                <a:rPr lang="en-US" sz="1800" dirty="0" smtClean="0"/>
                <a:t>f B vertex</a:t>
              </a:r>
              <a:endParaRPr lang="en-US" sz="1800" dirty="0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408" y="1152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385" y="2230"/>
              <a:ext cx="124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/>
                <a:t>Signed impact parameter of tracks in the jet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 flipV="1">
              <a:off x="4464" y="2016"/>
              <a:ext cx="28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0442"/>
          </a:xfrm>
        </p:spPr>
        <p:txBody>
          <a:bodyPr>
            <a:noAutofit/>
          </a:bodyPr>
          <a:lstStyle/>
          <a:p>
            <a:r>
              <a:rPr lang="en-US" sz="3200" dirty="0" smtClean="0"/>
              <a:t>b-Jet  Identification</a:t>
            </a:r>
            <a:endParaRPr lang="en-US" sz="3200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-63500" y="762000"/>
            <a:ext cx="5297969" cy="30218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B-lifetime  ≈ 1.5ps, &lt;β</a:t>
            </a:r>
            <a:r>
              <a:rPr lang="en-US" dirty="0" err="1" smtClean="0"/>
              <a:t>γcτ</a:t>
            </a:r>
            <a:r>
              <a:rPr lang="en-US" dirty="0" smtClean="0"/>
              <a:t>&gt; ≈ 1800μ</a:t>
            </a:r>
          </a:p>
          <a:p>
            <a:r>
              <a:rPr lang="en-US" dirty="0" smtClean="0"/>
              <a:t>Tracks from b-hadron decay have large P</a:t>
            </a:r>
            <a:r>
              <a:rPr lang="en-US" baseline="-25000" dirty="0" smtClean="0"/>
              <a:t>T</a:t>
            </a:r>
          </a:p>
          <a:p>
            <a:r>
              <a:rPr lang="en-US" dirty="0" smtClean="0"/>
              <a:t>Average multiplicity ≈ 6</a:t>
            </a:r>
          </a:p>
          <a:p>
            <a:r>
              <a:rPr lang="en-US" dirty="0" smtClean="0"/>
              <a:t>B-taggers based on </a:t>
            </a:r>
          </a:p>
          <a:p>
            <a:pPr lvl="1"/>
            <a:r>
              <a:rPr lang="en-US" dirty="0" smtClean="0"/>
              <a:t>Large signed impact parameter significance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econdary vertex with large decay length</a:t>
            </a:r>
          </a:p>
          <a:p>
            <a:r>
              <a:rPr lang="en-US" dirty="0" err="1" smtClean="0"/>
              <a:t>Mistag</a:t>
            </a:r>
            <a:r>
              <a:rPr lang="en-US" dirty="0" smtClean="0"/>
              <a:t> rate measured from “negative tags”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27" name="Picture 26" descr="bjet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87940" y="3942900"/>
            <a:ext cx="3029418" cy="2915100"/>
          </a:xfrm>
          <a:prstGeom prst="rect">
            <a:avLst/>
          </a:prstGeom>
        </p:spPr>
      </p:pic>
      <p:pic>
        <p:nvPicPr>
          <p:cNvPr id="28" name="Picture 27" descr="bjet1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5313"/>
          <a:stretch/>
        </p:blipFill>
        <p:spPr>
          <a:xfrm>
            <a:off x="963191" y="3783813"/>
            <a:ext cx="3261917" cy="29641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64862" y="4758267"/>
            <a:ext cx="35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+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18328" y="47944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Operating </a:t>
            </a:r>
          </a:p>
          <a:p>
            <a:pPr algn="ctr"/>
            <a:r>
              <a:rPr lang="en-US" sz="1400" dirty="0" smtClean="0"/>
              <a:t>point</a:t>
            </a:r>
            <a:endParaRPr lang="en-US" sz="1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71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242"/>
          </a:xfrm>
        </p:spPr>
        <p:txBody>
          <a:bodyPr>
            <a:normAutofit/>
          </a:bodyPr>
          <a:lstStyle/>
          <a:p>
            <a:r>
              <a:rPr lang="en-US" dirty="0" smtClean="0"/>
              <a:t>LHC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2" y="1218880"/>
            <a:ext cx="4205110" cy="513746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2010 – ≈45 pb</a:t>
            </a:r>
            <a:r>
              <a:rPr lang="en-US" baseline="30000" dirty="0" smtClean="0"/>
              <a:t>-1</a:t>
            </a:r>
            <a:r>
              <a:rPr lang="en-US" dirty="0" smtClean="0"/>
              <a:t> / experiment</a:t>
            </a:r>
          </a:p>
          <a:p>
            <a:pPr lvl="1"/>
            <a:r>
              <a:rPr lang="en-US" dirty="0" smtClean="0"/>
              <a:t>No chance of searching for Higgs boson</a:t>
            </a:r>
          </a:p>
          <a:p>
            <a:pPr lvl="1"/>
            <a:r>
              <a:rPr lang="en-US" dirty="0" smtClean="0"/>
              <a:t>But needed to understand our brand new detector!</a:t>
            </a:r>
          </a:p>
          <a:p>
            <a:r>
              <a:rPr lang="en-US" dirty="0" smtClean="0"/>
              <a:t>2011 – ≈5 fb-1 per experiment </a:t>
            </a:r>
          </a:p>
          <a:p>
            <a:pPr lvl="1"/>
            <a:r>
              <a:rPr lang="en-US" dirty="0" smtClean="0"/>
              <a:t>Things start to be (very) interesting</a:t>
            </a:r>
          </a:p>
          <a:p>
            <a:pPr lvl="1"/>
            <a:r>
              <a:rPr lang="en-US" dirty="0" err="1" smtClean="0"/>
              <a:t>Tevatron</a:t>
            </a:r>
            <a:r>
              <a:rPr lang="en-US" dirty="0" smtClean="0"/>
              <a:t> breathing down the </a:t>
            </a:r>
            <a:r>
              <a:rPr lang="en-US" dirty="0" err="1" smtClean="0"/>
              <a:t>LHC’s</a:t>
            </a:r>
            <a:r>
              <a:rPr lang="en-US" dirty="0" smtClean="0"/>
              <a:t> metaphorical neck</a:t>
            </a:r>
          </a:p>
          <a:p>
            <a:r>
              <a:rPr lang="en-US" dirty="0" smtClean="0"/>
              <a:t>2012 – ≈11 fb</a:t>
            </a:r>
            <a:r>
              <a:rPr lang="en-US" baseline="30000" dirty="0" smtClean="0"/>
              <a:t>-1</a:t>
            </a:r>
            <a:r>
              <a:rPr lang="en-US" dirty="0" smtClean="0"/>
              <a:t> / experiment up to yesterday … and counting</a:t>
            </a:r>
          </a:p>
          <a:p>
            <a:pPr lvl="1"/>
            <a:r>
              <a:rPr lang="en-US" dirty="0" smtClean="0"/>
              <a:t>New Particle discovery announced!</a:t>
            </a:r>
          </a:p>
          <a:p>
            <a:r>
              <a:rPr lang="en-US" dirty="0" smtClean="0"/>
              <a:t>And the rest is (will be) history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222" y="1063659"/>
            <a:ext cx="4797778" cy="32489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222" y="4312562"/>
            <a:ext cx="4797778" cy="2081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2"/>
            <a:ext cx="8229600" cy="84014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ATLAS: Pileup Evolution: 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84" y="685800"/>
            <a:ext cx="9144000" cy="632841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93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ATLAS: Pileup Evolution: 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6" y="664357"/>
            <a:ext cx="6163028" cy="6147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5250" y="5530850"/>
            <a:ext cx="119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11 vertices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3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6924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ATLAS: Pileup Evolution: 2012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2" y="796924"/>
            <a:ext cx="6235698" cy="5965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1597" y="2130778"/>
            <a:ext cx="247878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25 vertices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&lt;</a:t>
            </a:r>
            <a:r>
              <a:rPr lang="en-US" dirty="0" err="1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&gt;≈35 is now  common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Means ≈45 early in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LHC fill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14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32" y="1431595"/>
            <a:ext cx="3566847" cy="493871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539740"/>
          </a:xfrm>
        </p:spPr>
        <p:txBody>
          <a:bodyPr>
            <a:normAutofit/>
          </a:bodyPr>
          <a:lstStyle/>
          <a:p>
            <a:r>
              <a:rPr lang="en-US" dirty="0" smtClean="0"/>
              <a:t>Early LHC </a:t>
            </a:r>
            <a:r>
              <a:rPr lang="en-US" dirty="0" err="1" smtClean="0"/>
              <a:t>ttH</a:t>
            </a:r>
            <a:r>
              <a:rPr lang="en-US" dirty="0" smtClean="0"/>
              <a:t> analyses:</a:t>
            </a:r>
            <a:br>
              <a:rPr lang="en-US" dirty="0" smtClean="0"/>
            </a:br>
            <a:r>
              <a:rPr lang="en-US" sz="3556" dirty="0" smtClean="0">
                <a:solidFill>
                  <a:srgbClr val="FF0000"/>
                </a:solidFill>
              </a:rPr>
              <a:t>Yes we can!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41864" y="1744592"/>
            <a:ext cx="5693631" cy="490709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Very difficult analysis, plagued by combinatorial “background”, and </a:t>
            </a:r>
            <a:r>
              <a:rPr lang="en-US" dirty="0" err="1" smtClean="0"/>
              <a:t>ttbar+X</a:t>
            </a:r>
            <a:r>
              <a:rPr lang="en-US" dirty="0" smtClean="0"/>
              <a:t> actual background</a:t>
            </a:r>
          </a:p>
          <a:p>
            <a:endParaRPr lang="en-US" dirty="0" smtClean="0"/>
          </a:p>
          <a:p>
            <a:r>
              <a:rPr lang="en-US" dirty="0" smtClean="0"/>
              <a:t>First LHC results shown by CMS at ICHEP</a:t>
            </a:r>
          </a:p>
          <a:p>
            <a:pPr lvl="1"/>
            <a:r>
              <a:rPr lang="en-US" dirty="0" smtClean="0"/>
              <a:t>CMS-PAS-HIG-12-025: </a:t>
            </a:r>
            <a:r>
              <a:rPr lang="en-US" dirty="0" smtClean="0">
                <a:hlinkClick r:id="rId3"/>
              </a:rPr>
              <a:t>https://cdsweb.cern.ch/record/1460423/</a:t>
            </a:r>
            <a:endParaRPr lang="en-US" dirty="0" smtClean="0"/>
          </a:p>
          <a:p>
            <a:pPr lvl="1"/>
            <a:r>
              <a:rPr lang="en-US" dirty="0" smtClean="0"/>
              <a:t>Single-lepton and </a:t>
            </a:r>
            <a:r>
              <a:rPr lang="en-US" dirty="0" err="1" smtClean="0"/>
              <a:t>di</a:t>
            </a:r>
            <a:r>
              <a:rPr lang="en-US" dirty="0" smtClean="0"/>
              <a:t>-lepton modes</a:t>
            </a:r>
          </a:p>
          <a:p>
            <a:pPr lvl="1"/>
            <a:r>
              <a:rPr lang="en-US" dirty="0" smtClean="0"/>
              <a:t>2011 data (5fb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ATLAS just released </a:t>
            </a:r>
            <a:r>
              <a:rPr lang="en-US" dirty="0" err="1" smtClean="0"/>
              <a:t>ttH</a:t>
            </a:r>
            <a:r>
              <a:rPr lang="en-US" dirty="0" smtClean="0"/>
              <a:t> analysis of 2011 data (4.7fb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ATLAS-CONF-2012-135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https://cdsweb.cern.ch/record/</a:t>
            </a:r>
            <a:r>
              <a:rPr lang="en-US" dirty="0" smtClean="0">
                <a:hlinkClick r:id="rId4"/>
              </a:rPr>
              <a:t>1478423</a:t>
            </a:r>
            <a:r>
              <a:rPr lang="en-US" dirty="0" smtClean="0"/>
              <a:t>  </a:t>
            </a:r>
            <a:r>
              <a:rPr lang="en-US" dirty="0" smtClean="0"/>
              <a:t>Single</a:t>
            </a:r>
            <a:r>
              <a:rPr lang="en-US" dirty="0" smtClean="0"/>
              <a:t>-lepton mode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505" y="97696"/>
            <a:ext cx="1286888" cy="1926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450" y="4657456"/>
            <a:ext cx="1562110" cy="1440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8" y="3227512"/>
            <a:ext cx="3447881" cy="1401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6990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Pileup &amp; Its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401733" cy="609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Many more particles to reconstruct </a:t>
            </a:r>
          </a:p>
          <a:p>
            <a:pPr lvl="1">
              <a:buNone/>
            </a:pPr>
            <a:r>
              <a:rPr lang="en-US" dirty="0" err="1" smtClean="0">
                <a:sym typeface="Wingdings"/>
              </a:rPr>
              <a:t></a:t>
            </a:r>
            <a:r>
              <a:rPr lang="en-US" dirty="0" err="1" smtClean="0"/>
              <a:t>more</a:t>
            </a:r>
            <a:r>
              <a:rPr lang="en-US" dirty="0" smtClean="0"/>
              <a:t> CPU &amp; </a:t>
            </a:r>
          </a:p>
          <a:p>
            <a:pPr>
              <a:buNone/>
            </a:pPr>
            <a:r>
              <a:rPr lang="en-US" dirty="0" smtClean="0"/>
              <a:t>	memory in event </a:t>
            </a:r>
          </a:p>
          <a:p>
            <a:pPr>
              <a:buNone/>
            </a:pPr>
            <a:r>
              <a:rPr lang="en-US" dirty="0" smtClean="0"/>
              <a:t>	reconstruction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Contaminated Jets </a:t>
            </a:r>
          </a:p>
          <a:p>
            <a:pPr lvl="1"/>
            <a:r>
              <a:rPr lang="en-US" dirty="0" smtClean="0"/>
              <a:t>(due to additional particles)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Worsening of MET resolution </a:t>
            </a:r>
          </a:p>
          <a:p>
            <a:pPr lvl="1"/>
            <a:r>
              <a:rPr lang="en-US" dirty="0" smtClean="0"/>
              <a:t>(more objects to sample)</a:t>
            </a:r>
          </a:p>
          <a:p>
            <a:r>
              <a:rPr lang="en-US" dirty="0" smtClean="0"/>
              <a:t>Worsening of Isolation observables</a:t>
            </a:r>
          </a:p>
          <a:p>
            <a:r>
              <a:rPr lang="en-US" dirty="0" smtClean="0"/>
              <a:t>Ambiguity in hard-scatter vertex identification, e.g. 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γγ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733" y="762000"/>
            <a:ext cx="3215814" cy="2270962"/>
          </a:xfrm>
          <a:prstGeom prst="rect">
            <a:avLst/>
          </a:prstGeom>
        </p:spPr>
      </p:pic>
      <p:pic>
        <p:nvPicPr>
          <p:cNvPr id="70" name="Picture 69" descr="transvers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912" t="9259" r="2905" b="6667"/>
          <a:stretch/>
        </p:blipFill>
        <p:spPr>
          <a:xfrm>
            <a:off x="3505718" y="1155561"/>
            <a:ext cx="1831964" cy="1826599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691827" y="1640301"/>
            <a:ext cx="682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PV</a:t>
            </a:r>
            <a:endParaRPr lang="en-US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391" y="3412067"/>
            <a:ext cx="3509310" cy="328062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32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769584"/>
          </a:xfrm>
        </p:spPr>
        <p:txBody>
          <a:bodyPr/>
          <a:lstStyle/>
          <a:p>
            <a:r>
              <a:rPr lang="en-US" dirty="0" smtClean="0"/>
              <a:t>Mitigating Pileup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2000"/>
            <a:ext cx="5698068" cy="55943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Detector level mitigation: </a:t>
            </a:r>
            <a:r>
              <a:rPr lang="en-US" dirty="0" smtClean="0"/>
              <a:t>Readout over smaller time slice</a:t>
            </a:r>
          </a:p>
          <a:p>
            <a:pPr lvl="1"/>
            <a:r>
              <a:rPr lang="en-US" dirty="0" smtClean="0"/>
              <a:t>Significantly reduces OOT pileup</a:t>
            </a:r>
          </a:p>
          <a:p>
            <a:r>
              <a:rPr lang="en-US" dirty="0" smtClean="0"/>
              <a:t>Remove from consideration charged hadrons that originate from pileup vertices</a:t>
            </a:r>
          </a:p>
          <a:p>
            <a:r>
              <a:rPr lang="en-US" dirty="0" smtClean="0"/>
              <a:t>Amount of additional pileup energy is determined by the jet area (A) and the energy per unit area (</a:t>
            </a:r>
            <a:r>
              <a:rPr lang="en-US" dirty="0" err="1" smtClean="0"/>
              <a:t>ρ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and subtracted</a:t>
            </a:r>
          </a:p>
          <a:p>
            <a:r>
              <a:rPr lang="en-US" dirty="0" smtClean="0"/>
              <a:t>Take advantage of the topological shape differences between jets from pileup and more collimated jets from hard-scatter of </a:t>
            </a:r>
            <a:r>
              <a:rPr lang="en-US" dirty="0" err="1" smtClean="0"/>
              <a:t>partons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8" y="787392"/>
            <a:ext cx="3870544" cy="1590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640" y="2395176"/>
            <a:ext cx="3373125" cy="1479702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5855545" y="3857944"/>
            <a:ext cx="3821872" cy="3048806"/>
            <a:chOff x="653280" y="1556792"/>
            <a:chExt cx="4833120" cy="3314367"/>
          </a:xfrm>
        </p:grpSpPr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 flipV="1">
              <a:off x="3311040" y="2692593"/>
              <a:ext cx="898560" cy="1451672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4"/>
            <p:cNvSpPr>
              <a:spLocks noChangeArrowheads="1"/>
            </p:cNvSpPr>
            <p:nvPr/>
          </p:nvSpPr>
          <p:spPr bwMode="auto">
            <a:xfrm flipH="1" flipV="1">
              <a:off x="2791560" y="2728597"/>
              <a:ext cx="898560" cy="1404147"/>
            </a:xfrm>
            <a:prstGeom prst="triangle">
              <a:avLst>
                <a:gd name="adj" fmla="val 4525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 flipH="1" flipV="1">
              <a:off x="662640" y="2155897"/>
              <a:ext cx="1572480" cy="2073818"/>
            </a:xfrm>
            <a:prstGeom prst="triangle">
              <a:avLst>
                <a:gd name="adj" fmla="val 30431"/>
              </a:avLst>
            </a:prstGeom>
            <a:solidFill>
              <a:srgbClr val="2323D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653280" y="1916832"/>
              <a:ext cx="1572480" cy="4147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1528440" y="2744920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 flipV="1">
              <a:off x="1458240" y="2451129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00200" y="3005587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 flipV="1">
              <a:off x="1030801" y="2132855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1101000" y="2590823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762000" y="4377187"/>
              <a:ext cx="1981200" cy="4939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5527" tIns="69585" rIns="85527" bIns="42764">
              <a:prstTxWarp prst="textNoShape">
                <a:avLst/>
              </a:prstTxWarp>
            </a:bodyPr>
            <a:lstStyle/>
            <a:p>
              <a:pPr>
                <a:tabLst>
                  <a:tab pos="687922" algn="l"/>
                  <a:tab pos="1375844" algn="l"/>
                  <a:tab pos="2063767" algn="l"/>
                  <a:tab pos="2751689" algn="l"/>
                  <a:tab pos="3439611" algn="l"/>
                  <a:tab pos="4127533" algn="l"/>
                </a:tabLst>
              </a:pPr>
              <a:r>
                <a:rPr lang="en-US" dirty="0">
                  <a:solidFill>
                    <a:srgbClr val="0000FF"/>
                  </a:solidFill>
                  <a:ea typeface="MS Gothic" charset="0"/>
                  <a:cs typeface="MS Gothic" charset="0"/>
                </a:rPr>
                <a:t>Typical jet</a:t>
              </a:r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743200" y="2456408"/>
              <a:ext cx="98124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 flipV="1">
              <a:off x="3084841" y="2279271"/>
              <a:ext cx="22776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3311040" y="2488091"/>
              <a:ext cx="89856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311040" y="2279271"/>
              <a:ext cx="44928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276720" y="3055511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594960" y="3055511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 flipV="1">
              <a:off x="3014640" y="2770361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 flipV="1">
              <a:off x="3084841" y="3195206"/>
              <a:ext cx="157560" cy="364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332880" y="3260012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2667000" y="4365104"/>
              <a:ext cx="2819400" cy="4939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5527" tIns="69585" rIns="85527" bIns="42764">
              <a:prstTxWarp prst="textNoShape">
                <a:avLst/>
              </a:prstTxWarp>
            </a:bodyPr>
            <a:lstStyle/>
            <a:p>
              <a:pPr>
                <a:tabLst>
                  <a:tab pos="687922" algn="l"/>
                  <a:tab pos="1375844" algn="l"/>
                  <a:tab pos="2063767" algn="l"/>
                  <a:tab pos="2751689" algn="l"/>
                  <a:tab pos="3439611" algn="l"/>
                  <a:tab pos="4127533" algn="l"/>
                </a:tabLst>
              </a:pPr>
              <a:r>
                <a:rPr lang="en-US" dirty="0" smtClean="0">
                  <a:solidFill>
                    <a:srgbClr val="FF0000"/>
                  </a:solidFill>
                  <a:ea typeface="MS Gothic" charset="0"/>
                  <a:cs typeface="MS Gothic" charset="0"/>
                </a:rPr>
                <a:t>Pileup </a:t>
              </a:r>
              <a:r>
                <a:rPr lang="en-US" dirty="0">
                  <a:solidFill>
                    <a:srgbClr val="FF0000"/>
                  </a:solidFill>
                  <a:ea typeface="MS Gothic" charset="0"/>
                  <a:cs typeface="MS Gothic" charset="0"/>
                </a:rPr>
                <a:t>jet</a:t>
              </a:r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H="1" flipV="1">
              <a:off x="1280592" y="1556792"/>
              <a:ext cx="452400" cy="2491462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81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999" y="1412381"/>
            <a:ext cx="3816350" cy="4670425"/>
          </a:xfrm>
          <a:prstGeom prst="rect">
            <a:avLst/>
          </a:prstGeom>
          <a:noFill/>
          <a:ln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4022" cy="926078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01016" y="161749"/>
            <a:ext cx="5200651" cy="6583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First step in every physics analysis!</a:t>
            </a:r>
          </a:p>
          <a:p>
            <a:r>
              <a:rPr lang="en-US" dirty="0" smtClean="0"/>
              <a:t>Much of LHC physics means cross sections </a:t>
            </a:r>
            <a:r>
              <a:rPr lang="en-US" dirty="0" smtClean="0">
                <a:solidFill>
                  <a:srgbClr val="FF0000"/>
                </a:solidFill>
              </a:rPr>
              <a:t>x10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times smaller than total cross section</a:t>
            </a:r>
          </a:p>
          <a:p>
            <a:r>
              <a:rPr lang="en-US" dirty="0" smtClean="0"/>
              <a:t>ATLAS offline processing: </a:t>
            </a:r>
            <a:r>
              <a:rPr lang="en-US" dirty="0" smtClean="0">
                <a:solidFill>
                  <a:srgbClr val="FF0000"/>
                </a:solidFill>
              </a:rPr>
              <a:t>≈400 Hz</a:t>
            </a:r>
          </a:p>
          <a:p>
            <a:pPr lvl="1"/>
            <a:r>
              <a:rPr lang="en-US" dirty="0" smtClean="0"/>
              <a:t> ≈10 events per million crossings!</a:t>
            </a:r>
          </a:p>
          <a:p>
            <a:r>
              <a:rPr lang="en-US" dirty="0" smtClean="0"/>
              <a:t>In one second at design luminosity: </a:t>
            </a:r>
          </a:p>
          <a:p>
            <a:pPr lvl="1"/>
            <a:r>
              <a:rPr lang="en-US" dirty="0" smtClean="0"/>
              <a:t>40 000 000 bunch crossings</a:t>
            </a:r>
          </a:p>
          <a:p>
            <a:pPr lvl="1"/>
            <a:r>
              <a:rPr lang="en-US" dirty="0" smtClean="0"/>
              <a:t>≈2000 W events</a:t>
            </a:r>
          </a:p>
          <a:p>
            <a:pPr lvl="1"/>
            <a:r>
              <a:rPr lang="en-US" dirty="0" smtClean="0"/>
              <a:t>≈500 Z events</a:t>
            </a:r>
          </a:p>
          <a:p>
            <a:pPr lvl="1"/>
            <a:r>
              <a:rPr lang="en-US" dirty="0" smtClean="0"/>
              <a:t>≈10 top events</a:t>
            </a:r>
          </a:p>
          <a:p>
            <a:pPr lvl="1"/>
            <a:r>
              <a:rPr lang="en-US" dirty="0" smtClean="0"/>
              <a:t>400 events written out</a:t>
            </a:r>
          </a:p>
          <a:p>
            <a:r>
              <a:rPr lang="en-US" b="1" dirty="0" smtClean="0"/>
              <a:t>Should take the right 400 events!...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Different designs </a:t>
            </a:r>
            <a:r>
              <a:rPr lang="en-US" dirty="0" smtClean="0"/>
              <a:t>in ATLAS and CMS</a:t>
            </a:r>
          </a:p>
          <a:p>
            <a:pPr lvl="1"/>
            <a:r>
              <a:rPr lang="en-US" dirty="0" smtClean="0"/>
              <a:t>ATLAS has 3 processing levels; Region-of-Interest driven reconstruction; event built after Level 2</a:t>
            </a:r>
          </a:p>
          <a:p>
            <a:pPr lvl="1"/>
            <a:r>
              <a:rPr lang="en-US" dirty="0" smtClean="0"/>
              <a:t>CMS has 3 levels but event built after Level 1 </a:t>
            </a:r>
          </a:p>
          <a:p>
            <a:r>
              <a:rPr lang="en-US" dirty="0" smtClean="0"/>
              <a:t>Also </a:t>
            </a:r>
            <a:r>
              <a:rPr lang="en-US" dirty="0" smtClean="0">
                <a:solidFill>
                  <a:srgbClr val="FF0000"/>
                </a:solidFill>
              </a:rPr>
              <a:t>different strategies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ATLAS has most bandwidth assigned to exclusive triggers, e.g. </a:t>
            </a:r>
            <a:r>
              <a:rPr lang="en-US" dirty="0" err="1" smtClean="0"/>
              <a:t>muon</a:t>
            </a:r>
            <a:r>
              <a:rPr lang="en-US" dirty="0" smtClean="0"/>
              <a:t> trigger (+ anything)</a:t>
            </a:r>
          </a:p>
          <a:p>
            <a:pPr lvl="1"/>
            <a:r>
              <a:rPr lang="en-US" dirty="0" smtClean="0"/>
              <a:t>CMS relies more on exclusive triggers e.g. </a:t>
            </a:r>
            <a:r>
              <a:rPr lang="en-US" dirty="0" err="1" smtClean="0"/>
              <a:t>muon</a:t>
            </a:r>
            <a:r>
              <a:rPr lang="en-US" dirty="0" smtClean="0"/>
              <a:t> + 2 jets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2" name="Group 17"/>
          <p:cNvGrpSpPr/>
          <p:nvPr/>
        </p:nvGrpSpPr>
        <p:grpSpPr>
          <a:xfrm>
            <a:off x="141109" y="1200716"/>
            <a:ext cx="3802239" cy="5265834"/>
            <a:chOff x="4376500" y="664730"/>
            <a:chExt cx="4676184" cy="613103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76500" y="664730"/>
              <a:ext cx="4676184" cy="613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/>
            <p:nvPr/>
          </p:nvCxnSpPr>
          <p:spPr>
            <a:xfrm rot="16200000" flipV="1">
              <a:off x="5072803" y="3725940"/>
              <a:ext cx="5077844" cy="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080969" y="885680"/>
              <a:ext cx="930972" cy="358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7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TeV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97410"/>
            <a:ext cx="8229600" cy="14859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Other: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43FAC-64B2-0047-91AA-C8A6EF255CC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Higgs cross section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90" y="1153590"/>
            <a:ext cx="6222848" cy="5210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9" y="183291"/>
            <a:ext cx="4251859" cy="297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048" y="769475"/>
            <a:ext cx="3772255" cy="1842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1481" y="61589"/>
            <a:ext cx="1259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CMS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19162" y="2851197"/>
            <a:ext cx="346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Lepton+jets</a:t>
            </a:r>
            <a:r>
              <a:rPr lang="en-US" sz="2800" dirty="0" smtClean="0"/>
              <a:t> mode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10" y="3258589"/>
            <a:ext cx="4254437" cy="2881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60952" y="3258589"/>
            <a:ext cx="166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ATLAS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4935487" y="1645054"/>
            <a:ext cx="2845994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503048" y="4011631"/>
            <a:ext cx="3731229" cy="2061760"/>
            <a:chOff x="4351939" y="4182926"/>
            <a:chExt cx="3323924" cy="16000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939" y="4182926"/>
              <a:ext cx="1734447" cy="16000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6386" y="4228080"/>
              <a:ext cx="737024" cy="154050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410" y="4228080"/>
              <a:ext cx="852453" cy="154050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606306" y="5180482"/>
            <a:ext cx="3627972" cy="25974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4856" y="6139901"/>
            <a:ext cx="316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big difference!...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704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092" y="1199343"/>
            <a:ext cx="4857610" cy="36568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Neural Network </a:t>
            </a:r>
            <a:r>
              <a:rPr lang="en-US" dirty="0" smtClean="0"/>
              <a:t>analysis</a:t>
            </a:r>
          </a:p>
          <a:p>
            <a:r>
              <a:rPr lang="en-US" dirty="0" err="1" smtClean="0"/>
              <a:t>Lepton+jets</a:t>
            </a:r>
            <a:r>
              <a:rPr lang="en-US" dirty="0" smtClean="0"/>
              <a:t> &amp; </a:t>
            </a:r>
            <a:r>
              <a:rPr lang="en-US" dirty="0" err="1" smtClean="0"/>
              <a:t>di</a:t>
            </a:r>
            <a:r>
              <a:rPr lang="en-US" dirty="0" smtClean="0"/>
              <a:t>-lepton analyses</a:t>
            </a:r>
          </a:p>
          <a:p>
            <a:r>
              <a:rPr lang="en-US" dirty="0" smtClean="0"/>
              <a:t>10 </a:t>
            </a:r>
            <a:r>
              <a:rPr lang="en-US" dirty="0" smtClean="0"/>
              <a:t>best kinematic/event shape/</a:t>
            </a:r>
            <a:r>
              <a:rPr lang="en-US" dirty="0" err="1" smtClean="0"/>
              <a:t>b</a:t>
            </a:r>
            <a:r>
              <a:rPr lang="en-US" dirty="0" smtClean="0"/>
              <a:t>-tagging variables chosen from “pool” of candidate variables</a:t>
            </a:r>
          </a:p>
          <a:p>
            <a:r>
              <a:rPr lang="en-US" dirty="0" smtClean="0"/>
              <a:t>Optimized for each #jets/#</a:t>
            </a:r>
            <a:r>
              <a:rPr lang="en-US" dirty="0" err="1" smtClean="0"/>
              <a:t>b</a:t>
            </a:r>
            <a:r>
              <a:rPr lang="en-US" dirty="0" smtClean="0"/>
              <a:t>-tags category</a:t>
            </a:r>
          </a:p>
          <a:p>
            <a:r>
              <a:rPr lang="en-US" dirty="0" smtClean="0"/>
              <a:t>Simultaneous fit for S and B on NN output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257103" cy="365125"/>
          </a:xfrm>
        </p:spPr>
        <p:txBody>
          <a:bodyPr/>
          <a:lstStyle/>
          <a:p>
            <a:r>
              <a:rPr lang="en-US" dirty="0" smtClean="0"/>
              <a:t>Higgs Days 2012 - 19/9/2012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13990" y="4246979"/>
            <a:ext cx="160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dirty="0" smtClean="0">
                <a:solidFill>
                  <a:srgbClr val="FF0000"/>
                </a:solidFill>
              </a:rPr>
              <a:t> Used</a:t>
            </a:r>
          </a:p>
          <a:p>
            <a:r>
              <a:rPr lang="en-US" dirty="0" smtClean="0">
                <a:solidFill>
                  <a:srgbClr val="3366FF"/>
                </a:solidFill>
                <a:latin typeface="Zapf Dingbats"/>
                <a:ea typeface="Zapf Dingbats"/>
                <a:cs typeface="Zapf Dingbats"/>
              </a:rPr>
              <a:t>✗</a:t>
            </a:r>
            <a:r>
              <a:rPr lang="en-US" dirty="0" smtClean="0">
                <a:solidFill>
                  <a:srgbClr val="3366FF"/>
                </a:solidFill>
              </a:rPr>
              <a:t> Not used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90215" y="4893310"/>
          <a:ext cx="482551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253"/>
                <a:gridCol w="804253"/>
                <a:gridCol w="804253"/>
                <a:gridCol w="804253"/>
                <a:gridCol w="701430"/>
                <a:gridCol w="907076"/>
              </a:tblGrid>
              <a:tr h="2731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 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dirty="0" smtClean="0"/>
                        <a:t>-tags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dirty="0" smtClean="0"/>
                        <a:t>-tag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 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dirty="0" smtClean="0"/>
                        <a:t>-tags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 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dirty="0" smtClean="0"/>
                        <a:t>-tags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≥4 </a:t>
                      </a:r>
                      <a:r>
                        <a:rPr lang="en-US" sz="1200" dirty="0" err="1" smtClean="0"/>
                        <a:t>b</a:t>
                      </a:r>
                      <a:r>
                        <a:rPr lang="en-US" sz="1200" dirty="0" smtClean="0"/>
                        <a:t>-tags </a:t>
                      </a:r>
                      <a:endParaRPr lang="en-US" sz="1200" dirty="0"/>
                    </a:p>
                  </a:txBody>
                  <a:tcPr/>
                </a:tc>
              </a:tr>
              <a:tr h="273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73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73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≥6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3366FF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5381303" y="1115600"/>
          <a:ext cx="330401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0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&gt;30GeV </a:t>
                      </a:r>
                      <a:r>
                        <a:rPr lang="en-US" baseline="0" dirty="0" smtClean="0"/>
                        <a:t>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μ</a:t>
                      </a:r>
                      <a:r>
                        <a:rPr lang="en-US" dirty="0" smtClean="0"/>
                        <a:t>:   </a:t>
                      </a:r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dirty="0" smtClean="0"/>
                        <a:t>&gt;30GeV</a:t>
                      </a:r>
                      <a:r>
                        <a:rPr lang="en-US" baseline="0" dirty="0" smtClean="0"/>
                        <a:t> 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Jets (0.5):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0" dirty="0" smtClean="0"/>
                        <a:t>&gt;30/40GeV |</a:t>
                      </a:r>
                      <a:r>
                        <a:rPr lang="en-US" baseline="0" dirty="0" err="1" smtClean="0"/>
                        <a:t>η</a:t>
                      </a:r>
                      <a:r>
                        <a:rPr lang="en-US" baseline="0" dirty="0" smtClean="0"/>
                        <a:t>|&lt;2.4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B-tag: 70% (</a:t>
                      </a:r>
                      <a:r>
                        <a:rPr lang="en-US" dirty="0" err="1" smtClean="0"/>
                        <a:t>b</a:t>
                      </a:r>
                      <a:r>
                        <a:rPr lang="en-US" dirty="0" smtClean="0"/>
                        <a:t>) 20%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c</a:t>
                      </a:r>
                      <a:r>
                        <a:rPr lang="en-US" baseline="0" dirty="0" smtClean="0"/>
                        <a:t>) 2% (</a:t>
                      </a:r>
                      <a:r>
                        <a:rPr lang="en-US" baseline="0" dirty="0" err="1" smtClean="0"/>
                        <a:t>lite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44" y="2969800"/>
            <a:ext cx="3448132" cy="3902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04093" y="1472264"/>
            <a:ext cx="4150884" cy="3991584"/>
            <a:chOff x="4750588" y="2128243"/>
            <a:chExt cx="4150884" cy="39915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0588" y="2198791"/>
              <a:ext cx="2919707" cy="3921036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7559361" y="4985614"/>
              <a:ext cx="1279256" cy="1058243"/>
              <a:chOff x="7829817" y="2128243"/>
              <a:chExt cx="1279256" cy="1058243"/>
            </a:xfrm>
          </p:grpSpPr>
          <p:sp>
            <p:nvSpPr>
              <p:cNvPr id="8" name="Right Brace 7"/>
              <p:cNvSpPr/>
              <p:nvPr/>
            </p:nvSpPr>
            <p:spPr>
              <a:xfrm>
                <a:off x="7829817" y="2128243"/>
                <a:ext cx="225017" cy="1058243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100273" y="2224245"/>
                <a:ext cx="1008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dirty="0" smtClean="0"/>
                  <a:t> or </a:t>
                </a:r>
                <a:r>
                  <a:rPr lang="en-US" dirty="0" err="1" smtClean="0"/>
                  <a:t>μ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</a:t>
                </a:r>
                <a:r>
                  <a:rPr lang="en-US" baseline="-25000" dirty="0" err="1" smtClean="0"/>
                  <a:t>T</a:t>
                </a:r>
                <a:r>
                  <a:rPr lang="en-US" baseline="30000" dirty="0" err="1" smtClean="0"/>
                  <a:t>miss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, M</a:t>
                </a:r>
                <a:r>
                  <a:rPr lang="en-US" baseline="-25000" dirty="0" smtClean="0"/>
                  <a:t>T</a:t>
                </a:r>
                <a:r>
                  <a:rPr lang="en-US" baseline="30000" dirty="0" smtClean="0"/>
                  <a:t>W</a:t>
                </a:r>
                <a:endParaRPr lang="en-US" baseline="30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559361" y="3257034"/>
              <a:ext cx="1233817" cy="1599124"/>
              <a:chOff x="7829818" y="3257034"/>
              <a:chExt cx="1233817" cy="1599124"/>
            </a:xfrm>
          </p:grpSpPr>
          <p:sp>
            <p:nvSpPr>
              <p:cNvPr id="10" name="Right Brace 9"/>
              <p:cNvSpPr/>
              <p:nvPr/>
            </p:nvSpPr>
            <p:spPr>
              <a:xfrm>
                <a:off x="7829818" y="3257034"/>
                <a:ext cx="244956" cy="1599124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100274" y="3638989"/>
                <a:ext cx="9633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Up to 4 </a:t>
                </a:r>
                <a:r>
                  <a:rPr lang="en-US" dirty="0" err="1" smtClean="0"/>
                  <a:t>b</a:t>
                </a:r>
                <a:r>
                  <a:rPr lang="en-US" dirty="0" smtClean="0"/>
                  <a:t>-tags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552705" y="2128243"/>
              <a:ext cx="1348767" cy="1017390"/>
              <a:chOff x="7552705" y="2128243"/>
              <a:chExt cx="1348767" cy="1017390"/>
            </a:xfrm>
          </p:grpSpPr>
          <p:sp>
            <p:nvSpPr>
              <p:cNvPr id="12" name="Right Brace 11"/>
              <p:cNvSpPr/>
              <p:nvPr/>
            </p:nvSpPr>
            <p:spPr>
              <a:xfrm>
                <a:off x="7552705" y="2128243"/>
                <a:ext cx="251611" cy="1017390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829817" y="2198791"/>
                <a:ext cx="1071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 light jets (mostly)</a:t>
                </a:r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704"/>
          </a:xfrm>
        </p:spPr>
        <p:txBody>
          <a:bodyPr/>
          <a:lstStyle/>
          <a:p>
            <a:r>
              <a:rPr lang="en-US" dirty="0" smtClean="0"/>
              <a:t>ATLAS Analysis – </a:t>
            </a:r>
            <a:r>
              <a:rPr lang="en-US" dirty="0" err="1" smtClean="0"/>
              <a:t>lepton+jets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092" y="1199343"/>
            <a:ext cx="4857610" cy="36568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Cut-based analysis</a:t>
            </a:r>
          </a:p>
          <a:p>
            <a:r>
              <a:rPr lang="en-US" dirty="0" smtClean="0"/>
              <a:t>For ≥6 jets &amp; ≥3 </a:t>
            </a:r>
            <a:r>
              <a:rPr lang="en-US" dirty="0" err="1" smtClean="0"/>
              <a:t>b</a:t>
            </a:r>
            <a:r>
              <a:rPr lang="en-US" dirty="0" smtClean="0"/>
              <a:t>-tags: 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bb</a:t>
            </a:r>
            <a:r>
              <a:rPr lang="en-US" dirty="0" smtClean="0"/>
              <a:t>, as discriminating variable</a:t>
            </a:r>
          </a:p>
          <a:p>
            <a:pPr lvl="1"/>
            <a:r>
              <a:rPr lang="en-US" dirty="0" smtClean="0"/>
              <a:t>Kinematic fit to reconstruct </a:t>
            </a:r>
            <a:r>
              <a:rPr lang="en-US" dirty="0" err="1" smtClean="0"/>
              <a:t>ttbar</a:t>
            </a:r>
            <a:endParaRPr lang="en-US" dirty="0" smtClean="0"/>
          </a:p>
          <a:p>
            <a:pPr lvl="1"/>
            <a:r>
              <a:rPr lang="en-US" dirty="0" smtClean="0"/>
              <a:t>Use leftover </a:t>
            </a:r>
            <a:r>
              <a:rPr lang="en-US" dirty="0" err="1" smtClean="0"/>
              <a:t>b</a:t>
            </a:r>
            <a:r>
              <a:rPr lang="en-US" dirty="0" smtClean="0"/>
              <a:t>-jets for H-&gt;bb</a:t>
            </a:r>
          </a:p>
          <a:p>
            <a:r>
              <a:rPr lang="en-US" dirty="0" smtClean="0"/>
              <a:t>Elsewhere: use </a:t>
            </a:r>
            <a:r>
              <a:rPr lang="en-US" dirty="0" err="1" smtClean="0">
                <a:solidFill>
                  <a:srgbClr val="FF0000"/>
                </a:solidFill>
              </a:rPr>
              <a:t>H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baseline="30000" dirty="0" err="1" smtClean="0">
                <a:solidFill>
                  <a:srgbClr val="FF0000"/>
                </a:solidFill>
              </a:rPr>
              <a:t>had</a:t>
            </a:r>
            <a:r>
              <a:rPr lang="en-US" dirty="0" smtClean="0"/>
              <a:t> (scalar sum of 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FF0000"/>
                </a:solidFill>
              </a:rPr>
              <a:t>Signal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3366FF"/>
                </a:solidFill>
              </a:rPr>
              <a:t>Background</a:t>
            </a:r>
            <a:r>
              <a:rPr lang="en-US" dirty="0" smtClean="0"/>
              <a:t> regions to get limits</a:t>
            </a:r>
          </a:p>
          <a:p>
            <a:r>
              <a:rPr lang="en-US" dirty="0" smtClean="0"/>
              <a:t>Get final background normalizations and systematic uncertainties  (“nuisance parameters”) from fit to data – </a:t>
            </a:r>
            <a:r>
              <a:rPr lang="en-US" dirty="0" smtClean="0">
                <a:solidFill>
                  <a:srgbClr val="008000"/>
                </a:solidFill>
              </a:rPr>
              <a:t>profiling</a:t>
            </a:r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r>
              <a:rPr lang="en-US" dirty="0" smtClean="0"/>
              <a:t> to check fit is 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Higgs Days 2012 - 19/9/2012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5F5EE-9017-3A4B-80FC-7B6F6544F63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43660" y="4856158"/>
          <a:ext cx="5085948" cy="14020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47658"/>
                <a:gridCol w="847658"/>
                <a:gridCol w="847658"/>
                <a:gridCol w="847658"/>
                <a:gridCol w="783760"/>
                <a:gridCol w="911556"/>
              </a:tblGrid>
              <a:tr h="2130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≥4 </a:t>
                      </a:r>
                      <a:r>
                        <a:rPr lang="en-US" sz="1400" dirty="0" err="1" smtClean="0"/>
                        <a:t>b</a:t>
                      </a:r>
                      <a:r>
                        <a:rPr lang="en-US" sz="1400" dirty="0" smtClean="0"/>
                        <a:t>-tags </a:t>
                      </a:r>
                      <a:endParaRPr lang="en-US" sz="1400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baseline="300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3366FF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3366FF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3366FF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13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≥6 jets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had</a:t>
                      </a:r>
                      <a:endPara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en-US" baseline="30000" dirty="0" err="1" smtClean="0">
                          <a:solidFill>
                            <a:srgbClr val="FF0000"/>
                          </a:solidFill>
                        </a:rPr>
                        <a:t>had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lang="en-US" baseline="-25000" dirty="0" err="1" smtClean="0">
                          <a:solidFill>
                            <a:srgbClr val="FF0000"/>
                          </a:solidFill>
                        </a:rPr>
                        <a:t>bb</a:t>
                      </a:r>
                      <a:endParaRPr lang="en-US" baseline="-25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29825" y="5390735"/>
            <a:ext cx="160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Signal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Background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Control regions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234668</TotalTime>
  <Words>4681</Words>
  <Application>Microsoft Macintosh PowerPoint</Application>
  <PresentationFormat>On-screen Show (4:3)</PresentationFormat>
  <Paragraphs>667</Paragraphs>
  <Slides>64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Equation</vt:lpstr>
      <vt:lpstr>H-&gt;bb at the LHC</vt:lpstr>
      <vt:lpstr>WH/ZH Searches</vt:lpstr>
      <vt:lpstr>ATLAS VH, H-&gt;bb Analyses</vt:lpstr>
      <vt:lpstr>Background Systematic Uncertainty</vt:lpstr>
      <vt:lpstr>ttH Search</vt:lpstr>
      <vt:lpstr>Early LHC ttH analyses: Yes we can!</vt:lpstr>
      <vt:lpstr>Slide 7</vt:lpstr>
      <vt:lpstr>CMS Analysis</vt:lpstr>
      <vt:lpstr>ATLAS Analysis – lepton+jets</vt:lpstr>
      <vt:lpstr>ATLAS Analysis</vt:lpstr>
      <vt:lpstr>Slide 11</vt:lpstr>
      <vt:lpstr>ATLAS/CMS differences</vt:lpstr>
      <vt:lpstr>Conclusions</vt:lpstr>
      <vt:lpstr>Bonus slides</vt:lpstr>
      <vt:lpstr>Details and Results: WH/ZH Analyses</vt:lpstr>
      <vt:lpstr>Simulation of signal and background</vt:lpstr>
      <vt:lpstr>Slide 17</vt:lpstr>
      <vt:lpstr>ATLAS/CMS Comparison</vt:lpstr>
      <vt:lpstr>ATLAS/CMS Comparison </vt:lpstr>
      <vt:lpstr>CMS VH analysis: changes for ICHEP</vt:lpstr>
      <vt:lpstr>CMS VH analysis: changes for ICHEP</vt:lpstr>
      <vt:lpstr>CMS VH analysis: changes for ICHEP</vt:lpstr>
      <vt:lpstr>Data-driven background determination</vt:lpstr>
      <vt:lpstr>Theory uncertainty</vt:lpstr>
      <vt:lpstr>Individual channel limits</vt:lpstr>
      <vt:lpstr>Signal Systematic Uncertainties</vt:lpstr>
      <vt:lpstr>Details and Results: ttH Analyses</vt:lpstr>
      <vt:lpstr>Slide 28</vt:lpstr>
      <vt:lpstr>ATLAS Analysis – Control Regions</vt:lpstr>
      <vt:lpstr>Profiling</vt:lpstr>
      <vt:lpstr>Systematics</vt:lpstr>
      <vt:lpstr>Slide 32</vt:lpstr>
      <vt:lpstr>ATLAS vs CMS Comparison</vt:lpstr>
      <vt:lpstr>CMS Analysis</vt:lpstr>
      <vt:lpstr>CMS Analysis</vt:lpstr>
      <vt:lpstr>Slide 36</vt:lpstr>
      <vt:lpstr>Slide 37</vt:lpstr>
      <vt:lpstr>Questions to CMS</vt:lpstr>
      <vt:lpstr>Slide 39</vt:lpstr>
      <vt:lpstr>Tools of the Trade: Statistics Survival Guide</vt:lpstr>
      <vt:lpstr>The Brazil Plot</vt:lpstr>
      <vt:lpstr>The p0 Discovery Plot</vt:lpstr>
      <vt:lpstr>The Cyan Band Plot – signal strength</vt:lpstr>
      <vt:lpstr>Tools of the Trade: The Hardware</vt:lpstr>
      <vt:lpstr>The Large Hadron Collider</vt:lpstr>
      <vt:lpstr>Slide 46</vt:lpstr>
      <vt:lpstr>Slide 47</vt:lpstr>
      <vt:lpstr>ATLAS </vt:lpstr>
      <vt:lpstr>Slide 49</vt:lpstr>
      <vt:lpstr>Slide 50</vt:lpstr>
      <vt:lpstr>Event Reconstruction</vt:lpstr>
      <vt:lpstr>Electron &amp; Photon Reconstruction</vt:lpstr>
      <vt:lpstr>Jet Reconstruction</vt:lpstr>
      <vt:lpstr>Transverse Missing Energy (MET)</vt:lpstr>
      <vt:lpstr>b-Jet  Identification</vt:lpstr>
      <vt:lpstr>LHC Luminosity</vt:lpstr>
      <vt:lpstr>ATLAS: Pileup Evolution: 2010</vt:lpstr>
      <vt:lpstr>ATLAS: Pileup Evolution: 2011</vt:lpstr>
      <vt:lpstr>ATLAS: Pileup Evolution: 2012</vt:lpstr>
      <vt:lpstr>Pileup &amp; Its Consequences</vt:lpstr>
      <vt:lpstr>Mitigating Pileup</vt:lpstr>
      <vt:lpstr>Trigger</vt:lpstr>
      <vt:lpstr>Other:</vt:lpstr>
      <vt:lpstr>Tevatron Higgs cross section </vt:lpstr>
    </vt:vector>
  </TitlesOfParts>
  <Company>Royal Holloway University of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H-&gt;bb Winter Note</dc:title>
  <dc:creator>Ricardo Goncalo</dc:creator>
  <cp:lastModifiedBy>Ricardo Goncalo</cp:lastModifiedBy>
  <cp:revision>474</cp:revision>
  <cp:lastPrinted>2012-04-04T17:01:46Z</cp:lastPrinted>
  <dcterms:created xsi:type="dcterms:W3CDTF">2012-09-19T00:43:05Z</dcterms:created>
  <dcterms:modified xsi:type="dcterms:W3CDTF">2012-09-19T11:18:33Z</dcterms:modified>
</cp:coreProperties>
</file>