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85" r:id="rId3"/>
    <p:sldId id="300" r:id="rId4"/>
    <p:sldId id="304" r:id="rId5"/>
    <p:sldId id="292" r:id="rId6"/>
    <p:sldId id="301" r:id="rId7"/>
    <p:sldId id="291" r:id="rId8"/>
    <p:sldId id="278" r:id="rId9"/>
    <p:sldId id="269" r:id="rId10"/>
    <p:sldId id="296" r:id="rId11"/>
    <p:sldId id="262" r:id="rId12"/>
    <p:sldId id="298" r:id="rId13"/>
    <p:sldId id="286" r:id="rId14"/>
    <p:sldId id="303" r:id="rId15"/>
    <p:sldId id="293" r:id="rId16"/>
    <p:sldId id="283" r:id="rId17"/>
    <p:sldId id="299" r:id="rId18"/>
    <p:sldId id="281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36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532DE-F220-F94C-BEDA-A0FCB213BA31}" type="datetimeFigureOut">
              <a:rPr lang="en-US" smtClean="0"/>
              <a:t>19.11.19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9CC9A-8220-F54D-A453-B7CA100DC5F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6432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04467-295C-724C-B337-E2C359766F36}" type="datetimeFigureOut">
              <a:rPr lang="en-US" smtClean="0"/>
              <a:t>19.11.19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1FD87-A83E-904D-AD3D-6D785F4D67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1660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Agradecer ao NEDF pelo convite 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1673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UPGRADE: (LIP </a:t>
            </a:r>
            <a:r>
              <a:rPr lang="pt-PT" baseline="0" dirty="0" err="1" smtClean="0"/>
              <a:t>areas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red</a:t>
            </a:r>
            <a:r>
              <a:rPr lang="pt-PT" baseline="0" dirty="0" smtClean="0"/>
              <a:t>)</a:t>
            </a:r>
          </a:p>
          <a:p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spacial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granularity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separate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close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tracking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solid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angle</a:t>
            </a:r>
            <a:r>
              <a:rPr lang="pt-PT" baseline="0" dirty="0" smtClean="0"/>
              <a:t> (b-</a:t>
            </a:r>
            <a:r>
              <a:rPr lang="pt-PT" baseline="0" dirty="0" err="1" smtClean="0"/>
              <a:t>tagging</a:t>
            </a:r>
            <a:r>
              <a:rPr lang="pt-PT" baseline="0" dirty="0" smtClean="0"/>
              <a:t>, </a:t>
            </a:r>
            <a:r>
              <a:rPr lang="pt-PT" baseline="0" dirty="0" err="1" smtClean="0"/>
              <a:t>vertex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ident</a:t>
            </a:r>
            <a:r>
              <a:rPr lang="pt-PT" baseline="0" dirty="0" smtClean="0"/>
              <a:t>.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)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baseline="0" dirty="0" err="1" smtClean="0"/>
              <a:t>Add</a:t>
            </a:r>
            <a:r>
              <a:rPr lang="pt-PT" baseline="0" dirty="0" smtClean="0"/>
              <a:t> </a:t>
            </a:r>
            <a:r>
              <a:rPr lang="pt-PT" b="1" baseline="0" dirty="0" err="1" smtClean="0"/>
              <a:t>timing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information</a:t>
            </a:r>
            <a:r>
              <a:rPr lang="pt-PT" b="1" baseline="0" dirty="0" smtClean="0"/>
              <a:t> </a:t>
            </a:r>
            <a:r>
              <a:rPr lang="pt-PT" baseline="0" dirty="0" smtClean="0"/>
              <a:t>to </a:t>
            </a:r>
            <a:r>
              <a:rPr lang="pt-PT" baseline="0" dirty="0" err="1" smtClean="0"/>
              <a:t>reject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pileup</a:t>
            </a:r>
            <a:r>
              <a:rPr lang="pt-PT" baseline="0" dirty="0" smtClean="0"/>
              <a:t>: </a:t>
            </a:r>
            <a:r>
              <a:rPr lang="pt-PT" baseline="0" dirty="0" err="1" smtClean="0"/>
              <a:t>need</a:t>
            </a:r>
            <a:r>
              <a:rPr lang="pt-PT" baseline="0" dirty="0" smtClean="0"/>
              <a:t> O(mm) </a:t>
            </a:r>
            <a:r>
              <a:rPr lang="pt-PT" baseline="0" dirty="0" err="1" smtClean="0"/>
              <a:t>resolution</a:t>
            </a:r>
            <a:r>
              <a:rPr lang="pt-PT" baseline="0" dirty="0" smtClean="0"/>
              <a:t> =&gt; ~</a:t>
            </a:r>
            <a:r>
              <a:rPr lang="pt-PT" b="1" baseline="0" dirty="0" smtClean="0"/>
              <a:t>O(10ps) ; 30ps = 9mm</a:t>
            </a:r>
          </a:p>
          <a:p>
            <a:r>
              <a:rPr lang="pt-PT" baseline="0" dirty="0" err="1" smtClean="0"/>
              <a:t>Replace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damaged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detectors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with</a:t>
            </a:r>
            <a:r>
              <a:rPr lang="pt-PT" baseline="0" dirty="0" smtClean="0"/>
              <a:t> </a:t>
            </a:r>
            <a:r>
              <a:rPr lang="pt-PT" b="1" baseline="0" dirty="0" smtClean="0"/>
              <a:t>more </a:t>
            </a:r>
            <a:r>
              <a:rPr lang="pt-PT" b="1" baseline="0" dirty="0" err="1" smtClean="0"/>
              <a:t>rad.hard</a:t>
            </a:r>
            <a:r>
              <a:rPr lang="pt-PT" b="1" baseline="0" dirty="0" smtClean="0"/>
              <a:t> </a:t>
            </a:r>
            <a:r>
              <a:rPr lang="pt-PT" b="1" baseline="0" dirty="0" err="1" smtClean="0"/>
              <a:t>technologies</a:t>
            </a:r>
            <a:endParaRPr lang="pt-PT" b="1" baseline="0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 smtClean="0"/>
              <a:t>HGTD </a:t>
            </a:r>
            <a:r>
              <a:rPr lang="pt-PT" dirty="0" err="1" smtClean="0"/>
              <a:t>radius</a:t>
            </a:r>
            <a:r>
              <a:rPr lang="pt-PT" baseline="0" dirty="0" smtClean="0"/>
              <a:t> 120 – 640 mm ; 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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Completely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replace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Inner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Detector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with</a:t>
            </a:r>
            <a:r>
              <a:rPr lang="pt-PT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all-silicon</a:t>
            </a:r>
            <a:endParaRPr lang="pt-PT" sz="1200" b="0" i="0" u="none" strike="noStrike" kern="1200" baseline="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4962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THE POWER OF PRECISION!!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383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 </a:t>
            </a:r>
            <a:r>
              <a:rPr lang="pt-PT" dirty="0" smtClean="0">
                <a:sym typeface="Wingdings"/>
              </a:rPr>
              <a:t> Um Triunfo</a:t>
            </a:r>
            <a:r>
              <a:rPr lang="pt-PT" baseline="0" dirty="0" smtClean="0">
                <a:sym typeface="Wingdings"/>
              </a:rPr>
              <a:t> da física do último século!!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Eletromagnética</a:t>
            </a:r>
            <a:r>
              <a:rPr lang="pt-PT" baseline="0" dirty="0" smtClean="0"/>
              <a:t> de alcance infinito; </a:t>
            </a:r>
            <a:r>
              <a:rPr lang="pt-PT" dirty="0" smtClean="0"/>
              <a:t>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,</a:t>
            </a:r>
            <a:r>
              <a:rPr lang="pt-PT" baseline="0" dirty="0" smtClean="0"/>
              <a:t> por isso a força nuclear fraca tem alcance muito curto; força forte também, mas porque é tão forte que quando tentamos afastar duas partículas, a energia </a:t>
            </a:r>
            <a:r>
              <a:rPr lang="pt-PT" baseline="0" dirty="0" err="1" smtClean="0"/>
              <a:t>dispendida</a:t>
            </a:r>
            <a:r>
              <a:rPr lang="pt-PT" baseline="0" dirty="0" smtClean="0"/>
              <a:t> é suficiente para criar mais partículas</a:t>
            </a:r>
            <a:endParaRPr lang="pt-PT" dirty="0" smtClean="0"/>
          </a:p>
          <a:p>
            <a:r>
              <a:rPr lang="pt-PT" dirty="0" smtClean="0"/>
              <a:t>E o </a:t>
            </a:r>
            <a:r>
              <a:rPr lang="pt-PT" dirty="0" err="1" smtClean="0"/>
              <a:t>Higgs</a:t>
            </a:r>
            <a:r>
              <a:rPr lang="pt-PT" dirty="0" smtClean="0"/>
              <a:t>? É uma pedra basilar do </a:t>
            </a:r>
            <a:r>
              <a:rPr lang="pt-PT" dirty="0" err="1" smtClean="0"/>
              <a:t>edificio</a:t>
            </a:r>
            <a:r>
              <a:rPr lang="pt-PT" baseline="0" dirty="0" smtClean="0"/>
              <a:t> de que falamos mais à frente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LIP</a:t>
            </a:r>
            <a:r>
              <a:rPr lang="pt-PT" baseline="0" dirty="0" smtClean="0"/>
              <a:t> </a:t>
            </a:r>
            <a:r>
              <a:rPr lang="pt-PT" baseline="0" dirty="0" err="1" smtClean="0"/>
              <a:t>made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important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contribution</a:t>
            </a:r>
            <a:r>
              <a:rPr lang="pt-PT" baseline="0" dirty="0" smtClean="0"/>
              <a:t> to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TileCal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171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0"/>
              <a:buChar char="à"/>
            </a:pPr>
            <a:r>
              <a:rPr lang="pt-PT" dirty="0" err="1" smtClean="0">
                <a:sym typeface="Wingdings"/>
              </a:rPr>
              <a:t>Main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area</a:t>
            </a:r>
            <a:r>
              <a:rPr lang="pt-PT" dirty="0" smtClean="0">
                <a:sym typeface="Wingdings"/>
              </a:rPr>
              <a:t>: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jet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trigger</a:t>
            </a:r>
            <a:endParaRPr lang="pt-PT" baseline="0" dirty="0" smtClean="0">
              <a:sym typeface="Wingdings"/>
            </a:endParaRPr>
          </a:p>
          <a:p>
            <a:pPr marL="171450" indent="-171450">
              <a:buFont typeface="Wingdings" charset="0"/>
              <a:buChar char="à"/>
            </a:pPr>
            <a:r>
              <a:rPr lang="pt-PT" baseline="0" dirty="0" smtClean="0">
                <a:sym typeface="Wingdings"/>
              </a:rPr>
              <a:t>GPU-</a:t>
            </a:r>
            <a:r>
              <a:rPr lang="pt-PT" baseline="0" dirty="0" err="1" smtClean="0">
                <a:sym typeface="Wingdings"/>
              </a:rPr>
              <a:t>based</a:t>
            </a:r>
            <a:r>
              <a:rPr lang="pt-PT" baseline="0" dirty="0" smtClean="0">
                <a:sym typeface="Wingdings"/>
              </a:rPr>
              <a:t> </a:t>
            </a:r>
            <a:r>
              <a:rPr lang="pt-PT" baseline="0" dirty="0" err="1" smtClean="0">
                <a:sym typeface="Wingdings"/>
              </a:rPr>
              <a:t>clustering</a:t>
            </a:r>
            <a:r>
              <a:rPr lang="pt-PT" baseline="0" dirty="0" smtClean="0">
                <a:sym typeface="Wingdings"/>
              </a:rPr>
              <a:t> for </a:t>
            </a:r>
            <a:r>
              <a:rPr lang="pt-PT" baseline="0" dirty="0" err="1" smtClean="0">
                <a:sym typeface="Wingdings"/>
              </a:rPr>
              <a:t>the</a:t>
            </a:r>
            <a:r>
              <a:rPr lang="pt-PT" baseline="0" dirty="0" smtClean="0">
                <a:sym typeface="Wingdings"/>
              </a:rPr>
              <a:t> upgrade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7526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Porque é que interessa? </a:t>
            </a:r>
          </a:p>
          <a:p>
            <a:r>
              <a:rPr lang="pt-PT" dirty="0" smtClean="0"/>
              <a:t>O </a:t>
            </a:r>
            <a:r>
              <a:rPr lang="pt-PT" dirty="0" err="1" smtClean="0"/>
              <a:t>Higgs</a:t>
            </a:r>
            <a:r>
              <a:rPr lang="pt-PT" dirty="0" smtClean="0"/>
              <a:t> desintegra-se sobretudo em quarks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bottom</a:t>
            </a:r>
            <a:r>
              <a:rPr lang="pt-PT" baseline="0" dirty="0" smtClean="0"/>
              <a:t>. Se vemos isto há menos espaço para </a:t>
            </a:r>
            <a:r>
              <a:rPr lang="pt-PT" baseline="0" smtClean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More </a:t>
            </a:r>
            <a:r>
              <a:rPr lang="pt-PT" dirty="0" err="1" smtClean="0"/>
              <a:t>info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smtClean="0"/>
              <a:t>...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5769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Th</a:t>
            </a:r>
            <a:r>
              <a:rPr lang="pt-PT" dirty="0" smtClean="0"/>
              <a:t> </a:t>
            </a:r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experiment</a:t>
            </a:r>
            <a:r>
              <a:rPr lang="pt-PT" dirty="0" smtClean="0"/>
              <a:t> I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its</a:t>
            </a:r>
            <a:r>
              <a:rPr lang="pt-PT" dirty="0" smtClean="0"/>
              <a:t> </a:t>
            </a:r>
            <a:r>
              <a:rPr lang="pt-PT" dirty="0" err="1" smtClean="0"/>
              <a:t>own</a:t>
            </a:r>
            <a:r>
              <a:rPr lang="pt-PT" dirty="0" smtClean="0"/>
              <a:t> </a:t>
            </a:r>
            <a:r>
              <a:rPr lang="pt-PT" dirty="0" err="1" smtClean="0"/>
              <a:t>super-hero</a:t>
            </a:r>
            <a:r>
              <a:rPr lang="pt-PT" dirty="0" smtClean="0"/>
              <a:t>!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5FA0B2-CAC2-424D-9C02-7E1B93F0842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724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865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798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692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299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839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411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029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544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177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713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030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3AE4B-C95D-5547-BC04-D7F0E7295FA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48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gif"/><Relationship Id="rId9" Type="http://schemas.openxmlformats.org/officeDocument/2006/relationships/image" Target="../media/image7.gif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mailto:atlasinfo@lip.pt" TargetMode="External"/><Relationship Id="rId5" Type="http://schemas.openxmlformats.org/officeDocument/2006/relationships/image" Target="../media/image43.png"/><Relationship Id="rId6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microsoft.com/office/2007/relationships/hdphoto" Target="../media/hdphoto6.wdp"/><Relationship Id="rId9" Type="http://schemas.openxmlformats.org/officeDocument/2006/relationships/image" Target="../media/image49.png"/><Relationship Id="rId1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15.png"/><Relationship Id="rId9" Type="http://schemas.openxmlformats.org/officeDocument/2006/relationships/image" Target="../media/image9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microsoft.com/office/2007/relationships/hdphoto" Target="../media/hdphoto1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2.wdp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microsoft.com/office/2007/relationships/hdphoto" Target="../media/hdphoto3.wdp"/><Relationship Id="rId9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2642" cy="6891361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26"/>
            <a:ext cx="9144000" cy="61937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" y="6212044"/>
            <a:ext cx="9131427" cy="689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927" y="1358067"/>
            <a:ext cx="8512974" cy="2187792"/>
          </a:xfrm>
          <a:solidFill>
            <a:schemeClr val="tx1">
              <a:alpha val="29000"/>
            </a:schemeClr>
          </a:solidFill>
          <a:effectLst/>
        </p:spPr>
        <p:txBody>
          <a:bodyPr>
            <a:noAutofit/>
          </a:bodyPr>
          <a:lstStyle/>
          <a:p>
            <a:pPr algn="l"/>
            <a:r>
              <a:rPr lang="pt-PT" sz="4000" dirty="0" smtClean="0">
                <a:solidFill>
                  <a:schemeClr val="bg1"/>
                </a:solidFill>
                <a:latin typeface="Arial"/>
                <a:cs typeface="Arial"/>
              </a:rPr>
              <a:t>LIP:</a:t>
            </a:r>
            <a:br>
              <a:rPr lang="pt-PT" sz="4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PT" sz="7200" dirty="0" smtClean="0">
                <a:solidFill>
                  <a:schemeClr val="bg1"/>
                </a:solidFill>
                <a:latin typeface="Arial"/>
                <a:cs typeface="Arial"/>
              </a:rPr>
              <a:t>Experiência ATLAS</a:t>
            </a:r>
            <a:endParaRPr lang="en-US" sz="6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27439"/>
            <a:ext cx="9131427" cy="610753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Ricardo </a:t>
            </a:r>
            <a:r>
              <a:rPr lang="en-US" dirty="0" err="1" smtClean="0">
                <a:solidFill>
                  <a:schemeClr val="bg1"/>
                </a:solidFill>
              </a:rPr>
              <a:t>Gonçalo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grupo</a:t>
            </a:r>
            <a:r>
              <a:rPr lang="en-US" dirty="0" smtClean="0">
                <a:solidFill>
                  <a:schemeClr val="bg1"/>
                </a:solidFill>
              </a:rPr>
              <a:t> ATLAS do LIP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 descr="Modelos-Barras-FUNDOS-v04_3logos-FEEI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050" y="6306380"/>
            <a:ext cx="3409949" cy="527596"/>
          </a:xfrm>
          <a:prstGeom prst="rect">
            <a:avLst/>
          </a:prstGeom>
        </p:spPr>
      </p:pic>
      <p:pic>
        <p:nvPicPr>
          <p:cNvPr id="5" name="Picture 4" descr="LIP-black-3100x21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5" y="6316509"/>
            <a:ext cx="839639" cy="568787"/>
          </a:xfrm>
          <a:prstGeom prst="rect">
            <a:avLst/>
          </a:prstGeom>
        </p:spPr>
      </p:pic>
      <p:pic>
        <p:nvPicPr>
          <p:cNvPr id="6" name="Picture 5" descr="FCT_logo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683" y="6369414"/>
            <a:ext cx="965367" cy="382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927" y="4473332"/>
            <a:ext cx="8512974" cy="954107"/>
          </a:xfrm>
          <a:prstGeom prst="rect">
            <a:avLst/>
          </a:prstGeom>
          <a:solidFill>
            <a:srgbClr val="000000">
              <a:alpha val="2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Apresentação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dos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grupos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investigação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do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Departamento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Física</a:t>
            </a:r>
            <a:endParaRPr lang="pt-PT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9" descr="SPFdp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828" y="6332549"/>
            <a:ext cx="1355855" cy="562270"/>
          </a:xfrm>
          <a:prstGeom prst="rect">
            <a:avLst/>
          </a:prstGeom>
        </p:spPr>
      </p:pic>
      <p:pic>
        <p:nvPicPr>
          <p:cNvPr id="15" name="Picture 14" descr="logo-cern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870" y="6243273"/>
            <a:ext cx="648088" cy="648088"/>
          </a:xfrm>
          <a:prstGeom prst="rect">
            <a:avLst/>
          </a:prstGeom>
        </p:spPr>
      </p:pic>
      <p:pic>
        <p:nvPicPr>
          <p:cNvPr id="17" name="Picture 16" descr="atlas_logo1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248" y="6241812"/>
            <a:ext cx="550307" cy="642024"/>
          </a:xfrm>
          <a:prstGeom prst="rect">
            <a:avLst/>
          </a:prstGeom>
        </p:spPr>
      </p:pic>
      <p:pic>
        <p:nvPicPr>
          <p:cNvPr id="11" name="Picture 10" descr="UC_V_FundoClaro-verde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5"/>
          <a:stretch/>
        </p:blipFill>
        <p:spPr>
          <a:xfrm>
            <a:off x="917665" y="6014434"/>
            <a:ext cx="1047750" cy="94392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40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10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78" y="1154626"/>
            <a:ext cx="6136861" cy="4558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8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3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Particle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identification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2" y="1144356"/>
            <a:ext cx="7033534" cy="5704977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11</a:t>
            </a:fld>
            <a:endParaRPr lang="pt-PT"/>
          </a:p>
        </p:txBody>
      </p:sp>
      <p:grpSp>
        <p:nvGrpSpPr>
          <p:cNvPr id="22" name="Group 21"/>
          <p:cNvGrpSpPr/>
          <p:nvPr/>
        </p:nvGrpSpPr>
        <p:grpSpPr>
          <a:xfrm>
            <a:off x="4984751" y="5366760"/>
            <a:ext cx="2480389" cy="1175292"/>
            <a:chOff x="-583700" y="3488285"/>
            <a:chExt cx="2480389" cy="11752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8162"/>
            <a:stretch/>
          </p:blipFill>
          <p:spPr>
            <a:xfrm>
              <a:off x="713116" y="3488285"/>
              <a:ext cx="1183573" cy="1175292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-583700" y="3852400"/>
              <a:ext cx="1296816" cy="22353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553200" y="2312993"/>
            <a:ext cx="2361292" cy="3691467"/>
            <a:chOff x="6553200" y="2312993"/>
            <a:chExt cx="2361292" cy="369146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5273" y="2312993"/>
              <a:ext cx="1179219" cy="3691467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 flipH="1" flipV="1">
              <a:off x="6553200" y="3534184"/>
              <a:ext cx="1182073" cy="52018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36198" y="1125402"/>
            <a:ext cx="3305175" cy="1146112"/>
            <a:chOff x="832552" y="3937000"/>
            <a:chExt cx="3305175" cy="114611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361" b="34591"/>
            <a:stretch/>
          </p:blipFill>
          <p:spPr>
            <a:xfrm>
              <a:off x="832552" y="3937000"/>
              <a:ext cx="1183573" cy="1146112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>
              <a:stCxn id="25" idx="3"/>
            </p:cNvCxnSpPr>
            <p:nvPr/>
          </p:nvCxnSpPr>
          <p:spPr>
            <a:xfrm flipV="1">
              <a:off x="2016125" y="4383223"/>
              <a:ext cx="2121602" cy="12683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36198" y="2805594"/>
            <a:ext cx="4038927" cy="3691467"/>
            <a:chOff x="136198" y="2805594"/>
            <a:chExt cx="4038927" cy="369146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198" y="2805594"/>
              <a:ext cx="2454602" cy="3691467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>
            <a:xfrm flipV="1">
              <a:off x="2590800" y="3937000"/>
              <a:ext cx="1584325" cy="59673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2708014" y="5412673"/>
            <a:ext cx="1628329" cy="1183573"/>
            <a:chOff x="2708014" y="5412673"/>
            <a:chExt cx="1628329" cy="118357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8014" y="5412673"/>
              <a:ext cx="1183573" cy="1183573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>
              <a:stCxn id="41" idx="3"/>
            </p:cNvCxnSpPr>
            <p:nvPr/>
          </p:nvCxnSpPr>
          <p:spPr>
            <a:xfrm flipV="1">
              <a:off x="3891587" y="5507345"/>
              <a:ext cx="444756" cy="49711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58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6926"/>
            <a:ext cx="9144000" cy="1975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755" y="819826"/>
            <a:ext cx="4554471" cy="3338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52" y="819826"/>
            <a:ext cx="4100957" cy="333873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753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085" y="823226"/>
            <a:ext cx="5752915" cy="37983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4764"/>
            <a:ext cx="9144000" cy="818462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Últimas </a:t>
            </a:r>
            <a:r>
              <a:rPr lang="pt-PT" dirty="0" smtClean="0">
                <a:solidFill>
                  <a:srgbClr val="FFFFFF"/>
                </a:solidFill>
              </a:rPr>
              <a:t>novidades (s</a:t>
            </a:r>
            <a:r>
              <a:rPr lang="pt-PT" dirty="0" smtClean="0">
                <a:solidFill>
                  <a:srgbClr val="FFFFFF"/>
                </a:solidFill>
              </a:rPr>
              <a:t>ó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... h</a:t>
            </a:r>
            <a:r>
              <a:rPr lang="pt-PT" dirty="0" smtClean="0">
                <a:solidFill>
                  <a:srgbClr val="FFFFFF"/>
                </a:solidFill>
              </a:rPr>
              <a:t>á mais!</a:t>
            </a:r>
            <a:r>
              <a:rPr lang="pt-PT" dirty="0" smtClean="0">
                <a:solidFill>
                  <a:srgbClr val="FFFFFF"/>
                </a:solidFill>
              </a:rPr>
              <a:t>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Ricardo Gonçalo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rgbClr val="FFFFFF"/>
                </a:solidFill>
                <a:latin typeface="Calibri"/>
              </a:rPr>
              <a:t>Investigação no DF - 19/11/2019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85" y="1635125"/>
            <a:ext cx="4944926" cy="4341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4134123"/>
            <a:ext cx="5562600" cy="22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1567" r="13957"/>
          <a:stretch/>
        </p:blipFill>
        <p:spPr>
          <a:xfrm>
            <a:off x="0" y="0"/>
            <a:ext cx="9144001" cy="5925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7976"/>
            <a:ext cx="8229600" cy="1336491"/>
          </a:xfrm>
          <a:solidFill>
            <a:srgbClr val="FFFFFF">
              <a:alpha val="69000"/>
            </a:srgbClr>
          </a:solidFill>
        </p:spPr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rgbClr val="000000"/>
                </a:solidFill>
              </a:rPr>
              <a:t>https</a:t>
            </a:r>
            <a:r>
              <a:rPr lang="pt-PT" dirty="0" smtClean="0">
                <a:solidFill>
                  <a:srgbClr val="000000"/>
                </a:solidFill>
              </a:rPr>
              <a:t>://</a:t>
            </a:r>
            <a:r>
              <a:rPr lang="pt-PT" dirty="0" err="1" smtClean="0">
                <a:solidFill>
                  <a:srgbClr val="000000"/>
                </a:solidFill>
              </a:rPr>
              <a:t>www.lip.pt</a:t>
            </a:r>
            <a:r>
              <a:rPr lang="pt-PT" dirty="0" smtClean="0">
                <a:solidFill>
                  <a:srgbClr val="000000"/>
                </a:solidFill>
              </a:rPr>
              <a:t>/atlas/</a:t>
            </a:r>
            <a:r>
              <a:rPr lang="pt-PT" dirty="0">
                <a:solidFill>
                  <a:srgbClr val="000000"/>
                </a:solidFill>
              </a:rPr>
              <a:t/>
            </a:r>
            <a:br>
              <a:rPr lang="pt-PT" dirty="0">
                <a:solidFill>
                  <a:srgbClr val="000000"/>
                </a:solidFill>
              </a:rPr>
            </a:br>
            <a:r>
              <a:rPr lang="pt-PT" dirty="0">
                <a:solidFill>
                  <a:srgbClr val="000000"/>
                </a:solidFill>
                <a:hlinkClick r:id="rId4"/>
              </a:rPr>
              <a:t>atlasinfo@lip.pt</a:t>
            </a:r>
            <a:r>
              <a:rPr lang="pt-PT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147" b="99430" l="353" r="99612">
                        <a14:foregroundMark x1="15243" y1="95928" x2="15243" y2="95928"/>
                        <a14:foregroundMark x1="69442" y1="41694" x2="69442" y2="41694"/>
                        <a14:foregroundMark x1="69936" y1="33388" x2="69936" y2="33388"/>
                        <a14:foregroundMark x1="68243" y1="36564" x2="70466" y2="34121"/>
                        <a14:foregroundMark x1="70819" y1="34528" x2="71842" y2="40065"/>
                        <a14:foregroundMark x1="93084" y1="49593" x2="94989" y2="52769"/>
                        <a14:foregroundMark x1="91884" y1="49593" x2="90367" y2="52769"/>
                        <a14:foregroundMark x1="52470" y1="19137" x2="50917" y2="19951"/>
                        <a14:foregroundMark x1="66020" y1="45277" x2="67396" y2="43648"/>
                        <a14:foregroundMark x1="17149" y1="27850" x2="18701" y2="27850"/>
                        <a14:backgroundMark x1="88814" y1="55130" x2="77488" y2="50814"/>
                        <a14:backgroundMark x1="58469" y1="16775" x2="65138" y2="26629"/>
                        <a14:backgroundMark x1="65843" y1="32166" x2="66514" y2="41694"/>
                      </a14:backgroundRemoval>
                    </a14:imgEffect>
                  </a14:imgLayer>
                </a14:imgProps>
              </a:ext>
            </a:extLst>
          </a:blip>
          <a:srcRect t="3687"/>
          <a:stretch/>
        </p:blipFill>
        <p:spPr>
          <a:xfrm>
            <a:off x="0" y="3041902"/>
            <a:ext cx="9144000" cy="3816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49676"/>
            <a:ext cx="7989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rgbClr val="FFFFFF"/>
                </a:solidFill>
              </a:rPr>
              <a:t>ATLAS em Coimbra: </a:t>
            </a:r>
          </a:p>
          <a:p>
            <a:r>
              <a:rPr lang="pt-PT" sz="2800" dirty="0" smtClean="0">
                <a:solidFill>
                  <a:srgbClr val="FFFFFF"/>
                </a:solidFill>
              </a:rPr>
              <a:t>Helmut </a:t>
            </a:r>
            <a:r>
              <a:rPr lang="pt-PT" sz="2800" dirty="0" err="1" smtClean="0">
                <a:solidFill>
                  <a:srgbClr val="FFFFFF"/>
                </a:solidFill>
              </a:rPr>
              <a:t>Wolters</a:t>
            </a:r>
            <a:r>
              <a:rPr lang="pt-PT" sz="2800" dirty="0">
                <a:solidFill>
                  <a:srgbClr val="FFFFFF"/>
                </a:solidFill>
              </a:rPr>
              <a:t> (</a:t>
            </a:r>
            <a:r>
              <a:rPr lang="pt-PT" sz="2800" dirty="0" err="1">
                <a:solidFill>
                  <a:srgbClr val="FFFFFF"/>
                </a:solidFill>
              </a:rPr>
              <a:t>helmut@coimbra.lip.pt</a:t>
            </a:r>
            <a:r>
              <a:rPr lang="pt-PT" sz="2800" dirty="0">
                <a:solidFill>
                  <a:srgbClr val="FFFFFF"/>
                </a:solidFill>
              </a:rPr>
              <a:t>), </a:t>
            </a:r>
            <a:endParaRPr lang="pt-PT" sz="2800" dirty="0" smtClean="0">
              <a:solidFill>
                <a:srgbClr val="FFFFFF"/>
              </a:solidFill>
            </a:endParaRPr>
          </a:p>
          <a:p>
            <a:r>
              <a:rPr lang="pt-PT" sz="2800" dirty="0" smtClean="0">
                <a:solidFill>
                  <a:srgbClr val="FFFFFF"/>
                </a:solidFill>
              </a:rPr>
              <a:t>Filipe </a:t>
            </a:r>
            <a:r>
              <a:rPr lang="pt-PT" sz="2800" dirty="0">
                <a:solidFill>
                  <a:srgbClr val="FFFFFF"/>
                </a:solidFill>
              </a:rPr>
              <a:t>Veloso (</a:t>
            </a:r>
            <a:r>
              <a:rPr lang="pt-PT" sz="2800" dirty="0" err="1">
                <a:solidFill>
                  <a:srgbClr val="FFFFFF"/>
                </a:solidFill>
              </a:rPr>
              <a:t>filipe.veloso@</a:t>
            </a:r>
            <a:r>
              <a:rPr lang="pt-PT" sz="2800" dirty="0" err="1" smtClean="0">
                <a:solidFill>
                  <a:srgbClr val="FFFFFF"/>
                </a:solidFill>
              </a:rPr>
              <a:t>cern.ch</a:t>
            </a:r>
            <a:r>
              <a:rPr lang="pt-PT" sz="2800" dirty="0" smtClean="0">
                <a:solidFill>
                  <a:srgbClr val="FFFFFF"/>
                </a:solidFill>
              </a:rPr>
              <a:t>), </a:t>
            </a:r>
            <a:endParaRPr lang="pt-PT" sz="2800" dirty="0" smtClean="0">
              <a:solidFill>
                <a:srgbClr val="FFFFFF"/>
              </a:solidFill>
            </a:endParaRPr>
          </a:p>
          <a:p>
            <a:r>
              <a:rPr lang="pt-PT" sz="2800" dirty="0" smtClean="0">
                <a:solidFill>
                  <a:srgbClr val="FFFFFF"/>
                </a:solidFill>
              </a:rPr>
              <a:t>Ricardo Gonçalo (</a:t>
            </a:r>
            <a:r>
              <a:rPr lang="pt-PT" sz="2800" dirty="0" err="1" smtClean="0">
                <a:solidFill>
                  <a:srgbClr val="FFFFFF"/>
                </a:solidFill>
              </a:rPr>
              <a:t>jgoncalo@uc.pt</a:t>
            </a:r>
            <a:r>
              <a:rPr lang="pt-PT" sz="2800" dirty="0" smtClean="0">
                <a:solidFill>
                  <a:srgbClr val="FFFFFF"/>
                </a:solidFill>
              </a:rPr>
              <a:t>)</a:t>
            </a:r>
            <a:endParaRPr lang="pt-PT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5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0"/>
            <a:ext cx="4461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9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Para que serve uma licenciatura/um mestrado / um doutoramento em física? </a:t>
            </a:r>
            <a:r>
              <a:rPr lang="pt-PT" sz="3600" dirty="0" smtClean="0"/>
              <a:t>(*)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Investigação no DF - 19/11/2019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02" y="6079600"/>
            <a:ext cx="4634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err="1"/>
              <a:t>https</a:t>
            </a:r>
            <a:r>
              <a:rPr lang="pt-PT" sz="2000" dirty="0"/>
              <a:t>://</a:t>
            </a:r>
            <a:r>
              <a:rPr lang="pt-PT" sz="2000" dirty="0" err="1"/>
              <a:t>www.lip.pt</a:t>
            </a:r>
            <a:r>
              <a:rPr lang="pt-PT" sz="2000" dirty="0"/>
              <a:t>/carreiras-e-tecnologia/</a:t>
            </a:r>
          </a:p>
        </p:txBody>
      </p:sp>
      <p:pic>
        <p:nvPicPr>
          <p:cNvPr id="10" name="Picture 9" descr="Screenshot 2019-03-15 at 22.2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" y="1793673"/>
            <a:ext cx="9144000" cy="3765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626" y="1179513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Professor e Investigador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1914527" y="1179513"/>
            <a:ext cx="168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Tecnologia e inovação CERN</a:t>
            </a:r>
            <a:endParaRPr lang="pt-PT" dirty="0"/>
          </a:p>
        </p:txBody>
      </p:sp>
      <p:sp>
        <p:nvSpPr>
          <p:cNvPr id="13" name="TextBox 12"/>
          <p:cNvSpPr txBox="1"/>
          <p:nvPr/>
        </p:nvSpPr>
        <p:spPr>
          <a:xfrm>
            <a:off x="3920227" y="1417638"/>
            <a:ext cx="1428750" cy="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Aceleradores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5670551" y="1200151"/>
            <a:ext cx="15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Investigadora no CERN</a:t>
            </a:r>
            <a:endParaRPr lang="pt-PT" dirty="0"/>
          </a:p>
        </p:txBody>
      </p:sp>
      <p:sp>
        <p:nvSpPr>
          <p:cNvPr id="15" name="TextBox 14"/>
          <p:cNvSpPr txBox="1"/>
          <p:nvPr/>
        </p:nvSpPr>
        <p:spPr>
          <a:xfrm>
            <a:off x="7407274" y="1204711"/>
            <a:ext cx="15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Imagiologia médica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73027" y="5568890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Analista financeiro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1914527" y="5568890"/>
            <a:ext cx="168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Software para radioterapia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3603625" y="5568890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Telecomunicações redes óticas</a:t>
            </a:r>
            <a:endParaRPr lang="pt-PT" dirty="0"/>
          </a:p>
        </p:txBody>
      </p:sp>
      <p:sp>
        <p:nvSpPr>
          <p:cNvPr id="19" name="TextBox 18"/>
          <p:cNvSpPr txBox="1"/>
          <p:nvPr/>
        </p:nvSpPr>
        <p:spPr>
          <a:xfrm>
            <a:off x="5556250" y="5568890"/>
            <a:ext cx="15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Investigadora no CERN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>
            <a:off x="6956425" y="5938787"/>
            <a:ext cx="20796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(*) sublinhar a opção correta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13946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TLAS_black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251520" y="932724"/>
            <a:ext cx="7848872" cy="483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644008" y="68627"/>
            <a:ext cx="3960440" cy="3168352"/>
            <a:chOff x="4644008" y="51470"/>
            <a:chExt cx="3960440" cy="2376264"/>
          </a:xfrm>
        </p:grpSpPr>
        <p:grpSp>
          <p:nvGrpSpPr>
            <p:cNvPr id="9" name="Group 8"/>
            <p:cNvGrpSpPr/>
            <p:nvPr/>
          </p:nvGrpSpPr>
          <p:grpSpPr>
            <a:xfrm>
              <a:off x="5940152" y="51470"/>
              <a:ext cx="2664296" cy="1561395"/>
              <a:chOff x="323528" y="3340583"/>
              <a:chExt cx="2664296" cy="15613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528" y="3412591"/>
                <a:ext cx="2664296" cy="14893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75656" y="3340583"/>
                <a:ext cx="1512168" cy="484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smtClean="0">
                    <a:solidFill>
                      <a:srgbClr val="000000"/>
                    </a:solidFill>
                  </a:rPr>
                  <a:t>New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tracking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detector</a:t>
                </a:r>
              </a:p>
            </p:txBody>
          </p:sp>
        </p:grpSp>
        <p:cxnSp>
          <p:nvCxnSpPr>
            <p:cNvPr id="11" name="Straight Arrow Connector 10"/>
            <p:cNvCxnSpPr>
              <a:stCxn id="7" idx="1"/>
            </p:cNvCxnSpPr>
            <p:nvPr/>
          </p:nvCxnSpPr>
          <p:spPr bwMode="auto">
            <a:xfrm flipH="1">
              <a:off x="4644008" y="868172"/>
              <a:ext cx="1296144" cy="15595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251520" y="260648"/>
            <a:ext cx="4320480" cy="2592288"/>
            <a:chOff x="251520" y="195486"/>
            <a:chExt cx="4320480" cy="1944216"/>
          </a:xfrm>
        </p:grpSpPr>
        <p:grpSp>
          <p:nvGrpSpPr>
            <p:cNvPr id="28" name="Group 27"/>
            <p:cNvGrpSpPr/>
            <p:nvPr/>
          </p:nvGrpSpPr>
          <p:grpSpPr>
            <a:xfrm>
              <a:off x="251520" y="195486"/>
              <a:ext cx="4320480" cy="864096"/>
              <a:chOff x="2699792" y="0"/>
              <a:chExt cx="4320480" cy="8640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95936" y="0"/>
                <a:ext cx="3024336" cy="692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dirty="0" err="1" smtClean="0">
                    <a:solidFill>
                      <a:srgbClr val="000000"/>
                    </a:solidFill>
                  </a:rPr>
                  <a:t>Calorimeter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: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new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DAQ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electronics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,</a:t>
                </a:r>
                <a:r>
                  <a:rPr lang="pt-PT" b="1" dirty="0" smtClean="0">
                    <a:solidFill>
                      <a:srgbClr val="FF0000"/>
                    </a:solidFill>
                  </a:rPr>
                  <a:t> HV </a:t>
                </a:r>
                <a:r>
                  <a:rPr lang="pt-PT" b="1" dirty="0" err="1" smtClean="0">
                    <a:solidFill>
                      <a:srgbClr val="FF0000"/>
                    </a:solidFill>
                  </a:rPr>
                  <a:t>sources</a:t>
                </a:r>
                <a:r>
                  <a:rPr lang="pt-PT" b="1" dirty="0" smtClean="0">
                    <a:solidFill>
                      <a:srgbClr val="000000"/>
                    </a:solidFill>
                  </a:rPr>
                  <a:t> 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gap</a:t>
                </a:r>
                <a:r>
                  <a:rPr lang="pt-PT" dirty="0" smtClean="0">
                    <a:solidFill>
                      <a:srgbClr val="000000"/>
                    </a:solidFill>
                  </a:rPr>
                  <a:t> </a:t>
                </a:r>
                <a:r>
                  <a:rPr lang="pt-PT" dirty="0" err="1" smtClean="0">
                    <a:solidFill>
                      <a:srgbClr val="000000"/>
                    </a:solidFill>
                  </a:rPr>
                  <a:t>scintillators</a:t>
                </a:r>
                <a:endParaRPr lang="pt-PT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99792" y="0"/>
                <a:ext cx="1312551" cy="864096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/>
            <p:cNvCxnSpPr/>
            <p:nvPr/>
          </p:nvCxnSpPr>
          <p:spPr bwMode="auto">
            <a:xfrm>
              <a:off x="1979712" y="1059582"/>
              <a:ext cx="2592288" cy="108012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/>
          <p:nvPr/>
        </p:nvGrpSpPr>
        <p:grpSpPr>
          <a:xfrm>
            <a:off x="323528" y="5439496"/>
            <a:ext cx="3744416" cy="1152128"/>
            <a:chOff x="323528" y="3867894"/>
            <a:chExt cx="3744416" cy="8640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3867894"/>
              <a:ext cx="1312551" cy="86409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619672" y="3867894"/>
              <a:ext cx="2448272" cy="692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rgbClr val="000000"/>
                  </a:solidFill>
                </a:rPr>
                <a:t>New </a:t>
              </a:r>
              <a:r>
                <a:rPr lang="pt-PT" dirty="0" err="1" smtClean="0">
                  <a:solidFill>
                    <a:srgbClr val="000000"/>
                  </a:solidFill>
                </a:rPr>
                <a:t>dedicated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b="1" dirty="0" smtClean="0">
                  <a:solidFill>
                    <a:srgbClr val="FF0000"/>
                  </a:solidFill>
                </a:rPr>
                <a:t>hardware </a:t>
              </a:r>
              <a:r>
                <a:rPr lang="pt-PT" b="1" dirty="0" err="1" smtClean="0">
                  <a:solidFill>
                    <a:srgbClr val="FF0000"/>
                  </a:solidFill>
                </a:rPr>
                <a:t>tracking</a:t>
              </a:r>
              <a:r>
                <a:rPr lang="pt-PT" b="1" dirty="0" smtClean="0">
                  <a:solidFill>
                    <a:srgbClr val="FF0000"/>
                  </a:solidFill>
                </a:rPr>
                <a:t> </a:t>
              </a:r>
              <a:r>
                <a:rPr lang="pt-PT" b="1" dirty="0" err="1" smtClean="0">
                  <a:solidFill>
                    <a:srgbClr val="FF0000"/>
                  </a:solidFill>
                </a:rPr>
                <a:t>co-processor</a:t>
              </a:r>
              <a:r>
                <a:rPr lang="pt-PT" dirty="0" smtClean="0">
                  <a:solidFill>
                    <a:srgbClr val="FF0000"/>
                  </a:solidFill>
                </a:rPr>
                <a:t> </a:t>
              </a:r>
              <a:r>
                <a:rPr lang="pt-PT" dirty="0" smtClean="0">
                  <a:solidFill>
                    <a:srgbClr val="000000"/>
                  </a:solidFill>
                </a:rPr>
                <a:t>for </a:t>
              </a:r>
              <a:r>
                <a:rPr lang="pt-PT" dirty="0" err="1" smtClean="0">
                  <a:solidFill>
                    <a:srgbClr val="000000"/>
                  </a:solidFill>
                </a:rPr>
                <a:t>trigger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13641" y="2424872"/>
            <a:ext cx="3648439" cy="4389225"/>
            <a:chOff x="5413640" y="1818653"/>
            <a:chExt cx="3648439" cy="3291919"/>
          </a:xfrm>
        </p:grpSpPr>
        <p:grpSp>
          <p:nvGrpSpPr>
            <p:cNvPr id="40" name="Group 39"/>
            <p:cNvGrpSpPr/>
            <p:nvPr/>
          </p:nvGrpSpPr>
          <p:grpSpPr>
            <a:xfrm>
              <a:off x="5413640" y="1818653"/>
              <a:ext cx="3648439" cy="3291919"/>
              <a:chOff x="5413640" y="1818653"/>
              <a:chExt cx="3648439" cy="329191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0" b="90000" l="538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443200" flipH="1">
                <a:off x="6370664" y="1818653"/>
                <a:ext cx="2691415" cy="3291919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574827" y="1923678"/>
                <a:ext cx="2093517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>
                <a:endCxn id="13" idx="1"/>
              </p:cNvCxnSpPr>
              <p:nvPr/>
            </p:nvCxnSpPr>
            <p:spPr bwMode="auto">
              <a:xfrm flipH="1" flipV="1">
                <a:off x="5413640" y="2923221"/>
                <a:ext cx="1750648" cy="159274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7020272" y="2063398"/>
              <a:ext cx="1728192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chemeClr val="bg1"/>
                  </a:solidFill>
                </a:rPr>
                <a:t>New </a:t>
              </a:r>
              <a:r>
                <a:rPr lang="pt-PT" dirty="0" err="1" smtClean="0">
                  <a:solidFill>
                    <a:schemeClr val="bg1"/>
                  </a:solidFill>
                </a:rPr>
                <a:t>muon</a:t>
              </a:r>
              <a:r>
                <a:rPr lang="pt-PT" dirty="0" smtClean="0">
                  <a:solidFill>
                    <a:schemeClr val="bg1"/>
                  </a:solidFill>
                </a:rPr>
                <a:t> detector “</a:t>
              </a:r>
              <a:r>
                <a:rPr lang="pt-PT" dirty="0" err="1" smtClean="0">
                  <a:solidFill>
                    <a:schemeClr val="bg1"/>
                  </a:solidFill>
                </a:rPr>
                <a:t>Small</a:t>
              </a:r>
              <a:r>
                <a:rPr lang="pt-PT" dirty="0" smtClean="0">
                  <a:solidFill>
                    <a:schemeClr val="bg1"/>
                  </a:solidFill>
                </a:rPr>
                <a:t> </a:t>
              </a:r>
              <a:r>
                <a:rPr lang="pt-PT" dirty="0" err="1" smtClean="0">
                  <a:solidFill>
                    <a:schemeClr val="bg1"/>
                  </a:solidFill>
                </a:rPr>
                <a:t>Wheel</a:t>
              </a:r>
              <a:r>
                <a:rPr lang="pt-PT" dirty="0" smtClean="0">
                  <a:solidFill>
                    <a:schemeClr val="bg1"/>
                  </a:solidFill>
                </a:rPr>
                <a:t>”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44008" y="2756925"/>
            <a:ext cx="2625826" cy="3509891"/>
            <a:chOff x="4644008" y="2067694"/>
            <a:chExt cx="2625826" cy="2632418"/>
          </a:xfrm>
        </p:grpSpPr>
        <p:grpSp>
          <p:nvGrpSpPr>
            <p:cNvPr id="23" name="Group 22"/>
            <p:cNvGrpSpPr/>
            <p:nvPr/>
          </p:nvGrpSpPr>
          <p:grpSpPr>
            <a:xfrm>
              <a:off x="4947859" y="2067694"/>
              <a:ext cx="2321975" cy="2032804"/>
              <a:chOff x="4947859" y="2067694"/>
              <a:chExt cx="2321975" cy="20328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9" b="97605" l="9746" r="99153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034737">
                <a:off x="5370956" y="2308901"/>
                <a:ext cx="1898878" cy="1791597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5220072" y="2067694"/>
                <a:ext cx="1152128" cy="288032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H="1" flipV="1">
                <a:off x="5364088" y="2571750"/>
                <a:ext cx="864096" cy="1296144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ie 20"/>
              <p:cNvSpPr/>
              <p:nvPr/>
            </p:nvSpPr>
            <p:spPr bwMode="auto">
              <a:xfrm rot="9513934">
                <a:off x="4947859" y="2067864"/>
                <a:ext cx="504056" cy="576064"/>
              </a:xfrm>
              <a:prstGeom prst="pie">
                <a:avLst>
                  <a:gd name="adj1" fmla="val 7191657"/>
                  <a:gd name="adj2" fmla="val 15534844"/>
                </a:avLst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pt-PT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644008" y="4007614"/>
              <a:ext cx="1872208" cy="692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000000"/>
                  </a:solidFill>
                </a:rPr>
                <a:t>High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Granualrity</a:t>
              </a:r>
              <a:r>
                <a:rPr lang="pt-PT" dirty="0" smtClean="0">
                  <a:solidFill>
                    <a:srgbClr val="000000"/>
                  </a:solidFill>
                </a:rPr>
                <a:t> </a:t>
              </a:r>
              <a:r>
                <a:rPr lang="pt-PT" dirty="0" err="1" smtClean="0">
                  <a:solidFill>
                    <a:srgbClr val="000000"/>
                  </a:solidFill>
                </a:rPr>
                <a:t>Timing</a:t>
              </a:r>
              <a:r>
                <a:rPr lang="pt-PT" dirty="0" smtClean="0">
                  <a:solidFill>
                    <a:srgbClr val="000000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000000"/>
                  </a:solidFill>
                </a:rPr>
                <a:t>(30ps/</a:t>
              </a:r>
              <a:r>
                <a:rPr lang="pt-PT" dirty="0" err="1" smtClean="0">
                  <a:solidFill>
                    <a:srgbClr val="000000"/>
                  </a:solidFill>
                </a:rPr>
                <a:t>track</a:t>
              </a:r>
              <a:r>
                <a:rPr lang="pt-PT" dirty="0" smtClean="0">
                  <a:solidFill>
                    <a:srgbClr val="000000"/>
                  </a:solidFill>
                </a:rPr>
                <a:t>)</a:t>
              </a:r>
              <a:endParaRPr lang="pt-PT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Date Placeholder 1"/>
          <p:cNvSpPr txBox="1">
            <a:spLocks/>
          </p:cNvSpPr>
          <p:nvPr/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rgbClr val="000000"/>
                </a:solidFill>
              </a:rPr>
              <a:t>R. Gonçalo - LIP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rgbClr val="000000"/>
                </a:solidFill>
              </a:rPr>
              <a:t>Ciência 2018</a:t>
            </a:r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rgbClr val="000000"/>
                </a:solidFill>
              </a:rPr>
              <a:pPr algn="r"/>
              <a:t>17</a:t>
            </a:fld>
            <a:endParaRPr lang="pt-PT" sz="1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08814" y="1843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819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2" y="273523"/>
            <a:ext cx="7562732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High Luminosity LHC – HL-LHC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687729" y="1800401"/>
            <a:ext cx="7999071" cy="4439395"/>
            <a:chOff x="872101" y="1339343"/>
            <a:chExt cx="7776972" cy="4409176"/>
          </a:xfrm>
        </p:grpSpPr>
        <p:pic>
          <p:nvPicPr>
            <p:cNvPr id="32" name="Picture 31" descr="Screen Shot 2015-06-11 at 11.53.03 AM.png"/>
            <p:cNvPicPr preferRelativeResize="0"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101" y="1339343"/>
              <a:ext cx="7776972" cy="436343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647754" y="5260877"/>
              <a:ext cx="1115510" cy="487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263B86"/>
                  </a:solidFill>
                  <a:latin typeface="Arial"/>
                </a:rPr>
                <a:t>3000 fb</a:t>
              </a:r>
              <a:r>
                <a:rPr lang="en-US" sz="1200" b="1" baseline="30000" dirty="0" smtClean="0">
                  <a:solidFill>
                    <a:srgbClr val="263B86"/>
                  </a:solidFill>
                  <a:latin typeface="Arial"/>
                </a:rPr>
                <a:t>-1</a:t>
              </a:r>
              <a:endParaRPr lang="en-US" sz="1200" b="1" dirty="0">
                <a:solidFill>
                  <a:srgbClr val="263B86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18531" y="5260877"/>
              <a:ext cx="997093" cy="487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263B86"/>
                  </a:solidFill>
                  <a:latin typeface="Arial"/>
                </a:rPr>
                <a:t>300 fb</a:t>
              </a:r>
              <a:r>
                <a:rPr lang="en-US" sz="1200" b="1" baseline="30000" dirty="0" smtClean="0">
                  <a:solidFill>
                    <a:srgbClr val="263B86"/>
                  </a:solidFill>
                  <a:latin typeface="Arial"/>
                </a:rPr>
                <a:t>-1</a:t>
              </a:r>
              <a:endParaRPr lang="en-US" sz="1200" b="1" dirty="0">
                <a:solidFill>
                  <a:srgbClr val="263B86"/>
                </a:solidFill>
                <a:latin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92503" y="5260877"/>
              <a:ext cx="878677" cy="487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263B86"/>
                  </a:solidFill>
                  <a:latin typeface="Arial"/>
                </a:rPr>
                <a:t>30 fb</a:t>
              </a:r>
              <a:r>
                <a:rPr lang="en-US" sz="1200" b="1" baseline="30000" dirty="0" smtClean="0">
                  <a:solidFill>
                    <a:srgbClr val="263B86"/>
                  </a:solidFill>
                  <a:latin typeface="Arial"/>
                </a:rPr>
                <a:t>-1</a:t>
              </a:r>
              <a:endParaRPr lang="en-US" sz="1200" b="1" dirty="0">
                <a:solidFill>
                  <a:srgbClr val="263B86"/>
                </a:solidFill>
                <a:latin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77402" y="1776429"/>
              <a:ext cx="770067" cy="460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BE0204"/>
                  </a:solidFill>
                  <a:latin typeface="Arial"/>
                </a:rPr>
                <a:t>8</a:t>
              </a:r>
              <a:r>
                <a:rPr lang="en-US" sz="1100" dirty="0" smtClean="0">
                  <a:solidFill>
                    <a:srgbClr val="BE0204"/>
                  </a:solidFill>
                  <a:latin typeface="Arial"/>
                </a:rPr>
                <a:t> TeV</a:t>
              </a:r>
              <a:endParaRPr lang="en-US" sz="1100" dirty="0">
                <a:solidFill>
                  <a:srgbClr val="BE0204"/>
                </a:solidFill>
                <a:latin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69482" y="1787620"/>
              <a:ext cx="876528" cy="460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BE0204"/>
                  </a:solidFill>
                  <a:latin typeface="Arial"/>
                </a:rPr>
                <a:t>13 TeV</a:t>
              </a:r>
              <a:endParaRPr lang="en-US" sz="1100" dirty="0">
                <a:solidFill>
                  <a:srgbClr val="BE0204"/>
                </a:solidFill>
                <a:latin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71454" y="1826417"/>
              <a:ext cx="876528" cy="460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BE0204"/>
                  </a:solidFill>
                  <a:latin typeface="Arial"/>
                </a:rPr>
                <a:t>14 TeV</a:t>
              </a:r>
              <a:endParaRPr lang="en-US" sz="1100" dirty="0">
                <a:solidFill>
                  <a:srgbClr val="BE0204"/>
                </a:solidFill>
                <a:latin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36402" y="2446650"/>
              <a:ext cx="681635" cy="40636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"/>
                </a:rPr>
                <a:t>Run 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188966" y="2446427"/>
              <a:ext cx="681635" cy="40636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"/>
                </a:rPr>
                <a:t>Run 2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18531" y="2464607"/>
              <a:ext cx="681635" cy="406368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  <a:latin typeface="Arial"/>
                </a:rPr>
                <a:t>Run 3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5531017" y="2449028"/>
              <a:ext cx="2232248" cy="406367"/>
              <a:chOff x="4860032" y="3049215"/>
              <a:chExt cx="2232248" cy="406367"/>
            </a:xfrm>
            <a:solidFill>
              <a:schemeClr val="accent2"/>
            </a:solidFill>
          </p:grpSpPr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4860032" y="3212976"/>
                <a:ext cx="2232248" cy="0"/>
              </a:xfrm>
              <a:prstGeom prst="straightConnector1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53" name="TextBox 52"/>
              <p:cNvSpPr txBox="1"/>
              <p:nvPr/>
            </p:nvSpPr>
            <p:spPr>
              <a:xfrm>
                <a:off x="5531018" y="3049215"/>
                <a:ext cx="832281" cy="406367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>
                    <a:solidFill>
                      <a:prstClr val="black"/>
                    </a:solidFill>
                    <a:latin typeface="Arial"/>
                  </a:rPr>
                  <a:t>HL-LHC</a:t>
                </a:r>
              </a:p>
            </p:txBody>
          </p:sp>
        </p:grp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Ricardo Gonçalo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7864" y="904039"/>
            <a:ext cx="573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/>
              <a:t>O Poder da precisão</a:t>
            </a:r>
            <a:endParaRPr lang="pt-PT" sz="3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833" y="1565298"/>
            <a:ext cx="3726963" cy="237844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524833" y="4249404"/>
            <a:ext cx="3867293" cy="2472071"/>
            <a:chOff x="-5763222" y="2676884"/>
            <a:chExt cx="10468822" cy="683517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763222" y="2676884"/>
              <a:ext cx="10125807" cy="683517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425789" y="3321556"/>
              <a:ext cx="3279811" cy="52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smtClean="0"/>
                <a:t>arXiv</a:t>
              </a:r>
              <a:r>
                <a:rPr lang="pt-PT" sz="1600" dirty="0"/>
                <a:t>:1803.01853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92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77" y="3930568"/>
            <a:ext cx="5063594" cy="267625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738"/>
            <a:ext cx="8229600" cy="882763"/>
          </a:xfrm>
        </p:spPr>
        <p:txBody>
          <a:bodyPr/>
          <a:lstStyle/>
          <a:p>
            <a:r>
              <a:rPr lang="en-US" dirty="0" err="1" smtClean="0"/>
              <a:t>Futuros</a:t>
            </a:r>
            <a:r>
              <a:rPr lang="en-US" dirty="0" smtClean="0"/>
              <a:t> </a:t>
            </a:r>
            <a:r>
              <a:rPr lang="en-US" dirty="0" err="1" smtClean="0"/>
              <a:t>aceleradores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97" y="819825"/>
            <a:ext cx="5261964" cy="2444233"/>
          </a:xfrm>
          <a:prstGeom prst="rect">
            <a:avLst/>
          </a:prstGeom>
          <a:solidFill>
            <a:srgbClr val="CCFFFF"/>
          </a:solidFill>
          <a:ln w="76200" cmpd="sng">
            <a:solidFill>
              <a:srgbClr val="FFFF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5696" y="1233637"/>
            <a:ext cx="3962493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63B86"/>
                </a:solidFill>
                <a:latin typeface="Arial"/>
              </a:rPr>
              <a:t>International Linear Collider (ILC)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696" y="1635415"/>
            <a:ext cx="3997575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0.5 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TeV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machine;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31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km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042" y="5379381"/>
            <a:ext cx="3762368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63B86"/>
                </a:solidFill>
                <a:latin typeface="Arial"/>
              </a:rPr>
              <a:t>Compact Linear Collider (CLIC)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2662" y="5780095"/>
            <a:ext cx="4100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3 TeV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collider  - 50 km </a:t>
            </a:r>
            <a:endParaRPr lang="en-US" dirty="0" smtClean="0">
              <a:solidFill>
                <a:prstClr val="black">
                  <a:lumMod val="85000"/>
                  <a:lumOff val="15000"/>
                </a:prstClr>
              </a:solidFill>
              <a:latin typeface="Arial"/>
            </a:endParaRPr>
          </a:p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Ricardo Gonçalo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14" name="Picture 13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587161" y="2382566"/>
            <a:ext cx="2645731" cy="28018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11937" y="3086401"/>
            <a:ext cx="5257297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263B86"/>
                </a:solidFill>
                <a:latin typeface="Arial"/>
              </a:rPr>
              <a:t>Future Circular </a:t>
            </a:r>
            <a:r>
              <a:rPr lang="en-US" dirty="0" smtClean="0">
                <a:solidFill>
                  <a:srgbClr val="263B86"/>
                </a:solidFill>
                <a:latin typeface="Arial"/>
              </a:rPr>
              <a:t>Collider: 100 km</a:t>
            </a:r>
          </a:p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rgbClr val="262626"/>
                </a:solidFill>
                <a:latin typeface="Arial"/>
              </a:rPr>
              <a:t>e</a:t>
            </a:r>
            <a:r>
              <a:rPr lang="en-US" dirty="0" err="1">
                <a:solidFill>
                  <a:srgbClr val="262626"/>
                </a:solidFill>
                <a:latin typeface="Arial"/>
              </a:rPr>
              <a:t>+e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- (350 </a:t>
            </a:r>
            <a:r>
              <a:rPr lang="en-US" dirty="0" err="1" smtClean="0">
                <a:solidFill>
                  <a:srgbClr val="262626"/>
                </a:solidFill>
                <a:latin typeface="Arial"/>
              </a:rPr>
              <a:t>GeV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) e </a:t>
            </a:r>
            <a:r>
              <a:rPr lang="en-US" dirty="0" err="1" smtClean="0">
                <a:solidFill>
                  <a:srgbClr val="262626"/>
                </a:solidFill>
                <a:latin typeface="Arial"/>
              </a:rPr>
              <a:t>mais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262626"/>
                </a:solidFill>
                <a:latin typeface="Arial"/>
              </a:rPr>
              <a:t>tarde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 p-p (100 </a:t>
            </a:r>
            <a:r>
              <a:rPr lang="en-US" dirty="0" err="1" smtClean="0">
                <a:solidFill>
                  <a:srgbClr val="262626"/>
                </a:solidFill>
                <a:latin typeface="Arial"/>
              </a:rPr>
              <a:t>TeV</a:t>
            </a:r>
            <a:r>
              <a:rPr lang="en-US" dirty="0" smtClean="0">
                <a:solidFill>
                  <a:srgbClr val="262626"/>
                </a:solidFill>
                <a:latin typeface="Arial"/>
              </a:rPr>
              <a:t>)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40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3308" y="3710"/>
            <a:ext cx="9147308" cy="978423"/>
          </a:xfrm>
        </p:spPr>
        <p:txBody>
          <a:bodyPr>
            <a:normAutofit/>
          </a:bodyPr>
          <a:lstStyle/>
          <a:p>
            <a:r>
              <a:rPr lang="pt-PT" sz="3600" dirty="0" smtClean="0"/>
              <a:t>Física </a:t>
            </a:r>
            <a:r>
              <a:rPr lang="pt-PT" sz="3600" dirty="0" smtClean="0"/>
              <a:t>de Partículas em Portugal</a:t>
            </a:r>
            <a:endParaRPr lang="pt-PT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7321" y="1123262"/>
            <a:ext cx="4109824" cy="2810716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>
                <a:solidFill>
                  <a:srgbClr val="000000"/>
                </a:solidFill>
              </a:rPr>
              <a:t>Lisboa, Coimbra, Minho</a:t>
            </a:r>
          </a:p>
          <a:p>
            <a:r>
              <a:rPr lang="pt-PT" sz="2400" dirty="0">
                <a:solidFill>
                  <a:srgbClr val="000000"/>
                </a:solidFill>
              </a:rPr>
              <a:t>200 membros 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90 </a:t>
            </a:r>
            <a:r>
              <a:rPr lang="pt-PT" sz="2400" dirty="0">
                <a:solidFill>
                  <a:srgbClr val="000000"/>
                </a:solidFill>
              </a:rPr>
              <a:t>doutorados 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75 estudantes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25 </a:t>
            </a:r>
            <a:r>
              <a:rPr lang="pt-PT" sz="2400" dirty="0">
                <a:solidFill>
                  <a:srgbClr val="000000"/>
                </a:solidFill>
              </a:rPr>
              <a:t>engenheiros </a:t>
            </a:r>
            <a:r>
              <a:rPr lang="pt-PT" sz="2400" dirty="0" smtClean="0">
                <a:solidFill>
                  <a:srgbClr val="000000"/>
                </a:solidFill>
              </a:rPr>
              <a:t>e administrativos</a:t>
            </a:r>
          </a:p>
          <a:p>
            <a:pPr marL="0" indent="0">
              <a:buNone/>
            </a:pPr>
            <a:r>
              <a:rPr lang="pt-PT" sz="3500" dirty="0" err="1" smtClean="0">
                <a:solidFill>
                  <a:srgbClr val="000000"/>
                </a:solidFill>
              </a:rPr>
              <a:t>www.lip.pt</a:t>
            </a:r>
            <a:endParaRPr lang="pt-PT" sz="35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Investigação no DF - 19/11/2019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676E-F17A-984C-8F53-9E3D0E561D73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401" y="4286801"/>
            <a:ext cx="9130599" cy="2069549"/>
            <a:chOff x="51919" y="3428114"/>
            <a:chExt cx="9092080" cy="19300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19" y="3428114"/>
              <a:ext cx="4557668" cy="19300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6332" y="3428114"/>
              <a:ext cx="4557667" cy="193007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131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13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9" y="1168400"/>
            <a:ext cx="9144000" cy="4513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8401"/>
            <a:ext cx="5603302" cy="276557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346672" y="879818"/>
            <a:ext cx="2413055" cy="3365194"/>
            <a:chOff x="6196487" y="860635"/>
            <a:chExt cx="2413055" cy="33651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6487" y="860635"/>
              <a:ext cx="2413055" cy="3365194"/>
            </a:xfrm>
            <a:prstGeom prst="rect">
              <a:avLst/>
            </a:prstGeom>
          </p:spPr>
        </p:pic>
        <p:pic>
          <p:nvPicPr>
            <p:cNvPr id="25" name="Picture 24" descr="LIP-black-3100x2100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1831" y="1060265"/>
              <a:ext cx="496567" cy="3363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8489" y="1060265"/>
              <a:ext cx="476476" cy="295522"/>
            </a:xfrm>
            <a:prstGeom prst="rect">
              <a:avLst/>
            </a:prstGeom>
          </p:spPr>
        </p:pic>
        <p:pic>
          <p:nvPicPr>
            <p:cNvPr id="34" name="Picture 33" descr="LIP-black-3100x2100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0114" y="2009427"/>
              <a:ext cx="496567" cy="336384"/>
            </a:xfrm>
            <a:prstGeom prst="rect">
              <a:avLst/>
            </a:prstGeom>
          </p:spPr>
        </p:pic>
        <p:pic>
          <p:nvPicPr>
            <p:cNvPr id="35" name="Picture 34" descr="UC_V_FundoClaro-verde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25"/>
            <a:stretch/>
          </p:blipFill>
          <p:spPr>
            <a:xfrm>
              <a:off x="6775450" y="1861660"/>
              <a:ext cx="636248" cy="573198"/>
            </a:xfrm>
            <a:prstGeom prst="rect">
              <a:avLst/>
            </a:prstGeom>
          </p:spPr>
        </p:pic>
        <p:pic>
          <p:nvPicPr>
            <p:cNvPr id="36" name="Picture 35" descr="LIP-black-3100x2100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47" y="2828577"/>
              <a:ext cx="496567" cy="336384"/>
            </a:xfrm>
            <a:prstGeom prst="rect">
              <a:avLst/>
            </a:prstGeom>
          </p:spPr>
        </p:pic>
        <p:pic>
          <p:nvPicPr>
            <p:cNvPr id="13" name="Picture 12" descr="IST_Logo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448" y="2828577"/>
              <a:ext cx="277853" cy="336384"/>
            </a:xfrm>
            <a:prstGeom prst="rect">
              <a:avLst/>
            </a:prstGeom>
          </p:spPr>
        </p:pic>
        <p:pic>
          <p:nvPicPr>
            <p:cNvPr id="14" name="Picture 13" descr="ciências_ul_azul_h_s-ass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93"/>
            <a:stretch/>
          </p:blipFill>
          <p:spPr>
            <a:xfrm>
              <a:off x="7772102" y="2828578"/>
              <a:ext cx="354494" cy="336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822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3308" y="3710"/>
            <a:ext cx="9147308" cy="978423"/>
          </a:xfrm>
        </p:spPr>
        <p:txBody>
          <a:bodyPr>
            <a:normAutofit/>
          </a:bodyPr>
          <a:lstStyle/>
          <a:p>
            <a:r>
              <a:rPr lang="pt-PT" sz="3600" dirty="0" smtClean="0"/>
              <a:t>Física </a:t>
            </a:r>
            <a:r>
              <a:rPr lang="pt-PT" sz="3600" dirty="0" smtClean="0"/>
              <a:t>de Partículas em Portugal</a:t>
            </a:r>
            <a:endParaRPr lang="pt-PT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7321" y="1123262"/>
            <a:ext cx="4109824" cy="2810716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>
                <a:solidFill>
                  <a:srgbClr val="000000"/>
                </a:solidFill>
              </a:rPr>
              <a:t>Lisboa, Coimbra, Minho</a:t>
            </a:r>
          </a:p>
          <a:p>
            <a:r>
              <a:rPr lang="pt-PT" sz="2400" dirty="0">
                <a:solidFill>
                  <a:srgbClr val="000000"/>
                </a:solidFill>
              </a:rPr>
              <a:t>200 membros 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90 </a:t>
            </a:r>
            <a:r>
              <a:rPr lang="pt-PT" sz="2400" dirty="0">
                <a:solidFill>
                  <a:srgbClr val="000000"/>
                </a:solidFill>
              </a:rPr>
              <a:t>doutorados 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75 estudantes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25 </a:t>
            </a:r>
            <a:r>
              <a:rPr lang="pt-PT" sz="2400" dirty="0">
                <a:solidFill>
                  <a:srgbClr val="000000"/>
                </a:solidFill>
              </a:rPr>
              <a:t>engenheiros </a:t>
            </a:r>
            <a:r>
              <a:rPr lang="pt-PT" sz="2400" dirty="0" smtClean="0">
                <a:solidFill>
                  <a:srgbClr val="000000"/>
                </a:solidFill>
              </a:rPr>
              <a:t>e administrativos</a:t>
            </a:r>
          </a:p>
          <a:p>
            <a:pPr marL="0" indent="0">
              <a:buNone/>
            </a:pPr>
            <a:r>
              <a:rPr lang="pt-PT" sz="3500" dirty="0" err="1" smtClean="0">
                <a:solidFill>
                  <a:srgbClr val="000000"/>
                </a:solidFill>
              </a:rPr>
              <a:t>www.lip.pt</a:t>
            </a:r>
            <a:endParaRPr lang="pt-PT" sz="35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Investigação no DF - 19/11/2019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676E-F17A-984C-8F53-9E3D0E561D73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401" y="4286801"/>
            <a:ext cx="9130599" cy="2069549"/>
            <a:chOff x="51919" y="3428114"/>
            <a:chExt cx="9092080" cy="19300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19" y="3428114"/>
              <a:ext cx="4557668" cy="19300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6332" y="3428114"/>
              <a:ext cx="4557667" cy="193007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131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13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9" y="1168400"/>
            <a:ext cx="9144000" cy="4513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8401"/>
            <a:ext cx="5603302" cy="276557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214950" y="1291873"/>
            <a:ext cx="5609699" cy="2705522"/>
            <a:chOff x="3351545" y="1228457"/>
            <a:chExt cx="5609699" cy="270552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621" y="1228457"/>
              <a:ext cx="5481623" cy="270552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6107582" y="2177619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Oval 27"/>
            <p:cNvSpPr/>
            <p:nvPr/>
          </p:nvSpPr>
          <p:spPr>
            <a:xfrm>
              <a:off x="6196487" y="2101437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Oval 28"/>
            <p:cNvSpPr/>
            <p:nvPr/>
          </p:nvSpPr>
          <p:spPr>
            <a:xfrm>
              <a:off x="4651316" y="2048090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Oval 29"/>
            <p:cNvSpPr/>
            <p:nvPr/>
          </p:nvSpPr>
          <p:spPr>
            <a:xfrm>
              <a:off x="4951884" y="3475963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1" name="Oval 30"/>
            <p:cNvSpPr/>
            <p:nvPr/>
          </p:nvSpPr>
          <p:spPr>
            <a:xfrm>
              <a:off x="6103349" y="2169153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2" name="Oval 31"/>
            <p:cNvSpPr/>
            <p:nvPr/>
          </p:nvSpPr>
          <p:spPr>
            <a:xfrm>
              <a:off x="4758268" y="2098174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351545" y="2607699"/>
              <a:ext cx="5609437" cy="604583"/>
            </a:xfrm>
            <a:custGeom>
              <a:avLst/>
              <a:gdLst>
                <a:gd name="connsiteX0" fmla="*/ 0 w 5609437"/>
                <a:gd name="connsiteY0" fmla="*/ 408938 h 604583"/>
                <a:gd name="connsiteX1" fmla="*/ 1905092 w 5609437"/>
                <a:gd name="connsiteY1" fmla="*/ 3191 h 604583"/>
                <a:gd name="connsiteX2" fmla="*/ 3721985 w 5609437"/>
                <a:gd name="connsiteY2" fmla="*/ 602991 h 604583"/>
                <a:gd name="connsiteX3" fmla="*/ 5609437 w 5609437"/>
                <a:gd name="connsiteY3" fmla="*/ 144320 h 6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9437" h="604583">
                  <a:moveTo>
                    <a:pt x="0" y="408938"/>
                  </a:moveTo>
                  <a:cubicBezTo>
                    <a:pt x="642380" y="189893"/>
                    <a:pt x="1284761" y="-29151"/>
                    <a:pt x="1905092" y="3191"/>
                  </a:cubicBezTo>
                  <a:cubicBezTo>
                    <a:pt x="2525423" y="35533"/>
                    <a:pt x="3104594" y="579470"/>
                    <a:pt x="3721985" y="602991"/>
                  </a:cubicBezTo>
                  <a:cubicBezTo>
                    <a:pt x="4339376" y="626513"/>
                    <a:pt x="4974406" y="385416"/>
                    <a:pt x="5609437" y="1443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3" name="Oval 32"/>
            <p:cNvSpPr/>
            <p:nvPr/>
          </p:nvSpPr>
          <p:spPr>
            <a:xfrm>
              <a:off x="5311483" y="2544465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0587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AE4B-C95D-5547-BC04-D7F0E7295FA0}" type="slidenum">
              <a:rPr lang="pt-PT" smtClean="0"/>
              <a:t>4</a:t>
            </a:fld>
            <a:endParaRPr lang="pt-P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569"/>
            <a:ext cx="9144000" cy="53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2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99993" y="384286"/>
            <a:ext cx="4448546" cy="2540658"/>
            <a:chOff x="4499993" y="384286"/>
            <a:chExt cx="4448546" cy="2540658"/>
          </a:xfrm>
        </p:grpSpPr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5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99993" y="384286"/>
            <a:ext cx="4448546" cy="2540658"/>
            <a:chOff x="4499993" y="384286"/>
            <a:chExt cx="4448546" cy="2540658"/>
          </a:xfrm>
        </p:grpSpPr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 Blanc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Investigação no DF - 19/11/2019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</a:t>
            </a:fld>
            <a:endParaRPr lang="pt-PT"/>
          </a:p>
        </p:txBody>
      </p:sp>
      <p:pic>
        <p:nvPicPr>
          <p:cNvPr id="14" name="Content Placeholder 6" descr="ATLAS_black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1020777" y="2339838"/>
            <a:ext cx="7630194" cy="4195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7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" y="325170"/>
            <a:ext cx="3763818" cy="1143000"/>
          </a:xfrm>
        </p:spPr>
        <p:txBody>
          <a:bodyPr>
            <a:noAutofit/>
          </a:bodyPr>
          <a:lstStyle/>
          <a:p>
            <a:r>
              <a:rPr lang="pt-PT" sz="3200" dirty="0" smtClean="0"/>
              <a:t>O Modelo Padrão da Física de Partículas</a:t>
            </a:r>
            <a:endParaRPr lang="pt-PT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Ricardo Gonçalo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FFFFFF"/>
                </a:solidFill>
                <a:latin typeface="Arial"/>
                <a:cs typeface="Arial"/>
              </a:rPr>
              <a:t>Investigação no DF - 19/11/2019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8" b="99287" l="10000" r="90000">
                        <a14:foregroundMark x1="54750" y1="42518" x2="54750" y2="42518"/>
                        <a14:backgroundMark x1="24583" y1="40736" x2="25417" y2="60214"/>
                        <a14:backgroundMark x1="35417" y1="93705" x2="43417" y2="96675"/>
                      </a14:backgroundRemoval>
                    </a14:imgEffect>
                  </a14:imgLayer>
                </a14:imgProps>
              </a:ext>
            </a:extLst>
          </a:blip>
          <a:srcRect l="9411" r="25326"/>
          <a:stretch/>
        </p:blipFill>
        <p:spPr>
          <a:xfrm>
            <a:off x="457200" y="2362277"/>
            <a:ext cx="2776209" cy="2984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5299" y="1345871"/>
            <a:ext cx="3938957" cy="4785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748075" y="530474"/>
            <a:ext cx="1062743" cy="1045321"/>
            <a:chOff x="3892768" y="482249"/>
            <a:chExt cx="1062743" cy="104532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2768" y="482249"/>
              <a:ext cx="1062743" cy="104532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940665" y="900200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 smtClean="0">
                  <a:solidFill>
                    <a:schemeClr val="bg2"/>
                  </a:solidFill>
                  <a:latin typeface="Arial"/>
                  <a:cs typeface="Arial"/>
                </a:rPr>
                <a:t>2015</a:t>
              </a:r>
              <a:endParaRPr lang="pt-PT" sz="28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20467" y="5092364"/>
            <a:ext cx="1175302" cy="1156035"/>
            <a:chOff x="7968698" y="5092364"/>
            <a:chExt cx="1175302" cy="11560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698" y="5092364"/>
              <a:ext cx="1175302" cy="115603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081237" y="5608370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 smtClean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  <a:endParaRPr lang="pt-PT" sz="28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15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05"/>
            <a:ext cx="9144000" cy="660797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13505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O que </a:t>
            </a:r>
            <a:r>
              <a:rPr lang="pt-PT" dirty="0" smtClean="0">
                <a:solidFill>
                  <a:srgbClr val="FFFFFF"/>
                </a:solidFill>
              </a:rPr>
              <a:t>é a </a:t>
            </a:r>
            <a:r>
              <a:rPr lang="pt-PT" dirty="0" smtClean="0">
                <a:solidFill>
                  <a:srgbClr val="FFFFFF"/>
                </a:solidFill>
              </a:rPr>
              <a:t>Mat</a:t>
            </a:r>
            <a:r>
              <a:rPr lang="pt-PT" dirty="0" smtClean="0">
                <a:solidFill>
                  <a:srgbClr val="FFFFFF"/>
                </a:solidFill>
              </a:rPr>
              <a:t>éria Escura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>
                <a:solidFill>
                  <a:srgbClr val="FFFFFF"/>
                </a:solidFill>
              </a:rPr>
              <a:t>Investigação no DF - 19/11/2019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2E229-9A36-7043-98D9-4388598CB0BD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8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9" name="Straight Arrow Connector 18"/>
          <p:cNvCxnSpPr>
            <a:stCxn id="14" idx="0"/>
          </p:cNvCxnSpPr>
          <p:nvPr/>
        </p:nvCxnSpPr>
        <p:spPr>
          <a:xfrm flipH="1" flipV="1">
            <a:off x="6937047" y="3556720"/>
            <a:ext cx="466244" cy="54768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350498" y="4104400"/>
            <a:ext cx="7081744" cy="1818234"/>
            <a:chOff x="1350498" y="4104400"/>
            <a:chExt cx="7081744" cy="1818234"/>
          </a:xfrm>
        </p:grpSpPr>
        <p:sp>
          <p:nvSpPr>
            <p:cNvPr id="13" name="TextBox 12"/>
            <p:cNvSpPr txBox="1"/>
            <p:nvPr/>
          </p:nvSpPr>
          <p:spPr>
            <a:xfrm>
              <a:off x="1350498" y="5077250"/>
              <a:ext cx="20579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FFFFFF"/>
                  </a:solidFill>
                </a:rPr>
                <a:t>Matéria escura (reconstrução)</a:t>
              </a:r>
              <a:endParaRPr lang="pt-PT" sz="2400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74339" y="4104400"/>
              <a:ext cx="20579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FFFFFF"/>
                  </a:solidFill>
                </a:rPr>
                <a:t>Matéria escura (reconstrução)</a:t>
              </a:r>
              <a:endParaRPr lang="pt-PT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87186" y="5091637"/>
              <a:ext cx="23871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smtClean="0">
                  <a:solidFill>
                    <a:srgbClr val="FFFFFF"/>
                  </a:solidFill>
                </a:rPr>
                <a:t>Gás interestelar (reconstrução)</a:t>
              </a:r>
              <a:endParaRPr lang="pt-PT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5" idx="0"/>
            </p:cNvCxnSpPr>
            <p:nvPr/>
          </p:nvCxnSpPr>
          <p:spPr>
            <a:xfrm flipH="1" flipV="1">
              <a:off x="4726745" y="4259878"/>
              <a:ext cx="454018" cy="831759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" idx="0"/>
            </p:cNvCxnSpPr>
            <p:nvPr/>
          </p:nvCxnSpPr>
          <p:spPr>
            <a:xfrm flipV="1">
              <a:off x="2379450" y="4677827"/>
              <a:ext cx="401934" cy="39942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356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Para onde foi a antimatéria?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4717200"/>
            <a:ext cx="8686800" cy="1639149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Quantidades iguais de matéria e antimatéria “deviam” ter sido produzidas no </a:t>
            </a:r>
            <a:r>
              <a:rPr lang="pt-PT" dirty="0" err="1" smtClean="0">
                <a:solidFill>
                  <a:srgbClr val="FFFFFF"/>
                </a:solidFill>
              </a:rPr>
              <a:t>Big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Bang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Medimos a violação de uma simetria fundamental (CP) que pode explicar a diferença, mas precisamos de encontrar outras fontes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Violação CP no sector dos leptões? Ou no sector do </a:t>
            </a:r>
            <a:r>
              <a:rPr lang="pt-PT" dirty="0" err="1" smtClean="0">
                <a:solidFill>
                  <a:srgbClr val="FFFFFF"/>
                </a:solidFill>
              </a:rPr>
              <a:t>Higgs</a:t>
            </a:r>
            <a:r>
              <a:rPr lang="pt-PT" dirty="0" smtClean="0">
                <a:solidFill>
                  <a:srgbClr val="FFFFFF"/>
                </a:solidFill>
              </a:rPr>
              <a:t>?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Investigação no DF - 19/11/2019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space_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4595954" cy="3334760"/>
          </a:xfrm>
          <a:prstGeom prst="rect">
            <a:avLst/>
          </a:prstGeom>
        </p:spPr>
      </p:pic>
      <p:pic>
        <p:nvPicPr>
          <p:cNvPr id="10" name="Picture 9" descr="space_bw_n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954" y="1417638"/>
            <a:ext cx="4548046" cy="32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1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897</Words>
  <Application>Microsoft Macintosh PowerPoint</Application>
  <PresentationFormat>On-screen Show (4:3)</PresentationFormat>
  <Paragraphs>168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LIP: Experiência ATLAS</vt:lpstr>
      <vt:lpstr>Física de Partículas em Portugal</vt:lpstr>
      <vt:lpstr>Física de Partículas em Portugal</vt:lpstr>
      <vt:lpstr>PowerPoint Presentation</vt:lpstr>
      <vt:lpstr>PowerPoint Presentation</vt:lpstr>
      <vt:lpstr>PowerPoint Presentation</vt:lpstr>
      <vt:lpstr>O Modelo Padrão da Física de Partículas</vt:lpstr>
      <vt:lpstr>O que é a Matéria Escura</vt:lpstr>
      <vt:lpstr>Para onde foi a antimatéria?</vt:lpstr>
      <vt:lpstr>PowerPoint Presentation</vt:lpstr>
      <vt:lpstr>Particle identification</vt:lpstr>
      <vt:lpstr>PowerPoint Presentation</vt:lpstr>
      <vt:lpstr>Últimas novidades (só Higgs... há mais!)</vt:lpstr>
      <vt:lpstr>https://www.lip.pt/atlas/ atlasinfo@lip.pt </vt:lpstr>
      <vt:lpstr>PowerPoint Presentation</vt:lpstr>
      <vt:lpstr>Para que serve uma licenciatura/um mestrado / um doutoramento em física? (*)</vt:lpstr>
      <vt:lpstr>PowerPoint Presentation</vt:lpstr>
      <vt:lpstr>High Luminosity LHC – HL-LHC</vt:lpstr>
      <vt:lpstr>Futuros aceleradores?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24</cp:revision>
  <dcterms:created xsi:type="dcterms:W3CDTF">2019-11-19T08:11:03Z</dcterms:created>
  <dcterms:modified xsi:type="dcterms:W3CDTF">2019-11-19T21:49:49Z</dcterms:modified>
</cp:coreProperties>
</file>