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6"/>
  </p:notesMasterIdLst>
  <p:sldIdLst>
    <p:sldId id="256" r:id="rId3"/>
    <p:sldId id="319" r:id="rId4"/>
    <p:sldId id="325" r:id="rId5"/>
    <p:sldId id="322" r:id="rId6"/>
    <p:sldId id="323" r:id="rId7"/>
    <p:sldId id="324" r:id="rId8"/>
    <p:sldId id="329" r:id="rId9"/>
    <p:sldId id="332" r:id="rId10"/>
    <p:sldId id="330" r:id="rId11"/>
    <p:sldId id="327" r:id="rId12"/>
    <p:sldId id="303" r:id="rId13"/>
    <p:sldId id="328" r:id="rId14"/>
    <p:sldId id="334" r:id="rId15"/>
    <p:sldId id="337" r:id="rId16"/>
    <p:sldId id="335" r:id="rId17"/>
    <p:sldId id="336" r:id="rId18"/>
    <p:sldId id="338" r:id="rId19"/>
    <p:sldId id="279" r:id="rId20"/>
    <p:sldId id="280" r:id="rId21"/>
    <p:sldId id="294" r:id="rId22"/>
    <p:sldId id="318" r:id="rId23"/>
    <p:sldId id="266" r:id="rId24"/>
    <p:sldId id="331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618"/>
    <a:srgbClr val="110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-904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21952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ddb1b980d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ddb1b980d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spacial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granularity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separate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close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tracking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solid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angle</a:t>
            </a:r>
            <a:r>
              <a:rPr lang="pt-PT" baseline="0" dirty="0" smtClean="0"/>
              <a:t> (b-</a:t>
            </a:r>
            <a:r>
              <a:rPr lang="pt-PT" baseline="0" dirty="0" err="1" smtClean="0"/>
              <a:t>tagging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vertex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ident</a:t>
            </a:r>
            <a:r>
              <a:rPr lang="pt-PT" baseline="0" dirty="0" smtClean="0"/>
              <a:t>. </a:t>
            </a:r>
            <a:r>
              <a:rPr lang="pt-PT" baseline="0" dirty="0" err="1" smtClean="0"/>
              <a:t>Etc</a:t>
            </a:r>
            <a:r>
              <a:rPr lang="pt-PT" baseline="0" dirty="0" smtClean="0"/>
              <a:t>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timing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information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reject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pileup</a:t>
            </a:r>
            <a:r>
              <a:rPr lang="pt-PT" baseline="0" dirty="0" smtClean="0"/>
              <a:t>: </a:t>
            </a:r>
            <a:r>
              <a:rPr lang="pt-PT" baseline="0" dirty="0" err="1" smtClean="0"/>
              <a:t>need</a:t>
            </a:r>
            <a:r>
              <a:rPr lang="pt-PT" baseline="0" dirty="0" smtClean="0"/>
              <a:t> O(mm) </a:t>
            </a:r>
            <a:r>
              <a:rPr lang="pt-PT" baseline="0" dirty="0" err="1" smtClean="0"/>
              <a:t>resolution</a:t>
            </a:r>
            <a:r>
              <a:rPr lang="pt-PT" baseline="0" dirty="0" smtClean="0"/>
              <a:t> =&gt; ~</a:t>
            </a:r>
            <a:r>
              <a:rPr lang="pt-PT" b="1" baseline="0" dirty="0" smtClean="0"/>
              <a:t>O(10ps) ; 30ps = 9mm</a:t>
            </a:r>
          </a:p>
          <a:p>
            <a:r>
              <a:rPr lang="pt-PT" baseline="0" dirty="0" err="1" smtClean="0"/>
              <a:t>Replace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damaged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detectors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with</a:t>
            </a:r>
            <a:r>
              <a:rPr lang="pt-PT" baseline="0" dirty="0" smtClean="0"/>
              <a:t> </a:t>
            </a:r>
            <a:r>
              <a:rPr lang="pt-PT" b="1" baseline="0" dirty="0" smtClean="0"/>
              <a:t>more </a:t>
            </a:r>
            <a:r>
              <a:rPr lang="pt-PT" b="1" baseline="0" dirty="0" err="1" smtClean="0"/>
              <a:t>rad.hard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technologies</a:t>
            </a:r>
            <a:endParaRPr lang="pt-PT" b="1" baseline="0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dirty="0" smtClean="0"/>
              <a:t>HGTD </a:t>
            </a:r>
            <a:r>
              <a:rPr lang="pt-PT" dirty="0" err="1" smtClean="0"/>
              <a:t>radius</a:t>
            </a:r>
            <a:r>
              <a:rPr lang="pt-PT" baseline="0" dirty="0" smtClean="0"/>
              <a:t> 120 – 640 mm ; 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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Completely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replace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Inner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Detector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with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all-silicon</a:t>
            </a:r>
            <a:endParaRPr lang="pt-PT" sz="1200" b="0" i="0" u="none" strike="noStrike" kern="1200" baseline="0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4962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timing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information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reject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pileup</a:t>
            </a:r>
            <a:r>
              <a:rPr lang="pt-PT" baseline="0" dirty="0" smtClean="0"/>
              <a:t>: </a:t>
            </a:r>
            <a:r>
              <a:rPr lang="pt-PT" baseline="0" dirty="0" err="1" smtClean="0"/>
              <a:t>need</a:t>
            </a:r>
            <a:r>
              <a:rPr lang="pt-PT" baseline="0" dirty="0" smtClean="0"/>
              <a:t> O(mm) </a:t>
            </a:r>
            <a:r>
              <a:rPr lang="pt-PT" baseline="0" dirty="0" err="1" smtClean="0"/>
              <a:t>resolution</a:t>
            </a:r>
            <a:r>
              <a:rPr lang="pt-PT" baseline="0" dirty="0" smtClean="0"/>
              <a:t> =&gt; ~10ps</a:t>
            </a:r>
          </a:p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spacial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granularity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separate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close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tracks</a:t>
            </a:r>
            <a:endParaRPr lang="pt-PT" baseline="0" dirty="0" smtClean="0"/>
          </a:p>
          <a:p>
            <a:r>
              <a:rPr lang="pt-PT" b="1" baseline="0" dirty="0" err="1" smtClean="0"/>
              <a:t>Rad.hard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technology</a:t>
            </a:r>
            <a:endParaRPr lang="pt-PT" b="1" baseline="0" dirty="0" smtClean="0"/>
          </a:p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tracking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solid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angle</a:t>
            </a:r>
            <a:r>
              <a:rPr lang="pt-PT" baseline="0" dirty="0" smtClean="0"/>
              <a:t> (b-</a:t>
            </a:r>
            <a:r>
              <a:rPr lang="pt-PT" baseline="0" dirty="0" err="1" smtClean="0"/>
              <a:t>tagging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vertex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ident</a:t>
            </a:r>
            <a:r>
              <a:rPr lang="pt-PT" baseline="0" dirty="0" smtClean="0"/>
              <a:t>. </a:t>
            </a:r>
            <a:r>
              <a:rPr lang="pt-PT" baseline="0" dirty="0" err="1" smtClean="0"/>
              <a:t>Etc</a:t>
            </a:r>
            <a:r>
              <a:rPr lang="pt-PT" baseline="0" dirty="0" smtClean="0"/>
              <a:t>)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2629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dddb1b980d_0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dddb1b980d_0_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https://</a:t>
            </a:r>
            <a:r>
              <a:rPr lang="en-US" dirty="0" err="1" smtClean="0"/>
              <a:t>docs.google.com</a:t>
            </a:r>
            <a:r>
              <a:rPr lang="en-US" dirty="0" smtClean="0"/>
              <a:t>/forms/d/1mYM3yW3vMMPyp9cSqKTQqStZdBoxiNMYR1FkCO48zpI/edit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microsoft.com/office/2007/relationships/hdphoto" Target="../media/hdphoto1.wdp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lip.pt/event/738/" TargetMode="External"/><Relationship Id="rId4" Type="http://schemas.openxmlformats.org/officeDocument/2006/relationships/image" Target="../media/image52.jpg"/><Relationship Id="rId5" Type="http://schemas.openxmlformats.org/officeDocument/2006/relationships/hyperlink" Target="https://indico.lip.pt/event/748/" TargetMode="External"/><Relationship Id="rId6" Type="http://schemas.openxmlformats.org/officeDocument/2006/relationships/image" Target="../media/image53.jp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29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microsoft.com/office/2007/relationships/hdphoto" Target="../media/hdphoto2.wdp"/><Relationship Id="rId5" Type="http://schemas.openxmlformats.org/officeDocument/2006/relationships/image" Target="../media/image66.png"/><Relationship Id="rId6" Type="http://schemas.openxmlformats.org/officeDocument/2006/relationships/image" Target="../media/image67.jpeg"/><Relationship Id="rId7" Type="http://schemas.openxmlformats.org/officeDocument/2006/relationships/image" Target="../media/image68.png"/><Relationship Id="rId8" Type="http://schemas.microsoft.com/office/2007/relationships/hdphoto" Target="../media/hdphoto3.wdp"/><Relationship Id="rId9" Type="http://schemas.openxmlformats.org/officeDocument/2006/relationships/image" Target="../media/image69.png"/><Relationship Id="rId10" Type="http://schemas.microsoft.com/office/2007/relationships/hdphoto" Target="../media/hdphoto4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microsoft.com/office/2007/relationships/hdphoto" Target="../media/hdphoto5.wdp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microsoft.com/office/2007/relationships/hdphoto" Target="../media/hdphoto6.wdp"/><Relationship Id="rId8" Type="http://schemas.openxmlformats.org/officeDocument/2006/relationships/image" Target="../media/image73.png"/><Relationship Id="rId9" Type="http://schemas.openxmlformats.org/officeDocument/2006/relationships/image" Target="../media/image67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1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521948" y="1732264"/>
            <a:ext cx="2382985" cy="251918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 txBox="1">
            <a:spLocks noGrp="1"/>
          </p:cNvSpPr>
          <p:nvPr>
            <p:ph type="ctrTitle"/>
          </p:nvPr>
        </p:nvSpPr>
        <p:spPr>
          <a:xfrm>
            <a:off x="883511" y="2874467"/>
            <a:ext cx="8105955" cy="4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lang="pt-PT" sz="2400" b="1" dirty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FCC Portugal </a:t>
            </a:r>
            <a:r>
              <a:rPr lang="pt-PT" sz="2400" b="1" dirty="0" err="1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Engagement</a:t>
            </a:r>
            <a:r>
              <a:rPr lang="pt-PT" sz="2400" b="1" dirty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 Meeting</a:t>
            </a:r>
            <a:endParaRPr sz="2400" b="1" dirty="0">
              <a:solidFill>
                <a:srgbClr val="6884B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1" name="Google Shape;101;p25"/>
          <p:cNvSpPr txBox="1"/>
          <p:nvPr/>
        </p:nvSpPr>
        <p:spPr>
          <a:xfrm>
            <a:off x="314877" y="1004532"/>
            <a:ext cx="8829123" cy="96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80000"/>
              </a:lnSpc>
              <a:buClr>
                <a:schemeClr val="dk1"/>
              </a:buClr>
              <a:buSzPts val="1100"/>
            </a:pPr>
            <a:r>
              <a:rPr lang="en-US" sz="3200" b="1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Overview of </a:t>
            </a:r>
            <a:r>
              <a:rPr lang="en-US" sz="3200" b="1" dirty="0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HEP Activities </a:t>
            </a:r>
            <a:r>
              <a:rPr lang="en-US" sz="3200" b="1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Portugal </a:t>
            </a:r>
            <a:endParaRPr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00319"/>
            <a:ext cx="9144000" cy="1747219"/>
          </a:xfrm>
          <a:prstGeom prst="rect">
            <a:avLst/>
          </a:prstGeom>
        </p:spPr>
      </p:pic>
      <p:pic>
        <p:nvPicPr>
          <p:cNvPr id="15" name="Picture 14" descr="UC_V_FundoEscuro-branco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9" y="5830597"/>
            <a:ext cx="990600" cy="992979"/>
          </a:xfrm>
          <a:prstGeom prst="rect">
            <a:avLst/>
          </a:prstGeom>
        </p:spPr>
      </p:pic>
      <p:pic>
        <p:nvPicPr>
          <p:cNvPr id="16" name="Picture 15" descr="2017_FCT_H_branco.png"/>
          <p:cNvPicPr>
            <a:picLocks noChangeAspect="1"/>
          </p:cNvPicPr>
          <p:nvPr/>
        </p:nvPicPr>
        <p:blipFill rotWithShape="1">
          <a:blip r:embed="rId6" cstate="screen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1" r="8619"/>
          <a:stretch/>
        </p:blipFill>
        <p:spPr>
          <a:xfrm>
            <a:off x="6697132" y="5952040"/>
            <a:ext cx="2453385" cy="850593"/>
          </a:xfrm>
          <a:prstGeom prst="rect">
            <a:avLst/>
          </a:prstGeom>
        </p:spPr>
      </p:pic>
      <p:pic>
        <p:nvPicPr>
          <p:cNvPr id="17" name="Picture 16" descr="LIP-white-3100x2100.png"/>
          <p:cNvPicPr>
            <a:picLocks noChangeAspect="1"/>
          </p:cNvPicPr>
          <p:nvPr/>
        </p:nvPicPr>
        <p:blipFill>
          <a:blip r:embed="rId7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830" y="6084748"/>
            <a:ext cx="855732" cy="579689"/>
          </a:xfrm>
          <a:prstGeom prst="rect">
            <a:avLst/>
          </a:prstGeom>
        </p:spPr>
      </p:pic>
      <p:pic>
        <p:nvPicPr>
          <p:cNvPr id="18" name="Picture 17" descr="ATLAS-chrome-logo_lo.png"/>
          <p:cNvPicPr>
            <a:picLocks noChangeAspect="1"/>
          </p:cNvPicPr>
          <p:nvPr/>
        </p:nvPicPr>
        <p:blipFill>
          <a:blip r:embed="rId8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955" y="6084748"/>
            <a:ext cx="1786978" cy="598928"/>
          </a:xfrm>
          <a:prstGeom prst="rect">
            <a:avLst/>
          </a:prstGeom>
        </p:spPr>
      </p:pic>
      <p:pic>
        <p:nvPicPr>
          <p:cNvPr id="19" name="Picture 18" descr="spf_fisica_particulas.png"/>
          <p:cNvPicPr>
            <a:picLocks noChangeAspect="1"/>
          </p:cNvPicPr>
          <p:nvPr/>
        </p:nvPicPr>
        <p:blipFill>
          <a:blip r:embed="rId9" cstate="screen">
            <a:lum bright="70000" contrast="-70000"/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867" y="6084748"/>
            <a:ext cx="1613327" cy="619177"/>
          </a:xfrm>
          <a:prstGeom prst="rect">
            <a:avLst/>
          </a:prstGeom>
        </p:spPr>
      </p:pic>
      <p:pic>
        <p:nvPicPr>
          <p:cNvPr id="20" name="Picture 19" descr="logo-cern.gif"/>
          <p:cNvPicPr>
            <a:picLocks noChangeAspect="1"/>
          </p:cNvPicPr>
          <p:nvPr/>
        </p:nvPicPr>
        <p:blipFill>
          <a:blip r:embed="rId10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117" y="5990731"/>
            <a:ext cx="873113" cy="873113"/>
          </a:xfrm>
          <a:prstGeom prst="rect">
            <a:avLst/>
          </a:prstGeom>
        </p:spPr>
      </p:pic>
      <p:pic>
        <p:nvPicPr>
          <p:cNvPr id="22" name="Picture 21" descr="LIP-White-Logos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79" y="4051935"/>
            <a:ext cx="1049822" cy="711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5169" y="4458506"/>
            <a:ext cx="7219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Ricardo Gonçalo </a:t>
            </a:r>
            <a:r>
              <a:rPr lang="mr-IN" dirty="0" smtClean="0">
                <a:solidFill>
                  <a:srgbClr val="FFFFFF"/>
                </a:solidFill>
              </a:rPr>
              <a:t>–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smtClean="0">
                <a:solidFill>
                  <a:srgbClr val="FFFFFF"/>
                </a:solidFill>
              </a:rPr>
              <a:t>UC / LIP</a:t>
            </a:r>
            <a:endParaRPr lang="pt-PT" dirty="0">
              <a:solidFill>
                <a:srgbClr val="FFFFFF"/>
              </a:solidFill>
            </a:endParaRPr>
          </a:p>
        </p:txBody>
      </p:sp>
      <p:pic>
        <p:nvPicPr>
          <p:cNvPr id="2" name="Picture 1" descr="UC_V_FundoEscuro-branco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053" y="3845317"/>
            <a:ext cx="1295073" cy="1298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Portugal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FCC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599" y="1152475"/>
            <a:ext cx="8093787" cy="3416400"/>
          </a:xfrm>
        </p:spPr>
        <p:txBody>
          <a:bodyPr/>
          <a:lstStyle/>
          <a:p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FCC Conceptual Design </a:t>
            </a:r>
            <a:r>
              <a:rPr lang="pt-PT" dirty="0" err="1" smtClean="0"/>
              <a:t>Report</a:t>
            </a:r>
            <a:endParaRPr lang="pt-PT" dirty="0" smtClean="0"/>
          </a:p>
          <a:p>
            <a:pPr lvl="1"/>
            <a:r>
              <a:rPr lang="pt-PT" dirty="0" err="1" smtClean="0"/>
              <a:t>Physics</a:t>
            </a:r>
            <a:r>
              <a:rPr lang="pt-PT" dirty="0" smtClean="0"/>
              <a:t>: Top, </a:t>
            </a:r>
            <a:r>
              <a:rPr lang="pt-PT" dirty="0" err="1" smtClean="0"/>
              <a:t>Higgs</a:t>
            </a:r>
            <a:r>
              <a:rPr lang="pt-PT" dirty="0" smtClean="0"/>
              <a:t>, </a:t>
            </a:r>
            <a:r>
              <a:rPr lang="pt-PT" dirty="0" err="1" smtClean="0"/>
              <a:t>Heavy</a:t>
            </a:r>
            <a:r>
              <a:rPr lang="pt-PT" dirty="0" smtClean="0"/>
              <a:t> </a:t>
            </a:r>
            <a:r>
              <a:rPr lang="pt-PT" dirty="0" err="1" smtClean="0"/>
              <a:t>Ion</a:t>
            </a:r>
            <a:r>
              <a:rPr lang="pt-PT" dirty="0" smtClean="0"/>
              <a:t>, </a:t>
            </a:r>
            <a:r>
              <a:rPr lang="pt-PT" dirty="0" err="1" smtClean="0"/>
              <a:t>etc</a:t>
            </a:r>
            <a:r>
              <a:rPr lang="pt-PT" dirty="0" smtClean="0"/>
              <a:t>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both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explorations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feasibility</a:t>
            </a:r>
            <a:r>
              <a:rPr lang="pt-PT" dirty="0" smtClean="0"/>
              <a:t> </a:t>
            </a:r>
            <a:r>
              <a:rPr lang="pt-PT" dirty="0" err="1" smtClean="0"/>
              <a:t>studies</a:t>
            </a:r>
            <a:endParaRPr lang="pt-PT" dirty="0" smtClean="0"/>
          </a:p>
          <a:p>
            <a:pPr lvl="1"/>
            <a:r>
              <a:rPr lang="pt-PT" dirty="0" smtClean="0"/>
              <a:t>Detector design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studies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contributors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</a:p>
          <a:p>
            <a:pPr lvl="1"/>
            <a:r>
              <a:rPr lang="pt-PT" dirty="0" smtClean="0"/>
              <a:t>LHC experimental </a:t>
            </a:r>
            <a:r>
              <a:rPr lang="pt-PT" dirty="0" err="1" smtClean="0"/>
              <a:t>groups</a:t>
            </a:r>
            <a:endParaRPr lang="pt-PT" dirty="0" smtClean="0"/>
          </a:p>
          <a:p>
            <a:pPr lvl="1"/>
            <a:r>
              <a:rPr lang="pt-PT" dirty="0" smtClean="0"/>
              <a:t>LHC-</a:t>
            </a:r>
            <a:r>
              <a:rPr lang="pt-PT" dirty="0" err="1" smtClean="0"/>
              <a:t>related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interests</a:t>
            </a:r>
            <a:endParaRPr lang="pt-PT" dirty="0"/>
          </a:p>
          <a:p>
            <a:pPr lvl="1"/>
            <a:r>
              <a:rPr lang="pt-PT" dirty="0" err="1" smtClean="0"/>
              <a:t>These</a:t>
            </a:r>
            <a:r>
              <a:rPr lang="pt-PT" dirty="0" smtClean="0"/>
              <a:t> are </a:t>
            </a:r>
            <a:r>
              <a:rPr lang="pt-PT" dirty="0" err="1" smtClean="0"/>
              <a:t>the</a:t>
            </a:r>
            <a:r>
              <a:rPr lang="pt-PT" dirty="0" smtClean="0"/>
              <a:t> core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people</a:t>
            </a:r>
            <a:r>
              <a:rPr lang="pt-PT" dirty="0" smtClean="0"/>
              <a:t> </a:t>
            </a:r>
            <a:r>
              <a:rPr lang="pt-PT" dirty="0" err="1" smtClean="0"/>
              <a:t>here</a:t>
            </a:r>
            <a:r>
              <a:rPr lang="pt-PT" dirty="0" smtClean="0"/>
              <a:t> </a:t>
            </a:r>
            <a:r>
              <a:rPr lang="pt-PT" dirty="0" err="1" smtClean="0"/>
              <a:t>today</a:t>
            </a:r>
            <a:endParaRPr lang="pt-PT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755" y="2097350"/>
            <a:ext cx="4246900" cy="273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91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Portugal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European</a:t>
            </a:r>
            <a:r>
              <a:rPr lang="pt-PT" dirty="0" smtClean="0"/>
              <a:t> </a:t>
            </a:r>
            <a:r>
              <a:rPr lang="pt-PT" dirty="0" err="1" smtClean="0"/>
              <a:t>Strategy</a:t>
            </a:r>
            <a:r>
              <a:rPr lang="pt-PT" dirty="0" smtClean="0"/>
              <a:t> for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6066149" cy="3395336"/>
          </a:xfrm>
        </p:spPr>
        <p:txBody>
          <a:bodyPr>
            <a:normAutofit fontScale="92500" lnSpcReduction="10000"/>
          </a:bodyPr>
          <a:lstStyle/>
          <a:p>
            <a:r>
              <a:rPr lang="pt-PT" dirty="0" err="1" smtClean="0"/>
              <a:t>Contributed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2020 ESPP </a:t>
            </a:r>
            <a:r>
              <a:rPr lang="pt-PT" dirty="0" err="1" smtClean="0"/>
              <a:t>with</a:t>
            </a:r>
            <a:r>
              <a:rPr lang="pt-PT" dirty="0" smtClean="0"/>
              <a:t> local </a:t>
            </a:r>
            <a:r>
              <a:rPr lang="pt-PT" dirty="0" err="1" smtClean="0"/>
              <a:t>consultation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View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next</a:t>
            </a:r>
            <a:r>
              <a:rPr lang="pt-PT" dirty="0" smtClean="0"/>
              <a:t> major </a:t>
            </a:r>
            <a:r>
              <a:rPr lang="pt-PT" dirty="0" err="1" smtClean="0"/>
              <a:t>collider</a:t>
            </a:r>
            <a:r>
              <a:rPr lang="pt-PT" dirty="0" smtClean="0"/>
              <a:t> </a:t>
            </a:r>
            <a:r>
              <a:rPr lang="pt-PT" dirty="0" err="1" smtClean="0"/>
              <a:t>should</a:t>
            </a:r>
            <a:r>
              <a:rPr lang="pt-PT" dirty="0" smtClean="0"/>
              <a:t>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based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CERN</a:t>
            </a:r>
          </a:p>
          <a:p>
            <a:endParaRPr lang="pt-PT" dirty="0" smtClean="0"/>
          </a:p>
          <a:p>
            <a:r>
              <a:rPr lang="pt-PT" dirty="0" err="1" smtClean="0"/>
              <a:t>Aligned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priorities</a:t>
            </a:r>
            <a:r>
              <a:rPr lang="pt-PT" dirty="0" smtClean="0"/>
              <a:t> </a:t>
            </a:r>
            <a:r>
              <a:rPr lang="pt-PT" dirty="0" err="1" smtClean="0"/>
              <a:t>set</a:t>
            </a:r>
            <a:r>
              <a:rPr lang="pt-PT" dirty="0" smtClean="0"/>
              <a:t> </a:t>
            </a:r>
            <a:r>
              <a:rPr lang="pt-PT" dirty="0" err="1" smtClean="0"/>
              <a:t>out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ESPP: </a:t>
            </a:r>
          </a:p>
          <a:p>
            <a:pPr marL="939800" lvl="1" indent="-342900">
              <a:buFont typeface="+mj-lt"/>
              <a:buAutoNum type="arabicPeriod"/>
            </a:pPr>
            <a:r>
              <a:rPr lang="pt-PT" dirty="0" err="1" smtClean="0"/>
              <a:t>Full</a:t>
            </a:r>
            <a:r>
              <a:rPr lang="pt-PT" dirty="0" smtClean="0"/>
              <a:t> </a:t>
            </a:r>
            <a:r>
              <a:rPr lang="pt-PT" dirty="0" err="1"/>
              <a:t>physics</a:t>
            </a:r>
            <a:r>
              <a:rPr lang="pt-PT" dirty="0"/>
              <a:t> </a:t>
            </a:r>
            <a:r>
              <a:rPr lang="pt-PT" dirty="0" err="1"/>
              <a:t>exploitation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LHC </a:t>
            </a:r>
            <a:r>
              <a:rPr lang="pt-PT" dirty="0" err="1"/>
              <a:t>and</a:t>
            </a:r>
            <a:r>
              <a:rPr lang="pt-PT" dirty="0"/>
              <a:t> HL-LHC</a:t>
            </a:r>
          </a:p>
          <a:p>
            <a:pPr marL="939800" lvl="1" indent="-342900">
              <a:buFont typeface="+mj-lt"/>
              <a:buAutoNum type="arabicPeriod"/>
            </a:pPr>
            <a:r>
              <a:rPr lang="pt-PT" dirty="0" err="1"/>
              <a:t>Next</a:t>
            </a:r>
            <a:r>
              <a:rPr lang="pt-PT" dirty="0"/>
              <a:t> </a:t>
            </a:r>
            <a:r>
              <a:rPr lang="pt-PT" dirty="0" err="1"/>
              <a:t>priority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a</a:t>
            </a:r>
            <a:r>
              <a:rPr lang="pt-PT" b="1" dirty="0"/>
              <a:t> </a:t>
            </a:r>
            <a:r>
              <a:rPr lang="pt-PT" b="1" dirty="0" err="1"/>
              <a:t>e</a:t>
            </a:r>
            <a:r>
              <a:rPr lang="pt-PT" b="1" baseline="30000" dirty="0" err="1"/>
              <a:t>+</a:t>
            </a:r>
            <a:r>
              <a:rPr lang="pt-PT" b="1" dirty="0" err="1"/>
              <a:t>e</a:t>
            </a:r>
            <a:r>
              <a:rPr lang="pt-PT" b="1" baseline="30000" dirty="0"/>
              <a:t>-</a:t>
            </a:r>
            <a:r>
              <a:rPr lang="pt-PT" b="1" dirty="0"/>
              <a:t> </a:t>
            </a:r>
            <a:r>
              <a:rPr lang="pt-PT" b="1" dirty="0" smtClean="0"/>
              <a:t>“</a:t>
            </a:r>
            <a:r>
              <a:rPr lang="pt-PT" b="1" dirty="0" err="1" smtClean="0"/>
              <a:t>Higgs</a:t>
            </a:r>
            <a:r>
              <a:rPr lang="pt-PT" b="1" dirty="0" smtClean="0"/>
              <a:t> </a:t>
            </a:r>
            <a:r>
              <a:rPr lang="pt-PT" b="1" dirty="0" err="1"/>
              <a:t>factory</a:t>
            </a:r>
            <a:r>
              <a:rPr lang="pt-PT" b="1" dirty="0"/>
              <a:t>”</a:t>
            </a:r>
          </a:p>
          <a:p>
            <a:pPr marL="939800" lvl="1" indent="-342900">
              <a:buFont typeface="+mj-lt"/>
              <a:buAutoNum type="arabicPeriod"/>
            </a:pPr>
            <a:r>
              <a:rPr lang="pt-PT" dirty="0" err="1" smtClean="0"/>
              <a:t>Increased</a:t>
            </a:r>
            <a:r>
              <a:rPr lang="pt-PT" dirty="0" smtClean="0"/>
              <a:t> </a:t>
            </a:r>
            <a:r>
              <a:rPr lang="pt-PT" dirty="0"/>
              <a:t>R&amp;D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enabling</a:t>
            </a:r>
            <a:r>
              <a:rPr lang="pt-PT" dirty="0"/>
              <a:t> </a:t>
            </a:r>
            <a:r>
              <a:rPr lang="pt-PT" dirty="0" err="1"/>
              <a:t>accelerator</a:t>
            </a:r>
            <a:r>
              <a:rPr lang="pt-PT" dirty="0"/>
              <a:t> </a:t>
            </a:r>
            <a:r>
              <a:rPr lang="pt-PT" dirty="0" err="1"/>
              <a:t>technologies</a:t>
            </a:r>
            <a:r>
              <a:rPr lang="pt-PT" dirty="0"/>
              <a:t>: </a:t>
            </a:r>
          </a:p>
          <a:p>
            <a:pPr marL="939800" lvl="1" indent="-342900">
              <a:buFont typeface="+mj-lt"/>
              <a:buAutoNum type="arabicPeriod"/>
            </a:pPr>
            <a:r>
              <a:rPr lang="pt-PT" dirty="0" err="1" smtClean="0"/>
              <a:t>Support</a:t>
            </a:r>
            <a:r>
              <a:rPr lang="pt-PT" dirty="0" smtClean="0"/>
              <a:t> </a:t>
            </a:r>
            <a:r>
              <a:rPr lang="pt-PT" dirty="0"/>
              <a:t>neutrino </a:t>
            </a:r>
            <a:r>
              <a:rPr lang="pt-PT" dirty="0" err="1"/>
              <a:t>projects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US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Japan</a:t>
            </a:r>
            <a:endParaRPr lang="pt-PT" dirty="0"/>
          </a:p>
          <a:p>
            <a:pPr marL="939800" lvl="1" indent="-342900">
              <a:buFont typeface="+mj-lt"/>
              <a:buAutoNum type="arabicPeriod"/>
            </a:pPr>
            <a:r>
              <a:rPr lang="pt-PT" dirty="0" err="1"/>
              <a:t>Support</a:t>
            </a:r>
            <a:r>
              <a:rPr lang="pt-PT" dirty="0"/>
              <a:t> </a:t>
            </a:r>
            <a:r>
              <a:rPr lang="pt-PT" dirty="0" err="1"/>
              <a:t>high-impact</a:t>
            </a:r>
            <a:r>
              <a:rPr lang="pt-PT" dirty="0"/>
              <a:t> </a:t>
            </a:r>
            <a:r>
              <a:rPr lang="pt-PT" dirty="0" err="1"/>
              <a:t>scientific</a:t>
            </a:r>
            <a:r>
              <a:rPr lang="pt-PT" dirty="0"/>
              <a:t> </a:t>
            </a:r>
            <a:r>
              <a:rPr lang="pt-PT" dirty="0" err="1"/>
              <a:t>diversity</a:t>
            </a:r>
            <a:r>
              <a:rPr lang="pt-PT" dirty="0"/>
              <a:t> </a:t>
            </a:r>
            <a:r>
              <a:rPr lang="pt-PT" dirty="0" err="1"/>
              <a:t>programme</a:t>
            </a:r>
            <a:r>
              <a:rPr lang="pt-PT" dirty="0"/>
              <a:t> </a:t>
            </a:r>
            <a:r>
              <a:rPr lang="pt-PT" dirty="0" err="1"/>
              <a:t>complementary</a:t>
            </a:r>
            <a:r>
              <a:rPr lang="pt-PT" dirty="0"/>
              <a:t> to </a:t>
            </a:r>
            <a:r>
              <a:rPr lang="pt-PT" dirty="0" err="1"/>
              <a:t>high-energy</a:t>
            </a:r>
            <a:r>
              <a:rPr lang="pt-PT" dirty="0"/>
              <a:t> </a:t>
            </a:r>
            <a:r>
              <a:rPr lang="pt-PT" dirty="0" err="1" smtClean="0"/>
              <a:t>colliders</a:t>
            </a:r>
            <a:endParaRPr lang="pt-PT" dirty="0"/>
          </a:p>
          <a:p>
            <a:pPr marL="596900" lvl="1" indent="0">
              <a:buNone/>
            </a:pPr>
            <a:endParaRPr lang="pt-PT" dirty="0" smtClean="0"/>
          </a:p>
          <a:p>
            <a:r>
              <a:rPr lang="pt-PT" dirty="0" err="1" smtClean="0"/>
              <a:t>First</a:t>
            </a:r>
            <a:r>
              <a:rPr lang="pt-PT" dirty="0" smtClean="0"/>
              <a:t> </a:t>
            </a:r>
            <a:r>
              <a:rPr lang="pt-PT" dirty="0" err="1" smtClean="0"/>
              <a:t>strategy</a:t>
            </a:r>
            <a:r>
              <a:rPr lang="pt-PT" dirty="0" smtClean="0"/>
              <a:t> </a:t>
            </a:r>
            <a:r>
              <a:rPr lang="pt-PT" dirty="0" err="1" smtClean="0"/>
              <a:t>document</a:t>
            </a:r>
            <a:r>
              <a:rPr lang="pt-PT" dirty="0" smtClean="0"/>
              <a:t> </a:t>
            </a:r>
            <a:r>
              <a:rPr lang="pt-PT" dirty="0" err="1" smtClean="0"/>
              <a:t>approved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a </a:t>
            </a:r>
            <a:r>
              <a:rPr lang="pt-PT" dirty="0" err="1"/>
              <a:t>s</a:t>
            </a:r>
            <a:r>
              <a:rPr lang="pt-PT" dirty="0" err="1" smtClean="0"/>
              <a:t>pecial</a:t>
            </a:r>
            <a:r>
              <a:rPr lang="pt-PT" dirty="0" smtClean="0"/>
              <a:t> </a:t>
            </a:r>
            <a:r>
              <a:rPr lang="pt-PT" dirty="0" err="1"/>
              <a:t>Restricted</a:t>
            </a:r>
            <a:r>
              <a:rPr lang="pt-PT" dirty="0"/>
              <a:t> </a:t>
            </a:r>
            <a:r>
              <a:rPr lang="pt-PT" dirty="0" err="1"/>
              <a:t>Session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smtClean="0"/>
              <a:t>CERN </a:t>
            </a:r>
            <a:r>
              <a:rPr lang="pt-PT" dirty="0" err="1"/>
              <a:t>Council</a:t>
            </a:r>
            <a:r>
              <a:rPr lang="pt-PT" dirty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b="1" dirty="0" err="1"/>
              <a:t>Lisbon</a:t>
            </a:r>
            <a:r>
              <a:rPr lang="pt-PT" b="1" dirty="0"/>
              <a:t>, 14 </a:t>
            </a:r>
            <a:r>
              <a:rPr lang="pt-PT" b="1" dirty="0" err="1"/>
              <a:t>July</a:t>
            </a:r>
            <a:r>
              <a:rPr lang="pt-PT" b="1" dirty="0"/>
              <a:t> </a:t>
            </a:r>
            <a:r>
              <a:rPr lang="pt-PT" b="1" dirty="0" smtClean="0"/>
              <a:t>2006</a:t>
            </a:r>
            <a:endParaRPr lang="pt-PT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317" y="1131879"/>
            <a:ext cx="2385366" cy="343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7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Portugal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FCC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52475"/>
            <a:ext cx="4281234" cy="3416400"/>
          </a:xfrm>
        </p:spPr>
        <p:txBody>
          <a:bodyPr/>
          <a:lstStyle/>
          <a:p>
            <a:r>
              <a:rPr lang="pt-PT" dirty="0" err="1" smtClean="0"/>
              <a:t>Public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scientific</a:t>
            </a:r>
            <a:r>
              <a:rPr lang="pt-PT" dirty="0" smtClean="0"/>
              <a:t> </a:t>
            </a:r>
            <a:r>
              <a:rPr lang="pt-PT" dirty="0" err="1" smtClean="0"/>
              <a:t>sessions</a:t>
            </a:r>
            <a:r>
              <a:rPr lang="pt-PT" dirty="0" smtClean="0"/>
              <a:t> </a:t>
            </a:r>
            <a:r>
              <a:rPr lang="pt-PT" dirty="0" err="1" smtClean="0"/>
              <a:t>organized</a:t>
            </a:r>
            <a:r>
              <a:rPr lang="pt-PT" dirty="0" smtClean="0"/>
              <a:t> </a:t>
            </a:r>
            <a:r>
              <a:rPr lang="pt-PT" dirty="0" err="1" smtClean="0"/>
              <a:t>following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2020 </a:t>
            </a:r>
            <a:r>
              <a:rPr lang="pt-PT" dirty="0" err="1" smtClean="0"/>
              <a:t>update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European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Strategy</a:t>
            </a:r>
            <a:endParaRPr lang="pt-PT" dirty="0" smtClean="0"/>
          </a:p>
          <a:p>
            <a:endParaRPr lang="pt-PT" dirty="0"/>
          </a:p>
        </p:txBody>
      </p:sp>
      <p:grpSp>
        <p:nvGrpSpPr>
          <p:cNvPr id="8" name="Group 7"/>
          <p:cNvGrpSpPr/>
          <p:nvPr/>
        </p:nvGrpSpPr>
        <p:grpSpPr>
          <a:xfrm>
            <a:off x="4135914" y="670120"/>
            <a:ext cx="4873616" cy="1902180"/>
            <a:chOff x="-132845" y="2092723"/>
            <a:chExt cx="4873616" cy="19021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32845" y="2092723"/>
              <a:ext cx="4873616" cy="16025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-129586" y="3687126"/>
              <a:ext cx="33821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hlinkClick r:id="rId3"/>
                </a:rPr>
                <a:t>https://indico.lip.pt/event/738</a:t>
              </a:r>
              <a:r>
                <a:rPr lang="pt-PT" dirty="0" smtClean="0">
                  <a:hlinkClick r:id="rId3"/>
                </a:rPr>
                <a:t>/</a:t>
              </a:r>
              <a:r>
                <a:rPr lang="pt-PT" dirty="0" smtClean="0"/>
                <a:t> </a:t>
              </a:r>
              <a:endParaRPr lang="pt-PT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53219" y="2711108"/>
            <a:ext cx="4785651" cy="2342746"/>
            <a:chOff x="2378279" y="2464392"/>
            <a:chExt cx="4785651" cy="2342746"/>
          </a:xfrm>
        </p:grpSpPr>
        <p:grpSp>
          <p:nvGrpSpPr>
            <p:cNvPr id="11" name="Group 10"/>
            <p:cNvGrpSpPr/>
            <p:nvPr/>
          </p:nvGrpSpPr>
          <p:grpSpPr>
            <a:xfrm>
              <a:off x="2378279" y="2485520"/>
              <a:ext cx="4785651" cy="2321618"/>
              <a:chOff x="4033689" y="2129850"/>
              <a:chExt cx="4785651" cy="2321618"/>
            </a:xfrm>
          </p:grpSpPr>
          <p:pic>
            <p:nvPicPr>
              <p:cNvPr id="7" name="Picture 6" descr="poster_ParticlePhysics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-204"/>
              <a:stretch/>
            </p:blipFill>
            <p:spPr>
              <a:xfrm>
                <a:off x="4033689" y="2129850"/>
                <a:ext cx="4785651" cy="2020654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4053093" y="4143691"/>
                <a:ext cx="31823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dirty="0">
                    <a:solidFill>
                      <a:schemeClr val="tx1"/>
                    </a:solidFill>
                    <a:hlinkClick r:id="rId5"/>
                  </a:rPr>
                  <a:t>https://indico.lip.pt/event/748</a:t>
                </a:r>
                <a:r>
                  <a:rPr lang="pt-PT" dirty="0" smtClean="0">
                    <a:solidFill>
                      <a:schemeClr val="tx1"/>
                    </a:solidFill>
                    <a:hlinkClick r:id="rId5"/>
                  </a:rPr>
                  <a:t>/</a:t>
                </a:r>
                <a:r>
                  <a:rPr lang="pt-PT" dirty="0" smtClean="0">
                    <a:solidFill>
                      <a:schemeClr val="tx1"/>
                    </a:solidFill>
                  </a:rPr>
                  <a:t> </a:t>
                </a:r>
                <a:endParaRPr lang="pt-PT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935979" y="2464392"/>
              <a:ext cx="1213681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500" dirty="0" err="1" smtClean="0">
                  <a:solidFill>
                    <a:srgbClr val="FFFFFF"/>
                  </a:solidFill>
                </a:rPr>
                <a:t>Organising</a:t>
              </a:r>
              <a:r>
                <a:rPr lang="pt-PT" sz="500" dirty="0" smtClean="0">
                  <a:solidFill>
                    <a:srgbClr val="FFFFFF"/>
                  </a:solidFill>
                </a:rPr>
                <a:t> </a:t>
              </a:r>
              <a:r>
                <a:rPr lang="pt-PT" sz="500" dirty="0" err="1" smtClean="0">
                  <a:solidFill>
                    <a:srgbClr val="FFFFFF"/>
                  </a:solidFill>
                </a:rPr>
                <a:t>Committee</a:t>
              </a:r>
              <a:endParaRPr lang="pt-PT" sz="500" dirty="0" smtClean="0">
                <a:solidFill>
                  <a:srgbClr val="FFFFFF"/>
                </a:solidFill>
              </a:endParaRPr>
            </a:p>
            <a:p>
              <a:r>
                <a:rPr lang="pt-PT" sz="500" dirty="0" smtClean="0">
                  <a:solidFill>
                    <a:srgbClr val="FFFFFF"/>
                  </a:solidFill>
                </a:rPr>
                <a:t>Pedro Abreu (IST/LIP)</a:t>
              </a:r>
            </a:p>
            <a:p>
              <a:r>
                <a:rPr lang="pt-PT" sz="500" dirty="0" smtClean="0">
                  <a:solidFill>
                    <a:srgbClr val="FFFFFF"/>
                  </a:solidFill>
                </a:rPr>
                <a:t>Gustavo Castelo-Branco (IST/CFTP)</a:t>
              </a:r>
            </a:p>
            <a:p>
              <a:r>
                <a:rPr lang="pt-PT" sz="500" dirty="0" smtClean="0">
                  <a:solidFill>
                    <a:srgbClr val="FFFFFF"/>
                  </a:solidFill>
                </a:rPr>
                <a:t>Nuno Castro (UM/LIP)</a:t>
              </a:r>
            </a:p>
            <a:p>
              <a:r>
                <a:rPr lang="pt-PT" sz="500" dirty="0" err="1" smtClean="0">
                  <a:solidFill>
                    <a:srgbClr val="FFFFFF"/>
                  </a:solidFill>
                </a:rPr>
                <a:t>Patricia</a:t>
              </a:r>
              <a:r>
                <a:rPr lang="pt-PT" sz="500" dirty="0" smtClean="0">
                  <a:solidFill>
                    <a:srgbClr val="FFFFFF"/>
                  </a:solidFill>
                </a:rPr>
                <a:t> Conde (IST/LIP)</a:t>
              </a:r>
            </a:p>
            <a:p>
              <a:r>
                <a:rPr lang="pt-PT" sz="500" dirty="0" smtClean="0">
                  <a:solidFill>
                    <a:srgbClr val="FFFFFF"/>
                  </a:solidFill>
                </a:rPr>
                <a:t>João Correia (C2TN/DECN/IST)</a:t>
              </a:r>
            </a:p>
            <a:p>
              <a:r>
                <a:rPr lang="pt-PT" sz="500" dirty="0" smtClean="0">
                  <a:solidFill>
                    <a:srgbClr val="FFFFFF"/>
                  </a:solidFill>
                </a:rPr>
                <a:t>Michele </a:t>
              </a:r>
              <a:r>
                <a:rPr lang="pt-PT" sz="500" dirty="0" err="1" smtClean="0">
                  <a:solidFill>
                    <a:srgbClr val="FFFFFF"/>
                  </a:solidFill>
                </a:rPr>
                <a:t>Gallinaro</a:t>
              </a:r>
              <a:r>
                <a:rPr lang="pt-PT" sz="500" dirty="0" smtClean="0">
                  <a:solidFill>
                    <a:srgbClr val="FFFFFF"/>
                  </a:solidFill>
                </a:rPr>
                <a:t> (LIP/IST)</a:t>
              </a:r>
            </a:p>
            <a:p>
              <a:r>
                <a:rPr lang="pt-PT" sz="500" dirty="0" smtClean="0">
                  <a:solidFill>
                    <a:srgbClr val="FFFFFF"/>
                  </a:solidFill>
                </a:rPr>
                <a:t>Ricardo Gonçalo (UC/LIP)</a:t>
              </a:r>
            </a:p>
            <a:p>
              <a:r>
                <a:rPr lang="pt-PT" sz="500" dirty="0" smtClean="0">
                  <a:solidFill>
                    <a:srgbClr val="FFFFFF"/>
                  </a:solidFill>
                </a:rPr>
                <a:t>Brigitte </a:t>
              </a:r>
              <a:r>
                <a:rPr lang="pt-PT" sz="500" dirty="0" err="1" smtClean="0">
                  <a:solidFill>
                    <a:srgbClr val="FFFFFF"/>
                  </a:solidFill>
                </a:rPr>
                <a:t>Hiller</a:t>
              </a:r>
              <a:r>
                <a:rPr lang="pt-PT" sz="500" dirty="0" smtClean="0">
                  <a:solidFill>
                    <a:srgbClr val="FFFFFF"/>
                  </a:solidFill>
                </a:rPr>
                <a:t> (UC/</a:t>
              </a:r>
              <a:r>
                <a:rPr lang="pt-PT" sz="500" dirty="0" err="1" smtClean="0">
                  <a:solidFill>
                    <a:srgbClr val="FFFFFF"/>
                  </a:solidFill>
                </a:rPr>
                <a:t>CFisUC</a:t>
              </a:r>
              <a:r>
                <a:rPr lang="pt-PT" sz="500" dirty="0" smtClean="0">
                  <a:solidFill>
                    <a:srgbClr val="FFFFFF"/>
                  </a:solidFill>
                </a:rPr>
                <a:t>)</a:t>
              </a:r>
            </a:p>
            <a:p>
              <a:r>
                <a:rPr lang="pt-PT" sz="500" dirty="0" smtClean="0">
                  <a:solidFill>
                    <a:srgbClr val="FFFFFF"/>
                  </a:solidFill>
                </a:rPr>
                <a:t>José Maneira (LIP)</a:t>
              </a:r>
            </a:p>
            <a:p>
              <a:r>
                <a:rPr lang="pt-PT" sz="500" dirty="0" smtClean="0">
                  <a:solidFill>
                    <a:srgbClr val="FFFFFF"/>
                  </a:solidFill>
                </a:rPr>
                <a:t>Orlando Oliveira (UC/</a:t>
              </a:r>
              <a:r>
                <a:rPr lang="pt-PT" sz="500" dirty="0" err="1" smtClean="0">
                  <a:solidFill>
                    <a:srgbClr val="FFFFFF"/>
                  </a:solidFill>
                </a:rPr>
                <a:t>CFisUC</a:t>
              </a:r>
              <a:r>
                <a:rPr lang="pt-PT" sz="500" dirty="0" smtClean="0">
                  <a:solidFill>
                    <a:srgbClr val="FFFFFF"/>
                  </a:solidFill>
                </a:rPr>
                <a:t>)</a:t>
              </a:r>
            </a:p>
            <a:p>
              <a:r>
                <a:rPr lang="pt-PT" sz="500" dirty="0" smtClean="0">
                  <a:solidFill>
                    <a:srgbClr val="FFFFFF"/>
                  </a:solidFill>
                </a:rPr>
                <a:t>António Onofre (UM/LIP)</a:t>
              </a:r>
            </a:p>
            <a:p>
              <a:r>
                <a:rPr lang="pt-PT" sz="500" dirty="0" smtClean="0">
                  <a:solidFill>
                    <a:srgbClr val="FFFFFF"/>
                  </a:solidFill>
                </a:rPr>
                <a:t>Guilherme Milhano (IST/LIP)</a:t>
              </a:r>
            </a:p>
            <a:p>
              <a:r>
                <a:rPr lang="pt-PT" sz="500" dirty="0" smtClean="0">
                  <a:solidFill>
                    <a:srgbClr val="FFFFFF"/>
                  </a:solidFill>
                </a:rPr>
                <a:t>Mário Pimenta (IST/LIP)</a:t>
              </a:r>
            </a:p>
            <a:p>
              <a:r>
                <a:rPr lang="pt-PT" sz="500" dirty="0" smtClean="0">
                  <a:solidFill>
                    <a:srgbClr val="FFFFFF"/>
                  </a:solidFill>
                </a:rPr>
                <a:t>Constança Providência (UC/</a:t>
              </a:r>
              <a:r>
                <a:rPr lang="pt-PT" sz="500" dirty="0" err="1" smtClean="0">
                  <a:solidFill>
                    <a:srgbClr val="FFFFFF"/>
                  </a:solidFill>
                </a:rPr>
                <a:t>CFisUC</a:t>
              </a:r>
              <a:r>
                <a:rPr lang="pt-PT" sz="500" dirty="0" smtClean="0">
                  <a:solidFill>
                    <a:srgbClr val="FFFFFF"/>
                  </a:solidFill>
                </a:rPr>
                <a:t>)</a:t>
              </a:r>
            </a:p>
            <a:p>
              <a:r>
                <a:rPr lang="pt-PT" sz="500" dirty="0" smtClean="0">
                  <a:solidFill>
                    <a:srgbClr val="FFFFFF"/>
                  </a:solidFill>
                </a:rPr>
                <a:t>Margarida Rebelo (IST/CFTP)</a:t>
              </a:r>
            </a:p>
            <a:p>
              <a:r>
                <a:rPr lang="pt-PT" sz="500" dirty="0" smtClean="0">
                  <a:solidFill>
                    <a:srgbClr val="FFFFFF"/>
                  </a:solidFill>
                </a:rPr>
                <a:t>Jorge Romão (IST/CFTP)</a:t>
              </a:r>
            </a:p>
            <a:p>
              <a:r>
                <a:rPr lang="pt-PT" sz="500" dirty="0" smtClean="0">
                  <a:solidFill>
                    <a:srgbClr val="FFFFFF"/>
                  </a:solidFill>
                </a:rPr>
                <a:t>Rui Santos (ISEL/CFTC)</a:t>
              </a:r>
            </a:p>
            <a:p>
              <a:r>
                <a:rPr lang="pt-PT" sz="500" dirty="0" smtClean="0">
                  <a:solidFill>
                    <a:srgbClr val="FFFFFF"/>
                  </a:solidFill>
                </a:rPr>
                <a:t>João P. Silva (IST/CFTP)</a:t>
              </a:r>
            </a:p>
            <a:p>
              <a:r>
                <a:rPr lang="pt-PT" sz="500" dirty="0" smtClean="0">
                  <a:solidFill>
                    <a:srgbClr val="FFFFFF"/>
                  </a:solidFill>
                </a:rPr>
                <a:t>João Varela (IST/LIP)</a:t>
              </a:r>
            </a:p>
            <a:p>
              <a:r>
                <a:rPr lang="pt-PT" sz="500" dirty="0" smtClean="0">
                  <a:solidFill>
                    <a:srgbClr val="FFFFFF"/>
                  </a:solidFill>
                </a:rPr>
                <a:t>Pedro Vaz (IST/C2TN)</a:t>
              </a:r>
              <a:endParaRPr lang="pt-PT" sz="5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4" name="Picture 13" descr="IMG_006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9" y="2784663"/>
            <a:ext cx="3257177" cy="1966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29" y="3936224"/>
            <a:ext cx="751722" cy="108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95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A bit </a:t>
            </a:r>
            <a:r>
              <a:rPr lang="pt-PT" dirty="0" err="1" smtClean="0"/>
              <a:t>about</a:t>
            </a:r>
            <a:r>
              <a:rPr lang="pt-PT" dirty="0" smtClean="0"/>
              <a:t> LIP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605" y="1019427"/>
            <a:ext cx="8520600" cy="2415621"/>
          </a:xfrm>
        </p:spPr>
        <p:txBody>
          <a:bodyPr/>
          <a:lstStyle/>
          <a:p>
            <a:r>
              <a:rPr lang="pt-PT" dirty="0" err="1" smtClean="0"/>
              <a:t>Concentrates</a:t>
            </a:r>
            <a:r>
              <a:rPr lang="pt-PT" dirty="0" smtClean="0"/>
              <a:t> experimental </a:t>
            </a:r>
            <a:r>
              <a:rPr lang="pt-PT" dirty="0" err="1" smtClean="0"/>
              <a:t>work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HEP </a:t>
            </a:r>
            <a:r>
              <a:rPr lang="pt-PT" dirty="0" err="1" smtClean="0"/>
              <a:t>in</a:t>
            </a:r>
            <a:r>
              <a:rPr lang="pt-PT" dirty="0" smtClean="0"/>
              <a:t> Portugal</a:t>
            </a:r>
          </a:p>
          <a:p>
            <a:r>
              <a:rPr lang="pt-PT" dirty="0" smtClean="0"/>
              <a:t>243 </a:t>
            </a:r>
            <a:r>
              <a:rPr lang="pt-PT" dirty="0" err="1" smtClean="0"/>
              <a:t>members</a:t>
            </a:r>
            <a:r>
              <a:rPr lang="pt-PT" dirty="0" smtClean="0"/>
              <a:t>: 102 </a:t>
            </a:r>
            <a:r>
              <a:rPr lang="pt-PT" dirty="0" err="1" smtClean="0"/>
              <a:t>researchers</a:t>
            </a:r>
            <a:r>
              <a:rPr lang="pt-PT" dirty="0" smtClean="0"/>
              <a:t>, 107 </a:t>
            </a:r>
            <a:r>
              <a:rPr lang="pt-PT" dirty="0" err="1" smtClean="0"/>
              <a:t>students</a:t>
            </a:r>
            <a:r>
              <a:rPr lang="pt-PT" dirty="0" smtClean="0"/>
              <a:t>, 52 staff (~1/4 </a:t>
            </a:r>
            <a:r>
              <a:rPr lang="pt-PT" dirty="0" err="1" smtClean="0"/>
              <a:t>researchers</a:t>
            </a:r>
            <a:r>
              <a:rPr lang="pt-PT" dirty="0" smtClean="0"/>
              <a:t>)</a:t>
            </a:r>
          </a:p>
          <a:p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38" y="1854331"/>
            <a:ext cx="2367643" cy="1580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476" y="1765905"/>
            <a:ext cx="2644767" cy="1725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476" y="1765904"/>
            <a:ext cx="2084614" cy="17242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9798"/>
            <a:ext cx="9144000" cy="173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00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6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630" y="0"/>
            <a:ext cx="387337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445025"/>
            <a:ext cx="4828776" cy="572700"/>
          </a:xfrm>
        </p:spPr>
        <p:txBody>
          <a:bodyPr>
            <a:normAutofit fontScale="90000"/>
          </a:bodyPr>
          <a:lstStyle/>
          <a:p>
            <a:r>
              <a:rPr lang="pt-PT" dirty="0" err="1" smtClean="0">
                <a:solidFill>
                  <a:srgbClr val="FFFFFF"/>
                </a:solidFill>
              </a:rPr>
              <a:t>Activity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at</a:t>
            </a:r>
            <a:r>
              <a:rPr lang="pt-PT" dirty="0" smtClean="0">
                <a:solidFill>
                  <a:srgbClr val="FFFFFF"/>
                </a:solidFill>
              </a:rPr>
              <a:t> LIP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1" y="967619"/>
            <a:ext cx="6183442" cy="4175881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pt-PT" dirty="0">
                <a:solidFill>
                  <a:srgbClr val="FFFFFF"/>
                </a:solidFill>
              </a:rPr>
              <a:t>4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pillars</a:t>
            </a:r>
            <a:r>
              <a:rPr lang="pt-PT" dirty="0" smtClean="0">
                <a:solidFill>
                  <a:srgbClr val="FFFFFF"/>
                </a:solidFill>
              </a:rPr>
              <a:t>: </a:t>
            </a:r>
          </a:p>
          <a:p>
            <a:r>
              <a:rPr lang="pt-PT" dirty="0" err="1" smtClean="0">
                <a:solidFill>
                  <a:srgbClr val="FFFFFF"/>
                </a:solidFill>
              </a:rPr>
              <a:t>Particle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astroparticle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physics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research</a:t>
            </a:r>
            <a:endParaRPr lang="pt-PT" dirty="0">
              <a:solidFill>
                <a:srgbClr val="FFFFFF"/>
              </a:solidFill>
            </a:endParaRPr>
          </a:p>
          <a:p>
            <a:r>
              <a:rPr lang="pt-PT" dirty="0" err="1" smtClean="0">
                <a:solidFill>
                  <a:srgbClr val="FFFFFF"/>
                </a:solidFill>
              </a:rPr>
              <a:t>Development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of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new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instruments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methods</a:t>
            </a:r>
            <a:endParaRPr lang="pt-PT" dirty="0" smtClean="0">
              <a:solidFill>
                <a:srgbClr val="FFFFFF"/>
              </a:solidFill>
            </a:endParaRP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Detectors</a:t>
            </a:r>
            <a:r>
              <a:rPr lang="pt-PT" dirty="0" smtClean="0">
                <a:solidFill>
                  <a:srgbClr val="FFFFFF"/>
                </a:solidFill>
              </a:rPr>
              <a:t> for </a:t>
            </a:r>
            <a:r>
              <a:rPr lang="pt-PT" dirty="0" err="1" smtClean="0">
                <a:solidFill>
                  <a:srgbClr val="FFFFFF"/>
                </a:solidFill>
              </a:rPr>
              <a:t>experiments</a:t>
            </a:r>
            <a:r>
              <a:rPr lang="pt-PT" dirty="0" smtClean="0">
                <a:solidFill>
                  <a:srgbClr val="FFFFFF"/>
                </a:solidFill>
              </a:rPr>
              <a:t>, </a:t>
            </a:r>
            <a:r>
              <a:rPr lang="pt-PT" dirty="0" err="1" smtClean="0">
                <a:solidFill>
                  <a:srgbClr val="FFFFFF"/>
                </a:solidFill>
              </a:rPr>
              <a:t>health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care</a:t>
            </a:r>
            <a:r>
              <a:rPr lang="pt-PT" dirty="0" smtClean="0">
                <a:solidFill>
                  <a:srgbClr val="FFFFFF"/>
                </a:solidFill>
              </a:rPr>
              <a:t>, </a:t>
            </a:r>
            <a:r>
              <a:rPr lang="pt-PT" dirty="0" err="1" smtClean="0">
                <a:solidFill>
                  <a:srgbClr val="FFFFFF"/>
                </a:solidFill>
              </a:rPr>
              <a:t>space</a:t>
            </a:r>
            <a:r>
              <a:rPr lang="pt-PT" dirty="0" smtClean="0">
                <a:solidFill>
                  <a:srgbClr val="FFFFFF"/>
                </a:solidFill>
              </a:rPr>
              <a:t>, </a:t>
            </a:r>
            <a:r>
              <a:rPr lang="pt-PT" dirty="0" err="1" smtClean="0">
                <a:solidFill>
                  <a:srgbClr val="FFFFFF"/>
                </a:solidFill>
              </a:rPr>
              <a:t>national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security</a:t>
            </a:r>
            <a:endParaRPr lang="pt-PT" dirty="0" smtClean="0">
              <a:solidFill>
                <a:srgbClr val="FFFFFF"/>
              </a:solidFill>
            </a:endParaRPr>
          </a:p>
          <a:p>
            <a:r>
              <a:rPr lang="pt-PT" dirty="0" err="1" smtClean="0">
                <a:solidFill>
                  <a:srgbClr val="FFFFFF"/>
                </a:solidFill>
              </a:rPr>
              <a:t>Computing</a:t>
            </a:r>
            <a:endParaRPr lang="pt-PT" dirty="0" smtClean="0">
              <a:solidFill>
                <a:srgbClr val="FFFFFF"/>
              </a:solidFill>
            </a:endParaRP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Supports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scientific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activity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at</a:t>
            </a:r>
            <a:r>
              <a:rPr lang="pt-PT" dirty="0" smtClean="0">
                <a:solidFill>
                  <a:srgbClr val="FFFFFF"/>
                </a:solidFill>
              </a:rPr>
              <a:t> LIP</a:t>
            </a:r>
            <a:endParaRPr lang="pt-PT" dirty="0">
              <a:solidFill>
                <a:srgbClr val="FFFFFF"/>
              </a:solidFill>
            </a:endParaRP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Provides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backbone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of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national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scientific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computing</a:t>
            </a:r>
            <a:r>
              <a:rPr lang="pt-PT" dirty="0" smtClean="0">
                <a:solidFill>
                  <a:srgbClr val="FFFFFF"/>
                </a:solidFill>
              </a:rPr>
              <a:t> network </a:t>
            </a:r>
            <a:r>
              <a:rPr lang="pt-PT" dirty="0" err="1" smtClean="0">
                <a:solidFill>
                  <a:srgbClr val="FFFFFF"/>
                </a:solidFill>
              </a:rPr>
              <a:t>with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important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impact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across</a:t>
            </a:r>
            <a:r>
              <a:rPr lang="pt-PT" dirty="0" smtClean="0">
                <a:solidFill>
                  <a:srgbClr val="FFFFFF"/>
                </a:solidFill>
              </a:rPr>
              <a:t> disciplines</a:t>
            </a:r>
          </a:p>
          <a:p>
            <a:r>
              <a:rPr lang="pt-PT" dirty="0" err="1" smtClean="0">
                <a:solidFill>
                  <a:srgbClr val="FFFFFF"/>
                </a:solidFill>
              </a:rPr>
              <a:t>Outreach</a:t>
            </a:r>
            <a:r>
              <a:rPr lang="pt-PT" dirty="0">
                <a:solidFill>
                  <a:srgbClr val="FFFFFF"/>
                </a:solidFill>
              </a:rPr>
              <a:t>,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advanced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training</a:t>
            </a:r>
            <a:r>
              <a:rPr lang="pt-PT" dirty="0" smtClean="0">
                <a:solidFill>
                  <a:srgbClr val="FFFFFF"/>
                </a:solidFill>
              </a:rPr>
              <a:t>, </a:t>
            </a:r>
            <a:r>
              <a:rPr lang="pt-PT" dirty="0" err="1" smtClean="0">
                <a:solidFill>
                  <a:srgbClr val="FFFFFF"/>
                </a:solidFill>
              </a:rPr>
              <a:t>knowledge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transfer</a:t>
            </a:r>
            <a:endParaRPr lang="pt-PT" dirty="0" smtClean="0">
              <a:solidFill>
                <a:srgbClr val="FFFFFF"/>
              </a:solidFill>
            </a:endParaRP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Essential</a:t>
            </a:r>
            <a:r>
              <a:rPr lang="pt-PT" dirty="0" smtClean="0">
                <a:solidFill>
                  <a:srgbClr val="FFFFFF"/>
                </a:solidFill>
              </a:rPr>
              <a:t> to </a:t>
            </a:r>
            <a:r>
              <a:rPr lang="pt-PT" dirty="0" err="1" smtClean="0">
                <a:solidFill>
                  <a:srgbClr val="FFFFFF"/>
                </a:solidFill>
              </a:rPr>
              <a:t>boost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efforts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of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other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areas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in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answering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societal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challenges</a:t>
            </a:r>
            <a:endParaRPr lang="pt-PT" dirty="0" smtClean="0">
              <a:solidFill>
                <a:srgbClr val="FFFFFF"/>
              </a:solidFill>
            </a:endParaRPr>
          </a:p>
          <a:p>
            <a:endParaRPr lang="pt-PT" dirty="0" smtClean="0">
              <a:solidFill>
                <a:srgbClr val="FFFFFF"/>
              </a:solidFill>
            </a:endParaRPr>
          </a:p>
          <a:p>
            <a:r>
              <a:rPr lang="pt-PT" dirty="0" err="1" smtClean="0">
                <a:solidFill>
                  <a:srgbClr val="FFFFFF"/>
                </a:solidFill>
              </a:rPr>
              <a:t>Competence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centers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in</a:t>
            </a:r>
            <a:endParaRPr lang="pt-PT" dirty="0">
              <a:solidFill>
                <a:srgbClr val="FFFFFF"/>
              </a:solidFill>
            </a:endParaRPr>
          </a:p>
          <a:p>
            <a:pPr lvl="1"/>
            <a:r>
              <a:rPr lang="pt-PT" dirty="0" err="1">
                <a:solidFill>
                  <a:srgbClr val="FFFFFF"/>
                </a:solidFill>
              </a:rPr>
              <a:t>Monitoring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and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control</a:t>
            </a:r>
            <a:endParaRPr lang="pt-PT" dirty="0">
              <a:solidFill>
                <a:srgbClr val="FFFFFF"/>
              </a:solidFill>
            </a:endParaRPr>
          </a:p>
          <a:p>
            <a:pPr lvl="1"/>
            <a:r>
              <a:rPr lang="pt-PT" dirty="0" err="1">
                <a:solidFill>
                  <a:srgbClr val="FFFFFF"/>
                </a:solidFill>
              </a:rPr>
              <a:t>Simulation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and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machine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learning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9906" y="531974"/>
            <a:ext cx="14998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err="1" smtClean="0">
                <a:solidFill>
                  <a:schemeClr val="bg1">
                    <a:lumMod val="75000"/>
                  </a:schemeClr>
                </a:solidFill>
              </a:rPr>
              <a:t>Phenomenology</a:t>
            </a:r>
            <a:r>
              <a:rPr lang="pt-PT" sz="10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PT" sz="1000" b="1" dirty="0" err="1" smtClean="0">
                <a:solidFill>
                  <a:schemeClr val="bg1">
                    <a:lumMod val="75000"/>
                  </a:schemeClr>
                </a:solidFill>
              </a:rPr>
              <a:t>and</a:t>
            </a:r>
            <a:endParaRPr lang="pt-PT" sz="10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843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0"/>
            <a:ext cx="823618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60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81" y="2068286"/>
            <a:ext cx="7397174" cy="27728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9605" y="21521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Computing</a:t>
            </a:r>
            <a:endParaRPr lang="pt-P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99604" y="656570"/>
            <a:ext cx="8520600" cy="3416400"/>
          </a:xfrm>
        </p:spPr>
        <p:txBody>
          <a:bodyPr/>
          <a:lstStyle/>
          <a:p>
            <a:r>
              <a:rPr lang="pt-PT" dirty="0"/>
              <a:t>Both </a:t>
            </a:r>
            <a:r>
              <a:rPr lang="pt-PT" dirty="0" err="1"/>
              <a:t>infrastructure</a:t>
            </a:r>
            <a:r>
              <a:rPr lang="pt-PT" dirty="0"/>
              <a:t> </a:t>
            </a:r>
            <a:r>
              <a:rPr lang="pt-PT" dirty="0" err="1"/>
              <a:t>management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R&amp;D</a:t>
            </a:r>
          </a:p>
          <a:p>
            <a:r>
              <a:rPr lang="pt-PT" dirty="0" err="1" smtClean="0"/>
              <a:t>Computing</a:t>
            </a:r>
            <a:r>
              <a:rPr lang="pt-PT" dirty="0" smtClean="0"/>
              <a:t> </a:t>
            </a:r>
            <a:r>
              <a:rPr lang="pt-PT" dirty="0" err="1"/>
              <a:t>challenges</a:t>
            </a:r>
            <a:r>
              <a:rPr lang="pt-PT" dirty="0"/>
              <a:t> </a:t>
            </a:r>
            <a:r>
              <a:rPr lang="pt-PT" dirty="0" err="1"/>
              <a:t>posed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research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particle</a:t>
            </a:r>
            <a:r>
              <a:rPr lang="pt-PT" dirty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huge</a:t>
            </a:r>
            <a:r>
              <a:rPr lang="pt-PT" dirty="0" smtClean="0"/>
              <a:t> </a:t>
            </a:r>
            <a:r>
              <a:rPr lang="pt-PT" dirty="0" err="1" smtClean="0"/>
              <a:t>requirements</a:t>
            </a:r>
            <a:r>
              <a:rPr lang="pt-PT" dirty="0" smtClean="0"/>
              <a:t> </a:t>
            </a:r>
            <a:r>
              <a:rPr lang="pt-PT" dirty="0" err="1" smtClean="0"/>
              <a:t>already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HL-LHC</a:t>
            </a:r>
            <a:endParaRPr lang="pt-PT" dirty="0"/>
          </a:p>
          <a:p>
            <a:r>
              <a:rPr lang="pt-PT" dirty="0" err="1" smtClean="0"/>
              <a:t>Extension</a:t>
            </a:r>
            <a:r>
              <a:rPr lang="pt-PT" dirty="0" smtClean="0"/>
              <a:t> </a:t>
            </a:r>
            <a:r>
              <a:rPr lang="pt-PT" dirty="0"/>
              <a:t>to </a:t>
            </a:r>
            <a:r>
              <a:rPr lang="pt-PT" dirty="0" err="1"/>
              <a:t>other</a:t>
            </a:r>
            <a:r>
              <a:rPr lang="pt-PT" dirty="0"/>
              <a:t> </a:t>
            </a:r>
            <a:r>
              <a:rPr lang="pt-PT" dirty="0" err="1"/>
              <a:t>domains</a:t>
            </a:r>
            <a:r>
              <a:rPr lang="pt-PT" dirty="0"/>
              <a:t> </a:t>
            </a:r>
            <a:r>
              <a:rPr lang="pt-PT" dirty="0" err="1"/>
              <a:t>across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public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private</a:t>
            </a:r>
            <a:r>
              <a:rPr lang="pt-PT" dirty="0"/>
              <a:t> </a:t>
            </a:r>
            <a:r>
              <a:rPr lang="pt-PT" dirty="0" err="1" smtClean="0"/>
              <a:t>sectors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91813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 smtClean="0"/>
              <a:t>Infrastructures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Laboratory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Optics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 smtClean="0"/>
              <a:t>Scintillating</a:t>
            </a:r>
            <a:r>
              <a:rPr lang="pt-PT" dirty="0" smtClean="0"/>
              <a:t> </a:t>
            </a:r>
            <a:r>
              <a:rPr lang="pt-PT" dirty="0" err="1" smtClean="0"/>
              <a:t>Materials</a:t>
            </a:r>
            <a:r>
              <a:rPr lang="pt-PT" dirty="0"/>
              <a:t>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scintillating</a:t>
            </a:r>
            <a:r>
              <a:rPr lang="pt-PT" dirty="0" smtClean="0"/>
              <a:t> </a:t>
            </a:r>
            <a:r>
              <a:rPr lang="pt-PT" dirty="0" err="1" smtClean="0"/>
              <a:t>detectors</a:t>
            </a:r>
            <a:r>
              <a:rPr lang="pt-PT" dirty="0" smtClean="0"/>
              <a:t> </a:t>
            </a:r>
          </a:p>
          <a:p>
            <a:r>
              <a:rPr lang="pt-PT" dirty="0" smtClean="0"/>
              <a:t>Detector </a:t>
            </a:r>
            <a:r>
              <a:rPr lang="pt-PT" dirty="0" err="1" smtClean="0"/>
              <a:t>Laboratory</a:t>
            </a:r>
            <a:r>
              <a:rPr lang="pt-PT" dirty="0" smtClean="0"/>
              <a:t>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mostly</a:t>
            </a:r>
            <a:r>
              <a:rPr lang="pt-PT" dirty="0" smtClean="0"/>
              <a:t> </a:t>
            </a:r>
            <a:r>
              <a:rPr lang="pt-PT" dirty="0" err="1" smtClean="0"/>
              <a:t>gaseous</a:t>
            </a:r>
            <a:r>
              <a:rPr lang="pt-PT" dirty="0" smtClean="0"/>
              <a:t> detector</a:t>
            </a:r>
          </a:p>
          <a:p>
            <a:r>
              <a:rPr lang="pt-PT" dirty="0" err="1" smtClean="0"/>
              <a:t>Precision</a:t>
            </a:r>
            <a:r>
              <a:rPr lang="pt-PT" dirty="0" smtClean="0"/>
              <a:t> </a:t>
            </a:r>
            <a:r>
              <a:rPr lang="pt-PT" dirty="0" err="1" smtClean="0"/>
              <a:t>mechanical</a:t>
            </a:r>
            <a:r>
              <a:rPr lang="pt-PT" dirty="0" smtClean="0"/>
              <a:t> workshop</a:t>
            </a:r>
          </a:p>
          <a:p>
            <a:r>
              <a:rPr lang="pt-PT" dirty="0" err="1" smtClean="0"/>
              <a:t>Cosmic-ray</a:t>
            </a:r>
            <a:r>
              <a:rPr lang="pt-PT" dirty="0" smtClean="0"/>
              <a:t> </a:t>
            </a:r>
            <a:r>
              <a:rPr lang="pt-PT" dirty="0" err="1" smtClean="0"/>
              <a:t>electronics</a:t>
            </a:r>
            <a:r>
              <a:rPr lang="pt-PT" dirty="0" smtClean="0"/>
              <a:t> </a:t>
            </a:r>
            <a:r>
              <a:rPr lang="pt-PT" dirty="0" err="1" smtClean="0"/>
              <a:t>Laboratory</a:t>
            </a:r>
            <a:r>
              <a:rPr lang="pt-PT" dirty="0" smtClean="0"/>
              <a:t>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mostly</a:t>
            </a:r>
            <a:r>
              <a:rPr lang="pt-PT" dirty="0" smtClean="0"/>
              <a:t> </a:t>
            </a:r>
            <a:r>
              <a:rPr lang="pt-PT" dirty="0" err="1" smtClean="0"/>
              <a:t>front-end</a:t>
            </a:r>
            <a:r>
              <a:rPr lang="pt-PT" dirty="0" smtClean="0"/>
              <a:t> </a:t>
            </a:r>
            <a:r>
              <a:rPr lang="pt-PT" dirty="0" err="1" smtClean="0"/>
              <a:t>readout</a:t>
            </a:r>
            <a:r>
              <a:rPr lang="pt-PT" dirty="0" smtClean="0"/>
              <a:t> </a:t>
            </a:r>
            <a:r>
              <a:rPr lang="pt-PT" dirty="0" err="1" smtClean="0"/>
              <a:t>electronics</a:t>
            </a:r>
            <a:endParaRPr lang="pt-PT" dirty="0" smtClean="0"/>
          </a:p>
          <a:p>
            <a:r>
              <a:rPr lang="pt-PT" dirty="0" err="1" smtClean="0"/>
              <a:t>TagusLIP</a:t>
            </a:r>
            <a:r>
              <a:rPr lang="pt-PT" dirty="0" smtClean="0"/>
              <a:t> </a:t>
            </a:r>
            <a:r>
              <a:rPr lang="pt-PT" dirty="0" err="1" smtClean="0"/>
              <a:t>Laboratory</a:t>
            </a:r>
            <a:r>
              <a:rPr lang="pt-PT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pt-PT" dirty="0" err="1" smtClean="0"/>
              <a:t>electronics</a:t>
            </a:r>
            <a:r>
              <a:rPr lang="pt-PT" dirty="0" smtClean="0"/>
              <a:t> </a:t>
            </a:r>
            <a:r>
              <a:rPr lang="pt-PT" dirty="0" err="1" smtClean="0"/>
              <a:t>including</a:t>
            </a:r>
            <a:r>
              <a:rPr lang="pt-PT" dirty="0" smtClean="0"/>
              <a:t> </a:t>
            </a:r>
            <a:r>
              <a:rPr lang="pt-PT" dirty="0" err="1" smtClean="0"/>
              <a:t>front-end</a:t>
            </a:r>
            <a:r>
              <a:rPr lang="pt-PT" dirty="0" smtClean="0"/>
              <a:t> ASIC for HEP </a:t>
            </a:r>
            <a:r>
              <a:rPr lang="pt-PT" dirty="0" err="1" smtClean="0"/>
              <a:t>and</a:t>
            </a:r>
            <a:r>
              <a:rPr lang="pt-PT" dirty="0" smtClean="0"/>
              <a:t> PET</a:t>
            </a:r>
          </a:p>
          <a:p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514765" y="3193895"/>
            <a:ext cx="1609330" cy="1596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84388" y="3194051"/>
            <a:ext cx="1612356" cy="1597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98943" y="3195581"/>
            <a:ext cx="1606637" cy="1595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4565" t="18342" r="13313" b="16990"/>
          <a:stretch/>
        </p:blipFill>
        <p:spPr>
          <a:xfrm flipH="1">
            <a:off x="514715" y="3191544"/>
            <a:ext cx="1789943" cy="1598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9136" y="3181048"/>
            <a:ext cx="1647816" cy="161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ATLAS_black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 bwMode="auto">
          <a:xfrm>
            <a:off x="827584" y="699542"/>
            <a:ext cx="6696744" cy="362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4644008" y="51470"/>
            <a:ext cx="3960440" cy="2376264"/>
            <a:chOff x="4644008" y="51470"/>
            <a:chExt cx="3960440" cy="2376264"/>
          </a:xfrm>
        </p:grpSpPr>
        <p:grpSp>
          <p:nvGrpSpPr>
            <p:cNvPr id="9" name="Group 8"/>
            <p:cNvGrpSpPr/>
            <p:nvPr/>
          </p:nvGrpSpPr>
          <p:grpSpPr>
            <a:xfrm>
              <a:off x="5940152" y="51470"/>
              <a:ext cx="2664296" cy="1561395"/>
              <a:chOff x="323528" y="3340583"/>
              <a:chExt cx="2664296" cy="156139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3528" y="3412591"/>
                <a:ext cx="2664296" cy="148938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475656" y="3340583"/>
                <a:ext cx="1512168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/>
                  <a:t>New, </a:t>
                </a:r>
                <a:r>
                  <a:rPr lang="pt-PT" dirty="0" err="1" smtClean="0"/>
                  <a:t>all</a:t>
                </a:r>
                <a:r>
                  <a:rPr lang="pt-PT" dirty="0" smtClean="0"/>
                  <a:t>-Silicon </a:t>
                </a:r>
                <a:r>
                  <a:rPr lang="pt-PT" dirty="0" err="1" smtClean="0"/>
                  <a:t>tracking</a:t>
                </a:r>
                <a:r>
                  <a:rPr lang="pt-PT" dirty="0" smtClean="0"/>
                  <a:t> detector</a:t>
                </a:r>
              </a:p>
            </p:txBody>
          </p:sp>
        </p:grpSp>
        <p:cxnSp>
          <p:nvCxnSpPr>
            <p:cNvPr id="11" name="Straight Arrow Connector 10"/>
            <p:cNvCxnSpPr>
              <a:stCxn id="7" idx="1"/>
            </p:cNvCxnSpPr>
            <p:nvPr/>
          </p:nvCxnSpPr>
          <p:spPr bwMode="auto">
            <a:xfrm flipH="1">
              <a:off x="4644008" y="868172"/>
              <a:ext cx="1296144" cy="155956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/>
          <p:cNvGrpSpPr/>
          <p:nvPr/>
        </p:nvGrpSpPr>
        <p:grpSpPr>
          <a:xfrm>
            <a:off x="251520" y="685348"/>
            <a:ext cx="4248866" cy="1673223"/>
            <a:chOff x="251520" y="86629"/>
            <a:chExt cx="4248866" cy="1673223"/>
          </a:xfrm>
        </p:grpSpPr>
        <p:grpSp>
          <p:nvGrpSpPr>
            <p:cNvPr id="28" name="Group 27"/>
            <p:cNvGrpSpPr/>
            <p:nvPr/>
          </p:nvGrpSpPr>
          <p:grpSpPr>
            <a:xfrm>
              <a:off x="251520" y="86629"/>
              <a:ext cx="4248866" cy="972953"/>
              <a:chOff x="2699792" y="-108857"/>
              <a:chExt cx="4248866" cy="972953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995935" y="-108857"/>
                <a:ext cx="295272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FFFFFF"/>
                    </a:solidFill>
                  </a:rPr>
                  <a:t>New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electronics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and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High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Voltage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power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supplies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and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distribution</a:t>
                </a:r>
                <a:endParaRPr lang="pt-PT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29" name="Straight Arrow Connector 28"/>
            <p:cNvCxnSpPr/>
            <p:nvPr/>
          </p:nvCxnSpPr>
          <p:spPr bwMode="auto">
            <a:xfrm>
              <a:off x="1979712" y="1059582"/>
              <a:ext cx="2519717" cy="70027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/>
          <p:cNvGrpSpPr/>
          <p:nvPr/>
        </p:nvGrpSpPr>
        <p:grpSpPr>
          <a:xfrm>
            <a:off x="323528" y="4079622"/>
            <a:ext cx="3256662" cy="864096"/>
            <a:chOff x="323528" y="3867894"/>
            <a:chExt cx="3256662" cy="86409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528" y="3867894"/>
              <a:ext cx="1312551" cy="86409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619672" y="3867894"/>
              <a:ext cx="196051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err="1" smtClean="0">
                  <a:solidFill>
                    <a:srgbClr val="FFFFFF"/>
                  </a:solidFill>
                </a:rPr>
                <a:t>Many</a:t>
              </a:r>
              <a:r>
                <a:rPr lang="pt-PT" dirty="0" smtClean="0">
                  <a:solidFill>
                    <a:srgbClr val="FFFFFF"/>
                  </a:solidFill>
                </a:rPr>
                <a:t> </a:t>
              </a:r>
              <a:r>
                <a:rPr lang="pt-PT" dirty="0" err="1" smtClean="0">
                  <a:solidFill>
                    <a:srgbClr val="FFFFFF"/>
                  </a:solidFill>
                </a:rPr>
                <a:t>changes</a:t>
              </a:r>
              <a:r>
                <a:rPr lang="pt-PT" dirty="0" smtClean="0">
                  <a:solidFill>
                    <a:srgbClr val="FFFFFF"/>
                  </a:solidFill>
                </a:rPr>
                <a:t> to </a:t>
              </a:r>
              <a:r>
                <a:rPr lang="pt-PT" dirty="0" err="1" smtClean="0">
                  <a:solidFill>
                    <a:srgbClr val="FFFFFF"/>
                  </a:solidFill>
                </a:rPr>
                <a:t>Trigger</a:t>
              </a:r>
              <a:r>
                <a:rPr lang="pt-PT" dirty="0" smtClean="0">
                  <a:solidFill>
                    <a:srgbClr val="FFFFFF"/>
                  </a:solidFill>
                </a:rPr>
                <a:t>/DAQ </a:t>
              </a:r>
              <a:endParaRPr lang="pt-PT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364088" y="1818653"/>
            <a:ext cx="3697991" cy="3291919"/>
            <a:chOff x="5364088" y="1818653"/>
            <a:chExt cx="3697991" cy="3291919"/>
          </a:xfrm>
        </p:grpSpPr>
        <p:grpSp>
          <p:nvGrpSpPr>
            <p:cNvPr id="40" name="Group 39"/>
            <p:cNvGrpSpPr/>
            <p:nvPr/>
          </p:nvGrpSpPr>
          <p:grpSpPr>
            <a:xfrm>
              <a:off x="5364088" y="1818653"/>
              <a:ext cx="3697991" cy="3291919"/>
              <a:chOff x="5364088" y="1818653"/>
              <a:chExt cx="3697991" cy="329191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20" b="90000" l="538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43655" flipH="1">
                <a:off x="6370664" y="1818653"/>
                <a:ext cx="2691415" cy="3291919"/>
              </a:xfrm>
              <a:prstGeom prst="rect">
                <a:avLst/>
              </a:prstGeom>
            </p:spPr>
          </p:pic>
          <p:cxnSp>
            <p:nvCxnSpPr>
              <p:cNvPr id="35" name="Straight Connector 34"/>
              <p:cNvCxnSpPr/>
              <p:nvPr/>
            </p:nvCxnSpPr>
            <p:spPr bwMode="auto">
              <a:xfrm flipH="1">
                <a:off x="5364088" y="1923678"/>
                <a:ext cx="2304256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Connector 36"/>
              <p:cNvCxnSpPr>
                <a:endCxn id="13" idx="1"/>
              </p:cNvCxnSpPr>
              <p:nvPr/>
            </p:nvCxnSpPr>
            <p:spPr bwMode="auto">
              <a:xfrm flipH="1" flipV="1">
                <a:off x="5413640" y="2923221"/>
                <a:ext cx="1750648" cy="1592745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7020272" y="2063398"/>
              <a:ext cx="17281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rgbClr val="FFFFFF"/>
                  </a:solidFill>
                </a:rPr>
                <a:t>New </a:t>
              </a:r>
              <a:r>
                <a:rPr lang="pt-PT" dirty="0" err="1" smtClean="0">
                  <a:solidFill>
                    <a:srgbClr val="FFFFFF"/>
                  </a:solidFill>
                </a:rPr>
                <a:t>muon</a:t>
              </a:r>
              <a:r>
                <a:rPr lang="pt-PT" dirty="0" smtClean="0">
                  <a:solidFill>
                    <a:srgbClr val="FFFFFF"/>
                  </a:solidFill>
                </a:rPr>
                <a:t> detector “</a:t>
              </a:r>
              <a:r>
                <a:rPr lang="pt-PT" dirty="0" err="1" smtClean="0">
                  <a:solidFill>
                    <a:srgbClr val="FFFFFF"/>
                  </a:solidFill>
                </a:rPr>
                <a:t>Small</a:t>
              </a:r>
              <a:r>
                <a:rPr lang="pt-PT" dirty="0" smtClean="0">
                  <a:solidFill>
                    <a:srgbClr val="FFFFFF"/>
                  </a:solidFill>
                </a:rPr>
                <a:t> </a:t>
              </a:r>
              <a:r>
                <a:rPr lang="pt-PT" dirty="0" err="1" smtClean="0">
                  <a:solidFill>
                    <a:srgbClr val="FFFFFF"/>
                  </a:solidFill>
                </a:rPr>
                <a:t>Wheel</a:t>
              </a:r>
              <a:r>
                <a:rPr lang="pt-PT" dirty="0" smtClean="0">
                  <a:solidFill>
                    <a:srgbClr val="FFFFFF"/>
                  </a:solidFill>
                </a:rPr>
                <a:t>”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89151" y="2067694"/>
            <a:ext cx="2480683" cy="2642299"/>
            <a:chOff x="4789151" y="2067694"/>
            <a:chExt cx="2480683" cy="2642299"/>
          </a:xfrm>
        </p:grpSpPr>
        <p:grpSp>
          <p:nvGrpSpPr>
            <p:cNvPr id="23" name="Group 22"/>
            <p:cNvGrpSpPr/>
            <p:nvPr/>
          </p:nvGrpSpPr>
          <p:grpSpPr>
            <a:xfrm>
              <a:off x="4947859" y="2067694"/>
              <a:ext cx="2321975" cy="2032804"/>
              <a:chOff x="4947859" y="2067694"/>
              <a:chExt cx="2321975" cy="203280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49" b="97605" l="9746" r="99153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34737">
                <a:off x="5370956" y="2308901"/>
                <a:ext cx="1898878" cy="1791597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 bwMode="auto">
              <a:xfrm flipH="1" flipV="1">
                <a:off x="5220072" y="2067694"/>
                <a:ext cx="1152128" cy="288032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H="1" flipV="1">
                <a:off x="5364088" y="2571750"/>
                <a:ext cx="864096" cy="1296144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1" name="Pie 20"/>
              <p:cNvSpPr/>
              <p:nvPr/>
            </p:nvSpPr>
            <p:spPr bwMode="auto">
              <a:xfrm rot="9513934">
                <a:off x="4947859" y="2067864"/>
                <a:ext cx="504056" cy="576064"/>
              </a:xfrm>
              <a:prstGeom prst="pie">
                <a:avLst>
                  <a:gd name="adj1" fmla="val 7191657"/>
                  <a:gd name="adj2" fmla="val 15534844"/>
                </a:avLst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pt-PT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ea typeface="ＭＳ Ｐゴシック" charset="0"/>
                  <a:cs typeface="Microsoft YaHei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4789151" y="3971329"/>
              <a:ext cx="1872208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pt-PT" dirty="0" err="1" smtClean="0">
                  <a:solidFill>
                    <a:schemeClr val="bg1"/>
                  </a:solidFill>
                </a:rPr>
                <a:t>High</a:t>
              </a:r>
              <a:r>
                <a:rPr lang="pt-PT" dirty="0" smtClean="0">
                  <a:solidFill>
                    <a:schemeClr val="bg1"/>
                  </a:solidFill>
                </a:rPr>
                <a:t> </a:t>
              </a:r>
              <a:r>
                <a:rPr lang="pt-PT" dirty="0" err="1" smtClean="0">
                  <a:solidFill>
                    <a:schemeClr val="bg1"/>
                  </a:solidFill>
                </a:rPr>
                <a:t>Granularity</a:t>
              </a:r>
              <a:r>
                <a:rPr lang="pt-PT" dirty="0" smtClean="0">
                  <a:solidFill>
                    <a:schemeClr val="bg1"/>
                  </a:solidFill>
                </a:rPr>
                <a:t> </a:t>
              </a:r>
              <a:r>
                <a:rPr lang="pt-PT" dirty="0" err="1" smtClean="0">
                  <a:solidFill>
                    <a:schemeClr val="bg1"/>
                  </a:solidFill>
                </a:rPr>
                <a:t>Timing</a:t>
              </a:r>
              <a:r>
                <a:rPr lang="pt-PT" dirty="0" smtClean="0">
                  <a:solidFill>
                    <a:schemeClr val="bg1"/>
                  </a:solidFill>
                </a:rPr>
                <a:t> Detector </a:t>
              </a:r>
            </a:p>
            <a:p>
              <a:pPr algn="r"/>
              <a:r>
                <a:rPr lang="pt-PT" dirty="0" smtClean="0">
                  <a:solidFill>
                    <a:schemeClr val="bg1"/>
                  </a:solidFill>
                </a:rPr>
                <a:t>(30ps/</a:t>
              </a:r>
              <a:r>
                <a:rPr lang="pt-PT" dirty="0" err="1" smtClean="0">
                  <a:solidFill>
                    <a:schemeClr val="bg1"/>
                  </a:solidFill>
                </a:rPr>
                <a:t>track</a:t>
              </a:r>
              <a:r>
                <a:rPr lang="pt-PT" dirty="0" smtClean="0">
                  <a:solidFill>
                    <a:schemeClr val="bg1"/>
                  </a:solidFill>
                </a:rPr>
                <a:t>)</a:t>
              </a:r>
              <a:endParaRPr lang="pt-PT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1700" y="191023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HL-LHC Upgrade</a:t>
            </a:r>
            <a:endParaRPr lang="pt-P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0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141" y1="52911" x2="11953" y2="56561"/>
                        <a14:foregroundMark x1="3880" y1="17780" x2="7396" y2="11219"/>
                        <a14:foregroundMark x1="72448" y1="57609" x2="88255" y2="72554"/>
                        <a14:foregroundMark x1="74557" y1="70458" x2="99349" y2="95613"/>
                        <a14:foregroundMark x1="56979" y1="88276" x2="66641" y2="98758"/>
                        <a14:foregroundMark x1="73307" y1="77795" x2="86328" y2="92741"/>
                        <a14:foregroundMark x1="63125" y1="77290" x2="76667" y2="98486"/>
                        <a14:foregroundMark x1="41667" y1="11491" x2="58906" y2="20419"/>
                        <a14:foregroundMark x1="41484" y1="17508" x2="58724" y2="25388"/>
                        <a14:foregroundMark x1="8802" y1="56832" x2="13542" y2="64169"/>
                        <a14:foregroundMark x1="17240" y1="63121" x2="34453" y2="67585"/>
                        <a14:foregroundMark x1="40964" y1="20148" x2="55729" y2="28533"/>
                        <a14:foregroundMark x1="44844" y1="7570" x2="65755" y2="15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7704" y="1687116"/>
            <a:ext cx="6193974" cy="345638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5496" y="3027933"/>
            <a:ext cx="4410031" cy="1815495"/>
            <a:chOff x="35496" y="3027933"/>
            <a:chExt cx="4410031" cy="1815495"/>
          </a:xfrm>
        </p:grpSpPr>
        <p:grpSp>
          <p:nvGrpSpPr>
            <p:cNvPr id="13" name="Group 12"/>
            <p:cNvGrpSpPr/>
            <p:nvPr/>
          </p:nvGrpSpPr>
          <p:grpSpPr>
            <a:xfrm>
              <a:off x="35496" y="3795886"/>
              <a:ext cx="2913181" cy="1047542"/>
              <a:chOff x="35496" y="378932"/>
              <a:chExt cx="2913181" cy="104754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1331640" y="378932"/>
                <a:ext cx="1617037" cy="1047542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5496" y="378932"/>
                <a:ext cx="1512168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FFFFFF"/>
                    </a:solidFill>
                  </a:rPr>
                  <a:t>New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High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Granularity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Calorimeter</a:t>
                </a:r>
                <a:endParaRPr lang="pt-PT" dirty="0" smtClean="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15" name="Straight Connector 14"/>
            <p:cNvCxnSpPr/>
            <p:nvPr/>
          </p:nvCxnSpPr>
          <p:spPr bwMode="auto">
            <a:xfrm flipV="1">
              <a:off x="1619672" y="3075806"/>
              <a:ext cx="2808312" cy="79208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2843808" y="3291830"/>
              <a:ext cx="1440160" cy="151216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3" name="Oval 22"/>
            <p:cNvSpPr/>
            <p:nvPr/>
          </p:nvSpPr>
          <p:spPr bwMode="auto">
            <a:xfrm rot="1810005" flipH="1">
              <a:off x="4255493" y="3027933"/>
              <a:ext cx="190034" cy="348701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pt-PT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ＭＳ Ｐゴシック" charset="0"/>
                <a:cs typeface="Microsoft YaHei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70676" y="200316"/>
            <a:ext cx="3992196" cy="3492395"/>
            <a:chOff x="870676" y="200316"/>
            <a:chExt cx="3992196" cy="3492395"/>
          </a:xfrm>
        </p:grpSpPr>
        <p:grpSp>
          <p:nvGrpSpPr>
            <p:cNvPr id="27" name="Group 26"/>
            <p:cNvGrpSpPr/>
            <p:nvPr/>
          </p:nvGrpSpPr>
          <p:grpSpPr>
            <a:xfrm>
              <a:off x="870676" y="200316"/>
              <a:ext cx="2920132" cy="2033023"/>
              <a:chOff x="870676" y="128308"/>
              <a:chExt cx="2920132" cy="2033023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36" b="93056" l="7816" r="9274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70676" y="465770"/>
                <a:ext cx="2920132" cy="1695561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062975" y="128308"/>
                <a:ext cx="251248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dirty="0" smtClean="0">
                    <a:solidFill>
                      <a:schemeClr val="bg1"/>
                    </a:solidFill>
                  </a:rPr>
                  <a:t>New  MIP </a:t>
                </a:r>
                <a:r>
                  <a:rPr lang="pt-PT" dirty="0" err="1" smtClean="0">
                    <a:solidFill>
                      <a:schemeClr val="bg1"/>
                    </a:solidFill>
                  </a:rPr>
                  <a:t>Timing</a:t>
                </a:r>
                <a:r>
                  <a:rPr lang="pt-PT" dirty="0" smtClean="0">
                    <a:solidFill>
                      <a:schemeClr val="bg1"/>
                    </a:solidFill>
                  </a:rPr>
                  <a:t> Detector (</a:t>
                </a:r>
                <a:r>
                  <a:rPr lang="pt-PT" dirty="0" err="1" smtClean="0">
                    <a:solidFill>
                      <a:schemeClr val="bg1"/>
                    </a:solidFill>
                  </a:rPr>
                  <a:t>Barrel</a:t>
                </a:r>
                <a:r>
                  <a:rPr lang="pt-PT" dirty="0" smtClean="0">
                    <a:solidFill>
                      <a:schemeClr val="bg1"/>
                    </a:solidFill>
                  </a:rPr>
                  <a:t> &amp; </a:t>
                </a:r>
                <a:r>
                  <a:rPr lang="pt-PT" dirty="0" err="1" smtClean="0">
                    <a:solidFill>
                      <a:schemeClr val="bg1"/>
                    </a:solidFill>
                  </a:rPr>
                  <a:t>Endcap</a:t>
                </a:r>
                <a:r>
                  <a:rPr lang="pt-PT" dirty="0" smtClean="0">
                    <a:solidFill>
                      <a:schemeClr val="bg1"/>
                    </a:solidFill>
                  </a:rPr>
                  <a:t>)</a:t>
                </a:r>
                <a:endParaRPr lang="pt-PT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37" name="Straight Connector 36"/>
            <p:cNvCxnSpPr>
              <a:endCxn id="44" idx="0"/>
            </p:cNvCxnSpPr>
            <p:nvPr/>
          </p:nvCxnSpPr>
          <p:spPr bwMode="auto">
            <a:xfrm>
              <a:off x="2627784" y="843558"/>
              <a:ext cx="2232919" cy="237021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411760" y="1923678"/>
              <a:ext cx="2160240" cy="1728192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4" name="Oval 43"/>
            <p:cNvSpPr/>
            <p:nvPr/>
          </p:nvSpPr>
          <p:spPr bwMode="auto">
            <a:xfrm rot="1810005" flipH="1">
              <a:off x="4600374" y="3178980"/>
              <a:ext cx="262498" cy="513731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pt-PT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ＭＳ Ｐゴシック" charset="0"/>
                <a:cs typeface="Microsoft YaHei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779912" y="195486"/>
            <a:ext cx="4536504" cy="3240360"/>
            <a:chOff x="3779912" y="195486"/>
            <a:chExt cx="4536504" cy="3240360"/>
          </a:xfrm>
        </p:grpSpPr>
        <p:grpSp>
          <p:nvGrpSpPr>
            <p:cNvPr id="49" name="Group 48"/>
            <p:cNvGrpSpPr/>
            <p:nvPr/>
          </p:nvGrpSpPr>
          <p:grpSpPr>
            <a:xfrm>
              <a:off x="3779912" y="195486"/>
              <a:ext cx="4536504" cy="889993"/>
              <a:chOff x="4067944" y="339502"/>
              <a:chExt cx="4536504" cy="88999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7944" y="339502"/>
                <a:ext cx="2854987" cy="889993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6876256" y="339502"/>
                <a:ext cx="1728192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err="1" smtClean="0">
                    <a:solidFill>
                      <a:schemeClr val="bg1"/>
                    </a:solidFill>
                  </a:rPr>
                  <a:t>Replacement</a:t>
                </a:r>
                <a:r>
                  <a:rPr lang="pt-PT" dirty="0" smtClean="0">
                    <a:solidFill>
                      <a:schemeClr val="bg1"/>
                    </a:solidFill>
                  </a:rPr>
                  <a:t> </a:t>
                </a:r>
                <a:r>
                  <a:rPr lang="pt-PT" dirty="0" err="1" smtClean="0">
                    <a:solidFill>
                      <a:schemeClr val="bg1"/>
                    </a:solidFill>
                  </a:rPr>
                  <a:t>of</a:t>
                </a:r>
                <a:r>
                  <a:rPr lang="pt-PT" dirty="0" smtClean="0">
                    <a:solidFill>
                      <a:schemeClr val="bg1"/>
                    </a:solidFill>
                  </a:rPr>
                  <a:t> </a:t>
                </a:r>
                <a:r>
                  <a:rPr lang="pt-PT" dirty="0" err="1" smtClean="0">
                    <a:solidFill>
                      <a:schemeClr val="bg1"/>
                    </a:solidFill>
                  </a:rPr>
                  <a:t>tracking</a:t>
                </a:r>
                <a:r>
                  <a:rPr lang="pt-PT" dirty="0" smtClean="0">
                    <a:solidFill>
                      <a:schemeClr val="bg1"/>
                    </a:solidFill>
                  </a:rPr>
                  <a:t> detector</a:t>
                </a:r>
                <a:endParaRPr lang="pt-PT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50" name="Straight Connector 49"/>
            <p:cNvCxnSpPr/>
            <p:nvPr/>
          </p:nvCxnSpPr>
          <p:spPr bwMode="auto">
            <a:xfrm>
              <a:off x="4067944" y="987574"/>
              <a:ext cx="360040" cy="230425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4" name="Straight Connector 53"/>
            <p:cNvCxnSpPr/>
            <p:nvPr/>
          </p:nvCxnSpPr>
          <p:spPr bwMode="auto">
            <a:xfrm flipH="1">
              <a:off x="4788024" y="915566"/>
              <a:ext cx="1224136" cy="252028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4716016" y="3291830"/>
            <a:ext cx="4104456" cy="864096"/>
            <a:chOff x="4716016" y="3147814"/>
            <a:chExt cx="4104456" cy="864096"/>
          </a:xfrm>
        </p:grpSpPr>
        <p:grpSp>
          <p:nvGrpSpPr>
            <p:cNvPr id="32" name="Group 31"/>
            <p:cNvGrpSpPr/>
            <p:nvPr/>
          </p:nvGrpSpPr>
          <p:grpSpPr>
            <a:xfrm>
              <a:off x="5580112" y="3147814"/>
              <a:ext cx="3240360" cy="864096"/>
              <a:chOff x="2699792" y="0"/>
              <a:chExt cx="3240360" cy="864096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3995936" y="0"/>
                <a:ext cx="194421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FFFFFF"/>
                    </a:solidFill>
                  </a:rPr>
                  <a:t>New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electronics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for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calorimeter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readout</a:t>
                </a:r>
                <a:endParaRPr lang="pt-PT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3" name="Straight Arrow Connector 2"/>
            <p:cNvCxnSpPr>
              <a:stCxn id="35" idx="1"/>
            </p:cNvCxnSpPr>
            <p:nvPr/>
          </p:nvCxnSpPr>
          <p:spPr bwMode="auto">
            <a:xfrm flipH="1">
              <a:off x="4716016" y="3579862"/>
              <a:ext cx="864096" cy="7200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Group 16"/>
          <p:cNvGrpSpPr/>
          <p:nvPr/>
        </p:nvGrpSpPr>
        <p:grpSpPr>
          <a:xfrm>
            <a:off x="4644008" y="2283718"/>
            <a:ext cx="4499992" cy="936104"/>
            <a:chOff x="4644008" y="2211710"/>
            <a:chExt cx="4499992" cy="936104"/>
          </a:xfrm>
        </p:grpSpPr>
        <p:grpSp>
          <p:nvGrpSpPr>
            <p:cNvPr id="28" name="Group 27"/>
            <p:cNvGrpSpPr/>
            <p:nvPr/>
          </p:nvGrpSpPr>
          <p:grpSpPr>
            <a:xfrm>
              <a:off x="5578598" y="2211710"/>
              <a:ext cx="3565402" cy="864096"/>
              <a:chOff x="323528" y="3867894"/>
              <a:chExt cx="3565402" cy="864096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3528" y="3867894"/>
                <a:ext cx="1312551" cy="864096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1638177" y="3867894"/>
                <a:ext cx="225075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FFFFFF"/>
                    </a:solidFill>
                  </a:rPr>
                  <a:t>Hardware to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reconstruct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charged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tracks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(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trigger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)</a:t>
                </a:r>
                <a:endParaRPr lang="pt-PT" dirty="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6" name="Straight Arrow Connector 5"/>
            <p:cNvCxnSpPr>
              <a:stCxn id="29" idx="1"/>
            </p:cNvCxnSpPr>
            <p:nvPr/>
          </p:nvCxnSpPr>
          <p:spPr bwMode="auto">
            <a:xfrm flipH="1">
              <a:off x="4644008" y="2643758"/>
              <a:ext cx="934590" cy="50405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/>
          <p:cNvGrpSpPr/>
          <p:nvPr/>
        </p:nvGrpSpPr>
        <p:grpSpPr>
          <a:xfrm>
            <a:off x="4788024" y="1275606"/>
            <a:ext cx="4032448" cy="936104"/>
            <a:chOff x="4788024" y="1275606"/>
            <a:chExt cx="4032448" cy="936104"/>
          </a:xfrm>
        </p:grpSpPr>
        <p:grpSp>
          <p:nvGrpSpPr>
            <p:cNvPr id="31" name="Group 30"/>
            <p:cNvGrpSpPr/>
            <p:nvPr/>
          </p:nvGrpSpPr>
          <p:grpSpPr>
            <a:xfrm>
              <a:off x="5580112" y="1275606"/>
              <a:ext cx="3240360" cy="864096"/>
              <a:chOff x="2699792" y="0"/>
              <a:chExt cx="3240360" cy="864096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3995936" y="0"/>
                <a:ext cx="1944216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FFFFFF"/>
                    </a:solidFill>
                  </a:rPr>
                  <a:t>New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electronics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for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muon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chamber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operation</a:t>
                </a:r>
                <a:endParaRPr lang="pt-PT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11" name="Straight Arrow Connector 10"/>
            <p:cNvCxnSpPr>
              <a:stCxn id="36" idx="1"/>
            </p:cNvCxnSpPr>
            <p:nvPr/>
          </p:nvCxnSpPr>
          <p:spPr bwMode="auto">
            <a:xfrm flipH="1">
              <a:off x="4788024" y="1707654"/>
              <a:ext cx="792088" cy="50405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0961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0319"/>
            <a:ext cx="9144000" cy="17472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Outlook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9238" y="1152475"/>
            <a:ext cx="7913062" cy="3416400"/>
          </a:xfrm>
        </p:spPr>
        <p:txBody>
          <a:bodyPr/>
          <a:lstStyle/>
          <a:p>
            <a:r>
              <a:rPr lang="pt-PT" dirty="0" smtClean="0">
                <a:solidFill>
                  <a:srgbClr val="FFFFFF"/>
                </a:solidFill>
              </a:rPr>
              <a:t>Portuguese HEP </a:t>
            </a:r>
            <a:r>
              <a:rPr lang="pt-PT" dirty="0" err="1" smtClean="0">
                <a:solidFill>
                  <a:srgbClr val="FFFFFF"/>
                </a:solidFill>
              </a:rPr>
              <a:t>community</a:t>
            </a:r>
            <a:endParaRPr lang="pt-PT" dirty="0" smtClean="0">
              <a:solidFill>
                <a:srgbClr val="FFFFFF"/>
              </a:solidFill>
            </a:endParaRPr>
          </a:p>
          <a:p>
            <a:r>
              <a:rPr lang="pt-PT" dirty="0" smtClean="0">
                <a:solidFill>
                  <a:srgbClr val="FFFFFF"/>
                </a:solidFill>
              </a:rPr>
              <a:t>Portugal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the</a:t>
            </a:r>
            <a:r>
              <a:rPr lang="pt-PT" dirty="0" smtClean="0">
                <a:solidFill>
                  <a:srgbClr val="FFFFFF"/>
                </a:solidFill>
              </a:rPr>
              <a:t> FCC</a:t>
            </a:r>
            <a:endParaRPr lang="pt-PT" dirty="0">
              <a:solidFill>
                <a:srgbClr val="FFFFFF"/>
              </a:solidFill>
            </a:endParaRPr>
          </a:p>
          <a:p>
            <a:r>
              <a:rPr lang="pt-PT" dirty="0" err="1" smtClean="0">
                <a:solidFill>
                  <a:srgbClr val="FFFFFF"/>
                </a:solidFill>
              </a:rPr>
              <a:t>Experiments</a:t>
            </a:r>
            <a:endParaRPr lang="pt-PT" dirty="0">
              <a:solidFill>
                <a:srgbClr val="FFFFFF"/>
              </a:solidFill>
            </a:endParaRPr>
          </a:p>
          <a:p>
            <a:r>
              <a:rPr lang="pt-PT" dirty="0">
                <a:solidFill>
                  <a:srgbClr val="FFFFFF"/>
                </a:solidFill>
              </a:rPr>
              <a:t>Detector R&amp;D</a:t>
            </a:r>
          </a:p>
          <a:p>
            <a:r>
              <a:rPr lang="pt-PT" dirty="0" err="1" smtClean="0">
                <a:solidFill>
                  <a:srgbClr val="FFFFFF"/>
                </a:solidFill>
              </a:rPr>
              <a:t>Theory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phenomenology</a:t>
            </a:r>
            <a:endParaRPr lang="pt-PT" dirty="0" smtClean="0">
              <a:solidFill>
                <a:srgbClr val="FFFFFF"/>
              </a:solidFill>
            </a:endParaRPr>
          </a:p>
          <a:p>
            <a:r>
              <a:rPr lang="pt-PT" dirty="0" smtClean="0">
                <a:solidFill>
                  <a:srgbClr val="FFFFFF"/>
                </a:solidFill>
              </a:rPr>
              <a:t>A </a:t>
            </a:r>
            <a:r>
              <a:rPr lang="pt-PT" dirty="0" err="1" smtClean="0">
                <a:solidFill>
                  <a:srgbClr val="FFFFFF"/>
                </a:solidFill>
              </a:rPr>
              <a:t>little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about</a:t>
            </a:r>
            <a:r>
              <a:rPr lang="pt-PT" dirty="0" smtClean="0">
                <a:solidFill>
                  <a:srgbClr val="FFFFFF"/>
                </a:solidFill>
              </a:rPr>
              <a:t> LIP</a:t>
            </a:r>
          </a:p>
          <a:p>
            <a:r>
              <a:rPr lang="pt-PT" dirty="0" err="1" smtClean="0">
                <a:solidFill>
                  <a:srgbClr val="FFFFFF"/>
                </a:solidFill>
              </a:rPr>
              <a:t>Priorities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conclusions</a:t>
            </a:r>
            <a:endParaRPr lang="pt-PT" dirty="0" smtClean="0">
              <a:solidFill>
                <a:srgbClr val="FFFFFF"/>
              </a:solidFill>
            </a:endParaRPr>
          </a:p>
          <a:p>
            <a:endParaRPr lang="pt-PT" dirty="0" smtClean="0"/>
          </a:p>
        </p:txBody>
      </p:sp>
    </p:spTree>
    <p:extLst>
      <p:ext uri="{BB962C8B-B14F-4D97-AF65-F5344CB8AC3E}">
        <p14:creationId xmlns:p14="http://schemas.microsoft.com/office/powerpoint/2010/main" val="4067290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19" y="1630359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Conclusions</a:t>
            </a:r>
            <a:endParaRPr lang="pt-P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6095" y="2322286"/>
            <a:ext cx="8793238" cy="2600476"/>
          </a:xfrm>
        </p:spPr>
        <p:txBody>
          <a:bodyPr>
            <a:normAutofit fontScale="92500" lnSpcReduction="10000"/>
          </a:bodyPr>
          <a:lstStyle/>
          <a:p>
            <a:r>
              <a:rPr lang="pt-PT" dirty="0" err="1" smtClean="0"/>
              <a:t>We</a:t>
            </a:r>
            <a:r>
              <a:rPr lang="pt-PT" dirty="0" smtClean="0"/>
              <a:t> are a </a:t>
            </a:r>
            <a:r>
              <a:rPr lang="pt-PT" dirty="0" err="1" smtClean="0"/>
              <a:t>lively</a:t>
            </a:r>
            <a:r>
              <a:rPr lang="pt-PT" dirty="0" smtClean="0"/>
              <a:t> HEP </a:t>
            </a:r>
            <a:r>
              <a:rPr lang="pt-PT" dirty="0" err="1" smtClean="0"/>
              <a:t>community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a </a:t>
            </a:r>
            <a:r>
              <a:rPr lang="pt-PT" dirty="0" err="1" smtClean="0"/>
              <a:t>diverse</a:t>
            </a:r>
            <a:r>
              <a:rPr lang="pt-PT" dirty="0" smtClean="0"/>
              <a:t> </a:t>
            </a:r>
            <a:r>
              <a:rPr lang="pt-PT" dirty="0" err="1" smtClean="0"/>
              <a:t>set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activities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interests</a:t>
            </a:r>
            <a:endParaRPr lang="pt-PT" dirty="0" smtClean="0"/>
          </a:p>
          <a:p>
            <a:pPr lvl="1"/>
            <a:r>
              <a:rPr lang="pt-PT" dirty="0" err="1" smtClean="0"/>
              <a:t>Also</a:t>
            </a:r>
            <a:r>
              <a:rPr lang="pt-PT" dirty="0" smtClean="0"/>
              <a:t> R&amp;D </a:t>
            </a:r>
            <a:r>
              <a:rPr lang="pt-PT" dirty="0" err="1" smtClean="0"/>
              <a:t>on</a:t>
            </a:r>
            <a:r>
              <a:rPr lang="pt-PT" dirty="0" smtClean="0"/>
              <a:t> plasma </a:t>
            </a:r>
            <a:r>
              <a:rPr lang="pt-PT" dirty="0" err="1" smtClean="0"/>
              <a:t>wakefield</a:t>
            </a:r>
            <a:r>
              <a:rPr lang="pt-PT" dirty="0" smtClean="0"/>
              <a:t> </a:t>
            </a:r>
            <a:r>
              <a:rPr lang="pt-PT" dirty="0" err="1" smtClean="0"/>
              <a:t>acceleration</a:t>
            </a:r>
            <a:endParaRPr lang="pt-PT" dirty="0" smtClean="0"/>
          </a:p>
          <a:p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people</a:t>
            </a:r>
            <a:r>
              <a:rPr lang="pt-PT" dirty="0" smtClean="0"/>
              <a:t> </a:t>
            </a:r>
            <a:r>
              <a:rPr lang="pt-PT" dirty="0" err="1" smtClean="0"/>
              <a:t>interested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FCC come </a:t>
            </a:r>
            <a:r>
              <a:rPr lang="pt-PT" dirty="0" err="1" smtClean="0"/>
              <a:t>from</a:t>
            </a:r>
            <a:r>
              <a:rPr lang="pt-PT" dirty="0" smtClean="0"/>
              <a:t> LHC </a:t>
            </a:r>
            <a:r>
              <a:rPr lang="pt-PT" dirty="0" err="1" smtClean="0"/>
              <a:t>experiments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related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endParaRPr lang="pt-PT" dirty="0" smtClean="0"/>
          </a:p>
          <a:p>
            <a:r>
              <a:rPr lang="pt-PT" dirty="0" smtClean="0"/>
              <a:t>LHC </a:t>
            </a:r>
            <a:r>
              <a:rPr lang="pt-PT" dirty="0" err="1" smtClean="0"/>
              <a:t>and</a:t>
            </a:r>
            <a:r>
              <a:rPr lang="pt-PT" dirty="0" smtClean="0"/>
              <a:t> HL-LHC are </a:t>
            </a:r>
            <a:r>
              <a:rPr lang="pt-PT" dirty="0" err="1" smtClean="0"/>
              <a:t>main</a:t>
            </a:r>
            <a:r>
              <a:rPr lang="pt-PT" dirty="0" smtClean="0"/>
              <a:t> </a:t>
            </a:r>
            <a:r>
              <a:rPr lang="pt-PT" dirty="0" err="1" smtClean="0"/>
              <a:t>priorities</a:t>
            </a:r>
            <a:r>
              <a:rPr lang="pt-PT" dirty="0" smtClean="0"/>
              <a:t>,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interest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FCC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growing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Relevant</a:t>
            </a:r>
            <a:r>
              <a:rPr lang="pt-PT" dirty="0" smtClean="0"/>
              <a:t> </a:t>
            </a:r>
            <a:r>
              <a:rPr lang="pt-PT" dirty="0" err="1" smtClean="0"/>
              <a:t>funded</a:t>
            </a:r>
            <a:r>
              <a:rPr lang="pt-PT" dirty="0" smtClean="0"/>
              <a:t> R&amp;D </a:t>
            </a:r>
            <a:r>
              <a:rPr lang="pt-PT" dirty="0" err="1" smtClean="0"/>
              <a:t>project</a:t>
            </a:r>
            <a:r>
              <a:rPr lang="pt-PT" dirty="0" smtClean="0"/>
              <a:t>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start</a:t>
            </a:r>
            <a:r>
              <a:rPr lang="pt-PT" dirty="0" smtClean="0"/>
              <a:t> </a:t>
            </a:r>
            <a:r>
              <a:rPr lang="pt-PT" dirty="0" err="1" smtClean="0"/>
              <a:t>soon</a:t>
            </a:r>
            <a:r>
              <a:rPr lang="pt-PT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on</a:t>
            </a:r>
            <a:r>
              <a:rPr lang="pt-PT" dirty="0" smtClean="0"/>
              <a:t> </a:t>
            </a:r>
            <a:r>
              <a:rPr lang="pt-PT" dirty="0" err="1" smtClean="0"/>
              <a:t>rad-hard</a:t>
            </a:r>
            <a:r>
              <a:rPr lang="pt-PT" dirty="0" smtClean="0"/>
              <a:t> </a:t>
            </a:r>
            <a:r>
              <a:rPr lang="pt-PT" dirty="0" err="1" smtClean="0"/>
              <a:t>plastic</a:t>
            </a:r>
            <a:r>
              <a:rPr lang="pt-PT" dirty="0" smtClean="0"/>
              <a:t> </a:t>
            </a:r>
            <a:r>
              <a:rPr lang="pt-PT" dirty="0" err="1" smtClean="0"/>
              <a:t>scintillator</a:t>
            </a:r>
            <a:r>
              <a:rPr lang="pt-PT" dirty="0" smtClean="0"/>
              <a:t> </a:t>
            </a:r>
            <a:r>
              <a:rPr lang="pt-PT" dirty="0" err="1" smtClean="0"/>
              <a:t>development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See</a:t>
            </a:r>
            <a:r>
              <a:rPr lang="pt-PT" dirty="0" smtClean="0"/>
              <a:t> </a:t>
            </a:r>
            <a:r>
              <a:rPr lang="pt-PT" dirty="0" err="1" smtClean="0"/>
              <a:t>following</a:t>
            </a:r>
            <a:r>
              <a:rPr lang="pt-PT" dirty="0" smtClean="0"/>
              <a:t> </a:t>
            </a:r>
            <a:r>
              <a:rPr lang="pt-PT" dirty="0" err="1" smtClean="0"/>
              <a:t>talks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</a:p>
          <a:p>
            <a:pPr lvl="1"/>
            <a:r>
              <a:rPr lang="pt-PT" dirty="0" smtClean="0"/>
              <a:t>Michele </a:t>
            </a:r>
            <a:r>
              <a:rPr lang="pt-PT" dirty="0" err="1" smtClean="0"/>
              <a:t>Gallinaro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current</a:t>
            </a:r>
            <a:r>
              <a:rPr lang="pt-PT" dirty="0" smtClean="0"/>
              <a:t> LHC </a:t>
            </a:r>
            <a:r>
              <a:rPr lang="pt-PT" dirty="0" err="1" smtClean="0"/>
              <a:t>activities</a:t>
            </a:r>
            <a:endParaRPr lang="pt-PT" dirty="0" smtClean="0"/>
          </a:p>
          <a:p>
            <a:pPr lvl="1"/>
            <a:r>
              <a:rPr lang="pt-PT" dirty="0" smtClean="0"/>
              <a:t>Jo</a:t>
            </a:r>
            <a:r>
              <a:rPr lang="pt-PT" dirty="0" smtClean="0"/>
              <a:t>ão Pires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overview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work</a:t>
            </a:r>
            <a:endParaRPr lang="pt-PT" dirty="0" smtClean="0"/>
          </a:p>
          <a:p>
            <a:pPr lvl="1"/>
            <a:r>
              <a:rPr lang="pt-PT" dirty="0" smtClean="0"/>
              <a:t>Rute Pedro </a:t>
            </a:r>
            <a:r>
              <a:rPr lang="pt-PT" dirty="0" err="1" smtClean="0"/>
              <a:t>on</a:t>
            </a:r>
            <a:r>
              <a:rPr lang="pt-PT" dirty="0" smtClean="0"/>
              <a:t> perspective detector </a:t>
            </a:r>
            <a:r>
              <a:rPr lang="pt-PT" dirty="0" err="1" smtClean="0"/>
              <a:t>developments</a:t>
            </a: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376" y="279316"/>
            <a:ext cx="3552438" cy="19982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252" y="294616"/>
            <a:ext cx="507442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PT" sz="1200" b="1" dirty="0" smtClean="0"/>
              <a:t>“</a:t>
            </a:r>
            <a:r>
              <a:rPr lang="pt-PT" sz="1200" b="1" dirty="0" err="1" smtClean="0"/>
              <a:t>The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next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accelerator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and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the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next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focus</a:t>
            </a:r>
            <a:r>
              <a:rPr lang="pt-PT" sz="1200" b="1" dirty="0" smtClean="0"/>
              <a:t> for </a:t>
            </a:r>
            <a:r>
              <a:rPr lang="pt-PT" sz="1200" b="1" dirty="0" err="1" smtClean="0"/>
              <a:t>particle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physics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must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be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in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Europe</a:t>
            </a:r>
            <a:r>
              <a:rPr lang="pt-PT" sz="1200" b="1" dirty="0" smtClean="0"/>
              <a:t>. </a:t>
            </a:r>
            <a:r>
              <a:rPr lang="pt-PT" sz="1200" b="1" dirty="0" err="1" smtClean="0"/>
              <a:t>That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is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the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only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way</a:t>
            </a:r>
            <a:r>
              <a:rPr lang="pt-PT" sz="1200" b="1" dirty="0" smtClean="0"/>
              <a:t> to </a:t>
            </a:r>
            <a:r>
              <a:rPr lang="pt-PT" sz="1200" b="1" dirty="0" err="1" smtClean="0"/>
              <a:t>ensure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that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the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best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people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will</a:t>
            </a:r>
            <a:r>
              <a:rPr lang="pt-PT" sz="1200" b="1" dirty="0" smtClean="0"/>
              <a:t> continue to come to </a:t>
            </a:r>
            <a:r>
              <a:rPr lang="pt-PT" sz="1200" b="1" dirty="0" err="1" smtClean="0"/>
              <a:t>Europe</a:t>
            </a:r>
            <a:r>
              <a:rPr lang="pt-PT" sz="1200" b="1" dirty="0" smtClean="0"/>
              <a:t>.”</a:t>
            </a:r>
          </a:p>
          <a:p>
            <a:endParaRPr lang="pt-PT" sz="1200" dirty="0"/>
          </a:p>
          <a:p>
            <a:r>
              <a:rPr lang="pt-PT" sz="1200" dirty="0" smtClean="0"/>
              <a:t>José Mariano Gago, </a:t>
            </a:r>
            <a:r>
              <a:rPr lang="pt-PT" sz="1200" dirty="0" err="1" smtClean="0"/>
              <a:t>Special</a:t>
            </a:r>
            <a:r>
              <a:rPr lang="pt-PT" sz="1200" dirty="0" smtClean="0"/>
              <a:t> </a:t>
            </a:r>
            <a:r>
              <a:rPr lang="pt-PT" sz="1200" dirty="0" err="1" smtClean="0"/>
              <a:t>Restricted</a:t>
            </a:r>
            <a:r>
              <a:rPr lang="pt-PT" sz="1200" dirty="0" smtClean="0"/>
              <a:t> </a:t>
            </a:r>
            <a:r>
              <a:rPr lang="pt-PT" sz="1200" dirty="0" err="1" smtClean="0"/>
              <a:t>Session</a:t>
            </a:r>
            <a:r>
              <a:rPr lang="pt-PT" sz="1200" dirty="0" smtClean="0"/>
              <a:t> </a:t>
            </a:r>
            <a:r>
              <a:rPr lang="pt-PT" sz="1200" dirty="0" err="1" smtClean="0"/>
              <a:t>of</a:t>
            </a:r>
            <a:r>
              <a:rPr lang="pt-PT" sz="1200" dirty="0" smtClean="0"/>
              <a:t> </a:t>
            </a:r>
            <a:r>
              <a:rPr lang="pt-PT" sz="1200" dirty="0" err="1" smtClean="0"/>
              <a:t>the</a:t>
            </a:r>
            <a:r>
              <a:rPr lang="pt-PT" sz="1200" dirty="0" smtClean="0"/>
              <a:t> CERN </a:t>
            </a:r>
            <a:r>
              <a:rPr lang="pt-PT" sz="1200" dirty="0" err="1" smtClean="0"/>
              <a:t>Council</a:t>
            </a:r>
            <a:r>
              <a:rPr lang="pt-PT" sz="1200" dirty="0" smtClean="0"/>
              <a:t>, 1</a:t>
            </a:r>
            <a:r>
              <a:rPr lang="pt-PT" sz="1200" baseline="30000" dirty="0" smtClean="0"/>
              <a:t>st</a:t>
            </a:r>
            <a:r>
              <a:rPr lang="pt-PT" sz="1200" dirty="0" smtClean="0"/>
              <a:t> </a:t>
            </a:r>
            <a:r>
              <a:rPr lang="pt-PT" sz="1200" dirty="0" err="1" smtClean="0"/>
              <a:t>European</a:t>
            </a:r>
            <a:r>
              <a:rPr lang="pt-PT" sz="1200" dirty="0" smtClean="0"/>
              <a:t> </a:t>
            </a:r>
            <a:r>
              <a:rPr lang="pt-PT" sz="1200" dirty="0" err="1" smtClean="0"/>
              <a:t>Strategy</a:t>
            </a:r>
            <a:r>
              <a:rPr lang="pt-PT" sz="1200" dirty="0" smtClean="0"/>
              <a:t> for </a:t>
            </a:r>
            <a:r>
              <a:rPr lang="pt-PT" sz="1200" dirty="0" err="1" smtClean="0"/>
              <a:t>Particle</a:t>
            </a:r>
            <a:r>
              <a:rPr lang="pt-PT" sz="1200" dirty="0" smtClean="0"/>
              <a:t> </a:t>
            </a:r>
            <a:r>
              <a:rPr lang="pt-PT" sz="1200" dirty="0" err="1" smtClean="0"/>
              <a:t>Physics</a:t>
            </a:r>
            <a:r>
              <a:rPr lang="pt-PT" sz="1200" dirty="0" smtClean="0"/>
              <a:t>, </a:t>
            </a:r>
            <a:r>
              <a:rPr lang="pt-PT" sz="1200" dirty="0" err="1" smtClean="0"/>
              <a:t>Lisbon</a:t>
            </a:r>
            <a:r>
              <a:rPr lang="pt-PT" sz="1200" dirty="0" smtClean="0"/>
              <a:t>, 14 </a:t>
            </a:r>
            <a:r>
              <a:rPr lang="pt-PT" sz="1200" dirty="0" err="1" smtClean="0"/>
              <a:t>July</a:t>
            </a:r>
            <a:r>
              <a:rPr lang="pt-PT" sz="1200" dirty="0" smtClean="0"/>
              <a:t> 2006</a:t>
            </a:r>
            <a:endParaRPr lang="pt-PT" sz="1200" dirty="0"/>
          </a:p>
        </p:txBody>
      </p:sp>
    </p:spTree>
    <p:extLst>
      <p:ext uri="{BB962C8B-B14F-4D97-AF65-F5344CB8AC3E}">
        <p14:creationId xmlns:p14="http://schemas.microsoft.com/office/powerpoint/2010/main" val="115086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34534" y="2705001"/>
            <a:ext cx="88536" cy="84448"/>
          </a:xfrm>
          <a:prstGeom prst="rect">
            <a:avLst/>
          </a:prstGeom>
          <a:solidFill>
            <a:srgbClr val="FF00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3466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/>
          <p:nvPr/>
        </p:nvSpPr>
        <p:spPr>
          <a:xfrm>
            <a:off x="0" y="-7400"/>
            <a:ext cx="9144000" cy="5151000"/>
          </a:xfrm>
          <a:prstGeom prst="rect">
            <a:avLst/>
          </a:prstGeom>
          <a:solidFill>
            <a:srgbClr val="202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945" y="731581"/>
            <a:ext cx="6484018" cy="4091099"/>
          </a:xfrm>
          <a:prstGeom prst="rect">
            <a:avLst/>
          </a:prstGeom>
        </p:spPr>
      </p:pic>
      <p:pic>
        <p:nvPicPr>
          <p:cNvPr id="220" name="Google Shape;220;p35"/>
          <p:cNvPicPr preferRelativeResize="0"/>
          <p:nvPr/>
        </p:nvPicPr>
        <p:blipFill>
          <a:blip r:embed="rId4">
            <a:alphaModFix amt="54000"/>
          </a:blip>
          <a:stretch>
            <a:fillRect/>
          </a:stretch>
        </p:blipFill>
        <p:spPr>
          <a:xfrm>
            <a:off x="6339749" y="2403875"/>
            <a:ext cx="2209400" cy="2409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5"/>
          <p:cNvSpPr txBox="1"/>
          <p:nvPr/>
        </p:nvSpPr>
        <p:spPr>
          <a:xfrm>
            <a:off x="338525" y="3890275"/>
            <a:ext cx="7353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200" b="1">
                <a:solidFill>
                  <a:srgbClr val="A5B8D7"/>
                </a:solidFill>
                <a:latin typeface="Titillium Web"/>
                <a:ea typeface="Titillium Web"/>
                <a:cs typeface="Titillium Web"/>
                <a:sym typeface="Titillium Web"/>
              </a:rPr>
              <a:t>L</a:t>
            </a:r>
            <a:r>
              <a:rPr lang="pt-PT" sz="42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ET’S </a:t>
            </a:r>
            <a:r>
              <a:rPr lang="pt-PT" sz="4200" b="1">
                <a:solidFill>
                  <a:srgbClr val="A5B8D7"/>
                </a:solidFill>
                <a:latin typeface="Titillium Web"/>
                <a:ea typeface="Titillium Web"/>
                <a:cs typeface="Titillium Web"/>
                <a:sym typeface="Titillium Web"/>
              </a:rPr>
              <a:t>I</a:t>
            </a:r>
            <a:r>
              <a:rPr lang="pt-PT" sz="42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NSPIRE </a:t>
            </a:r>
            <a:r>
              <a:rPr lang="pt-PT" sz="4200" b="1">
                <a:solidFill>
                  <a:srgbClr val="A5B8D7"/>
                </a:solidFill>
                <a:latin typeface="Titillium Web"/>
                <a:ea typeface="Titillium Web"/>
                <a:cs typeface="Titillium Web"/>
                <a:sym typeface="Titillium Web"/>
              </a:rPr>
              <a:t>P</a:t>
            </a:r>
            <a:r>
              <a:rPr lang="pt-PT" sz="42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EOPLE</a:t>
            </a:r>
            <a:endParaRPr sz="4200">
              <a:solidFill>
                <a:srgbClr val="FFFFFF"/>
              </a:solidFill>
            </a:endParaRPr>
          </a:p>
        </p:txBody>
      </p:sp>
      <p:sp>
        <p:nvSpPr>
          <p:cNvPr id="222" name="Google Shape;222;p35"/>
          <p:cNvSpPr txBox="1"/>
          <p:nvPr/>
        </p:nvSpPr>
        <p:spPr>
          <a:xfrm>
            <a:off x="526088" y="338229"/>
            <a:ext cx="73536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 dirty="0" err="1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Thank</a:t>
            </a:r>
            <a:r>
              <a:rPr lang="pt-PT" sz="4000" dirty="0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pt-PT" sz="4000" dirty="0" err="1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you</a:t>
            </a:r>
            <a:r>
              <a:rPr lang="pt-PT" sz="4000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!</a:t>
            </a:r>
            <a:endParaRPr sz="4000" dirty="0">
              <a:solidFill>
                <a:srgbClr val="FFFFFF"/>
              </a:solidFill>
            </a:endParaRPr>
          </a:p>
        </p:txBody>
      </p:sp>
      <p:pic>
        <p:nvPicPr>
          <p:cNvPr id="3" name="Picture 2" descr="LIP-White-Logo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18" y="2751692"/>
            <a:ext cx="1726262" cy="1169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 smtClean="0">
                <a:solidFill>
                  <a:srgbClr val="FFFFFF"/>
                </a:solidFill>
              </a:rPr>
              <a:t>Outreach&amp;Training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3861157" cy="3416400"/>
          </a:xfrm>
        </p:spPr>
        <p:txBody>
          <a:bodyPr/>
          <a:lstStyle/>
          <a:p>
            <a:r>
              <a:rPr lang="pt-PT" dirty="0" err="1" smtClean="0">
                <a:solidFill>
                  <a:schemeClr val="bg1"/>
                </a:solidFill>
              </a:rPr>
              <a:t>Masterclasses</a:t>
            </a:r>
            <a:r>
              <a:rPr lang="pt-PT" dirty="0" smtClean="0">
                <a:solidFill>
                  <a:schemeClr val="bg1"/>
                </a:solidFill>
              </a:rPr>
              <a:t>, </a:t>
            </a:r>
            <a:r>
              <a:rPr lang="pt-PT" dirty="0" err="1" smtClean="0">
                <a:solidFill>
                  <a:schemeClr val="bg1"/>
                </a:solidFill>
              </a:rPr>
              <a:t>public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events</a:t>
            </a:r>
            <a:r>
              <a:rPr lang="pt-PT" dirty="0" smtClean="0">
                <a:solidFill>
                  <a:schemeClr val="bg1"/>
                </a:solidFill>
              </a:rPr>
              <a:t>, </a:t>
            </a:r>
            <a:r>
              <a:rPr lang="pt-PT" dirty="0" err="1" smtClean="0">
                <a:solidFill>
                  <a:schemeClr val="bg1"/>
                </a:solidFill>
              </a:rPr>
              <a:t>visits</a:t>
            </a:r>
            <a:r>
              <a:rPr lang="pt-PT" dirty="0" smtClean="0">
                <a:solidFill>
                  <a:schemeClr val="bg1"/>
                </a:solidFill>
              </a:rPr>
              <a:t> to </a:t>
            </a:r>
            <a:r>
              <a:rPr lang="pt-PT" dirty="0" err="1" smtClean="0">
                <a:solidFill>
                  <a:schemeClr val="bg1"/>
                </a:solidFill>
              </a:rPr>
              <a:t>schools</a:t>
            </a:r>
            <a:r>
              <a:rPr lang="pt-PT" dirty="0" smtClean="0">
                <a:solidFill>
                  <a:schemeClr val="bg1"/>
                </a:solidFill>
              </a:rPr>
              <a:t>, CERN Portuguese </a:t>
            </a:r>
            <a:r>
              <a:rPr lang="pt-PT" dirty="0" err="1" smtClean="0">
                <a:solidFill>
                  <a:schemeClr val="bg1"/>
                </a:solidFill>
              </a:rPr>
              <a:t>language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teachers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school</a:t>
            </a:r>
            <a:r>
              <a:rPr lang="pt-PT" dirty="0" smtClean="0">
                <a:solidFill>
                  <a:schemeClr val="bg1"/>
                </a:solidFill>
              </a:rPr>
              <a:t>, </a:t>
            </a:r>
            <a:r>
              <a:rPr lang="pt-PT" dirty="0" err="1" smtClean="0">
                <a:solidFill>
                  <a:schemeClr val="bg1"/>
                </a:solidFill>
              </a:rPr>
              <a:t>engineers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training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programme</a:t>
            </a:r>
            <a:r>
              <a:rPr lang="pt-PT" dirty="0" smtClean="0">
                <a:solidFill>
                  <a:schemeClr val="bg1"/>
                </a:solidFill>
              </a:rPr>
              <a:t>, </a:t>
            </a:r>
            <a:r>
              <a:rPr lang="pt-PT" dirty="0" err="1" smtClean="0">
                <a:solidFill>
                  <a:schemeClr val="bg1"/>
                </a:solidFill>
              </a:rPr>
              <a:t>summer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internships</a:t>
            </a:r>
            <a:r>
              <a:rPr lang="pt-PT" dirty="0" smtClean="0">
                <a:solidFill>
                  <a:schemeClr val="bg1"/>
                </a:solidFill>
              </a:rPr>
              <a:t>, </a:t>
            </a:r>
            <a:r>
              <a:rPr lang="pt-PT" dirty="0" err="1" smtClean="0">
                <a:solidFill>
                  <a:schemeClr val="bg1"/>
                </a:solidFill>
              </a:rPr>
              <a:t>etc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142" y="0"/>
            <a:ext cx="2471135" cy="1730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155" y="3580190"/>
            <a:ext cx="1989666" cy="1563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570" y="0"/>
            <a:ext cx="2467429" cy="17885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414" y="1700082"/>
            <a:ext cx="3030538" cy="34434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3092" r="12553"/>
          <a:stretch/>
        </p:blipFill>
        <p:spPr>
          <a:xfrm>
            <a:off x="7220856" y="1765905"/>
            <a:ext cx="1923143" cy="180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5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958" y="0"/>
            <a:ext cx="3926042" cy="2523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Portugal </a:t>
            </a:r>
            <a:r>
              <a:rPr lang="pt-PT" dirty="0" err="1" smtClean="0"/>
              <a:t>and</a:t>
            </a:r>
            <a:r>
              <a:rPr lang="pt-PT" dirty="0" smtClean="0"/>
              <a:t> CERN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429" y="1009798"/>
            <a:ext cx="4920529" cy="3416400"/>
          </a:xfrm>
        </p:spPr>
        <p:txBody>
          <a:bodyPr/>
          <a:lstStyle/>
          <a:p>
            <a:r>
              <a:rPr lang="pt-PT" dirty="0" smtClean="0"/>
              <a:t>Portugal </a:t>
            </a:r>
            <a:r>
              <a:rPr lang="pt-PT" dirty="0" err="1" smtClean="0"/>
              <a:t>joined</a:t>
            </a:r>
            <a:r>
              <a:rPr lang="pt-PT" dirty="0" smtClean="0"/>
              <a:t> CERN </a:t>
            </a:r>
            <a:r>
              <a:rPr lang="pt-PT" dirty="0" err="1" smtClean="0"/>
              <a:t>in</a:t>
            </a:r>
            <a:r>
              <a:rPr lang="pt-PT" dirty="0" smtClean="0"/>
              <a:t> 1986 </a:t>
            </a:r>
          </a:p>
          <a:p>
            <a:r>
              <a:rPr lang="pt-PT" dirty="0" err="1" smtClean="0"/>
              <a:t>Participated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last</a:t>
            </a:r>
            <a:r>
              <a:rPr lang="pt-PT" dirty="0" smtClean="0"/>
              <a:t> 35 </a:t>
            </a:r>
            <a:r>
              <a:rPr lang="pt-PT" dirty="0" err="1" smtClean="0"/>
              <a:t>years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CERN’s</a:t>
            </a:r>
            <a:r>
              <a:rPr lang="pt-PT" dirty="0" smtClean="0"/>
              <a:t> </a:t>
            </a:r>
            <a:r>
              <a:rPr lang="pt-PT" dirty="0" err="1" smtClean="0"/>
              <a:t>life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Fixed</a:t>
            </a:r>
            <a:r>
              <a:rPr lang="pt-PT" dirty="0" smtClean="0"/>
              <a:t> </a:t>
            </a:r>
            <a:r>
              <a:rPr lang="pt-PT" dirty="0" err="1" smtClean="0"/>
              <a:t>target</a:t>
            </a:r>
            <a:r>
              <a:rPr lang="pt-PT" dirty="0" smtClean="0"/>
              <a:t>, LEP, LHC, HL-LHC, R&amp;D,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Training</a:t>
            </a:r>
            <a:r>
              <a:rPr lang="pt-PT" dirty="0" smtClean="0"/>
              <a:t> </a:t>
            </a:r>
            <a:r>
              <a:rPr lang="pt-PT" dirty="0" err="1" smtClean="0"/>
              <a:t>programs</a:t>
            </a:r>
            <a:r>
              <a:rPr lang="pt-PT" dirty="0" smtClean="0"/>
              <a:t>, ECFA, EPPCN, </a:t>
            </a:r>
            <a:r>
              <a:rPr lang="pt-PT" dirty="0" err="1" smtClean="0"/>
              <a:t>etc</a:t>
            </a:r>
            <a:endParaRPr lang="pt-PT" dirty="0" smtClean="0"/>
          </a:p>
          <a:p>
            <a:r>
              <a:rPr lang="pt-PT" dirty="0" err="1" smtClean="0"/>
              <a:t>Want</a:t>
            </a:r>
            <a:r>
              <a:rPr lang="pt-PT" dirty="0" smtClean="0"/>
              <a:t> to </a:t>
            </a:r>
            <a:r>
              <a:rPr lang="pt-PT" dirty="0" err="1" smtClean="0"/>
              <a:t>participate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its</a:t>
            </a:r>
            <a:r>
              <a:rPr lang="pt-PT" dirty="0" smtClean="0"/>
              <a:t> future!</a:t>
            </a:r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090" y="2511592"/>
            <a:ext cx="1885024" cy="12603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809" y="2509646"/>
            <a:ext cx="2042191" cy="1049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3817"/>
          <a:stretch/>
        </p:blipFill>
        <p:spPr>
          <a:xfrm>
            <a:off x="5218719" y="3558951"/>
            <a:ext cx="3925282" cy="15845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237" y="3338114"/>
            <a:ext cx="3187095" cy="141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84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5954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Portuguese HEP </a:t>
            </a:r>
            <a:r>
              <a:rPr lang="pt-PT" dirty="0" err="1" smtClean="0"/>
              <a:t>Community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798993"/>
            <a:ext cx="5553590" cy="4237502"/>
          </a:xfrm>
        </p:spPr>
        <p:txBody>
          <a:bodyPr>
            <a:normAutofit fontScale="77500" lnSpcReduction="20000"/>
          </a:bodyPr>
          <a:lstStyle/>
          <a:p>
            <a:r>
              <a:rPr lang="pt-PT" sz="2000" dirty="0" err="1" smtClean="0"/>
              <a:t>Around</a:t>
            </a:r>
            <a:r>
              <a:rPr lang="pt-PT" sz="2000" dirty="0" smtClean="0"/>
              <a:t> 350 </a:t>
            </a:r>
            <a:r>
              <a:rPr lang="pt-PT" sz="2000" dirty="0" err="1" smtClean="0"/>
              <a:t>people</a:t>
            </a:r>
            <a:r>
              <a:rPr lang="pt-PT" sz="2000" dirty="0" smtClean="0"/>
              <a:t> </a:t>
            </a:r>
            <a:r>
              <a:rPr lang="pt-PT" sz="2000" dirty="0" err="1" smtClean="0"/>
              <a:t>in</a:t>
            </a:r>
            <a:r>
              <a:rPr lang="pt-PT" sz="2000" dirty="0" smtClean="0"/>
              <a:t> Portuguese </a:t>
            </a:r>
            <a:r>
              <a:rPr lang="pt-PT" sz="2000" dirty="0" err="1" smtClean="0"/>
              <a:t>institutions</a:t>
            </a:r>
            <a:r>
              <a:rPr lang="pt-PT" sz="2000" dirty="0" smtClean="0"/>
              <a:t> </a:t>
            </a:r>
          </a:p>
          <a:p>
            <a:pPr lvl="1"/>
            <a:r>
              <a:rPr lang="pt-PT" sz="1600" dirty="0" smtClean="0"/>
              <a:t>~150  </a:t>
            </a:r>
            <a:r>
              <a:rPr lang="pt-PT" sz="1600" dirty="0" err="1" smtClean="0"/>
              <a:t>postgraduate</a:t>
            </a:r>
            <a:r>
              <a:rPr lang="pt-PT" sz="1600" dirty="0" smtClean="0"/>
              <a:t> </a:t>
            </a:r>
            <a:r>
              <a:rPr lang="pt-PT" sz="1600" dirty="0" err="1" smtClean="0"/>
              <a:t>students</a:t>
            </a:r>
            <a:endParaRPr lang="pt-PT" sz="1600" dirty="0" smtClean="0"/>
          </a:p>
          <a:p>
            <a:endParaRPr lang="pt-PT" sz="2000" dirty="0" smtClean="0"/>
          </a:p>
          <a:p>
            <a:r>
              <a:rPr lang="pt-PT" sz="2000" dirty="0" smtClean="0"/>
              <a:t>&gt;100 CERN </a:t>
            </a:r>
            <a:r>
              <a:rPr lang="pt-PT" sz="2000" dirty="0" err="1" smtClean="0"/>
              <a:t>users</a:t>
            </a:r>
            <a:endParaRPr lang="pt-PT" sz="2000" dirty="0" smtClean="0"/>
          </a:p>
          <a:p>
            <a:pPr lvl="1"/>
            <a:r>
              <a:rPr lang="pt-PT" sz="1600" dirty="0" smtClean="0"/>
              <a:t>~1/2 </a:t>
            </a:r>
            <a:r>
              <a:rPr lang="pt-PT" sz="1600" dirty="0" err="1" smtClean="0"/>
              <a:t>in</a:t>
            </a:r>
            <a:r>
              <a:rPr lang="pt-PT" sz="1600" dirty="0" smtClean="0"/>
              <a:t> LHC </a:t>
            </a:r>
            <a:r>
              <a:rPr lang="pt-PT" sz="1600" dirty="0" err="1" smtClean="0"/>
              <a:t>experiments</a:t>
            </a:r>
            <a:endParaRPr lang="pt-PT" sz="1600" dirty="0" smtClean="0"/>
          </a:p>
          <a:p>
            <a:pPr lvl="1"/>
            <a:r>
              <a:rPr lang="pt-PT" sz="1600" dirty="0" smtClean="0"/>
              <a:t>~1/3 </a:t>
            </a:r>
            <a:r>
              <a:rPr lang="pt-PT" sz="1600" dirty="0" err="1" smtClean="0"/>
              <a:t>in</a:t>
            </a:r>
            <a:r>
              <a:rPr lang="pt-PT" sz="1600" dirty="0" smtClean="0"/>
              <a:t> </a:t>
            </a:r>
            <a:r>
              <a:rPr lang="pt-PT" sz="1600" dirty="0" err="1" smtClean="0"/>
              <a:t>Isolde</a:t>
            </a:r>
            <a:endParaRPr lang="pt-PT" sz="2000" dirty="0" smtClean="0"/>
          </a:p>
          <a:p>
            <a:endParaRPr lang="pt-PT" sz="2000" dirty="0" smtClean="0"/>
          </a:p>
          <a:p>
            <a:r>
              <a:rPr lang="pt-PT" sz="2000" dirty="0" err="1" smtClean="0"/>
              <a:t>Activity</a:t>
            </a:r>
            <a:r>
              <a:rPr lang="pt-PT" sz="2000" dirty="0" smtClean="0"/>
              <a:t> </a:t>
            </a:r>
            <a:r>
              <a:rPr lang="pt-PT" sz="2000" dirty="0" err="1" smtClean="0"/>
              <a:t>on</a:t>
            </a:r>
            <a:r>
              <a:rPr lang="pt-PT" sz="2000" dirty="0" smtClean="0"/>
              <a:t>:</a:t>
            </a:r>
          </a:p>
          <a:p>
            <a:pPr lvl="1"/>
            <a:r>
              <a:rPr lang="pt-PT" sz="1600" b="1" dirty="0" smtClean="0"/>
              <a:t>Experimental</a:t>
            </a:r>
            <a:r>
              <a:rPr lang="pt-PT" sz="1600" dirty="0" smtClean="0"/>
              <a:t> </a:t>
            </a:r>
            <a:r>
              <a:rPr lang="pt-PT" sz="1600" dirty="0" err="1" smtClean="0"/>
              <a:t>particle</a:t>
            </a:r>
            <a:r>
              <a:rPr lang="pt-PT" sz="1600" dirty="0" smtClean="0"/>
              <a:t> </a:t>
            </a:r>
            <a:r>
              <a:rPr lang="pt-PT" sz="1600" dirty="0" err="1" smtClean="0"/>
              <a:t>physics</a:t>
            </a:r>
            <a:r>
              <a:rPr lang="pt-PT" sz="1600" dirty="0"/>
              <a:t> </a:t>
            </a:r>
            <a:r>
              <a:rPr lang="pt-PT" sz="1600" dirty="0" smtClean="0"/>
              <a:t>(LIP)</a:t>
            </a:r>
          </a:p>
          <a:p>
            <a:pPr lvl="1"/>
            <a:r>
              <a:rPr lang="pt-PT" sz="1600" b="1" dirty="0" smtClean="0"/>
              <a:t>Detector</a:t>
            </a:r>
            <a:r>
              <a:rPr lang="pt-PT" sz="1600" dirty="0" smtClean="0"/>
              <a:t> </a:t>
            </a:r>
            <a:r>
              <a:rPr lang="pt-PT" sz="1600" dirty="0" err="1" smtClean="0"/>
              <a:t>development</a:t>
            </a:r>
            <a:r>
              <a:rPr lang="pt-PT" sz="1600" dirty="0" smtClean="0"/>
              <a:t> for HEP 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dirty="0" err="1" smtClean="0"/>
              <a:t>other</a:t>
            </a:r>
            <a:r>
              <a:rPr lang="pt-PT" sz="1600" dirty="0" smtClean="0"/>
              <a:t> (LIP, </a:t>
            </a:r>
            <a:r>
              <a:rPr lang="pt-PT" sz="1600" dirty="0" err="1" smtClean="0"/>
              <a:t>CFisUC</a:t>
            </a:r>
            <a:r>
              <a:rPr lang="pt-PT" sz="1600" dirty="0" smtClean="0"/>
              <a:t>)</a:t>
            </a:r>
          </a:p>
          <a:p>
            <a:pPr lvl="1"/>
            <a:r>
              <a:rPr lang="pt-PT" sz="1600" b="1" dirty="0" err="1" smtClean="0"/>
              <a:t>Grid</a:t>
            </a:r>
            <a:r>
              <a:rPr lang="pt-PT" sz="1600" b="1" dirty="0" smtClean="0"/>
              <a:t>/HTC </a:t>
            </a:r>
            <a:r>
              <a:rPr lang="pt-PT" sz="1600" b="1" dirty="0" err="1" smtClean="0"/>
              <a:t>computing</a:t>
            </a:r>
            <a:r>
              <a:rPr lang="pt-PT" sz="1600" dirty="0" smtClean="0"/>
              <a:t> (LIP, FCCN)</a:t>
            </a:r>
          </a:p>
          <a:p>
            <a:pPr lvl="1"/>
            <a:r>
              <a:rPr lang="pt-PT" sz="1600" dirty="0" err="1" smtClean="0"/>
              <a:t>Particle</a:t>
            </a:r>
            <a:r>
              <a:rPr lang="pt-PT" sz="1600" dirty="0" smtClean="0"/>
              <a:t> </a:t>
            </a:r>
            <a:r>
              <a:rPr lang="pt-PT" sz="1600" b="1" dirty="0" err="1" smtClean="0"/>
              <a:t>theory</a:t>
            </a:r>
            <a:r>
              <a:rPr lang="pt-PT" sz="1600" b="1" dirty="0" smtClean="0"/>
              <a:t> </a:t>
            </a:r>
            <a:r>
              <a:rPr lang="pt-PT" sz="1600" b="1" dirty="0" err="1" smtClean="0"/>
              <a:t>and</a:t>
            </a:r>
            <a:r>
              <a:rPr lang="pt-PT" sz="1600" b="1" dirty="0" smtClean="0"/>
              <a:t> </a:t>
            </a:r>
            <a:r>
              <a:rPr lang="pt-PT" sz="1600" b="1" dirty="0" err="1" smtClean="0"/>
              <a:t>phenomenology</a:t>
            </a:r>
            <a:r>
              <a:rPr lang="pt-PT" sz="1600" b="1" dirty="0" smtClean="0"/>
              <a:t> </a:t>
            </a:r>
            <a:r>
              <a:rPr lang="pt-PT" sz="1600" dirty="0" smtClean="0"/>
              <a:t>(LIP, CFTP, CFTC, </a:t>
            </a:r>
            <a:r>
              <a:rPr lang="pt-PT" sz="1600" dirty="0" err="1" smtClean="0"/>
              <a:t>CFisUC</a:t>
            </a:r>
            <a:r>
              <a:rPr lang="pt-PT" sz="1600" dirty="0" smtClean="0"/>
              <a:t>, </a:t>
            </a:r>
            <a:r>
              <a:rPr lang="pt-PT" sz="1600" dirty="0" err="1" smtClean="0"/>
              <a:t>Gr@v</a:t>
            </a:r>
            <a:r>
              <a:rPr lang="pt-PT" sz="1600" dirty="0" smtClean="0"/>
              <a:t>)</a:t>
            </a:r>
          </a:p>
          <a:p>
            <a:pPr lvl="1"/>
            <a:r>
              <a:rPr lang="pt-PT" sz="1600" dirty="0" smtClean="0"/>
              <a:t>Plasma </a:t>
            </a:r>
            <a:r>
              <a:rPr lang="pt-PT" sz="1600" b="1" dirty="0" err="1"/>
              <a:t>w</a:t>
            </a:r>
            <a:r>
              <a:rPr lang="pt-PT" sz="1600" b="1" dirty="0" err="1" smtClean="0"/>
              <a:t>akefield</a:t>
            </a:r>
            <a:r>
              <a:rPr lang="pt-PT" sz="1600" dirty="0" smtClean="0"/>
              <a:t> </a:t>
            </a:r>
            <a:r>
              <a:rPr lang="pt-PT" sz="1600" dirty="0" err="1" smtClean="0"/>
              <a:t>acceleration</a:t>
            </a:r>
            <a:r>
              <a:rPr lang="pt-PT" sz="1600" dirty="0" smtClean="0"/>
              <a:t> (IPFN)</a:t>
            </a:r>
          </a:p>
          <a:p>
            <a:endParaRPr lang="pt-PT" sz="2000" dirty="0" smtClean="0"/>
          </a:p>
          <a:p>
            <a:r>
              <a:rPr lang="pt-PT" sz="2000" dirty="0" err="1" smtClean="0"/>
              <a:t>Close</a:t>
            </a:r>
            <a:r>
              <a:rPr lang="pt-PT" sz="2000" dirty="0" smtClean="0"/>
              <a:t> </a:t>
            </a:r>
            <a:r>
              <a:rPr lang="pt-PT" sz="2000" dirty="0" err="1" smtClean="0"/>
              <a:t>connection</a:t>
            </a:r>
            <a:r>
              <a:rPr lang="pt-PT" sz="2000" dirty="0" smtClean="0"/>
              <a:t> to </a:t>
            </a:r>
            <a:r>
              <a:rPr lang="pt-PT" sz="2000" dirty="0" err="1" smtClean="0"/>
              <a:t>universities</a:t>
            </a:r>
            <a:r>
              <a:rPr lang="pt-PT" sz="2000" dirty="0" smtClean="0"/>
              <a:t> </a:t>
            </a:r>
            <a:r>
              <a:rPr lang="pt-PT" sz="2000" dirty="0" err="1" smtClean="0"/>
              <a:t>in</a:t>
            </a:r>
            <a:r>
              <a:rPr lang="pt-PT" sz="2000" dirty="0" smtClean="0"/>
              <a:t> </a:t>
            </a:r>
            <a:r>
              <a:rPr lang="pt-PT" sz="2000" dirty="0" err="1" smtClean="0"/>
              <a:t>Lisbon</a:t>
            </a:r>
            <a:r>
              <a:rPr lang="pt-PT" sz="2000" dirty="0" smtClean="0"/>
              <a:t>, Coimbra, Minho</a:t>
            </a:r>
          </a:p>
          <a:p>
            <a:pPr lvl="1"/>
            <a:r>
              <a:rPr lang="pt-PT" sz="1600" dirty="0" err="1" smtClean="0"/>
              <a:t>Also</a:t>
            </a:r>
            <a:r>
              <a:rPr lang="pt-PT" sz="1600" dirty="0" smtClean="0"/>
              <a:t> </a:t>
            </a:r>
            <a:r>
              <a:rPr lang="pt-PT" sz="1600" dirty="0" err="1" smtClean="0"/>
              <a:t>connections</a:t>
            </a:r>
            <a:r>
              <a:rPr lang="pt-PT" sz="1600" dirty="0" smtClean="0"/>
              <a:t> to </a:t>
            </a:r>
            <a:r>
              <a:rPr lang="pt-PT" sz="1600" dirty="0" err="1" smtClean="0"/>
              <a:t>several</a:t>
            </a:r>
            <a:r>
              <a:rPr lang="pt-PT" sz="1600" dirty="0" smtClean="0"/>
              <a:t> </a:t>
            </a:r>
            <a:r>
              <a:rPr lang="pt-PT" sz="1600" dirty="0" err="1" smtClean="0"/>
              <a:t>technology</a:t>
            </a:r>
            <a:r>
              <a:rPr lang="pt-PT" sz="1600" dirty="0" err="1"/>
              <a:t>-based</a:t>
            </a:r>
            <a:r>
              <a:rPr lang="pt-PT" sz="1600" dirty="0"/>
              <a:t> Portuguese </a:t>
            </a:r>
            <a:r>
              <a:rPr lang="pt-PT" sz="1600" dirty="0" err="1"/>
              <a:t>companies</a:t>
            </a:r>
            <a:r>
              <a:rPr lang="pt-PT" sz="1600" dirty="0"/>
              <a:t> </a:t>
            </a:r>
            <a:r>
              <a:rPr lang="pt-PT" sz="1600" dirty="0" err="1" smtClean="0"/>
              <a:t>working</a:t>
            </a:r>
            <a:r>
              <a:rPr lang="pt-PT" sz="1600" dirty="0" smtClean="0"/>
              <a:t> </a:t>
            </a:r>
            <a:r>
              <a:rPr lang="pt-PT" sz="1600" dirty="0" err="1"/>
              <a:t>with</a:t>
            </a:r>
            <a:r>
              <a:rPr lang="pt-PT" sz="1600" dirty="0"/>
              <a:t> CERN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805" y="0"/>
            <a:ext cx="3696195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281" y="4123360"/>
            <a:ext cx="716285" cy="2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740"/>
            <a:ext cx="9144000" cy="491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73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4752"/>
            <a:ext cx="2430553" cy="1618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 smtClean="0">
                <a:solidFill>
                  <a:schemeClr val="bg1"/>
                </a:solidFill>
              </a:rPr>
              <a:t>Experiments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025475"/>
            <a:ext cx="3755471" cy="3416400"/>
          </a:xfrm>
        </p:spPr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At</a:t>
            </a:r>
            <a:r>
              <a:rPr lang="pt-PT" dirty="0" smtClean="0">
                <a:solidFill>
                  <a:srgbClr val="FFFFFF"/>
                </a:solidFill>
              </a:rPr>
              <a:t> CERN: </a:t>
            </a: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LHC: ATLAS, CMS</a:t>
            </a: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Fixed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target</a:t>
            </a:r>
            <a:r>
              <a:rPr lang="pt-PT" dirty="0" smtClean="0">
                <a:solidFill>
                  <a:srgbClr val="FFFFFF"/>
                </a:solidFill>
              </a:rPr>
              <a:t>: COMPASS/AMBER, ISOLDE, </a:t>
            </a:r>
            <a:r>
              <a:rPr lang="pt-PT" dirty="0" err="1" smtClean="0">
                <a:solidFill>
                  <a:srgbClr val="FFFFFF"/>
                </a:solidFill>
              </a:rPr>
              <a:t>SHiP</a:t>
            </a:r>
            <a:r>
              <a:rPr lang="pt-PT" dirty="0" smtClean="0">
                <a:solidFill>
                  <a:srgbClr val="FFFFFF"/>
                </a:solidFill>
              </a:rPr>
              <a:t>/SND</a:t>
            </a:r>
          </a:p>
          <a:p>
            <a:r>
              <a:rPr lang="pt-PT" dirty="0" err="1">
                <a:solidFill>
                  <a:srgbClr val="FFFFFF"/>
                </a:solidFill>
              </a:rPr>
              <a:t>At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smtClean="0">
                <a:solidFill>
                  <a:srgbClr val="FFFFFF"/>
                </a:solidFill>
              </a:rPr>
              <a:t>GSI-Darmstadt: </a:t>
            </a:r>
            <a:r>
              <a:rPr lang="pt-PT" dirty="0">
                <a:solidFill>
                  <a:srgbClr val="FFFFFF"/>
                </a:solidFill>
              </a:rPr>
              <a:t>HADES</a:t>
            </a:r>
          </a:p>
          <a:p>
            <a:r>
              <a:rPr lang="pt-PT" dirty="0">
                <a:solidFill>
                  <a:srgbClr val="FFFFFF"/>
                </a:solidFill>
              </a:rPr>
              <a:t>Neutrino: SNO+, DUNE</a:t>
            </a:r>
          </a:p>
          <a:p>
            <a:r>
              <a:rPr lang="pt-PT" dirty="0" err="1">
                <a:solidFill>
                  <a:srgbClr val="FFFFFF"/>
                </a:solidFill>
              </a:rPr>
              <a:t>Dark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matter</a:t>
            </a:r>
            <a:r>
              <a:rPr lang="pt-PT" dirty="0">
                <a:solidFill>
                  <a:srgbClr val="FFFFFF"/>
                </a:solidFill>
              </a:rPr>
              <a:t>: LUX, LZ</a:t>
            </a:r>
          </a:p>
          <a:p>
            <a:r>
              <a:rPr lang="pt-PT" dirty="0" err="1" smtClean="0">
                <a:solidFill>
                  <a:srgbClr val="FFFFFF"/>
                </a:solidFill>
              </a:rPr>
              <a:t>Cosmic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ray</a:t>
            </a:r>
            <a:r>
              <a:rPr lang="pt-PT" dirty="0" smtClean="0">
                <a:solidFill>
                  <a:srgbClr val="FFFFFF"/>
                </a:solidFill>
              </a:rPr>
              <a:t>:</a:t>
            </a:r>
          </a:p>
          <a:p>
            <a:pPr lvl="1"/>
            <a:r>
              <a:rPr lang="pt-PT" dirty="0">
                <a:solidFill>
                  <a:srgbClr val="FFFFFF"/>
                </a:solidFill>
              </a:rPr>
              <a:t>Pierre </a:t>
            </a:r>
            <a:r>
              <a:rPr lang="pt-PT" dirty="0" err="1">
                <a:solidFill>
                  <a:srgbClr val="FFFFFF"/>
                </a:solidFill>
              </a:rPr>
              <a:t>Auger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Observatory</a:t>
            </a:r>
            <a:endParaRPr lang="pt-PT" dirty="0">
              <a:solidFill>
                <a:srgbClr val="FFFFFF"/>
              </a:solidFill>
            </a:endParaRP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AMS</a:t>
            </a:r>
          </a:p>
          <a:p>
            <a:endParaRPr lang="pt-PT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983" y="0"/>
            <a:ext cx="2430899" cy="1367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882" y="893528"/>
            <a:ext cx="2256118" cy="15040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100" y="2168013"/>
            <a:ext cx="2247900" cy="16762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3366" y="0"/>
            <a:ext cx="2230633" cy="9246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4320" y="3568700"/>
            <a:ext cx="2519680" cy="1574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7700" y="1356147"/>
            <a:ext cx="2422805" cy="13623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l="4012" t="3457" r="3548" b="2469"/>
          <a:stretch/>
        </p:blipFill>
        <p:spPr>
          <a:xfrm>
            <a:off x="4457700" y="2705100"/>
            <a:ext cx="2451633" cy="1689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3420" y="4241800"/>
            <a:ext cx="2238116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37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Detector </a:t>
            </a:r>
            <a:r>
              <a:rPr lang="pt-PT" dirty="0" err="1" smtClean="0">
                <a:solidFill>
                  <a:srgbClr val="FFFFFF"/>
                </a:solidFill>
              </a:rPr>
              <a:t>development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302735" cy="3789812"/>
          </a:xfrm>
        </p:spPr>
        <p:txBody>
          <a:bodyPr>
            <a:normAutofit/>
          </a:bodyPr>
          <a:lstStyle/>
          <a:p>
            <a:r>
              <a:rPr lang="pt-PT" dirty="0" err="1" smtClean="0">
                <a:solidFill>
                  <a:srgbClr val="FFFFFF"/>
                </a:solidFill>
              </a:rPr>
              <a:t>History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of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gaseous</a:t>
            </a:r>
            <a:r>
              <a:rPr lang="pt-PT" dirty="0" smtClean="0">
                <a:solidFill>
                  <a:srgbClr val="FFFFFF"/>
                </a:solidFill>
              </a:rPr>
              <a:t>, </a:t>
            </a:r>
            <a:r>
              <a:rPr lang="pt-PT" dirty="0" err="1" smtClean="0">
                <a:solidFill>
                  <a:srgbClr val="FFFFFF"/>
                </a:solidFill>
              </a:rPr>
              <a:t>noble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liquid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scintillating</a:t>
            </a:r>
            <a:r>
              <a:rPr lang="pt-PT" dirty="0" smtClean="0">
                <a:solidFill>
                  <a:srgbClr val="FFFFFF"/>
                </a:solidFill>
              </a:rPr>
              <a:t> detetor </a:t>
            </a:r>
            <a:r>
              <a:rPr lang="pt-PT" dirty="0" err="1" smtClean="0">
                <a:solidFill>
                  <a:srgbClr val="FFFFFF"/>
                </a:solidFill>
              </a:rPr>
              <a:t>development</a:t>
            </a:r>
            <a:endParaRPr lang="pt-PT" dirty="0" smtClean="0">
              <a:solidFill>
                <a:srgbClr val="FFFFFF"/>
              </a:solidFill>
            </a:endParaRPr>
          </a:p>
          <a:p>
            <a:r>
              <a:rPr lang="pt-PT" dirty="0" err="1" smtClean="0">
                <a:solidFill>
                  <a:srgbClr val="FFFFFF"/>
                </a:solidFill>
              </a:rPr>
              <a:t>Contributions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include</a:t>
            </a:r>
            <a:r>
              <a:rPr lang="pt-PT" dirty="0" smtClean="0">
                <a:solidFill>
                  <a:srgbClr val="FFFFFF"/>
                </a:solidFill>
              </a:rPr>
              <a:t> e.g. ATLAS </a:t>
            </a:r>
            <a:r>
              <a:rPr lang="pt-PT" dirty="0" err="1" smtClean="0">
                <a:solidFill>
                  <a:srgbClr val="FFFFFF"/>
                </a:solidFill>
              </a:rPr>
              <a:t>hadronic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calorimeter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 HADES time </a:t>
            </a:r>
            <a:r>
              <a:rPr lang="pt-PT" dirty="0" err="1" smtClean="0">
                <a:solidFill>
                  <a:srgbClr val="FFFFFF"/>
                </a:solidFill>
              </a:rPr>
              <a:t>of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flight</a:t>
            </a:r>
            <a:r>
              <a:rPr lang="pt-PT" dirty="0" smtClean="0">
                <a:solidFill>
                  <a:srgbClr val="FFFFFF"/>
                </a:solidFill>
              </a:rPr>
              <a:t> detector</a:t>
            </a:r>
          </a:p>
          <a:p>
            <a:r>
              <a:rPr lang="pt-PT" dirty="0" err="1" smtClean="0">
                <a:solidFill>
                  <a:srgbClr val="FFFFFF"/>
                </a:solidFill>
              </a:rPr>
              <a:t>Allowed</a:t>
            </a:r>
            <a:r>
              <a:rPr lang="pt-PT" dirty="0" smtClean="0">
                <a:solidFill>
                  <a:srgbClr val="FFFFFF"/>
                </a:solidFill>
              </a:rPr>
              <a:t> to </a:t>
            </a:r>
            <a:r>
              <a:rPr lang="pt-PT" dirty="0" err="1" smtClean="0">
                <a:solidFill>
                  <a:srgbClr val="FFFFFF"/>
                </a:solidFill>
              </a:rPr>
              <a:t>branch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out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into</a:t>
            </a:r>
            <a:r>
              <a:rPr lang="pt-PT" dirty="0" smtClean="0">
                <a:solidFill>
                  <a:srgbClr val="FFFFFF"/>
                </a:solidFill>
              </a:rPr>
              <a:t> medical </a:t>
            </a:r>
            <a:r>
              <a:rPr lang="pt-PT" dirty="0" err="1" smtClean="0">
                <a:solidFill>
                  <a:srgbClr val="FFFFFF"/>
                </a:solidFill>
              </a:rPr>
              <a:t>imaging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instrumentation</a:t>
            </a:r>
            <a:r>
              <a:rPr lang="pt-PT" dirty="0" smtClean="0">
                <a:solidFill>
                  <a:srgbClr val="FFFFFF"/>
                </a:solidFill>
              </a:rPr>
              <a:t> R&amp;D, </a:t>
            </a:r>
            <a:r>
              <a:rPr lang="pt-PT" dirty="0" err="1" smtClean="0">
                <a:solidFill>
                  <a:srgbClr val="FFFFFF"/>
                </a:solidFill>
              </a:rPr>
              <a:t>environmental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monitoring</a:t>
            </a:r>
            <a:r>
              <a:rPr lang="pt-PT" dirty="0" smtClean="0">
                <a:solidFill>
                  <a:srgbClr val="FFFFFF"/>
                </a:solidFill>
              </a:rPr>
              <a:t>, </a:t>
            </a:r>
            <a:r>
              <a:rPr lang="pt-PT" dirty="0" err="1" smtClean="0">
                <a:solidFill>
                  <a:srgbClr val="FFFFFF"/>
                </a:solidFill>
              </a:rPr>
              <a:t>national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security</a:t>
            </a:r>
            <a:r>
              <a:rPr lang="pt-PT" dirty="0" smtClean="0">
                <a:solidFill>
                  <a:srgbClr val="FFFFFF"/>
                </a:solidFill>
              </a:rPr>
              <a:t>,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space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applications</a:t>
            </a:r>
            <a:endParaRPr lang="pt-PT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518" y="0"/>
            <a:ext cx="4001482" cy="9557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2499" t="17603" r="12995" b="14671"/>
          <a:stretch/>
        </p:blipFill>
        <p:spPr>
          <a:xfrm>
            <a:off x="5137343" y="955759"/>
            <a:ext cx="1878609" cy="19640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077" y="0"/>
            <a:ext cx="1335923" cy="9941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526" y="968337"/>
            <a:ext cx="2115473" cy="2115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b="5729"/>
          <a:stretch/>
        </p:blipFill>
        <p:spPr>
          <a:xfrm>
            <a:off x="6974221" y="2867279"/>
            <a:ext cx="2169779" cy="22762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5698" y="2590614"/>
            <a:ext cx="1878708" cy="255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74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 smtClean="0">
                <a:solidFill>
                  <a:srgbClr val="FFFFFF"/>
                </a:solidFill>
              </a:rPr>
              <a:t>Electronics</a:t>
            </a:r>
            <a:r>
              <a:rPr lang="pt-PT" dirty="0" smtClean="0">
                <a:solidFill>
                  <a:srgbClr val="FFFFFF"/>
                </a:solidFill>
              </a:rPr>
              <a:t>, </a:t>
            </a:r>
            <a:r>
              <a:rPr lang="pt-PT" dirty="0" err="1" smtClean="0">
                <a:solidFill>
                  <a:srgbClr val="FFFFFF"/>
                </a:solidFill>
              </a:rPr>
              <a:t>simulation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088988" cy="3416400"/>
          </a:xfrm>
        </p:spPr>
        <p:txBody>
          <a:bodyPr>
            <a:normAutofit lnSpcReduction="10000"/>
          </a:bodyPr>
          <a:lstStyle/>
          <a:p>
            <a:r>
              <a:rPr lang="pt-PT" dirty="0" err="1" smtClean="0">
                <a:solidFill>
                  <a:srgbClr val="FFFFFF"/>
                </a:solidFill>
              </a:rPr>
              <a:t>Also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history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in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readout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electronics</a:t>
            </a:r>
            <a:r>
              <a:rPr lang="pt-PT" dirty="0" smtClean="0">
                <a:solidFill>
                  <a:srgbClr val="FFFFFF"/>
                </a:solidFill>
              </a:rPr>
              <a:t> for HEP</a:t>
            </a:r>
          </a:p>
          <a:p>
            <a:r>
              <a:rPr lang="pt-PT" dirty="0" err="1" smtClean="0">
                <a:solidFill>
                  <a:srgbClr val="FFFFFF"/>
                </a:solidFill>
              </a:rPr>
              <a:t>Examples</a:t>
            </a:r>
            <a:r>
              <a:rPr lang="pt-PT" dirty="0" smtClean="0">
                <a:solidFill>
                  <a:srgbClr val="FFFFFF"/>
                </a:solidFill>
              </a:rPr>
              <a:t> are </a:t>
            </a:r>
            <a:r>
              <a:rPr lang="pt-PT" dirty="0" err="1" smtClean="0">
                <a:solidFill>
                  <a:srgbClr val="FFFFFF"/>
                </a:solidFill>
              </a:rPr>
              <a:t>synchronization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board</a:t>
            </a:r>
            <a:r>
              <a:rPr lang="pt-PT" dirty="0" smtClean="0">
                <a:solidFill>
                  <a:srgbClr val="FFFFFF"/>
                </a:solidFill>
              </a:rPr>
              <a:t> for CMS ECAL, </a:t>
            </a:r>
            <a:r>
              <a:rPr lang="pt-PT" dirty="0" err="1" smtClean="0">
                <a:solidFill>
                  <a:srgbClr val="FFFFFF"/>
                </a:solidFill>
              </a:rPr>
              <a:t>fast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front-end</a:t>
            </a:r>
            <a:r>
              <a:rPr lang="pt-PT" dirty="0" smtClean="0">
                <a:solidFill>
                  <a:srgbClr val="FFFFFF"/>
                </a:solidFill>
              </a:rPr>
              <a:t> ASIC for CMS MTD, </a:t>
            </a:r>
            <a:r>
              <a:rPr lang="pt-PT" dirty="0" err="1" smtClean="0">
                <a:solidFill>
                  <a:srgbClr val="FFFFFF"/>
                </a:solidFill>
              </a:rPr>
              <a:t>or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low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power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consumption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front-end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cards</a:t>
            </a:r>
            <a:r>
              <a:rPr lang="pt-PT" dirty="0" smtClean="0">
                <a:solidFill>
                  <a:srgbClr val="FFFFFF"/>
                </a:solidFill>
              </a:rPr>
              <a:t> for </a:t>
            </a:r>
            <a:r>
              <a:rPr lang="pt-PT" dirty="0" err="1" smtClean="0">
                <a:solidFill>
                  <a:srgbClr val="FFFFFF"/>
                </a:solidFill>
              </a:rPr>
              <a:t>Auger</a:t>
            </a:r>
            <a:r>
              <a:rPr lang="pt-PT" dirty="0" smtClean="0">
                <a:solidFill>
                  <a:srgbClr val="FFFFFF"/>
                </a:solidFill>
              </a:rPr>
              <a:t> detector </a:t>
            </a:r>
            <a:r>
              <a:rPr lang="pt-PT" dirty="0" err="1" smtClean="0">
                <a:solidFill>
                  <a:srgbClr val="FFFFFF"/>
                </a:solidFill>
              </a:rPr>
              <a:t>stations</a:t>
            </a:r>
            <a:endParaRPr lang="pt-PT" dirty="0" smtClean="0">
              <a:solidFill>
                <a:srgbClr val="FFFFFF"/>
              </a:solidFill>
            </a:endParaRPr>
          </a:p>
          <a:p>
            <a:r>
              <a:rPr lang="pt-PT" dirty="0" err="1" smtClean="0">
                <a:solidFill>
                  <a:srgbClr val="FFFFFF"/>
                </a:solidFill>
              </a:rPr>
              <a:t>Competences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in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>
                <a:solidFill>
                  <a:srgbClr val="FFFFFF"/>
                </a:solidFill>
              </a:rPr>
              <a:t>detector </a:t>
            </a:r>
            <a:r>
              <a:rPr lang="pt-PT" dirty="0" err="1">
                <a:solidFill>
                  <a:srgbClr val="FFFFFF"/>
                </a:solidFill>
              </a:rPr>
              <a:t>simulation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with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many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applications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from</a:t>
            </a:r>
            <a:r>
              <a:rPr lang="pt-PT" dirty="0" smtClean="0">
                <a:solidFill>
                  <a:srgbClr val="FFFFFF"/>
                </a:solidFill>
              </a:rPr>
              <a:t> HEP to medical </a:t>
            </a:r>
            <a:r>
              <a:rPr lang="pt-PT" dirty="0" err="1" smtClean="0">
                <a:solidFill>
                  <a:srgbClr val="FFFFFF"/>
                </a:solidFill>
              </a:rPr>
              <a:t>physics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space</a:t>
            </a:r>
            <a:endParaRPr lang="pt-PT" dirty="0">
              <a:solidFill>
                <a:srgbClr val="FFFFFF"/>
              </a:solidFill>
            </a:endParaRPr>
          </a:p>
          <a:p>
            <a:endParaRPr lang="pt-PT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912" y="0"/>
            <a:ext cx="2392088" cy="1704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154" y="1400733"/>
            <a:ext cx="2087183" cy="21920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r="36530"/>
          <a:stretch/>
        </p:blipFill>
        <p:spPr>
          <a:xfrm>
            <a:off x="4644596" y="3436205"/>
            <a:ext cx="4499404" cy="1707295"/>
          </a:xfrm>
          <a:prstGeom prst="rect">
            <a:avLst/>
          </a:prstGeom>
        </p:spPr>
      </p:pic>
      <p:pic>
        <p:nvPicPr>
          <p:cNvPr id="12" name="Picture 1" descr="page4image25928896">
            <a:extLst>
              <a:ext uri="{FF2B5EF4-FFF2-40B4-BE49-F238E27FC236}">
                <a16:creationId xmlns="" xmlns:a16="http://schemas.microsoft.com/office/drawing/2014/main" id="{A8A4A0D8-257B-7B45-BDC1-70F9D6BA7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" t="24061" r="610" b="10927"/>
          <a:stretch/>
        </p:blipFill>
        <p:spPr bwMode="auto">
          <a:xfrm>
            <a:off x="4667590" y="0"/>
            <a:ext cx="2068795" cy="155939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1912" y="1698198"/>
            <a:ext cx="2392088" cy="1791757"/>
          </a:xfrm>
          <a:prstGeom prst="rect">
            <a:avLst/>
          </a:prstGeom>
        </p:spPr>
      </p:pic>
      <p:pic>
        <p:nvPicPr>
          <p:cNvPr id="15" name="Picture 2" descr="Fig.png">
            <a:extLst>
              <a:ext uri="{FF2B5EF4-FFF2-40B4-BE49-F238E27FC236}">
                <a16:creationId xmlns:a16="http://schemas.microsoft.com/office/drawing/2014/main" xmlns="" id="{3025B2D8-1DA3-471A-9FE3-0B2F775A9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3" t="10889" r="17951" b="9267"/>
          <a:stretch/>
        </p:blipFill>
        <p:spPr bwMode="auto">
          <a:xfrm>
            <a:off x="6764485" y="3422635"/>
            <a:ext cx="2379515" cy="172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031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167" y="2939669"/>
            <a:ext cx="4219833" cy="7389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 smtClean="0">
                <a:solidFill>
                  <a:srgbClr val="FFFFFF"/>
                </a:solidFill>
              </a:rPr>
              <a:t>Theory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phenomenology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4"/>
            <a:ext cx="4222200" cy="3890419"/>
          </a:xfrm>
        </p:spPr>
        <p:txBody>
          <a:bodyPr>
            <a:normAutofit lnSpcReduction="10000"/>
          </a:bodyPr>
          <a:lstStyle/>
          <a:p>
            <a:r>
              <a:rPr lang="pt-PT" dirty="0" err="1" smtClean="0">
                <a:solidFill>
                  <a:srgbClr val="FFFFFF"/>
                </a:solidFill>
              </a:rPr>
              <a:t>Multi-Higgs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models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</a:p>
          <a:p>
            <a:r>
              <a:rPr lang="pt-PT" dirty="0" smtClean="0">
                <a:solidFill>
                  <a:srgbClr val="FFFFFF"/>
                </a:solidFill>
              </a:rPr>
              <a:t>CP </a:t>
            </a:r>
            <a:r>
              <a:rPr lang="pt-PT" dirty="0" err="1" smtClean="0">
                <a:solidFill>
                  <a:srgbClr val="FFFFFF"/>
                </a:solidFill>
              </a:rPr>
              <a:t>violation</a:t>
            </a:r>
            <a:endParaRPr lang="pt-PT" dirty="0" smtClean="0">
              <a:solidFill>
                <a:srgbClr val="FFFFFF"/>
              </a:solidFill>
            </a:endParaRPr>
          </a:p>
          <a:p>
            <a:r>
              <a:rPr lang="pt-PT" dirty="0" err="1" smtClean="0">
                <a:solidFill>
                  <a:srgbClr val="FFFFFF"/>
                </a:solidFill>
              </a:rPr>
              <a:t>Flavour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BSM</a:t>
            </a:r>
          </a:p>
          <a:p>
            <a:r>
              <a:rPr lang="pt-PT" dirty="0" err="1" smtClean="0">
                <a:solidFill>
                  <a:srgbClr val="FFFFFF"/>
                </a:solidFill>
              </a:rPr>
              <a:t>Effective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field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theory</a:t>
            </a:r>
            <a:r>
              <a:rPr lang="pt-PT" dirty="0" smtClean="0">
                <a:solidFill>
                  <a:srgbClr val="FFFFFF"/>
                </a:solidFill>
              </a:rPr>
              <a:t> for </a:t>
            </a:r>
            <a:r>
              <a:rPr lang="pt-PT" dirty="0" err="1" smtClean="0">
                <a:solidFill>
                  <a:srgbClr val="FFFFFF"/>
                </a:solidFill>
              </a:rPr>
              <a:t>searches</a:t>
            </a:r>
            <a:endParaRPr lang="pt-PT" dirty="0" smtClean="0">
              <a:solidFill>
                <a:srgbClr val="FFFFFF"/>
              </a:solidFill>
            </a:endParaRPr>
          </a:p>
          <a:p>
            <a:r>
              <a:rPr lang="pt-PT" dirty="0" smtClean="0">
                <a:solidFill>
                  <a:srgbClr val="FFFFFF"/>
                </a:solidFill>
              </a:rPr>
              <a:t>Quark-</a:t>
            </a:r>
            <a:r>
              <a:rPr lang="pt-PT" dirty="0" err="1" smtClean="0">
                <a:solidFill>
                  <a:srgbClr val="FFFFFF"/>
                </a:solidFill>
              </a:rPr>
              <a:t>gluon</a:t>
            </a:r>
            <a:r>
              <a:rPr lang="pt-PT" dirty="0" smtClean="0">
                <a:solidFill>
                  <a:srgbClr val="FFFFFF"/>
                </a:solidFill>
              </a:rPr>
              <a:t> plasma</a:t>
            </a:r>
          </a:p>
          <a:p>
            <a:r>
              <a:rPr lang="pt-PT" dirty="0" err="1" smtClean="0">
                <a:solidFill>
                  <a:srgbClr val="FFFFFF"/>
                </a:solidFill>
              </a:rPr>
              <a:t>Jets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QCD</a:t>
            </a:r>
          </a:p>
          <a:p>
            <a:r>
              <a:rPr lang="pt-PT" dirty="0" err="1" smtClean="0">
                <a:solidFill>
                  <a:srgbClr val="FFFFFF"/>
                </a:solidFill>
              </a:rPr>
              <a:t>Hadronic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cascade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modelling</a:t>
            </a:r>
            <a:endParaRPr lang="pt-PT" dirty="0" smtClean="0">
              <a:solidFill>
                <a:srgbClr val="FFFFFF"/>
              </a:solidFill>
            </a:endParaRPr>
          </a:p>
          <a:p>
            <a:r>
              <a:rPr lang="pt-PT" dirty="0" smtClean="0">
                <a:solidFill>
                  <a:srgbClr val="FFFFFF"/>
                </a:solidFill>
              </a:rPr>
              <a:t>Experimental </a:t>
            </a:r>
            <a:r>
              <a:rPr lang="pt-PT" dirty="0" err="1" smtClean="0">
                <a:solidFill>
                  <a:srgbClr val="FFFFFF"/>
                </a:solidFill>
              </a:rPr>
              <a:t>observables</a:t>
            </a:r>
            <a:r>
              <a:rPr lang="pt-PT" dirty="0" smtClean="0">
                <a:solidFill>
                  <a:srgbClr val="FFFFFF"/>
                </a:solidFill>
              </a:rPr>
              <a:t> for CP </a:t>
            </a:r>
            <a:r>
              <a:rPr lang="pt-PT" dirty="0" err="1" smtClean="0">
                <a:solidFill>
                  <a:srgbClr val="FFFFFF"/>
                </a:solidFill>
              </a:rPr>
              <a:t>violation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in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Higgs</a:t>
            </a:r>
            <a:r>
              <a:rPr lang="pt-PT" dirty="0" smtClean="0">
                <a:solidFill>
                  <a:srgbClr val="FFFFFF"/>
                </a:solidFill>
              </a:rPr>
              <a:t> sector</a:t>
            </a:r>
          </a:p>
          <a:p>
            <a:r>
              <a:rPr lang="pt-PT" dirty="0" smtClean="0">
                <a:solidFill>
                  <a:srgbClr val="FFFFFF"/>
                </a:solidFill>
              </a:rPr>
              <a:t>Etc...</a:t>
            </a:r>
          </a:p>
          <a:p>
            <a:r>
              <a:rPr lang="pt-PT" dirty="0" err="1" smtClean="0">
                <a:solidFill>
                  <a:srgbClr val="FFFFFF"/>
                </a:solidFill>
              </a:rPr>
              <a:t>Close</a:t>
            </a:r>
            <a:r>
              <a:rPr lang="pt-PT" dirty="0" smtClean="0">
                <a:solidFill>
                  <a:srgbClr val="FFFFFF"/>
                </a:solidFill>
              </a:rPr>
              <a:t> links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fruitful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exchange</a:t>
            </a:r>
            <a:r>
              <a:rPr lang="pt-PT" dirty="0" smtClean="0">
                <a:solidFill>
                  <a:srgbClr val="FFFFFF"/>
                </a:solidFill>
              </a:rPr>
              <a:t>  </a:t>
            </a:r>
            <a:r>
              <a:rPr lang="pt-PT" dirty="0" err="1" smtClean="0">
                <a:solidFill>
                  <a:srgbClr val="FFFFFF"/>
                </a:solidFill>
              </a:rPr>
              <a:t>with</a:t>
            </a:r>
            <a:r>
              <a:rPr lang="pt-PT" dirty="0" smtClean="0">
                <a:solidFill>
                  <a:srgbClr val="FFFFFF"/>
                </a:solidFill>
              </a:rPr>
              <a:t> experimental </a:t>
            </a:r>
            <a:r>
              <a:rPr lang="pt-PT" dirty="0" err="1" smtClean="0">
                <a:solidFill>
                  <a:srgbClr val="FFFFFF"/>
                </a:solidFill>
              </a:rPr>
              <a:t>community</a:t>
            </a:r>
            <a:endParaRPr lang="pt-PT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782" y="1807386"/>
            <a:ext cx="1386217" cy="1147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600" y="-1"/>
            <a:ext cx="1803400" cy="1312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600" y="1249602"/>
            <a:ext cx="1736298" cy="1702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8600" y="0"/>
            <a:ext cx="2565400" cy="18118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3367" y="3664585"/>
            <a:ext cx="1739900" cy="14789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1638" y="1794562"/>
            <a:ext cx="1160939" cy="11733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6014" y="3657600"/>
            <a:ext cx="1377986" cy="1485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500" y="3664961"/>
            <a:ext cx="1172634" cy="14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6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3D67A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2430</TotalTime>
  <Words>1293</Words>
  <Application>Microsoft Macintosh PowerPoint</Application>
  <PresentationFormat>On-screen Show (16:9)</PresentationFormat>
  <Paragraphs>180</Paragraphs>
  <Slides>23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Simple Light</vt:lpstr>
      <vt:lpstr>Simple Light</vt:lpstr>
      <vt:lpstr>FCC Portugal Engagement Meeting</vt:lpstr>
      <vt:lpstr>Outlook</vt:lpstr>
      <vt:lpstr>Portugal and CERN</vt:lpstr>
      <vt:lpstr>Portuguese HEP Community</vt:lpstr>
      <vt:lpstr>PowerPoint Presentation</vt:lpstr>
      <vt:lpstr>Experiments</vt:lpstr>
      <vt:lpstr>Detector development</vt:lpstr>
      <vt:lpstr>Electronics, simulation</vt:lpstr>
      <vt:lpstr>Theory and phenomenology</vt:lpstr>
      <vt:lpstr>Portugal and the FCC</vt:lpstr>
      <vt:lpstr>Portugal and the European Strategy for Particle Physics</vt:lpstr>
      <vt:lpstr>Portugal and the FCC</vt:lpstr>
      <vt:lpstr>A bit about LIP</vt:lpstr>
      <vt:lpstr>Activity at LIP</vt:lpstr>
      <vt:lpstr>PowerPoint Presentation</vt:lpstr>
      <vt:lpstr>Computing</vt:lpstr>
      <vt:lpstr>Infrastructures</vt:lpstr>
      <vt:lpstr>HL-LHC Upgrade</vt:lpstr>
      <vt:lpstr>PowerPoint Presentation</vt:lpstr>
      <vt:lpstr>Conclusions</vt:lpstr>
      <vt:lpstr>PowerPoint Presentation</vt:lpstr>
      <vt:lpstr>PowerPoint Presentation</vt:lpstr>
      <vt:lpstr>Outreach&amp;Training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 uma actualização da estratégia</dc:title>
  <cp:lastModifiedBy>Ricardo Goncalo</cp:lastModifiedBy>
  <cp:revision>111</cp:revision>
  <dcterms:modified xsi:type="dcterms:W3CDTF">2021-11-26T10:48:48Z</dcterms:modified>
</cp:coreProperties>
</file>