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86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7" r:id="rId3"/>
    <p:sldId id="347" r:id="rId4"/>
    <p:sldId id="368" r:id="rId5"/>
    <p:sldId id="346" r:id="rId6"/>
    <p:sldId id="328" r:id="rId7"/>
    <p:sldId id="265" r:id="rId8"/>
    <p:sldId id="384" r:id="rId9"/>
    <p:sldId id="369" r:id="rId10"/>
    <p:sldId id="373" r:id="rId11"/>
    <p:sldId id="370" r:id="rId12"/>
    <p:sldId id="350" r:id="rId13"/>
    <p:sldId id="312" r:id="rId14"/>
    <p:sldId id="352" r:id="rId15"/>
    <p:sldId id="355" r:id="rId16"/>
    <p:sldId id="354" r:id="rId17"/>
    <p:sldId id="356" r:id="rId18"/>
    <p:sldId id="353" r:id="rId19"/>
    <p:sldId id="363" r:id="rId20"/>
    <p:sldId id="383" r:id="rId21"/>
    <p:sldId id="382" r:id="rId22"/>
    <p:sldId id="381" r:id="rId23"/>
    <p:sldId id="380" r:id="rId24"/>
    <p:sldId id="379" r:id="rId25"/>
    <p:sldId id="365" r:id="rId26"/>
    <p:sldId id="366" r:id="rId27"/>
    <p:sldId id="367" r:id="rId28"/>
    <p:sldId id="362" r:id="rId29"/>
    <p:sldId id="325" r:id="rId30"/>
    <p:sldId id="332" r:id="rId31"/>
    <p:sldId id="349" r:id="rId32"/>
    <p:sldId id="360" r:id="rId33"/>
    <p:sldId id="357" r:id="rId34"/>
    <p:sldId id="361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020000"/>
    <a:srgbClr val="ACCDFD"/>
    <a:srgbClr val="08C662"/>
    <a:srgbClr val="C05C0A"/>
    <a:srgbClr val="5896E5"/>
    <a:srgbClr val="CFFDB7"/>
    <a:srgbClr val="FFE052"/>
    <a:srgbClr val="FFB0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2752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BEB77-2AC9-534C-AC37-39EBBD6A1868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0671A-D03C-6445-A9D4-21273FA0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6528A-B35D-8247-9F93-8D0393BBE561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96C9-D08F-BF4A-838E-46CB60AAF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production channels:</a:t>
            </a:r>
            <a:r>
              <a:rPr lang="en-US" baseline="0" dirty="0" smtClean="0"/>
              <a:t> gluon fusion, Vector Boson Fusion, associated production with vector bosons, associated production with </a:t>
            </a:r>
            <a:r>
              <a:rPr lang="en-US" baseline="0" dirty="0" err="1" smtClean="0"/>
              <a:t>ttbar</a:t>
            </a:r>
            <a:r>
              <a:rPr lang="en-US" baseline="0" dirty="0" smtClean="0"/>
              <a:t> pair</a:t>
            </a:r>
          </a:p>
          <a:p>
            <a:r>
              <a:rPr lang="en-US" baseline="0" smtClean="0"/>
              <a:t>Animation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34FF-FE96-AF41-8A94-FE80A8CBDD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production channels:</a:t>
            </a:r>
            <a:r>
              <a:rPr lang="en-US" baseline="0" dirty="0" smtClean="0"/>
              <a:t> gluon fusion, Vector Boson Fusion, associated production with vector bosons, associated production with </a:t>
            </a:r>
            <a:r>
              <a:rPr lang="en-US" baseline="0" dirty="0" err="1" smtClean="0"/>
              <a:t>ttbar</a:t>
            </a:r>
            <a:r>
              <a:rPr lang="en-US" baseline="0" dirty="0" smtClean="0"/>
              <a:t> pair</a:t>
            </a:r>
          </a:p>
          <a:p>
            <a:r>
              <a:rPr lang="en-US" baseline="0" smtClean="0"/>
              <a:t>Animation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34FF-FE96-AF41-8A94-FE80A8CBDD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production channels:</a:t>
            </a:r>
            <a:r>
              <a:rPr lang="en-US" baseline="0" dirty="0" smtClean="0"/>
              <a:t> gluon fusion, Vector Boson Fusion, associated production with vector bosons, associated production with </a:t>
            </a:r>
            <a:r>
              <a:rPr lang="en-US" baseline="0" dirty="0" err="1" smtClean="0"/>
              <a:t>ttbar</a:t>
            </a:r>
            <a:r>
              <a:rPr lang="en-US" baseline="0" dirty="0" smtClean="0"/>
              <a:t> pair</a:t>
            </a:r>
          </a:p>
          <a:p>
            <a:r>
              <a:rPr lang="en-US" baseline="0" smtClean="0"/>
              <a:t>Animation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34FF-FE96-AF41-8A94-FE80A8CBDD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production channels:</a:t>
            </a:r>
            <a:r>
              <a:rPr lang="en-US" baseline="0" dirty="0" smtClean="0"/>
              <a:t> gluon fusion, Vector Boson Fusion, associated production with vector bosons, associated production with </a:t>
            </a:r>
            <a:r>
              <a:rPr lang="en-US" baseline="0" dirty="0" err="1" smtClean="0"/>
              <a:t>ttbar</a:t>
            </a:r>
            <a:r>
              <a:rPr lang="en-US" baseline="0" dirty="0" smtClean="0"/>
              <a:t> pair</a:t>
            </a:r>
          </a:p>
          <a:p>
            <a:r>
              <a:rPr lang="en-US" baseline="0" smtClean="0"/>
              <a:t>Animation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34FF-FE96-AF41-8A94-FE80A8CBDD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96C9-D08F-BF4A-838E-46CB60AAF6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FD38D-B6A6-F141-BB28-D6852A8B57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7C043-8435-3949-82D1-6DB252509E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4D97-6435-BA4D-81BE-2E0AC5CCA1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194A-6515-5E41-BDBA-31B9597EC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073A3-8E5D-8540-8868-7EC22F7D24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D740C-7D43-8842-BC9E-ABAC650791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5824-27DA-5F42-A3FF-2C603D9DD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840B5-0205-0642-A82A-A719AE1C88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B1505-3998-3A45-A795-3902B4F29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A9FBFC-1D9B-B04C-988F-A0BC7E58C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6" Type="http://schemas.openxmlformats.org/officeDocument/2006/relationships/image" Target="../media/image41.pdf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df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df"/><Relationship Id="rId6" Type="http://schemas.openxmlformats.org/officeDocument/2006/relationships/image" Target="../media/image53.png"/><Relationship Id="rId7" Type="http://schemas.openxmlformats.org/officeDocument/2006/relationships/image" Target="../media/image54.pdf"/><Relationship Id="rId8" Type="http://schemas.openxmlformats.org/officeDocument/2006/relationships/image" Target="../media/image55.png"/><Relationship Id="rId9" Type="http://schemas.openxmlformats.org/officeDocument/2006/relationships/image" Target="../media/image56.pdf"/><Relationship Id="rId10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df"/><Relationship Id="rId6" Type="http://schemas.openxmlformats.org/officeDocument/2006/relationships/image" Target="../media/image53.png"/><Relationship Id="rId7" Type="http://schemas.openxmlformats.org/officeDocument/2006/relationships/image" Target="../media/image54.pdf"/><Relationship Id="rId8" Type="http://schemas.openxmlformats.org/officeDocument/2006/relationships/image" Target="../media/image55.png"/><Relationship Id="rId9" Type="http://schemas.openxmlformats.org/officeDocument/2006/relationships/image" Target="../media/image56.pdf"/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df"/><Relationship Id="rId6" Type="http://schemas.openxmlformats.org/officeDocument/2006/relationships/image" Target="../media/image53.png"/><Relationship Id="rId7" Type="http://schemas.openxmlformats.org/officeDocument/2006/relationships/image" Target="../media/image54.pdf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df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df"/><Relationship Id="rId4" Type="http://schemas.openxmlformats.org/officeDocument/2006/relationships/image" Target="../media/image62.png"/><Relationship Id="rId5" Type="http://schemas.openxmlformats.org/officeDocument/2006/relationships/image" Target="../media/image63.pdf"/><Relationship Id="rId6" Type="http://schemas.openxmlformats.org/officeDocument/2006/relationships/image" Target="../media/image64.png"/><Relationship Id="rId7" Type="http://schemas.openxmlformats.org/officeDocument/2006/relationships/image" Target="../media/image65.pdf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0.pdf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5" Type="http://schemas.openxmlformats.org/officeDocument/2006/relationships/image" Target="../media/image10.pd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5" Type="http://schemas.openxmlformats.org/officeDocument/2006/relationships/image" Target="../media/image17.pdf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81607" y="1305678"/>
            <a:ext cx="8106899" cy="1842508"/>
          </a:xfrm>
        </p:spPr>
        <p:txBody>
          <a:bodyPr/>
          <a:lstStyle/>
          <a:p>
            <a:r>
              <a:rPr lang="en-US" sz="4800" cap="small" dirty="0" smtClean="0">
                <a:solidFill>
                  <a:srgbClr val="7F7F7F"/>
                </a:solidFill>
              </a:rPr>
              <a:t>Higgs search in the </a:t>
            </a:r>
            <a:r>
              <a:rPr lang="en-US" sz="4800" dirty="0" err="1" smtClean="0">
                <a:solidFill>
                  <a:srgbClr val="7F7F7F"/>
                </a:solidFill>
              </a:rPr>
              <a:t>H➝bb</a:t>
            </a:r>
            <a:r>
              <a:rPr lang="en-US" sz="4800" dirty="0" smtClean="0">
                <a:solidFill>
                  <a:srgbClr val="7F7F7F"/>
                </a:solidFill>
              </a:rPr>
              <a:t> </a:t>
            </a:r>
            <a:r>
              <a:rPr lang="en-US" sz="4800" cap="small" dirty="0" smtClean="0">
                <a:solidFill>
                  <a:srgbClr val="7F7F7F"/>
                </a:solidFill>
              </a:rPr>
              <a:t>channel in ATLAS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332" y="3385586"/>
            <a:ext cx="6053667" cy="1488186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097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Ricardo </a:t>
            </a:r>
            <a:r>
              <a:rPr lang="en-US" sz="3097" dirty="0" err="1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Gonçalo</a:t>
            </a:r>
            <a:r>
              <a:rPr lang="en-US" sz="3097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097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Royal Holloway University of London</a:t>
            </a:r>
            <a:endParaRPr lang="en-US" sz="3500" dirty="0" smtClean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on behalf of the ATLAS Collaboration</a:t>
            </a:r>
          </a:p>
        </p:txBody>
      </p:sp>
      <p:pic>
        <p:nvPicPr>
          <p:cNvPr id="13318" name="Picture 5" descr="RHULcolour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3881" y="28224"/>
            <a:ext cx="3450119" cy="9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TLAS-chrome-logo-blue_l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224"/>
            <a:ext cx="2919909" cy="978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73772"/>
            <a:ext cx="9144000" cy="1607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4339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Europhysics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Conference on High Energy Physics, Grenoble, July 21-27 2011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501565" y="1602475"/>
            <a:ext cx="225521" cy="1588"/>
          </a:xfrm>
          <a:prstGeom prst="line">
            <a:avLst/>
          </a:prstGeom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HCHiggs_XS_7T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80" y="1176302"/>
            <a:ext cx="6603859" cy="47454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80" y="942765"/>
            <a:ext cx="1785919" cy="12105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83" y="2153355"/>
            <a:ext cx="1785919" cy="12067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0" y="3360056"/>
            <a:ext cx="1794322" cy="13182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80" y="4693461"/>
            <a:ext cx="1794322" cy="1228328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</p:cNvCxnSpPr>
          <p:nvPr/>
        </p:nvCxnSpPr>
        <p:spPr>
          <a:xfrm>
            <a:off x="1932099" y="1548060"/>
            <a:ext cx="1583892" cy="1292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</p:cNvCxnSpPr>
          <p:nvPr/>
        </p:nvCxnSpPr>
        <p:spPr>
          <a:xfrm>
            <a:off x="1940502" y="2756706"/>
            <a:ext cx="1449623" cy="3"/>
          </a:xfrm>
          <a:prstGeom prst="straightConnector1">
            <a:avLst/>
          </a:prstGeom>
          <a:ln>
            <a:solidFill>
              <a:srgbClr val="3D8F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</p:cNvCxnSpPr>
          <p:nvPr/>
        </p:nvCxnSpPr>
        <p:spPr>
          <a:xfrm flipV="1">
            <a:off x="1940502" y="3058691"/>
            <a:ext cx="1575489" cy="960504"/>
          </a:xfrm>
          <a:prstGeom prst="straightConnector1">
            <a:avLst/>
          </a:prstGeom>
          <a:ln>
            <a:solidFill>
              <a:srgbClr val="8A3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3"/>
          </p:cNvCxnSpPr>
          <p:nvPr/>
        </p:nvCxnSpPr>
        <p:spPr>
          <a:xfrm flipV="1">
            <a:off x="1940502" y="3964085"/>
            <a:ext cx="1449623" cy="134354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3"/>
          </p:cNvCxnSpPr>
          <p:nvPr/>
        </p:nvCxnSpPr>
        <p:spPr>
          <a:xfrm flipV="1">
            <a:off x="1940502" y="3360055"/>
            <a:ext cx="1575489" cy="65914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400023" y="890380"/>
            <a:ext cx="3191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595959"/>
                </a:solidFill>
              </a:rPr>
              <a:t>CERN-2011-002; arXiv:1101.0593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HCHiggs_XS_7T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80" y="1176302"/>
            <a:ext cx="6603859" cy="47454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1046755" y="3050837"/>
            <a:ext cx="4031576" cy="560209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Excluded by LEP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501" y="1315153"/>
            <a:ext cx="3927113" cy="4019047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Disfavoured</a:t>
            </a:r>
            <a:r>
              <a:rPr lang="en-US" dirty="0" smtClean="0">
                <a:solidFill>
                  <a:srgbClr val="000000"/>
                </a:solidFill>
              </a:rPr>
              <a:t> by EW precision fits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80" y="942765"/>
            <a:ext cx="1785919" cy="12105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83" y="2153355"/>
            <a:ext cx="1785919" cy="12067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0" y="3360056"/>
            <a:ext cx="1794322" cy="13182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80" y="4693461"/>
            <a:ext cx="1794322" cy="1228328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</p:cNvCxnSpPr>
          <p:nvPr/>
        </p:nvCxnSpPr>
        <p:spPr>
          <a:xfrm>
            <a:off x="1932099" y="1548060"/>
            <a:ext cx="1583892" cy="1292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</p:cNvCxnSpPr>
          <p:nvPr/>
        </p:nvCxnSpPr>
        <p:spPr>
          <a:xfrm>
            <a:off x="1940502" y="2756706"/>
            <a:ext cx="1449623" cy="3"/>
          </a:xfrm>
          <a:prstGeom prst="straightConnector1">
            <a:avLst/>
          </a:prstGeom>
          <a:ln>
            <a:solidFill>
              <a:srgbClr val="3D8F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</p:cNvCxnSpPr>
          <p:nvPr/>
        </p:nvCxnSpPr>
        <p:spPr>
          <a:xfrm flipV="1">
            <a:off x="1940502" y="3058691"/>
            <a:ext cx="1575489" cy="960504"/>
          </a:xfrm>
          <a:prstGeom prst="straightConnector1">
            <a:avLst/>
          </a:prstGeom>
          <a:ln>
            <a:solidFill>
              <a:srgbClr val="8A3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3"/>
          </p:cNvCxnSpPr>
          <p:nvPr/>
        </p:nvCxnSpPr>
        <p:spPr>
          <a:xfrm flipV="1">
            <a:off x="1940502" y="3964085"/>
            <a:ext cx="1449623" cy="134354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3"/>
          </p:cNvCxnSpPr>
          <p:nvPr/>
        </p:nvCxnSpPr>
        <p:spPr>
          <a:xfrm flipV="1">
            <a:off x="1940502" y="3360055"/>
            <a:ext cx="1575489" cy="65914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6200000">
            <a:off x="2026227" y="3120064"/>
            <a:ext cx="4019046" cy="409221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Excluded by </a:t>
            </a:r>
            <a:r>
              <a:rPr lang="en-US" dirty="0" err="1" smtClean="0">
                <a:solidFill>
                  <a:srgbClr val="000000"/>
                </a:solidFill>
              </a:rPr>
              <a:t>Tevatron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00023" y="890380"/>
            <a:ext cx="3191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595959"/>
                </a:solidFill>
              </a:rPr>
              <a:t>CERN-2011-002; arXiv:1101.0593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54389"/>
            <a:ext cx="8390061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595959"/>
                </a:solidFill>
              </a:rPr>
              <a:t>H➝bb</a:t>
            </a:r>
            <a:r>
              <a:rPr lang="en-US" dirty="0" smtClean="0">
                <a:solidFill>
                  <a:srgbClr val="595959"/>
                </a:solidFill>
              </a:rPr>
              <a:t>  Searches in ZH/WH production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845" y="2988406"/>
            <a:ext cx="3677355" cy="2150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346802" y="559258"/>
            <a:ext cx="4211103" cy="5645801"/>
          </a:xfrm>
          <a:solidFill>
            <a:schemeClr val="tx1">
              <a:lumMod val="65000"/>
              <a:lumOff val="35000"/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This talk: </a:t>
            </a:r>
            <a:r>
              <a:rPr lang="en-US" sz="1800" dirty="0" err="1" smtClean="0">
                <a:solidFill>
                  <a:schemeClr val="tx2"/>
                </a:solidFill>
              </a:rPr>
              <a:t>ZH</a:t>
            </a:r>
            <a:r>
              <a:rPr lang="en-US" sz="2000" dirty="0" err="1" smtClean="0">
                <a:solidFill>
                  <a:schemeClr val="tx2"/>
                </a:solidFill>
              </a:rPr>
              <a:t>➝llbb</a:t>
            </a:r>
            <a:r>
              <a:rPr lang="en-US" sz="2000" dirty="0" smtClean="0">
                <a:solidFill>
                  <a:schemeClr val="tx2"/>
                </a:solidFill>
              </a:rPr>
              <a:t> and </a:t>
            </a:r>
            <a:r>
              <a:rPr lang="en-US" sz="2000" dirty="0" err="1" smtClean="0">
                <a:solidFill>
                  <a:schemeClr val="tx2"/>
                </a:solidFill>
              </a:rPr>
              <a:t>WH➝lνbb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1.04 fb</a:t>
            </a:r>
            <a:r>
              <a:rPr lang="en-US" sz="1800" baseline="30000" dirty="0" smtClean="0">
                <a:solidFill>
                  <a:schemeClr val="tx2"/>
                </a:solidFill>
              </a:rPr>
              <a:t>-1 </a:t>
            </a:r>
            <a:r>
              <a:rPr lang="en-US" sz="1800" dirty="0" smtClean="0">
                <a:solidFill>
                  <a:schemeClr val="tx2"/>
                </a:solidFill>
              </a:rPr>
              <a:t>analyzed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H-&gt;bb dominant at low mass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WH cross section factor ≈2x higher than ZH, but important top background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ZH less affected by top background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Simple, robust cut-based analysis for first LHC direct search for </a:t>
            </a:r>
            <a:r>
              <a:rPr lang="en-US" sz="2400" dirty="0" err="1" smtClean="0">
                <a:solidFill>
                  <a:schemeClr val="tx2"/>
                </a:solidFill>
              </a:rPr>
              <a:t>H➝</a:t>
            </a:r>
            <a:r>
              <a:rPr lang="en-US" sz="2200" dirty="0" err="1" smtClean="0">
                <a:solidFill>
                  <a:schemeClr val="tx2"/>
                </a:solidFill>
              </a:rPr>
              <a:t>bb</a:t>
            </a:r>
            <a:r>
              <a:rPr lang="en-US" sz="2200" dirty="0" smtClean="0">
                <a:solidFill>
                  <a:schemeClr val="tx2"/>
                </a:solidFill>
              </a:rPr>
              <a:t>(*)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Select Z or W and search for 2 additional </a:t>
            </a:r>
            <a:r>
              <a:rPr lang="en-US" sz="1800" dirty="0" err="1" smtClean="0">
                <a:solidFill>
                  <a:schemeClr val="tx2"/>
                </a:solidFill>
              </a:rPr>
              <a:t>b</a:t>
            </a:r>
            <a:r>
              <a:rPr lang="en-US" sz="1800" dirty="0" smtClean="0">
                <a:solidFill>
                  <a:schemeClr val="tx2"/>
                </a:solidFill>
              </a:rPr>
              <a:t> jets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Search Higgs in </a:t>
            </a:r>
            <a:r>
              <a:rPr lang="en-US" sz="1800" dirty="0" err="1" smtClean="0">
                <a:solidFill>
                  <a:schemeClr val="tx2"/>
                </a:solidFill>
              </a:rPr>
              <a:t>m</a:t>
            </a:r>
            <a:r>
              <a:rPr lang="en-US" sz="1800" baseline="-25000" dirty="0" err="1" smtClean="0">
                <a:solidFill>
                  <a:schemeClr val="tx2"/>
                </a:solidFill>
              </a:rPr>
              <a:t>bb</a:t>
            </a:r>
            <a:r>
              <a:rPr lang="en-US" sz="1800" dirty="0" smtClean="0">
                <a:solidFill>
                  <a:schemeClr val="tx2"/>
                </a:solidFill>
              </a:rPr>
              <a:t> spectrum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(*) Using newly commissioned advanced taggers. See posters by </a:t>
            </a:r>
            <a:r>
              <a:rPr lang="en-US" sz="1800" dirty="0" err="1" smtClean="0">
                <a:solidFill>
                  <a:schemeClr val="tx2"/>
                </a:solidFill>
              </a:rPr>
              <a:t>Kirika</a:t>
            </a:r>
            <a:r>
              <a:rPr lang="en-US" sz="1800" dirty="0" smtClean="0">
                <a:solidFill>
                  <a:schemeClr val="tx2"/>
                </a:solidFill>
              </a:rPr>
              <a:t> Uchida and Nicolas </a:t>
            </a:r>
            <a:r>
              <a:rPr lang="en-US" sz="1800" dirty="0" err="1" smtClean="0">
                <a:solidFill>
                  <a:schemeClr val="tx2"/>
                </a:solidFill>
              </a:rPr>
              <a:t>Bousson</a:t>
            </a:r>
            <a:r>
              <a:rPr lang="en-US" sz="1800" dirty="0" smtClean="0">
                <a:solidFill>
                  <a:schemeClr val="tx2"/>
                </a:solidFill>
              </a:rPr>
              <a:t> on </a:t>
            </a:r>
            <a:r>
              <a:rPr lang="en-US" sz="1800" dirty="0" err="1" smtClean="0">
                <a:solidFill>
                  <a:schemeClr val="tx2"/>
                </a:solidFill>
              </a:rPr>
              <a:t>b</a:t>
            </a:r>
            <a:r>
              <a:rPr lang="en-US" sz="1800" dirty="0" smtClean="0">
                <a:solidFill>
                  <a:schemeClr val="tx2"/>
                </a:solidFill>
              </a:rPr>
              <a:t>-tagging</a:t>
            </a:r>
          </a:p>
        </p:txBody>
      </p:sp>
      <p:sp>
        <p:nvSpPr>
          <p:cNvPr id="3072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072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307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7FFA-EE57-674D-BAD2-D933339CEC6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884006" y="285399"/>
            <a:ext cx="3922013" cy="4023478"/>
            <a:chOff x="5311040" y="3109173"/>
            <a:chExt cx="3375760" cy="3469214"/>
          </a:xfrm>
        </p:grpSpPr>
        <p:pic>
          <p:nvPicPr>
            <p:cNvPr id="22" name="Picture 21" descr="LHCHiggs_XS_BR_fig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1040" y="3345306"/>
              <a:ext cx="3375760" cy="323308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482026" y="3109173"/>
              <a:ext cx="3204774" cy="238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FFFFFF"/>
                  </a:solidFill>
                </a:rPr>
                <a:t>CERN-2011-002; arXiv:1101.0593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07" y="4656666"/>
            <a:ext cx="3922013" cy="154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90" y="194862"/>
            <a:ext cx="4258911" cy="70656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595959"/>
                </a:solidFill>
              </a:rPr>
              <a:t>ZH➝llbb</a:t>
            </a:r>
            <a:r>
              <a:rPr lang="en-US" sz="3600" dirty="0" smtClean="0">
                <a:solidFill>
                  <a:srgbClr val="595959"/>
                </a:solidFill>
              </a:rPr>
              <a:t> Selection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91" y="901427"/>
            <a:ext cx="4258910" cy="2378202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Trigger: </a:t>
            </a:r>
          </a:p>
          <a:p>
            <a:pPr lvl="1"/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&gt;20GeV) 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&gt;18GeV)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2e/2μ trigger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&gt;12GeV)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2 leptons 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20GeV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Opposite charge  for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Z mass cut: 76 &lt; </a:t>
            </a:r>
            <a:r>
              <a:rPr lang="en-US" dirty="0" err="1" smtClean="0">
                <a:solidFill>
                  <a:srgbClr val="595959"/>
                </a:solidFill>
              </a:rPr>
              <a:t>m</a:t>
            </a:r>
            <a:r>
              <a:rPr lang="en-US" baseline="-25000" dirty="0" err="1" smtClean="0">
                <a:solidFill>
                  <a:srgbClr val="595959"/>
                </a:solidFill>
              </a:rPr>
              <a:t>ll</a:t>
            </a:r>
            <a:r>
              <a:rPr lang="en-US" dirty="0" smtClean="0">
                <a:solidFill>
                  <a:srgbClr val="595959"/>
                </a:solidFill>
              </a:rPr>
              <a:t> &lt; 106 </a:t>
            </a:r>
            <a:r>
              <a:rPr lang="en-US" dirty="0" err="1" smtClean="0">
                <a:solidFill>
                  <a:srgbClr val="595959"/>
                </a:solidFill>
              </a:rPr>
              <a:t>GeV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miss</a:t>
            </a:r>
            <a:r>
              <a:rPr lang="en-US" dirty="0" smtClean="0">
                <a:solidFill>
                  <a:srgbClr val="595959"/>
                </a:solidFill>
              </a:rPr>
              <a:t>  &lt; 50GeV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Two leading jets </a:t>
            </a:r>
            <a:r>
              <a:rPr lang="en-US" dirty="0" err="1" smtClean="0">
                <a:solidFill>
                  <a:srgbClr val="595959"/>
                </a:solidFill>
              </a:rPr>
              <a:t>b</a:t>
            </a:r>
            <a:r>
              <a:rPr lang="en-US" dirty="0" smtClean="0">
                <a:solidFill>
                  <a:srgbClr val="595959"/>
                </a:solidFill>
              </a:rPr>
              <a:t> tagged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" name="Picture 15" descr="ZmumuMassLo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99001" y="202907"/>
            <a:ext cx="4286244" cy="3076722"/>
          </a:xfrm>
          <a:prstGeom prst="rect">
            <a:avLst/>
          </a:prstGeom>
        </p:spPr>
      </p:pic>
      <p:pic>
        <p:nvPicPr>
          <p:cNvPr id="17" name="Picture 16" descr="METMZ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0090" y="3275389"/>
            <a:ext cx="4292149" cy="3080961"/>
          </a:xfrm>
          <a:prstGeom prst="rect">
            <a:avLst/>
          </a:prstGeom>
        </p:spPr>
      </p:pic>
      <p:pic>
        <p:nvPicPr>
          <p:cNvPr id="18" name="Picture 17" descr="NBJe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99001" y="3279629"/>
            <a:ext cx="4286244" cy="307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90" y="194861"/>
            <a:ext cx="4258911" cy="912381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595959"/>
                </a:solidFill>
              </a:rPr>
              <a:t>ZH➝llbb</a:t>
            </a:r>
            <a:r>
              <a:rPr lang="en-US" sz="3600" dirty="0" smtClean="0">
                <a:solidFill>
                  <a:srgbClr val="595959"/>
                </a:solidFill>
              </a:rPr>
              <a:t> Backgrounds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80" y="1107240"/>
            <a:ext cx="3951640" cy="5249108"/>
          </a:xfrm>
          <a:solidFill>
            <a:schemeClr val="tx1">
              <a:lumMod val="65000"/>
              <a:lumOff val="35000"/>
              <a:alpha val="71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Z + </a:t>
            </a:r>
            <a:r>
              <a:rPr lang="en-US" dirty="0" err="1" smtClean="0">
                <a:solidFill>
                  <a:srgbClr val="FFFFFF"/>
                </a:solidFill>
              </a:rPr>
              <a:t>b(bb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̄</a:t>
            </a:r>
            <a:r>
              <a:rPr lang="en-US" dirty="0" smtClean="0">
                <a:solidFill>
                  <a:srgbClr val="FFFFFF"/>
                </a:solidFill>
              </a:rPr>
              <a:t>) dominates: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Shape from MC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Normalization from sideband (</a:t>
            </a:r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bb</a:t>
            </a:r>
            <a:r>
              <a:rPr lang="en-US" baseline="-25000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&lt; 80GeV);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Cross check in single-</a:t>
            </a:r>
            <a:r>
              <a:rPr lang="en-US" dirty="0" err="1" smtClean="0">
                <a:solidFill>
                  <a:srgbClr val="FFFFFF"/>
                </a:solidFill>
              </a:rPr>
              <a:t>b</a:t>
            </a:r>
            <a:r>
              <a:rPr lang="en-US" dirty="0" smtClean="0">
                <a:solidFill>
                  <a:srgbClr val="FFFFFF"/>
                </a:solidFill>
              </a:rPr>
              <a:t> control region </a:t>
            </a:r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bj</a:t>
            </a:r>
            <a:endParaRPr lang="en-US" baseline="-25000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Top: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From MC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Cross check in </a:t>
            </a:r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ll</a:t>
            </a:r>
            <a:r>
              <a:rPr lang="en-US" dirty="0" smtClean="0">
                <a:solidFill>
                  <a:srgbClr val="FFFFFF"/>
                </a:solidFill>
              </a:rPr>
              <a:t> control regions: [60GeV, 76GeV] or [106GeV, 150GeV]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Multijet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</a:t>
            </a:r>
            <a:r>
              <a:rPr lang="en-US" dirty="0" smtClean="0">
                <a:solidFill>
                  <a:srgbClr val="FFFFFF"/>
                </a:solidFill>
              </a:rPr>
              <a:t> channel: </a:t>
            </a:r>
            <a:r>
              <a:rPr lang="en-US" dirty="0" err="1" smtClean="0">
                <a:solidFill>
                  <a:srgbClr val="FFFFFF"/>
                </a:solidFill>
              </a:rPr>
              <a:t>multi</a:t>
            </a:r>
            <a:r>
              <a:rPr lang="en-US" dirty="0" err="1" smtClean="0">
                <a:solidFill>
                  <a:srgbClr val="FFFFFF"/>
                </a:solidFill>
              </a:rPr>
              <a:t>jet</a:t>
            </a:r>
            <a:r>
              <a:rPr lang="en-US" dirty="0" smtClean="0">
                <a:solidFill>
                  <a:srgbClr val="FFFFFF"/>
                </a:solidFill>
              </a:rPr>
              <a:t> sample </a:t>
            </a:r>
            <a:r>
              <a:rPr lang="en-US" dirty="0" smtClean="0">
                <a:solidFill>
                  <a:srgbClr val="FFFFFF"/>
                </a:solidFill>
              </a:rPr>
              <a:t>from reverting electron quality cuts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μ</a:t>
            </a:r>
            <a:r>
              <a:rPr lang="en-US" dirty="0" smtClean="0">
                <a:solidFill>
                  <a:srgbClr val="FFFFFF"/>
                </a:solidFill>
              </a:rPr>
              <a:t> channel: </a:t>
            </a:r>
            <a:r>
              <a:rPr lang="en-US" dirty="0" smtClean="0">
                <a:solidFill>
                  <a:srgbClr val="FFFFFF"/>
                </a:solidFill>
              </a:rPr>
              <a:t>negligible (from MC)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Diboson</a:t>
            </a:r>
            <a:r>
              <a:rPr lang="en-US" dirty="0" smtClean="0">
                <a:solidFill>
                  <a:srgbClr val="FFFFFF"/>
                </a:solidFill>
              </a:rPr>
              <a:t> ZZ, WZ: from MC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2" name="Picture 11" descr="DijetMassZSBLowMETW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51530" y="3458672"/>
            <a:ext cx="4086423" cy="2933288"/>
          </a:xfrm>
          <a:prstGeom prst="rect">
            <a:avLst/>
          </a:prstGeom>
        </p:spPr>
      </p:pic>
      <p:pic>
        <p:nvPicPr>
          <p:cNvPr id="15" name="Picture 14" descr="DijetMass1W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51530" y="539102"/>
            <a:ext cx="4086423" cy="293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ETMuonLo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7287" y="3299439"/>
            <a:ext cx="4473039" cy="3210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91" y="274638"/>
            <a:ext cx="4244798" cy="76138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595959"/>
                </a:solidFill>
              </a:rPr>
              <a:t>WH➝lνbb</a:t>
            </a:r>
            <a:r>
              <a:rPr lang="en-US" sz="3600" dirty="0" smtClean="0">
                <a:solidFill>
                  <a:srgbClr val="595959"/>
                </a:solidFill>
              </a:rPr>
              <a:t> Selection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7" y="1036022"/>
            <a:ext cx="4431714" cy="2378202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Trigger: </a:t>
            </a:r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&gt;20GeV) 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&gt;18GeV)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1 lepton – 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25GeV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M</a:t>
            </a:r>
            <a:r>
              <a:rPr lang="en-US" baseline="-25000" dirty="0" smtClean="0">
                <a:solidFill>
                  <a:srgbClr val="595959"/>
                </a:solidFill>
              </a:rPr>
              <a:t>T </a:t>
            </a:r>
            <a:r>
              <a:rPr lang="en-US" dirty="0" smtClean="0">
                <a:solidFill>
                  <a:srgbClr val="595959"/>
                </a:solidFill>
              </a:rPr>
              <a:t>=  √2p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baseline="30000" dirty="0" smtClean="0">
                <a:solidFill>
                  <a:srgbClr val="595959"/>
                </a:solidFill>
              </a:rPr>
              <a:t>l</a:t>
            </a:r>
            <a:r>
              <a:rPr lang="en-US" dirty="0" smtClean="0">
                <a:solidFill>
                  <a:srgbClr val="595959"/>
                </a:solidFill>
              </a:rPr>
              <a:t>p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baseline="30000" dirty="0" smtClean="0">
                <a:solidFill>
                  <a:srgbClr val="595959"/>
                </a:solidFill>
              </a:rPr>
              <a:t>ν</a:t>
            </a:r>
            <a:r>
              <a:rPr lang="en-US" dirty="0" smtClean="0">
                <a:solidFill>
                  <a:srgbClr val="595959"/>
                </a:solidFill>
              </a:rPr>
              <a:t>(1 - </a:t>
            </a:r>
            <a:r>
              <a:rPr lang="en-US" dirty="0" err="1" smtClean="0">
                <a:solidFill>
                  <a:srgbClr val="595959"/>
                </a:solidFill>
              </a:rPr>
              <a:t>cos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Δφ</a:t>
            </a:r>
            <a:r>
              <a:rPr lang="en-US" baseline="-25000" dirty="0" err="1" smtClean="0">
                <a:solidFill>
                  <a:srgbClr val="595959"/>
                </a:solidFill>
              </a:rPr>
              <a:t>lν</a:t>
            </a:r>
            <a:r>
              <a:rPr lang="en-US" dirty="0" smtClean="0">
                <a:solidFill>
                  <a:srgbClr val="595959"/>
                </a:solidFill>
              </a:rPr>
              <a:t> ) &gt; 40 </a:t>
            </a:r>
            <a:r>
              <a:rPr lang="en-US" dirty="0" err="1" smtClean="0">
                <a:solidFill>
                  <a:srgbClr val="595959"/>
                </a:solidFill>
              </a:rPr>
              <a:t>GeV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miss</a:t>
            </a:r>
            <a:r>
              <a:rPr lang="en-US" dirty="0" smtClean="0">
                <a:solidFill>
                  <a:srgbClr val="595959"/>
                </a:solidFill>
              </a:rPr>
              <a:t>  &gt; 25GeV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2 jets (anti-</a:t>
            </a:r>
            <a:r>
              <a:rPr lang="en-US" dirty="0" err="1" smtClean="0">
                <a:solidFill>
                  <a:srgbClr val="595959"/>
                </a:solidFill>
              </a:rPr>
              <a:t>k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0.4; E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25GeV) to reduce top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Both jets </a:t>
            </a:r>
            <a:r>
              <a:rPr lang="en-US" dirty="0" err="1" smtClean="0">
                <a:solidFill>
                  <a:srgbClr val="595959"/>
                </a:solidFill>
              </a:rPr>
              <a:t>b</a:t>
            </a:r>
            <a:r>
              <a:rPr lang="en-US" dirty="0" smtClean="0">
                <a:solidFill>
                  <a:srgbClr val="595959"/>
                </a:solidFill>
              </a:rPr>
              <a:t> tagged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6" name="Picture 15" descr="WeMassLo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45922" y="142442"/>
            <a:ext cx="4398078" cy="3156997"/>
          </a:xfrm>
          <a:prstGeom prst="rect">
            <a:avLst/>
          </a:prstGeom>
        </p:spPr>
      </p:pic>
      <p:pic>
        <p:nvPicPr>
          <p:cNvPr id="17" name="Picture 16" descr="NBJetNJet2Lo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45922" y="3299439"/>
            <a:ext cx="4473040" cy="321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90" y="194861"/>
            <a:ext cx="4258911" cy="912381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595959"/>
                </a:solidFill>
              </a:rPr>
              <a:t>WH➝lνbb</a:t>
            </a:r>
            <a:r>
              <a:rPr lang="en-US" sz="3600" dirty="0" smtClean="0">
                <a:solidFill>
                  <a:srgbClr val="595959"/>
                </a:solidFill>
              </a:rPr>
              <a:t> Backgrounds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7" y="1107242"/>
            <a:ext cx="4628205" cy="5249108"/>
          </a:xfrm>
          <a:solidFill>
            <a:schemeClr val="tx1">
              <a:lumMod val="65000"/>
              <a:lumOff val="35000"/>
              <a:alpha val="71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W+jets</a:t>
            </a:r>
            <a:r>
              <a:rPr lang="en-US" dirty="0" smtClean="0">
                <a:solidFill>
                  <a:schemeClr val="bg1"/>
                </a:solidFill>
              </a:rPr>
              <a:t> and top dominant: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W+jets</a:t>
            </a:r>
            <a:r>
              <a:rPr lang="en-US" dirty="0" smtClean="0">
                <a:solidFill>
                  <a:schemeClr val="bg1"/>
                </a:solidFill>
              </a:rPr>
              <a:t> important at low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baseline="-25000" dirty="0" err="1" smtClean="0">
                <a:solidFill>
                  <a:schemeClr val="bg1"/>
                </a:solidFill>
              </a:rPr>
              <a:t>bb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baseline="-25000" dirty="0" err="1" smtClean="0">
                <a:solidFill>
                  <a:schemeClr val="bg1"/>
                </a:solidFill>
              </a:rPr>
              <a:t>jj</a:t>
            </a:r>
            <a:r>
              <a:rPr lang="en-US" dirty="0" smtClean="0">
                <a:solidFill>
                  <a:schemeClr val="bg1"/>
                </a:solidFill>
              </a:rPr>
              <a:t> from data as template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Top dominant at high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baseline="-25000" dirty="0" err="1" smtClean="0">
                <a:solidFill>
                  <a:schemeClr val="bg1"/>
                </a:solidFill>
              </a:rPr>
              <a:t>bb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Describe shape with MC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Cross check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baseline="-25000" dirty="0" err="1" smtClean="0">
                <a:solidFill>
                  <a:schemeClr val="bg1"/>
                </a:solidFill>
              </a:rPr>
              <a:t>bb</a:t>
            </a:r>
            <a:r>
              <a:rPr lang="en-US" dirty="0" smtClean="0">
                <a:solidFill>
                  <a:schemeClr val="bg1"/>
                </a:solidFill>
              </a:rPr>
              <a:t> in 3-jet bin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Normalisation</a:t>
            </a:r>
            <a:r>
              <a:rPr lang="en-US" dirty="0" smtClean="0">
                <a:solidFill>
                  <a:schemeClr val="bg1"/>
                </a:solidFill>
              </a:rPr>
              <a:t> from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baseline="-25000" dirty="0" err="1" smtClean="0">
                <a:solidFill>
                  <a:schemeClr val="bg1"/>
                </a:solidFill>
              </a:rPr>
              <a:t>bb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sidebands [40GeV, 80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r>
              <a:rPr lang="en-US" dirty="0" smtClean="0">
                <a:solidFill>
                  <a:schemeClr val="bg1"/>
                </a:solidFill>
              </a:rPr>
              <a:t>] and [140GeV, 250GeV]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Z+jets</a:t>
            </a:r>
            <a:r>
              <a:rPr lang="en-US" dirty="0" smtClean="0">
                <a:solidFill>
                  <a:schemeClr val="bg1"/>
                </a:solidFill>
              </a:rPr>
              <a:t>: use same </a:t>
            </a:r>
            <a:r>
              <a:rPr lang="en-US" dirty="0" err="1" smtClean="0">
                <a:solidFill>
                  <a:schemeClr val="bg1"/>
                </a:solidFill>
              </a:rPr>
              <a:t>normalisation</a:t>
            </a:r>
            <a:r>
              <a:rPr lang="en-US" dirty="0" smtClean="0">
                <a:solidFill>
                  <a:schemeClr val="bg1"/>
                </a:solidFill>
              </a:rPr>
              <a:t> of MC as measured in ZH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Multijet</a:t>
            </a:r>
            <a:r>
              <a:rPr lang="en-US" dirty="0" smtClean="0">
                <a:solidFill>
                  <a:schemeClr val="bg1"/>
                </a:solidFill>
              </a:rPr>
              <a:t> Data templates from QCD enhanced samples (anti-isolation)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Diboson</a:t>
            </a:r>
            <a:r>
              <a:rPr lang="en-US" dirty="0" smtClean="0">
                <a:solidFill>
                  <a:schemeClr val="bg1"/>
                </a:solidFill>
              </a:rPr>
              <a:t> WW , WZ from Monte Carlo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3" name="Picture 12" descr="DijetMassWC.13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68296" y="534158"/>
            <a:ext cx="4024587" cy="2888901"/>
          </a:xfrm>
          <a:prstGeom prst="rect">
            <a:avLst/>
          </a:prstGeom>
        </p:spPr>
      </p:pic>
      <p:pic>
        <p:nvPicPr>
          <p:cNvPr id="14" name="Picture 13" descr="DijetMassNJet3NBJet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68297" y="3555482"/>
            <a:ext cx="4024586" cy="288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43" y="3559103"/>
            <a:ext cx="4548183" cy="2811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43" y="793845"/>
            <a:ext cx="4499403" cy="27652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53196"/>
            <a:ext cx="3305445" cy="550315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Dominant systematic errors from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-tagging efficiency in both analyses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Followed by jet energy scale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Points at the next things things to improve!</a:t>
            </a: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64486"/>
            <a:ext cx="8229600" cy="57855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Systematic Uncertainties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849622" y="2343684"/>
            <a:ext cx="135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ZH➝llbb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849621" y="4828711"/>
            <a:ext cx="135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WH➝lνbb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04066" y="2326556"/>
            <a:ext cx="4053279" cy="20179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04067" y="5139790"/>
            <a:ext cx="4053279" cy="20179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79889"/>
            <a:ext cx="8390061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595959"/>
                </a:solidFill>
              </a:rPr>
              <a:t>H➝bb</a:t>
            </a:r>
            <a:r>
              <a:rPr lang="en-US" dirty="0" smtClean="0">
                <a:solidFill>
                  <a:srgbClr val="595959"/>
                </a:solidFill>
              </a:rPr>
              <a:t> Analysis Results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406" y="1417639"/>
            <a:ext cx="4088841" cy="4164452"/>
          </a:xfrm>
          <a:solidFill>
            <a:schemeClr val="tx1">
              <a:lumMod val="65000"/>
              <a:lumOff val="35000"/>
              <a:alpha val="68000"/>
            </a:schemeClr>
          </a:solidFill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ATLAS and the LHC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Higgs physics at the LHC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ZH/WH </a:t>
            </a:r>
            <a:r>
              <a:rPr lang="en-US" dirty="0" err="1" smtClean="0">
                <a:solidFill>
                  <a:srgbClr val="FFFFFF"/>
                </a:solidFill>
              </a:rPr>
              <a:t>H➝bb</a:t>
            </a:r>
            <a:r>
              <a:rPr lang="en-US" dirty="0" smtClean="0">
                <a:solidFill>
                  <a:srgbClr val="FFFFFF"/>
                </a:solidFill>
              </a:rPr>
              <a:t> in ATLAS</a:t>
            </a:r>
          </a:p>
          <a:p>
            <a:pPr lvl="1">
              <a:defRPr/>
            </a:pPr>
            <a:r>
              <a:rPr lang="en-US" dirty="0" smtClean="0">
                <a:solidFill>
                  <a:srgbClr val="FFFFFF"/>
                </a:solidFill>
                <a:ea typeface="+mn-ea"/>
                <a:cs typeface="+mn-cs"/>
              </a:rPr>
              <a:t>Event selection</a:t>
            </a:r>
          </a:p>
          <a:p>
            <a:pPr lvl="1">
              <a:defRPr/>
            </a:pPr>
            <a:r>
              <a:rPr lang="en-US" dirty="0" smtClean="0">
                <a:solidFill>
                  <a:srgbClr val="FFFFFF"/>
                </a:solidFill>
              </a:rPr>
              <a:t>Backgrounds</a:t>
            </a:r>
          </a:p>
          <a:p>
            <a:pPr lvl="1">
              <a:defRPr/>
            </a:pPr>
            <a:r>
              <a:rPr lang="en-US" dirty="0" smtClean="0">
                <a:solidFill>
                  <a:srgbClr val="FFFFFF"/>
                </a:solidFill>
                <a:ea typeface="+mn-ea"/>
                <a:cs typeface="+mn-cs"/>
              </a:rPr>
              <a:t>Systematic errors</a:t>
            </a:r>
          </a:p>
          <a:p>
            <a:pPr lvl="1">
              <a:defRPr/>
            </a:pPr>
            <a:r>
              <a:rPr lang="en-US" dirty="0" smtClean="0">
                <a:solidFill>
                  <a:srgbClr val="FFFFFF"/>
                </a:solidFill>
              </a:rPr>
              <a:t>Results</a:t>
            </a:r>
          </a:p>
          <a:p>
            <a:pPr>
              <a:defRPr/>
            </a:pPr>
            <a:endParaRPr lang="en-US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ea typeface="+mn-ea"/>
                <a:cs typeface="+mn-cs"/>
              </a:rPr>
              <a:t>Boosted VH</a:t>
            </a:r>
          </a:p>
          <a:p>
            <a:pPr>
              <a:defRPr/>
            </a:pPr>
            <a:endParaRPr lang="en-US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a typeface="+mn-ea"/>
                <a:cs typeface="+mn-cs"/>
              </a:rPr>
              <a:t>Summary and Outlook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4" descr="l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2933" y="1417637"/>
            <a:ext cx="4283199" cy="416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jetMassWC.11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225" y="3257855"/>
            <a:ext cx="4600180" cy="32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76662" cy="864900"/>
          </a:xfrm>
        </p:spPr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ZH➝llbb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95" y="1139539"/>
            <a:ext cx="3726925" cy="209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Good description of the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No excess observed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Single-channel exclusion of ≈20x Standard Model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6" name="Picture 25" descr="Preliminary_1fb_Z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3694" y="3195476"/>
            <a:ext cx="4045531" cy="3203604"/>
          </a:xfrm>
          <a:prstGeom prst="rect">
            <a:avLst/>
          </a:prstGeom>
        </p:spPr>
      </p:pic>
      <p:pic>
        <p:nvPicPr>
          <p:cNvPr id="28" name="Picture 27" descr="DijetMassWC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9" name="Picture 28" descr="DijetMassWC.12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469226" y="0"/>
            <a:ext cx="4600179" cy="3302069"/>
          </a:xfrm>
          <a:prstGeom prst="rect">
            <a:avLst/>
          </a:prstGeom>
        </p:spPr>
      </p:pic>
      <p:pic>
        <p:nvPicPr>
          <p:cNvPr id="27" name="Picture 26" descr="DijetMassWC.13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469223" y="1"/>
            <a:ext cx="4600179" cy="3302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jetMassWC.11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225" y="3257855"/>
            <a:ext cx="4600180" cy="32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76662" cy="864900"/>
          </a:xfrm>
        </p:spPr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ZH➝llbb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95" y="1139539"/>
            <a:ext cx="3726925" cy="209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Good description of the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No excess observed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Single-channel exclusion of ≈20x Standard Model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6" name="Picture 25" descr="Preliminary_1fb_Z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3694" y="3195476"/>
            <a:ext cx="4045531" cy="3203604"/>
          </a:xfrm>
          <a:prstGeom prst="rect">
            <a:avLst/>
          </a:prstGeom>
        </p:spPr>
      </p:pic>
      <p:pic>
        <p:nvPicPr>
          <p:cNvPr id="28" name="Picture 27" descr="DijetMassWC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9" name="Picture 28" descr="DijetMassWC.12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469226" y="0"/>
            <a:ext cx="4600179" cy="330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jetMassWC.11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225" y="3257855"/>
            <a:ext cx="4600180" cy="32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76662" cy="864900"/>
          </a:xfrm>
        </p:spPr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ZH➝llbb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95" y="1139539"/>
            <a:ext cx="3726925" cy="209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Good description of the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No excess observed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Single-channel exclusion of ≈20x Standard Model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6" name="Picture 25" descr="Preliminary_1fb_Z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3694" y="3195476"/>
            <a:ext cx="4045531" cy="3203604"/>
          </a:xfrm>
          <a:prstGeom prst="rect">
            <a:avLst/>
          </a:prstGeom>
        </p:spPr>
      </p:pic>
      <p:pic>
        <p:nvPicPr>
          <p:cNvPr id="28" name="Picture 27" descr="DijetMassWC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jetMassWC.11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225" y="3257855"/>
            <a:ext cx="4600180" cy="32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76662" cy="864900"/>
          </a:xfrm>
        </p:spPr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ZH➝llbb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95" y="1139539"/>
            <a:ext cx="3726925" cy="209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Good description of the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No excess observed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Single-channel exclusion of ≈20x Standard Model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6" name="Picture 25" descr="Preliminary_1fb_Z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3694" y="3195476"/>
            <a:ext cx="4045531" cy="3203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76662" cy="864900"/>
          </a:xfrm>
        </p:spPr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WH➝lνbb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538"/>
            <a:ext cx="3726925" cy="209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Good description of the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No excess observed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Single-channel exclusion of ≈20-30x Standard Model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109" y="3230966"/>
            <a:ext cx="4514652" cy="3168115"/>
          </a:xfrm>
          <a:prstGeom prst="rect">
            <a:avLst/>
          </a:prstGeom>
        </p:spPr>
      </p:pic>
      <p:pic>
        <p:nvPicPr>
          <p:cNvPr id="22" name="Picture 21" descr="DijetMassWC.11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81110" y="274638"/>
            <a:ext cx="4205691" cy="3018900"/>
          </a:xfrm>
          <a:prstGeom prst="rect">
            <a:avLst/>
          </a:prstGeom>
        </p:spPr>
      </p:pic>
      <p:pic>
        <p:nvPicPr>
          <p:cNvPr id="23" name="Picture 22" descr="DijetMassWC.11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81110" y="0"/>
            <a:ext cx="4588295" cy="3293538"/>
          </a:xfrm>
          <a:prstGeom prst="rect">
            <a:avLst/>
          </a:prstGeom>
        </p:spPr>
      </p:pic>
      <p:pic>
        <p:nvPicPr>
          <p:cNvPr id="28" name="Picture 27" descr="Preliminary_1fb_W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60829" y="3293539"/>
            <a:ext cx="3921698" cy="3105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86032"/>
            <a:ext cx="8390061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Boosted VH with </a:t>
            </a:r>
            <a:r>
              <a:rPr lang="en-US" dirty="0" err="1" smtClean="0">
                <a:solidFill>
                  <a:srgbClr val="595959"/>
                </a:solidFill>
              </a:rPr>
              <a:t>H➝bb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tmass_a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93442" y="2425023"/>
            <a:ext cx="4834467" cy="429645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41108" y="1749778"/>
            <a:ext cx="3695890" cy="4606572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en-US" dirty="0" smtClean="0">
                <a:solidFill>
                  <a:srgbClr val="595959"/>
                </a:solidFill>
              </a:rPr>
              <a:t>Select </a:t>
            </a:r>
            <a:r>
              <a:rPr lang="en-US" dirty="0" err="1" smtClean="0">
                <a:solidFill>
                  <a:srgbClr val="595959"/>
                </a:solidFill>
              </a:rPr>
              <a:t>W➝lν</a:t>
            </a:r>
            <a:r>
              <a:rPr lang="en-US" dirty="0" smtClean="0">
                <a:solidFill>
                  <a:srgbClr val="595959"/>
                </a:solidFill>
              </a:rPr>
              <a:t> events and search for a </a:t>
            </a:r>
            <a:r>
              <a:rPr lang="en-US" dirty="0" err="1" smtClean="0">
                <a:solidFill>
                  <a:srgbClr val="595959"/>
                </a:solidFill>
              </a:rPr>
              <a:t>H➝bb</a:t>
            </a:r>
            <a:r>
              <a:rPr lang="en-US" dirty="0" smtClean="0">
                <a:solidFill>
                  <a:srgbClr val="595959"/>
                </a:solidFill>
              </a:rPr>
              <a:t> jet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595959"/>
                </a:solidFill>
              </a:rPr>
              <a:t>Search for high-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jet (Cambridge-Aachen algorithm, R=1.2)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595959"/>
                </a:solidFill>
              </a:rPr>
              <a:t>Search jet clustering history in reverse and look for large mass drop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595959"/>
                </a:solidFill>
              </a:rPr>
              <a:t>Re-cluster with small R parameter to find sub jets</a:t>
            </a:r>
          </a:p>
          <a:p>
            <a:pPr marL="514350" indent="-514350"/>
            <a:endParaRPr lang="en-US" dirty="0" smtClean="0">
              <a:solidFill>
                <a:srgbClr val="595959"/>
              </a:solidFill>
            </a:endParaRPr>
          </a:p>
          <a:p>
            <a:pPr marL="514350" indent="-514350"/>
            <a:r>
              <a:rPr lang="en-US" dirty="0" smtClean="0">
                <a:solidFill>
                  <a:srgbClr val="595959"/>
                </a:solidFill>
              </a:rPr>
              <a:t>Peak consistent with </a:t>
            </a:r>
            <a:r>
              <a:rPr lang="en-US" dirty="0" err="1" smtClean="0">
                <a:solidFill>
                  <a:srgbClr val="595959"/>
                </a:solidFill>
              </a:rPr>
              <a:t>W➝jj</a:t>
            </a:r>
            <a:r>
              <a:rPr lang="en-US" dirty="0" smtClean="0">
                <a:solidFill>
                  <a:srgbClr val="595959"/>
                </a:solidFill>
              </a:rPr>
              <a:t> in </a:t>
            </a:r>
            <a:r>
              <a:rPr lang="en-US" dirty="0" err="1" smtClean="0">
                <a:solidFill>
                  <a:srgbClr val="595959"/>
                </a:solidFill>
              </a:rPr>
              <a:t>tt</a:t>
            </a:r>
            <a:r>
              <a:rPr lang="en-US" dirty="0" smtClean="0">
                <a:solidFill>
                  <a:srgbClr val="595959"/>
                </a:solidFill>
              </a:rPr>
              <a:t> events </a:t>
            </a:r>
          </a:p>
          <a:p>
            <a:pPr marL="514350" indent="-514350"/>
            <a:r>
              <a:rPr lang="en-US" dirty="0" smtClean="0">
                <a:solidFill>
                  <a:srgbClr val="595959"/>
                </a:solidFill>
              </a:rPr>
              <a:t>Proof of principle for future analysis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41108" y="354471"/>
            <a:ext cx="8832267" cy="13953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Alternative to inclusive channels: search for high-</a:t>
            </a:r>
            <a:r>
              <a:rPr lang="en-US" dirty="0" err="1" smtClean="0">
                <a:solidFill>
                  <a:srgbClr val="595959"/>
                </a:solidFill>
              </a:rPr>
              <a:t>pT</a:t>
            </a:r>
            <a:r>
              <a:rPr lang="en-US" dirty="0" smtClean="0">
                <a:solidFill>
                  <a:srgbClr val="595959"/>
                </a:solidFill>
              </a:rPr>
              <a:t> Higgs to bb: 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J. M. Butterworth, A. R. Davison, M. Rubin, and G. P. Salam, Phys. Rev. </a:t>
            </a:r>
            <a:r>
              <a:rPr lang="en-US" dirty="0" err="1" smtClean="0">
                <a:solidFill>
                  <a:srgbClr val="595959"/>
                </a:solidFill>
              </a:rPr>
              <a:t>Lett</a:t>
            </a:r>
            <a:r>
              <a:rPr lang="en-US" dirty="0" smtClean="0">
                <a:solidFill>
                  <a:srgbClr val="595959"/>
                </a:solidFill>
              </a:rPr>
              <a:t>. 100 (2008) 242001, arXiv:0802.2470 [</a:t>
            </a:r>
            <a:r>
              <a:rPr lang="en-US" dirty="0" err="1" smtClean="0">
                <a:solidFill>
                  <a:srgbClr val="595959"/>
                </a:solidFill>
              </a:rPr>
              <a:t>hep</a:t>
            </a:r>
            <a:r>
              <a:rPr lang="en-US" dirty="0" smtClean="0">
                <a:solidFill>
                  <a:srgbClr val="595959"/>
                </a:solidFill>
              </a:rPr>
              <a:t>-ph]</a:t>
            </a:r>
          </a:p>
          <a:p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H</a:t>
            </a:r>
            <a:r>
              <a:rPr lang="en-US" baseline="30000" dirty="0" smtClean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&gt; 200GeV ≈ 5% of inclusive cross section but improved significance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2390" y="6356350"/>
            <a:ext cx="2133600" cy="365125"/>
          </a:xfrm>
        </p:spPr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442" y="1544296"/>
            <a:ext cx="4834467" cy="1017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739" y="5982574"/>
            <a:ext cx="437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See talk by </a:t>
            </a:r>
            <a:r>
              <a:rPr lang="en-US" dirty="0" err="1" smtClean="0">
                <a:solidFill>
                  <a:srgbClr val="7F7F7F"/>
                </a:solidFill>
              </a:rPr>
              <a:t>D.Miller</a:t>
            </a:r>
            <a:r>
              <a:rPr lang="en-US" dirty="0" smtClean="0">
                <a:solidFill>
                  <a:srgbClr val="7F7F7F"/>
                </a:solidFill>
              </a:rPr>
              <a:t> in QCD yesterday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6645" y="2743699"/>
            <a:ext cx="8390061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Conclusions &amp; Outlook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jetmass_a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93714" y="3371181"/>
            <a:ext cx="4146746" cy="307921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32365"/>
            <a:ext cx="4136514" cy="5163611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direct search for </a:t>
            </a:r>
            <a:r>
              <a:rPr lang="en-US" dirty="0" err="1" smtClean="0">
                <a:solidFill>
                  <a:schemeClr val="bg1"/>
                </a:solidFill>
              </a:rPr>
              <a:t>H➝bb</a:t>
            </a:r>
            <a:r>
              <a:rPr lang="en-US" dirty="0" smtClean="0">
                <a:solidFill>
                  <a:schemeClr val="bg1"/>
                </a:solidFill>
              </a:rPr>
              <a:t> at the LHC in WH and ZH channels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Combined sensitivity to ≈10-20x Standard Model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Room for improvement!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Reduce </a:t>
            </a:r>
            <a:r>
              <a:rPr lang="en-US" dirty="0" err="1" smtClean="0">
                <a:solidFill>
                  <a:schemeClr val="bg1"/>
                </a:solidFill>
              </a:rPr>
              <a:t>systematics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 channels to explore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Multivariate analyses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Lots of data expected!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Proof of principle for boosted Higgs analysis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Watch this space!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0" name="Picture 19" descr="Preliminary_1fb_V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55414" y="0"/>
            <a:ext cx="4342127" cy="3438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5696835"/>
            <a:ext cx="4136514" cy="400110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Ref.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ATLAS-CONF-2011-103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34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Backup</a:t>
            </a:r>
            <a:endParaRPr lang="en-US" sz="80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3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69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5974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ATLAS and the LHC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350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ATLAS &amp; LHC: Efficiency and Pileup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6975" y="1009653"/>
            <a:ext cx="4274318" cy="503664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Very good ATLAS performance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</a:rPr>
              <a:t>Data-taking efficiency above 95%</a:t>
            </a: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Luminosity-weighted distribution of the mean number of interactions per crossing for 2011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Calculated from the instantaneous luminosity as: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en-US" sz="2000" b="1" dirty="0" err="1" smtClean="0">
                <a:solidFill>
                  <a:schemeClr val="bg1"/>
                </a:solidFill>
              </a:rPr>
              <a:t>μ</a:t>
            </a:r>
            <a:r>
              <a:rPr lang="en-US" sz="2000" b="1" dirty="0" smtClean="0">
                <a:solidFill>
                  <a:schemeClr val="bg1"/>
                </a:solidFill>
              </a:rPr>
              <a:t>=L </a:t>
            </a:r>
            <a:r>
              <a:rPr lang="en-US" sz="2000" b="1" dirty="0" err="1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σ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inel</a:t>
            </a:r>
            <a:r>
              <a:rPr lang="en-US" sz="2000" b="1" dirty="0" smtClean="0">
                <a:solidFill>
                  <a:schemeClr val="bg1"/>
                </a:solidFill>
              </a:rPr>
              <a:t> / (</a:t>
            </a:r>
            <a:r>
              <a:rPr lang="en-US" sz="2000" b="1" dirty="0" err="1" smtClean="0">
                <a:solidFill>
                  <a:schemeClr val="bg1"/>
                </a:solidFill>
              </a:rPr>
              <a:t>n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bunch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</a:rPr>
              <a:t>L: instantaneous luminosity</a:t>
            </a:r>
          </a:p>
          <a:p>
            <a:pPr lvl="1"/>
            <a:r>
              <a:rPr lang="en-US" sz="1600" b="1" dirty="0" err="1" smtClean="0">
                <a:solidFill>
                  <a:schemeClr val="bg1"/>
                </a:solidFill>
              </a:rPr>
              <a:t>σ</a:t>
            </a:r>
            <a:r>
              <a:rPr lang="en-US" sz="1600" b="1" baseline="-25000" dirty="0" err="1" smtClean="0">
                <a:solidFill>
                  <a:schemeClr val="bg1"/>
                </a:solidFill>
              </a:rPr>
              <a:t>inel</a:t>
            </a:r>
            <a:r>
              <a:rPr lang="en-US" sz="1600" b="1" dirty="0" smtClean="0">
                <a:solidFill>
                  <a:schemeClr val="bg1"/>
                </a:solidFill>
              </a:rPr>
              <a:t> : inelastic cross section (71.5 </a:t>
            </a:r>
            <a:r>
              <a:rPr lang="en-US" sz="1600" b="1" dirty="0" err="1" smtClean="0">
                <a:solidFill>
                  <a:schemeClr val="bg1"/>
                </a:solidFill>
              </a:rPr>
              <a:t>mb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1600" b="1" dirty="0" err="1" smtClean="0">
                <a:solidFill>
                  <a:schemeClr val="bg1"/>
                </a:solidFill>
              </a:rPr>
              <a:t>n</a:t>
            </a:r>
            <a:r>
              <a:rPr lang="en-US" sz="1600" b="1" baseline="-25000" dirty="0" err="1" smtClean="0">
                <a:solidFill>
                  <a:schemeClr val="bg1"/>
                </a:solidFill>
              </a:rPr>
              <a:t>bunch</a:t>
            </a:r>
            <a:r>
              <a:rPr lang="en-US" sz="1600" b="1" dirty="0" smtClean="0">
                <a:solidFill>
                  <a:schemeClr val="bg1"/>
                </a:solidFill>
              </a:rPr>
              <a:t>: number of colliding bunches</a:t>
            </a:r>
          </a:p>
          <a:p>
            <a:pPr lvl="1"/>
            <a:r>
              <a:rPr lang="en-US" sz="1600" b="1" dirty="0" err="1" smtClean="0">
                <a:solidFill>
                  <a:schemeClr val="bg1"/>
                </a:solidFill>
              </a:rPr>
              <a:t>f</a:t>
            </a:r>
            <a:r>
              <a:rPr lang="en-US" sz="1600" b="1" baseline="-25000" dirty="0" err="1" smtClean="0">
                <a:solidFill>
                  <a:schemeClr val="bg1"/>
                </a:solidFill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</a:rPr>
              <a:t>: LHC revolution frequency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Entries at μ≈0 from pilot bunches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See: arXiv:1101.2185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" name="Picture 9" descr="ATLAS_pileup_mu_2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199" y="3676290"/>
            <a:ext cx="3712601" cy="2667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99" y="1009652"/>
            <a:ext cx="3712601" cy="2667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5234"/>
          </a:xfrm>
        </p:spPr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Monte Carlo Samples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38" y="1239872"/>
            <a:ext cx="7550530" cy="511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8" y="860776"/>
            <a:ext cx="3124200" cy="55193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Common event selection:</a:t>
            </a: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Lepton Identification:</a:t>
            </a: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Jet reconstruction: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FAC-64B2-0047-91AA-C8A6EF255CC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155" y="3202380"/>
            <a:ext cx="5599289" cy="1564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55" y="5061405"/>
            <a:ext cx="3014772" cy="1224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155" y="336724"/>
            <a:ext cx="5599289" cy="252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Detector related uncertainties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FAC-64B2-0047-91AA-C8A6EF255CC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2913"/>
            <a:ext cx="8285944" cy="395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11" y="274638"/>
            <a:ext cx="86077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Normalization Systematic Uncertainties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FAC-64B2-0047-91AA-C8A6EF255CC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8" y="1417638"/>
            <a:ext cx="8559800" cy="459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Content Placeholder 6" descr="ATLAS_black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334" r="-334"/>
          <a:stretch>
            <a:fillRect/>
          </a:stretch>
        </p:blipFill>
        <p:spPr>
          <a:xfrm>
            <a:off x="-28575" y="1058863"/>
            <a:ext cx="9172575" cy="5043487"/>
          </a:xfrm>
        </p:spPr>
      </p:pic>
      <p:sp>
        <p:nvSpPr>
          <p:cNvPr id="8" name="TextBox 7"/>
          <p:cNvSpPr txBox="1"/>
          <p:nvPr/>
        </p:nvSpPr>
        <p:spPr>
          <a:xfrm rot="16200000">
            <a:off x="-1041927" y="2188657"/>
            <a:ext cx="262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JINST 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2008) 3 S08003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125595" y="169333"/>
            <a:ext cx="8933739" cy="6272539"/>
            <a:chOff x="125595" y="169333"/>
            <a:chExt cx="8933739" cy="627253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579534" y="5610875"/>
              <a:ext cx="3479800" cy="83099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 cmpd="sng">
              <a:noFill/>
              <a:miter lim="800000"/>
              <a:headEnd/>
              <a:tailEnd/>
            </a:ln>
            <a:effectLst>
              <a:outerShdw blurRad="69850" dist="508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Inner Tracker:</a:t>
              </a:r>
              <a:r>
                <a:rPr lang="en-US" sz="1600" dirty="0" smtClean="0">
                  <a:solidFill>
                    <a:srgbClr val="FFFFFF"/>
                  </a:solidFill>
                </a:rPr>
                <a:t> |</a:t>
              </a:r>
              <a:r>
                <a:rPr lang="en-US" sz="1600" dirty="0" err="1">
                  <a:solidFill>
                    <a:srgbClr val="FFFFFF"/>
                  </a:solidFill>
                  <a:sym typeface="Symbol" pitchFamily="-110" charset="2"/>
                </a:rPr>
                <a:t></a:t>
              </a:r>
              <a:r>
                <a:rPr lang="en-US" sz="1600" dirty="0">
                  <a:solidFill>
                    <a:srgbClr val="FFFFFF"/>
                  </a:solidFill>
                </a:rPr>
                <a:t>|&lt;2.5, B=</a:t>
              </a:r>
              <a:r>
                <a:rPr lang="en-US" sz="1600" dirty="0" smtClean="0">
                  <a:solidFill>
                    <a:srgbClr val="FFFFFF"/>
                  </a:solidFill>
                </a:rPr>
                <a:t>2T 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Si</a:t>
              </a:r>
              <a:r>
                <a:rPr lang="en-US" sz="1600" dirty="0" smtClean="0">
                  <a:solidFill>
                    <a:srgbClr val="FFFFFF"/>
                  </a:solidFill>
                </a:rPr>
                <a:t> </a:t>
              </a:r>
              <a:r>
                <a:rPr lang="en-US" sz="1600" dirty="0">
                  <a:solidFill>
                    <a:srgbClr val="FFFFFF"/>
                  </a:solidFill>
                </a:rPr>
                <a:t>p</a:t>
              </a:r>
              <a:r>
                <a:rPr lang="en-US" sz="1600" dirty="0" smtClean="0">
                  <a:solidFill>
                    <a:srgbClr val="FFFFFF"/>
                  </a:solidFill>
                </a:rPr>
                <a:t>ixels/strips and Trans</a:t>
              </a:r>
              <a:r>
                <a:rPr lang="en-US" sz="1600" dirty="0">
                  <a:solidFill>
                    <a:srgbClr val="FFFFFF"/>
                  </a:solidFill>
                </a:rPr>
                <a:t>. Rad. Det</a:t>
              </a:r>
              <a:r>
                <a:rPr lang="en-US" sz="1600" dirty="0" smtClean="0">
                  <a:solidFill>
                    <a:srgbClr val="FFFFFF"/>
                  </a:solidFill>
                </a:rPr>
                <a:t>.</a:t>
              </a:r>
            </a:p>
            <a:p>
              <a:r>
                <a:rPr lang="en-US" sz="1600" dirty="0" err="1" smtClean="0">
                  <a:solidFill>
                    <a:srgbClr val="FFFFFF"/>
                  </a:solidFill>
                  <a:sym typeface="Symbol" pitchFamily="-110" charset="2"/>
                </a:rPr>
                <a:t></a:t>
              </a:r>
              <a:r>
                <a:rPr lang="en-US" sz="1600" dirty="0" err="1">
                  <a:solidFill>
                    <a:srgbClr val="FFFFFF"/>
                  </a:solidFill>
                </a:rPr>
                <a:t>/p</a:t>
              </a:r>
              <a:r>
                <a:rPr lang="en-US" sz="1600" baseline="-25000" dirty="0" err="1">
                  <a:solidFill>
                    <a:srgbClr val="FFFFFF"/>
                  </a:solidFill>
                </a:rPr>
                <a:t>T</a:t>
              </a:r>
              <a:r>
                <a:rPr lang="en-US" sz="1600" dirty="0" smtClean="0">
                  <a:solidFill>
                    <a:srgbClr val="FFFFFF"/>
                  </a:solidFill>
                </a:rPr>
                <a:t> = 0.05% </a:t>
              </a:r>
              <a:r>
                <a:rPr lang="en-US" sz="1600" dirty="0" err="1">
                  <a:solidFill>
                    <a:srgbClr val="FFFFFF"/>
                  </a:solidFill>
                </a:rPr>
                <a:t>p</a:t>
              </a:r>
              <a:r>
                <a:rPr lang="en-US" sz="1600" baseline="-25000" dirty="0" err="1">
                  <a:solidFill>
                    <a:srgbClr val="FFFFFF"/>
                  </a:solidFill>
                </a:rPr>
                <a:t>T</a:t>
              </a:r>
              <a:r>
                <a:rPr lang="en-US" sz="1600" baseline="-25000" dirty="0">
                  <a:solidFill>
                    <a:srgbClr val="FFFFFF"/>
                  </a:solidFill>
                </a:rPr>
                <a:t> </a:t>
              </a:r>
              <a:r>
                <a:rPr lang="en-US" sz="1600" dirty="0">
                  <a:solidFill>
                    <a:srgbClr val="FFFFFF"/>
                  </a:solidFill>
                </a:rPr>
                <a:t>(</a:t>
              </a:r>
              <a:r>
                <a:rPr lang="en-US" sz="1600" dirty="0" err="1">
                  <a:solidFill>
                    <a:srgbClr val="FFFFFF"/>
                  </a:solidFill>
                </a:rPr>
                <a:t>GeV</a:t>
              </a:r>
              <a:r>
                <a:rPr lang="en-US" sz="1600" dirty="0">
                  <a:solidFill>
                    <a:srgbClr val="FFFFFF"/>
                  </a:solidFill>
                </a:rPr>
                <a:t>) </a:t>
              </a:r>
              <a:r>
                <a:rPr lang="en-US" sz="1600" dirty="0" err="1">
                  <a:solidFill>
                    <a:srgbClr val="FFFFFF"/>
                  </a:solidFill>
                  <a:sym typeface="Symbol" pitchFamily="-110" charset="2"/>
                </a:rPr>
                <a:t></a:t>
              </a:r>
              <a:r>
                <a:rPr lang="en-US" sz="1600" dirty="0">
                  <a:solidFill>
                    <a:srgbClr val="FFFFFF"/>
                  </a:solidFill>
                  <a:sym typeface="Symbol" pitchFamily="-110" charset="2"/>
                </a:rPr>
                <a:t> </a:t>
              </a:r>
              <a:r>
                <a:rPr lang="en-US" sz="1600" dirty="0" smtClean="0">
                  <a:solidFill>
                    <a:srgbClr val="FFFFFF"/>
                  </a:solidFill>
                </a:rPr>
                <a:t>1%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995" y="169333"/>
              <a:ext cx="4332116" cy="831774"/>
            </a:xfrm>
            <a:prstGeom prst="rect">
              <a:avLst/>
            </a:prstGeom>
            <a:solidFill>
              <a:srgbClr val="5896E5"/>
            </a:solidFill>
            <a:ln>
              <a:noFill/>
            </a:ln>
            <a:effectLst>
              <a:outerShdw blurRad="69850" dist="508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/>
              <a:r>
                <a:rPr lang="en-US" sz="1600" b="1" dirty="0" err="1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ＭＳ Ｐゴシック" pitchFamily="-110" charset="-128"/>
                  <a:cs typeface="ＭＳ Ｐゴシック" pitchFamily="-110" charset="-128"/>
                </a:rPr>
                <a:t>Muon</a:t>
              </a:r>
              <a:r>
                <a:rPr lang="en-US" sz="16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ＭＳ Ｐゴシック" pitchFamily="-110" charset="-128"/>
                  <a:cs typeface="ＭＳ Ｐゴシック" pitchFamily="-110" charset="-128"/>
                </a:rPr>
                <a:t> Spectrometer</a:t>
              </a:r>
              <a:r>
                <a:rPr lang="en-US" sz="16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:</a:t>
              </a:r>
              <a:r>
                <a:rPr lang="en-US" sz="1600" dirty="0" smtClean="0">
                  <a:solidFill>
                    <a:schemeClr val="bg1"/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|</a:t>
              </a:r>
              <a:r>
                <a:rPr lang="en-US" sz="1600" b="1" dirty="0" err="1" smtClean="0">
                  <a:solidFill>
                    <a:schemeClr val="bg1"/>
                  </a:solidFill>
                  <a:sym typeface="Symbol" pitchFamily="-110" charset="2"/>
                </a:rPr>
                <a:t>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|&lt;2.7</a:t>
              </a:r>
              <a:endParaRPr lang="en-US" sz="1600" b="1" dirty="0" smtClean="0">
                <a:solidFill>
                  <a:schemeClr val="bg1"/>
                </a:solidFill>
                <a:ea typeface="ＭＳ Ｐゴシック" pitchFamily="-110" charset="-128"/>
                <a:cs typeface="ＭＳ Ｐゴシック" pitchFamily="-110" charset="-128"/>
                <a:sym typeface="Symbol" pitchFamily="-110" charset="2"/>
              </a:endParaRPr>
            </a:p>
            <a:p>
              <a:pPr eaLnBrk="0" hangingPunct="0"/>
              <a:r>
                <a:rPr lang="en-US" sz="1600" dirty="0">
                  <a:solidFill>
                    <a:schemeClr val="bg1">
                      <a:lumMod val="85000"/>
                      <a:lumOff val="15000"/>
                    </a:schemeClr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A</a:t>
              </a:r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ir-core </a:t>
              </a:r>
              <a:r>
                <a:rPr lang="en-US" sz="1600" dirty="0" err="1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toroids</a:t>
              </a:r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 and gas-based </a:t>
              </a:r>
              <a:r>
                <a:rPr lang="en-US" sz="1600" dirty="0" err="1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muon</a:t>
              </a:r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 chambers</a:t>
              </a:r>
              <a:endPara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ea typeface="ＭＳ Ｐゴシック" pitchFamily="-110" charset="-128"/>
                <a:cs typeface="ＭＳ Ｐゴシック" pitchFamily="-110" charset="-128"/>
              </a:endParaRPr>
            </a:p>
            <a:p>
              <a:pPr eaLnBrk="0" hangingPunct="0"/>
              <a:r>
                <a:rPr lang="en-US" sz="1600" dirty="0" err="1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σ/p</a:t>
              </a:r>
              <a:r>
                <a:rPr lang="en-US" sz="1600" baseline="-25000" dirty="0" err="1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en-US" sz="1600" baseline="-250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= 2% @ 50GeV</a:t>
              </a:r>
              <a:r>
                <a:rPr lang="en-US" sz="1600" baseline="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 to 10% @ 1TeV (ID+MS)</a:t>
              </a:r>
              <a:endParaRPr 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rot="16200000" flipH="1">
              <a:off x="2996456" y="805704"/>
              <a:ext cx="886253" cy="12770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611989" y="169333"/>
              <a:ext cx="2332568" cy="831773"/>
            </a:xfrm>
            <a:prstGeom prst="rect">
              <a:avLst/>
            </a:prstGeom>
            <a:solidFill>
              <a:srgbClr val="FFB04F"/>
            </a:solidFill>
            <a:ln>
              <a:noFill/>
            </a:ln>
            <a:effectLst>
              <a:outerShdw blurRad="53975" dist="762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EM calorimeter: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|</a:t>
              </a:r>
              <a:r>
                <a:rPr lang="en-US" sz="1600" dirty="0" err="1" smtClean="0">
                  <a:solidFill>
                    <a:schemeClr val="tx1"/>
                  </a:solidFill>
                  <a:sym typeface="Symbol" pitchFamily="-110" charset="2"/>
                </a:rPr>
                <a:t></a:t>
              </a:r>
              <a:r>
                <a:rPr lang="en-US" sz="1600" dirty="0" smtClean="0">
                  <a:solidFill>
                    <a:schemeClr val="tx1"/>
                  </a:solidFill>
                </a:rPr>
                <a:t>|&lt;3.2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en-US" sz="1600" dirty="0" err="1" smtClean="0">
                  <a:solidFill>
                    <a:srgbClr val="000000"/>
                  </a:solidFill>
                </a:rPr>
                <a:t>Pb-LAr</a:t>
              </a:r>
              <a:r>
                <a:rPr lang="en-US" sz="1600" dirty="0" smtClean="0">
                  <a:solidFill>
                    <a:srgbClr val="000000"/>
                  </a:solidFill>
                </a:rPr>
                <a:t> Accordion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sym typeface="Symbol" pitchFamily="-110" charset="2"/>
                </a:rPr>
                <a:t></a:t>
              </a:r>
              <a:r>
                <a:rPr lang="en-US" sz="1600" dirty="0" smtClean="0">
                  <a:solidFill>
                    <a:srgbClr val="000000"/>
                  </a:solidFill>
                </a:rPr>
                <a:t>/E = 10%/</a:t>
              </a:r>
              <a:r>
                <a:rPr lang="en-US" sz="1600" dirty="0" smtClean="0">
                  <a:solidFill>
                    <a:srgbClr val="000000"/>
                  </a:solidFill>
                  <a:sym typeface="Symbol" pitchFamily="-110" charset="2"/>
                </a:rPr>
                <a:t></a:t>
              </a:r>
              <a:r>
                <a:rPr lang="en-US" sz="1600" dirty="0" smtClean="0">
                  <a:solidFill>
                    <a:srgbClr val="000000"/>
                  </a:solidFill>
                </a:rPr>
                <a:t>E </a:t>
              </a:r>
              <a:r>
                <a:rPr lang="en-US" sz="1600" dirty="0" err="1" smtClean="0">
                  <a:solidFill>
                    <a:srgbClr val="000000"/>
                  </a:solidFill>
                  <a:sym typeface="Symbol" pitchFamily="-110" charset="2"/>
                </a:rPr>
                <a:t></a:t>
              </a:r>
              <a:r>
                <a:rPr lang="en-US" sz="1600" dirty="0" smtClean="0">
                  <a:solidFill>
                    <a:srgbClr val="000000"/>
                  </a:solidFill>
                  <a:sym typeface="Symbol" pitchFamily="-110" charset="2"/>
                </a:rPr>
                <a:t> 0.7%</a:t>
              </a:r>
              <a:endParaRPr lang="es-ES_tradnl" sz="1600" dirty="0" smtClean="0">
                <a:solidFill>
                  <a:srgbClr val="000000"/>
                </a:solidFill>
                <a:sym typeface="Symbol" pitchFamily="-110" charset="2"/>
              </a:endParaRPr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>
            <a:xfrm rot="5400000">
              <a:off x="4919799" y="1387086"/>
              <a:ext cx="2244455" cy="14724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620934" y="1728611"/>
              <a:ext cx="2438400" cy="131233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69850" dist="508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DDDDDD"/>
                  </a:solidFill>
                </a:rPr>
                <a:t>Hadronic</a:t>
              </a:r>
              <a:r>
                <a:rPr lang="en-US" b="1" dirty="0" smtClean="0">
                  <a:solidFill>
                    <a:srgbClr val="DDDDDD"/>
                  </a:solidFill>
                </a:rPr>
                <a:t> calorimeter: </a:t>
              </a:r>
            </a:p>
            <a:p>
              <a:r>
                <a:rPr lang="en-US" dirty="0" smtClean="0">
                  <a:solidFill>
                    <a:srgbClr val="DDDDDD"/>
                  </a:solidFill>
                </a:rPr>
                <a:t>|</a:t>
              </a:r>
              <a:r>
                <a:rPr lang="en-US" dirty="0" err="1" smtClean="0">
                  <a:solidFill>
                    <a:srgbClr val="DDDDDD"/>
                  </a:solidFill>
                  <a:sym typeface="Symbol" pitchFamily="-110" charset="2"/>
                </a:rPr>
                <a:t></a:t>
              </a:r>
              <a:r>
                <a:rPr lang="en-US" dirty="0" smtClean="0">
                  <a:solidFill>
                    <a:srgbClr val="DDDDDD"/>
                  </a:solidFill>
                  <a:sym typeface="Symbol" pitchFamily="-110" charset="2"/>
                </a:rPr>
                <a:t>|&lt;1.7 Fe/</a:t>
              </a:r>
              <a:r>
                <a:rPr lang="en-US" dirty="0" err="1" smtClean="0">
                  <a:solidFill>
                    <a:srgbClr val="DDDDDD"/>
                  </a:solidFill>
                  <a:sym typeface="Symbol" pitchFamily="-110" charset="2"/>
                </a:rPr>
                <a:t>scintillator</a:t>
              </a:r>
              <a:r>
                <a:rPr lang="en-US" dirty="0" smtClean="0">
                  <a:solidFill>
                    <a:srgbClr val="DDDDDD"/>
                  </a:solidFill>
                  <a:sym typeface="Symbol" pitchFamily="-110" charset="2"/>
                </a:rPr>
                <a:t> </a:t>
              </a:r>
            </a:p>
            <a:p>
              <a:r>
                <a:rPr lang="en-US" dirty="0" smtClean="0">
                  <a:solidFill>
                    <a:srgbClr val="DDDDDD"/>
                  </a:solidFill>
                </a:rPr>
                <a:t>1.3&lt;|</a:t>
              </a:r>
              <a:r>
                <a:rPr lang="en-US" dirty="0" err="1" smtClean="0">
                  <a:solidFill>
                    <a:srgbClr val="DDDDDD"/>
                  </a:solidFill>
                  <a:sym typeface="Symbol" pitchFamily="-110" charset="2"/>
                </a:rPr>
                <a:t></a:t>
              </a:r>
              <a:r>
                <a:rPr lang="en-US" dirty="0" smtClean="0">
                  <a:solidFill>
                    <a:srgbClr val="DDDDDD"/>
                  </a:solidFill>
                  <a:sym typeface="Symbol" pitchFamily="-110" charset="2"/>
                </a:rPr>
                <a:t>|&lt;4.9 Cu/W-</a:t>
              </a:r>
              <a:r>
                <a:rPr lang="en-US" dirty="0" err="1" smtClean="0">
                  <a:solidFill>
                    <a:srgbClr val="DDDDDD"/>
                  </a:solidFill>
                  <a:sym typeface="Symbol" pitchFamily="-110" charset="2"/>
                </a:rPr>
                <a:t>Lar</a:t>
              </a:r>
              <a:endParaRPr lang="en-US" dirty="0" smtClean="0">
                <a:solidFill>
                  <a:srgbClr val="DDDDDD"/>
                </a:solidFill>
                <a:sym typeface="Symbol" pitchFamily="-110" charset="2"/>
              </a:endParaRPr>
            </a:p>
            <a:p>
              <a:r>
                <a:rPr lang="en-US" dirty="0" err="1" smtClean="0">
                  <a:solidFill>
                    <a:srgbClr val="DDDDDD"/>
                  </a:solidFill>
                  <a:sym typeface="Symbol" pitchFamily="-110" charset="2"/>
                </a:rPr>
                <a:t></a:t>
              </a:r>
              <a:r>
                <a:rPr lang="en-US" dirty="0" err="1" smtClean="0">
                  <a:solidFill>
                    <a:srgbClr val="DDDDDD"/>
                  </a:solidFill>
                </a:rPr>
                <a:t>/E</a:t>
              </a:r>
              <a:r>
                <a:rPr lang="en-US" baseline="-25000" dirty="0" err="1" smtClean="0">
                  <a:solidFill>
                    <a:srgbClr val="DDDDDD"/>
                  </a:solidFill>
                </a:rPr>
                <a:t>jet</a:t>
              </a:r>
              <a:r>
                <a:rPr lang="en-US" dirty="0" smtClean="0">
                  <a:solidFill>
                    <a:srgbClr val="DDDDDD"/>
                  </a:solidFill>
                </a:rPr>
                <a:t>= 50%/</a:t>
              </a:r>
              <a:r>
                <a:rPr lang="en-US" dirty="0" smtClean="0">
                  <a:solidFill>
                    <a:srgbClr val="DDDDDD"/>
                  </a:solidFill>
                  <a:sym typeface="Symbol" pitchFamily="-110" charset="2"/>
                </a:rPr>
                <a:t></a:t>
              </a:r>
              <a:r>
                <a:rPr lang="en-US" dirty="0" smtClean="0">
                  <a:solidFill>
                    <a:srgbClr val="DDDDDD"/>
                  </a:solidFill>
                </a:rPr>
                <a:t>E</a:t>
              </a:r>
              <a:r>
                <a:rPr lang="en-US" dirty="0" smtClean="0">
                  <a:solidFill>
                    <a:srgbClr val="DDDDDD"/>
                  </a:solidFill>
                  <a:sym typeface="Symbol" pitchFamily="-110" charset="2"/>
                </a:rPr>
                <a:t> </a:t>
              </a:r>
              <a:r>
                <a:rPr lang="en-US" dirty="0" err="1" smtClean="0">
                  <a:solidFill>
                    <a:srgbClr val="DDDDDD"/>
                  </a:solidFill>
                  <a:sym typeface="Symbol" pitchFamily="-110" charset="2"/>
                </a:rPr>
                <a:t></a:t>
              </a:r>
              <a:r>
                <a:rPr lang="en-US" dirty="0" smtClean="0">
                  <a:solidFill>
                    <a:srgbClr val="DDDDDD"/>
                  </a:solidFill>
                  <a:sym typeface="Symbol" pitchFamily="-110" charset="2"/>
                </a:rPr>
                <a:t> 3% </a:t>
              </a: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rot="10800000" flipV="1">
              <a:off x="6006396" y="2384778"/>
              <a:ext cx="614538" cy="13248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0"/>
            </p:cNvCxnSpPr>
            <p:nvPr/>
          </p:nvCxnSpPr>
          <p:spPr>
            <a:xfrm rot="16200000" flipV="1">
              <a:off x="5073503" y="3364943"/>
              <a:ext cx="2139541" cy="23523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25595" y="4572855"/>
              <a:ext cx="2675459" cy="186901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outerShdw blurRad="69850" dist="1143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L = 44 </a:t>
              </a:r>
              <a:r>
                <a:rPr lang="en-US" dirty="0" err="1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m</a:t>
              </a: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, </a:t>
              </a:r>
              <a:r>
                <a:rPr lang="en-GB" dirty="0" err="1" smtClean="0">
                  <a:solidFill>
                    <a:srgbClr val="000000"/>
                  </a:solidFill>
                  <a:sym typeface="Symbol" pitchFamily="-110" charset="2"/>
                </a:rPr>
                <a:t></a:t>
              </a: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 ≈ 25 </a:t>
              </a:r>
              <a:r>
                <a:rPr lang="en-US" dirty="0" err="1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m</a:t>
              </a:r>
              <a:endParaRPr lang="en-US" dirty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endParaRPr>
            </a:p>
            <a:p>
              <a:pPr eaLnBrk="0" hangingPunct="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7000 </a:t>
              </a:r>
              <a:r>
                <a:rPr lang="en-US" dirty="0" err="1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tonnes</a:t>
              </a:r>
              <a:endParaRPr lang="en-US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endParaRPr>
            </a:p>
            <a:p>
              <a:pPr eaLnBrk="0" hangingPunct="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≈10</a:t>
              </a:r>
              <a:r>
                <a:rPr lang="en-US" b="1" baseline="30000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8</a:t>
              </a: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 electronic channels</a:t>
              </a:r>
            </a:p>
            <a:p>
              <a:pPr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3-level trigger reducing 40 MHz collision rate to 200 Hz of events to tape</a:t>
              </a:r>
            </a:p>
          </p:txBody>
        </p:sp>
        <p:cxnSp>
          <p:nvCxnSpPr>
            <p:cNvPr id="25" name="Straight Arrow Connector 24"/>
            <p:cNvCxnSpPr>
              <a:stCxn id="10" idx="2"/>
            </p:cNvCxnSpPr>
            <p:nvPr/>
          </p:nvCxnSpPr>
          <p:spPr>
            <a:xfrm rot="5400000">
              <a:off x="1595010" y="854182"/>
              <a:ext cx="1059118" cy="13529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29131" y="1673695"/>
            <a:ext cx="3820668" cy="3427193"/>
            <a:chOff x="4629131" y="1673695"/>
            <a:chExt cx="3820668" cy="3427193"/>
          </a:xfrm>
        </p:grpSpPr>
        <p:pic>
          <p:nvPicPr>
            <p:cNvPr id="13" name="Picture 12" descr="aircraft-carrier-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9131" y="2357688"/>
              <a:ext cx="3526536" cy="27432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195902" y="1673695"/>
              <a:ext cx="2253897" cy="914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Light aircraft carrier (10,000 </a:t>
              </a:r>
              <a:r>
                <a:rPr lang="en-US" dirty="0" err="1" smtClean="0"/>
                <a:t>tonne</a:t>
              </a:r>
              <a:r>
                <a:rPr lang="en-US" dirty="0" smtClean="0"/>
                <a:t>) traveling at 30km/h</a:t>
              </a:r>
              <a:endParaRPr lang="en-US" dirty="0"/>
            </a:p>
          </p:txBody>
        </p:sp>
      </p:grpSp>
      <p:pic>
        <p:nvPicPr>
          <p:cNvPr id="7" name="Picture 6" descr="ATLASsumLumiByDa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22295" y="297368"/>
            <a:ext cx="4260047" cy="3057917"/>
          </a:xfrm>
          <a:prstGeom prst="rect">
            <a:avLst/>
          </a:prstGeom>
        </p:spPr>
      </p:pic>
      <p:pic>
        <p:nvPicPr>
          <p:cNvPr id="11" name="Picture 10" descr="ATLASpeakLumiByDa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22294" y="3331545"/>
            <a:ext cx="4260047" cy="305791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0370" y="427238"/>
            <a:ext cx="4065095" cy="5792219"/>
          </a:xfrm>
          <a:solidFill>
            <a:schemeClr val="tx1">
              <a:lumMod val="65000"/>
              <a:lumOff val="35000"/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Very successful operation in 2011!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Running @ √</a:t>
            </a:r>
            <a:r>
              <a:rPr lang="en-US" sz="2400" i="1" dirty="0" err="1" smtClean="0">
                <a:solidFill>
                  <a:srgbClr val="FFFFFF"/>
                </a:solidFill>
              </a:rPr>
              <a:t>s</a:t>
            </a:r>
            <a:r>
              <a:rPr lang="en-US" sz="2400" i="1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= 7TeV and 50ns bunch crossing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Peak instantaneous luminosity 1.28x10</a:t>
            </a:r>
            <a:r>
              <a:rPr lang="en-US" sz="2400" baseline="30000" dirty="0" smtClean="0">
                <a:solidFill>
                  <a:srgbClr val="FFFFFF"/>
                </a:solidFill>
              </a:rPr>
              <a:t>33</a:t>
            </a:r>
            <a:r>
              <a:rPr lang="en-US" sz="2400" dirty="0" smtClean="0">
                <a:solidFill>
                  <a:srgbClr val="FFFFFF"/>
                </a:solidFill>
              </a:rPr>
              <a:t>cm</a:t>
            </a:r>
            <a:r>
              <a:rPr lang="en-US" sz="2400" baseline="30000" dirty="0" smtClean="0">
                <a:solidFill>
                  <a:srgbClr val="FFFFFF"/>
                </a:solidFill>
              </a:rPr>
              <a:t>-2</a:t>
            </a:r>
            <a:r>
              <a:rPr lang="en-US" sz="2400" dirty="0" smtClean="0">
                <a:solidFill>
                  <a:srgbClr val="FFFFFF"/>
                </a:solidFill>
              </a:rPr>
              <a:t>s</a:t>
            </a:r>
            <a:r>
              <a:rPr lang="en-US" sz="2400" baseline="30000" dirty="0" smtClean="0">
                <a:solidFill>
                  <a:srgbClr val="FFFFFF"/>
                </a:solidFill>
              </a:rPr>
              <a:t>-1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Average pileup &lt;</a:t>
            </a:r>
            <a:r>
              <a:rPr lang="en-US" sz="2400" dirty="0" err="1" smtClean="0">
                <a:solidFill>
                  <a:srgbClr val="FFFFFF"/>
                </a:solidFill>
              </a:rPr>
              <a:t>μ</a:t>
            </a:r>
            <a:r>
              <a:rPr lang="en-US" sz="2400" dirty="0" smtClean="0">
                <a:solidFill>
                  <a:srgbClr val="FFFFFF"/>
                </a:solidFill>
              </a:rPr>
              <a:t>&gt; ≈ 6 but peak up to 14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Collected 20 – 60 pb</a:t>
            </a:r>
            <a:r>
              <a:rPr lang="en-US" sz="2400" baseline="30000" dirty="0" smtClean="0">
                <a:solidFill>
                  <a:srgbClr val="FFFFFF"/>
                </a:solidFill>
              </a:rPr>
              <a:t>-1</a:t>
            </a:r>
            <a:r>
              <a:rPr lang="en-US" sz="2400" dirty="0" smtClean="0">
                <a:solidFill>
                  <a:srgbClr val="FFFFFF"/>
                </a:solidFill>
              </a:rPr>
              <a:t> per day before tech. stop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Continue run until end of 2012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Then shutdown and upgrade to</a:t>
            </a:r>
            <a:r>
              <a:rPr lang="en-US" sz="2400" dirty="0" smtClean="0">
                <a:solidFill>
                  <a:srgbClr val="FFFFFF"/>
                </a:solidFill>
              </a:rPr>
              <a:t> higher √</a:t>
            </a:r>
            <a:r>
              <a:rPr lang="en-US" sz="2400" i="1" dirty="0" err="1" smtClean="0">
                <a:solidFill>
                  <a:srgbClr val="FFFFFF"/>
                </a:solidFill>
              </a:rPr>
              <a:t>s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5824-27DA-5F42-A3FF-2C603D9DDE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294" y="427239"/>
            <a:ext cx="4260047" cy="3061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4355" y="3461414"/>
            <a:ext cx="4209344" cy="302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5974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Higgs Physics at the LHC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485136" y="126317"/>
            <a:ext cx="3495428" cy="3297984"/>
            <a:chOff x="362240" y="3560016"/>
            <a:chExt cx="3495429" cy="3297984"/>
          </a:xfrm>
          <a:solidFill>
            <a:schemeClr val="bg1"/>
          </a:solidFill>
        </p:grpSpPr>
        <p:pic>
          <p:nvPicPr>
            <p:cNvPr id="29" name="Picture 28" descr="s10_blueband_july2010_smal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240" y="3560017"/>
              <a:ext cx="3238175" cy="3297983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2070178" y="5070508"/>
              <a:ext cx="3297983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10000"/>
                    </a:schemeClr>
                  </a:solidFill>
                </a:rPr>
                <a:t>http://</a:t>
              </a:r>
              <a:r>
                <a:rPr lang="en-US" sz="1200" dirty="0" err="1" smtClean="0">
                  <a:solidFill>
                    <a:schemeClr val="accent1">
                      <a:lumMod val="10000"/>
                    </a:schemeClr>
                  </a:solidFill>
                </a:rPr>
                <a:t>lepewwg.web.cern.ch</a:t>
              </a:r>
              <a:r>
                <a:rPr lang="en-US" sz="1200" dirty="0" smtClean="0">
                  <a:solidFill>
                    <a:schemeClr val="accent1">
                      <a:lumMod val="10000"/>
                    </a:schemeClr>
                  </a:solidFill>
                </a:rPr>
                <a:t>/LEPEWWG/</a:t>
              </a:r>
            </a:p>
          </p:txBody>
        </p:sp>
      </p:grp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4304" y="166115"/>
            <a:ext cx="5175123" cy="3258186"/>
          </a:xfrm>
          <a:noFill/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595959"/>
                </a:solidFill>
              </a:rPr>
              <a:t>The </a:t>
            </a:r>
            <a:r>
              <a:rPr lang="en-US" sz="2000" b="1" dirty="0" smtClean="0">
                <a:solidFill>
                  <a:srgbClr val="595959"/>
                </a:solidFill>
              </a:rPr>
              <a:t>simplest model</a:t>
            </a:r>
            <a:r>
              <a:rPr lang="en-US" sz="2000" dirty="0" smtClean="0">
                <a:solidFill>
                  <a:srgbClr val="595959"/>
                </a:solidFill>
              </a:rPr>
              <a:t> of electroweak symmetry breaking predicts one </a:t>
            </a:r>
            <a:r>
              <a:rPr lang="en-US" sz="2000" b="1" dirty="0" smtClean="0">
                <a:solidFill>
                  <a:srgbClr val="595959"/>
                </a:solidFill>
              </a:rPr>
              <a:t>Higgs scalar</a:t>
            </a:r>
            <a:endParaRPr lang="en-US" sz="2000" dirty="0" smtClean="0">
              <a:solidFill>
                <a:srgbClr val="595959"/>
              </a:solidFill>
            </a:endParaRPr>
          </a:p>
          <a:p>
            <a:pPr lvl="1"/>
            <a:r>
              <a:rPr lang="en-US" sz="1800" dirty="0" smtClean="0">
                <a:solidFill>
                  <a:srgbClr val="595959"/>
                </a:solidFill>
              </a:rPr>
              <a:t>The Higgs boson mass is the only free parameter</a:t>
            </a:r>
          </a:p>
          <a:p>
            <a:r>
              <a:rPr lang="en-US" sz="2400" dirty="0" smtClean="0">
                <a:solidFill>
                  <a:srgbClr val="595959"/>
                </a:solidFill>
              </a:rPr>
              <a:t>Curr</a:t>
            </a:r>
            <a:r>
              <a:rPr lang="en-US" sz="2000" dirty="0" smtClean="0">
                <a:solidFill>
                  <a:srgbClr val="595959"/>
                </a:solidFill>
              </a:rPr>
              <a:t>ent mass limits:</a:t>
            </a:r>
          </a:p>
          <a:p>
            <a:pPr lvl="1"/>
            <a:r>
              <a:rPr lang="en-US" sz="1800" dirty="0" smtClean="0">
                <a:solidFill>
                  <a:srgbClr val="595959"/>
                </a:solidFill>
              </a:rPr>
              <a:t>LEP </a:t>
            </a:r>
            <a:r>
              <a:rPr lang="en-US" sz="1800" b="1" dirty="0" smtClean="0">
                <a:solidFill>
                  <a:srgbClr val="595959"/>
                </a:solidFill>
              </a:rPr>
              <a:t>excluded </a:t>
            </a:r>
            <a:r>
              <a:rPr lang="en-US" sz="1800" dirty="0" smtClean="0">
                <a:solidFill>
                  <a:srgbClr val="595959"/>
                </a:solidFill>
              </a:rPr>
              <a:t>mass range below </a:t>
            </a:r>
            <a:r>
              <a:rPr lang="en-US" sz="1800" b="1" dirty="0" smtClean="0">
                <a:solidFill>
                  <a:srgbClr val="595959"/>
                </a:solidFill>
              </a:rPr>
              <a:t>114.4 GeV/c</a:t>
            </a:r>
            <a:r>
              <a:rPr lang="en-US" sz="1800" b="1" baseline="30000" dirty="0" smtClean="0">
                <a:solidFill>
                  <a:srgbClr val="595959"/>
                </a:solidFill>
              </a:rPr>
              <a:t>2</a:t>
            </a:r>
            <a:r>
              <a:rPr lang="en-US" sz="1800" dirty="0" smtClean="0">
                <a:solidFill>
                  <a:srgbClr val="595959"/>
                </a:solidFill>
              </a:rPr>
              <a:t> </a:t>
            </a:r>
          </a:p>
          <a:p>
            <a:pPr lvl="1"/>
            <a:r>
              <a:rPr lang="en-US" sz="1800" dirty="0" smtClean="0">
                <a:solidFill>
                  <a:srgbClr val="595959"/>
                </a:solidFill>
              </a:rPr>
              <a:t>EW fit: </a:t>
            </a:r>
            <a:r>
              <a:rPr lang="en-US" sz="1800" dirty="0" err="1" smtClean="0">
                <a:solidFill>
                  <a:srgbClr val="595959"/>
                </a:solidFill>
              </a:rPr>
              <a:t>m</a:t>
            </a:r>
            <a:r>
              <a:rPr lang="en-US" sz="1800" baseline="-25000" dirty="0" err="1" smtClean="0">
                <a:solidFill>
                  <a:srgbClr val="595959"/>
                </a:solidFill>
              </a:rPr>
              <a:t>H</a:t>
            </a:r>
            <a:r>
              <a:rPr lang="en-US" sz="1800" dirty="0" smtClean="0">
                <a:solidFill>
                  <a:srgbClr val="595959"/>
                </a:solidFill>
              </a:rPr>
              <a:t> = </a:t>
            </a:r>
            <a:r>
              <a:rPr lang="en-US" sz="1800" b="1" dirty="0" smtClean="0">
                <a:solidFill>
                  <a:srgbClr val="595959"/>
                </a:solidFill>
              </a:rPr>
              <a:t>89</a:t>
            </a:r>
            <a:r>
              <a:rPr lang="en-US" sz="1800" b="1" baseline="30000" dirty="0" smtClean="0">
                <a:solidFill>
                  <a:srgbClr val="595959"/>
                </a:solidFill>
              </a:rPr>
              <a:t>+35</a:t>
            </a:r>
            <a:r>
              <a:rPr lang="en-US" sz="1800" b="1" baseline="-25000" dirty="0" smtClean="0">
                <a:solidFill>
                  <a:srgbClr val="595959"/>
                </a:solidFill>
              </a:rPr>
              <a:t>-26</a:t>
            </a:r>
            <a:r>
              <a:rPr lang="en-US" sz="1800" b="1" dirty="0" smtClean="0">
                <a:solidFill>
                  <a:srgbClr val="595959"/>
                </a:solidFill>
              </a:rPr>
              <a:t> GeV/c</a:t>
            </a:r>
            <a:r>
              <a:rPr lang="en-US" sz="1800" b="1" baseline="30000" dirty="0" smtClean="0">
                <a:solidFill>
                  <a:srgbClr val="595959"/>
                </a:solidFill>
              </a:rPr>
              <a:t>2</a:t>
            </a:r>
            <a:r>
              <a:rPr lang="en-US" sz="1800" dirty="0" smtClean="0">
                <a:solidFill>
                  <a:srgbClr val="595959"/>
                </a:solidFill>
              </a:rPr>
              <a:t> (July 2010)</a:t>
            </a:r>
          </a:p>
          <a:p>
            <a:pPr lvl="1"/>
            <a:r>
              <a:rPr lang="en-US" sz="1800" dirty="0" smtClean="0">
                <a:solidFill>
                  <a:srgbClr val="595959"/>
                </a:solidFill>
              </a:rPr>
              <a:t>Including LEP: </a:t>
            </a:r>
            <a:r>
              <a:rPr lang="en-US" sz="1800" dirty="0" err="1" smtClean="0">
                <a:solidFill>
                  <a:srgbClr val="595959"/>
                </a:solidFill>
              </a:rPr>
              <a:t>m</a:t>
            </a:r>
            <a:r>
              <a:rPr lang="en-US" sz="1800" baseline="-25000" dirty="0" err="1" smtClean="0">
                <a:solidFill>
                  <a:srgbClr val="595959"/>
                </a:solidFill>
              </a:rPr>
              <a:t>H</a:t>
            </a:r>
            <a:r>
              <a:rPr lang="en-US" sz="1800" dirty="0" smtClean="0">
                <a:solidFill>
                  <a:srgbClr val="595959"/>
                </a:solidFill>
              </a:rPr>
              <a:t> &lt; </a:t>
            </a:r>
            <a:r>
              <a:rPr lang="en-US" sz="1800" b="1" dirty="0" smtClean="0">
                <a:solidFill>
                  <a:srgbClr val="595959"/>
                </a:solidFill>
              </a:rPr>
              <a:t>185 GeV/c</a:t>
            </a:r>
            <a:r>
              <a:rPr lang="en-US" sz="1800" b="1" baseline="30000" dirty="0" smtClean="0">
                <a:solidFill>
                  <a:srgbClr val="595959"/>
                </a:solidFill>
              </a:rPr>
              <a:t>2</a:t>
            </a:r>
            <a:r>
              <a:rPr lang="en-US" sz="1800" dirty="0" smtClean="0">
                <a:solidFill>
                  <a:srgbClr val="595959"/>
                </a:solidFill>
              </a:rPr>
              <a:t> (July 2010)</a:t>
            </a:r>
          </a:p>
          <a:p>
            <a:pPr lvl="1"/>
            <a:r>
              <a:rPr lang="en-US" sz="1800" dirty="0" err="1" smtClean="0">
                <a:solidFill>
                  <a:srgbClr val="595959"/>
                </a:solidFill>
              </a:rPr>
              <a:t>Tevatron</a:t>
            </a:r>
            <a:r>
              <a:rPr lang="en-US" sz="1800" dirty="0" smtClean="0">
                <a:solidFill>
                  <a:srgbClr val="595959"/>
                </a:solidFill>
              </a:rPr>
              <a:t> </a:t>
            </a:r>
            <a:r>
              <a:rPr lang="en-US" sz="1800" b="1" dirty="0" smtClean="0">
                <a:solidFill>
                  <a:srgbClr val="595959"/>
                </a:solidFill>
              </a:rPr>
              <a:t>excluded</a:t>
            </a:r>
            <a:r>
              <a:rPr lang="en-US" sz="1800" dirty="0" smtClean="0">
                <a:solidFill>
                  <a:srgbClr val="595959"/>
                </a:solidFill>
              </a:rPr>
              <a:t> range of </a:t>
            </a:r>
            <a:r>
              <a:rPr lang="en-US" sz="1800" b="1" dirty="0" smtClean="0">
                <a:solidFill>
                  <a:srgbClr val="595959"/>
                </a:solidFill>
              </a:rPr>
              <a:t>158 – 173 GeV/c</a:t>
            </a:r>
            <a:r>
              <a:rPr lang="en-US" sz="1800" b="1" baseline="30000" dirty="0" smtClean="0">
                <a:solidFill>
                  <a:srgbClr val="595959"/>
                </a:solidFill>
              </a:rPr>
              <a:t>2</a:t>
            </a:r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520" y="6356350"/>
            <a:ext cx="2133600" cy="365125"/>
          </a:xfrm>
        </p:spPr>
        <p:txBody>
          <a:bodyPr/>
          <a:lstStyle/>
          <a:p>
            <a:fld id="{3E935703-8B0D-B849-AFD6-EE2B8A8A363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066421" y="3573084"/>
            <a:ext cx="3914143" cy="2869460"/>
            <a:chOff x="5066421" y="3608694"/>
            <a:chExt cx="3914143" cy="2869460"/>
          </a:xfrm>
          <a:solidFill>
            <a:schemeClr val="tx2"/>
          </a:solidFill>
        </p:grpSpPr>
        <p:grpSp>
          <p:nvGrpSpPr>
            <p:cNvPr id="25" name="Group 24"/>
            <p:cNvGrpSpPr/>
            <p:nvPr/>
          </p:nvGrpSpPr>
          <p:grpSpPr>
            <a:xfrm>
              <a:off x="5066421" y="3608694"/>
              <a:ext cx="3914142" cy="2869460"/>
              <a:chOff x="5066421" y="3608694"/>
              <a:chExt cx="3914142" cy="2869460"/>
            </a:xfrm>
            <a:grpFill/>
          </p:grpSpPr>
          <p:pic>
            <p:nvPicPr>
              <p:cNvPr id="20" name="Picture 19" descr="tevbayeslimits19july2010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5066421" y="3608694"/>
                <a:ext cx="3828197" cy="2869460"/>
              </a:xfrm>
              <a:prstGeom prst="rect">
                <a:avLst/>
              </a:prstGeom>
              <a:grpFill/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7407334" y="4904924"/>
                <a:ext cx="2869460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http://</a:t>
                </a:r>
                <a:r>
                  <a:rPr lang="en-US" sz="1200" dirty="0" err="1" smtClean="0">
                    <a:solidFill>
                      <a:srgbClr val="7F7F7F"/>
                    </a:solidFill>
                  </a:rPr>
                  <a:t>tevnphwg.fnal.gov</a:t>
                </a:r>
                <a:r>
                  <a:rPr lang="en-US" sz="1200" dirty="0" smtClean="0">
                    <a:solidFill>
                      <a:srgbClr val="7F7F7F"/>
                    </a:solidFill>
                  </a:rPr>
                  <a:t>/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916986" y="3608694"/>
              <a:ext cx="1063578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chemeClr val="accent1">
                      <a:lumMod val="10000"/>
                    </a:schemeClr>
                  </a:solidFill>
                </a:rPr>
                <a:t>July 2010</a:t>
              </a:r>
              <a:endParaRPr lang="en-US" sz="11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3573084"/>
            <a:ext cx="3962759" cy="2869460"/>
            <a:chOff x="457200" y="3608694"/>
            <a:chExt cx="3962759" cy="2869460"/>
          </a:xfrm>
          <a:solidFill>
            <a:schemeClr val="tx2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457200" y="3608694"/>
              <a:ext cx="3962758" cy="2869460"/>
              <a:chOff x="457200" y="3608694"/>
              <a:chExt cx="3962758" cy="2869460"/>
            </a:xfrm>
            <a:grpFill/>
          </p:grpSpPr>
          <p:pic>
            <p:nvPicPr>
              <p:cNvPr id="18" name="Picture 17" descr="tevsmh7mar2011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457200" y="3608694"/>
                <a:ext cx="3828198" cy="2869460"/>
              </a:xfrm>
              <a:prstGeom prst="rect">
                <a:avLst/>
              </a:prstGeom>
              <a:grpFill/>
            </p:spPr>
          </p:pic>
          <p:sp>
            <p:nvSpPr>
              <p:cNvPr id="21" name="TextBox 20"/>
              <p:cNvSpPr txBox="1"/>
              <p:nvPr/>
            </p:nvSpPr>
            <p:spPr>
              <a:xfrm rot="16200000">
                <a:off x="2846729" y="4904924"/>
                <a:ext cx="2869460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7F7F7F"/>
                    </a:solidFill>
                  </a:rPr>
                  <a:t>http://</a:t>
                </a:r>
                <a:r>
                  <a:rPr lang="en-US" sz="1200" dirty="0" err="1" smtClean="0">
                    <a:solidFill>
                      <a:srgbClr val="7F7F7F"/>
                    </a:solidFill>
                  </a:rPr>
                  <a:t>tevnphwg.fnal.gov</a:t>
                </a:r>
                <a:r>
                  <a:rPr lang="en-US" sz="1200" dirty="0" smtClean="0">
                    <a:solidFill>
                      <a:srgbClr val="7F7F7F"/>
                    </a:solidFill>
                  </a:rPr>
                  <a:t>/</a:t>
                </a:r>
                <a:endParaRPr lang="en-US" sz="1200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356381" y="3622594"/>
              <a:ext cx="1063578" cy="2616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srgbClr val="161616"/>
                  </a:solidFill>
                </a:rPr>
                <a:t>March 2011</a:t>
              </a:r>
              <a:endParaRPr lang="en-US" sz="1100" dirty="0">
                <a:solidFill>
                  <a:srgbClr val="16161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HCHiggs_XS_7T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80" y="1176302"/>
            <a:ext cx="6603859" cy="47454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00023" y="890380"/>
            <a:ext cx="3191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595959"/>
                </a:solidFill>
              </a:rPr>
              <a:t>CERN-2011-002; arXiv:1101.0593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HCHiggs_XS_7T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80" y="1176302"/>
            <a:ext cx="6603859" cy="47454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80" y="942765"/>
            <a:ext cx="1785919" cy="12105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83" y="2153355"/>
            <a:ext cx="1785919" cy="12067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0" y="4693461"/>
            <a:ext cx="1794322" cy="1228328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</p:cNvCxnSpPr>
          <p:nvPr/>
        </p:nvCxnSpPr>
        <p:spPr>
          <a:xfrm>
            <a:off x="1932099" y="1548060"/>
            <a:ext cx="1583892" cy="1292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</p:cNvCxnSpPr>
          <p:nvPr/>
        </p:nvCxnSpPr>
        <p:spPr>
          <a:xfrm>
            <a:off x="1940502" y="2756706"/>
            <a:ext cx="1449623" cy="3"/>
          </a:xfrm>
          <a:prstGeom prst="straightConnector1">
            <a:avLst/>
          </a:prstGeom>
          <a:ln>
            <a:solidFill>
              <a:srgbClr val="3D8F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3"/>
          </p:cNvCxnSpPr>
          <p:nvPr/>
        </p:nvCxnSpPr>
        <p:spPr>
          <a:xfrm flipV="1">
            <a:off x="1940502" y="3964085"/>
            <a:ext cx="1449623" cy="134354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400023" y="890380"/>
            <a:ext cx="3191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595959"/>
                </a:solidFill>
              </a:rPr>
              <a:t>CERN-2011-002; arXiv:1101.0593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inBlack">
  <a:themeElements>
    <a:clrScheme name="Custom 4">
      <a:dk1>
        <a:sysClr val="windowText" lastClr="000000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PlainBlack.thmx</Template>
  <TotalTime>81071</TotalTime>
  <Words>1820</Words>
  <Application>Microsoft Macintosh PowerPoint</Application>
  <PresentationFormat>On-screen Show (4:3)</PresentationFormat>
  <Paragraphs>308</Paragraphs>
  <Slides>34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PlainBlack</vt:lpstr>
      <vt:lpstr>Higgs search in the H➝bb channel in ATLAS</vt:lpstr>
      <vt:lpstr>Outline</vt:lpstr>
      <vt:lpstr>ATLAS and the LHC</vt:lpstr>
      <vt:lpstr>Slide 4</vt:lpstr>
      <vt:lpstr>Slide 5</vt:lpstr>
      <vt:lpstr>Higgs Physics at the LHC</vt:lpstr>
      <vt:lpstr>Slide 7</vt:lpstr>
      <vt:lpstr>Slide 8</vt:lpstr>
      <vt:lpstr>Slide 9</vt:lpstr>
      <vt:lpstr>Slide 10</vt:lpstr>
      <vt:lpstr>Slide 11</vt:lpstr>
      <vt:lpstr>H➝bb  Searches in ZH/WH production</vt:lpstr>
      <vt:lpstr>Slide 13</vt:lpstr>
      <vt:lpstr>ZH➝llbb Selection</vt:lpstr>
      <vt:lpstr>ZH➝llbb Backgrounds</vt:lpstr>
      <vt:lpstr>WH➝lνbb Selection</vt:lpstr>
      <vt:lpstr>WH➝lνbb Backgrounds</vt:lpstr>
      <vt:lpstr>Systematic Uncertainties</vt:lpstr>
      <vt:lpstr>H➝bb Analysis Results</vt:lpstr>
      <vt:lpstr>ZH➝llbb </vt:lpstr>
      <vt:lpstr>ZH➝llbb </vt:lpstr>
      <vt:lpstr>ZH➝llbb </vt:lpstr>
      <vt:lpstr>ZH➝llbb </vt:lpstr>
      <vt:lpstr>WH➝lνbb </vt:lpstr>
      <vt:lpstr>Boosted VH with H➝bb</vt:lpstr>
      <vt:lpstr>Slide 26</vt:lpstr>
      <vt:lpstr>Conclusions &amp; Outlook</vt:lpstr>
      <vt:lpstr>Slide 28</vt:lpstr>
      <vt:lpstr>Backup</vt:lpstr>
      <vt:lpstr>ATLAS &amp; LHC: Efficiency and Pileup</vt:lpstr>
      <vt:lpstr>Monte Carlo Samples</vt:lpstr>
      <vt:lpstr>Slide 32</vt:lpstr>
      <vt:lpstr>Detector related uncertainties</vt:lpstr>
      <vt:lpstr>Normalization Systematic Uncertainties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H-&gt;τ+τ- and H+-&gt;τντ with the ATLAS Detector at the LHC</dc:title>
  <dc:creator>Ricardo Goncalo</dc:creator>
  <cp:lastModifiedBy>Ricardo Goncalo</cp:lastModifiedBy>
  <cp:revision>256</cp:revision>
  <dcterms:created xsi:type="dcterms:W3CDTF">2011-07-21T21:41:20Z</dcterms:created>
  <dcterms:modified xsi:type="dcterms:W3CDTF">2011-07-26T09:39:50Z</dcterms:modified>
</cp:coreProperties>
</file>