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4" r:id="rId4"/>
    <p:sldId id="301" r:id="rId5"/>
    <p:sldId id="265" r:id="rId6"/>
    <p:sldId id="347" r:id="rId7"/>
    <p:sldId id="276" r:id="rId8"/>
    <p:sldId id="263" r:id="rId9"/>
    <p:sldId id="278" r:id="rId10"/>
    <p:sldId id="302" r:id="rId11"/>
    <p:sldId id="342" r:id="rId12"/>
    <p:sldId id="348" r:id="rId13"/>
    <p:sldId id="340" r:id="rId14"/>
    <p:sldId id="355" r:id="rId15"/>
    <p:sldId id="305" r:id="rId16"/>
    <p:sldId id="306" r:id="rId17"/>
    <p:sldId id="304" r:id="rId18"/>
    <p:sldId id="356" r:id="rId19"/>
    <p:sldId id="359" r:id="rId20"/>
    <p:sldId id="259" r:id="rId21"/>
    <p:sldId id="354" r:id="rId22"/>
    <p:sldId id="262" r:id="rId23"/>
    <p:sldId id="261" r:id="rId24"/>
    <p:sldId id="346" r:id="rId25"/>
    <p:sldId id="341" r:id="rId26"/>
    <p:sldId id="345" r:id="rId27"/>
    <p:sldId id="363" r:id="rId28"/>
    <p:sldId id="317" r:id="rId29"/>
    <p:sldId id="353" r:id="rId30"/>
    <p:sldId id="360" r:id="rId31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/>
    <p:restoredTop sz="96311"/>
  </p:normalViewPr>
  <p:slideViewPr>
    <p:cSldViewPr snapToGrid="0">
      <p:cViewPr varScale="1">
        <p:scale>
          <a:sx n="101" d="100"/>
          <a:sy n="101" d="100"/>
        </p:scale>
        <p:origin x="2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89666-E1DC-944F-84D3-39FC77865A7B}" type="datetimeFigureOut">
              <a:rPr lang="en-CH" smtClean="0"/>
              <a:t>08.09.23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7A1C7-1D2B-E843-BB84-0A828B42DBF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934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/>
              <a:t>Add</a:t>
            </a:r>
            <a:r>
              <a:rPr lang="pt-PT" baseline="0" dirty="0"/>
              <a:t> </a:t>
            </a:r>
            <a:r>
              <a:rPr lang="pt-PT" b="1" baseline="0" dirty="0" err="1"/>
              <a:t>timing</a:t>
            </a:r>
            <a:r>
              <a:rPr lang="pt-PT" b="1" baseline="0" dirty="0"/>
              <a:t> </a:t>
            </a:r>
            <a:r>
              <a:rPr lang="pt-PT" b="1" baseline="0" dirty="0" err="1"/>
              <a:t>information</a:t>
            </a:r>
            <a:r>
              <a:rPr lang="pt-PT" b="1" baseline="0" dirty="0"/>
              <a:t> </a:t>
            </a:r>
            <a:r>
              <a:rPr lang="pt-PT" baseline="0" dirty="0"/>
              <a:t>to </a:t>
            </a:r>
            <a:r>
              <a:rPr lang="pt-PT" baseline="0" dirty="0" err="1"/>
              <a:t>reject</a:t>
            </a:r>
            <a:r>
              <a:rPr lang="pt-PT" baseline="0" dirty="0"/>
              <a:t> </a:t>
            </a:r>
            <a:r>
              <a:rPr lang="pt-PT" baseline="0" dirty="0" err="1"/>
              <a:t>pileup</a:t>
            </a:r>
            <a:r>
              <a:rPr lang="pt-PT" baseline="0" dirty="0"/>
              <a:t>: </a:t>
            </a:r>
            <a:r>
              <a:rPr lang="pt-PT" baseline="0" dirty="0" err="1"/>
              <a:t>need</a:t>
            </a:r>
            <a:r>
              <a:rPr lang="pt-PT" baseline="0" dirty="0"/>
              <a:t> O(mm) </a:t>
            </a:r>
            <a:r>
              <a:rPr lang="pt-PT" baseline="0" dirty="0" err="1"/>
              <a:t>resolution</a:t>
            </a:r>
            <a:r>
              <a:rPr lang="pt-PT" baseline="0" dirty="0"/>
              <a:t> =&gt; ~10ps</a:t>
            </a:r>
          </a:p>
          <a:p>
            <a:r>
              <a:rPr lang="pt-PT" baseline="0" dirty="0" err="1"/>
              <a:t>Add</a:t>
            </a:r>
            <a:r>
              <a:rPr lang="pt-PT" baseline="0" dirty="0"/>
              <a:t> </a:t>
            </a:r>
            <a:r>
              <a:rPr lang="pt-PT" b="1" baseline="0" dirty="0" err="1"/>
              <a:t>spacial</a:t>
            </a:r>
            <a:r>
              <a:rPr lang="pt-PT" b="1" baseline="0" dirty="0"/>
              <a:t> </a:t>
            </a:r>
            <a:r>
              <a:rPr lang="pt-PT" b="1" baseline="0" dirty="0" err="1"/>
              <a:t>granularity</a:t>
            </a:r>
            <a:r>
              <a:rPr lang="pt-PT" b="1" baseline="0" dirty="0"/>
              <a:t> </a:t>
            </a:r>
            <a:r>
              <a:rPr lang="pt-PT" baseline="0" dirty="0"/>
              <a:t>to </a:t>
            </a:r>
            <a:r>
              <a:rPr lang="pt-PT" baseline="0" dirty="0" err="1"/>
              <a:t>separate</a:t>
            </a:r>
            <a:r>
              <a:rPr lang="pt-PT" baseline="0" dirty="0"/>
              <a:t> </a:t>
            </a:r>
            <a:r>
              <a:rPr lang="pt-PT" baseline="0" dirty="0" err="1"/>
              <a:t>close</a:t>
            </a:r>
            <a:r>
              <a:rPr lang="pt-PT" baseline="0" dirty="0"/>
              <a:t> </a:t>
            </a:r>
            <a:r>
              <a:rPr lang="pt-PT" baseline="0" dirty="0" err="1"/>
              <a:t>tracks</a:t>
            </a:r>
            <a:endParaRPr lang="pt-PT" baseline="0" dirty="0"/>
          </a:p>
          <a:p>
            <a:r>
              <a:rPr lang="pt-PT" b="1" baseline="0" dirty="0" err="1"/>
              <a:t>Rad.hard</a:t>
            </a:r>
            <a:r>
              <a:rPr lang="pt-PT" b="1" baseline="0" dirty="0"/>
              <a:t> </a:t>
            </a:r>
            <a:r>
              <a:rPr lang="pt-PT" b="1" baseline="0" dirty="0" err="1"/>
              <a:t>technology</a:t>
            </a:r>
            <a:endParaRPr lang="pt-PT" b="1" baseline="0" dirty="0"/>
          </a:p>
          <a:p>
            <a:r>
              <a:rPr lang="pt-PT" baseline="0" dirty="0" err="1"/>
              <a:t>Add</a:t>
            </a:r>
            <a:r>
              <a:rPr lang="pt-PT" baseline="0" dirty="0"/>
              <a:t> </a:t>
            </a:r>
            <a:r>
              <a:rPr lang="pt-PT" baseline="0" dirty="0" err="1"/>
              <a:t>tracking</a:t>
            </a:r>
            <a:r>
              <a:rPr lang="pt-PT" baseline="0" dirty="0"/>
              <a:t> </a:t>
            </a:r>
            <a:r>
              <a:rPr lang="pt-PT" baseline="0" dirty="0" err="1"/>
              <a:t>solid</a:t>
            </a:r>
            <a:r>
              <a:rPr lang="pt-PT" baseline="0" dirty="0"/>
              <a:t> </a:t>
            </a:r>
            <a:r>
              <a:rPr lang="pt-PT" baseline="0" dirty="0" err="1"/>
              <a:t>angle</a:t>
            </a:r>
            <a:r>
              <a:rPr lang="pt-PT" baseline="0" dirty="0"/>
              <a:t> (b-</a:t>
            </a:r>
            <a:r>
              <a:rPr lang="pt-PT" baseline="0" dirty="0" err="1"/>
              <a:t>tagging</a:t>
            </a:r>
            <a:r>
              <a:rPr lang="pt-PT" baseline="0" dirty="0"/>
              <a:t>, </a:t>
            </a:r>
            <a:r>
              <a:rPr lang="pt-PT" baseline="0" dirty="0" err="1"/>
              <a:t>vertex</a:t>
            </a:r>
            <a:r>
              <a:rPr lang="pt-PT" baseline="0" dirty="0"/>
              <a:t> </a:t>
            </a:r>
            <a:r>
              <a:rPr lang="pt-PT" baseline="0" dirty="0" err="1"/>
              <a:t>ident</a:t>
            </a:r>
            <a:r>
              <a:rPr lang="pt-PT" baseline="0" dirty="0"/>
              <a:t>. </a:t>
            </a:r>
            <a:r>
              <a:rPr lang="pt-PT" baseline="0" dirty="0" err="1"/>
              <a:t>Etc</a:t>
            </a:r>
            <a:r>
              <a:rPr lang="pt-PT" baseline="0" dirty="0"/>
              <a:t>)</a:t>
            </a:r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373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ddb1b980d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ddb1b980d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/forms/d/1mYM3yW3vMMPyp9cSqKTQqStZdBoxiNMYR1FkCO48zpI/edit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79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R&amp;D in Lisbon</a:t>
            </a:r>
            <a:endParaRPr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02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C0A-B483-44E6-F228-F84035310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E58B57-475E-BFF7-D809-7D8ACB074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1D5E0-5A08-C709-8264-7763BED8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C61E-ED04-E34E-8920-0B795B49D70F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87CBC-2735-AAEF-8B48-3EA2C8C8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B2B72-8FFE-3413-42A4-317934CC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4773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977B-9CDE-B773-77E1-8EA6EB7C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F2BCA-5FBE-0292-44C4-DE9F561D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D119C-8CC9-07E3-F178-F115096E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49B-E034-F54B-9989-4823DA5627E4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6FD08-05C3-1DB7-CB91-CFAFFF87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E42E-CDAB-D3E9-2021-CEDFBA13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937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01DEB-4B98-D93E-6DE8-8CEE93097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ED8DD-F436-CC21-AF9E-5DD07A51E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68D90-151B-2B8B-641E-5E417ADC4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C10F-2672-B849-BAF4-8C4E28BDA6ED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02A75-B35A-65A1-C3D0-48B3D286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6355-8028-03B1-8FD2-ADB6F56A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79324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99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1430-475E-1CAF-9F04-81FA6841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EBC7E-520E-3369-2FBB-5A79BFD8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2F6FF-CB44-93C3-930C-B5C2A4848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57FF7-44EE-DC1D-4866-8E08DB2E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F383D-C74B-B13C-5D85-01030686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110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9181-0D8A-8871-8E76-D338A481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A5189-B3CB-C06C-6EDD-E49F11872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F15FA-9201-18C8-0F95-E8EF83E6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C35D-2610-FA4C-A3DF-6E878CB619C6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42D83-2A0E-39F9-115A-0DDAE5FE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919ED-19D8-20D5-AD95-66DEED7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306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F2F2-CE52-26DD-7013-D41523BC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64AA-596F-B948-DD98-222D53E26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D6E5D-811D-3B11-299A-0C273FBE8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9C24F-9F5A-C6D4-21F4-50052F01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B477-CF43-464C-9F13-1D54C004DE94}" type="datetime1">
              <a:rPr lang="de-CH" smtClean="0"/>
              <a:t>12.09.23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F4A9-EE8C-B10D-291A-C7A11D4C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8876C-7BE1-3DB2-BB88-6564E188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9171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432D-A4B9-554F-1097-7C90AEBF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B4476-C358-91E2-4425-B47E1D51D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9B378-944F-C3F5-B783-1C1BA559F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3FB6A-B047-6E56-70C3-303DB5450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3903B-F524-796D-4EC7-93FAEF221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1EB61-31F3-DD90-5379-D5DE96AF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9455-6B55-844C-958F-788BAE6EE273}" type="datetime1">
              <a:rPr lang="de-CH" smtClean="0"/>
              <a:t>12.09.23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B429C-A4C8-5EB5-4BA1-31983FBA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700EF-524D-AF30-1057-47D537A1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33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925A-A17D-5C83-93BC-9055E703D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E0658-D926-845F-A042-894D1821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DC13-1381-FE47-9B1E-059E2382B595}" type="datetime1">
              <a:rPr lang="de-CH" smtClean="0"/>
              <a:t>12.09.23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5FCB6-BE94-FE84-C09E-53393913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D0A43-0270-D15A-0649-C39238B5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1189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35789-12B6-86B6-7A7B-9A20A333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13A6-B0B5-0F42-A59F-D8E1EAD0C90F}" type="datetime1">
              <a:rPr lang="de-CH" smtClean="0"/>
              <a:t>12.09.23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6193D-B722-AB2D-FBB4-EF82231D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23E68-4B4B-4DFE-28F7-48D07554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7645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7583-6B7F-B31F-B42E-1BE6BC81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470AB-BF0F-FBBE-E236-16A564938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5AC66-34EF-1BDF-6647-446F9E130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6D34E-C29A-0FD7-2FE3-1B5A8358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3AC4-595B-3F4A-9DC7-596A2E9DFAB2}" type="datetime1">
              <a:rPr lang="de-CH" smtClean="0"/>
              <a:t>12.09.23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79AA5-A5D3-3115-7109-491E6F9D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A5DE2-985A-3AE7-AB63-168477EF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778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4A43-B5DE-0BFB-65F6-3DEBC2A9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27CB8-BF83-5CD7-9CF6-13C61CF4D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C33B6-E398-450D-3726-0B247BE2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64925-331C-FC8F-21CF-9F898D805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C4BB-D550-9E42-A3C1-CBF551C110C1}" type="datetime1">
              <a:rPr lang="de-CH" smtClean="0"/>
              <a:t>12.09.23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8213A-679F-AB6C-9E3A-B17DB034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E0E85-3776-1092-0CFF-4038C531C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032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33453-77AE-D7FF-9A60-728B881B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75A6D-F840-4685-93D5-D38AE5905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C4D75-FFB4-47AD-8215-64BB95412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9A4E-D35F-1747-9C8D-F476EC434A0D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FED2-5C8E-8DBE-4589-746D6A692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D436E-5C75-15D4-446C-85F679C0B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C39E9-F799-8A4A-992E-B015EA9995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181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cds.cern.ch/record/284843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cds.cern.ch/record/284843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8351AA-1515-165B-EFAC-9F03BE71B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</a:blip>
          <a:srcRect t="9023"/>
          <a:stretch/>
        </p:blipFill>
        <p:spPr>
          <a:xfrm>
            <a:off x="0" y="0"/>
            <a:ext cx="12192000" cy="61535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6CEB39-56B2-6BFA-18F1-1C0F67CA66F3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17F9B5-49FE-FF9D-B696-844544E51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6316"/>
            <a:ext cx="9144000" cy="2387600"/>
          </a:xfrm>
        </p:spPr>
        <p:txBody>
          <a:bodyPr/>
          <a:lstStyle/>
          <a:p>
            <a:r>
              <a:rPr lang="en-CH" dirty="0"/>
              <a:t>LHC Upgrades and Future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9A3DE-1891-8D62-A840-BD8323EAA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5632"/>
            <a:ext cx="9144000" cy="1122364"/>
          </a:xfrm>
        </p:spPr>
        <p:txBody>
          <a:bodyPr/>
          <a:lstStyle/>
          <a:p>
            <a:r>
              <a:rPr lang="en-CH" dirty="0"/>
              <a:t>R. Gonçalo (UC/LIP)</a:t>
            </a:r>
          </a:p>
          <a:p>
            <a:r>
              <a:rPr lang="en-CH" sz="4000" dirty="0"/>
              <a:t>RECFA Visit to Portugal</a:t>
            </a:r>
          </a:p>
        </p:txBody>
      </p:sp>
      <p:pic>
        <p:nvPicPr>
          <p:cNvPr id="5" name="Picture 4" descr="2017_FCT_H_branco.png">
            <a:extLst>
              <a:ext uri="{FF2B5EF4-FFF2-40B4-BE49-F238E27FC236}">
                <a16:creationId xmlns:a16="http://schemas.microsoft.com/office/drawing/2014/main" id="{EAC645E8-70E0-6CB2-293B-8AFB831AD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8543318" y="5860261"/>
            <a:ext cx="2453385" cy="850593"/>
          </a:xfrm>
          <a:prstGeom prst="rect">
            <a:avLst/>
          </a:prstGeom>
        </p:spPr>
      </p:pic>
      <p:pic>
        <p:nvPicPr>
          <p:cNvPr id="6" name="Picture 5" descr="LIP-white-3100x2100.png">
            <a:extLst>
              <a:ext uri="{FF2B5EF4-FFF2-40B4-BE49-F238E27FC236}">
                <a16:creationId xmlns:a16="http://schemas.microsoft.com/office/drawing/2014/main" id="{9753825D-242E-B902-AD19-E2BB5350B7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941" y="5948752"/>
            <a:ext cx="994377" cy="673610"/>
          </a:xfrm>
          <a:prstGeom prst="rect">
            <a:avLst/>
          </a:prstGeom>
        </p:spPr>
      </p:pic>
      <p:pic>
        <p:nvPicPr>
          <p:cNvPr id="9" name="Picture 8" descr="logo-cern.gif">
            <a:extLst>
              <a:ext uri="{FF2B5EF4-FFF2-40B4-BE49-F238E27FC236}">
                <a16:creationId xmlns:a16="http://schemas.microsoft.com/office/drawing/2014/main" id="{F42B76A1-9039-6A16-5600-0D8A45355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703" y="5860261"/>
            <a:ext cx="873113" cy="873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88B95C-F7AD-3AEE-5C1D-7FF5DA099117}"/>
              </a:ext>
            </a:extLst>
          </p:cNvPr>
          <p:cNvSpPr txBox="1"/>
          <p:nvPr/>
        </p:nvSpPr>
        <p:spPr>
          <a:xfrm>
            <a:off x="167327" y="6229309"/>
            <a:ext cx="721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chemeClr val="bg2">
                    <a:lumMod val="75000"/>
                  </a:schemeClr>
                </a:solidFill>
              </a:rPr>
              <a:t>Biblioteca Nacional de Portugal, Lisbon – 15 Sep. 2023</a:t>
            </a:r>
          </a:p>
        </p:txBody>
      </p:sp>
    </p:spTree>
    <p:extLst>
      <p:ext uri="{BB962C8B-B14F-4D97-AF65-F5344CB8AC3E}">
        <p14:creationId xmlns:p14="http://schemas.microsoft.com/office/powerpoint/2010/main" val="90120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40F1-25D9-CC09-1FCC-C721F1ED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ATLAS: High Granularity Timing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48A37-1753-A1CA-1F7D-E2B790CE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03" y="1702042"/>
            <a:ext cx="6754911" cy="4821305"/>
          </a:xfrm>
        </p:spPr>
        <p:txBody>
          <a:bodyPr>
            <a:normAutofit fontScale="92500"/>
          </a:bodyPr>
          <a:lstStyle/>
          <a:p>
            <a:r>
              <a:rPr lang="en-CH" dirty="0"/>
              <a:t>Based on novel </a:t>
            </a:r>
            <a:r>
              <a:rPr lang="en-CH" b="1" dirty="0"/>
              <a:t>Low Gain Avalanche Detectors</a:t>
            </a:r>
          </a:p>
          <a:p>
            <a:r>
              <a:rPr lang="en-CH" dirty="0"/>
              <a:t>Good timing resolution: 30 – 50 ps/track </a:t>
            </a:r>
          </a:p>
          <a:p>
            <a:r>
              <a:rPr lang="en-CH" dirty="0"/>
              <a:t>LIP’s contributions:</a:t>
            </a:r>
          </a:p>
          <a:p>
            <a:pPr lvl="1"/>
            <a:r>
              <a:rPr lang="en-CH" dirty="0"/>
              <a:t>Development of </a:t>
            </a:r>
            <a:r>
              <a:rPr lang="en-CH" b="1" dirty="0"/>
              <a:t>front-end ASIC </a:t>
            </a:r>
            <a:r>
              <a:rPr lang="en-CH" dirty="0"/>
              <a:t>(ALTIROC)</a:t>
            </a:r>
          </a:p>
          <a:p>
            <a:pPr lvl="2"/>
            <a:r>
              <a:rPr lang="en-CH" dirty="0"/>
              <a:t>Functionality and radiation hardness tests</a:t>
            </a:r>
          </a:p>
          <a:p>
            <a:pPr lvl="1"/>
            <a:r>
              <a:rPr lang="en-CH" dirty="0"/>
              <a:t>High voltage infrastructure:</a:t>
            </a:r>
          </a:p>
          <a:p>
            <a:pPr lvl="2"/>
            <a:r>
              <a:rPr lang="en-CH" b="1" dirty="0"/>
              <a:t>Coordinating</a:t>
            </a:r>
            <a:r>
              <a:rPr lang="en-CH" dirty="0"/>
              <a:t> High Voltage filters and patch panels</a:t>
            </a:r>
          </a:p>
          <a:p>
            <a:pPr lvl="2"/>
            <a:r>
              <a:rPr lang="en-CH" dirty="0"/>
              <a:t>Also cables, pigtail connectors, etc</a:t>
            </a:r>
          </a:p>
          <a:p>
            <a:pPr lvl="1"/>
            <a:r>
              <a:rPr lang="en-CH" dirty="0"/>
              <a:t>Detector Control System (DCS) and Interlock:</a:t>
            </a:r>
          </a:p>
          <a:p>
            <a:pPr lvl="2"/>
            <a:r>
              <a:rPr lang="en-CH" b="1" dirty="0"/>
              <a:t>Coordinating</a:t>
            </a:r>
            <a:r>
              <a:rPr lang="en-CH" dirty="0"/>
              <a:t> Interlock system</a:t>
            </a:r>
          </a:p>
          <a:p>
            <a:pPr lvl="2"/>
            <a:r>
              <a:rPr lang="en-CH" dirty="0"/>
              <a:t>In charge of interlock Transfer Module board </a:t>
            </a:r>
          </a:p>
          <a:p>
            <a:pPr lvl="2"/>
            <a:r>
              <a:rPr lang="en-CH" dirty="0"/>
              <a:t>DCS: monitoring of high voltage and CO</a:t>
            </a:r>
            <a:r>
              <a:rPr lang="en-CH" baseline="-25000" dirty="0"/>
              <a:t>2</a:t>
            </a:r>
            <a:r>
              <a:rPr lang="en-CH" dirty="0"/>
              <a:t> cooling </a:t>
            </a:r>
          </a:p>
          <a:p>
            <a:pPr lvl="2"/>
            <a:r>
              <a:rPr lang="en-CH" dirty="0"/>
              <a:t>Strong expertise in DCS and Interlock systems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773EF-EC88-C82E-3214-B3CEBE20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43C73-C231-2B38-27F8-BCBFC437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49510-0082-A1AC-FD40-7456EE73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10</a:t>
            </a:fld>
            <a:endParaRPr lang="en-CH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47EB01BF-8C1F-EA3D-1DC3-4AEAD7011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4357"/>
          <a:stretch/>
        </p:blipFill>
        <p:spPr>
          <a:xfrm>
            <a:off x="7102916" y="1749178"/>
            <a:ext cx="2865748" cy="158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081C57-61F6-A4B6-9AFD-78407231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t="20746" r="6078" b="9348"/>
          <a:stretch/>
        </p:blipFill>
        <p:spPr>
          <a:xfrm>
            <a:off x="7102916" y="4665697"/>
            <a:ext cx="3100204" cy="1576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663C7-67E5-590D-410A-C10D8C563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917" y="3330984"/>
            <a:ext cx="2086912" cy="1334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C0F461-831A-CB44-3336-C1539B8B9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5311" y="3296227"/>
            <a:ext cx="1013292" cy="13762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032C2-6910-E6EA-D080-DDB346FE0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64" y="1741846"/>
            <a:ext cx="1588598" cy="1584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4E85C1-1286-B05E-D6A3-78928BC814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97" t="12930" r="12516" b="24160"/>
          <a:stretch/>
        </p:blipFill>
        <p:spPr>
          <a:xfrm>
            <a:off x="10180566" y="4665697"/>
            <a:ext cx="1376696" cy="1576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A9CD-2FB6-2491-33B9-24D64F04EC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960"/>
          <a:stretch/>
        </p:blipFill>
        <p:spPr>
          <a:xfrm>
            <a:off x="9169956" y="3333233"/>
            <a:ext cx="1376696" cy="13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0859466-6283-F1F4-6160-133BEEC006D5}"/>
              </a:ext>
            </a:extLst>
          </p:cNvPr>
          <p:cNvGrpSpPr/>
          <p:nvPr/>
        </p:nvGrpSpPr>
        <p:grpSpPr>
          <a:xfrm>
            <a:off x="9536700" y="3277370"/>
            <a:ext cx="2429899" cy="1406921"/>
            <a:chOff x="9139942" y="3320992"/>
            <a:chExt cx="2549165" cy="17320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990006-3BE7-7FE4-4D7C-26E96683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9942" y="3320992"/>
              <a:ext cx="2549165" cy="17320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D889DA-4250-A75C-F8CF-F9EF127B5E5B}"/>
                </a:ext>
              </a:extLst>
            </p:cNvPr>
            <p:cNvSpPr txBox="1"/>
            <p:nvPr/>
          </p:nvSpPr>
          <p:spPr>
            <a:xfrm>
              <a:off x="9817994" y="3464514"/>
              <a:ext cx="711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HTT</a:t>
              </a:r>
            </a:p>
          </p:txBody>
        </p:sp>
      </p:grpSp>
      <p:pic>
        <p:nvPicPr>
          <p:cNvPr id="10" name="Picture 9" descr="Picture 3">
            <a:extLst>
              <a:ext uri="{FF2B5EF4-FFF2-40B4-BE49-F238E27FC236}">
                <a16:creationId xmlns:a16="http://schemas.microsoft.com/office/drawing/2014/main" id="{84789FB5-E579-3D1D-FFFF-EF61BED4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25" t="5654" r="34304" b="4993"/>
          <a:stretch>
            <a:fillRect/>
          </a:stretch>
        </p:blipFill>
        <p:spPr>
          <a:xfrm flipH="1">
            <a:off x="9612624" y="1596825"/>
            <a:ext cx="2155843" cy="15104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04857-33DB-D53E-13EA-584893D1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8399" cy="1325563"/>
          </a:xfrm>
        </p:spPr>
        <p:txBody>
          <a:bodyPr/>
          <a:lstStyle/>
          <a:p>
            <a:r>
              <a:rPr lang="en-CH" dirty="0"/>
              <a:t>ATLAS: Trigger/DAQ, Performance, and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FEE6-F3D0-EB4F-3951-EF36FC25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27" y="1527755"/>
            <a:ext cx="6623049" cy="4897745"/>
          </a:xfrm>
        </p:spPr>
        <p:txBody>
          <a:bodyPr>
            <a:normAutofit fontScale="85000" lnSpcReduction="20000"/>
          </a:bodyPr>
          <a:lstStyle/>
          <a:p>
            <a:r>
              <a:rPr lang="en-CH" b="1" dirty="0"/>
              <a:t>Trigger</a:t>
            </a:r>
            <a:r>
              <a:rPr lang="en-CH" dirty="0"/>
              <a:t> and data acquisition</a:t>
            </a:r>
          </a:p>
          <a:p>
            <a:pPr lvl="1"/>
            <a:r>
              <a:rPr lang="en-CH" dirty="0"/>
              <a:t>Development of </a:t>
            </a:r>
            <a:r>
              <a:rPr lang="en-CH" b="1" dirty="0"/>
              <a:t>GPU-based algorithms </a:t>
            </a:r>
            <a:r>
              <a:rPr lang="en-CH" dirty="0"/>
              <a:t>for acceleration of high level filter calorimeter reconstruction</a:t>
            </a:r>
          </a:p>
          <a:p>
            <a:pPr lvl="1"/>
            <a:r>
              <a:rPr lang="en-CH" dirty="0"/>
              <a:t>Demonstrated important improvement factor over CPU algorithm: </a:t>
            </a:r>
            <a:r>
              <a:rPr lang="en-GB" dirty="0"/>
              <a:t>J. Phys.: Conf. Ser. 2438 012044</a:t>
            </a:r>
            <a:endParaRPr lang="en-CH" dirty="0"/>
          </a:p>
          <a:p>
            <a:r>
              <a:rPr lang="en-GB" sz="2800" b="1" dirty="0" err="1"/>
              <a:t>TileCal</a:t>
            </a:r>
            <a:r>
              <a:rPr lang="en-GB" sz="2800" b="1" dirty="0"/>
              <a:t> radiation hardness </a:t>
            </a:r>
            <a:r>
              <a:rPr lang="en-GB" sz="2800" dirty="0"/>
              <a:t>for HL-LHC</a:t>
            </a:r>
            <a:r>
              <a:rPr lang="en-CH" dirty="0"/>
              <a:t> </a:t>
            </a:r>
          </a:p>
          <a:p>
            <a:pPr lvl="1"/>
            <a:r>
              <a:rPr lang="en-GB" dirty="0"/>
              <a:t>Monitoring of optics light response versus radiation dose</a:t>
            </a:r>
            <a:r>
              <a:rPr lang="en-GB" b="1" dirty="0"/>
              <a:t> </a:t>
            </a:r>
            <a:r>
              <a:rPr lang="en-GB" dirty="0"/>
              <a:t>using calibration systems</a:t>
            </a:r>
          </a:p>
          <a:p>
            <a:pPr lvl="1"/>
            <a:r>
              <a:rPr lang="en-GB" dirty="0"/>
              <a:t>Modelling and extrapolation to future conditions essential to </a:t>
            </a:r>
            <a:r>
              <a:rPr lang="en-GB" b="1" dirty="0"/>
              <a:t>predict detector behaviour</a:t>
            </a:r>
          </a:p>
          <a:p>
            <a:r>
              <a:rPr lang="en-CH" dirty="0"/>
              <a:t>Contributed to former project on Hardware Tracking for the Trigger</a:t>
            </a:r>
          </a:p>
          <a:p>
            <a:pPr lvl="1"/>
            <a:r>
              <a:rPr lang="en-CH" dirty="0"/>
              <a:t>Simulation and performance studies</a:t>
            </a:r>
          </a:p>
          <a:p>
            <a:pPr lvl="1"/>
            <a:r>
              <a:rPr lang="en-GB" dirty="0">
                <a:hlinkClick r:id="rId4"/>
              </a:rPr>
              <a:t>ATL-DAQ-PUB-2023-001</a:t>
            </a:r>
            <a:endParaRPr lang="en-CH" dirty="0"/>
          </a:p>
          <a:p>
            <a:r>
              <a:rPr lang="en-CH" dirty="0"/>
              <a:t>Tracking software development for  HL-LHC</a:t>
            </a:r>
          </a:p>
          <a:p>
            <a:pPr lvl="1"/>
            <a:r>
              <a:rPr lang="en-CH" dirty="0"/>
              <a:t>PhD student at CERN working on optimization of common tracking package for HL-LHC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04E4B-5E2B-6AB0-71B1-DEE99F41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55417-5D5A-030A-44E9-20F0335C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6C42D-22C2-8A4C-5A97-49B72205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8069"/>
            <a:ext cx="2743200" cy="365125"/>
          </a:xfrm>
        </p:spPr>
        <p:txBody>
          <a:bodyPr/>
          <a:lstStyle/>
          <a:p>
            <a:fld id="{CA7C39E9-F799-8A4A-992E-B015EA9995C9}" type="slidenum">
              <a:rPr lang="en-CH" smtClean="0"/>
              <a:t>11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A59833-FB55-F202-3839-9BF7B2616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600" y="1455018"/>
            <a:ext cx="2400100" cy="1720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846071-7DE1-ACB8-9D14-1378D1667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700" y="4802094"/>
            <a:ext cx="2431773" cy="1454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CEF9C3-0551-33E7-12A9-063F3E247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464" y="4909567"/>
            <a:ext cx="2073489" cy="1480726"/>
          </a:xfrm>
          <a:prstGeom prst="rect">
            <a:avLst/>
          </a:prstGeom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AF60E9BB-E813-D529-9B32-63DDDFAA5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138" y="3109730"/>
            <a:ext cx="2544562" cy="1733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322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12187-C7C2-F5D9-100B-D2A2360C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LHC Upgrades for Phase II: CMS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08C5-8211-73C3-E54D-B44C56D5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13.09.23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056B9-4239-B62E-7BE9-FE7600B6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C1A7C-D8F4-B1C0-E4BA-439DAEC0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12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3467C-40CD-1865-23AB-106EA9AFF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" r="-584"/>
          <a:stretch/>
        </p:blipFill>
        <p:spPr>
          <a:xfrm>
            <a:off x="2815372" y="1784956"/>
            <a:ext cx="6017916" cy="42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0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605" y="2098964"/>
            <a:ext cx="8258632" cy="475903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597150" y="3023570"/>
            <a:ext cx="5594753" cy="1246141"/>
            <a:chOff x="4624408" y="3147814"/>
            <a:chExt cx="4196064" cy="93460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900247"/>
              <a:chOff x="2699792" y="0"/>
              <a:chExt cx="3240360" cy="90024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9002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2400" dirty="0" err="1"/>
                  <a:t>Electronics</a:t>
                </a:r>
                <a:r>
                  <a:rPr lang="pt-PT" sz="2400" dirty="0"/>
                  <a:t> for </a:t>
                </a:r>
                <a:r>
                  <a:rPr lang="pt-PT" sz="2400" dirty="0" err="1"/>
                  <a:t>Electromagnetic</a:t>
                </a:r>
                <a:r>
                  <a:rPr lang="pt-PT" sz="2400" dirty="0"/>
                  <a:t> </a:t>
                </a:r>
                <a:r>
                  <a:rPr lang="pt-PT" sz="2400" dirty="0" err="1"/>
                  <a:t>calorimeter</a:t>
                </a:r>
                <a:endParaRPr lang="pt-PT" sz="2400" dirty="0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cxnSpLocks/>
              <a:stCxn id="35" idx="1"/>
            </p:cNvCxnSpPr>
            <p:nvPr/>
          </p:nvCxnSpPr>
          <p:spPr bwMode="auto">
            <a:xfrm flipH="1">
              <a:off x="4624408" y="3579862"/>
              <a:ext cx="955704" cy="50255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2DEE55-E234-057B-7633-772EB9F67963}"/>
              </a:ext>
            </a:extLst>
          </p:cNvPr>
          <p:cNvGrpSpPr/>
          <p:nvPr/>
        </p:nvGrpSpPr>
        <p:grpSpPr>
          <a:xfrm>
            <a:off x="6385317" y="641354"/>
            <a:ext cx="5282028" cy="1556220"/>
            <a:chOff x="5900374" y="454970"/>
            <a:chExt cx="5282028" cy="15562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CF50BA-58C4-D364-18B4-D38EA33B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0374" y="512774"/>
              <a:ext cx="2663850" cy="149841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985741-1807-4E42-F4E7-DB488BFFECAA}"/>
                </a:ext>
              </a:extLst>
            </p:cNvPr>
            <p:cNvSpPr txBox="1"/>
            <p:nvPr/>
          </p:nvSpPr>
          <p:spPr>
            <a:xfrm>
              <a:off x="8590113" y="454970"/>
              <a:ext cx="259228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2400" dirty="0"/>
                <a:t>Upgrade </a:t>
              </a:r>
              <a:r>
                <a:rPr lang="pt-PT" sz="2400" dirty="0" err="1"/>
                <a:t>of</a:t>
              </a:r>
              <a:r>
                <a:rPr lang="pt-PT" sz="2400" dirty="0"/>
                <a:t> </a:t>
              </a:r>
              <a:r>
                <a:rPr lang="pt-PT" sz="2400" dirty="0" err="1"/>
                <a:t>Precision</a:t>
              </a:r>
              <a:r>
                <a:rPr lang="pt-PT" sz="2400" dirty="0"/>
                <a:t> </a:t>
              </a:r>
              <a:r>
                <a:rPr lang="pt-PT" sz="2400" dirty="0" err="1"/>
                <a:t>Proton</a:t>
              </a:r>
              <a:r>
                <a:rPr lang="pt-PT" sz="2400" dirty="0"/>
                <a:t> </a:t>
              </a:r>
              <a:r>
                <a:rPr lang="pt-PT" sz="2400" dirty="0" err="1"/>
                <a:t>Spectrometer</a:t>
              </a:r>
              <a:r>
                <a:rPr lang="pt-PT" sz="2400" dirty="0"/>
                <a:t> (PPS)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0440DB-DD42-5E10-03B4-84D83F4AE9D9}"/>
              </a:ext>
            </a:extLst>
          </p:cNvPr>
          <p:cNvGrpSpPr/>
          <p:nvPr/>
        </p:nvGrpSpPr>
        <p:grpSpPr>
          <a:xfrm>
            <a:off x="731734" y="3550998"/>
            <a:ext cx="5195636" cy="2930402"/>
            <a:chOff x="731734" y="3550998"/>
            <a:chExt cx="5195636" cy="2930402"/>
          </a:xfrm>
        </p:grpSpPr>
        <p:grpSp>
          <p:nvGrpSpPr>
            <p:cNvPr id="24" name="Group 23"/>
            <p:cNvGrpSpPr/>
            <p:nvPr/>
          </p:nvGrpSpPr>
          <p:grpSpPr>
            <a:xfrm>
              <a:off x="731734" y="3550998"/>
              <a:ext cx="5195636" cy="2919425"/>
              <a:chOff x="548800" y="2717801"/>
              <a:chExt cx="3896727" cy="218956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48800" y="2717801"/>
                <a:ext cx="1512168" cy="76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 err="1"/>
                  <a:t>High</a:t>
                </a:r>
                <a:r>
                  <a:rPr lang="pt-PT" sz="2000" dirty="0"/>
                  <a:t> </a:t>
                </a:r>
                <a:r>
                  <a:rPr lang="pt-PT" sz="2000" dirty="0" err="1"/>
                  <a:t>Granularity</a:t>
                </a:r>
                <a:r>
                  <a:rPr lang="pt-PT" sz="2000" dirty="0"/>
                  <a:t> </a:t>
                </a:r>
                <a:r>
                  <a:rPr lang="pt-PT" sz="2000" dirty="0" err="1"/>
                  <a:t>Calorimeter</a:t>
                </a:r>
                <a:r>
                  <a:rPr lang="pt-PT" sz="2000" dirty="0"/>
                  <a:t> (HGCAL)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 flipV="1">
                <a:off x="2126489" y="3075806"/>
                <a:ext cx="2301495" cy="407986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>
                <a:cxnSpLocks/>
              </p:cNvCxnSpPr>
              <p:nvPr/>
            </p:nvCxnSpPr>
            <p:spPr bwMode="auto">
              <a:xfrm flipV="1">
                <a:off x="2128327" y="3291830"/>
                <a:ext cx="2155642" cy="161554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Oval 22"/>
              <p:cNvSpPr/>
              <p:nvPr/>
            </p:nvSpPr>
            <p:spPr bwMode="auto">
              <a:xfrm rot="1810005" flipH="1">
                <a:off x="4255493" y="3027933"/>
                <a:ext cx="190034" cy="348701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99002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pt-PT" sz="2400"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pic>
          <p:nvPicPr>
            <p:cNvPr id="12292" name="Picture 4" descr="CMS High Granularity Calorimeter">
              <a:extLst>
                <a:ext uri="{FF2B5EF4-FFF2-40B4-BE49-F238E27FC236}">
                  <a16:creationId xmlns:a16="http://schemas.microsoft.com/office/drawing/2014/main" id="{49A1E9B5-6F25-AD63-29C1-B7FEDAA2F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069" y="4566790"/>
              <a:ext cx="2083808" cy="191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BE3FFA7-09FB-04BF-B5E3-6BFEF27F40DD}"/>
              </a:ext>
            </a:extLst>
          </p:cNvPr>
          <p:cNvGrpSpPr/>
          <p:nvPr/>
        </p:nvGrpSpPr>
        <p:grpSpPr>
          <a:xfrm>
            <a:off x="247303" y="556217"/>
            <a:ext cx="6201441" cy="4246890"/>
            <a:chOff x="247303" y="628954"/>
            <a:chExt cx="6201441" cy="4246890"/>
          </a:xfrm>
        </p:grpSpPr>
        <p:grpSp>
          <p:nvGrpSpPr>
            <p:cNvPr id="46" name="Group 45"/>
            <p:cNvGrpSpPr/>
            <p:nvPr/>
          </p:nvGrpSpPr>
          <p:grpSpPr>
            <a:xfrm>
              <a:off x="247303" y="628954"/>
              <a:ext cx="6201441" cy="4246890"/>
              <a:chOff x="211791" y="507545"/>
              <a:chExt cx="4651081" cy="318516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11791" y="507545"/>
                <a:ext cx="3138982" cy="34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2400" dirty="0"/>
                  <a:t>Barrel Timing </a:t>
                </a:r>
                <a:r>
                  <a:rPr lang="pt-PT" sz="2400" dirty="0" err="1"/>
                  <a:t>Layer</a:t>
                </a:r>
                <a:r>
                  <a:rPr lang="pt-PT" sz="2400" dirty="0"/>
                  <a:t> (BTL) </a:t>
                </a:r>
              </a:p>
            </p:txBody>
          </p:sp>
          <p:cxnSp>
            <p:nvCxnSpPr>
              <p:cNvPr id="37" name="Straight Connector 36"/>
              <p:cNvCxnSpPr>
                <a:cxnSpLocks/>
                <a:endCxn id="44" idx="0"/>
              </p:cNvCxnSpPr>
              <p:nvPr/>
            </p:nvCxnSpPr>
            <p:spPr bwMode="auto">
              <a:xfrm>
                <a:off x="3513890" y="853794"/>
                <a:ext cx="1346813" cy="235997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>
                <a:cxnSpLocks/>
              </p:cNvCxnSpPr>
              <p:nvPr/>
            </p:nvCxnSpPr>
            <p:spPr bwMode="auto">
              <a:xfrm>
                <a:off x="613344" y="2264733"/>
                <a:ext cx="3958656" cy="1387138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44" name="Oval 43"/>
              <p:cNvSpPr/>
              <p:nvPr/>
            </p:nvSpPr>
            <p:spPr bwMode="auto">
              <a:xfrm rot="1810005" flipH="1">
                <a:off x="4600374" y="3178980"/>
                <a:ext cx="262498" cy="51373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99002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pt-PT" sz="2400"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11C408-FDD0-1DF3-3DE3-3FB804BAE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357" y="1028008"/>
              <a:ext cx="3955088" cy="1894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5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7FE54B-D3B2-3341-3DB3-D11EB8040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52" b="19917"/>
          <a:stretch/>
        </p:blipFill>
        <p:spPr>
          <a:xfrm>
            <a:off x="8983740" y="2560649"/>
            <a:ext cx="2645135" cy="2112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A0B28-41A6-9BA0-8B0E-8A01A11D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953"/>
            <a:ext cx="10515600" cy="1034702"/>
          </a:xfrm>
        </p:spPr>
        <p:txBody>
          <a:bodyPr/>
          <a:lstStyle/>
          <a:p>
            <a:r>
              <a:rPr lang="en-CH" dirty="0"/>
              <a:t>LHC Upgrades for Phase II: 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2A5C-F499-0594-67B4-53774B270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25" y="1364973"/>
            <a:ext cx="8420615" cy="512790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MIP Timing Detector – PT contribution: 1070 k€</a:t>
            </a:r>
          </a:p>
          <a:p>
            <a:pPr lvl="1"/>
            <a:r>
              <a:rPr lang="en-GB" b="1" dirty="0"/>
              <a:t>Barrel: Full responsibility for TOFHIR ASIC and front-end cards</a:t>
            </a:r>
          </a:p>
          <a:p>
            <a:pPr lvl="1"/>
            <a:r>
              <a:rPr lang="en-GB" dirty="0"/>
              <a:t>Budget 790 k€, Executed 1070 k€</a:t>
            </a:r>
          </a:p>
          <a:p>
            <a:pPr lvl="1"/>
            <a:r>
              <a:rPr lang="en-GB" dirty="0"/>
              <a:t>Team: 3 senior researchers/academics; 2 engineers; 2 PhD students</a:t>
            </a:r>
          </a:p>
          <a:p>
            <a:pPr lvl="1"/>
            <a:r>
              <a:rPr lang="en-GB" dirty="0"/>
              <a:t>MTD/BTL electronics coordination (J. Varela)</a:t>
            </a:r>
          </a:p>
          <a:p>
            <a:r>
              <a:rPr lang="en-GB" dirty="0"/>
              <a:t>Precision Proton Spectrometer (Phase II program under approval)</a:t>
            </a:r>
          </a:p>
          <a:p>
            <a:pPr lvl="1"/>
            <a:r>
              <a:rPr lang="en-GB" b="1" dirty="0"/>
              <a:t>Project manager</a:t>
            </a:r>
            <a:r>
              <a:rPr lang="en-GB" dirty="0"/>
              <a:t> (</a:t>
            </a:r>
            <a:r>
              <a:rPr lang="en-GB" dirty="0" err="1"/>
              <a:t>J.Hollar</a:t>
            </a:r>
            <a:r>
              <a:rPr lang="en-GB" dirty="0"/>
              <a:t>) – Level 1 position</a:t>
            </a:r>
          </a:p>
          <a:p>
            <a:pPr lvl="1"/>
            <a:r>
              <a:rPr lang="en-GB" dirty="0"/>
              <a:t>Team: 4 senior researchers/academics; 1 engineer; 3 PhD students; </a:t>
            </a:r>
          </a:p>
          <a:p>
            <a:r>
              <a:rPr lang="en-GB" dirty="0"/>
              <a:t>HGCAL calorimeter – PT contribution: 290 k€</a:t>
            </a:r>
          </a:p>
          <a:p>
            <a:pPr lvl="1"/>
            <a:r>
              <a:rPr lang="en-GB" b="1" dirty="0"/>
              <a:t>Rad tolerant regulator ASIC in collaboration with CERN</a:t>
            </a:r>
          </a:p>
          <a:p>
            <a:pPr lvl="1"/>
            <a:r>
              <a:rPr lang="en-GB" dirty="0"/>
              <a:t>Budget: 360 k€, Executed 240 k€</a:t>
            </a:r>
          </a:p>
          <a:p>
            <a:pPr lvl="1"/>
            <a:r>
              <a:rPr lang="en-GB" dirty="0"/>
              <a:t>Team: 1 senior researchers/academics; 1 engineer</a:t>
            </a:r>
          </a:p>
          <a:p>
            <a:r>
              <a:rPr lang="en-GB" dirty="0"/>
              <a:t>ECAL calorimeter – PT contribution: 400 k€</a:t>
            </a:r>
          </a:p>
          <a:p>
            <a:pPr lvl="1"/>
            <a:r>
              <a:rPr lang="en-GB" b="1" dirty="0"/>
              <a:t>Frontend ADC ASIC in collaboration with Torino/Italy</a:t>
            </a:r>
          </a:p>
          <a:p>
            <a:pPr lvl="1"/>
            <a:r>
              <a:rPr lang="en-GB" dirty="0"/>
              <a:t>Budget: 400 k€, Executed 325 k€</a:t>
            </a:r>
          </a:p>
          <a:p>
            <a:pPr lvl="1"/>
            <a:r>
              <a:rPr lang="en-GB" dirty="0"/>
              <a:t>Team: 1 senior researchers/academics; 1 engineer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4392-2EEF-0E03-ECD8-A1495D19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F537A-D53A-5D3D-9AED-F16CBF24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A2B13-27CE-03AA-2725-6115C7C4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14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AAFFF-4F73-C5AE-EAF1-1A8EBA0C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42" y="829298"/>
            <a:ext cx="2585956" cy="1727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9FD20-A57B-B09F-1B27-0C0E335B8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743" y="4495803"/>
            <a:ext cx="2585955" cy="1454600"/>
          </a:xfrm>
          <a:prstGeom prst="rect">
            <a:avLst/>
          </a:prstGeom>
        </p:spPr>
      </p:pic>
      <p:pic>
        <p:nvPicPr>
          <p:cNvPr id="10" name="Picture 6" descr="CMS looks forward to new physics with PPS – CERN Courier">
            <a:extLst>
              <a:ext uri="{FF2B5EF4-FFF2-40B4-BE49-F238E27FC236}">
                <a16:creationId xmlns:a16="http://schemas.microsoft.com/office/drawing/2014/main" id="{98BDEDB3-6AF9-030A-3C84-58D0C1861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7" r="4074" b="19978"/>
          <a:stretch/>
        </p:blipFill>
        <p:spPr bwMode="auto">
          <a:xfrm>
            <a:off x="8983742" y="4374574"/>
            <a:ext cx="2585956" cy="19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1111C4-9907-3B73-9F4E-04240F7B0A12}"/>
              </a:ext>
            </a:extLst>
          </p:cNvPr>
          <p:cNvSpPr txBox="1"/>
          <p:nvPr/>
        </p:nvSpPr>
        <p:spPr>
          <a:xfrm rot="3733156">
            <a:off x="6205061" y="4992269"/>
            <a:ext cx="300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>
                <a:solidFill>
                  <a:srgbClr val="FF0000"/>
                </a:solidFill>
              </a:rPr>
              <a:t>Missing Funds: 200 </a:t>
            </a:r>
            <a:r>
              <a:rPr lang="en-GB" sz="2400" dirty="0">
                <a:solidFill>
                  <a:srgbClr val="FF0000"/>
                </a:solidFill>
              </a:rPr>
              <a:t>k€</a:t>
            </a:r>
            <a:r>
              <a:rPr lang="en-CH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09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709E-0795-5310-AC5D-729A3B7A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CMS: MIP Timing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8912-583D-56D9-66AD-A3629FC0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4" y="1527142"/>
            <a:ext cx="7652378" cy="464982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Very good </a:t>
            </a:r>
            <a:r>
              <a:rPr lang="en-GB" b="1" dirty="0"/>
              <a:t>time resolution</a:t>
            </a:r>
            <a:r>
              <a:rPr lang="en-GB" dirty="0"/>
              <a:t>!</a:t>
            </a:r>
          </a:p>
          <a:p>
            <a:pPr lvl="1"/>
            <a:r>
              <a:rPr lang="en-GB" dirty="0"/>
              <a:t>30 </a:t>
            </a:r>
            <a:r>
              <a:rPr lang="en-GB" dirty="0" err="1"/>
              <a:t>ps</a:t>
            </a:r>
            <a:r>
              <a:rPr lang="en-GB" dirty="0"/>
              <a:t> at Beginning of Operation</a:t>
            </a:r>
          </a:p>
          <a:p>
            <a:pPr lvl="1"/>
            <a:r>
              <a:rPr lang="en-GB" dirty="0"/>
              <a:t>Degrades to 60 </a:t>
            </a:r>
            <a:r>
              <a:rPr lang="en-GB" dirty="0" err="1"/>
              <a:t>ps</a:t>
            </a:r>
            <a:r>
              <a:rPr lang="en-GB" dirty="0"/>
              <a:t> at End of Operation due to radiation damage of </a:t>
            </a:r>
            <a:r>
              <a:rPr lang="en-GB" dirty="0" err="1"/>
              <a:t>SiPMs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Suppress pileup </a:t>
            </a:r>
            <a:r>
              <a:rPr lang="en-GB" dirty="0"/>
              <a:t>and </a:t>
            </a:r>
            <a:r>
              <a:rPr lang="en-GB" b="1" dirty="0"/>
              <a:t>increase physics reach </a:t>
            </a:r>
            <a:r>
              <a:rPr lang="en-GB" dirty="0"/>
              <a:t>in vertex reconstruction precision </a:t>
            </a:r>
          </a:p>
          <a:p>
            <a:pPr lvl="1"/>
            <a:r>
              <a:rPr lang="en-GB" dirty="0"/>
              <a:t>Impact on: long-lived/stable particle searches, di-Higgs, b-tagging, PID for heavy ions/</a:t>
            </a:r>
            <a:r>
              <a:rPr lang="en-GB" dirty="0" err="1"/>
              <a:t>flavor</a:t>
            </a:r>
            <a:r>
              <a:rPr lang="en-GB" dirty="0"/>
              <a:t> physics, etc…</a:t>
            </a:r>
          </a:p>
          <a:p>
            <a:endParaRPr lang="en-GB" dirty="0"/>
          </a:p>
          <a:p>
            <a:r>
              <a:rPr lang="en-GB" dirty="0"/>
              <a:t>Barrel Timing Layer (BTL, |</a:t>
            </a:r>
            <a:r>
              <a:rPr lang="el-GR" dirty="0"/>
              <a:t>η| &lt; 1.5):</a:t>
            </a:r>
          </a:p>
          <a:p>
            <a:pPr lvl="1"/>
            <a:r>
              <a:rPr lang="en-GB" b="1" dirty="0"/>
              <a:t>TOFHIR2 readout ASIC</a:t>
            </a:r>
            <a:r>
              <a:rPr lang="en-GB" dirty="0"/>
              <a:t> (15k chips)</a:t>
            </a:r>
          </a:p>
          <a:p>
            <a:pPr lvl="1"/>
            <a:r>
              <a:rPr lang="en-GB" dirty="0"/>
              <a:t>Front-end cards (5500 cards)</a:t>
            </a:r>
          </a:p>
          <a:p>
            <a:pPr lvl="1"/>
            <a:r>
              <a:rPr lang="en-GB" dirty="0"/>
              <a:t>Developing TOFHIR ASIC together with the PETSYS        Portuguese company – a </a:t>
            </a:r>
            <a:r>
              <a:rPr lang="en-GB" b="1" dirty="0"/>
              <a:t>major endeavour</a:t>
            </a:r>
            <a:r>
              <a:rPr lang="en-GB" dirty="0"/>
              <a:t>!</a:t>
            </a:r>
            <a:endParaRPr lang="en-CH" dirty="0"/>
          </a:p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274B8-FCC4-2F4B-F289-588104C9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13.09.23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31155-2497-6021-C19E-65F395017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pic>
        <p:nvPicPr>
          <p:cNvPr id="11" name="Picture 4" descr="The BTL front-end board prototype with two TOFHIR2X and two ALDO2 ASICs. |  Download Scientific Diagram">
            <a:extLst>
              <a:ext uri="{FF2B5EF4-FFF2-40B4-BE49-F238E27FC236}">
                <a16:creationId xmlns:a16="http://schemas.microsoft.com/office/drawing/2014/main" id="{CBE28DD5-22C8-67AF-DC2F-11954466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35" y="2419088"/>
            <a:ext cx="2648854" cy="138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092DD2-6C1F-4919-240C-C5998429F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24" y="307992"/>
            <a:ext cx="33782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BE5D14-08C9-0952-280C-E16702AD1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280" t="12413" r="17410" b="16415"/>
          <a:stretch/>
        </p:blipFill>
        <p:spPr>
          <a:xfrm>
            <a:off x="8484123" y="2336227"/>
            <a:ext cx="3378200" cy="1661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A3084-4A83-E7CE-9D80-6C32F9ABC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123" y="4044080"/>
            <a:ext cx="3621288" cy="2505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98CACB-E15E-C813-4740-0ABD01765A17}"/>
              </a:ext>
            </a:extLst>
          </p:cNvPr>
          <p:cNvSpPr txBox="1"/>
          <p:nvPr/>
        </p:nvSpPr>
        <p:spPr>
          <a:xfrm>
            <a:off x="6467551" y="4684850"/>
            <a:ext cx="2202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Test beam results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with </a:t>
            </a:r>
            <a:r>
              <a:rPr lang="en-GB" dirty="0">
                <a:effectLst/>
                <a:latin typeface="Helvetica" pitchFamily="2" charset="0"/>
              </a:rPr>
              <a:t>TOFHIR2 and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modules irradiated to </a:t>
            </a:r>
            <a:r>
              <a:rPr lang="en-GB" dirty="0">
                <a:solidFill>
                  <a:srgbClr val="C10000"/>
                </a:solidFill>
                <a:effectLst/>
                <a:latin typeface="Helvetica" pitchFamily="2" charset="0"/>
              </a:rPr>
              <a:t>2×10</a:t>
            </a:r>
            <a:r>
              <a:rPr lang="en-GB" baseline="30000" dirty="0">
                <a:solidFill>
                  <a:srgbClr val="C10000"/>
                </a:solidFill>
                <a:effectLst/>
                <a:latin typeface="Helvetica" pitchFamily="2" charset="0"/>
              </a:rPr>
              <a:t>14</a:t>
            </a:r>
            <a:r>
              <a:rPr lang="en-GB" dirty="0">
                <a:solidFill>
                  <a:srgbClr val="C1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C10000"/>
                </a:solidFill>
                <a:effectLst/>
                <a:latin typeface="Helvetica" pitchFamily="2" charset="0"/>
              </a:rPr>
              <a:t>neq</a:t>
            </a:r>
            <a:r>
              <a:rPr lang="en-GB" dirty="0">
                <a:solidFill>
                  <a:srgbClr val="C10000"/>
                </a:solidFill>
                <a:effectLst/>
                <a:latin typeface="Helvetica" pitchFamily="2" charset="0"/>
              </a:rPr>
              <a:t>/cm</a:t>
            </a:r>
            <a:r>
              <a:rPr lang="en-GB" baseline="30000" dirty="0">
                <a:solidFill>
                  <a:srgbClr val="C10000"/>
                </a:solidFill>
                <a:effectLst/>
                <a:latin typeface="Helvetica" pitchFamily="2" charset="0"/>
              </a:rPr>
              <a:t>2</a:t>
            </a:r>
          </a:p>
          <a:p>
            <a:r>
              <a:rPr lang="en-GB" dirty="0">
                <a:effectLst/>
                <a:latin typeface="Helvetica" pitchFamily="2" charset="0"/>
              </a:rPr>
              <a:t>(End of Operation)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462AA-19EC-4170-FA72-33A584F6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A7C39E9-F799-8A4A-992E-B015EA9995C9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106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2B9950-D678-21E1-015E-3CA55AF9F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0" y="4751109"/>
            <a:ext cx="8245613" cy="1970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709E-0795-5310-AC5D-729A3B7A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CMS: Precision Proton Spectrometer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8912-583D-56D9-66AD-A3629FC0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41" y="1470198"/>
            <a:ext cx="8583918" cy="3341180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Forward proton spectrometer</a:t>
            </a:r>
          </a:p>
          <a:p>
            <a:pPr lvl="1"/>
            <a:r>
              <a:rPr lang="en-GB" dirty="0"/>
              <a:t>Tracking and timing detectors very close to beam</a:t>
            </a:r>
          </a:p>
          <a:p>
            <a:pPr lvl="1"/>
            <a:r>
              <a:rPr lang="en-GB" dirty="0"/>
              <a:t>≈200 m from the CMS interaction point</a:t>
            </a:r>
          </a:p>
          <a:p>
            <a:pPr lvl="1"/>
            <a:r>
              <a:rPr lang="en-GB" dirty="0"/>
              <a:t>In Roman Pots with vertical movement: mitigate radiation damage </a:t>
            </a:r>
          </a:p>
          <a:p>
            <a:pPr lvl="1"/>
            <a:r>
              <a:rPr lang="en-GB" dirty="0"/>
              <a:t>Good spatial and time resolution (goal is 50 </a:t>
            </a:r>
            <a:r>
              <a:rPr lang="en-GB" dirty="0" err="1"/>
              <a:t>ps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For HL-LHC: upgrade to run at high luminosity </a:t>
            </a:r>
          </a:p>
          <a:p>
            <a:pPr lvl="1"/>
            <a:r>
              <a:rPr lang="en-GB" b="1" dirty="0"/>
              <a:t>Challenge</a:t>
            </a:r>
            <a:r>
              <a:rPr lang="en-GB" dirty="0"/>
              <a:t>: huge flux and highly non-uniform irradiation profile</a:t>
            </a:r>
          </a:p>
          <a:p>
            <a:pPr lvl="1"/>
            <a:r>
              <a:rPr lang="en-GB" dirty="0"/>
              <a:t>Use </a:t>
            </a:r>
            <a:r>
              <a:rPr lang="en-GB" b="1" dirty="0"/>
              <a:t>LGADs</a:t>
            </a:r>
            <a:r>
              <a:rPr lang="en-GB" dirty="0"/>
              <a:t> and adapt solutions developed for Endcap Timing Layer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LIP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contributing strongly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detector preparation, test beam activity, detector R&amp;D and characterization, silicon sensor studies, simulation, DAQ, etc.</a:t>
            </a:r>
            <a:endParaRPr lang="en-CH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274B8-FCC4-2F4B-F289-588104C9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13.09.23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31155-2497-6021-C19E-65F395017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462AA-19EC-4170-FA72-33A584F6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16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E5717-DAAC-2B1A-9C6F-F9A75F90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959" y="1295629"/>
            <a:ext cx="2663850" cy="1498416"/>
          </a:xfrm>
          <a:prstGeom prst="rect">
            <a:avLst/>
          </a:prstGeom>
        </p:spPr>
      </p:pic>
      <p:pic>
        <p:nvPicPr>
          <p:cNvPr id="12" name="Picture 6" descr="CMS looks forward to new physics with PPS – CERN Courier">
            <a:extLst>
              <a:ext uri="{FF2B5EF4-FFF2-40B4-BE49-F238E27FC236}">
                <a16:creationId xmlns:a16="http://schemas.microsoft.com/office/drawing/2014/main" id="{DAF0AB2B-56D7-AF32-02D6-1FA252F8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59" y="2806402"/>
            <a:ext cx="2662461" cy="35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A5CEE-D8EE-7631-CE9D-BED91DB957AD}"/>
              </a:ext>
            </a:extLst>
          </p:cNvPr>
          <p:cNvSpPr txBox="1"/>
          <p:nvPr/>
        </p:nvSpPr>
        <p:spPr>
          <a:xfrm>
            <a:off x="6906491" y="4811378"/>
            <a:ext cx="2042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EoI</a:t>
            </a:r>
            <a:r>
              <a:rPr lang="en-GB" sz="1400" dirty="0"/>
              <a:t>: arXiv:2103.02752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28801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82E9-8445-3D25-9E82-760B6B97D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CMS: Electromagnetic Calorimeter (ECAL)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0FE5C-F752-D991-D24D-149DB26B1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87" y="1477963"/>
            <a:ext cx="6237923" cy="324491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LIP responsible for ECAL back-end electronics for many years</a:t>
            </a:r>
          </a:p>
          <a:p>
            <a:endParaRPr lang="en-GB" dirty="0"/>
          </a:p>
          <a:p>
            <a:r>
              <a:rPr lang="en-GB" dirty="0"/>
              <a:t>For HL-LHC: </a:t>
            </a:r>
          </a:p>
          <a:p>
            <a:pPr lvl="1"/>
            <a:r>
              <a:rPr lang="en-GB" b="1" dirty="0"/>
              <a:t>Full replacement </a:t>
            </a:r>
            <a:r>
              <a:rPr lang="en-GB" dirty="0"/>
              <a:t>of electronics, to meet pileup/rate requirements</a:t>
            </a:r>
          </a:p>
          <a:p>
            <a:pPr lvl="1"/>
            <a:r>
              <a:rPr lang="en-GB" dirty="0"/>
              <a:t>LIP contribution: collaboration with Portuguese industry to develop </a:t>
            </a:r>
            <a:r>
              <a:rPr lang="en-GB" b="1" dirty="0"/>
              <a:t>new low-power ADC ASIC</a:t>
            </a:r>
          </a:p>
          <a:p>
            <a:pPr lvl="2"/>
            <a:r>
              <a:rPr lang="en-GB" dirty="0"/>
              <a:t>12-bit resolution, with 160 MS/s sampling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081A4-6A6A-2703-8E87-BB63DB5B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12.09.23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26218-2A97-73BA-61F1-2ACEE3C3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D8621-3DB4-BC63-FCDE-EA652083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17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D1B7A8-A87C-288A-A0BD-3C6C5396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989" y="1599664"/>
            <a:ext cx="4512424" cy="4756686"/>
          </a:xfrm>
          <a:prstGeom prst="rect">
            <a:avLst/>
          </a:prstGeom>
        </p:spPr>
      </p:pic>
      <p:pic>
        <p:nvPicPr>
          <p:cNvPr id="9218" name="Picture 2" descr="15: Schematic overview of the Electromagnetic Calorimeter (ECAL) of... |  Download Scientific Diagram">
            <a:extLst>
              <a:ext uri="{FF2B5EF4-FFF2-40B4-BE49-F238E27FC236}">
                <a16:creationId xmlns:a16="http://schemas.microsoft.com/office/drawing/2014/main" id="{620118F1-5F93-120E-250C-63C0EA9C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3" y="4722882"/>
            <a:ext cx="2862778" cy="16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s of the CMS ECAL Barrel (EB) - CERN Document Server">
            <a:extLst>
              <a:ext uri="{FF2B5EF4-FFF2-40B4-BE49-F238E27FC236}">
                <a16:creationId xmlns:a16="http://schemas.microsoft.com/office/drawing/2014/main" id="{A5C00278-95B2-CC45-3404-BB6FA9DE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79" y="4722884"/>
            <a:ext cx="2508430" cy="16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F8729DF3-E309-0090-21C2-62000196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79" y="4722881"/>
            <a:ext cx="2508430" cy="16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2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8544-6376-7CE9-6144-A113F531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CMS: HGCAL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D50DA-049E-3072-562B-AC06C2315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64" y="1551853"/>
            <a:ext cx="7547264" cy="375429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New </a:t>
            </a:r>
            <a:r>
              <a:rPr lang="en-GB" b="1" dirty="0"/>
              <a:t>High Granularity Endcap Calorimeter</a:t>
            </a:r>
            <a:r>
              <a:rPr lang="en-GB" dirty="0"/>
              <a:t> (HGCAL)</a:t>
            </a:r>
          </a:p>
          <a:p>
            <a:pPr lvl="1"/>
            <a:r>
              <a:rPr lang="en-GB" b="1" dirty="0"/>
              <a:t>State of the art </a:t>
            </a:r>
            <a:r>
              <a:rPr lang="en-GB" dirty="0"/>
              <a:t>in electromagnetic and hadronic Calorimetry for proton colliders</a:t>
            </a:r>
          </a:p>
          <a:p>
            <a:pPr lvl="1"/>
            <a:r>
              <a:rPr lang="en-GB" dirty="0"/>
              <a:t>Very challenging project</a:t>
            </a:r>
          </a:p>
          <a:p>
            <a:pPr lvl="1"/>
            <a:endParaRPr lang="en-GB" dirty="0"/>
          </a:p>
          <a:p>
            <a:r>
              <a:rPr lang="en-GB" dirty="0"/>
              <a:t>LIP contribution</a:t>
            </a:r>
          </a:p>
          <a:p>
            <a:pPr lvl="1"/>
            <a:r>
              <a:rPr lang="en-GB" dirty="0"/>
              <a:t>A new high current (3A); &lt;200 mV dropout, radiation-tolerant; adjustable linear voltage regulator</a:t>
            </a:r>
          </a:p>
          <a:p>
            <a:pPr lvl="1"/>
            <a:r>
              <a:rPr lang="en-GB" dirty="0"/>
              <a:t>Developed by Portuguese company Silicon Gate</a:t>
            </a:r>
          </a:p>
          <a:p>
            <a:pPr lvl="1"/>
            <a:r>
              <a:rPr lang="en-GB" dirty="0"/>
              <a:t>Used extensively in the HGCAL front-end electronics</a:t>
            </a:r>
          </a:p>
          <a:p>
            <a:pPr lvl="1"/>
            <a:r>
              <a:rPr lang="en-GB" dirty="0"/>
              <a:t>Chip production and testing organized by CERN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DA65E-1246-3861-3666-B0A4CB50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A729E-3790-0A29-BB5E-7D05922F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A4155-97DE-1EB0-4F47-1B41264F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18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6E973-FC04-DB6F-9EDB-A56E888C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827" y="1439862"/>
            <a:ext cx="3575455" cy="47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54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6C88-41D8-F0F5-150D-F17DA1BA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2355" cy="1325563"/>
          </a:xfrm>
        </p:spPr>
        <p:txBody>
          <a:bodyPr/>
          <a:lstStyle/>
          <a:p>
            <a:r>
              <a:rPr lang="en-CH" dirty="0"/>
              <a:t>Coordination roles in HL-LHC upgrade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951E1-C83E-8026-05AF-D11255637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809" y="1610591"/>
            <a:ext cx="5837960" cy="45663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H" b="1" dirty="0"/>
              <a:t>ATLAS</a:t>
            </a:r>
            <a:r>
              <a:rPr lang="en-CH" dirty="0"/>
              <a:t>:</a:t>
            </a:r>
          </a:p>
          <a:p>
            <a:r>
              <a:rPr lang="en-CH" dirty="0"/>
              <a:t>Agostinho Gomes (</a:t>
            </a:r>
            <a:r>
              <a:rPr lang="en-GB" dirty="0"/>
              <a:t>Tile Calorimeter, since 2018)</a:t>
            </a:r>
            <a:r>
              <a:rPr lang="en-CH" dirty="0"/>
              <a:t>:</a:t>
            </a:r>
          </a:p>
          <a:p>
            <a:pPr lvl="1"/>
            <a:r>
              <a:rPr lang="en-GB" dirty="0"/>
              <a:t>Phase-II Upgrade Power Supplies Coordinator</a:t>
            </a:r>
          </a:p>
          <a:p>
            <a:pPr lvl="1"/>
            <a:r>
              <a:rPr lang="en-GB" dirty="0"/>
              <a:t>High-Voltage Power Supply Regulation Board Production Coord. </a:t>
            </a:r>
          </a:p>
          <a:p>
            <a:pPr lvl="1"/>
            <a:r>
              <a:rPr lang="en-GB" dirty="0"/>
              <a:t>Calorimeter High-Voltage Power Supply System Responsible</a:t>
            </a:r>
          </a:p>
          <a:p>
            <a:pPr lvl="1"/>
            <a:r>
              <a:rPr lang="en-GB" dirty="0"/>
              <a:t>High-Voltage Bulk Power Supply Installation Coordinator</a:t>
            </a:r>
          </a:p>
          <a:p>
            <a:pPr lvl="1"/>
            <a:r>
              <a:rPr lang="en-GB" dirty="0"/>
              <a:t>High-Voltage Power Supply Cables Production Coordinator</a:t>
            </a:r>
          </a:p>
          <a:p>
            <a:pPr lvl="1"/>
            <a:r>
              <a:rPr lang="en-GB" dirty="0"/>
              <a:t>High-Voltage Power Supply Bus Board Production Coordinator</a:t>
            </a:r>
          </a:p>
          <a:p>
            <a:r>
              <a:rPr lang="en-GB" dirty="0" err="1"/>
              <a:t>Rute</a:t>
            </a:r>
            <a:r>
              <a:rPr lang="en-GB" dirty="0"/>
              <a:t> Pedro:</a:t>
            </a:r>
          </a:p>
          <a:p>
            <a:pPr lvl="1"/>
            <a:r>
              <a:rPr lang="en-GB" dirty="0" err="1"/>
              <a:t>TileCal</a:t>
            </a:r>
            <a:r>
              <a:rPr lang="en-GB" dirty="0"/>
              <a:t> Phase II Software and Performance group (&gt;2023)</a:t>
            </a:r>
          </a:p>
          <a:p>
            <a:r>
              <a:rPr lang="en-GB" dirty="0"/>
              <a:t>Helena Santos:</a:t>
            </a:r>
          </a:p>
          <a:p>
            <a:pPr lvl="1"/>
            <a:r>
              <a:rPr lang="en-GB" dirty="0"/>
              <a:t>HGTD Interlock Coordinator (&gt; 2022)</a:t>
            </a:r>
          </a:p>
          <a:p>
            <a:r>
              <a:rPr lang="en-GB" dirty="0"/>
              <a:t>Ricardo </a:t>
            </a:r>
            <a:r>
              <a:rPr lang="en-GB" dirty="0" err="1"/>
              <a:t>Gonçalo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HGTD Patch Panels Coordinator (&gt; 2022)</a:t>
            </a:r>
          </a:p>
          <a:p>
            <a:pPr lvl="1"/>
            <a:r>
              <a:rPr lang="en-GB" dirty="0"/>
              <a:t>Member of HGTD Speakers Committee (&gt; 2023)</a:t>
            </a:r>
          </a:p>
          <a:p>
            <a:endParaRPr lang="en-C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8DB443-9467-070E-E602-9F43875AC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769" y="1610591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H" b="1" dirty="0"/>
              <a:t>CMS</a:t>
            </a:r>
            <a:r>
              <a:rPr lang="en-CH" dirty="0"/>
              <a:t>:</a:t>
            </a:r>
          </a:p>
          <a:p>
            <a:r>
              <a:rPr lang="en-GB" dirty="0" err="1"/>
              <a:t>J.Varela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MTD/BTL electronics systems coordinator (&gt; 2018)</a:t>
            </a:r>
          </a:p>
          <a:p>
            <a:pPr lvl="1"/>
            <a:r>
              <a:rPr lang="en-GB" dirty="0"/>
              <a:t>ECAL, MTD, HGCAL Institution Boards</a:t>
            </a:r>
          </a:p>
          <a:p>
            <a:pPr lvl="1"/>
            <a:r>
              <a:rPr lang="en-GB" dirty="0"/>
              <a:t>MTD Steering Committee </a:t>
            </a:r>
          </a:p>
          <a:p>
            <a:r>
              <a:rPr lang="en-GB" dirty="0" err="1"/>
              <a:t>M.Gallinaro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PPS Institution Board</a:t>
            </a:r>
          </a:p>
          <a:p>
            <a:r>
              <a:rPr lang="en-GB" dirty="0" err="1"/>
              <a:t>J.C.Silva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MTD/BTL front-end electronics coordinator (2018-2023)</a:t>
            </a:r>
          </a:p>
          <a:p>
            <a:r>
              <a:rPr lang="en-GB" dirty="0" err="1"/>
              <a:t>J.Hollar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Level-1 role: PPS Deputy Coordinator (2018-22)</a:t>
            </a:r>
          </a:p>
          <a:p>
            <a:pPr lvl="1"/>
            <a:r>
              <a:rPr lang="en-GB" dirty="0"/>
              <a:t>Level-1 role: PPS Project Manager (&gt; 2022)</a:t>
            </a:r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C1B5-C19D-F8C8-5FE4-804B2CC1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84ACB-8CDA-F897-B1EA-15F1BC6E6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0B627-FB04-CACB-59C3-E6719B67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6711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821C-E7AC-0972-7E98-E7F68D0C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LHC Upgrades and Future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6482E-D6ED-BD4A-34DE-48C301563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4258" cy="4351338"/>
          </a:xfrm>
        </p:spPr>
        <p:txBody>
          <a:bodyPr/>
          <a:lstStyle/>
          <a:p>
            <a:r>
              <a:rPr lang="en-CH" dirty="0"/>
              <a:t>LHC Phase II Upgrade</a:t>
            </a:r>
          </a:p>
          <a:p>
            <a:pPr lvl="1"/>
            <a:r>
              <a:rPr lang="en-CH" dirty="0"/>
              <a:t>ATLAS Upgrades: TileCal, HGTD , HTT…</a:t>
            </a:r>
          </a:p>
          <a:p>
            <a:pPr lvl="1"/>
            <a:r>
              <a:rPr lang="en-CH" dirty="0"/>
              <a:t>CMS Upgrades: MTD, PPS, ECAL, HGCAL</a:t>
            </a:r>
          </a:p>
          <a:p>
            <a:pPr marL="0" indent="0">
              <a:buNone/>
            </a:pPr>
            <a:endParaRPr lang="en-CH" dirty="0"/>
          </a:p>
          <a:p>
            <a:pPr marL="0" indent="0">
              <a:buNone/>
            </a:pPr>
            <a:endParaRPr lang="en-CH" dirty="0"/>
          </a:p>
          <a:p>
            <a:r>
              <a:rPr lang="en-CH" dirty="0"/>
              <a:t>Future Colliders:</a:t>
            </a:r>
          </a:p>
          <a:p>
            <a:pPr lvl="1"/>
            <a:r>
              <a:rPr lang="en-CH" dirty="0"/>
              <a:t>FCC activities in Portugal</a:t>
            </a:r>
          </a:p>
          <a:p>
            <a:pPr lvl="1"/>
            <a:r>
              <a:rPr lang="en-CH" dirty="0"/>
              <a:t>Detector R&amp;D Collaborations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16671-010D-2578-CCF0-F047ED4DA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02459" y="3864813"/>
            <a:ext cx="4141509" cy="2057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E643F-2DD0-A373-E3F8-A2B02E33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58" y="1599797"/>
            <a:ext cx="4141509" cy="2057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EC01D-0C30-4E44-C275-28ACB7646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95" r="12117"/>
          <a:stretch/>
        </p:blipFill>
        <p:spPr>
          <a:xfrm>
            <a:off x="6702458" y="1584697"/>
            <a:ext cx="2052039" cy="2063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3C5E6-E6CC-066E-241C-710D3A92BC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96" r="14116"/>
          <a:stretch/>
        </p:blipFill>
        <p:spPr>
          <a:xfrm>
            <a:off x="8756050" y="1575039"/>
            <a:ext cx="2111466" cy="208257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124680F-DEA9-0B9F-3A19-52CB8938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10BEA-4E98-9740-9E98-B50AC366B69D}" type="datetime1">
              <a:rPr lang="de-CH" smtClean="0"/>
              <a:t>13.09.23</a:t>
            </a:fld>
            <a:endParaRPr lang="en-CH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415E45-5809-5326-70E5-EF9DB06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53A93D-13F9-4A2B-94D8-7132D2C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</a:t>
            </a:fld>
            <a:endParaRPr lang="en-CH"/>
          </a:p>
        </p:txBody>
      </p:sp>
      <p:pic>
        <p:nvPicPr>
          <p:cNvPr id="14" name="Picture 2" descr="Detector &amp; Technology">
            <a:extLst>
              <a:ext uri="{FF2B5EF4-FFF2-40B4-BE49-F238E27FC236}">
                <a16:creationId xmlns:a16="http://schemas.microsoft.com/office/drawing/2014/main" id="{A92E8FBE-E82D-EA02-B577-B721377F1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r="17599"/>
          <a:stretch/>
        </p:blipFill>
        <p:spPr bwMode="auto">
          <a:xfrm>
            <a:off x="6700905" y="1575039"/>
            <a:ext cx="2053592" cy="20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1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838E-2402-A040-CEAB-D8086EB4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LHC Upgrades for Phase II: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9988-5A68-47C7-72D1-C375CA26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09" y="1825625"/>
            <a:ext cx="5971445" cy="4351338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P</a:t>
            </a:r>
            <a:r>
              <a:rPr lang="en-CH" b="1" dirty="0"/>
              <a:t>ortuguese investment in HL-LHC</a:t>
            </a:r>
            <a:r>
              <a:rPr lang="en-CH" dirty="0"/>
              <a:t>:</a:t>
            </a:r>
          </a:p>
          <a:p>
            <a:pPr lvl="1"/>
            <a:r>
              <a:rPr lang="en-CH" b="1" dirty="0"/>
              <a:t>MoU</a:t>
            </a:r>
            <a:r>
              <a:rPr lang="en-CH" dirty="0"/>
              <a:t>s signed by FCT funding agency and experiments </a:t>
            </a:r>
          </a:p>
          <a:p>
            <a:pPr lvl="1"/>
            <a:r>
              <a:rPr lang="en-CH" dirty="0"/>
              <a:t>ATLAS: 1.6 M€ / 6 years</a:t>
            </a:r>
          </a:p>
          <a:p>
            <a:pPr lvl="1"/>
            <a:r>
              <a:rPr lang="en-CH" dirty="0"/>
              <a:t>CMS: 1.6 M€ / 6 years</a:t>
            </a:r>
          </a:p>
          <a:p>
            <a:pPr lvl="1"/>
            <a:r>
              <a:rPr lang="en-CH" dirty="0"/>
              <a:t>Fund experiments directly</a:t>
            </a:r>
          </a:p>
          <a:p>
            <a:pPr lvl="1"/>
            <a:r>
              <a:rPr lang="en-CH" dirty="0"/>
              <a:t>Normally accompanied by similar funds for R&amp;D, prototypes and human resources in the country, but not in our case</a:t>
            </a:r>
          </a:p>
          <a:p>
            <a:pPr lvl="1"/>
            <a:endParaRPr lang="en-CH" dirty="0"/>
          </a:p>
          <a:p>
            <a:r>
              <a:rPr lang="en-CH" dirty="0"/>
              <a:t>R&amp;D funds through “Fundo CERN” competitive calls</a:t>
            </a:r>
          </a:p>
          <a:p>
            <a:pPr lvl="1"/>
            <a:r>
              <a:rPr lang="en-CH" b="1" dirty="0"/>
              <a:t>Essential</a:t>
            </a:r>
            <a:r>
              <a:rPr lang="en-CH" dirty="0"/>
              <a:t> funds to </a:t>
            </a:r>
            <a:r>
              <a:rPr lang="en-CH" b="1" dirty="0"/>
              <a:t>capitalize on MoU investment</a:t>
            </a:r>
          </a:p>
          <a:p>
            <a:pPr lvl="1"/>
            <a:r>
              <a:rPr lang="en-CH" dirty="0"/>
              <a:t>Both </a:t>
            </a:r>
            <a:r>
              <a:rPr lang="en-CH" b="1" dirty="0"/>
              <a:t>scientifically</a:t>
            </a:r>
            <a:r>
              <a:rPr lang="en-CH" dirty="0"/>
              <a:t> and in </a:t>
            </a:r>
            <a:r>
              <a:rPr lang="en-CH" b="1" dirty="0"/>
              <a:t>industrial return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A03BEE1-108A-6E5D-6D77-884967043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74" y="1562530"/>
            <a:ext cx="5500366" cy="34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2D19CF7-8602-3373-FB43-CBF9F01B0048}"/>
              </a:ext>
            </a:extLst>
          </p:cNvPr>
          <p:cNvGrpSpPr/>
          <p:nvPr/>
        </p:nvGrpSpPr>
        <p:grpSpPr>
          <a:xfrm>
            <a:off x="7086671" y="4453423"/>
            <a:ext cx="1984396" cy="466699"/>
            <a:chOff x="7086671" y="4396861"/>
            <a:chExt cx="1984396" cy="46669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73AAE642-1DDB-26DA-554C-27A52AEDCFEA}"/>
                </a:ext>
              </a:extLst>
            </p:cNvPr>
            <p:cNvSpPr/>
            <p:nvPr/>
          </p:nvSpPr>
          <p:spPr>
            <a:xfrm rot="14161775">
              <a:off x="8859979" y="4285509"/>
              <a:ext cx="99735" cy="32244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EF06A7-A374-A709-A4D9-F27217F26897}"/>
                </a:ext>
              </a:extLst>
            </p:cNvPr>
            <p:cNvSpPr txBox="1"/>
            <p:nvPr/>
          </p:nvSpPr>
          <p:spPr>
            <a:xfrm>
              <a:off x="7086671" y="4494228"/>
              <a:ext cx="1694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H" dirty="0"/>
                <a:t>Last ECFA visit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F2DCA4-DDDB-A913-7389-1CACAD753AAB}"/>
              </a:ext>
            </a:extLst>
          </p:cNvPr>
          <p:cNvGrpSpPr/>
          <p:nvPr/>
        </p:nvGrpSpPr>
        <p:grpSpPr>
          <a:xfrm>
            <a:off x="6693414" y="2399427"/>
            <a:ext cx="1215675" cy="307777"/>
            <a:chOff x="6693414" y="2399427"/>
            <a:chExt cx="1215675" cy="30777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47A55C-15F5-6F9A-18A0-6139F7BE5B79}"/>
                </a:ext>
              </a:extLst>
            </p:cNvPr>
            <p:cNvCxnSpPr/>
            <p:nvPr/>
          </p:nvCxnSpPr>
          <p:spPr>
            <a:xfrm>
              <a:off x="6731122" y="2677213"/>
              <a:ext cx="1055802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D982CC-F43E-485C-F9E7-C1AFF57D38DC}"/>
                </a:ext>
              </a:extLst>
            </p:cNvPr>
            <p:cNvSpPr txBox="1"/>
            <p:nvPr/>
          </p:nvSpPr>
          <p:spPr>
            <a:xfrm>
              <a:off x="6693414" y="2399427"/>
              <a:ext cx="1215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Construction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511444-C417-7895-942B-EF549B64F8D6}"/>
              </a:ext>
            </a:extLst>
          </p:cNvPr>
          <p:cNvGrpSpPr/>
          <p:nvPr/>
        </p:nvGrpSpPr>
        <p:grpSpPr>
          <a:xfrm>
            <a:off x="7786924" y="2408738"/>
            <a:ext cx="1259061" cy="307777"/>
            <a:chOff x="7786924" y="2408738"/>
            <a:chExt cx="1259061" cy="3077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82FEE0-F4B7-F3A8-0759-93C4BCDB35EB}"/>
                </a:ext>
              </a:extLst>
            </p:cNvPr>
            <p:cNvSpPr txBox="1"/>
            <p:nvPr/>
          </p:nvSpPr>
          <p:spPr>
            <a:xfrm>
              <a:off x="7830310" y="2408738"/>
              <a:ext cx="1215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M&amp;O+Physics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FE25092-9D37-FCB2-5A64-FE75253CFE88}"/>
                </a:ext>
              </a:extLst>
            </p:cNvPr>
            <p:cNvCxnSpPr>
              <a:cxnSpLocks/>
            </p:cNvCxnSpPr>
            <p:nvPr/>
          </p:nvCxnSpPr>
          <p:spPr>
            <a:xfrm>
              <a:off x="7786924" y="2677213"/>
              <a:ext cx="1206632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1260ED-AEAE-BFF6-D22D-11360DC95598}"/>
              </a:ext>
            </a:extLst>
          </p:cNvPr>
          <p:cNvGrpSpPr/>
          <p:nvPr/>
        </p:nvGrpSpPr>
        <p:grpSpPr>
          <a:xfrm>
            <a:off x="8993556" y="2399427"/>
            <a:ext cx="2686255" cy="307777"/>
            <a:chOff x="8993556" y="2399427"/>
            <a:chExt cx="2686255" cy="30777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A44616-7DED-81BF-29F5-EEBD73346888}"/>
                </a:ext>
              </a:extLst>
            </p:cNvPr>
            <p:cNvCxnSpPr>
              <a:cxnSpLocks/>
            </p:cNvCxnSpPr>
            <p:nvPr/>
          </p:nvCxnSpPr>
          <p:spPr>
            <a:xfrm>
              <a:off x="8993556" y="2677213"/>
              <a:ext cx="2686255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98F15A-9E48-75A6-7488-1741ED1394FB}"/>
                </a:ext>
              </a:extLst>
            </p:cNvPr>
            <p:cNvSpPr txBox="1"/>
            <p:nvPr/>
          </p:nvSpPr>
          <p:spPr>
            <a:xfrm>
              <a:off x="9146727" y="2399427"/>
              <a:ext cx="2432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M&amp;O+Physics+Phase I+PhaseII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3089F0-2CA2-AB6E-AE4E-83C5836F1A3A}"/>
              </a:ext>
            </a:extLst>
          </p:cNvPr>
          <p:cNvGrpSpPr/>
          <p:nvPr/>
        </p:nvGrpSpPr>
        <p:grpSpPr>
          <a:xfrm>
            <a:off x="9282317" y="4474106"/>
            <a:ext cx="2461474" cy="447480"/>
            <a:chOff x="9272890" y="4417544"/>
            <a:chExt cx="2461474" cy="4474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EC32D8-F47C-CF1D-43B6-A5FEB389F9B1}"/>
                </a:ext>
              </a:extLst>
            </p:cNvPr>
            <p:cNvSpPr txBox="1"/>
            <p:nvPr/>
          </p:nvSpPr>
          <p:spPr>
            <a:xfrm>
              <a:off x="9460950" y="4495692"/>
              <a:ext cx="2273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H" dirty="0"/>
                <a:t>Crossing of the desert</a:t>
              </a: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61362DFC-7823-81C5-6556-E4D1EEF1981D}"/>
                </a:ext>
              </a:extLst>
            </p:cNvPr>
            <p:cNvSpPr/>
            <p:nvPr/>
          </p:nvSpPr>
          <p:spPr>
            <a:xfrm rot="7438225" flipH="1">
              <a:off x="9408788" y="4281646"/>
              <a:ext cx="99735" cy="37153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3754D047-F1D4-B2E1-0DEB-B8083C8E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71468-E0D2-324E-8817-3E781306B82D}" type="datetime1">
              <a:rPr lang="de-CH" smtClean="0"/>
              <a:t>12.09.23</a:t>
            </a:fld>
            <a:endParaRPr lang="en-CH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762E6096-2F9B-C5A4-B54E-A79A1820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094EE79-02B1-1ADC-6111-E91883A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55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472BE9-2222-1F0F-90D1-0F5B7A93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Future Acceleratos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58314-7C3D-05F0-8BFE-85445131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2DFB0-19A7-F0CB-D228-A51CEB91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88445-54EC-C894-806E-4759C939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21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6CB96-C252-649F-5740-DB67C9FA67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7466" y="1972068"/>
            <a:ext cx="6255471" cy="35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2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838E-2402-A040-CEAB-D8086EB4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Future Circular Collider and ECFA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9988-5A68-47C7-72D1-C375CA26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10" y="1576226"/>
            <a:ext cx="7990508" cy="47801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FCC proposal for a 100 km collider at CERN</a:t>
            </a:r>
          </a:p>
          <a:p>
            <a:pPr lvl="1"/>
            <a:r>
              <a:rPr lang="en-US" b="1" dirty="0"/>
              <a:t>FCC-</a:t>
            </a:r>
            <a:r>
              <a:rPr lang="en-US" b="1" dirty="0" err="1"/>
              <a:t>ee</a:t>
            </a:r>
            <a:r>
              <a:rPr lang="en-US" dirty="0"/>
              <a:t> (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, 90 – 365 GeV) followed by </a:t>
            </a:r>
            <a:r>
              <a:rPr lang="en-US" b="1" dirty="0"/>
              <a:t>FCC-</a:t>
            </a:r>
            <a:r>
              <a:rPr lang="en-US" b="1" dirty="0" err="1"/>
              <a:t>hh</a:t>
            </a:r>
            <a:r>
              <a:rPr lang="en-US" dirty="0"/>
              <a:t> 100 </a:t>
            </a:r>
            <a:r>
              <a:rPr lang="en-US" dirty="0" err="1"/>
              <a:t>TeV</a:t>
            </a:r>
            <a:r>
              <a:rPr lang="en-US" dirty="0"/>
              <a:t> pp collider </a:t>
            </a:r>
          </a:p>
          <a:p>
            <a:r>
              <a:rPr lang="en-US" b="1" dirty="0"/>
              <a:t>New group at LIP</a:t>
            </a:r>
          </a:p>
          <a:p>
            <a:pPr lvl="1"/>
            <a:r>
              <a:rPr lang="en-US" dirty="0"/>
              <a:t>Joined FCC Collaboration in 2022 </a:t>
            </a:r>
          </a:p>
          <a:p>
            <a:pPr lvl="1"/>
            <a:r>
              <a:rPr lang="en-US" dirty="0"/>
              <a:t>9 academics/researchers; 1 PhD student; 2 MSc students</a:t>
            </a:r>
          </a:p>
          <a:p>
            <a:pPr lvl="1"/>
            <a:r>
              <a:rPr lang="en-US" dirty="0"/>
              <a:t>Small research projects funding this activity: </a:t>
            </a:r>
          </a:p>
          <a:p>
            <a:pPr lvl="2"/>
            <a:r>
              <a:rPr lang="en-US" dirty="0"/>
              <a:t>15 k€ to fund initial activity of FCC group</a:t>
            </a:r>
          </a:p>
          <a:p>
            <a:pPr lvl="2"/>
            <a:r>
              <a:rPr lang="en-US" dirty="0"/>
              <a:t>50 k€ exploratory project to develop radiation-hard scintillators</a:t>
            </a:r>
            <a:endParaRPr lang="en-CH" b="1" dirty="0"/>
          </a:p>
          <a:p>
            <a:r>
              <a:rPr lang="en-CH" b="1" dirty="0"/>
              <a:t>ECFA Detector Roadmap:</a:t>
            </a:r>
          </a:p>
          <a:p>
            <a:pPr lvl="1"/>
            <a:r>
              <a:rPr lang="en-CH" dirty="0"/>
              <a:t>Detector R&amp;D (DRD) Collaborations ramping up now</a:t>
            </a:r>
          </a:p>
          <a:p>
            <a:pPr lvl="1"/>
            <a:r>
              <a:rPr lang="en-GB" dirty="0"/>
              <a:t>Long history of </a:t>
            </a:r>
            <a:r>
              <a:rPr lang="en-GB" b="1" dirty="0"/>
              <a:t>excellent detector research </a:t>
            </a:r>
            <a:r>
              <a:rPr lang="en-GB" dirty="0"/>
              <a:t>in Portugal - talk by </a:t>
            </a:r>
            <a:r>
              <a:rPr lang="en-GB" dirty="0" err="1"/>
              <a:t>A.Blanco</a:t>
            </a:r>
            <a:endParaRPr lang="en-GB" dirty="0"/>
          </a:p>
          <a:p>
            <a:pPr lvl="1"/>
            <a:r>
              <a:rPr lang="en-GB" dirty="0"/>
              <a:t>Can make a difference in Detector R&amp;D: DRD1 (gaseous detectors); DRD 2 (liquid); DRD 3 (Solid state); DRD 6 (calorimetry)</a:t>
            </a:r>
          </a:p>
          <a:p>
            <a:pPr lvl="1"/>
            <a:r>
              <a:rPr lang="en-GB" dirty="0"/>
              <a:t>Great </a:t>
            </a:r>
            <a:r>
              <a:rPr lang="en-GB" b="1" dirty="0"/>
              <a:t>opportunity</a:t>
            </a:r>
            <a:r>
              <a:rPr lang="en-GB" dirty="0"/>
              <a:t> to make leading contributions to these collaborations</a:t>
            </a:r>
          </a:p>
          <a:p>
            <a:pPr lvl="1"/>
            <a:r>
              <a:rPr lang="en-CH" b="1" dirty="0"/>
              <a:t>Long-term planned funding is crucial</a:t>
            </a:r>
          </a:p>
          <a:p>
            <a:pPr lvl="1"/>
            <a:r>
              <a:rPr lang="en-CH" dirty="0"/>
              <a:t>Fundo CERN is </a:t>
            </a:r>
            <a:r>
              <a:rPr lang="en-CH" b="1" dirty="0"/>
              <a:t>essential</a:t>
            </a:r>
            <a:r>
              <a:rPr lang="en-CH" dirty="0"/>
              <a:t> first step towards this!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FB8A-2586-7D79-4E97-F2B934B5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4626-FE43-9C4F-A8E4-93E5B0A5EBAC}" type="datetime1">
              <a:rPr lang="de-CH" smtClean="0"/>
              <a:t>13.09.23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77998-7170-5950-8067-1ECC0401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71A0-2FEE-C0EA-D5F6-1CD54E1B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22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C12B7-6BBD-2A0B-41E2-D41439036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80"/>
          <a:stretch/>
        </p:blipFill>
        <p:spPr>
          <a:xfrm>
            <a:off x="8328117" y="2282167"/>
            <a:ext cx="1667435" cy="2284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E93DA-9199-F821-F8B6-8FDCBC90D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635" t="25231" r="20120" b="1"/>
          <a:stretch/>
        </p:blipFill>
        <p:spPr>
          <a:xfrm>
            <a:off x="8288272" y="4862366"/>
            <a:ext cx="3388394" cy="1792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B06752-54E7-E736-5F7A-323D26D44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24" y="2666631"/>
            <a:ext cx="1723967" cy="24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88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838E-2402-A040-CEAB-D8086EB4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Future Circular Collider ongoing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9988-5A68-47C7-72D1-C375CA26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37" y="1606997"/>
            <a:ext cx="7497945" cy="458598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Hadronic calorimeter simulation for FCC-</a:t>
            </a:r>
            <a:r>
              <a:rPr lang="en-GB" dirty="0" err="1"/>
              <a:t>ee</a:t>
            </a:r>
            <a:r>
              <a:rPr lang="en-GB" dirty="0"/>
              <a:t> detector concept</a:t>
            </a:r>
          </a:p>
          <a:p>
            <a:pPr lvl="1"/>
            <a:r>
              <a:rPr lang="en-GB" b="1" dirty="0"/>
              <a:t>Co-proponent</a:t>
            </a:r>
            <a:r>
              <a:rPr lang="en-GB" dirty="0"/>
              <a:t> of </a:t>
            </a:r>
            <a:r>
              <a:rPr lang="en-GB" dirty="0" err="1"/>
              <a:t>scintillator+Fe</a:t>
            </a:r>
            <a:r>
              <a:rPr lang="en-GB" dirty="0"/>
              <a:t>/Pb HCAL concept (DRD6)</a:t>
            </a:r>
          </a:p>
          <a:p>
            <a:pPr lvl="1"/>
            <a:r>
              <a:rPr lang="en-GB" dirty="0"/>
              <a:t>Optimizing geometry, material, granularity, depth, compensation etc, including with Machine Learning</a:t>
            </a:r>
          </a:p>
          <a:p>
            <a:pPr lvl="1"/>
            <a:endParaRPr lang="en-GB" dirty="0"/>
          </a:p>
          <a:p>
            <a:r>
              <a:rPr lang="en-GB" dirty="0"/>
              <a:t>R&amp;D for </a:t>
            </a:r>
            <a:r>
              <a:rPr lang="en-GB" b="1" dirty="0"/>
              <a:t>novel radiation-hard scintillator </a:t>
            </a:r>
            <a:r>
              <a:rPr lang="en-GB" dirty="0"/>
              <a:t>development</a:t>
            </a:r>
          </a:p>
          <a:p>
            <a:pPr lvl="1"/>
            <a:r>
              <a:rPr lang="en-GB" dirty="0"/>
              <a:t>Variety of PET/PEN samples being produced and tested</a:t>
            </a:r>
          </a:p>
          <a:p>
            <a:pPr lvl="1"/>
            <a:r>
              <a:rPr lang="en-GB" dirty="0"/>
              <a:t>Exploratory R&amp;D project (50 k</a:t>
            </a:r>
            <a:r>
              <a:rPr lang="en-CH" dirty="0"/>
              <a:t>€) in collaboration with IPC/UM polymer group</a:t>
            </a:r>
          </a:p>
          <a:p>
            <a:pPr lvl="1"/>
            <a:endParaRPr lang="en-GB" dirty="0"/>
          </a:p>
          <a:p>
            <a:r>
              <a:rPr lang="en-CH" dirty="0"/>
              <a:t>Theory &amp; Phenomenology: </a:t>
            </a:r>
          </a:p>
          <a:p>
            <a:pPr lvl="1"/>
            <a:r>
              <a:rPr lang="en-CH" dirty="0"/>
              <a:t>Prepare measurement of 𝛂</a:t>
            </a:r>
            <a:r>
              <a:rPr lang="en-CH" baseline="-25000" dirty="0"/>
              <a:t>s</a:t>
            </a:r>
            <a:r>
              <a:rPr lang="en-CH" dirty="0"/>
              <a:t> </a:t>
            </a:r>
            <a:r>
              <a:rPr lang="en-CH" b="1" dirty="0"/>
              <a:t>at ‰ accuracy </a:t>
            </a:r>
            <a:r>
              <a:rPr lang="en-CH" dirty="0"/>
              <a:t>at FCC-ee</a:t>
            </a:r>
          </a:p>
          <a:p>
            <a:pPr lvl="1"/>
            <a:r>
              <a:rPr lang="en-GB" dirty="0"/>
              <a:t>Phenomenological study of Higgs production: </a:t>
            </a:r>
            <a:r>
              <a:rPr lang="en-GB" b="1" dirty="0"/>
              <a:t>triple-Higgs coupling </a:t>
            </a:r>
            <a:r>
              <a:rPr lang="en-GB" dirty="0"/>
              <a:t>in FCC-</a:t>
            </a:r>
            <a:r>
              <a:rPr lang="en-GB" dirty="0" err="1"/>
              <a:t>ee</a:t>
            </a:r>
            <a:endParaRPr lang="en-CH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15467-B72E-756E-4068-BE891FF5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FABE-5055-8243-A72B-24E65891F68F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BA800-ED01-7570-24CF-F5124673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D3955-5260-2D46-EFC0-EE2E3ABB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23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D1965-9370-6537-080E-DA7135D1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645" y="1418077"/>
            <a:ext cx="2513127" cy="1683605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644CD-E12E-244C-FC9A-0F6878426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282" y="4675029"/>
            <a:ext cx="2208072" cy="1653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5669C-9D0C-1EE1-AC90-076A98B37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00"/>
          <a:stretch/>
        </p:blipFill>
        <p:spPr>
          <a:xfrm>
            <a:off x="9617491" y="3185632"/>
            <a:ext cx="2313943" cy="1387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3CE71A-B505-D3B2-DF2F-2D37F52B2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193" y="4660387"/>
            <a:ext cx="2358469" cy="16435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CE7D7E-31FD-40C0-E0CC-94C3C3F66A76}"/>
              </a:ext>
            </a:extLst>
          </p:cNvPr>
          <p:cNvGrpSpPr/>
          <p:nvPr/>
        </p:nvGrpSpPr>
        <p:grpSpPr>
          <a:xfrm>
            <a:off x="7581306" y="1459374"/>
            <a:ext cx="2058587" cy="1638643"/>
            <a:chOff x="163290" y="4654754"/>
            <a:chExt cx="2490354" cy="1838037"/>
          </a:xfrm>
        </p:grpSpPr>
        <p:pic>
          <p:nvPicPr>
            <p:cNvPr id="14" name="Marcador de Posição de Conteúdo 7" descr="Uma imagem com texto, diagrama, file, Tipo de letra&#10;&#10;Descrição gerada automaticamente">
              <a:extLst>
                <a:ext uri="{FF2B5EF4-FFF2-40B4-BE49-F238E27FC236}">
                  <a16:creationId xmlns:a16="http://schemas.microsoft.com/office/drawing/2014/main" id="{0F02C174-C4A6-564C-98ED-2EEA0964C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56"/>
            <a:stretch/>
          </p:blipFill>
          <p:spPr>
            <a:xfrm>
              <a:off x="163290" y="4654754"/>
              <a:ext cx="2490354" cy="18380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8D878C-F9A8-531B-D0C8-F54D31CEF453}"/>
                </a:ext>
              </a:extLst>
            </p:cNvPr>
            <p:cNvSpPr txBox="1"/>
            <p:nvPr/>
          </p:nvSpPr>
          <p:spPr>
            <a:xfrm>
              <a:off x="1941922" y="4761739"/>
              <a:ext cx="644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rgbClr val="FF0000"/>
                  </a:solidFill>
                </a:rPr>
                <a:t>PEN</a:t>
              </a:r>
            </a:p>
            <a:p>
              <a:r>
                <a:rPr lang="en-CH" sz="1400" dirty="0">
                  <a:solidFill>
                    <a:srgbClr val="00B050"/>
                  </a:solidFill>
                </a:rPr>
                <a:t>PET</a:t>
              </a:r>
            </a:p>
          </p:txBody>
        </p:sp>
      </p:grpSp>
      <p:pic>
        <p:nvPicPr>
          <p:cNvPr id="18" name="Google Shape;155;p5">
            <a:extLst>
              <a:ext uri="{FF2B5EF4-FFF2-40B4-BE49-F238E27FC236}">
                <a16:creationId xmlns:a16="http://schemas.microsoft.com/office/drawing/2014/main" id="{28893122-E9EB-638E-A69D-A42A7D4F0C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62809" y="3191899"/>
            <a:ext cx="1866043" cy="1374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548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8DBE-42DF-CE36-C8FD-F7DF5717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0D7CF-8895-EA14-268C-3373F383F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568"/>
            <a:ext cx="11353800" cy="3244457"/>
          </a:xfrm>
        </p:spPr>
        <p:txBody>
          <a:bodyPr>
            <a:normAutofit fontScale="85000" lnSpcReduction="20000"/>
          </a:bodyPr>
          <a:lstStyle/>
          <a:p>
            <a:r>
              <a:rPr lang="en-CH" dirty="0"/>
              <a:t>Both ATLAS and CMS groups strongly involved in </a:t>
            </a:r>
            <a:r>
              <a:rPr lang="en-CH" b="1" dirty="0"/>
              <a:t>HL-LHC</a:t>
            </a:r>
            <a:r>
              <a:rPr lang="en-CH" dirty="0"/>
              <a:t> effort</a:t>
            </a:r>
          </a:p>
          <a:p>
            <a:pPr lvl="1"/>
            <a:r>
              <a:rPr lang="en-CH" dirty="0"/>
              <a:t>Important Portuguese </a:t>
            </a:r>
            <a:r>
              <a:rPr lang="en-CH" b="1" dirty="0"/>
              <a:t>investment</a:t>
            </a:r>
            <a:r>
              <a:rPr lang="en-CH" dirty="0"/>
              <a:t> in this programme and occupying </a:t>
            </a:r>
            <a:r>
              <a:rPr lang="en-CH" b="1" dirty="0"/>
              <a:t>key positions </a:t>
            </a:r>
          </a:p>
          <a:p>
            <a:pPr lvl="1"/>
            <a:r>
              <a:rPr lang="en-CH" dirty="0"/>
              <a:t>Essential that R&amp;D funds allow us to </a:t>
            </a:r>
            <a:r>
              <a:rPr lang="en-CH" b="1" dirty="0"/>
              <a:t>capitalize on investment </a:t>
            </a:r>
            <a:r>
              <a:rPr lang="en-CH" dirty="0"/>
              <a:t>and effort</a:t>
            </a:r>
          </a:p>
          <a:p>
            <a:r>
              <a:rPr lang="en-CH" dirty="0"/>
              <a:t>Preparing the </a:t>
            </a:r>
            <a:r>
              <a:rPr lang="en-CH" b="1" dirty="0"/>
              <a:t>future beyond the LHC</a:t>
            </a:r>
          </a:p>
          <a:p>
            <a:pPr lvl="1"/>
            <a:r>
              <a:rPr lang="en-CH" dirty="0"/>
              <a:t>Main activity so far on FCC activity – soon also ECFA DRD collaborations</a:t>
            </a:r>
          </a:p>
          <a:p>
            <a:pPr lvl="1"/>
            <a:r>
              <a:rPr lang="en-CH" dirty="0"/>
              <a:t>Still subsidiary to HL-LHC activity, but producing first results</a:t>
            </a:r>
          </a:p>
          <a:p>
            <a:r>
              <a:rPr lang="en-CH" b="1" dirty="0"/>
              <a:t>Concerns</a:t>
            </a:r>
            <a:r>
              <a:rPr lang="en-CH" dirty="0"/>
              <a:t>:</a:t>
            </a:r>
          </a:p>
          <a:p>
            <a:pPr lvl="1"/>
            <a:r>
              <a:rPr lang="en-CH" dirty="0"/>
              <a:t>PhD </a:t>
            </a:r>
            <a:r>
              <a:rPr lang="en-CH" b="1" dirty="0"/>
              <a:t>grant programmes </a:t>
            </a:r>
            <a:r>
              <a:rPr lang="en-CH" dirty="0"/>
              <a:t>and scientific employment essential to all this! No people means no future!</a:t>
            </a:r>
          </a:p>
          <a:p>
            <a:pPr lvl="1"/>
            <a:r>
              <a:rPr lang="en-CH" dirty="0"/>
              <a:t>MoU budgets are fixed: no means to account for </a:t>
            </a:r>
            <a:r>
              <a:rPr lang="en-CH" b="1" dirty="0"/>
              <a:t>increased prices </a:t>
            </a:r>
            <a:r>
              <a:rPr lang="en-CH" dirty="0"/>
              <a:t>since COVID and war in Ukraine </a:t>
            </a:r>
          </a:p>
          <a:p>
            <a:pPr lvl="1"/>
            <a:r>
              <a:rPr lang="en-CH" b="1" dirty="0"/>
              <a:t>Stability</a:t>
            </a:r>
            <a:r>
              <a:rPr lang="en-CH" dirty="0"/>
              <a:t> of funding is essential for very long-term international scientific endeavours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06F4-ECFC-2D7A-BC96-FF6E1FB9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13.09.23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BEAE-2EDB-5203-D34A-18C6444C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67D4E-9DA9-32FB-503D-9BF28136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24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6FCCB-A358-A855-A90F-DBE3F985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267" r="8342"/>
          <a:stretch/>
        </p:blipFill>
        <p:spPr>
          <a:xfrm>
            <a:off x="8209576" y="4786485"/>
            <a:ext cx="2743200" cy="1646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9CCDE8-F5EF-C9BE-FAE3-E774FC199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" r="732"/>
          <a:stretch/>
        </p:blipFill>
        <p:spPr>
          <a:xfrm>
            <a:off x="1148376" y="4781027"/>
            <a:ext cx="2353086" cy="1649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FB49A-007F-CE8F-FFFF-EDF29D436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9" r="240"/>
          <a:stretch/>
        </p:blipFill>
        <p:spPr>
          <a:xfrm>
            <a:off x="4721937" y="4785512"/>
            <a:ext cx="2353087" cy="1645120"/>
          </a:xfrm>
          <a:prstGeom prst="rect">
            <a:avLst/>
          </a:prstGeom>
        </p:spPr>
      </p:pic>
      <p:pic>
        <p:nvPicPr>
          <p:cNvPr id="14338" name="Picture 2" descr="Detector &amp; Technology">
            <a:extLst>
              <a:ext uri="{FF2B5EF4-FFF2-40B4-BE49-F238E27FC236}">
                <a16:creationId xmlns:a16="http://schemas.microsoft.com/office/drawing/2014/main" id="{35622F80-CBB4-368A-88A4-6642C348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75" y="4781026"/>
            <a:ext cx="2464480" cy="164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6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/>
          <p:nvPr/>
        </p:nvSpPr>
        <p:spPr>
          <a:xfrm>
            <a:off x="0" y="-9867"/>
            <a:ext cx="12192000" cy="6868000"/>
          </a:xfrm>
          <a:prstGeom prst="rect">
            <a:avLst/>
          </a:prstGeom>
          <a:solidFill>
            <a:srgbClr val="2021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60" y="975442"/>
            <a:ext cx="8645357" cy="5454799"/>
          </a:xfrm>
          <a:prstGeom prst="rect">
            <a:avLst/>
          </a:prstGeom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8452999" y="3205167"/>
            <a:ext cx="2945867" cy="3212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451367" y="5187034"/>
            <a:ext cx="98048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PT" sz="56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lang="pt-PT" sz="56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ET’S </a:t>
            </a:r>
            <a:r>
              <a:rPr lang="pt-PT" sz="56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lang="pt-PT" sz="56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NSPIRE </a:t>
            </a:r>
            <a:r>
              <a:rPr lang="pt-PT" sz="5600" b="1">
                <a:solidFill>
                  <a:srgbClr val="A5B8D7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pt-PT" sz="56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EOPLE</a:t>
            </a:r>
            <a:endParaRPr sz="5600">
              <a:solidFill>
                <a:srgbClr val="FFFFFF"/>
              </a:solidFill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701451" y="450972"/>
            <a:ext cx="9804800" cy="106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PT" sz="5333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</a:t>
            </a:r>
            <a:r>
              <a:rPr lang="pt-PT" sz="5333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5333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you</a:t>
            </a:r>
            <a:r>
              <a:rPr lang="pt-PT" sz="5333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!</a:t>
            </a:r>
            <a:endParaRPr sz="5333" dirty="0">
              <a:solidFill>
                <a:srgbClr val="FFFFFF"/>
              </a:solidFill>
            </a:endParaRPr>
          </a:p>
        </p:txBody>
      </p:sp>
      <p:pic>
        <p:nvPicPr>
          <p:cNvPr id="3" name="Picture 2" descr="LIP-White-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7" y="3668923"/>
            <a:ext cx="2301683" cy="1559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4299B-4088-BC86-4553-727DEBA3A527}"/>
              </a:ext>
            </a:extLst>
          </p:cNvPr>
          <p:cNvSpPr txBox="1"/>
          <p:nvPr/>
        </p:nvSpPr>
        <p:spPr>
          <a:xfrm>
            <a:off x="566281" y="6294989"/>
            <a:ext cx="26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jgoncalo@lip.pt</a:t>
            </a:r>
          </a:p>
        </p:txBody>
      </p:sp>
    </p:spTree>
    <p:extLst>
      <p:ext uri="{BB962C8B-B14F-4D97-AF65-F5344CB8AC3E}">
        <p14:creationId xmlns:p14="http://schemas.microsoft.com/office/powerpoint/2010/main" val="1280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C132-E5D6-F7FD-1BEC-7116768C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Future Circular Collider: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E89B6-0B8B-0F73-A650-1AD8E1F5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DC13-1381-FE47-9B1E-059E2382B595}" type="datetime1">
              <a:rPr lang="de-CH" smtClean="0"/>
              <a:t>13.09.23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D8CCA-27BC-B4B6-F03C-68B412DF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848C4-4240-F278-47AC-1924294E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26</a:t>
            </a:fld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4843E-FCFB-9ED0-540D-D61A46D67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20" y="1331202"/>
            <a:ext cx="8989243" cy="50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F5A9E0-4BFE-7EA7-EC8E-AF1755A56E43}"/>
              </a:ext>
            </a:extLst>
          </p:cNvPr>
          <p:cNvSpPr txBox="1"/>
          <p:nvPr/>
        </p:nvSpPr>
        <p:spPr>
          <a:xfrm>
            <a:off x="8823488" y="902119"/>
            <a:ext cx="26677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F.Gianotti, FCC Week 2023</a:t>
            </a:r>
          </a:p>
        </p:txBody>
      </p:sp>
    </p:spTree>
    <p:extLst>
      <p:ext uri="{BB962C8B-B14F-4D97-AF65-F5344CB8AC3E}">
        <p14:creationId xmlns:p14="http://schemas.microsoft.com/office/powerpoint/2010/main" val="4006034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3576-D382-FFCF-0EA5-B73A8871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ECFA Detector R&amp;D Roadmap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3AC39-3179-1CEF-3265-09BA2F7C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DC13-1381-FE47-9B1E-059E2382B595}" type="datetime1">
              <a:rPr lang="de-CH" smtClean="0"/>
              <a:t>14.09.23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A498F-FB53-57F1-F05E-CC9ADE74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53D53-716E-C62B-5514-A17580F1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27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67345-2717-AA95-A07D-AD82A22C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16" y="1527464"/>
            <a:ext cx="10171784" cy="42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50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DA4933-067C-03B4-4942-983580870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1"/>
            <a:ext cx="6749266" cy="49965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Primary goal is to develop and characterize new rad-hard scintillating plastics: focus on PEN (Polyethylene </a:t>
            </a:r>
            <a:r>
              <a:rPr lang="en-GB" dirty="0" err="1"/>
              <a:t>Naphthalate</a:t>
            </a:r>
            <a:r>
              <a:rPr lang="en-GB" dirty="0"/>
              <a:t>) and PET (Polyethylene Terephthalate) polymers</a:t>
            </a:r>
          </a:p>
          <a:p>
            <a:pPr>
              <a:lnSpc>
                <a:spcPct val="120000"/>
              </a:lnSpc>
            </a:pPr>
            <a:r>
              <a:rPr lang="en-GB" dirty="0"/>
              <a:t>Collaboration with Institute for Polymers and Composites of the University of Minho (IPC/</a:t>
            </a:r>
            <a:r>
              <a:rPr lang="en-GB" dirty="0" err="1"/>
              <a:t>UMinho</a:t>
            </a:r>
            <a:r>
              <a:rPr lang="en-GB" dirty="0"/>
              <a:t>)</a:t>
            </a:r>
          </a:p>
          <a:p>
            <a:pPr>
              <a:lnSpc>
                <a:spcPct val="120000"/>
              </a:lnSpc>
            </a:pPr>
            <a:r>
              <a:rPr lang="en-GB" dirty="0"/>
              <a:t>Samples (3cm x 3cm x 2mm) produced with various compositions through: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Injection Moulding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Extrusion</a:t>
            </a:r>
          </a:p>
          <a:p>
            <a:pPr>
              <a:lnSpc>
                <a:spcPct val="120000"/>
              </a:lnSpc>
            </a:pPr>
            <a:r>
              <a:rPr lang="en-GB" dirty="0"/>
              <a:t>Crucial parameters: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Dosage; injection speed; pressure; cooling time; cooling temperature ; melting temperature; </a:t>
            </a:r>
            <a:r>
              <a:rPr lang="en-GB" dirty="0" err="1"/>
              <a:t>mold</a:t>
            </a:r>
            <a:r>
              <a:rPr lang="en-GB" dirty="0"/>
              <a:t> Polishing</a:t>
            </a:r>
            <a:endParaRPr lang="en-CH" dirty="0"/>
          </a:p>
        </p:txBody>
      </p:sp>
      <p:sp>
        <p:nvSpPr>
          <p:cNvPr id="151" name="Google Shape;151;p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 l="15247" r="17135"/>
          <a:stretch/>
        </p:blipFill>
        <p:spPr>
          <a:xfrm>
            <a:off x="9581911" y="649565"/>
            <a:ext cx="2214757" cy="266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437863-5F9E-2F88-2B60-220141F70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466" y="656194"/>
            <a:ext cx="1994445" cy="26592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3209BB-9688-D2AD-8F73-1E7BBFBC49DD}"/>
              </a:ext>
            </a:extLst>
          </p:cNvPr>
          <p:cNvGrpSpPr/>
          <p:nvPr/>
        </p:nvGrpSpPr>
        <p:grpSpPr>
          <a:xfrm>
            <a:off x="7487478" y="3390511"/>
            <a:ext cx="4389820" cy="2965839"/>
            <a:chOff x="163290" y="4654754"/>
            <a:chExt cx="2490354" cy="1838037"/>
          </a:xfrm>
        </p:grpSpPr>
        <p:pic>
          <p:nvPicPr>
            <p:cNvPr id="7" name="Marcador de Posição de Conteúdo 7" descr="Uma imagem com texto, diagrama, file, Tipo de letra&#10;&#10;Descrição gerada automaticamente">
              <a:extLst>
                <a:ext uri="{FF2B5EF4-FFF2-40B4-BE49-F238E27FC236}">
                  <a16:creationId xmlns:a16="http://schemas.microsoft.com/office/drawing/2014/main" id="{0054BF7A-AF89-CC27-ED25-C5591287B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56"/>
            <a:stretch/>
          </p:blipFill>
          <p:spPr>
            <a:xfrm>
              <a:off x="163290" y="4654754"/>
              <a:ext cx="2490354" cy="18380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366E05-03F8-9BF4-F633-13D887CE3EBA}"/>
                </a:ext>
              </a:extLst>
            </p:cNvPr>
            <p:cNvSpPr txBox="1"/>
            <p:nvPr/>
          </p:nvSpPr>
          <p:spPr>
            <a:xfrm>
              <a:off x="1941922" y="4761739"/>
              <a:ext cx="644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rgbClr val="FF0000"/>
                  </a:solidFill>
                </a:rPr>
                <a:t>PEN</a:t>
              </a:r>
            </a:p>
            <a:p>
              <a:r>
                <a:rPr lang="en-CH" sz="1400" dirty="0">
                  <a:solidFill>
                    <a:srgbClr val="00B050"/>
                  </a:solidFill>
                </a:rPr>
                <a:t>PET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A99D97AD-1D59-8814-ADB5-E2EC13CE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Novel Rad-Hard Scintillators</a:t>
            </a:r>
          </a:p>
        </p:txBody>
      </p:sp>
    </p:spTree>
    <p:extLst>
      <p:ext uri="{BB962C8B-B14F-4D97-AF65-F5344CB8AC3E}">
        <p14:creationId xmlns:p14="http://schemas.microsoft.com/office/powerpoint/2010/main" val="2650308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164" y="1878634"/>
            <a:ext cx="5586590" cy="38065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B9F27-7358-54A8-ACDB-5FD4C7E7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ATLAS: </a:t>
            </a:r>
            <a:r>
              <a:rPr lang="en-GB" sz="4400" dirty="0" err="1"/>
              <a:t>TileCal</a:t>
            </a:r>
            <a:r>
              <a:rPr lang="en-GB" sz="4400" dirty="0"/>
              <a:t> radiation hardness for HL-LHC</a:t>
            </a:r>
            <a:r>
              <a:rPr lang="en-CH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EF7BD-E02F-6F82-CB80-DA7F4628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2764" cy="4351338"/>
          </a:xfrm>
        </p:spPr>
        <p:txBody>
          <a:bodyPr/>
          <a:lstStyle/>
          <a:p>
            <a:r>
              <a:rPr lang="en-GB" dirty="0"/>
              <a:t>Monitoring of light response of </a:t>
            </a:r>
            <a:r>
              <a:rPr lang="en-GB" dirty="0" err="1"/>
              <a:t>TileCal</a:t>
            </a:r>
            <a:r>
              <a:rPr lang="en-GB" dirty="0"/>
              <a:t> optical components using calibration systems</a:t>
            </a:r>
          </a:p>
          <a:p>
            <a:r>
              <a:rPr lang="en-GB" dirty="0"/>
              <a:t>Modelling and extrapolation to future conditions essential to predict detector behaviour</a:t>
            </a:r>
          </a:p>
          <a:p>
            <a:r>
              <a:rPr lang="en-GB" dirty="0"/>
              <a:t>Dedicated publication being prepared</a:t>
            </a:r>
          </a:p>
        </p:txBody>
      </p:sp>
    </p:spTree>
    <p:extLst>
      <p:ext uri="{BB962C8B-B14F-4D97-AF65-F5344CB8AC3E}">
        <p14:creationId xmlns:p14="http://schemas.microsoft.com/office/powerpoint/2010/main" val="98350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33A427-FCF1-7F56-DA6A-C2CC2170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LHC Upgrades</a:t>
            </a:r>
          </a:p>
        </p:txBody>
      </p:sp>
      <p:pic>
        <p:nvPicPr>
          <p:cNvPr id="1026" name="Picture 2" descr="LHC / Formula postcard | Visit CERN">
            <a:extLst>
              <a:ext uri="{FF2B5EF4-FFF2-40B4-BE49-F238E27FC236}">
                <a16:creationId xmlns:a16="http://schemas.microsoft.com/office/drawing/2014/main" id="{5AC6E324-D79E-FB47-5223-ABBB138B8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794039"/>
            <a:ext cx="6350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788D3-212B-E810-C94F-61E5112B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E5C3B-80FA-D943-A3C1-485B8ED3D10E}" type="datetime1">
              <a:rPr lang="de-CH" smtClean="0"/>
              <a:t>12.09.23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CED9F-7FD9-CDFD-DECB-29B78F19C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AEFA8-7DBA-09F3-69F6-11D0AE17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2893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0859466-6283-F1F4-6160-133BEEC006D5}"/>
              </a:ext>
            </a:extLst>
          </p:cNvPr>
          <p:cNvGrpSpPr/>
          <p:nvPr/>
        </p:nvGrpSpPr>
        <p:grpSpPr>
          <a:xfrm>
            <a:off x="9536700" y="3277370"/>
            <a:ext cx="2429899" cy="1406921"/>
            <a:chOff x="9139942" y="3320992"/>
            <a:chExt cx="2549165" cy="17320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990006-3BE7-7FE4-4D7C-26E96683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9942" y="3320992"/>
              <a:ext cx="2549165" cy="17320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D889DA-4250-A75C-F8CF-F9EF127B5E5B}"/>
                </a:ext>
              </a:extLst>
            </p:cNvPr>
            <p:cNvSpPr txBox="1"/>
            <p:nvPr/>
          </p:nvSpPr>
          <p:spPr>
            <a:xfrm>
              <a:off x="9817994" y="3464514"/>
              <a:ext cx="711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/>
                <a:t>HTT</a:t>
              </a:r>
            </a:p>
          </p:txBody>
        </p:sp>
      </p:grpSp>
      <p:pic>
        <p:nvPicPr>
          <p:cNvPr id="10" name="Picture 9" descr="Picture 3">
            <a:extLst>
              <a:ext uri="{FF2B5EF4-FFF2-40B4-BE49-F238E27FC236}">
                <a16:creationId xmlns:a16="http://schemas.microsoft.com/office/drawing/2014/main" id="{84789FB5-E579-3D1D-FFFF-EF61BED4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25" t="5654" r="34304" b="4993"/>
          <a:stretch>
            <a:fillRect/>
          </a:stretch>
        </p:blipFill>
        <p:spPr>
          <a:xfrm flipH="1">
            <a:off x="9612624" y="1596825"/>
            <a:ext cx="2155843" cy="15104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04857-33DB-D53E-13EA-584893D1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ATLAS: Trigger/DAQ and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FEE6-F3D0-EB4F-3951-EF36FC25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27" y="1608899"/>
            <a:ext cx="6623049" cy="4552910"/>
          </a:xfrm>
        </p:spPr>
        <p:txBody>
          <a:bodyPr>
            <a:normAutofit fontScale="85000" lnSpcReduction="20000"/>
          </a:bodyPr>
          <a:lstStyle/>
          <a:p>
            <a:r>
              <a:rPr lang="en-CH" dirty="0"/>
              <a:t>Trigger and data acquisition</a:t>
            </a:r>
          </a:p>
          <a:p>
            <a:pPr lvl="1"/>
            <a:r>
              <a:rPr lang="en-CH" dirty="0"/>
              <a:t>Development of GPU-based algorithms for acceleration of high level filter calorimeter reconstruction</a:t>
            </a:r>
          </a:p>
          <a:p>
            <a:pPr lvl="1"/>
            <a:r>
              <a:rPr lang="en-CH" dirty="0"/>
              <a:t>Demonstrated important improvement factor over CPU algorithm: </a:t>
            </a:r>
            <a:r>
              <a:rPr lang="en-GB" dirty="0"/>
              <a:t>J. Phys.: Conf. Ser. 2438 012044</a:t>
            </a:r>
            <a:endParaRPr lang="en-CH" dirty="0"/>
          </a:p>
          <a:p>
            <a:endParaRPr lang="en-CH" dirty="0"/>
          </a:p>
          <a:p>
            <a:r>
              <a:rPr lang="en-CH" dirty="0"/>
              <a:t>Contributed to former project on Hardware Tracking for the Trigger</a:t>
            </a:r>
          </a:p>
          <a:p>
            <a:pPr lvl="1"/>
            <a:r>
              <a:rPr lang="en-CH" dirty="0"/>
              <a:t>Simulation and performance studies</a:t>
            </a:r>
          </a:p>
          <a:p>
            <a:pPr lvl="1"/>
            <a:r>
              <a:rPr lang="en-GB" dirty="0">
                <a:hlinkClick r:id="rId4"/>
              </a:rPr>
              <a:t>ATL-DAQ-PUB-2023-001</a:t>
            </a:r>
            <a:endParaRPr lang="en-CH" dirty="0"/>
          </a:p>
          <a:p>
            <a:endParaRPr lang="en-CH" dirty="0"/>
          </a:p>
          <a:p>
            <a:r>
              <a:rPr lang="en-CH" dirty="0"/>
              <a:t>Tracking software development for  HL-LHC</a:t>
            </a:r>
          </a:p>
          <a:p>
            <a:pPr lvl="1"/>
            <a:r>
              <a:rPr lang="en-CH" dirty="0"/>
              <a:t>PhD student at CERN working on optimization of common tracking package for HL-LHC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04E4B-5E2B-6AB0-71B1-DEE99F41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14.09.23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55417-5D5A-030A-44E9-20F0335C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6C42D-22C2-8A4C-5A97-49B72205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8069"/>
            <a:ext cx="2743200" cy="365125"/>
          </a:xfrm>
        </p:spPr>
        <p:txBody>
          <a:bodyPr/>
          <a:lstStyle/>
          <a:p>
            <a:fld id="{CA7C39E9-F799-8A4A-992E-B015EA9995C9}" type="slidenum">
              <a:rPr lang="en-CH" smtClean="0"/>
              <a:t>30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A59833-FB55-F202-3839-9BF7B2616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600" y="1455018"/>
            <a:ext cx="2400100" cy="1720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846071-7DE1-ACB8-9D14-1378D1667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700" y="4802094"/>
            <a:ext cx="2431773" cy="1454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CEF9C3-0551-33E7-12A9-063F3E247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797" y="4802095"/>
            <a:ext cx="2131765" cy="1650596"/>
          </a:xfrm>
          <a:prstGeom prst="rect">
            <a:avLst/>
          </a:prstGeom>
        </p:spPr>
      </p:pic>
      <p:pic>
        <p:nvPicPr>
          <p:cNvPr id="13316" name="Picture 4" descr="The Hardware Tracking for the Trigger System (HTT)">
            <a:extLst>
              <a:ext uri="{FF2B5EF4-FFF2-40B4-BE49-F238E27FC236}">
                <a16:creationId xmlns:a16="http://schemas.microsoft.com/office/drawing/2014/main" id="{4ABC758F-C5D4-F035-28A8-7B62603C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86" y="3206070"/>
            <a:ext cx="2272518" cy="14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6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2AFB5-D73A-800E-16AE-FC7C77DD0973}"/>
              </a:ext>
            </a:extLst>
          </p:cNvPr>
          <p:cNvGrpSpPr/>
          <p:nvPr/>
        </p:nvGrpSpPr>
        <p:grpSpPr>
          <a:xfrm>
            <a:off x="2209800" y="1920984"/>
            <a:ext cx="7543198" cy="3802933"/>
            <a:chOff x="1544243" y="1928564"/>
            <a:chExt cx="7667008" cy="38594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8CC894-3DFC-AEA6-7242-3D4DC656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4243" y="1928564"/>
              <a:ext cx="7667008" cy="38594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13EF7B-522C-F98E-BAEF-362F1482CA3C}"/>
                </a:ext>
              </a:extLst>
            </p:cNvPr>
            <p:cNvSpPr txBox="1"/>
            <p:nvPr/>
          </p:nvSpPr>
          <p:spPr>
            <a:xfrm>
              <a:off x="2022169" y="2293837"/>
              <a:ext cx="2207032" cy="93706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CH" dirty="0"/>
                <a:t>200 simultaneous proton collisions</a:t>
              </a:r>
            </a:p>
            <a:p>
              <a:r>
                <a:rPr lang="en-CH" dirty="0"/>
                <a:t>≈1.8 collisions/mm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01AF5-07FB-850E-C88A-64AFCFC5C5AD}"/>
                </a:ext>
              </a:extLst>
            </p:cNvPr>
            <p:cNvSpPr txBox="1"/>
            <p:nvPr/>
          </p:nvSpPr>
          <p:spPr>
            <a:xfrm>
              <a:off x="6298677" y="4365480"/>
              <a:ext cx="101652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/>
                <a:t>≈ 10 cm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7B61592-B332-42DE-0B39-010DF77469D4}"/>
                </a:ext>
              </a:extLst>
            </p:cNvPr>
            <p:cNvCxnSpPr>
              <a:cxnSpLocks/>
            </p:cNvCxnSpPr>
            <p:nvPr/>
          </p:nvCxnSpPr>
          <p:spPr>
            <a:xfrm>
              <a:off x="2573518" y="4155649"/>
              <a:ext cx="6287678" cy="0"/>
            </a:xfrm>
            <a:prstGeom prst="straightConnector1">
              <a:avLst/>
            </a:prstGeom>
            <a:ln w="3492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4: Pileup simulations in conditions akin to the LHC and current ID... |  Download Scientific Diagram">
            <a:extLst>
              <a:ext uri="{FF2B5EF4-FFF2-40B4-BE49-F238E27FC236}">
                <a16:creationId xmlns:a16="http://schemas.microsoft.com/office/drawing/2014/main" id="{A0F9BB5B-F735-B2F6-83DF-DDA67B84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16" y="1397518"/>
            <a:ext cx="5204166" cy="4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37885-66D7-3E2C-CF18-A851B325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25"/>
            <a:ext cx="10515600" cy="1325563"/>
          </a:xfrm>
        </p:spPr>
        <p:txBody>
          <a:bodyPr/>
          <a:lstStyle/>
          <a:p>
            <a:r>
              <a:rPr lang="en-CH" dirty="0"/>
              <a:t>LHC Upgrades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F160F-C6C1-8957-B486-4C9D09B3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681F-87C9-E546-96DE-E82C494FBD18}" type="datetime1">
              <a:rPr lang="de-CH" smtClean="0"/>
              <a:t>14.09.23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653A1-DD97-3466-2DBB-165F263D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354BA29-2819-D1B2-BA62-86E9A072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4</a:t>
            </a:fld>
            <a:endParaRPr lang="en-C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923EA3-50E2-FF60-E729-2EFD99106F12}"/>
              </a:ext>
            </a:extLst>
          </p:cNvPr>
          <p:cNvGrpSpPr/>
          <p:nvPr/>
        </p:nvGrpSpPr>
        <p:grpSpPr>
          <a:xfrm>
            <a:off x="1838251" y="136525"/>
            <a:ext cx="8029461" cy="6301767"/>
            <a:chOff x="2081269" y="141215"/>
            <a:chExt cx="8029461" cy="6301767"/>
          </a:xfrm>
        </p:grpSpPr>
        <p:pic>
          <p:nvPicPr>
            <p:cNvPr id="6150" name="Picture 6" descr="The Phase-2 upgrade of the CMS Data Acquisition and High Level Trigger  Technical Design Report">
              <a:extLst>
                <a:ext uri="{FF2B5EF4-FFF2-40B4-BE49-F238E27FC236}">
                  <a16:creationId xmlns:a16="http://schemas.microsoft.com/office/drawing/2014/main" id="{DF3BA7B2-107D-94CD-9D5F-8D27A1B63F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" t="1421" r="1222" b="673"/>
            <a:stretch/>
          </p:blipFill>
          <p:spPr bwMode="auto">
            <a:xfrm>
              <a:off x="2081269" y="1224691"/>
              <a:ext cx="8029461" cy="521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You Are Here Map Pointer Vector Illustration Isolated On White Background  Stock Illustration - Download Image Now - iStock">
              <a:extLst>
                <a:ext uri="{FF2B5EF4-FFF2-40B4-BE49-F238E27FC236}">
                  <a16:creationId xmlns:a16="http://schemas.microsoft.com/office/drawing/2014/main" id="{43C36B37-30F6-8A7D-DDDC-4173D15F9D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7" t="16072" r="21109" b="15050"/>
            <a:stretch/>
          </p:blipFill>
          <p:spPr bwMode="auto">
            <a:xfrm>
              <a:off x="5535346" y="141215"/>
              <a:ext cx="1121308" cy="132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0D6CF-D7F1-91DD-9CCD-E89D66936C58}"/>
                </a:ext>
              </a:extLst>
            </p:cNvPr>
            <p:cNvCxnSpPr>
              <a:cxnSpLocks/>
            </p:cNvCxnSpPr>
            <p:nvPr/>
          </p:nvCxnSpPr>
          <p:spPr>
            <a:xfrm>
              <a:off x="6094668" y="1469080"/>
              <a:ext cx="1332" cy="429544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4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547F-F5FE-46D5-0FB2-0CCE4D53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2050" name="Picture 2" descr="The HL-LHC project | High Luminosity LHC Project">
            <a:extLst>
              <a:ext uri="{FF2B5EF4-FFF2-40B4-BE49-F238E27FC236}">
                <a16:creationId xmlns:a16="http://schemas.microsoft.com/office/drawing/2014/main" id="{1D3A6D0C-2BF2-036B-0B99-5F9A9CCA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ou Are Here Map Pointer Vector Illustration Isolated On White Background  Stock Illustration - Download Image Now - iStock">
            <a:extLst>
              <a:ext uri="{FF2B5EF4-FFF2-40B4-BE49-F238E27FC236}">
                <a16:creationId xmlns:a16="http://schemas.microsoft.com/office/drawing/2014/main" id="{0F115381-4CB3-480D-F813-86B608592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16072" r="21109" b="15050"/>
          <a:stretch/>
        </p:blipFill>
        <p:spPr bwMode="auto">
          <a:xfrm>
            <a:off x="6438990" y="565608"/>
            <a:ext cx="1121308" cy="13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CF9AD1-DABD-38FB-6594-D476DFF61118}"/>
              </a:ext>
            </a:extLst>
          </p:cNvPr>
          <p:cNvCxnSpPr>
            <a:cxnSpLocks/>
          </p:cNvCxnSpPr>
          <p:nvPr/>
        </p:nvCxnSpPr>
        <p:spPr>
          <a:xfrm>
            <a:off x="6998312" y="1893473"/>
            <a:ext cx="0" cy="312158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0A532-D093-5428-C7C0-8C107618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6F6A-770A-1041-BD7B-233AC1E73EF1}" type="datetime1">
              <a:rPr lang="de-CH" smtClean="0"/>
              <a:t>12.09.23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9AD6B-292A-F7E5-B426-1464A268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685FE-FA50-8EE4-8BB9-E1C74DC8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6007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8EB85A-920F-27C1-80F1-CF071CF2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LHC Upgrades for Phase II: ATLAS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434CD-F458-51C6-2488-5DAB5F0A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4B80-5875-5C41-A91F-8DB3CE568B40}" type="datetime1">
              <a:rPr lang="de-CH" smtClean="0"/>
              <a:t>13.09.23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9B5B6-96F8-9AE8-CCCE-26813301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9055-58D0-F364-880C-B22BE9F1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6</a:t>
            </a:fld>
            <a:endParaRPr lang="en-CH"/>
          </a:p>
        </p:txBody>
      </p:sp>
      <p:pic>
        <p:nvPicPr>
          <p:cNvPr id="8" name="Picture 2" descr="Detector &amp; Technology">
            <a:extLst>
              <a:ext uri="{FF2B5EF4-FFF2-40B4-BE49-F238E27FC236}">
                <a16:creationId xmlns:a16="http://schemas.microsoft.com/office/drawing/2014/main" id="{96D3B0EA-9074-3BF0-0D77-CA80D0CC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11" y="1690688"/>
            <a:ext cx="6320081" cy="42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8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26455"/>
            <a:ext cx="8229600" cy="907902"/>
          </a:xfrm>
        </p:spPr>
        <p:txBody>
          <a:bodyPr/>
          <a:lstStyle/>
          <a:p>
            <a:r>
              <a:rPr lang="pt-PT" dirty="0">
                <a:solidFill>
                  <a:srgbClr val="FFFFFF"/>
                </a:solidFill>
              </a:rPr>
              <a:t>ATLAS Upgrade @ LIP</a:t>
            </a:r>
          </a:p>
        </p:txBody>
      </p:sp>
      <p:pic>
        <p:nvPicPr>
          <p:cNvPr id="10" name="Content Placeholder 6" descr="ATLAS_black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34" r="-334"/>
          <a:stretch>
            <a:fillRect/>
          </a:stretch>
        </p:blipFill>
        <p:spPr bwMode="auto">
          <a:xfrm>
            <a:off x="1728367" y="853855"/>
            <a:ext cx="8685988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390262" y="480406"/>
            <a:ext cx="2145370" cy="3415864"/>
            <a:chOff x="6697431" y="2720255"/>
            <a:chExt cx="2194069" cy="27257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9" b="97605" l="9746" r="9915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4737">
              <a:off x="6697431" y="3375930"/>
              <a:ext cx="2194069" cy="207011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09296" y="2720255"/>
              <a:ext cx="1872208" cy="736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>
                  <a:solidFill>
                    <a:schemeClr val="bg2">
                      <a:lumMod val="50000"/>
                    </a:schemeClr>
                  </a:solidFill>
                </a:rPr>
                <a:t>High</a:t>
              </a:r>
              <a:r>
                <a:rPr lang="pt-PT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pt-PT" dirty="0" err="1">
                  <a:solidFill>
                    <a:schemeClr val="bg2">
                      <a:lumMod val="50000"/>
                    </a:schemeClr>
                  </a:solidFill>
                </a:rPr>
                <a:t>Granularity</a:t>
              </a:r>
              <a:r>
                <a:rPr lang="pt-PT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pt-PT" dirty="0" err="1">
                  <a:solidFill>
                    <a:schemeClr val="bg2">
                      <a:lumMod val="50000"/>
                    </a:schemeClr>
                  </a:solidFill>
                </a:rPr>
                <a:t>Timing</a:t>
              </a:r>
              <a:r>
                <a:rPr lang="pt-PT" dirty="0">
                  <a:solidFill>
                    <a:schemeClr val="bg2">
                      <a:lumMod val="50000"/>
                    </a:schemeClr>
                  </a:solidFill>
                </a:rPr>
                <a:t> Detector </a:t>
              </a:r>
            </a:p>
            <a:p>
              <a:r>
                <a:rPr lang="pt-PT" dirty="0">
                  <a:solidFill>
                    <a:schemeClr val="bg2">
                      <a:lumMod val="50000"/>
                    </a:schemeClr>
                  </a:solidFill>
                </a:rPr>
                <a:t>(30-50 </a:t>
              </a:r>
              <a:r>
                <a:rPr lang="pt-PT" dirty="0" err="1">
                  <a:solidFill>
                    <a:schemeClr val="bg2">
                      <a:lumMod val="50000"/>
                    </a:schemeClr>
                  </a:solidFill>
                </a:rPr>
                <a:t>ps</a:t>
              </a:r>
              <a:r>
                <a:rPr lang="pt-PT" dirty="0">
                  <a:solidFill>
                    <a:schemeClr val="bg2">
                      <a:lumMod val="50000"/>
                    </a:schemeClr>
                  </a:solidFill>
                </a:rPr>
                <a:t>/</a:t>
              </a:r>
              <a:r>
                <a:rPr lang="pt-PT" dirty="0" err="1">
                  <a:solidFill>
                    <a:schemeClr val="bg2">
                      <a:lumMod val="50000"/>
                    </a:schemeClr>
                  </a:solidFill>
                </a:rPr>
                <a:t>track</a:t>
              </a:r>
              <a:r>
                <a:rPr lang="pt-PT" dirty="0">
                  <a:solidFill>
                    <a:schemeClr val="bg2">
                      <a:lumMod val="50000"/>
                    </a:schemeClr>
                  </a:solidFill>
                </a:rPr>
                <a:t>)</a:t>
              </a:r>
            </a:p>
          </p:txBody>
        </p:sp>
      </p:grpSp>
      <p:sp>
        <p:nvSpPr>
          <p:cNvPr id="18" name="Right Arrow 17"/>
          <p:cNvSpPr/>
          <p:nvPr/>
        </p:nvSpPr>
        <p:spPr>
          <a:xfrm rot="10576112">
            <a:off x="7643842" y="2841238"/>
            <a:ext cx="2365422" cy="11140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70" y="4249481"/>
            <a:ext cx="2228884" cy="1443751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19954213">
            <a:off x="2544814" y="3992099"/>
            <a:ext cx="3833819" cy="1188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993F1C-909A-47E5-913A-5E059F0DF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2" y="387729"/>
            <a:ext cx="2344973" cy="134032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295440">
            <a:off x="2783510" y="1904154"/>
            <a:ext cx="3894534" cy="22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22"/>
          <p:cNvSpPr txBox="1"/>
          <p:nvPr/>
        </p:nvSpPr>
        <p:spPr>
          <a:xfrm>
            <a:off x="487082" y="5543220"/>
            <a:ext cx="26253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rack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reconstruction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ew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Inner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Tracker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ITk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07015" y="471960"/>
            <a:ext cx="21890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ew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Tile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Calorimeter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High-Voltage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system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3225" y="5455274"/>
            <a:ext cx="188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R&amp;D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hardware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acceleration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trigger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673" y="5482497"/>
            <a:ext cx="1309987" cy="982490"/>
          </a:xfrm>
          <a:prstGeom prst="rect">
            <a:avLst/>
          </a:prstGeom>
        </p:spPr>
      </p:pic>
      <p:pic>
        <p:nvPicPr>
          <p:cNvPr id="4099" name="Picture 3" descr="The Hardware Tracking for the Trigger System (HTT)">
            <a:extLst>
              <a:ext uri="{FF2B5EF4-FFF2-40B4-BE49-F238E27FC236}">
                <a16:creationId xmlns:a16="http://schemas.microsoft.com/office/drawing/2014/main" id="{E6CEE781-5D09-89CF-A2DA-20202CF8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91" y="5472152"/>
            <a:ext cx="1757635" cy="9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C4D8A-6B4D-9244-EF3D-DC63544F0DED}"/>
              </a:ext>
            </a:extLst>
          </p:cNvPr>
          <p:cNvSpPr txBox="1"/>
          <p:nvPr/>
        </p:nvSpPr>
        <p:spPr>
          <a:xfrm>
            <a:off x="9280403" y="5509135"/>
            <a:ext cx="250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Previously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: Hardware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Tracking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Trigger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(HTT) –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abandoned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FD22A-B0A6-D93B-8C21-3002011B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C00B-0486-5047-81CD-C5FF1113231B}" type="datetime1">
              <a:rPr lang="de-CH" smtClean="0"/>
              <a:t>12.09.23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58F22-BCA4-8E02-BE78-185A25A9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9611D-DCCF-7303-FEAA-6F2EC235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7</a:t>
            </a:fld>
            <a:endParaRPr lang="en-CH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7283B86-0253-7986-DBD2-6C6477D1EF0E}"/>
              </a:ext>
            </a:extLst>
          </p:cNvPr>
          <p:cNvSpPr/>
          <p:nvPr/>
        </p:nvSpPr>
        <p:spPr>
          <a:xfrm rot="10348479">
            <a:off x="6181858" y="3017574"/>
            <a:ext cx="3736853" cy="1136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BF143-1F21-0268-02A9-CEBB64473E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548" y="3290849"/>
            <a:ext cx="3080410" cy="21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26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838E-2402-A040-CEAB-D8086EB4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LHC Upgrades for Phase II: 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9988-5A68-47C7-72D1-C375CA26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7" y="1470580"/>
            <a:ext cx="8568803" cy="5116562"/>
          </a:xfrm>
        </p:spPr>
        <p:txBody>
          <a:bodyPr>
            <a:normAutofit fontScale="70000" lnSpcReduction="20000"/>
          </a:bodyPr>
          <a:lstStyle/>
          <a:p>
            <a:r>
              <a:rPr lang="en-CH" b="1" dirty="0"/>
              <a:t>Tile calorimeter </a:t>
            </a:r>
            <a:r>
              <a:rPr lang="en-CH" dirty="0"/>
              <a:t>(TileCal) </a:t>
            </a:r>
            <a:r>
              <a:rPr lang="en-CH" b="1" dirty="0"/>
              <a:t>High Voltage </a:t>
            </a:r>
            <a:r>
              <a:rPr lang="en-CH" dirty="0"/>
              <a:t>system – PT contribution: 1 M€</a:t>
            </a:r>
          </a:p>
          <a:p>
            <a:pPr lvl="1"/>
            <a:r>
              <a:rPr lang="en-CH" dirty="0"/>
              <a:t>Large team effort and entirely under LIP’s respons</a:t>
            </a:r>
            <a:r>
              <a:rPr lang="en-GB" dirty="0" err="1"/>
              <a:t>i</a:t>
            </a:r>
            <a:r>
              <a:rPr lang="en-CH" dirty="0"/>
              <a:t>bility </a:t>
            </a:r>
          </a:p>
          <a:p>
            <a:pPr lvl="1"/>
            <a:r>
              <a:rPr lang="en-CH" dirty="0"/>
              <a:t>Team: 4 senior researchers/academics; 3 engineers; 2 PhD students; 4 MSc students</a:t>
            </a:r>
          </a:p>
          <a:p>
            <a:pPr lvl="1"/>
            <a:r>
              <a:rPr lang="en-CH" dirty="0"/>
              <a:t>Close collaboration with LIP Electronics Lab</a:t>
            </a:r>
          </a:p>
          <a:p>
            <a:pPr lvl="1"/>
            <a:endParaRPr lang="en-CH" dirty="0"/>
          </a:p>
          <a:p>
            <a:r>
              <a:rPr lang="en-CH" b="1" dirty="0"/>
              <a:t>High Granularity Timing Detector </a:t>
            </a:r>
            <a:r>
              <a:rPr lang="en-CH" dirty="0"/>
              <a:t>(HGTD) – PT contribution: 400 k€</a:t>
            </a:r>
          </a:p>
          <a:p>
            <a:pPr lvl="1"/>
            <a:r>
              <a:rPr lang="en-CH" dirty="0"/>
              <a:t>Contributions to readout ASIC development, DCS and Interlock systems, High Voltage</a:t>
            </a:r>
          </a:p>
          <a:p>
            <a:pPr lvl="1"/>
            <a:r>
              <a:rPr lang="en-CH" dirty="0"/>
              <a:t>Team: 3 researchers/academics; 2 engineers; 2 MSc students</a:t>
            </a:r>
          </a:p>
          <a:p>
            <a:pPr lvl="1"/>
            <a:r>
              <a:rPr lang="en-CH" dirty="0"/>
              <a:t>Close collaboration with LIP Detector and Electronics Labs</a:t>
            </a:r>
          </a:p>
          <a:p>
            <a:pPr lvl="1"/>
            <a:endParaRPr lang="en-CH" dirty="0"/>
          </a:p>
          <a:p>
            <a:r>
              <a:rPr lang="en-CH" b="1" dirty="0"/>
              <a:t>TDAQ</a:t>
            </a:r>
            <a:r>
              <a:rPr lang="en-CH" dirty="0"/>
              <a:t> Phase-II upgrade – PT contribution: 200 k€</a:t>
            </a:r>
          </a:p>
          <a:p>
            <a:pPr lvl="1"/>
            <a:r>
              <a:rPr lang="en-CH" dirty="0"/>
              <a:t>Contribution to High-Level Trigger computing farm </a:t>
            </a:r>
          </a:p>
          <a:p>
            <a:pPr lvl="1"/>
            <a:r>
              <a:rPr lang="en-CH" dirty="0"/>
              <a:t>Event Filter software: GPU acceleration for Trigger calorimeter reconstruction</a:t>
            </a:r>
          </a:p>
          <a:p>
            <a:pPr lvl="1"/>
            <a:r>
              <a:rPr lang="en-CH" dirty="0"/>
              <a:t>Team: 1 academic, 1 PhD student; collaboration with INESC-ID Computing group</a:t>
            </a:r>
          </a:p>
          <a:p>
            <a:pPr lvl="1"/>
            <a:endParaRPr lang="en-CH" dirty="0"/>
          </a:p>
          <a:p>
            <a:r>
              <a:rPr lang="en-CH" dirty="0"/>
              <a:t>Formerly: </a:t>
            </a:r>
            <a:r>
              <a:rPr lang="en-CH" b="1" dirty="0"/>
              <a:t>Hardware Tracking for the Trigger </a:t>
            </a:r>
            <a:r>
              <a:rPr lang="en-CH" dirty="0"/>
              <a:t>– planned PT contribution 600 k€ </a:t>
            </a:r>
          </a:p>
          <a:p>
            <a:pPr lvl="1"/>
            <a:r>
              <a:rPr lang="en-CH" dirty="0"/>
              <a:t>Team: 2 researchers/academics; 2 engineers; 1 PhD student; 1 MSc student</a:t>
            </a:r>
          </a:p>
          <a:p>
            <a:pPr lvl="1"/>
            <a:r>
              <a:rPr lang="en-CH" dirty="0"/>
              <a:t>Solution abandoned by ATLAS in favor of a software-based solution</a:t>
            </a:r>
          </a:p>
        </p:txBody>
      </p:sp>
      <p:pic>
        <p:nvPicPr>
          <p:cNvPr id="5124" name="Picture 4" descr="Pix of ATLAS Detector Installation at the CERN LHC">
            <a:extLst>
              <a:ext uri="{FF2B5EF4-FFF2-40B4-BE49-F238E27FC236}">
                <a16:creationId xmlns:a16="http://schemas.microsoft.com/office/drawing/2014/main" id="{D68C4ACF-84A7-02C2-29AB-D21492F17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8"/>
          <a:stretch/>
        </p:blipFill>
        <p:spPr bwMode="auto">
          <a:xfrm>
            <a:off x="9002597" y="1168928"/>
            <a:ext cx="210217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ATLAS High-Granularity Timing Detector">
            <a:extLst>
              <a:ext uri="{FF2B5EF4-FFF2-40B4-BE49-F238E27FC236}">
                <a16:creationId xmlns:a16="http://schemas.microsoft.com/office/drawing/2014/main" id="{488FFD19-9FA4-5F17-9311-7E396FBDE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597" y="2490614"/>
            <a:ext cx="2102178" cy="13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TLAS TDAQ System Administration: an overview and evolution">
            <a:extLst>
              <a:ext uri="{FF2B5EF4-FFF2-40B4-BE49-F238E27FC236}">
                <a16:creationId xmlns:a16="http://schemas.microsoft.com/office/drawing/2014/main" id="{72C272FC-0357-B9B7-D43A-007748F6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80" y="3847564"/>
            <a:ext cx="2099095" cy="13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5221C-EB52-E39E-75DB-4F2AB0B9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FF75-ECDE-2B4F-B0EE-F0BFE14B4981}" type="datetime1">
              <a:rPr lang="de-CH" smtClean="0"/>
              <a:t>15.09.23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711BB-E33C-ECD0-AAD9-8573465E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RECFA Visit - Biblioteca Nacional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5A172-A6B3-8323-6DEB-51B1BB49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8</a:t>
            </a:fld>
            <a:endParaRPr lang="en-CH"/>
          </a:p>
        </p:txBody>
      </p:sp>
      <p:pic>
        <p:nvPicPr>
          <p:cNvPr id="8" name="Picture 4" descr="The Hardware Tracking for the Trigger System (HTT)">
            <a:extLst>
              <a:ext uri="{FF2B5EF4-FFF2-40B4-BE49-F238E27FC236}">
                <a16:creationId xmlns:a16="http://schemas.microsoft.com/office/drawing/2014/main" id="{2414CDAB-653F-DFC3-D163-735E6273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50" y="5229737"/>
            <a:ext cx="2103116" cy="13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20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458" y="36105"/>
            <a:ext cx="9355399" cy="1143000"/>
          </a:xfrm>
        </p:spPr>
        <p:txBody>
          <a:bodyPr/>
          <a:lstStyle/>
          <a:p>
            <a:r>
              <a:rPr lang="pt-PT" dirty="0"/>
              <a:t>ATLAS: </a:t>
            </a:r>
            <a:r>
              <a:rPr lang="pt-PT" dirty="0" err="1"/>
              <a:t>TileCal</a:t>
            </a:r>
            <a:r>
              <a:rPr lang="pt-PT" dirty="0"/>
              <a:t> </a:t>
            </a:r>
            <a:r>
              <a:rPr lang="pt-PT" dirty="0" err="1"/>
              <a:t>High-Voltage</a:t>
            </a:r>
            <a:r>
              <a:rPr lang="pt-PT" dirty="0"/>
              <a:t> </a:t>
            </a:r>
            <a:r>
              <a:rPr lang="pt-PT" dirty="0" err="1"/>
              <a:t>System</a:t>
            </a:r>
            <a:r>
              <a:rPr lang="pt-PT" dirty="0"/>
              <a:t> (LIP)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93F1C-909A-47E5-913A-5E059F0D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24" y="2088913"/>
            <a:ext cx="6098789" cy="3485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ABBFF-C961-4075-833E-33E5C9001EFF}"/>
              </a:ext>
            </a:extLst>
          </p:cNvPr>
          <p:cNvSpPr txBox="1"/>
          <p:nvPr/>
        </p:nvSpPr>
        <p:spPr>
          <a:xfrm>
            <a:off x="6250224" y="1357342"/>
            <a:ext cx="3510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HVRemote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boards - Regulation and control system off detector at USA15 (256 boards)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D9562-C454-4BF5-BE9B-DD6DE8077511}"/>
              </a:ext>
            </a:extLst>
          </p:cNvPr>
          <p:cNvSpPr txBox="1"/>
          <p:nvPr/>
        </p:nvSpPr>
        <p:spPr>
          <a:xfrm>
            <a:off x="1976129" y="4112908"/>
            <a:ext cx="201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16 </a:t>
            </a:r>
            <a:r>
              <a:rPr lang="pt-PT" b="1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crates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in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service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cavern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D4B6E-FF5B-43F3-AC66-2B6FBC85A906}"/>
              </a:ext>
            </a:extLst>
          </p:cNvPr>
          <p:cNvSpPr txBox="1"/>
          <p:nvPr/>
        </p:nvSpPr>
        <p:spPr>
          <a:xfrm>
            <a:off x="6706344" y="2290155"/>
            <a:ext cx="32758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&gt;100m long </a:t>
            </a:r>
            <a:r>
              <a:rPr lang="pt-PT" b="1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cables</a:t>
            </a:r>
          </a:p>
          <a:p>
            <a:pPr marL="40640" marR="40640" hangingPunct="0"/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from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service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cavern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AD1460-A8DC-4146-9A8B-2B9629405E5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795967" y="4084467"/>
            <a:ext cx="805457" cy="1642602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3C8A77-B8D5-4F76-9844-9C58DAAF3CB4}"/>
              </a:ext>
            </a:extLst>
          </p:cNvPr>
          <p:cNvSpPr txBox="1"/>
          <p:nvPr/>
        </p:nvSpPr>
        <p:spPr>
          <a:xfrm>
            <a:off x="1636158" y="5080943"/>
            <a:ext cx="5642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System</a:t>
            </a:r>
            <a:r>
              <a:rPr lang="pt-PT" b="1" dirty="0"/>
              <a:t> </a:t>
            </a:r>
            <a:r>
              <a:rPr lang="pt-PT" b="1" dirty="0" err="1"/>
              <a:t>parameters</a:t>
            </a:r>
            <a:r>
              <a:rPr lang="pt-PT" dirty="0"/>
              <a:t>:</a:t>
            </a:r>
          </a:p>
          <a:p>
            <a:r>
              <a:rPr lang="pt-PT" dirty="0"/>
              <a:t>10000 </a:t>
            </a:r>
            <a:r>
              <a:rPr lang="pt-PT" dirty="0" err="1"/>
              <a:t>Photomultipliers</a:t>
            </a:r>
            <a:endParaRPr lang="pt-PT" dirty="0"/>
          </a:p>
          <a:p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/>
              <a:t>Voltage</a:t>
            </a:r>
            <a:r>
              <a:rPr lang="pt-PT" dirty="0"/>
              <a:t> &lt; 950 V </a:t>
            </a:r>
            <a:r>
              <a:rPr lang="mr-IN" dirty="0"/>
              <a:t>–</a:t>
            </a:r>
            <a:r>
              <a:rPr lang="pt-PT" dirty="0"/>
              <a:t> </a:t>
            </a:r>
            <a:r>
              <a:rPr lang="pt-PT" dirty="0" err="1"/>
              <a:t>so</a:t>
            </a:r>
            <a:r>
              <a:rPr lang="pt-PT" dirty="0"/>
              <a:t> </a:t>
            </a:r>
            <a:r>
              <a:rPr lang="pt-PT" dirty="0" err="1"/>
              <a:t>far</a:t>
            </a:r>
            <a:r>
              <a:rPr lang="pt-PT" dirty="0"/>
              <a:t> </a:t>
            </a:r>
            <a:r>
              <a:rPr lang="pt-PT" dirty="0" err="1"/>
              <a:t>used</a:t>
            </a:r>
            <a:r>
              <a:rPr lang="pt-PT" dirty="0"/>
              <a:t> ≈750 V</a:t>
            </a:r>
          </a:p>
          <a:p>
            <a:r>
              <a:rPr lang="pt-PT" dirty="0"/>
              <a:t>Individual currents &lt; 400 </a:t>
            </a:r>
            <a:r>
              <a:rPr lang="pt-PT" dirty="0">
                <a:latin typeface="Symbol" panose="05050102010706020507" pitchFamily="18" charset="2"/>
              </a:rPr>
              <a:t>m</a:t>
            </a:r>
            <a:r>
              <a:rPr lang="pt-PT" dirty="0"/>
              <a:t>A</a:t>
            </a:r>
          </a:p>
          <a:p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/>
              <a:t>Voltage</a:t>
            </a:r>
            <a:r>
              <a:rPr lang="pt-PT" dirty="0"/>
              <a:t> stability &lt; 0.5 V 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C65D8-171F-4D50-AF8C-206CD2689CCC}"/>
              </a:ext>
            </a:extLst>
          </p:cNvPr>
          <p:cNvSpPr txBox="1"/>
          <p:nvPr/>
        </p:nvSpPr>
        <p:spPr>
          <a:xfrm>
            <a:off x="6678710" y="5727069"/>
            <a:ext cx="384542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sz="1600" b="1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HVBus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mr-IN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–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passive </a:t>
            </a:r>
            <a:r>
              <a:rPr lang="pt-PT" sz="1600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distribution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sz="1600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board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sz="1600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distributes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HV to </a:t>
            </a:r>
            <a:r>
              <a:rPr lang="pt-PT" sz="1600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PMTs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(1024 boards)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ABBFF-C961-4075-833E-33E5C9001EFF}"/>
              </a:ext>
            </a:extLst>
          </p:cNvPr>
          <p:cNvSpPr txBox="1"/>
          <p:nvPr/>
        </p:nvSpPr>
        <p:spPr>
          <a:xfrm>
            <a:off x="2121980" y="1410849"/>
            <a:ext cx="375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DCS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system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: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SoC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board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for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High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Voltage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monitoring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&amp;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control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AD1460-A8DC-4146-9A8B-2B9629405E5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531528" y="1819007"/>
            <a:ext cx="718696" cy="509292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D1460-A8DC-4146-9A8B-2B9629405E5B}"/>
              </a:ext>
            </a:extLst>
          </p:cNvPr>
          <p:cNvCxnSpPr>
            <a:cxnSpLocks/>
          </p:cNvCxnSpPr>
          <p:nvPr/>
        </p:nvCxnSpPr>
        <p:spPr>
          <a:xfrm>
            <a:off x="3861017" y="2117777"/>
            <a:ext cx="473448" cy="505500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8D9562-C454-4BF5-BE9B-DD6DE8077511}"/>
              </a:ext>
            </a:extLst>
          </p:cNvPr>
          <p:cNvSpPr txBox="1"/>
          <p:nvPr/>
        </p:nvSpPr>
        <p:spPr>
          <a:xfrm>
            <a:off x="2009482" y="2379925"/>
            <a:ext cx="193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HVSupplies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provide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primary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High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Voltage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40640" marR="40640" hangingPunct="0"/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(256 </a:t>
            </a:r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boards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AD1460-A8DC-4146-9A8B-2B9629405E5B}"/>
              </a:ext>
            </a:extLst>
          </p:cNvPr>
          <p:cNvCxnSpPr>
            <a:cxnSpLocks/>
          </p:cNvCxnSpPr>
          <p:nvPr/>
        </p:nvCxnSpPr>
        <p:spPr>
          <a:xfrm>
            <a:off x="2789963" y="3580254"/>
            <a:ext cx="969017" cy="167161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907A-60E1-8946-8893-901338C0AB95}" type="datetime1">
              <a:rPr lang="de-CH" smtClean="0"/>
              <a:t>12.09.23</a:t>
            </a:fld>
            <a:endParaRPr lang="pt-PT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RECFA Visit - Biblioteca Nacional</a:t>
            </a:r>
          </a:p>
        </p:txBody>
      </p:sp>
      <p:pic>
        <p:nvPicPr>
          <p:cNvPr id="13" name="Imagem 3">
            <a:extLst>
              <a:ext uri="{FF2B5EF4-FFF2-40B4-BE49-F238E27FC236}">
                <a16:creationId xmlns:a16="http://schemas.microsoft.com/office/drawing/2014/main" id="{ECB3D283-C3DC-8B88-FCC5-03EFD0F93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7" t="-583" r="17927" b="22595"/>
          <a:stretch/>
        </p:blipFill>
        <p:spPr>
          <a:xfrm rot="16200000">
            <a:off x="9820709" y="1432694"/>
            <a:ext cx="668582" cy="2397600"/>
          </a:xfrm>
          <a:prstGeom prst="rect">
            <a:avLst/>
          </a:prstGeom>
        </p:spPr>
      </p:pic>
      <p:pic>
        <p:nvPicPr>
          <p:cNvPr id="15" name="Imagem 3">
            <a:extLst>
              <a:ext uri="{FF2B5EF4-FFF2-40B4-BE49-F238E27FC236}">
                <a16:creationId xmlns:a16="http://schemas.microsoft.com/office/drawing/2014/main" id="{DC327ADC-DE67-096D-CD2D-CA99AC3C7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0" b="93058" l="3500" r="90000">
                        <a14:foregroundMark x1="4800" y1="10635" x2="50200" y2="12555"/>
                        <a14:foregroundMark x1="50200" y1="12555" x2="74700" y2="11669"/>
                        <a14:foregroundMark x1="74700" y1="11669" x2="85700" y2="11669"/>
                        <a14:foregroundMark x1="85700" y1="11669" x2="93400" y2="20384"/>
                        <a14:foregroundMark x1="93400" y1="20384" x2="93300" y2="77400"/>
                        <a14:foregroundMark x1="93300" y1="77400" x2="87300" y2="88035"/>
                        <a14:foregroundMark x1="87300" y1="88035" x2="10100" y2="88922"/>
                        <a14:foregroundMark x1="10100" y1="88922" x2="5400" y2="76957"/>
                        <a14:foregroundMark x1="5400" y1="76957" x2="6700" y2="61743"/>
                        <a14:foregroundMark x1="6700" y1="61743" x2="5000" y2="11078"/>
                        <a14:foregroundMark x1="5000" y1="93205" x2="37500" y2="90990"/>
                        <a14:foregroundMark x1="37500" y1="90990" x2="57700" y2="93205"/>
                        <a14:foregroundMark x1="4300" y1="78434" x2="4800" y2="91285"/>
                        <a14:foregroundMark x1="3700" y1="67651" x2="4800" y2="25702"/>
                        <a14:foregroundMark x1="3500" y1="9010" x2="5700" y2="9010"/>
                        <a14:foregroundMark x1="62000" y1="45495" x2="63500" y2="45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83" y="868976"/>
            <a:ext cx="2135705" cy="1445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DA9499-2E78-33A8-D381-7BD28867D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4" y="3786536"/>
            <a:ext cx="2019510" cy="13449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4B9086-0B7E-B960-CCBF-DCA697F29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13" y="2313637"/>
            <a:ext cx="1896811" cy="1451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4AF279-8F15-7277-894E-CF1ED805F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2" b="89933" l="4600" r="95800">
                        <a14:foregroundMark x1="7400" y1="30537" x2="4600" y2="55369"/>
                        <a14:foregroundMark x1="4600" y1="55369" x2="7300" y2="36577"/>
                        <a14:foregroundMark x1="90900" y1="30201" x2="90900" y2="30201"/>
                        <a14:foregroundMark x1="90900" y1="30201" x2="95800" y2="49664"/>
                        <a14:foregroundMark x1="95800" y1="49664" x2="95200" y2="68121"/>
                        <a14:foregroundMark x1="13700" y1="40268" x2="14400" y2="42282"/>
                        <a14:foregroundMark x1="27300" y1="52685" x2="30500" y2="51007"/>
                        <a14:foregroundMark x1="14000" y1="46644" x2="14700" y2="4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86641" y="4459129"/>
            <a:ext cx="3485895" cy="10387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BC6652-6A73-CD35-EA4A-B37779053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14" y="1072222"/>
            <a:ext cx="1829916" cy="1219944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AC949E1-456B-75CB-7225-43B8EA60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9E9-F799-8A4A-992E-B015EA9995C9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147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9597</TotalTime>
  <Words>2287</Words>
  <Application>Microsoft Macintosh PowerPoint</Application>
  <PresentationFormat>Widescreen</PresentationFormat>
  <Paragraphs>355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Symbol</vt:lpstr>
      <vt:lpstr>Titillium Web</vt:lpstr>
      <vt:lpstr>Office Theme</vt:lpstr>
      <vt:lpstr>LHC Upgrades and Future Accelerators</vt:lpstr>
      <vt:lpstr>LHC Upgrades and Future Accelerators</vt:lpstr>
      <vt:lpstr>LHC Upgrades</vt:lpstr>
      <vt:lpstr>LHC Upgrades</vt:lpstr>
      <vt:lpstr>PowerPoint Presentation</vt:lpstr>
      <vt:lpstr>LHC Upgrades for Phase II: ATLAS</vt:lpstr>
      <vt:lpstr>ATLAS Upgrade @ LIP</vt:lpstr>
      <vt:lpstr>LHC Upgrades for Phase II: ATLAS</vt:lpstr>
      <vt:lpstr>ATLAS: TileCal High-Voltage System (LIP)</vt:lpstr>
      <vt:lpstr>ATLAS: High Granularity Timing Detector</vt:lpstr>
      <vt:lpstr>ATLAS: Trigger/DAQ, Performance, and Tracking</vt:lpstr>
      <vt:lpstr>LHC Upgrades for Phase II: CMS</vt:lpstr>
      <vt:lpstr>PowerPoint Presentation</vt:lpstr>
      <vt:lpstr>LHC Upgrades for Phase II: CMS</vt:lpstr>
      <vt:lpstr>CMS: MIP Timing Layer</vt:lpstr>
      <vt:lpstr>CMS: Precision Proton Spectrometer</vt:lpstr>
      <vt:lpstr>CMS: Electromagnetic Calorimeter (ECAL)</vt:lpstr>
      <vt:lpstr>CMS: HGCAL</vt:lpstr>
      <vt:lpstr>Coordination roles in HL-LHC upgrade projects</vt:lpstr>
      <vt:lpstr>LHC Upgrades for Phase II: Funding</vt:lpstr>
      <vt:lpstr>Future Acceleratos</vt:lpstr>
      <vt:lpstr>Future Circular Collider and ECFA Roadmap</vt:lpstr>
      <vt:lpstr>Future Circular Collider ongoing activity</vt:lpstr>
      <vt:lpstr>Conclusions</vt:lpstr>
      <vt:lpstr>PowerPoint Presentation</vt:lpstr>
      <vt:lpstr>Future Circular Collider: Timeline</vt:lpstr>
      <vt:lpstr>ECFA Detector R&amp;D Roadmap</vt:lpstr>
      <vt:lpstr>Novel Rad-Hard Scintillators</vt:lpstr>
      <vt:lpstr>ATLAS: TileCal radiation hardness for HL-LHC </vt:lpstr>
      <vt:lpstr>ATLAS: Trigger/DAQ and Tracking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Upgrades and Future Accelerators</dc:title>
  <dc:creator>Ricardo Goncalo</dc:creator>
  <cp:lastModifiedBy>Ricardo Goncalo</cp:lastModifiedBy>
  <cp:revision>78</cp:revision>
  <dcterms:created xsi:type="dcterms:W3CDTF">2023-09-08T08:20:35Z</dcterms:created>
  <dcterms:modified xsi:type="dcterms:W3CDTF">2023-09-15T00:18:29Z</dcterms:modified>
</cp:coreProperties>
</file>