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9" r:id="rId2"/>
    <p:sldId id="260" r:id="rId3"/>
    <p:sldId id="277" r:id="rId4"/>
    <p:sldId id="352" r:id="rId5"/>
    <p:sldId id="342" r:id="rId6"/>
    <p:sldId id="387" r:id="rId7"/>
    <p:sldId id="356" r:id="rId8"/>
    <p:sldId id="346" r:id="rId9"/>
    <p:sldId id="345" r:id="rId10"/>
    <p:sldId id="355" r:id="rId11"/>
    <p:sldId id="357" r:id="rId12"/>
    <p:sldId id="358" r:id="rId13"/>
    <p:sldId id="360" r:id="rId14"/>
    <p:sldId id="361" r:id="rId15"/>
    <p:sldId id="372" r:id="rId16"/>
    <p:sldId id="373" r:id="rId17"/>
    <p:sldId id="371" r:id="rId18"/>
    <p:sldId id="284" r:id="rId19"/>
    <p:sldId id="288" r:id="rId20"/>
    <p:sldId id="380" r:id="rId21"/>
    <p:sldId id="301" r:id="rId22"/>
    <p:sldId id="304" r:id="rId23"/>
    <p:sldId id="307" r:id="rId24"/>
    <p:sldId id="384" r:id="rId25"/>
    <p:sldId id="306" r:id="rId26"/>
    <p:sldId id="383" r:id="rId27"/>
    <p:sldId id="353" r:id="rId28"/>
    <p:sldId id="350" r:id="rId29"/>
    <p:sldId id="334" r:id="rId30"/>
    <p:sldId id="359" r:id="rId31"/>
    <p:sldId id="370" r:id="rId32"/>
    <p:sldId id="364" r:id="rId33"/>
    <p:sldId id="366" r:id="rId34"/>
    <p:sldId id="368" r:id="rId35"/>
    <p:sldId id="287" r:id="rId36"/>
    <p:sldId id="310" r:id="rId37"/>
    <p:sldId id="290" r:id="rId38"/>
    <p:sldId id="317" r:id="rId39"/>
    <p:sldId id="375" r:id="rId40"/>
    <p:sldId id="379" r:id="rId41"/>
    <p:sldId id="385" r:id="rId42"/>
    <p:sldId id="318" r:id="rId43"/>
    <p:sldId id="389" r:id="rId44"/>
    <p:sldId id="38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509" autoAdjust="0"/>
  </p:normalViewPr>
  <p:slideViewPr>
    <p:cSldViewPr snapToGrid="0" snapToObjects="1">
      <p:cViewPr varScale="1">
        <p:scale>
          <a:sx n="111" d="100"/>
          <a:sy n="111" d="100"/>
        </p:scale>
        <p:origin x="-7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879F1-9987-424A-B839-BC3D7AE4C331}" type="datetimeFigureOut">
              <a:rPr lang="en-US" smtClean="0"/>
              <a:pPr/>
              <a:t>12/4/12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5485F-69FF-5949-A345-E9AFDE4272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3D91D-65A2-054B-97EF-DE42F3A2FFBF}" type="datetimeFigureOut">
              <a:rPr lang="en-US" smtClean="0"/>
              <a:pPr/>
              <a:t>12/4/12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76EDA-E282-CC49-AEE0-FED35178F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298" indent="-2828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227" indent="-22624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3718" indent="-22624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209" indent="-22624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8700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1190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3681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6172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565EDE-A342-42F9-8CED-33F68CF4B095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0A8F8-7805-4169-A719-D679CCE748E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314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298" indent="-2828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227" indent="-22624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3718" indent="-22624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209" indent="-22624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8700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1190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3681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6172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565EDE-A342-42F9-8CED-33F68CF4B095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981075"/>
            <a:ext cx="4316412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81075"/>
            <a:ext cx="4316413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3150"/>
            <a:ext cx="4316413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B4097-E36B-45D4-BEEA-68F87D3393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854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hyperlink" Target="https://cdsweb.cern.ch/record/1493624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hyperlink" Target="http://cdsweb.cern.ch/record/1493625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hyperlink" Target="https://cdsweb.cern.ch/record/1478423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dsweb.cern.ch/record/1484890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web.cern.ch/record/1476765?ln=en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120" y="0"/>
            <a:ext cx="2297879" cy="4154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2170" y="1608410"/>
            <a:ext cx="6160320" cy="1460033"/>
          </a:xfrm>
        </p:spPr>
        <p:txBody>
          <a:bodyPr>
            <a:noAutofit/>
          </a:bodyPr>
          <a:lstStyle/>
          <a:p>
            <a:r>
              <a:rPr lang="en-US" sz="4800" dirty="0" smtClean="0"/>
              <a:t>Higgs Boson Searches with ATLAS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98460"/>
            <a:ext cx="6400800" cy="1401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en-US" dirty="0" smtClean="0"/>
          </a:p>
          <a:p>
            <a:r>
              <a:rPr lang="en-US" dirty="0" smtClean="0"/>
              <a:t>Royal Holloway, University of London</a:t>
            </a:r>
          </a:p>
          <a:p>
            <a:r>
              <a:rPr lang="en-US" dirty="0" smtClean="0"/>
              <a:t>On behalf of the ATLAS Collaboration</a:t>
            </a:r>
            <a:endParaRPr lang="en-US" dirty="0"/>
          </a:p>
        </p:txBody>
      </p:sp>
      <p:pic>
        <p:nvPicPr>
          <p:cNvPr id="8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99610"/>
            <a:ext cx="9143999" cy="168258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st="63499" dir="5400000" algn="ctr" rotWithShape="0">
              <a:schemeClr val="bg2">
                <a:alpha val="44998"/>
              </a:schemeClr>
            </a:outerShdw>
          </a:effectLst>
        </p:spPr>
      </p:pic>
      <p:pic>
        <p:nvPicPr>
          <p:cNvPr id="11" name="Picture 10" descr="AtlasDrawLogo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3518" cy="26375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71600" y="5555247"/>
            <a:ext cx="6711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effectLst>
                  <a:reflection stA="50000" endPos="75000" dist="12700" dir="5400000" sy="-100000" algn="bl" rotWithShape="0"/>
                </a:effectLst>
              </a:rPr>
              <a:t>DISCRETE 2012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rgbClr val="BFBFBF"/>
                </a:solidFill>
              </a:rPr>
              <a:t>Third Symposium on Prospects in the Physics of Discrete Symmetries </a:t>
            </a:r>
          </a:p>
          <a:p>
            <a:pPr algn="ctr"/>
            <a:r>
              <a:rPr lang="en-US" dirty="0" smtClean="0">
                <a:solidFill>
                  <a:srgbClr val="BFBFBF"/>
                </a:solidFill>
              </a:rPr>
              <a:t>3-7 December 2012 – CFTP, </a:t>
            </a:r>
            <a:r>
              <a:rPr lang="en-US" dirty="0" err="1" smtClean="0">
                <a:solidFill>
                  <a:srgbClr val="BFBFBF"/>
                </a:solidFill>
              </a:rPr>
              <a:t>Instituto</a:t>
            </a:r>
            <a:r>
              <a:rPr lang="en-US" dirty="0" smtClean="0">
                <a:solidFill>
                  <a:srgbClr val="BFBFBF"/>
                </a:solidFill>
              </a:rPr>
              <a:t> Superior </a:t>
            </a:r>
            <a:r>
              <a:rPr lang="en-US" dirty="0" err="1" smtClean="0">
                <a:solidFill>
                  <a:srgbClr val="BFBFBF"/>
                </a:solidFill>
              </a:rPr>
              <a:t>Técnico</a:t>
            </a:r>
            <a:endParaRPr lang="en-US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119" y="891372"/>
            <a:ext cx="3951881" cy="283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43" y="3705833"/>
            <a:ext cx="4065644" cy="2918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905" y="3705833"/>
            <a:ext cx="3861657" cy="2775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328"/>
            <a:ext cx="8229600" cy="801838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51" y="735700"/>
            <a:ext cx="5192118" cy="3371385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3366FF"/>
                </a:solidFill>
              </a:rPr>
              <a:t>W+jets</a:t>
            </a:r>
            <a:r>
              <a:rPr lang="en-US" dirty="0" smtClean="0">
                <a:solidFill>
                  <a:srgbClr val="3366FF"/>
                </a:solidFill>
              </a:rPr>
              <a:t>: </a:t>
            </a:r>
          </a:p>
          <a:p>
            <a:r>
              <a:rPr lang="en-US" dirty="0" smtClean="0"/>
              <a:t>Control sample: one loosely identified lepton failing tight selection</a:t>
            </a:r>
          </a:p>
          <a:p>
            <a:r>
              <a:rPr lang="en-US" dirty="0" smtClean="0"/>
              <a:t>Transfer shape to signal region using fake factor evaluated with inclusive </a:t>
            </a:r>
            <a:r>
              <a:rPr lang="en-US" dirty="0" err="1" smtClean="0"/>
              <a:t>di</a:t>
            </a:r>
            <a:r>
              <a:rPr lang="en-US" dirty="0" smtClean="0"/>
              <a:t>-jet data sample (50% syst. from fake factor)</a:t>
            </a:r>
          </a:p>
          <a:p>
            <a:pPr>
              <a:buNone/>
            </a:pPr>
            <a:r>
              <a:rPr lang="en-US" dirty="0" smtClean="0">
                <a:solidFill>
                  <a:srgbClr val="3366FF"/>
                </a:solidFill>
              </a:rPr>
              <a:t>Top:</a:t>
            </a:r>
          </a:p>
          <a:p>
            <a:r>
              <a:rPr lang="en-US" dirty="0" smtClean="0"/>
              <a:t>Control samples:</a:t>
            </a:r>
          </a:p>
          <a:p>
            <a:pPr lvl="1"/>
            <a:r>
              <a:rPr lang="en-US" dirty="0" smtClean="0"/>
              <a:t>0 jet: loosen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jet</a:t>
            </a:r>
            <a:r>
              <a:rPr lang="en-US" dirty="0" smtClean="0"/>
              <a:t> cut, remove </a:t>
            </a:r>
            <a:r>
              <a:rPr lang="en-US" dirty="0" err="1" smtClean="0"/>
              <a:t>m(ll</a:t>
            </a:r>
            <a:r>
              <a:rPr lang="en-US" dirty="0" smtClean="0"/>
              <a:t>) and </a:t>
            </a:r>
            <a:r>
              <a:rPr lang="en-US" dirty="0" err="1" smtClean="0"/>
              <a:t>Δφ(ll</a:t>
            </a:r>
            <a:r>
              <a:rPr lang="en-US" dirty="0" smtClean="0"/>
              <a:t>)  cuts</a:t>
            </a:r>
          </a:p>
          <a:p>
            <a:pPr lvl="1"/>
            <a:r>
              <a:rPr lang="en-US" dirty="0" smtClean="0"/>
              <a:t>1 jet: reverse </a:t>
            </a:r>
            <a:r>
              <a:rPr lang="en-US" dirty="0" err="1" smtClean="0"/>
              <a:t>b</a:t>
            </a:r>
            <a:r>
              <a:rPr lang="en-US" dirty="0" smtClean="0"/>
              <a:t>-jet veto (I.e. require a </a:t>
            </a:r>
            <a:r>
              <a:rPr lang="en-US" dirty="0" err="1" smtClean="0"/>
              <a:t>b</a:t>
            </a:r>
            <a:r>
              <a:rPr lang="en-US" dirty="0" smtClean="0"/>
              <a:t>-tagged jet)</a:t>
            </a:r>
          </a:p>
          <a:p>
            <a:r>
              <a:rPr lang="en-US" dirty="0" smtClean="0"/>
              <a:t>Correction factors applied to MC prediction: 1.040.14 (</a:t>
            </a:r>
            <a:r>
              <a:rPr lang="en-US" dirty="0" err="1" smtClean="0"/>
              <a:t>stat+syst</a:t>
            </a:r>
            <a:r>
              <a:rPr lang="en-US" dirty="0" smtClean="0"/>
              <a:t>), 1.030.37 (</a:t>
            </a:r>
            <a:r>
              <a:rPr lang="en-US" dirty="0" err="1" smtClean="0"/>
              <a:t>stat+syst</a:t>
            </a:r>
            <a:r>
              <a:rPr lang="en-US" dirty="0" smtClean="0"/>
              <a:t>) for the 0-,1-jet analysis</a:t>
            </a:r>
          </a:p>
          <a:p>
            <a:pPr>
              <a:buNone/>
            </a:pPr>
            <a:r>
              <a:rPr lang="en-US" dirty="0" smtClean="0">
                <a:solidFill>
                  <a:srgbClr val="3366FF"/>
                </a:solidFill>
              </a:rPr>
              <a:t>WW:</a:t>
            </a:r>
          </a:p>
          <a:p>
            <a:r>
              <a:rPr lang="en-US" dirty="0" smtClean="0"/>
              <a:t>Remove </a:t>
            </a:r>
            <a:r>
              <a:rPr lang="en-US" dirty="0" err="1" smtClean="0"/>
              <a:t></a:t>
            </a:r>
            <a:r>
              <a:rPr lang="en-US" baseline="-25000" dirty="0" err="1" smtClean="0"/>
              <a:t>ll</a:t>
            </a:r>
            <a:r>
              <a:rPr lang="en-US" dirty="0" smtClean="0"/>
              <a:t> cut, change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ll</a:t>
            </a:r>
            <a:r>
              <a:rPr lang="en-US" dirty="0" smtClean="0"/>
              <a:t> cut to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ll</a:t>
            </a:r>
            <a:r>
              <a:rPr lang="en-US" baseline="-25000" dirty="0" smtClean="0"/>
              <a:t> </a:t>
            </a:r>
            <a:r>
              <a:rPr lang="en-US" dirty="0" smtClean="0"/>
              <a:t>&gt; 80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Normalization factors: 1.13±13% (0-jet), 0.84±54% (1-jet)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91960"/>
            <a:ext cx="2895600" cy="365125"/>
          </a:xfrm>
        </p:spPr>
        <p:txBody>
          <a:bodyPr/>
          <a:lstStyle/>
          <a:p>
            <a:r>
              <a:rPr lang="en-US" smtClean="0"/>
              <a:t>DISCRETE 2012 - Lisbon - December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2390" y="6356350"/>
            <a:ext cx="2133600" cy="365125"/>
          </a:xfrm>
        </p:spPr>
        <p:txBody>
          <a:bodyPr/>
          <a:lstStyle/>
          <a:p>
            <a:fld id="{A712DC11-3491-9240-81E7-649F9DFB1B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4869" y="723830"/>
            <a:ext cx="262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1-jet control region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790829" y="4712561"/>
            <a:ext cx="262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 1-jet control region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20407" y="4860100"/>
            <a:ext cx="262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 0-jet control region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50" y="5539095"/>
            <a:ext cx="7489378" cy="967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593"/>
            <a:ext cx="8229600" cy="5838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–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619" y="858538"/>
            <a:ext cx="2437283" cy="404043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in 4 analysis  categories</a:t>
            </a:r>
          </a:p>
          <a:p>
            <a:endParaRPr lang="en-US" dirty="0" smtClean="0"/>
          </a:p>
          <a:p>
            <a:r>
              <a:rPr lang="en-US" dirty="0" smtClean="0"/>
              <a:t>Used in statistical analysis</a:t>
            </a:r>
          </a:p>
          <a:p>
            <a:endParaRPr lang="en-US" dirty="0" smtClean="0"/>
          </a:p>
          <a:p>
            <a:r>
              <a:rPr lang="en-US" dirty="0" smtClean="0"/>
              <a:t>S/B:</a:t>
            </a:r>
          </a:p>
          <a:p>
            <a:pPr>
              <a:buNone/>
            </a:pPr>
            <a:r>
              <a:rPr lang="en-US" dirty="0" smtClean="0"/>
              <a:t>	≈13-16%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Note: 2012 data (13fb</a:t>
            </a:r>
            <a:r>
              <a:rPr lang="en-US" baseline="30000" dirty="0" smtClean="0"/>
              <a:t>-1</a:t>
            </a:r>
            <a:r>
              <a:rPr lang="en-US" dirty="0" smtClean="0"/>
              <a:t>@8TeV)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02" y="858537"/>
            <a:ext cx="3250549" cy="2336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451" y="858537"/>
            <a:ext cx="3250549" cy="2336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194870"/>
            <a:ext cx="3302651" cy="2373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471" y="3194871"/>
            <a:ext cx="3261529" cy="2344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4200" y="677112"/>
            <a:ext cx="131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Leading 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85077" y="677112"/>
            <a:ext cx="131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Leading </a:t>
            </a:r>
            <a:r>
              <a:rPr lang="en-US" dirty="0" err="1" smtClean="0"/>
              <a:t>μ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92624" y="1959429"/>
            <a:ext cx="65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jet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30725" y="4287335"/>
            <a:ext cx="65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jet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5318566"/>
            <a:ext cx="3137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cut: 94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&lt; 125GeV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9699" y="5687898"/>
            <a:ext cx="685741" cy="66845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14088" y="5687898"/>
            <a:ext cx="1377244" cy="66845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548"/>
            <a:ext cx="8229600" cy="7509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– II (note: 2012 data only)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0" y="1039515"/>
            <a:ext cx="5378274" cy="119356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At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=125GeV:</a:t>
            </a:r>
          </a:p>
          <a:p>
            <a:r>
              <a:rPr lang="en-US" dirty="0" smtClean="0"/>
              <a:t>Signal significance: 2.6σ (expected 1.9σ)</a:t>
            </a:r>
          </a:p>
          <a:p>
            <a:r>
              <a:rPr lang="en-US" dirty="0" smtClean="0"/>
              <a:t>Signal strength (ratio to SM rate): </a:t>
            </a:r>
            <a:r>
              <a:rPr lang="en-US" dirty="0" err="1" smtClean="0"/>
              <a:t>μ</a:t>
            </a:r>
            <a:r>
              <a:rPr lang="en-US" dirty="0" smtClean="0"/>
              <a:t> = 1.5 ± 0.6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302076" y="3688350"/>
            <a:ext cx="3841924" cy="2784663"/>
            <a:chOff x="5176222" y="922611"/>
            <a:chExt cx="3841924" cy="27846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6222" y="922611"/>
              <a:ext cx="3841924" cy="278466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rot="16200000" flipV="1">
              <a:off x="6114002" y="2788066"/>
              <a:ext cx="890264" cy="1186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302076" y="869762"/>
            <a:ext cx="3841924" cy="2784663"/>
            <a:chOff x="5176222" y="3672008"/>
            <a:chExt cx="3841924" cy="27846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222" y="3672008"/>
              <a:ext cx="3841924" cy="2784663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rot="16200000" flipV="1">
              <a:off x="6219635" y="5495897"/>
              <a:ext cx="890264" cy="1186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23717"/>
            <a:ext cx="3841924" cy="278466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0790" y="2309343"/>
            <a:ext cx="4952342" cy="1060360"/>
            <a:chOff x="140790" y="2202513"/>
            <a:chExt cx="4952342" cy="1060360"/>
          </a:xfrm>
        </p:grpSpPr>
        <p:sp>
          <p:nvSpPr>
            <p:cNvPr id="18" name="TextBox 17"/>
            <p:cNvSpPr txBox="1"/>
            <p:nvPr/>
          </p:nvSpPr>
          <p:spPr>
            <a:xfrm>
              <a:off x="140790" y="2893541"/>
              <a:ext cx="1817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SM expectation: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3111" y="2202513"/>
              <a:ext cx="490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Assuming SM ratio of production mechanisms:</a:t>
              </a:r>
              <a:endParaRPr lang="en-US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99" y="2647285"/>
            <a:ext cx="5359971" cy="4391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900" y="3421160"/>
            <a:ext cx="5024167" cy="233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0" y="4214029"/>
            <a:ext cx="1971442" cy="2320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78" y="3589991"/>
            <a:ext cx="2907021" cy="27663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808793"/>
            <a:ext cx="2287858" cy="2669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16" y="4214029"/>
            <a:ext cx="1971444" cy="2320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274" y="4181653"/>
            <a:ext cx="1998952" cy="235274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5330" y="96588"/>
            <a:ext cx="8229600" cy="838124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</a:t>
            </a:r>
            <a:r>
              <a:rPr lang="en-GB" dirty="0" smtClean="0"/>
              <a:t>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89910" y="934712"/>
            <a:ext cx="6363290" cy="344538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Analysed</a:t>
            </a:r>
            <a:r>
              <a:rPr lang="en-US" dirty="0" smtClean="0">
                <a:solidFill>
                  <a:srgbClr val="3366FF"/>
                </a:solidFill>
              </a:rPr>
              <a:t> 4.6fb</a:t>
            </a:r>
            <a:r>
              <a:rPr lang="en-US" baseline="30000" dirty="0" smtClean="0">
                <a:solidFill>
                  <a:srgbClr val="3366FF"/>
                </a:solidFill>
              </a:rPr>
              <a:t>-1</a:t>
            </a:r>
            <a:r>
              <a:rPr lang="en-US" dirty="0" smtClean="0">
                <a:solidFill>
                  <a:srgbClr val="3366FF"/>
                </a:solidFill>
              </a:rPr>
              <a:t> (7TeV) + 13fb</a:t>
            </a:r>
            <a:r>
              <a:rPr lang="en-US" baseline="30000" dirty="0" smtClean="0">
                <a:solidFill>
                  <a:srgbClr val="3366FF"/>
                </a:solidFill>
              </a:rPr>
              <a:t>-1</a:t>
            </a:r>
            <a:r>
              <a:rPr lang="en-US" dirty="0" smtClean="0">
                <a:solidFill>
                  <a:srgbClr val="3366FF"/>
                </a:solidFill>
              </a:rPr>
              <a:t> (8TeV)</a:t>
            </a:r>
          </a:p>
          <a:p>
            <a:pPr lvl="1"/>
            <a:r>
              <a:rPr lang="en-US" dirty="0" smtClean="0"/>
              <a:t>ATLAS-CONF-2012-160: </a:t>
            </a:r>
            <a:r>
              <a:rPr lang="en-US" sz="2000" dirty="0" smtClean="0">
                <a:hlinkClick r:id="rId7"/>
              </a:rPr>
              <a:t>https://cdsweb.cern.ch/record/1493624</a:t>
            </a:r>
            <a:r>
              <a:rPr lang="en-US" sz="2000" dirty="0" smtClean="0"/>
              <a:t>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Three </a:t>
            </a:r>
            <a:r>
              <a:rPr lang="en-US" dirty="0" err="1" smtClean="0">
                <a:solidFill>
                  <a:srgbClr val="3366FF"/>
                </a:solidFill>
              </a:rPr>
              <a:t>ττ</a:t>
            </a:r>
            <a:r>
              <a:rPr lang="en-US" dirty="0" smtClean="0">
                <a:solidFill>
                  <a:srgbClr val="3366FF"/>
                </a:solidFill>
              </a:rPr>
              <a:t> decay modes: 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lep-lep</a:t>
            </a:r>
            <a:r>
              <a:rPr lang="en-US" dirty="0" smtClean="0"/>
              <a:t>”: ll4ν; “</a:t>
            </a:r>
            <a:r>
              <a:rPr lang="en-US" dirty="0" err="1" smtClean="0"/>
              <a:t>lep</a:t>
            </a:r>
            <a:r>
              <a:rPr lang="en-US" dirty="0" smtClean="0"/>
              <a:t>-had”: lτ</a:t>
            </a:r>
            <a:r>
              <a:rPr lang="en-US" baseline="-25000" dirty="0" smtClean="0"/>
              <a:t>had</a:t>
            </a:r>
            <a:r>
              <a:rPr lang="en-US" dirty="0" smtClean="0"/>
              <a:t>3ν; “had-had”: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had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had</a:t>
            </a:r>
            <a:r>
              <a:rPr lang="en-US" dirty="0" err="1" smtClean="0"/>
              <a:t>νν</a:t>
            </a:r>
            <a:r>
              <a:rPr lang="en-US" dirty="0" smtClean="0"/>
              <a:t> (</a:t>
            </a:r>
            <a:r>
              <a:rPr lang="en-US" dirty="0" err="1" smtClean="0"/>
              <a:t>l</a:t>
            </a:r>
            <a:r>
              <a:rPr lang="en-US" dirty="0" smtClean="0"/>
              <a:t>=</a:t>
            </a:r>
            <a:r>
              <a:rPr lang="en-US" dirty="0" err="1" smtClean="0"/>
              <a:t>e/μ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Three production channels: </a:t>
            </a:r>
          </a:p>
          <a:p>
            <a:pPr lvl="1"/>
            <a:r>
              <a:rPr lang="en-US" dirty="0" smtClean="0"/>
              <a:t>gluon fusion, Vector boson fusion (VBF), WH/ZH production </a:t>
            </a:r>
          </a:p>
          <a:p>
            <a:r>
              <a:rPr lang="en-US" dirty="0" err="1" smtClean="0">
                <a:solidFill>
                  <a:srgbClr val="3366FF"/>
                </a:solidFill>
              </a:rPr>
              <a:t>τ</a:t>
            </a:r>
            <a:r>
              <a:rPr lang="en-US" dirty="0" smtClean="0">
                <a:solidFill>
                  <a:srgbClr val="3366FF"/>
                </a:solidFill>
              </a:rPr>
              <a:t> identification</a:t>
            </a:r>
            <a:r>
              <a:rPr lang="en-US" dirty="0" smtClean="0"/>
              <a:t>: BDT based on calorimeter and tracking </a:t>
            </a:r>
          </a:p>
          <a:p>
            <a:r>
              <a:rPr lang="en-US" dirty="0" err="1" smtClean="0">
                <a:solidFill>
                  <a:srgbClr val="3366FF"/>
                </a:solidFill>
              </a:rPr>
              <a:t>m</a:t>
            </a:r>
            <a:r>
              <a:rPr lang="en-US" baseline="-25000" dirty="0" err="1" smtClean="0">
                <a:solidFill>
                  <a:srgbClr val="3366FF"/>
                </a:solidFill>
              </a:rPr>
              <a:t>ττ</a:t>
            </a:r>
            <a:r>
              <a:rPr lang="en-US" dirty="0" smtClean="0"/>
              <a:t> reconstructed with </a:t>
            </a:r>
            <a:r>
              <a:rPr lang="en-US" dirty="0" smtClean="0">
                <a:solidFill>
                  <a:srgbClr val="3366FF"/>
                </a:solidFill>
              </a:rPr>
              <a:t>Missing Mass Calculator</a:t>
            </a:r>
            <a:r>
              <a:rPr lang="en-US" dirty="0" smtClean="0"/>
              <a:t> (MMC)</a:t>
            </a:r>
          </a:p>
          <a:p>
            <a:pPr lvl="1"/>
            <a:r>
              <a:rPr lang="en-US" dirty="0" smtClean="0"/>
              <a:t>Kinematic fit to </a:t>
            </a:r>
            <a:r>
              <a:rPr lang="en-US" dirty="0" err="1" smtClean="0"/>
              <a:t>τ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in </a:t>
            </a:r>
            <a:r>
              <a:rPr lang="en-US" dirty="0" err="1" smtClean="0"/>
              <a:t>Δφ(τ</a:t>
            </a:r>
            <a:r>
              <a:rPr lang="en-US" baseline="-25000" dirty="0" err="1" smtClean="0"/>
              <a:t>vis</a:t>
            </a:r>
            <a:r>
              <a:rPr lang="en-US" dirty="0" err="1" smtClean="0"/>
              <a:t>,ν</a:t>
            </a:r>
            <a:r>
              <a:rPr lang="en-US" dirty="0" smtClean="0"/>
              <a:t>) parameter space using Δθ</a:t>
            </a:r>
            <a:r>
              <a:rPr lang="en-US" baseline="-25000" dirty="0" smtClean="0"/>
              <a:t>3D</a:t>
            </a:r>
            <a:r>
              <a:rPr lang="en-US" dirty="0" smtClean="0"/>
              <a:t>(τ</a:t>
            </a:r>
            <a:r>
              <a:rPr lang="en-US" baseline="-25000" dirty="0" smtClean="0"/>
              <a:t>vis</a:t>
            </a:r>
            <a:r>
              <a:rPr lang="en-US" dirty="0" smtClean="0"/>
              <a:t>,ν) template from simulation as PDF </a:t>
            </a:r>
          </a:p>
          <a:p>
            <a:pPr lvl="1"/>
            <a:r>
              <a:rPr lang="en-US" dirty="0" smtClean="0"/>
              <a:t>Mass resolution from 13% to 20% depending on kinematics and decay mode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409" y="1564951"/>
            <a:ext cx="4084836" cy="392371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79678"/>
            <a:ext cx="8229600" cy="853030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➞ττ➞ll4ν (</a:t>
            </a:r>
            <a:r>
              <a:rPr lang="en-GB" dirty="0" err="1" smtClean="0"/>
              <a:t>lep-lep</a:t>
            </a:r>
            <a:r>
              <a:rPr lang="en-GB" dirty="0" smtClean="0"/>
              <a:t>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4305" y="961486"/>
            <a:ext cx="4746104" cy="575999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BR(H</a:t>
            </a:r>
            <a:r>
              <a:rPr lang="en-GB" dirty="0" smtClean="0">
                <a:solidFill>
                  <a:srgbClr val="3366FF"/>
                </a:solidFill>
              </a:rPr>
              <a:t>➞ττ➞ll4ν) = </a:t>
            </a:r>
            <a:r>
              <a:rPr lang="en-US" dirty="0" smtClean="0">
                <a:solidFill>
                  <a:srgbClr val="3366FF"/>
                </a:solidFill>
              </a:rPr>
              <a:t>12.4%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5 mutually exclusive categories </a:t>
            </a:r>
            <a:r>
              <a:rPr lang="en-US" dirty="0" smtClean="0"/>
              <a:t>(all using </a:t>
            </a:r>
            <a:r>
              <a:rPr lang="en-US" dirty="0" err="1" smtClean="0"/>
              <a:t>b</a:t>
            </a:r>
            <a:r>
              <a:rPr lang="en-US" dirty="0" smtClean="0"/>
              <a:t>-jet veto):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2-jet VBF</a:t>
            </a:r>
            <a:r>
              <a:rPr lang="en-US" dirty="0" smtClean="0"/>
              <a:t>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(j</a:t>
            </a:r>
            <a:r>
              <a:rPr lang="en-US" dirty="0" smtClean="0"/>
              <a:t>) &gt; 25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Δη(jj</a:t>
            </a:r>
            <a:r>
              <a:rPr lang="en-US" dirty="0" smtClean="0"/>
              <a:t>) &gt; 3.0, </a:t>
            </a:r>
            <a:r>
              <a:rPr lang="en-US" dirty="0" err="1" smtClean="0"/>
              <a:t>m(jj</a:t>
            </a:r>
            <a:r>
              <a:rPr lang="en-US" dirty="0" smtClean="0"/>
              <a:t>) &gt; 400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Boosted</a:t>
            </a:r>
            <a:r>
              <a:rPr lang="en-US" dirty="0" smtClean="0"/>
              <a:t>:  NOT 2-jet VBF, </a:t>
            </a:r>
            <a:r>
              <a:rPr lang="en-US" b="1" dirty="0" smtClean="0"/>
              <a:t>P</a:t>
            </a:r>
            <a:r>
              <a:rPr lang="en-US" b="1" baseline="-25000" dirty="0" smtClean="0"/>
              <a:t>T</a:t>
            </a:r>
            <a:r>
              <a:rPr lang="en-US" b="1" dirty="0" smtClean="0"/>
              <a:t>(ττ) &gt; 100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2-jet VH</a:t>
            </a:r>
            <a:r>
              <a:rPr lang="en-US" dirty="0" smtClean="0"/>
              <a:t>:  NOT Boosted and </a:t>
            </a:r>
            <a:r>
              <a:rPr lang="en-US" dirty="0" err="1" smtClean="0"/>
              <a:t>Δη(jj</a:t>
            </a:r>
            <a:r>
              <a:rPr lang="en-US" dirty="0" smtClean="0"/>
              <a:t>) &lt; 2.0, 30 </a:t>
            </a:r>
            <a:r>
              <a:rPr lang="en-US" dirty="0" err="1" smtClean="0"/>
              <a:t>GeV</a:t>
            </a:r>
            <a:r>
              <a:rPr lang="en-US" dirty="0" smtClean="0"/>
              <a:t> &lt; </a:t>
            </a:r>
            <a:r>
              <a:rPr lang="en-US" dirty="0" err="1" smtClean="0"/>
              <a:t>m(jj</a:t>
            </a:r>
            <a:r>
              <a:rPr lang="en-US" dirty="0" smtClean="0"/>
              <a:t>) &lt; 160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1-jet</a:t>
            </a:r>
            <a:r>
              <a:rPr lang="en-US" dirty="0" smtClean="0"/>
              <a:t>:  NOT 2-jet VBF, Boosted, or 2-jet VH, and </a:t>
            </a:r>
            <a:r>
              <a:rPr lang="en-US" dirty="0" err="1" smtClean="0"/>
              <a:t>m(ττj</a:t>
            </a:r>
            <a:r>
              <a:rPr lang="en-US" dirty="0" smtClean="0"/>
              <a:t>) &gt; 225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0-jet</a:t>
            </a:r>
            <a:r>
              <a:rPr lang="en-US" dirty="0" smtClean="0"/>
              <a:t>:  oppositely charged leptons, 30 &lt; </a:t>
            </a:r>
            <a:r>
              <a:rPr lang="en-US" dirty="0" err="1" smtClean="0"/>
              <a:t>m(ll</a:t>
            </a:r>
            <a:r>
              <a:rPr lang="en-US" dirty="0" smtClean="0"/>
              <a:t>) &lt; 100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(ll</a:t>
            </a:r>
            <a:r>
              <a:rPr lang="en-US" dirty="0" smtClean="0"/>
              <a:t>) &gt; 35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Δφ(ll</a:t>
            </a:r>
            <a:r>
              <a:rPr lang="en-US" dirty="0" smtClean="0"/>
              <a:t>) &gt; 2.5 (not used at 8 </a:t>
            </a:r>
            <a:r>
              <a:rPr lang="en-US" dirty="0" err="1" smtClean="0"/>
              <a:t>TeV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Backgrounds: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Dominant: Z </a:t>
            </a:r>
            <a:r>
              <a:rPr lang="en-GB" dirty="0" smtClean="0">
                <a:solidFill>
                  <a:srgbClr val="3366FF"/>
                </a:solidFill>
              </a:rPr>
              <a:t>➞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ττ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pPr lvl="1"/>
            <a:r>
              <a:rPr lang="en-US" dirty="0" smtClean="0"/>
              <a:t>Z </a:t>
            </a:r>
            <a:r>
              <a:rPr lang="en-GB" dirty="0" smtClean="0"/>
              <a:t>➞</a:t>
            </a:r>
            <a:r>
              <a:rPr lang="en-US" dirty="0" smtClean="0"/>
              <a:t> </a:t>
            </a:r>
            <a:r>
              <a:rPr lang="en-US" dirty="0" err="1" smtClean="0"/>
              <a:t>ττ</a:t>
            </a:r>
            <a:r>
              <a:rPr lang="en-US" dirty="0" smtClean="0"/>
              <a:t> estimated using “</a:t>
            </a:r>
            <a:r>
              <a:rPr lang="en-US" dirty="0" smtClean="0">
                <a:solidFill>
                  <a:srgbClr val="3366FF"/>
                </a:solidFill>
              </a:rPr>
              <a:t>embedding</a:t>
            </a:r>
            <a:r>
              <a:rPr lang="en-US" dirty="0" smtClean="0"/>
              <a:t>”: replace mu in real Z</a:t>
            </a:r>
            <a:r>
              <a:rPr lang="en-GB" dirty="0" smtClean="0"/>
              <a:t>➞</a:t>
            </a:r>
            <a:r>
              <a:rPr lang="en-GB" dirty="0" err="1" smtClean="0"/>
              <a:t>μμ</a:t>
            </a:r>
            <a:r>
              <a:rPr lang="en-US" dirty="0" smtClean="0"/>
              <a:t> events with simulated </a:t>
            </a:r>
            <a:r>
              <a:rPr lang="en-US" dirty="0" err="1" smtClean="0"/>
              <a:t>τ's</a:t>
            </a:r>
            <a:r>
              <a:rPr lang="en-US" dirty="0" smtClean="0"/>
              <a:t> of same momentum</a:t>
            </a:r>
          </a:p>
          <a:p>
            <a:pPr lvl="1"/>
            <a:r>
              <a:rPr lang="en-US" dirty="0" smtClean="0"/>
              <a:t>Z </a:t>
            </a:r>
            <a:r>
              <a:rPr lang="en-GB" dirty="0" smtClean="0"/>
              <a:t>➞</a:t>
            </a:r>
            <a:r>
              <a:rPr lang="en-US" dirty="0" smtClean="0"/>
              <a:t> </a:t>
            </a:r>
            <a:r>
              <a:rPr lang="en-US" dirty="0" err="1" smtClean="0"/>
              <a:t>ee/μμ</a:t>
            </a:r>
            <a:r>
              <a:rPr lang="en-US" dirty="0" smtClean="0"/>
              <a:t> backgrounds determined from data: simulations normalized to control regions</a:t>
            </a:r>
          </a:p>
          <a:p>
            <a:pPr lvl="1"/>
            <a:r>
              <a:rPr lang="en-US" dirty="0" smtClean="0"/>
              <a:t>Fake leptons: determined from data using templates, fitted in control regions with relaxed lepton identification criteria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03418"/>
            <a:ext cx="8229600" cy="853029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</a:t>
            </a:r>
            <a:r>
              <a:rPr lang="en-GB" dirty="0" smtClean="0"/>
              <a:t>➞</a:t>
            </a:r>
            <a:r>
              <a:rPr lang="en-US" dirty="0" smtClean="0"/>
              <a:t>lτ</a:t>
            </a:r>
            <a:r>
              <a:rPr lang="en-US" baseline="-25000" dirty="0" smtClean="0"/>
              <a:t>had</a:t>
            </a:r>
            <a:r>
              <a:rPr lang="en-US" dirty="0" smtClean="0"/>
              <a:t>3ν</a:t>
            </a:r>
            <a:r>
              <a:rPr lang="en-GB" dirty="0" smtClean="0"/>
              <a:t> (</a:t>
            </a:r>
            <a:r>
              <a:rPr lang="en-GB" dirty="0" err="1" smtClean="0"/>
              <a:t>lep</a:t>
            </a:r>
            <a:r>
              <a:rPr lang="en-GB" dirty="0" smtClean="0"/>
              <a:t>-had)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340" y="1150347"/>
            <a:ext cx="4900409" cy="542467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BR(H</a:t>
            </a:r>
            <a:r>
              <a:rPr lang="en-GB" dirty="0" smtClean="0">
                <a:solidFill>
                  <a:srgbClr val="3366FF"/>
                </a:solidFill>
              </a:rPr>
              <a:t>➞</a:t>
            </a:r>
            <a:r>
              <a:rPr lang="en-GB" dirty="0" err="1" smtClean="0">
                <a:solidFill>
                  <a:srgbClr val="3366FF"/>
                </a:solidFill>
              </a:rPr>
              <a:t>ττ</a:t>
            </a:r>
            <a:r>
              <a:rPr lang="en-GB" dirty="0" smtClean="0">
                <a:solidFill>
                  <a:srgbClr val="3366FF"/>
                </a:solidFill>
              </a:rPr>
              <a:t>➞</a:t>
            </a:r>
            <a:r>
              <a:rPr lang="en-US" dirty="0" smtClean="0">
                <a:solidFill>
                  <a:srgbClr val="3366FF"/>
                </a:solidFill>
              </a:rPr>
              <a:t>lτ</a:t>
            </a:r>
            <a:r>
              <a:rPr lang="en-US" baseline="-25000" dirty="0" smtClean="0">
                <a:solidFill>
                  <a:srgbClr val="3366FF"/>
                </a:solidFill>
              </a:rPr>
              <a:t>had</a:t>
            </a:r>
            <a:r>
              <a:rPr lang="en-US" dirty="0" smtClean="0">
                <a:solidFill>
                  <a:srgbClr val="3366FF"/>
                </a:solidFill>
              </a:rPr>
              <a:t>3</a:t>
            </a:r>
            <a:r>
              <a:rPr lang="en-GB" dirty="0" smtClean="0">
                <a:solidFill>
                  <a:srgbClr val="3366FF"/>
                </a:solidFill>
              </a:rPr>
              <a:t>) = </a:t>
            </a:r>
            <a:r>
              <a:rPr lang="en-US" dirty="0" smtClean="0">
                <a:solidFill>
                  <a:srgbClr val="3366FF"/>
                </a:solidFill>
              </a:rPr>
              <a:t>45.6%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4 exclusive categories </a:t>
            </a:r>
            <a:r>
              <a:rPr lang="en-US" dirty="0" smtClean="0"/>
              <a:t>(here for 8 </a:t>
            </a:r>
            <a:r>
              <a:rPr lang="en-US" dirty="0" err="1" smtClean="0"/>
              <a:t>TeV</a:t>
            </a:r>
            <a:r>
              <a:rPr lang="en-US" dirty="0" smtClean="0"/>
              <a:t>):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2-jet VBF</a:t>
            </a:r>
            <a:r>
              <a:rPr lang="en-US" dirty="0" smtClean="0"/>
              <a:t>:  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(jet</a:t>
            </a:r>
            <a:r>
              <a:rPr lang="en-US" dirty="0" smtClean="0"/>
              <a:t>) &gt; 40/30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Δη(jj</a:t>
            </a:r>
            <a:r>
              <a:rPr lang="en-US" dirty="0" smtClean="0"/>
              <a:t>) &gt; 3.0, </a:t>
            </a:r>
            <a:r>
              <a:rPr lang="en-US" dirty="0" err="1" smtClean="0"/>
              <a:t>m(jj</a:t>
            </a:r>
            <a:r>
              <a:rPr lang="en-US" dirty="0" smtClean="0"/>
              <a:t>) &gt; 500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&lt; 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Boosted</a:t>
            </a:r>
            <a:r>
              <a:rPr lang="en-US" dirty="0" smtClean="0"/>
              <a:t>:   NOT 2-jet VBF, and PT(ττ) &gt; 100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mT</a:t>
            </a:r>
            <a:r>
              <a:rPr lang="en-US" dirty="0" smtClean="0"/>
              <a:t> &lt; 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1-jet</a:t>
            </a:r>
            <a:r>
              <a:rPr lang="en-US" dirty="0" smtClean="0"/>
              <a:t>:   NOT 2-jet VBF or boosted,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(jet</a:t>
            </a:r>
            <a:r>
              <a:rPr lang="en-US" dirty="0" smtClean="0"/>
              <a:t>) &gt; 30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&lt; 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0-jet</a:t>
            </a:r>
            <a:r>
              <a:rPr lang="en-US" dirty="0" smtClean="0"/>
              <a:t>:  No jets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(jet</a:t>
            </a:r>
            <a:r>
              <a:rPr lang="en-US" dirty="0" smtClean="0"/>
              <a:t>) &gt; 30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Backgrounds: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Dominant: </a:t>
            </a:r>
            <a:r>
              <a:rPr lang="en-US" dirty="0" smtClean="0">
                <a:solidFill>
                  <a:srgbClr val="3366FF"/>
                </a:solidFill>
              </a:rPr>
              <a:t>Z </a:t>
            </a:r>
            <a:r>
              <a:rPr lang="en-GB" dirty="0" smtClean="0">
                <a:solidFill>
                  <a:srgbClr val="3366FF"/>
                </a:solidFill>
              </a:rPr>
              <a:t>➞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ττ</a:t>
            </a:r>
            <a:endParaRPr lang="en-US" dirty="0" smtClean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Non-VBF categories: </a:t>
            </a:r>
          </a:p>
          <a:p>
            <a:pPr lvl="2"/>
            <a:r>
              <a:rPr lang="en-US" dirty="0" err="1" smtClean="0"/>
              <a:t>Multijets</a:t>
            </a:r>
            <a:r>
              <a:rPr lang="en-US" dirty="0" smtClean="0"/>
              <a:t>: Estimated from same lepton sign events</a:t>
            </a:r>
          </a:p>
          <a:p>
            <a:pPr lvl="1"/>
            <a:r>
              <a:rPr lang="en-US" dirty="0" smtClean="0"/>
              <a:t>VBF category: </a:t>
            </a:r>
          </a:p>
          <a:p>
            <a:pPr lvl="2"/>
            <a:r>
              <a:rPr lang="en-US" dirty="0" smtClean="0"/>
              <a:t>Modeled by simulation normalized in data Z -&gt; </a:t>
            </a:r>
            <a:r>
              <a:rPr lang="en-US" dirty="0" err="1" smtClean="0"/>
              <a:t>ee/μμ</a:t>
            </a:r>
            <a:r>
              <a:rPr lang="en-US" dirty="0" smtClean="0"/>
              <a:t> events with VBF-like cuts</a:t>
            </a:r>
          </a:p>
          <a:p>
            <a:pPr lvl="2"/>
            <a:r>
              <a:rPr lang="en-US" dirty="0" smtClean="0"/>
              <a:t>Multi-jet and </a:t>
            </a:r>
            <a:r>
              <a:rPr lang="en-US" dirty="0" err="1" smtClean="0"/>
              <a:t>W+jet</a:t>
            </a:r>
            <a:r>
              <a:rPr lang="en-US" dirty="0" smtClean="0"/>
              <a:t> backgrounds </a:t>
            </a:r>
            <a:r>
              <a:rPr lang="en-US" dirty="0" err="1" smtClean="0"/>
              <a:t>normalised</a:t>
            </a:r>
            <a:r>
              <a:rPr lang="en-US" dirty="0" smtClean="0"/>
              <a:t> in control regions after relaxed lepton ID criteria and scaled to signal region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409" y="1553608"/>
            <a:ext cx="4243591" cy="4076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44068"/>
            <a:ext cx="8229600" cy="853030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</a:t>
            </a:r>
            <a:r>
              <a:rPr lang="en-GB" dirty="0" smtClean="0"/>
              <a:t>➞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had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had</a:t>
            </a:r>
            <a:r>
              <a:rPr lang="en-US" dirty="0" err="1" smtClean="0"/>
              <a:t>νν</a:t>
            </a:r>
            <a:r>
              <a:rPr lang="en-GB" dirty="0" smtClean="0"/>
              <a:t> (had-had)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1140" y="1179382"/>
            <a:ext cx="4752226" cy="517696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BR(H</a:t>
            </a:r>
            <a:r>
              <a:rPr lang="en-GB" dirty="0" smtClean="0">
                <a:solidFill>
                  <a:srgbClr val="3366FF"/>
                </a:solidFill>
              </a:rPr>
              <a:t>➞</a:t>
            </a:r>
            <a:r>
              <a:rPr lang="en-GB" dirty="0" err="1" smtClean="0">
                <a:solidFill>
                  <a:srgbClr val="3366FF"/>
                </a:solidFill>
              </a:rPr>
              <a:t>ττ</a:t>
            </a:r>
            <a:r>
              <a:rPr lang="en-GB" dirty="0" smtClean="0">
                <a:solidFill>
                  <a:srgbClr val="3366FF"/>
                </a:solidFill>
              </a:rPr>
              <a:t>➞</a:t>
            </a:r>
            <a:r>
              <a:rPr lang="en-US" dirty="0" err="1" smtClean="0">
                <a:solidFill>
                  <a:srgbClr val="3366FF"/>
                </a:solidFill>
              </a:rPr>
              <a:t>τ</a:t>
            </a:r>
            <a:r>
              <a:rPr lang="en-US" baseline="-25000" dirty="0" err="1" smtClean="0">
                <a:solidFill>
                  <a:srgbClr val="3366FF"/>
                </a:solidFill>
              </a:rPr>
              <a:t>had</a:t>
            </a:r>
            <a:r>
              <a:rPr lang="en-US" dirty="0" err="1" smtClean="0">
                <a:solidFill>
                  <a:srgbClr val="3366FF"/>
                </a:solidFill>
              </a:rPr>
              <a:t>τ</a:t>
            </a:r>
            <a:r>
              <a:rPr lang="en-US" baseline="-25000" dirty="0" err="1" smtClean="0">
                <a:solidFill>
                  <a:srgbClr val="3366FF"/>
                </a:solidFill>
              </a:rPr>
              <a:t>had</a:t>
            </a:r>
            <a:r>
              <a:rPr lang="en-US" dirty="0" err="1" smtClean="0">
                <a:solidFill>
                  <a:srgbClr val="3366FF"/>
                </a:solidFill>
              </a:rPr>
              <a:t>νν</a:t>
            </a:r>
            <a:r>
              <a:rPr lang="en-GB" dirty="0" smtClean="0">
                <a:solidFill>
                  <a:srgbClr val="3366FF"/>
                </a:solidFill>
              </a:rPr>
              <a:t>) = </a:t>
            </a:r>
            <a:r>
              <a:rPr lang="en-US" dirty="0" smtClean="0">
                <a:solidFill>
                  <a:srgbClr val="3366FF"/>
                </a:solidFill>
              </a:rPr>
              <a:t>42%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2 mutually exclusive categories: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2-jet VBF</a:t>
            </a:r>
            <a:r>
              <a:rPr lang="en-US" dirty="0" smtClean="0"/>
              <a:t>: </a:t>
            </a:r>
          </a:p>
          <a:p>
            <a:pPr lvl="1">
              <a:buNone/>
            </a:pP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(jet</a:t>
            </a:r>
            <a:r>
              <a:rPr lang="en-US" dirty="0" smtClean="0"/>
              <a:t>) &gt; 50/30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Δη(jj</a:t>
            </a:r>
            <a:r>
              <a:rPr lang="en-US" dirty="0" smtClean="0"/>
              <a:t>) &gt; 2.6, </a:t>
            </a:r>
            <a:r>
              <a:rPr lang="en-US" dirty="0" err="1" smtClean="0"/>
              <a:t>m(jj</a:t>
            </a:r>
            <a:r>
              <a:rPr lang="en-US" dirty="0" smtClean="0"/>
              <a:t>) &gt; 350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τ</a:t>
            </a:r>
            <a:r>
              <a:rPr lang="en-US" dirty="0" smtClean="0"/>
              <a:t> between “tag” jets in </a:t>
            </a:r>
            <a:r>
              <a:rPr lang="en-US" dirty="0" err="1" smtClean="0"/>
              <a:t>η</a:t>
            </a:r>
            <a:endParaRPr lang="en-US" dirty="0" smtClean="0"/>
          </a:p>
          <a:p>
            <a:pPr lvl="1"/>
            <a:r>
              <a:rPr lang="en-US" b="1" dirty="0" smtClean="0"/>
              <a:t>Boosted</a:t>
            </a:r>
            <a:r>
              <a:rPr lang="en-US" dirty="0" smtClean="0"/>
              <a:t>: </a:t>
            </a:r>
          </a:p>
          <a:p>
            <a:pPr lvl="1">
              <a:buNone/>
            </a:pPr>
            <a:r>
              <a:rPr lang="en-US" dirty="0" smtClean="0"/>
              <a:t>NOT 2-jet VBF, PT(τ) &gt; 70 (50) </a:t>
            </a:r>
            <a:r>
              <a:rPr lang="en-US" dirty="0" err="1" smtClean="0"/>
              <a:t>GeV</a:t>
            </a:r>
            <a:r>
              <a:rPr lang="en-US" dirty="0" smtClean="0"/>
              <a:t> for 2012 (2011), ΔR(τ</a:t>
            </a:r>
            <a:r>
              <a:rPr lang="en-US" baseline="-25000" dirty="0" smtClean="0"/>
              <a:t>1</a:t>
            </a:r>
            <a:r>
              <a:rPr lang="en-US" dirty="0" smtClean="0"/>
              <a:t>, τ</a:t>
            </a:r>
            <a:r>
              <a:rPr lang="en-US" baseline="-25000" dirty="0" smtClean="0"/>
              <a:t>2</a:t>
            </a:r>
            <a:r>
              <a:rPr lang="en-US" dirty="0" smtClean="0"/>
              <a:t>) &lt; 1.9. 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Backgrounds:</a:t>
            </a:r>
          </a:p>
          <a:p>
            <a:r>
              <a:rPr lang="en-US" dirty="0" err="1" smtClean="0"/>
              <a:t>Multijet</a:t>
            </a:r>
            <a:r>
              <a:rPr lang="en-US" dirty="0" smtClean="0"/>
              <a:t> background: </a:t>
            </a:r>
          </a:p>
          <a:p>
            <a:pPr lvl="1"/>
            <a:r>
              <a:rPr lang="en-US" dirty="0" smtClean="0"/>
              <a:t>Broad track multiplicity, </a:t>
            </a:r>
            <a:r>
              <a:rPr lang="en-US" dirty="0" err="1" smtClean="0"/>
              <a:t>τ</a:t>
            </a:r>
            <a:r>
              <a:rPr lang="en-US" dirty="0" smtClean="0"/>
              <a:t> mostly 1 or 3</a:t>
            </a:r>
          </a:p>
          <a:p>
            <a:pPr lvl="1"/>
            <a:r>
              <a:rPr lang="en-US" dirty="0" smtClean="0"/>
              <a:t>From same-sign events using 2D templates of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tracks</a:t>
            </a:r>
            <a:r>
              <a:rPr lang="en-US" dirty="0" smtClean="0"/>
              <a:t> for each </a:t>
            </a:r>
            <a:r>
              <a:rPr lang="en-US" dirty="0" err="1" smtClean="0"/>
              <a:t>τ</a:t>
            </a:r>
            <a:r>
              <a:rPr lang="en-US" dirty="0" smtClean="0"/>
              <a:t> to fit track multiplicity to data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Dominant Z -&gt; </a:t>
            </a:r>
            <a:r>
              <a:rPr lang="en-US" dirty="0" err="1" smtClean="0">
                <a:solidFill>
                  <a:srgbClr val="3366FF"/>
                </a:solidFill>
              </a:rPr>
              <a:t>ττ</a:t>
            </a:r>
            <a:r>
              <a:rPr lang="en-US" dirty="0" smtClean="0"/>
              <a:t> – embedding technique </a:t>
            </a:r>
          </a:p>
          <a:p>
            <a:pPr lvl="1"/>
            <a:r>
              <a:rPr lang="en-US" dirty="0" smtClean="0"/>
              <a:t>2D template fit to track multiplicity for the two </a:t>
            </a:r>
            <a:r>
              <a:rPr lang="en-US" dirty="0" err="1" smtClean="0"/>
              <a:t>hadronic</a:t>
            </a:r>
            <a:r>
              <a:rPr lang="en-US" dirty="0" smtClean="0"/>
              <a:t> </a:t>
            </a:r>
            <a:r>
              <a:rPr lang="en-US" dirty="0" err="1" smtClean="0"/>
              <a:t>taus</a:t>
            </a:r>
            <a:endParaRPr lang="en-US" dirty="0" smtClean="0"/>
          </a:p>
          <a:p>
            <a:pPr lvl="1"/>
            <a:r>
              <a:rPr lang="en-US" dirty="0" smtClean="0"/>
              <a:t>Normalize in region 60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ττ</a:t>
            </a:r>
            <a:r>
              <a:rPr lang="en-US" dirty="0" smtClean="0"/>
              <a:t> &lt; 108 </a:t>
            </a:r>
            <a:r>
              <a:rPr lang="en-US" dirty="0" err="1" smtClean="0"/>
              <a:t>GeV</a:t>
            </a:r>
            <a:r>
              <a:rPr lang="en-US" dirty="0" smtClean="0"/>
              <a:t> to exclude possible Higgs signal</a:t>
            </a:r>
          </a:p>
          <a:p>
            <a:r>
              <a:rPr lang="en-US" dirty="0" smtClean="0"/>
              <a:t>Other EWK backgrounds small – taken directly from MC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66" y="1553608"/>
            <a:ext cx="4290634" cy="4121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678"/>
            <a:ext cx="8229600" cy="853030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</a:t>
            </a:r>
            <a:r>
              <a:rPr lang="en-GB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177" y="1127668"/>
            <a:ext cx="8922821" cy="254656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Total of </a:t>
            </a:r>
            <a:r>
              <a:rPr lang="en-US" dirty="0" smtClean="0">
                <a:solidFill>
                  <a:srgbClr val="3366FF"/>
                </a:solidFill>
              </a:rPr>
              <a:t>25 channels combined </a:t>
            </a:r>
            <a:r>
              <a:rPr lang="en-US" dirty="0" smtClean="0"/>
              <a:t>(13 for 7TeV, 12 for 8TeV)</a:t>
            </a:r>
          </a:p>
          <a:p>
            <a:r>
              <a:rPr lang="en-US" dirty="0" smtClean="0"/>
              <a:t>Small excess, consistent with SM Higgs hypothesis (and to lesser extent, with background-only) </a:t>
            </a:r>
          </a:p>
          <a:p>
            <a:pPr lvl="1"/>
            <a:r>
              <a:rPr lang="en-US" dirty="0" smtClean="0"/>
              <a:t>Best-fit signal strength </a:t>
            </a:r>
            <a:r>
              <a:rPr lang="en-US" dirty="0" err="1" smtClean="0"/>
              <a:t>μ</a:t>
            </a:r>
            <a:r>
              <a:rPr lang="en-US" dirty="0" smtClean="0"/>
              <a:t> value at 125 </a:t>
            </a:r>
            <a:r>
              <a:rPr lang="en-US" dirty="0" err="1" smtClean="0"/>
              <a:t>GeV</a:t>
            </a:r>
            <a:r>
              <a:rPr lang="en-US" dirty="0" smtClean="0"/>
              <a:t> is </a:t>
            </a:r>
            <a:r>
              <a:rPr lang="en-US" dirty="0" err="1" smtClean="0">
                <a:solidFill>
                  <a:srgbClr val="008000"/>
                </a:solidFill>
              </a:rPr>
              <a:t>μ</a:t>
            </a:r>
            <a:r>
              <a:rPr lang="en-US" dirty="0" smtClean="0">
                <a:solidFill>
                  <a:srgbClr val="008000"/>
                </a:solidFill>
              </a:rPr>
              <a:t> = 0.7 ± 0.7 </a:t>
            </a:r>
          </a:p>
          <a:p>
            <a:r>
              <a:rPr lang="en-US" dirty="0" smtClean="0"/>
              <a:t>Combined </a:t>
            </a:r>
            <a:r>
              <a:rPr lang="en-US" dirty="0" smtClean="0">
                <a:solidFill>
                  <a:srgbClr val="000000"/>
                </a:solidFill>
              </a:rPr>
              <a:t>local significance </a:t>
            </a:r>
            <a:r>
              <a:rPr lang="en-US" dirty="0" smtClean="0"/>
              <a:t>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= 125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is 1.1σ observed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1.7σ expected</a:t>
            </a:r>
            <a:r>
              <a:rPr lang="en-US" dirty="0" smtClean="0"/>
              <a:t>) </a:t>
            </a:r>
          </a:p>
          <a:p>
            <a:r>
              <a:rPr lang="en-US" dirty="0" smtClean="0"/>
              <a:t>Observed (expected) exclusion is </a:t>
            </a:r>
            <a:r>
              <a:rPr lang="en-US" dirty="0" smtClean="0">
                <a:solidFill>
                  <a:srgbClr val="008000"/>
                </a:solidFill>
              </a:rPr>
              <a:t>1.9 (1.2) </a:t>
            </a:r>
            <a:r>
              <a:rPr lang="en-US" dirty="0" smtClean="0"/>
              <a:t>times the SM predicted value (</a:t>
            </a:r>
            <a:r>
              <a:rPr lang="en-US" dirty="0" err="1" smtClean="0"/>
              <a:t>μ</a:t>
            </a:r>
            <a:r>
              <a:rPr lang="en-US" dirty="0" smtClean="0"/>
              <a:t>=1)</a:t>
            </a:r>
          </a:p>
          <a:p>
            <a:r>
              <a:rPr lang="en-US" dirty="0" smtClean="0"/>
              <a:t>Separating out VBF categories broad excess seen in non-VBF categories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3479176"/>
            <a:ext cx="3124200" cy="3000972"/>
            <a:chOff x="221177" y="3479176"/>
            <a:chExt cx="3124200" cy="30009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177" y="3479176"/>
              <a:ext cx="3124200" cy="30009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88737" y="4653113"/>
              <a:ext cx="1202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88589" y="3515276"/>
            <a:ext cx="3089831" cy="2967958"/>
            <a:chOff x="3124199" y="3515276"/>
            <a:chExt cx="3089831" cy="29679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4199" y="3515276"/>
              <a:ext cx="3089831" cy="29679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128698" y="4653113"/>
              <a:ext cx="1202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Non-VBF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493" y="3515276"/>
            <a:ext cx="3118506" cy="296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616" y="2536026"/>
            <a:ext cx="2806384" cy="16361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82" y="906121"/>
            <a:ext cx="2895518" cy="1688087"/>
          </a:xfrm>
          <a:prstGeom prst="rect">
            <a:avLst/>
          </a:prstGeom>
        </p:spPr>
      </p:pic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42440"/>
            <a:ext cx="8229600" cy="7463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WH/ZH, H</a:t>
            </a:r>
            <a:r>
              <a:rPr lang="en-GB" dirty="0" smtClean="0"/>
              <a:t>➞bb</a:t>
            </a:r>
            <a:endParaRPr lang="en-GB" dirty="0"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1463" y="1235245"/>
            <a:ext cx="6538461" cy="3335522"/>
          </a:xfrm>
        </p:spPr>
        <p:txBody>
          <a:bodyPr>
            <a:normAutofit fontScale="85000" lnSpcReduction="10000"/>
          </a:bodyPr>
          <a:lstStyle/>
          <a:p>
            <a:r>
              <a:rPr lang="en-GB" sz="2200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This analysis: </a:t>
            </a:r>
            <a:r>
              <a:rPr lang="en-GB" sz="22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4.7fb</a:t>
            </a:r>
            <a:r>
              <a:rPr lang="en-GB" sz="2200" baseline="30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-1</a:t>
            </a:r>
            <a:r>
              <a:rPr lang="en-GB" sz="22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2200" dirty="0" smtClean="0">
                <a:cs typeface="Arial" charset="0"/>
                <a:sym typeface="Symbol" pitchFamily="18" charset="2"/>
              </a:rPr>
              <a:t>√</a:t>
            </a:r>
            <a:r>
              <a:rPr lang="en-GB" sz="2200" dirty="0" err="1" smtClean="0">
                <a:cs typeface="Arial" charset="0"/>
                <a:sym typeface="Symbol" pitchFamily="18" charset="2"/>
              </a:rPr>
              <a:t>s</a:t>
            </a:r>
            <a:r>
              <a:rPr lang="en-GB" sz="2200" dirty="0" smtClean="0">
                <a:cs typeface="Arial" charset="0"/>
                <a:sym typeface="Symbol" pitchFamily="18" charset="2"/>
              </a:rPr>
              <a:t> = </a:t>
            </a:r>
            <a:r>
              <a:rPr lang="en-GB" sz="22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7 </a:t>
            </a:r>
            <a:r>
              <a:rPr lang="en-GB" sz="22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TeV</a:t>
            </a:r>
            <a:r>
              <a:rPr lang="en-GB" sz="22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&amp; 13fb</a:t>
            </a:r>
            <a:r>
              <a:rPr lang="en-GB" sz="2200" baseline="30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-1</a:t>
            </a:r>
            <a:r>
              <a:rPr lang="en-GB" sz="22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2200" dirty="0" smtClean="0">
                <a:cs typeface="Arial" charset="0"/>
                <a:sym typeface="Symbol" pitchFamily="18" charset="2"/>
              </a:rPr>
              <a:t>√</a:t>
            </a:r>
            <a:r>
              <a:rPr lang="en-GB" sz="2200" dirty="0" err="1" smtClean="0">
                <a:cs typeface="Arial" charset="0"/>
                <a:sym typeface="Symbol" pitchFamily="18" charset="2"/>
              </a:rPr>
              <a:t>s</a:t>
            </a:r>
            <a:r>
              <a:rPr lang="en-GB" sz="2200" dirty="0" smtClean="0">
                <a:cs typeface="Arial" charset="0"/>
                <a:sym typeface="Symbol" pitchFamily="18" charset="2"/>
              </a:rPr>
              <a:t> </a:t>
            </a:r>
            <a:r>
              <a:rPr lang="en-GB" sz="22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= 8 </a:t>
            </a:r>
            <a:r>
              <a:rPr lang="en-GB" sz="22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TeV</a:t>
            </a:r>
            <a:r>
              <a:rPr lang="en-GB" sz="22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ATLAS-CONF-2012-161: </a:t>
            </a:r>
            <a:r>
              <a:rPr lang="en-US" sz="1482" dirty="0" smtClean="0">
                <a:solidFill>
                  <a:srgbClr val="000000"/>
                </a:solidFill>
                <a:cs typeface="Arial" charset="0"/>
                <a:sym typeface="Symbol" pitchFamily="18" charset="2"/>
                <a:hlinkClick r:id="rId5"/>
              </a:rPr>
              <a:t>http://cdsweb.cern.ch/record/1493625</a:t>
            </a:r>
            <a:r>
              <a:rPr lang="en-US" sz="1482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endParaRPr lang="en-GB" sz="1482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200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Analysis divided into three channels</a:t>
            </a:r>
          </a:p>
          <a:p>
            <a:pPr lvl="1" eaLnBrk="1" hangingPunct="1"/>
            <a:r>
              <a:rPr lang="en-GB" sz="1800" u="sng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u="sng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wo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(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llbb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), </a:t>
            </a:r>
            <a:r>
              <a:rPr lang="en-GB" sz="1800" u="sng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one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(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l</a:t>
            </a:r>
            <a:r>
              <a:rPr lang="en-GB" sz="18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pitchFamily="18" charset="2"/>
              </a:rPr>
              <a:t>n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bb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 or </a:t>
            </a:r>
            <a:r>
              <a:rPr lang="en-GB" sz="1800" u="sng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z</a:t>
            </a:r>
            <a:r>
              <a:rPr lang="en-GB" sz="1800" u="sng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ero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(</a:t>
            </a:r>
            <a:r>
              <a:rPr lang="en-GB" sz="1800" dirty="0" err="1">
                <a:solidFill>
                  <a:srgbClr val="000000"/>
                </a:solidFill>
                <a:latin typeface="Symbol" charset="2"/>
                <a:cs typeface="Symbol" charset="2"/>
                <a:sym typeface="Symbol" pitchFamily="18" charset="2"/>
              </a:rPr>
              <a:t>nn</a:t>
            </a:r>
            <a:r>
              <a:rPr lang="en-GB" sz="1800" dirty="0" err="1">
                <a:solidFill>
                  <a:srgbClr val="000000"/>
                </a:solidFill>
                <a:latin typeface="Greek"/>
                <a:cs typeface="Greek"/>
                <a:sym typeface="Symbol" pitchFamily="18" charset="2"/>
              </a:rPr>
              <a:t>bb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 leptons (l=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e,μ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)</a:t>
            </a:r>
          </a:p>
          <a:p>
            <a:pPr eaLnBrk="1" hangingPunct="1"/>
            <a:r>
              <a:rPr lang="en-GB" sz="2200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Cuts common to all channels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Two or three jets: 1</a:t>
            </a:r>
            <a:r>
              <a:rPr lang="en-GB" sz="1800" baseline="30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st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jet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&gt;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45 &amp; other jets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&gt; 20 GeV</a:t>
            </a:r>
            <a:endParaRPr lang="en-GB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Two b-tags: 70% efficiency per tag;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mistag</a:t>
            </a: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rate: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c</a:t>
            </a: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-jet ≈20%; light-jet ≈0.7%</a:t>
            </a:r>
          </a:p>
          <a:p>
            <a:r>
              <a:rPr lang="en-GB" sz="2400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16 categories determined by </a:t>
            </a:r>
            <a:r>
              <a:rPr lang="en-GB" sz="2400" dirty="0" err="1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2400" baseline="-25000" dirty="0" err="1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2400" baseline="30000" dirty="0" err="1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V</a:t>
            </a:r>
            <a:r>
              <a:rPr lang="en-GB" sz="2400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 and </a:t>
            </a:r>
            <a:r>
              <a:rPr lang="en-GB" sz="2400" dirty="0" err="1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N</a:t>
            </a:r>
            <a:r>
              <a:rPr lang="en-GB" sz="2595" baseline="-25000" dirty="0" err="1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leptons</a:t>
            </a:r>
            <a:r>
              <a:rPr lang="en-GB" sz="2400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:</a:t>
            </a:r>
          </a:p>
          <a:p>
            <a:pPr lvl="1"/>
            <a:r>
              <a:rPr lang="en-US" sz="2000" dirty="0" smtClean="0">
                <a:cs typeface="Arial" charset="0"/>
                <a:sym typeface="Symbol" pitchFamily="18" charset="2"/>
              </a:rPr>
              <a:t>0-lepton: </a:t>
            </a:r>
            <a:r>
              <a:rPr lang="en-US" sz="2000" dirty="0" err="1" smtClean="0">
                <a:cs typeface="Arial" charset="0"/>
                <a:sym typeface="Symbol" pitchFamily="18" charset="2"/>
              </a:rPr>
              <a:t>E</a:t>
            </a:r>
            <a:r>
              <a:rPr lang="en-US" sz="2000" baseline="-25000" dirty="0" err="1" smtClean="0">
                <a:cs typeface="Arial" charset="0"/>
                <a:sym typeface="Symbol" pitchFamily="18" charset="2"/>
              </a:rPr>
              <a:t>T</a:t>
            </a:r>
            <a:r>
              <a:rPr lang="en-US" sz="2000" baseline="30000" dirty="0" err="1" smtClean="0">
                <a:cs typeface="Arial" charset="0"/>
                <a:sym typeface="Symbol" pitchFamily="18" charset="2"/>
              </a:rPr>
              <a:t>miss</a:t>
            </a:r>
            <a:r>
              <a:rPr lang="en-US" sz="2000" dirty="0" smtClean="0">
                <a:cs typeface="Arial" charset="0"/>
                <a:sym typeface="Symbol" pitchFamily="18" charset="2"/>
              </a:rPr>
              <a:t>  [120-160] [160-200] [&gt;200] </a:t>
            </a:r>
            <a:r>
              <a:rPr lang="en-US" sz="2000" dirty="0" err="1" smtClean="0">
                <a:cs typeface="Arial" charset="0"/>
                <a:sym typeface="Symbol" pitchFamily="18" charset="2"/>
              </a:rPr>
              <a:t>GeV</a:t>
            </a:r>
            <a:r>
              <a:rPr lang="en-US" sz="2000" dirty="0" smtClean="0">
                <a:cs typeface="Arial" charset="0"/>
                <a:sym typeface="Symbol" pitchFamily="18" charset="2"/>
              </a:rPr>
              <a:t> </a:t>
            </a:r>
            <a:r>
              <a:rPr lang="en-US" sz="2000" dirty="0" err="1" smtClean="0">
                <a:cs typeface="Arial" charset="0"/>
                <a:sym typeface="Symbol" pitchFamily="18" charset="2"/>
              </a:rPr>
              <a:t>x</a:t>
            </a:r>
            <a:r>
              <a:rPr lang="en-US" sz="2000" dirty="0" smtClean="0">
                <a:cs typeface="Arial" charset="0"/>
                <a:sym typeface="Symbol" pitchFamily="18" charset="2"/>
              </a:rPr>
              <a:t> (2 or 3 jets)</a:t>
            </a:r>
          </a:p>
          <a:p>
            <a:pPr lvl="1"/>
            <a:r>
              <a:rPr lang="en-US" sz="2000" dirty="0" smtClean="0">
                <a:cs typeface="Arial" charset="0"/>
                <a:sym typeface="Symbol" pitchFamily="18" charset="2"/>
              </a:rPr>
              <a:t>1 &amp; 2 </a:t>
            </a:r>
            <a:r>
              <a:rPr lang="en-US" sz="2000" dirty="0" err="1" smtClean="0">
                <a:cs typeface="Arial" charset="0"/>
                <a:sym typeface="Symbol" pitchFamily="18" charset="2"/>
              </a:rPr>
              <a:t>lep</a:t>
            </a:r>
            <a:r>
              <a:rPr lang="en-US" sz="2000" dirty="0" smtClean="0">
                <a:cs typeface="Arial" charset="0"/>
                <a:sym typeface="Symbol" pitchFamily="18" charset="2"/>
              </a:rPr>
              <a:t>: </a:t>
            </a:r>
            <a:r>
              <a:rPr lang="en-US" sz="2000" dirty="0" err="1" smtClean="0">
                <a:cs typeface="Arial" charset="0"/>
                <a:sym typeface="Symbol" pitchFamily="18" charset="2"/>
              </a:rPr>
              <a:t>p</a:t>
            </a:r>
            <a:r>
              <a:rPr lang="en-US" sz="2000" baseline="-25000" dirty="0" err="1" smtClean="0">
                <a:cs typeface="Arial" charset="0"/>
                <a:sym typeface="Symbol" pitchFamily="18" charset="2"/>
              </a:rPr>
              <a:t>T</a:t>
            </a:r>
            <a:r>
              <a:rPr lang="en-US" sz="2000" baseline="30000" dirty="0" err="1" smtClean="0">
                <a:cs typeface="Arial" charset="0"/>
                <a:sym typeface="Symbol" pitchFamily="18" charset="2"/>
              </a:rPr>
              <a:t>W</a:t>
            </a:r>
            <a:r>
              <a:rPr lang="en-US" sz="2000" baseline="30000" dirty="0" smtClean="0">
                <a:cs typeface="Arial" charset="0"/>
                <a:sym typeface="Symbol" pitchFamily="18" charset="2"/>
              </a:rPr>
              <a:t>/Z</a:t>
            </a:r>
            <a:r>
              <a:rPr lang="en-US" sz="2000" dirty="0" smtClean="0">
                <a:cs typeface="Arial" charset="0"/>
                <a:sym typeface="Symbol" pitchFamily="18" charset="2"/>
              </a:rPr>
              <a:t>  [0-50] [50,100] [100-150] [150-200] [&gt;200] </a:t>
            </a:r>
            <a:r>
              <a:rPr lang="en-US" sz="2000" dirty="0" err="1" smtClean="0">
                <a:cs typeface="Arial" charset="0"/>
                <a:sym typeface="Symbol" pitchFamily="18" charset="2"/>
              </a:rPr>
              <a:t>GeV</a:t>
            </a:r>
            <a:endParaRPr lang="en-US" sz="2000" dirty="0" smtClean="0">
              <a:cs typeface="Arial" charset="0"/>
              <a:sym typeface="Symbol" pitchFamily="18" charset="2"/>
            </a:endParaRPr>
          </a:p>
          <a:p>
            <a:endParaRPr lang="en-GB" sz="2400" dirty="0" smtClean="0">
              <a:cs typeface="Arial" charset="0"/>
              <a:sym typeface="Symbol" pitchFamily="18" charset="2"/>
            </a:endParaRPr>
          </a:p>
          <a:p>
            <a:pPr lvl="1" eaLnBrk="1" hangingPunct="1">
              <a:buNone/>
            </a:pPr>
            <a:endParaRPr lang="en-GB" sz="18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3077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A9C0DE-417C-424D-A70D-41A5ACCF4FD5}" type="slidenum">
              <a:rPr lang="en-GB" smtClean="0"/>
              <a:pPr eaLnBrk="1" hangingPunct="1"/>
              <a:t>18</a:t>
            </a:fld>
            <a:endParaRPr lang="en-GB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8256" y="5006962"/>
            <a:ext cx="248016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ZH ➞ </a:t>
            </a:r>
            <a:r>
              <a:rPr lang="en-US" dirty="0" err="1" smtClean="0"/>
              <a:t>llbb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additional leptons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baseline="-25000" dirty="0" smtClean="0"/>
              <a:t> </a:t>
            </a:r>
            <a:r>
              <a:rPr lang="en-US" dirty="0" smtClean="0"/>
              <a:t>&lt; 60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83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ll</a:t>
            </a:r>
            <a:r>
              <a:rPr lang="en-US" dirty="0" smtClean="0"/>
              <a:t> &lt; 99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474022" y="5009120"/>
            <a:ext cx="248016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 ➞ </a:t>
            </a:r>
            <a:r>
              <a:rPr lang="en-US" dirty="0" err="1" smtClean="0"/>
              <a:t>l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bb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additional leptons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&gt; 25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40 &lt; M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W</a:t>
            </a:r>
            <a:r>
              <a:rPr lang="en-US" dirty="0" smtClean="0"/>
              <a:t> &lt; 120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6536999" y="5034729"/>
            <a:ext cx="198002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ZH ➞ </a:t>
            </a:r>
            <a:r>
              <a:rPr lang="en-US" dirty="0" err="1" smtClean="0">
                <a:latin typeface="Symbol" charset="2"/>
                <a:cs typeface="Symbol" charset="2"/>
              </a:rPr>
              <a:t>νν</a:t>
            </a:r>
            <a:r>
              <a:rPr lang="en-US" dirty="0" err="1" smtClean="0"/>
              <a:t>bb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leptons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baseline="30000" dirty="0" smtClean="0"/>
              <a:t> </a:t>
            </a:r>
            <a:r>
              <a:rPr lang="en-US" dirty="0" smtClean="0"/>
              <a:t> &gt; 120 GeV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trigger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10432" y="4567073"/>
            <a:ext cx="144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Zero lepton 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090198" y="4526730"/>
            <a:ext cx="139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lepton 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49056" y="4570767"/>
            <a:ext cx="138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Two lepton</a:t>
            </a:r>
            <a:endParaRPr lang="en-US" sz="1600" b="1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61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6464"/>
            <a:ext cx="3154507" cy="2703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291" y="3417702"/>
            <a:ext cx="3194433" cy="2738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417702"/>
            <a:ext cx="3153063" cy="2702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Backgrounds and MC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72764" y="6042540"/>
            <a:ext cx="2421138" cy="630797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b="1" dirty="0" err="1">
                <a:solidFill>
                  <a:srgbClr val="0000FF"/>
                </a:solidFill>
              </a:rPr>
              <a:t>Z+</a:t>
            </a:r>
            <a:r>
              <a:rPr lang="en-GB" sz="2000" b="1" dirty="0" err="1" smtClean="0">
                <a:solidFill>
                  <a:srgbClr val="0000FF"/>
                </a:solidFill>
              </a:rPr>
              <a:t>jets</a:t>
            </a:r>
            <a:r>
              <a:rPr lang="en-GB" sz="2000" b="1" dirty="0" smtClean="0"/>
              <a:t>/</a:t>
            </a:r>
            <a:r>
              <a:rPr lang="en-GB" sz="2000" b="1" dirty="0" err="1" smtClean="0">
                <a:solidFill>
                  <a:srgbClr val="1DAC4A"/>
                </a:solidFill>
              </a:rPr>
              <a:t>W+jets</a:t>
            </a:r>
            <a:r>
              <a:rPr lang="en-GB" sz="2000" b="1" dirty="0" smtClean="0"/>
              <a:t>/</a:t>
            </a:r>
            <a:r>
              <a:rPr lang="en-GB" sz="2000" b="1" dirty="0" smtClean="0">
                <a:solidFill>
                  <a:srgbClr val="CFB825"/>
                </a:solidFill>
              </a:rPr>
              <a:t>Top</a:t>
            </a:r>
            <a:endParaRPr lang="en-GB" sz="2000" b="1" dirty="0">
              <a:solidFill>
                <a:schemeClr val="accent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444625" y="972047"/>
            <a:ext cx="3891785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Signal:  	 WH</a:t>
            </a:r>
            <a:r>
              <a:rPr lang="en-GB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/ZH </a:t>
            </a:r>
            <a:r>
              <a:rPr lang="en-GB" dirty="0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Pythia6/8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>
                <a:solidFill>
                  <a:srgbClr val="FF981F"/>
                </a:solidFill>
                <a:cs typeface="Arial" charset="0"/>
                <a:sym typeface="Symbol" pitchFamily="18" charset="2"/>
              </a:rPr>
              <a:t>Diboson</a:t>
            </a:r>
            <a:r>
              <a:rPr lang="en-GB" dirty="0">
                <a:solidFill>
                  <a:srgbClr val="FF981F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smtClean="0">
                <a:solidFill>
                  <a:srgbClr val="FF981F"/>
                </a:solidFill>
                <a:cs typeface="Arial" charset="0"/>
                <a:sym typeface="Symbol" pitchFamily="18" charset="2"/>
              </a:rPr>
              <a:t>        WW</a:t>
            </a:r>
            <a:r>
              <a:rPr lang="en-GB" dirty="0">
                <a:solidFill>
                  <a:srgbClr val="FF981F"/>
                </a:solidFill>
                <a:cs typeface="Arial" charset="0"/>
                <a:sym typeface="Symbol" pitchFamily="18" charset="2"/>
              </a:rPr>
              <a:t>/WZ/ZZ </a:t>
            </a:r>
            <a:r>
              <a:rPr lang="en-GB" dirty="0" err="1" smtClean="0">
                <a:solidFill>
                  <a:srgbClr val="FF981F"/>
                </a:solidFill>
                <a:cs typeface="Arial" charset="0"/>
                <a:sym typeface="Symbol" pitchFamily="18" charset="2"/>
              </a:rPr>
              <a:t>Herwig</a:t>
            </a:r>
            <a:endParaRPr lang="en-GB" dirty="0" smtClean="0">
              <a:solidFill>
                <a:srgbClr val="D8BF00"/>
              </a:solidFill>
              <a:cs typeface="Arial" charset="0"/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FF82AB"/>
                </a:solidFill>
                <a:cs typeface="Arial" charset="0"/>
                <a:sym typeface="Symbol" pitchFamily="18" charset="2"/>
              </a:rPr>
              <a:t>Multijet</a:t>
            </a:r>
            <a:r>
              <a:rPr lang="en-GB" dirty="0" smtClean="0">
                <a:solidFill>
                  <a:srgbClr val="FF82AB"/>
                </a:solidFill>
                <a:cs typeface="Arial" charset="0"/>
                <a:sym typeface="Symbol" pitchFamily="18" charset="2"/>
              </a:rPr>
              <a:t>: 	 Data driven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ttbar</a:t>
            </a:r>
            <a:r>
              <a:rPr lang="en-GB" dirty="0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:	 	 MC</a:t>
            </a:r>
            <a:r>
              <a:rPr lang="en-GB" dirty="0">
                <a:solidFill>
                  <a:srgbClr val="D8BF00"/>
                </a:solidFill>
                <a:cs typeface="Arial" charset="0"/>
                <a:sym typeface="Symbol" pitchFamily="18" charset="2"/>
              </a:rPr>
              <a:t>@</a:t>
            </a:r>
            <a:r>
              <a:rPr lang="en-GB" dirty="0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NLO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D8BF00"/>
                </a:solidFill>
                <a:cs typeface="Arial" charset="0"/>
                <a:sym typeface="Symbol" pitchFamily="18" charset="2"/>
              </a:rPr>
              <a:t>Single Top 	 Acer/MC@NLO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W</a:t>
            </a:r>
            <a:r>
              <a:rPr lang="en-GB" dirty="0" err="1">
                <a:solidFill>
                  <a:srgbClr val="1DAC4A"/>
                </a:solidFill>
                <a:cs typeface="Arial" charset="0"/>
                <a:sym typeface="Symbol" pitchFamily="18" charset="2"/>
              </a:rPr>
              <a:t>+b</a:t>
            </a:r>
            <a:r>
              <a:rPr lang="en-GB" dirty="0">
                <a:solidFill>
                  <a:srgbClr val="1DAC4A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		 </a:t>
            </a: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Powheg</a:t>
            </a:r>
            <a:endParaRPr lang="en-GB" dirty="0" smtClean="0">
              <a:solidFill>
                <a:srgbClr val="1DAC4A"/>
              </a:solidFill>
              <a:cs typeface="Arial" charset="0"/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W</a:t>
            </a:r>
            <a:r>
              <a:rPr lang="en-GB" dirty="0" err="1">
                <a:solidFill>
                  <a:srgbClr val="1DAC4A"/>
                </a:solidFill>
                <a:cs typeface="Arial" charset="0"/>
                <a:sym typeface="Symbol" pitchFamily="18" charset="2"/>
              </a:rPr>
              <a:t>+c</a:t>
            </a:r>
            <a:r>
              <a:rPr lang="en-GB" dirty="0">
                <a:solidFill>
                  <a:srgbClr val="1DAC4A"/>
                </a:solidFill>
                <a:cs typeface="Arial" charset="0"/>
                <a:sym typeface="Symbol" pitchFamily="18" charset="2"/>
              </a:rPr>
              <a:t>/light-</a:t>
            </a:r>
            <a:r>
              <a:rPr lang="en-GB" dirty="0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jets	 </a:t>
            </a:r>
            <a:r>
              <a:rPr lang="en-GB" dirty="0" err="1" smtClean="0">
                <a:solidFill>
                  <a:srgbClr val="1DAC4A"/>
                </a:solidFill>
                <a:cs typeface="Arial" charset="0"/>
                <a:sym typeface="Symbol" pitchFamily="18" charset="2"/>
              </a:rPr>
              <a:t>Alpgen</a:t>
            </a:r>
            <a:endParaRPr lang="en-GB" dirty="0">
              <a:solidFill>
                <a:srgbClr val="1DAC4A"/>
              </a:solidFill>
              <a:cs typeface="Arial" charset="0"/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3366FF"/>
                </a:solidFill>
                <a:cs typeface="Arial" charset="0"/>
                <a:sym typeface="Symbol" pitchFamily="18" charset="2"/>
              </a:rPr>
              <a:t>Z+ b/c/light-jets</a:t>
            </a:r>
            <a:r>
              <a:rPr lang="en-GB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err="1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Alpgen</a:t>
            </a:r>
            <a:r>
              <a:rPr lang="en-GB" dirty="0" smtClean="0">
                <a:solidFill>
                  <a:srgbClr val="3366FF"/>
                </a:solidFill>
                <a:cs typeface="Arial" charset="0"/>
                <a:sym typeface="Symbol" pitchFamily="18" charset="2"/>
              </a:rPr>
              <a:t>/Sherpa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3"/>
          </p:nvPr>
        </p:nvSpPr>
        <p:spPr>
          <a:xfrm>
            <a:off x="3401892" y="6031603"/>
            <a:ext cx="2617908" cy="5869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 smtClean="0">
                <a:solidFill>
                  <a:srgbClr val="CFB825"/>
                </a:solidFill>
              </a:rPr>
              <a:t>Top</a:t>
            </a:r>
            <a:r>
              <a:rPr lang="en-GB" sz="2000" b="1" dirty="0" smtClean="0"/>
              <a:t>/</a:t>
            </a:r>
            <a:r>
              <a:rPr lang="en-GB" sz="2000" b="1" dirty="0" err="1" smtClean="0">
                <a:solidFill>
                  <a:srgbClr val="1DAC4A"/>
                </a:solidFill>
              </a:rPr>
              <a:t>W+jets</a:t>
            </a:r>
            <a:r>
              <a:rPr lang="en-GB" sz="2000" b="1" dirty="0" err="1" smtClean="0"/>
              <a:t>/</a:t>
            </a:r>
            <a:r>
              <a:rPr lang="en-GB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Multijet</a:t>
            </a:r>
            <a:endParaRPr lang="en-GB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sz="quarter" idx="3"/>
          </p:nvPr>
        </p:nvSpPr>
        <p:spPr>
          <a:xfrm>
            <a:off x="873898" y="6023057"/>
            <a:ext cx="1432635" cy="498498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b="1" dirty="0" err="1" smtClean="0">
                <a:solidFill>
                  <a:srgbClr val="0000FF"/>
                </a:solidFill>
              </a:rPr>
              <a:t>Z+jets</a:t>
            </a:r>
            <a:endParaRPr lang="en-GB" sz="2000" b="1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73620" y="4015436"/>
            <a:ext cx="971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1600" b="1" dirty="0"/>
              <a:t>0 lepton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64367" y="3948596"/>
            <a:ext cx="971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1600" b="1" dirty="0"/>
              <a:t>1 lepton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19227" y="3948596"/>
            <a:ext cx="971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1600" b="1" dirty="0"/>
              <a:t>2 lepton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6456"/>
            <a:ext cx="1524000" cy="2793267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quarter" idx="2"/>
          </p:nvPr>
        </p:nvSpPr>
        <p:spPr>
          <a:xfrm>
            <a:off x="5380205" y="975917"/>
            <a:ext cx="3709838" cy="2283393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B</a:t>
            </a:r>
            <a:r>
              <a:rPr lang="en-GB" sz="1800" dirty="0" smtClean="0"/>
              <a:t>ackground shapes from simulation and normalised using flavour &amp; data fit</a:t>
            </a:r>
          </a:p>
          <a:p>
            <a:r>
              <a:rPr lang="en-GB" sz="1800" dirty="0" smtClean="0"/>
              <a:t>Multi-jet </a:t>
            </a:r>
            <a:r>
              <a:rPr lang="en-GB" sz="1800" dirty="0" err="1" smtClean="0"/>
              <a:t>bkg</a:t>
            </a:r>
            <a:r>
              <a:rPr lang="en-GB" sz="1800" dirty="0" smtClean="0"/>
              <a:t> determined by data-driven techniques</a:t>
            </a:r>
          </a:p>
          <a:p>
            <a:r>
              <a:rPr lang="en-GB" sz="1800" dirty="0" smtClean="0"/>
              <a:t>WZ(</a:t>
            </a:r>
            <a:r>
              <a:rPr lang="en-GB" sz="1800" dirty="0" err="1" smtClean="0"/>
              <a:t>Z➞bb</a:t>
            </a:r>
            <a:r>
              <a:rPr lang="en-GB" sz="1800" dirty="0" smtClean="0"/>
              <a:t>) &amp; ZZ</a:t>
            </a:r>
            <a:r>
              <a:rPr lang="en-GB" sz="1800" dirty="0"/>
              <a:t>(</a:t>
            </a:r>
            <a:r>
              <a:rPr lang="en-GB" sz="1800" dirty="0" err="1"/>
              <a:t>Z➞bb</a:t>
            </a:r>
            <a:r>
              <a:rPr lang="en-GB" sz="1800" dirty="0" smtClean="0"/>
              <a:t>) resonant </a:t>
            </a:r>
            <a:r>
              <a:rPr lang="en-GB" sz="1800" dirty="0" err="1" smtClean="0"/>
              <a:t>bkg</a:t>
            </a:r>
            <a:r>
              <a:rPr lang="en-GB" sz="1800" dirty="0" smtClean="0"/>
              <a:t> normalisation and shape from simulation  </a:t>
            </a:r>
            <a:endParaRPr lang="en-GB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28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88" y="1662030"/>
            <a:ext cx="3376383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1" y="2805030"/>
            <a:ext cx="3786662" cy="3563221"/>
          </a:xfrm>
        </p:spPr>
        <p:txBody>
          <a:bodyPr>
            <a:normAutofit/>
          </a:bodyPr>
          <a:lstStyle/>
          <a:p>
            <a:r>
              <a:rPr lang="en-US" dirty="0" smtClean="0"/>
              <a:t>After the discovery</a:t>
            </a:r>
          </a:p>
          <a:p>
            <a:r>
              <a:rPr lang="en-US" dirty="0" smtClean="0"/>
              <a:t>SM Higgs News:</a:t>
            </a:r>
          </a:p>
          <a:p>
            <a:pPr lvl="1"/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US" dirty="0" smtClean="0"/>
              <a:t>WW</a:t>
            </a:r>
            <a:r>
              <a:rPr lang="en-GB" dirty="0" smtClean="0"/>
              <a:t>➞</a:t>
            </a:r>
            <a:r>
              <a:rPr lang="en-US" dirty="0" err="1" smtClean="0"/>
              <a:t>lνlν</a:t>
            </a:r>
            <a:endParaRPr lang="en-US" dirty="0" smtClean="0"/>
          </a:p>
          <a:p>
            <a:pPr lvl="1"/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US" dirty="0" err="1" smtClean="0"/>
              <a:t>ττ</a:t>
            </a:r>
            <a:endParaRPr lang="en-US" dirty="0" smtClean="0"/>
          </a:p>
          <a:p>
            <a:pPr lvl="1"/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US" dirty="0" smtClean="0"/>
              <a:t>bb</a:t>
            </a:r>
          </a:p>
          <a:p>
            <a:pPr lvl="1"/>
            <a:r>
              <a:rPr lang="en-US" dirty="0" smtClean="0"/>
              <a:t>Signal strength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81392" cy="137549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833583" y="434285"/>
            <a:ext cx="5265057" cy="5212407"/>
            <a:chOff x="3833583" y="1257904"/>
            <a:chExt cx="5265057" cy="52124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3583" y="1257904"/>
              <a:ext cx="5265057" cy="52124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1709" y="1617730"/>
              <a:ext cx="1134371" cy="1524819"/>
            </a:xfrm>
            <a:prstGeom prst="rect">
              <a:avLst/>
            </a:prstGeom>
            <a:effectLst>
              <a:outerShdw blurRad="53975" dist="139700" dir="96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7461709" y="1360938"/>
              <a:ext cx="592162" cy="256792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>
              <a:outerShdw blurRad="40000" dist="20000" dir="87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053871" y="1360938"/>
              <a:ext cx="542209" cy="256792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  <a:effectLst>
              <a:outerShdw blurRad="40000" dist="20000" dir="79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8002437" y="1361086"/>
              <a:ext cx="102868" cy="10257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124200" y="5987018"/>
            <a:ext cx="57988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 ATLAS overview in Patricia </a:t>
            </a:r>
            <a:r>
              <a:rPr lang="en-US" dirty="0" err="1" smtClean="0"/>
              <a:t>Conde-Muiño’s</a:t>
            </a:r>
            <a:r>
              <a:rPr lang="en-US" dirty="0" smtClean="0"/>
              <a:t> plenary talk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79793"/>
          </a:xfrm>
        </p:spPr>
        <p:txBody>
          <a:bodyPr/>
          <a:lstStyle/>
          <a:p>
            <a:r>
              <a:rPr lang="en-US" dirty="0" smtClean="0"/>
              <a:t>WH/ZH, H</a:t>
            </a:r>
            <a:r>
              <a:rPr lang="en-GB" dirty="0" smtClean="0"/>
              <a:t>➞bb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half" idx="1"/>
          </p:nvPr>
        </p:nvSpPr>
        <p:spPr>
          <a:xfrm>
            <a:off x="225520" y="711753"/>
            <a:ext cx="4753887" cy="594168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3366FF"/>
                </a:solidFill>
              </a:rPr>
              <a:t>Dibosons</a:t>
            </a:r>
            <a:r>
              <a:rPr lang="en-US" dirty="0" smtClean="0">
                <a:solidFill>
                  <a:srgbClr val="3366FF"/>
                </a:solidFill>
              </a:rPr>
              <a:t>:</a:t>
            </a:r>
          </a:p>
          <a:p>
            <a:r>
              <a:rPr lang="en-US" sz="3097" dirty="0" smtClean="0"/>
              <a:t>WZ &amp; ZZ production with Z</a:t>
            </a:r>
            <a:r>
              <a:rPr lang="en-GB" sz="3091" dirty="0" smtClean="0"/>
              <a:t>➞</a:t>
            </a:r>
            <a:r>
              <a:rPr lang="en-US" sz="3091" dirty="0" smtClean="0"/>
              <a:t>b</a:t>
            </a:r>
            <a:r>
              <a:rPr lang="en-US" sz="3097" dirty="0" smtClean="0"/>
              <a:t>b</a:t>
            </a:r>
          </a:p>
          <a:p>
            <a:pPr lvl="1"/>
            <a:r>
              <a:rPr lang="en-US" sz="2697" dirty="0" smtClean="0"/>
              <a:t>Similar signature, but 5 times larger cross-section</a:t>
            </a:r>
          </a:p>
          <a:p>
            <a:pPr lvl="1"/>
            <a:r>
              <a:rPr lang="en-US" sz="2697" dirty="0" smtClean="0"/>
              <a:t>Clear excess is observed in data at expected mass</a:t>
            </a:r>
          </a:p>
          <a:p>
            <a:r>
              <a:rPr lang="en-US" sz="3097" dirty="0" smtClean="0"/>
              <a:t>Perform separate fit for  Z</a:t>
            </a:r>
            <a:r>
              <a:rPr lang="en-GB" sz="3091" dirty="0" smtClean="0"/>
              <a:t>➞</a:t>
            </a:r>
            <a:r>
              <a:rPr lang="en-US" sz="3097" dirty="0" smtClean="0"/>
              <a:t>bb to vali</a:t>
            </a:r>
            <a:r>
              <a:rPr lang="en-US" sz="3091" dirty="0" smtClean="0"/>
              <a:t>date H</a:t>
            </a:r>
            <a:r>
              <a:rPr lang="en-GB" sz="3091" dirty="0" smtClean="0"/>
              <a:t>➞bb</a:t>
            </a:r>
            <a:r>
              <a:rPr lang="en-US" sz="3091" dirty="0" smtClean="0"/>
              <a:t>   analysis</a:t>
            </a:r>
            <a:r>
              <a:rPr lang="en-US" sz="3097" dirty="0" smtClean="0"/>
              <a:t>: </a:t>
            </a:r>
          </a:p>
          <a:p>
            <a:pPr lvl="1"/>
            <a:r>
              <a:rPr lang="en-US" sz="2697" dirty="0" smtClean="0"/>
              <a:t>σ/σ</a:t>
            </a:r>
            <a:r>
              <a:rPr lang="en-US" sz="2697" baseline="-25000" dirty="0" smtClean="0"/>
              <a:t>SM</a:t>
            </a:r>
            <a:r>
              <a:rPr lang="en-US" sz="2697" dirty="0" smtClean="0"/>
              <a:t> = μ</a:t>
            </a:r>
            <a:r>
              <a:rPr lang="en-US" sz="2697" baseline="-25000" dirty="0" smtClean="0"/>
              <a:t>D </a:t>
            </a:r>
            <a:r>
              <a:rPr lang="en-US" sz="2697" dirty="0" smtClean="0"/>
              <a:t>= 1.05 ± 0.32</a:t>
            </a:r>
          </a:p>
          <a:p>
            <a:pPr lvl="1"/>
            <a:r>
              <a:rPr lang="en-US" sz="2697" dirty="0" smtClean="0"/>
              <a:t>Significance = 4.0 </a:t>
            </a:r>
            <a:r>
              <a:rPr lang="en-US" sz="2697" dirty="0" err="1" smtClean="0"/>
              <a:t>σ</a:t>
            </a:r>
            <a:endParaRPr lang="en-US" sz="2697" dirty="0" smtClean="0"/>
          </a:p>
          <a:p>
            <a:pPr lvl="1"/>
            <a:r>
              <a:rPr lang="en-US" sz="2697" dirty="0" smtClean="0"/>
              <a:t>In agreement with Standard Model!</a:t>
            </a:r>
            <a:endParaRPr lang="en-US" sz="3097" b="1" dirty="0" smtClean="0"/>
          </a:p>
          <a:p>
            <a:endParaRPr lang="en-US" sz="3091" dirty="0" smtClean="0"/>
          </a:p>
          <a:p>
            <a:pPr>
              <a:buNone/>
            </a:pPr>
            <a:r>
              <a:rPr lang="en-US" sz="3091" dirty="0" smtClean="0">
                <a:solidFill>
                  <a:srgbClr val="3366FF"/>
                </a:solidFill>
              </a:rPr>
              <a:t>WH/ZH, H</a:t>
            </a:r>
            <a:r>
              <a:rPr lang="en-GB" sz="3091" dirty="0" smtClean="0">
                <a:solidFill>
                  <a:srgbClr val="3366FF"/>
                </a:solidFill>
              </a:rPr>
              <a:t>➞bb</a:t>
            </a:r>
            <a:r>
              <a:rPr lang="en-US" sz="3091" dirty="0" smtClean="0">
                <a:solidFill>
                  <a:srgbClr val="3366FF"/>
                </a:solidFill>
              </a:rPr>
              <a:t>:</a:t>
            </a:r>
            <a:endParaRPr lang="en-US" sz="3091" b="1" dirty="0" smtClean="0">
              <a:solidFill>
                <a:srgbClr val="3366FF"/>
              </a:solidFill>
            </a:endParaRPr>
          </a:p>
          <a:p>
            <a:r>
              <a:rPr lang="en-US" sz="3224" dirty="0" smtClean="0">
                <a:solidFill>
                  <a:srgbClr val="000000"/>
                </a:solidFill>
              </a:rPr>
              <a:t>Some excess in 2012 data but deficit from 2011 re-analysis</a:t>
            </a:r>
          </a:p>
          <a:p>
            <a:r>
              <a:rPr lang="en-US" sz="3224" dirty="0" smtClean="0">
                <a:solidFill>
                  <a:srgbClr val="000000"/>
                </a:solidFill>
              </a:rPr>
              <a:t>Results:</a:t>
            </a:r>
          </a:p>
          <a:p>
            <a:pPr lvl="1"/>
            <a:r>
              <a:rPr lang="en-US" sz="2824" dirty="0" smtClean="0">
                <a:solidFill>
                  <a:srgbClr val="000000"/>
                </a:solidFill>
              </a:rPr>
              <a:t>Limit: </a:t>
            </a:r>
            <a:r>
              <a:rPr lang="en-US" sz="3224" dirty="0" smtClean="0">
                <a:solidFill>
                  <a:srgbClr val="000000"/>
                </a:solidFill>
              </a:rPr>
              <a:t>1.8 (1.9) </a:t>
            </a:r>
          </a:p>
          <a:p>
            <a:pPr lvl="1"/>
            <a:r>
              <a:rPr lang="en-US" sz="3224" dirty="0" smtClean="0">
                <a:solidFill>
                  <a:srgbClr val="000000"/>
                </a:solidFill>
              </a:rPr>
              <a:t>p0 value 0.64 (0.15)</a:t>
            </a:r>
          </a:p>
          <a:p>
            <a:pPr lvl="1"/>
            <a:r>
              <a:rPr lang="en-US" sz="2824" dirty="0" smtClean="0">
                <a:solidFill>
                  <a:srgbClr val="000000"/>
                </a:solidFill>
              </a:rPr>
              <a:t>σ/σ</a:t>
            </a:r>
            <a:r>
              <a:rPr lang="en-US" sz="2824" baseline="-25000" dirty="0" smtClean="0">
                <a:solidFill>
                  <a:srgbClr val="000000"/>
                </a:solidFill>
              </a:rPr>
              <a:t>SM</a:t>
            </a:r>
            <a:r>
              <a:rPr lang="en-US" sz="2824" dirty="0" smtClean="0">
                <a:solidFill>
                  <a:srgbClr val="000000"/>
                </a:solidFill>
              </a:rPr>
              <a:t> = </a:t>
            </a:r>
            <a:r>
              <a:rPr lang="en-US" sz="2824" dirty="0" err="1" smtClean="0">
                <a:solidFill>
                  <a:srgbClr val="000000"/>
                </a:solidFill>
              </a:rPr>
              <a:t>μ</a:t>
            </a:r>
            <a:r>
              <a:rPr lang="en-US" sz="2824" dirty="0" smtClean="0">
                <a:solidFill>
                  <a:srgbClr val="000000"/>
                </a:solidFill>
              </a:rPr>
              <a:t> = −0.4 ± 0.7(stat.) ± 0.8(syst.) </a:t>
            </a:r>
          </a:p>
          <a:p>
            <a:pPr lvl="1"/>
            <a:r>
              <a:rPr lang="en-US" sz="2824" dirty="0" smtClean="0">
                <a:solidFill>
                  <a:srgbClr val="000000"/>
                </a:solidFill>
              </a:rPr>
              <a:t>Exclusion at </a:t>
            </a:r>
            <a:r>
              <a:rPr lang="en-US" sz="2824" dirty="0" err="1" smtClean="0">
                <a:solidFill>
                  <a:srgbClr val="000000"/>
                </a:solidFill>
              </a:rPr>
              <a:t>m</a:t>
            </a:r>
            <a:r>
              <a:rPr lang="en-US" sz="2824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2824" dirty="0" smtClean="0">
                <a:solidFill>
                  <a:srgbClr val="000000"/>
                </a:solidFill>
              </a:rPr>
              <a:t> ≈ 110 </a:t>
            </a:r>
            <a:r>
              <a:rPr lang="en-US" sz="2824" dirty="0" err="1" smtClean="0">
                <a:solidFill>
                  <a:srgbClr val="000000"/>
                </a:solidFill>
              </a:rPr>
              <a:t>GeV</a:t>
            </a:r>
            <a:endParaRPr lang="en-US" sz="2824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3224" dirty="0" smtClean="0">
                <a:solidFill>
                  <a:srgbClr val="000000"/>
                </a:solidFill>
              </a:rPr>
              <a:t>Note: CMS observed broad 2.2σ excess</a:t>
            </a:r>
            <a:endParaRPr lang="el-GR" sz="3224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8B008B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08" y="3459300"/>
            <a:ext cx="3707392" cy="30516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408" y="800382"/>
            <a:ext cx="3828842" cy="265891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91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8"/>
          <p:cNvGrpSpPr/>
          <p:nvPr/>
        </p:nvGrpSpPr>
        <p:grpSpPr>
          <a:xfrm>
            <a:off x="4993115" y="1892774"/>
            <a:ext cx="4150885" cy="3991584"/>
            <a:chOff x="4750588" y="2128243"/>
            <a:chExt cx="4150885" cy="39915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588" y="2198791"/>
              <a:ext cx="2919707" cy="3921036"/>
            </a:xfrm>
            <a:prstGeom prst="rect">
              <a:avLst/>
            </a:prstGeom>
          </p:spPr>
        </p:pic>
        <p:grpSp>
          <p:nvGrpSpPr>
            <p:cNvPr id="14" name="Group 14"/>
            <p:cNvGrpSpPr/>
            <p:nvPr/>
          </p:nvGrpSpPr>
          <p:grpSpPr>
            <a:xfrm>
              <a:off x="7559361" y="4985614"/>
              <a:ext cx="1279256" cy="1058243"/>
              <a:chOff x="7829817" y="2128243"/>
              <a:chExt cx="1279256" cy="1058243"/>
            </a:xfrm>
          </p:grpSpPr>
          <p:sp>
            <p:nvSpPr>
              <p:cNvPr id="8" name="Right Brace 7"/>
              <p:cNvSpPr/>
              <p:nvPr/>
            </p:nvSpPr>
            <p:spPr>
              <a:xfrm>
                <a:off x="7829817" y="2128243"/>
                <a:ext cx="225017" cy="1058243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100273" y="2224245"/>
                <a:ext cx="1008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dirty="0" smtClean="0"/>
                  <a:t> or </a:t>
                </a:r>
                <a:r>
                  <a:rPr lang="en-US" dirty="0" err="1" smtClean="0"/>
                  <a:t>μ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T</a:t>
                </a:r>
                <a:r>
                  <a:rPr lang="en-US" baseline="30000" dirty="0" err="1" smtClean="0"/>
                  <a:t>miss</a:t>
                </a:r>
                <a:r>
                  <a:rPr lang="en-US" baseline="30000" dirty="0" smtClean="0"/>
                  <a:t> </a:t>
                </a:r>
                <a:r>
                  <a:rPr lang="en-US" dirty="0" smtClean="0"/>
                  <a:t>, M</a:t>
                </a:r>
                <a:r>
                  <a:rPr lang="en-US" baseline="-25000" dirty="0" smtClean="0"/>
                  <a:t>T</a:t>
                </a:r>
                <a:r>
                  <a:rPr lang="en-US" baseline="30000" dirty="0" smtClean="0"/>
                  <a:t>W</a:t>
                </a:r>
                <a:endParaRPr lang="en-US" baseline="30000" dirty="0"/>
              </a:p>
            </p:txBody>
          </p:sp>
        </p:grpSp>
        <p:grpSp>
          <p:nvGrpSpPr>
            <p:cNvPr id="15" name="Group 16"/>
            <p:cNvGrpSpPr/>
            <p:nvPr/>
          </p:nvGrpSpPr>
          <p:grpSpPr>
            <a:xfrm>
              <a:off x="7559361" y="3257034"/>
              <a:ext cx="1233817" cy="1599124"/>
              <a:chOff x="7829818" y="3257034"/>
              <a:chExt cx="1233817" cy="1599124"/>
            </a:xfrm>
          </p:grpSpPr>
          <p:sp>
            <p:nvSpPr>
              <p:cNvPr id="10" name="Right Brace 9"/>
              <p:cNvSpPr/>
              <p:nvPr/>
            </p:nvSpPr>
            <p:spPr>
              <a:xfrm>
                <a:off x="7829818" y="3257034"/>
                <a:ext cx="244956" cy="1599124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100274" y="3638989"/>
                <a:ext cx="9633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Up to 4 </a:t>
                </a:r>
                <a:r>
                  <a:rPr lang="en-US" dirty="0" err="1" smtClean="0"/>
                  <a:t>b</a:t>
                </a:r>
                <a:r>
                  <a:rPr lang="en-US" dirty="0" smtClean="0"/>
                  <a:t>-tags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552705" y="2128243"/>
              <a:ext cx="1348768" cy="1017390"/>
              <a:chOff x="7552705" y="2128243"/>
              <a:chExt cx="1348768" cy="1017390"/>
            </a:xfrm>
          </p:grpSpPr>
          <p:sp>
            <p:nvSpPr>
              <p:cNvPr id="12" name="Right Brace 11"/>
              <p:cNvSpPr/>
              <p:nvPr/>
            </p:nvSpPr>
            <p:spPr>
              <a:xfrm>
                <a:off x="7552705" y="2128243"/>
                <a:ext cx="251611" cy="101739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916839" y="2198791"/>
                <a:ext cx="9846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2 light jets (mostly)</a:t>
                </a:r>
                <a:endParaRPr lang="en-US" sz="16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390" y="1045578"/>
            <a:ext cx="4504810" cy="385500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Challenging analysis! </a:t>
            </a:r>
          </a:p>
          <a:p>
            <a:pPr lvl="1"/>
            <a:r>
              <a:rPr lang="en-US" dirty="0" smtClean="0"/>
              <a:t>High combinatorial background</a:t>
            </a:r>
          </a:p>
          <a:p>
            <a:pPr lvl="1"/>
            <a:r>
              <a:rPr lang="en-US" dirty="0" smtClean="0"/>
              <a:t>Small signal cross section</a:t>
            </a:r>
          </a:p>
          <a:p>
            <a:pPr lvl="1"/>
            <a:r>
              <a:rPr lang="en-US" dirty="0" smtClean="0"/>
              <a:t>Important for top Yukawa coupling!</a:t>
            </a:r>
          </a:p>
          <a:p>
            <a:pPr marL="342900" lvl="1" indent="-342900">
              <a:buFontTx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Data: 4.7fb</a:t>
            </a:r>
            <a:r>
              <a:rPr lang="en-US" baseline="30000" dirty="0" smtClean="0">
                <a:solidFill>
                  <a:srgbClr val="3366FF"/>
                </a:solidFill>
              </a:rPr>
              <a:t>-1 </a:t>
            </a:r>
            <a:r>
              <a:rPr lang="en-US" dirty="0" smtClean="0">
                <a:solidFill>
                  <a:srgbClr val="3366FF"/>
                </a:solidFill>
              </a:rPr>
              <a:t>at √</a:t>
            </a:r>
            <a:r>
              <a:rPr lang="en-US" dirty="0" err="1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 = 7 </a:t>
            </a:r>
            <a:r>
              <a:rPr lang="en-US" dirty="0" err="1" smtClean="0">
                <a:solidFill>
                  <a:srgbClr val="3366FF"/>
                </a:solidFill>
              </a:rPr>
              <a:t>TeV</a:t>
            </a:r>
            <a:r>
              <a:rPr lang="en-US" dirty="0" smtClean="0">
                <a:solidFill>
                  <a:srgbClr val="3366FF"/>
                </a:solidFill>
              </a:rPr>
              <a:t> (2011)</a:t>
            </a:r>
          </a:p>
          <a:p>
            <a:pPr marL="742950" lvl="2" indent="-342900">
              <a:buFontTx/>
              <a:buChar char="•"/>
            </a:pPr>
            <a:r>
              <a:rPr lang="en-US" dirty="0" smtClean="0"/>
              <a:t>ATLAS-CONF-2012-135: </a:t>
            </a:r>
            <a:r>
              <a:rPr lang="en-US" sz="1647" dirty="0" smtClean="0">
                <a:hlinkClick r:id="rId3"/>
              </a:rPr>
              <a:t>https://cdsweb.cern.ch/record/1478423</a:t>
            </a:r>
            <a:r>
              <a:rPr lang="en-US" sz="1647" dirty="0" smtClean="0"/>
              <a:t>  </a:t>
            </a:r>
          </a:p>
          <a:p>
            <a:pPr marL="342900" lvl="1" indent="-342900">
              <a:buNone/>
            </a:pPr>
            <a:endParaRPr lang="en-US" dirty="0" smtClean="0"/>
          </a:p>
          <a:p>
            <a:r>
              <a:rPr lang="en-US" sz="2600" dirty="0" smtClean="0">
                <a:solidFill>
                  <a:srgbClr val="3366FF"/>
                </a:solidFill>
              </a:rPr>
              <a:t>9 categories based </a:t>
            </a:r>
            <a:r>
              <a:rPr lang="en-US" sz="2600" dirty="0">
                <a:solidFill>
                  <a:srgbClr val="3366FF"/>
                </a:solidFill>
              </a:rPr>
              <a:t>on </a:t>
            </a:r>
            <a:r>
              <a:rPr lang="en-US" sz="2600" dirty="0" smtClean="0">
                <a:solidFill>
                  <a:srgbClr val="3366FF"/>
                </a:solidFill>
              </a:rPr>
              <a:t>jet &amp; b</a:t>
            </a:r>
            <a:r>
              <a:rPr lang="en-US" sz="2600" dirty="0">
                <a:solidFill>
                  <a:srgbClr val="3366FF"/>
                </a:solidFill>
              </a:rPr>
              <a:t>-</a:t>
            </a:r>
            <a:r>
              <a:rPr lang="en-US" sz="2600" dirty="0" smtClean="0">
                <a:solidFill>
                  <a:srgbClr val="3366FF"/>
                </a:solidFill>
              </a:rPr>
              <a:t>tag multiplicity</a:t>
            </a:r>
            <a:endParaRPr lang="en-US" sz="2600" dirty="0">
              <a:solidFill>
                <a:srgbClr val="3366FF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Signal</a:t>
            </a:r>
            <a:r>
              <a:rPr lang="en-US" dirty="0" smtClean="0"/>
              <a:t> enriched:  (</a:t>
            </a:r>
            <a:r>
              <a:rPr lang="en-US" dirty="0"/>
              <a:t>5 jets, ≥6 jets) x (3,≥4 b-tag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Other categories are </a:t>
            </a:r>
            <a:r>
              <a:rPr lang="en-US" dirty="0" smtClean="0">
                <a:solidFill>
                  <a:srgbClr val="0000FF"/>
                </a:solidFill>
              </a:rPr>
              <a:t>background </a:t>
            </a:r>
            <a:r>
              <a:rPr lang="en-US" dirty="0" smtClean="0"/>
              <a:t>enriched to constrain those backgrounds</a:t>
            </a:r>
          </a:p>
          <a:p>
            <a:r>
              <a:rPr lang="en-US" sz="2600" dirty="0" smtClean="0">
                <a:solidFill>
                  <a:srgbClr val="3366FF"/>
                </a:solidFill>
              </a:rPr>
              <a:t>Final discriminants</a:t>
            </a:r>
          </a:p>
          <a:p>
            <a:pPr lvl="1"/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bb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/>
              <a:t>for ≥6 jets and </a:t>
            </a:r>
            <a:r>
              <a:rPr lang="en-US" dirty="0" smtClean="0"/>
              <a:t>(≥</a:t>
            </a:r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/>
              <a:t>b-tag)</a:t>
            </a:r>
            <a:r>
              <a:rPr lang="en-US" dirty="0" smtClean="0"/>
              <a:t> categories</a:t>
            </a:r>
          </a:p>
          <a:p>
            <a:pPr lvl="2"/>
            <a:r>
              <a:rPr lang="en-US" dirty="0" smtClean="0"/>
              <a:t>Do kinematic fit to reconstruct </a:t>
            </a:r>
            <a:r>
              <a:rPr lang="en-US" dirty="0" err="1" smtClean="0"/>
              <a:t>tt+H</a:t>
            </a:r>
            <a:r>
              <a:rPr lang="en-GB" dirty="0" smtClean="0"/>
              <a:t>➞bb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</a:rPr>
              <a:t>had</a:t>
            </a:r>
            <a:r>
              <a:rPr lang="en-US" dirty="0" smtClean="0"/>
              <a:t> </a:t>
            </a:r>
            <a:r>
              <a:rPr lang="en-US" dirty="0"/>
              <a:t>(∑</a:t>
            </a:r>
            <a:r>
              <a:rPr lang="en-US" dirty="0" err="1"/>
              <a:t>p</a:t>
            </a:r>
            <a:r>
              <a:rPr lang="en-US" baseline="-25000" dirty="0" err="1"/>
              <a:t>T,</a:t>
            </a:r>
            <a:r>
              <a:rPr lang="en-US" baseline="-25000" dirty="0" err="1" smtClean="0"/>
              <a:t>jet</a:t>
            </a:r>
            <a:r>
              <a:rPr lang="en-US" dirty="0" smtClean="0"/>
              <a:t>) for other categories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4456477" y="1065464"/>
            <a:ext cx="4579227" cy="1083039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 smtClean="0"/>
              <a:t>Backgrounds constrained in limits fit by </a:t>
            </a:r>
            <a:r>
              <a:rPr lang="en-US" sz="2600" dirty="0" smtClean="0">
                <a:solidFill>
                  <a:srgbClr val="3366FF"/>
                </a:solidFill>
              </a:rPr>
              <a:t>profiling </a:t>
            </a:r>
            <a:r>
              <a:rPr lang="en-US" sz="2600" dirty="0" smtClean="0"/>
              <a:t>nuisance parameters</a:t>
            </a:r>
          </a:p>
          <a:p>
            <a:r>
              <a:rPr lang="en-US" sz="2600" dirty="0" smtClean="0"/>
              <a:t>To check fit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r>
              <a:rPr lang="en-US" sz="2600" dirty="0" smtClean="0"/>
              <a:t> are used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6814759"/>
              </p:ext>
            </p:extLst>
          </p:nvPr>
        </p:nvGraphicFramePr>
        <p:xfrm>
          <a:off x="143390" y="5005268"/>
          <a:ext cx="5415983" cy="140207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02664"/>
                <a:gridCol w="902664"/>
                <a:gridCol w="902664"/>
                <a:gridCol w="902664"/>
                <a:gridCol w="834619"/>
                <a:gridCol w="970708"/>
              </a:tblGrid>
              <a:tr h="21303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≥4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 </a:t>
                      </a:r>
                      <a:endParaRPr lang="en-US" sz="1400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00FF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8000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8000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8000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8000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≥6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H</a:t>
                      </a:r>
                      <a:r>
                        <a:rPr lang="en-US" b="1" baseline="-25000" dirty="0" err="1" smtClean="0">
                          <a:solidFill>
                            <a:srgbClr val="008000"/>
                          </a:solidFill>
                        </a:rPr>
                        <a:t>T</a:t>
                      </a:r>
                      <a:r>
                        <a:rPr lang="en-US" b="1" baseline="30000" dirty="0" err="1" smtClean="0">
                          <a:solidFill>
                            <a:srgbClr val="008000"/>
                          </a:solidFill>
                        </a:rPr>
                        <a:t>had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m</a:t>
                      </a:r>
                      <a:r>
                        <a:rPr lang="en-US" b="1" baseline="-25000" dirty="0" err="1" smtClean="0">
                          <a:solidFill>
                            <a:srgbClr val="008000"/>
                          </a:solidFill>
                        </a:rPr>
                        <a:t>bb</a:t>
                      </a:r>
                      <a:endParaRPr lang="en-US" b="1" baseline="-25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m</a:t>
                      </a:r>
                      <a:r>
                        <a:rPr lang="en-US" b="1" baseline="-25000" dirty="0" err="1" smtClean="0">
                          <a:solidFill>
                            <a:srgbClr val="008000"/>
                          </a:solidFill>
                        </a:rPr>
                        <a:t>bb</a:t>
                      </a:r>
                      <a:endParaRPr lang="en-US" b="1" baseline="-250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674929" y="5529690"/>
            <a:ext cx="1633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Signal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Background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341677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dirty="0" err="1" smtClean="0"/>
              <a:t>ttH</a:t>
            </a:r>
            <a:r>
              <a:rPr lang="en-US" dirty="0" smtClean="0"/>
              <a:t>, H-&gt;bb Analysis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11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918" y="85260"/>
            <a:ext cx="8229600" cy="925643"/>
          </a:xfrm>
        </p:spPr>
        <p:txBody>
          <a:bodyPr/>
          <a:lstStyle/>
          <a:p>
            <a:r>
              <a:rPr lang="en-US" dirty="0" err="1" smtClean="0"/>
              <a:t>ttH</a:t>
            </a:r>
            <a:r>
              <a:rPr lang="en-US" dirty="0" smtClean="0"/>
              <a:t>, H-&gt;bb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96716" y="999762"/>
            <a:ext cx="4112968" cy="190333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Poor theory constraints on </a:t>
            </a:r>
            <a:r>
              <a:rPr lang="en-US" dirty="0" err="1" smtClean="0"/>
              <a:t>ttbb/ttjj</a:t>
            </a:r>
            <a:r>
              <a:rPr lang="en-US" dirty="0" smtClean="0"/>
              <a:t> ratio – interaction with theory community important!</a:t>
            </a:r>
          </a:p>
          <a:p>
            <a:r>
              <a:rPr lang="en-US" dirty="0" smtClean="0"/>
              <a:t>Large impact of systematic uncertainties</a:t>
            </a:r>
          </a:p>
          <a:p>
            <a:r>
              <a:rPr lang="en-US" dirty="0" smtClean="0"/>
              <a:t>…but we can do it! </a:t>
            </a:r>
            <a:r>
              <a:rPr lang="en-US" dirty="0" err="1" smtClean="0">
                <a:sym typeface="Wingdings"/>
              </a:rPr>
              <a:t>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8" y="3798186"/>
            <a:ext cx="4115972" cy="27875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6708795"/>
              </p:ext>
            </p:extLst>
          </p:nvPr>
        </p:nvGraphicFramePr>
        <p:xfrm>
          <a:off x="5122554" y="3517939"/>
          <a:ext cx="3199796" cy="278109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83001"/>
                <a:gridCol w="612757"/>
                <a:gridCol w="690743"/>
                <a:gridCol w="813295"/>
              </a:tblGrid>
              <a:tr h="373338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m</a:t>
                      </a:r>
                      <a:r>
                        <a:rPr lang="en-GB" sz="1600" baseline="-25000" dirty="0" err="1" smtClean="0"/>
                        <a:t>H</a:t>
                      </a:r>
                      <a:r>
                        <a:rPr lang="en-GB" sz="1600" baseline="0" dirty="0" smtClean="0"/>
                        <a:t> (GeV)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Obs. limit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Exp. limit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Stat.-only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3.5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115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8.7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6.9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4.0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10.4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8.5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4.9</a:t>
                      </a:r>
                      <a:endParaRPr lang="en-GB" sz="1600" dirty="0"/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125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13.1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10.5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6.1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33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16.4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7.8</a:t>
                      </a:r>
                      <a:endParaRPr lang="en-GB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140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33.0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23.2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14.2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8" y="840934"/>
            <a:ext cx="4115972" cy="295725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722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7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Updated signal strength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184689"/>
            <a:ext cx="8229600" cy="14012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Previous combined signal strength result: </a:t>
            </a:r>
            <a:r>
              <a:rPr lang="en-US" dirty="0" err="1" smtClean="0">
                <a:solidFill>
                  <a:srgbClr val="008000"/>
                </a:solidFill>
              </a:rPr>
              <a:t>μ</a:t>
            </a:r>
            <a:r>
              <a:rPr lang="en-US" dirty="0" smtClean="0">
                <a:solidFill>
                  <a:srgbClr val="008000"/>
                </a:solidFill>
              </a:rPr>
              <a:t> = 1.4 ± 0.3</a:t>
            </a:r>
          </a:p>
          <a:p>
            <a:pPr lvl="1"/>
            <a:r>
              <a:rPr lang="en-US" dirty="0" smtClean="0"/>
              <a:t>2011 analyses of </a:t>
            </a:r>
            <a:r>
              <a:rPr lang="en-US" dirty="0" err="1" smtClean="0"/>
              <a:t>ττ</a:t>
            </a:r>
            <a:r>
              <a:rPr lang="en-US" dirty="0" smtClean="0"/>
              <a:t> and bb, July analyses for </a:t>
            </a:r>
            <a:r>
              <a:rPr lang="en-US" dirty="0" err="1" smtClean="0"/>
              <a:t>γγ</a:t>
            </a:r>
            <a:r>
              <a:rPr lang="en-US" dirty="0" smtClean="0"/>
              <a:t>, 4-lepton, and WW</a:t>
            </a:r>
          </a:p>
          <a:p>
            <a:r>
              <a:rPr lang="en-US" dirty="0" smtClean="0"/>
              <a:t>New result using analysis shown today: </a:t>
            </a:r>
            <a:r>
              <a:rPr lang="en-US" dirty="0" err="1" smtClean="0">
                <a:solidFill>
                  <a:srgbClr val="008000"/>
                </a:solidFill>
              </a:rPr>
              <a:t>μ</a:t>
            </a:r>
            <a:r>
              <a:rPr lang="en-US" dirty="0" smtClean="0">
                <a:solidFill>
                  <a:srgbClr val="008000"/>
                </a:solidFill>
              </a:rPr>
              <a:t> = 1.3 ± 0.3 </a:t>
            </a:r>
          </a:p>
          <a:p>
            <a:pPr lvl="1"/>
            <a:r>
              <a:rPr lang="en-US" dirty="0" smtClean="0"/>
              <a:t>Compatibility with SM </a:t>
            </a:r>
            <a:r>
              <a:rPr lang="en-US" dirty="0" err="1" smtClean="0"/>
              <a:t>μ</a:t>
            </a:r>
            <a:r>
              <a:rPr lang="en-US" dirty="0" smtClean="0"/>
              <a:t>=1 with observed measurement is 23%. 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451" y="2801364"/>
            <a:ext cx="3609866" cy="3554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54" y="2585904"/>
            <a:ext cx="4101063" cy="3898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7042" y="2585904"/>
            <a:ext cx="2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2012 results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47817" y="2553639"/>
            <a:ext cx="360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result including updates shown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126"/>
            <a:ext cx="5257801" cy="505222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3366FF"/>
                </a:solidFill>
              </a:rPr>
              <a:t>New boson looks SM-like so far…</a:t>
            </a:r>
          </a:p>
          <a:p>
            <a:pPr>
              <a:buNone/>
            </a:pPr>
            <a:endParaRPr lang="en-US" sz="4000" dirty="0" smtClean="0">
              <a:solidFill>
                <a:srgbClr val="3366FF"/>
              </a:solidFill>
            </a:endParaRPr>
          </a:p>
          <a:p>
            <a:pPr>
              <a:buNone/>
            </a:pPr>
            <a:r>
              <a:rPr lang="en-US" sz="4000" dirty="0" err="1" smtClean="0">
                <a:solidFill>
                  <a:srgbClr val="3366FF"/>
                </a:solidFill>
              </a:rPr>
              <a:t>Wishlist</a:t>
            </a:r>
            <a:r>
              <a:rPr lang="en-US" sz="4000" dirty="0" smtClean="0">
                <a:solidFill>
                  <a:srgbClr val="3366FF"/>
                </a:solidFill>
              </a:rPr>
              <a:t> for 2011+2012 data </a:t>
            </a:r>
          </a:p>
          <a:p>
            <a:r>
              <a:rPr lang="en-US" dirty="0" smtClean="0"/>
              <a:t>≈25 – 30 fb</a:t>
            </a:r>
            <a:r>
              <a:rPr lang="en-US" baseline="30000" dirty="0" smtClean="0"/>
              <a:t>-1</a:t>
            </a:r>
            <a:r>
              <a:rPr lang="en-US" dirty="0" smtClean="0"/>
              <a:t>/experiment</a:t>
            </a:r>
          </a:p>
          <a:p>
            <a:r>
              <a:rPr lang="en-US" dirty="0" smtClean="0"/>
              <a:t>Clear observation of</a:t>
            </a:r>
            <a:r>
              <a:rPr lang="en-US" sz="3273" dirty="0" smtClean="0"/>
              <a:t> H</a:t>
            </a:r>
            <a:r>
              <a:rPr lang="en-GB" sz="3273" dirty="0" smtClean="0"/>
              <a:t>➞</a:t>
            </a:r>
            <a:r>
              <a:rPr lang="en-GB" sz="3273" dirty="0" err="1" smtClean="0"/>
              <a:t>ττ</a:t>
            </a:r>
            <a:r>
              <a:rPr lang="en-GB" sz="3273" dirty="0" smtClean="0"/>
              <a:t> and </a:t>
            </a:r>
            <a:r>
              <a:rPr lang="en-US" sz="3273" dirty="0" smtClean="0"/>
              <a:t> H</a:t>
            </a:r>
            <a:r>
              <a:rPr lang="en-GB" sz="3273" dirty="0" smtClean="0"/>
              <a:t>➞bb </a:t>
            </a:r>
            <a:r>
              <a:rPr lang="en-GB" dirty="0" smtClean="0"/>
              <a:t>– sensitive to </a:t>
            </a:r>
            <a:r>
              <a:rPr lang="en-GB" dirty="0" err="1" smtClean="0"/>
              <a:t>fermion</a:t>
            </a:r>
            <a:r>
              <a:rPr lang="en-GB" dirty="0" smtClean="0"/>
              <a:t> and lepton couplings</a:t>
            </a:r>
          </a:p>
          <a:p>
            <a:r>
              <a:rPr lang="en-US" dirty="0" smtClean="0"/>
              <a:t>Sensitivity to Higgs spin and CP! </a:t>
            </a:r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r>
              <a:rPr lang="en-US" sz="4000" dirty="0" smtClean="0">
                <a:solidFill>
                  <a:srgbClr val="3366FF"/>
                </a:solidFill>
              </a:rPr>
              <a:t>Beyond 2014… increase statistics!</a:t>
            </a:r>
          </a:p>
          <a:p>
            <a:r>
              <a:rPr lang="en-US" dirty="0" smtClean="0"/>
              <a:t>Essential to observe a signal in remaining SM Higgs decay modes!</a:t>
            </a:r>
          </a:p>
          <a:p>
            <a:r>
              <a:rPr lang="en-US" dirty="0" smtClean="0"/>
              <a:t>Measure precisely new particle properties</a:t>
            </a:r>
          </a:p>
          <a:p>
            <a:pPr lvl="1"/>
            <a:r>
              <a:rPr lang="en-US" sz="2545" dirty="0" smtClean="0"/>
              <a:t>ATL-PHYS-PUB-2012-004</a:t>
            </a:r>
            <a:r>
              <a:rPr lang="en-US" sz="2000" dirty="0" smtClean="0"/>
              <a:t>: </a:t>
            </a:r>
            <a:r>
              <a:rPr lang="en-US" sz="2000" dirty="0" smtClean="0">
                <a:hlinkClick r:id="rId2"/>
              </a:rPr>
              <a:t>http://cdsweb.cern.ch/record/1484890</a:t>
            </a:r>
            <a:r>
              <a:rPr lang="en-US" sz="2000" dirty="0" smtClean="0"/>
              <a:t> </a:t>
            </a:r>
          </a:p>
          <a:p>
            <a:pPr lvl="1"/>
            <a:r>
              <a:rPr lang="en-US" dirty="0" smtClean="0"/>
              <a:t>Couplings:</a:t>
            </a:r>
            <a:r>
              <a:rPr lang="en-US" sz="2454" dirty="0" smtClean="0"/>
              <a:t> 20 – 30% with 300fb</a:t>
            </a:r>
            <a:r>
              <a:rPr lang="en-US" sz="2454" baseline="30000" dirty="0" smtClean="0"/>
              <a:t>-1</a:t>
            </a:r>
            <a:r>
              <a:rPr lang="en-US" sz="2454" dirty="0" smtClean="0"/>
              <a:t> &amp; 5 – 25% with  3ab</a:t>
            </a:r>
            <a:r>
              <a:rPr lang="en-US" sz="2454" baseline="30000" dirty="0" smtClean="0"/>
              <a:t>-1</a:t>
            </a:r>
            <a:r>
              <a:rPr lang="en-US" sz="2454" dirty="0" smtClean="0"/>
              <a:t> at 14 </a:t>
            </a:r>
            <a:r>
              <a:rPr lang="en-US" sz="2454" dirty="0" err="1" smtClean="0"/>
              <a:t>TeV</a:t>
            </a:r>
            <a:endParaRPr lang="en-US" sz="2454" dirty="0" smtClean="0"/>
          </a:p>
          <a:p>
            <a:pPr lvl="1"/>
            <a:r>
              <a:rPr lang="en-US" dirty="0" smtClean="0"/>
              <a:t>Spin/CP determined with &gt; 5</a:t>
            </a:r>
            <a:r>
              <a:rPr lang="en-US" dirty="0" smtClean="0">
                <a:latin typeface="Symbol" charset="2"/>
                <a:cs typeface="Symbol" charset="2"/>
              </a:rPr>
              <a:t>σ</a:t>
            </a:r>
            <a:r>
              <a:rPr lang="en-US" dirty="0" smtClean="0"/>
              <a:t> with 300fb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3</a:t>
            </a:r>
            <a:r>
              <a:rPr lang="en-US" dirty="0" smtClean="0">
                <a:latin typeface="Symbol" charset="2"/>
                <a:cs typeface="Symbol" charset="2"/>
              </a:rPr>
              <a:t>σ</a:t>
            </a:r>
            <a:r>
              <a:rPr lang="en-US" dirty="0" smtClean="0"/>
              <a:t> Self-coupling observation with 3ab</a:t>
            </a:r>
            <a:r>
              <a:rPr lang="en-US" baseline="30000" dirty="0" smtClean="0"/>
              <a:t>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7385" y="6245225"/>
            <a:ext cx="3109821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DISCRETE 2012 - Lisbon - December 2012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43298"/>
            <a:ext cx="2945929" cy="4834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84661" cy="1143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6200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16" y="1868488"/>
            <a:ext cx="3130168" cy="312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1490" y="585297"/>
            <a:ext cx="9155490" cy="3622536"/>
            <a:chOff x="-11490" y="3061670"/>
            <a:chExt cx="9155490" cy="36225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490" y="3754168"/>
              <a:ext cx="9155490" cy="29300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76611" y="3061670"/>
              <a:ext cx="3992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PDG 2009 Review</a:t>
              </a:r>
              <a:endParaRPr lang="en-US" sz="36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535" y="4251041"/>
            <a:ext cx="2105309" cy="2105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-1041927" y="2188657"/>
            <a:ext cx="262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JINST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2008) 3 S08003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err="1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17" name="Content Placeholder 9"/>
          <p:cNvSpPr txBox="1">
            <a:spLocks/>
          </p:cNvSpPr>
          <p:nvPr/>
        </p:nvSpPr>
        <p:spPr bwMode="auto">
          <a:xfrm>
            <a:off x="0" y="3818405"/>
            <a:ext cx="5881482" cy="271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982" y="254900"/>
            <a:ext cx="4188753" cy="3010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860" y="3672844"/>
            <a:ext cx="4314140" cy="3100111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606102" y="3672845"/>
            <a:ext cx="4242501" cy="3048630"/>
            <a:chOff x="0" y="3672845"/>
            <a:chExt cx="4242501" cy="3048630"/>
          </a:xfrm>
          <a:effectLst/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72845"/>
              <a:ext cx="4242501" cy="3048630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rot="5400000">
              <a:off x="1435926" y="5433007"/>
              <a:ext cx="50506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>
              <a:off x="2503443" y="4789163"/>
              <a:ext cx="56357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140069" y="4864605"/>
              <a:ext cx="1450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Discovery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06964" y="4193234"/>
              <a:ext cx="1659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Today’s results</a:t>
              </a:r>
              <a:endParaRPr lang="en-US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54900"/>
            <a:ext cx="4188750" cy="301000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08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US" dirty="0" smtClean="0"/>
              <a:t>WW</a:t>
            </a:r>
            <a:r>
              <a:rPr lang="en-US" baseline="30000" dirty="0" smtClean="0"/>
              <a:t>(*)</a:t>
            </a:r>
            <a:r>
              <a:rPr lang="en-GB" dirty="0" smtClean="0"/>
              <a:t> ➞</a:t>
            </a:r>
            <a:r>
              <a:rPr lang="en-US" dirty="0" err="1" smtClean="0"/>
              <a:t>eνμν</a:t>
            </a:r>
            <a:r>
              <a:rPr lang="en-US" dirty="0" smtClean="0"/>
              <a:t> Event Selection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Exactly one </a:t>
            </a:r>
            <a:r>
              <a:rPr lang="en-US" dirty="0" err="1" smtClean="0"/>
              <a:t>e</a:t>
            </a:r>
            <a:r>
              <a:rPr lang="en-US" dirty="0" smtClean="0"/>
              <a:t> and one </a:t>
            </a:r>
            <a:r>
              <a:rPr lang="en-US" dirty="0" err="1" smtClean="0"/>
              <a:t>μ</a:t>
            </a:r>
            <a:endParaRPr lang="en-US" dirty="0" smtClean="0"/>
          </a:p>
          <a:p>
            <a:pPr lvl="1"/>
            <a:r>
              <a:rPr lang="en-US" dirty="0" smtClean="0"/>
              <a:t>Of opposite charge</a:t>
            </a:r>
          </a:p>
          <a:p>
            <a:pPr lvl="1"/>
            <a:r>
              <a:rPr lang="en-US" dirty="0" smtClean="0"/>
              <a:t>p</a:t>
            </a:r>
            <a:r>
              <a:rPr lang="en-US" baseline="-25000" dirty="0" smtClean="0"/>
              <a:t>T1 </a:t>
            </a:r>
            <a:r>
              <a:rPr lang="en-US" dirty="0" smtClean="0"/>
              <a:t>&gt; 25, p</a:t>
            </a:r>
            <a:r>
              <a:rPr lang="en-US" baseline="-25000" dirty="0" smtClean="0"/>
              <a:t>T2 </a:t>
            </a:r>
            <a:r>
              <a:rPr lang="en-US" dirty="0" smtClean="0"/>
              <a:t>&gt; 15 </a:t>
            </a:r>
            <a:r>
              <a:rPr lang="en-US" dirty="0" err="1" smtClean="0"/>
              <a:t>GeV</a:t>
            </a:r>
            <a:r>
              <a:rPr lang="en-US" dirty="0" smtClean="0"/>
              <a:t>; </a:t>
            </a:r>
          </a:p>
          <a:p>
            <a:pPr lvl="1"/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 &lt; 2.5 (</a:t>
            </a:r>
            <a:r>
              <a:rPr lang="en-US" dirty="0" err="1" smtClean="0"/>
              <a:t>μ</a:t>
            </a:r>
            <a:r>
              <a:rPr lang="en-US" dirty="0" smtClean="0"/>
              <a:t>) / &lt; 2.47 (</a:t>
            </a:r>
            <a:r>
              <a:rPr lang="en-US" dirty="0" err="1" smtClean="0"/>
              <a:t>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Isolated (calorimeter &amp; tracking)</a:t>
            </a:r>
          </a:p>
          <a:p>
            <a:r>
              <a:rPr lang="en-US" dirty="0" smtClean="0"/>
              <a:t>0 or 1 Jet (anti-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, R=0.4): </a:t>
            </a:r>
          </a:p>
          <a:p>
            <a:pPr lvl="1"/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 &lt; 2.5: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&gt; 25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2.5 &lt; |</a:t>
            </a:r>
            <a:r>
              <a:rPr lang="en-US" dirty="0" err="1" smtClean="0"/>
              <a:t>η</a:t>
            </a:r>
            <a:r>
              <a:rPr lang="en-US" dirty="0" smtClean="0"/>
              <a:t>| &lt; 4.5: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&gt; 15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&gt;50% </a:t>
            </a:r>
            <a:r>
              <a:rPr lang="en-US" dirty="0" err="1" smtClean="0"/>
              <a:t>Σp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trk</a:t>
            </a:r>
            <a:r>
              <a:rPr lang="en-US" dirty="0" smtClean="0"/>
              <a:t> from primary vertex</a:t>
            </a:r>
          </a:p>
          <a:p>
            <a:r>
              <a:rPr lang="en-US" dirty="0" smtClean="0"/>
              <a:t>Veto events containing </a:t>
            </a:r>
            <a:r>
              <a:rPr lang="en-US" dirty="0" err="1" smtClean="0"/>
              <a:t>b</a:t>
            </a:r>
            <a:r>
              <a:rPr lang="en-US" dirty="0" smtClean="0"/>
              <a:t>-tagged jets  (ε≈85%)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0-jet category: </a:t>
            </a:r>
          </a:p>
          <a:p>
            <a:pPr lvl="1"/>
            <a:r>
              <a:rPr lang="en-US" dirty="0" err="1" smtClean="0"/>
              <a:t>Δφ(ll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) &gt; π/2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(ll</a:t>
            </a:r>
            <a:r>
              <a:rPr lang="en-US" dirty="0" smtClean="0"/>
              <a:t>) &gt; 30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err="1" smtClean="0"/>
              <a:t>m(ll</a:t>
            </a:r>
            <a:r>
              <a:rPr lang="en-US" dirty="0" smtClean="0"/>
              <a:t>) &lt; 50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err="1" smtClean="0"/>
              <a:t>Δφ(ll</a:t>
            </a:r>
            <a:r>
              <a:rPr lang="en-US" dirty="0" smtClean="0"/>
              <a:t>) &lt; 1.8 </a:t>
            </a:r>
          </a:p>
          <a:p>
            <a:r>
              <a:rPr lang="en-US" dirty="0" smtClean="0"/>
              <a:t>1-jet category: </a:t>
            </a:r>
          </a:p>
          <a:p>
            <a:pPr lvl="1"/>
            <a:r>
              <a:rPr lang="en-US" dirty="0" smtClean="0"/>
              <a:t>Z</a:t>
            </a:r>
            <a:r>
              <a:rPr lang="en-GB" dirty="0" smtClean="0"/>
              <a:t>➞</a:t>
            </a:r>
            <a:r>
              <a:rPr lang="en-US" dirty="0" err="1" smtClean="0"/>
              <a:t>ττ</a:t>
            </a:r>
            <a:r>
              <a:rPr lang="en-US" dirty="0" smtClean="0"/>
              <a:t> veto |</a:t>
            </a:r>
            <a:r>
              <a:rPr lang="en-US" dirty="0" err="1" smtClean="0"/>
              <a:t>m</a:t>
            </a:r>
            <a:r>
              <a:rPr lang="en-US" baseline="-25000" dirty="0" err="1" smtClean="0"/>
              <a:t>ττ</a:t>
            </a:r>
            <a:r>
              <a:rPr lang="en-US" dirty="0" smtClean="0"/>
              <a:t> –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|&gt;25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m(ll</a:t>
            </a:r>
            <a:r>
              <a:rPr lang="en-US" dirty="0" smtClean="0"/>
              <a:t>) &lt; 50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Δφ(ll</a:t>
            </a:r>
            <a:r>
              <a:rPr lang="en-US" dirty="0" smtClean="0"/>
              <a:t>) &lt; 1.8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5530850"/>
            <a:ext cx="4762500" cy="825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23" y="4731658"/>
            <a:ext cx="3307809" cy="2112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96" y="-60505"/>
            <a:ext cx="3193029" cy="213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81" y="2607546"/>
            <a:ext cx="3181095" cy="2120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495" y="-13967"/>
            <a:ext cx="2898458" cy="1801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881" y="0"/>
            <a:ext cx="3186072" cy="21207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6820"/>
            <a:ext cx="3157678" cy="21156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5143" y="2134133"/>
            <a:ext cx="616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story so far… we found a Higgs-like boson!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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84" y="2607546"/>
            <a:ext cx="3252735" cy="2278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8829" y="4731658"/>
            <a:ext cx="3462067" cy="215752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DISCRETE 2012 - Lisbon - December 2012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496" y="5207695"/>
            <a:ext cx="2898457" cy="163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496" y="1756469"/>
            <a:ext cx="2898457" cy="34765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6346" y="4799698"/>
            <a:ext cx="447467" cy="447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19821" cy="874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US" dirty="0" smtClean="0"/>
              <a:t>WW</a:t>
            </a:r>
            <a:r>
              <a:rPr lang="en-US" baseline="30000" dirty="0" smtClean="0"/>
              <a:t>(*)</a:t>
            </a:r>
            <a:r>
              <a:rPr lang="en-GB" dirty="0" smtClean="0"/>
              <a:t> ➞</a:t>
            </a:r>
            <a:r>
              <a:rPr lang="en-US" dirty="0" err="1" smtClean="0"/>
              <a:t>eνμν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72" y="274638"/>
            <a:ext cx="3999009" cy="289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281" y="5829282"/>
            <a:ext cx="5705957" cy="5633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82550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86" y="5180773"/>
            <a:ext cx="8671295" cy="4779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95250" dist="1143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60" y="1269998"/>
            <a:ext cx="4164961" cy="3745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18" y="3275346"/>
            <a:ext cx="4474748" cy="17062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2060" y="979718"/>
            <a:ext cx="416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Uncertainties on expected yields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94909" y="2930204"/>
            <a:ext cx="416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Uncertainties on </a:t>
            </a:r>
            <a:r>
              <a:rPr lang="en-US" dirty="0" err="1" smtClean="0"/>
              <a:t>μ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72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110"/>
            <a:ext cx="8229600" cy="156205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Systematic uncertainties for Z</a:t>
            </a:r>
            <a:r>
              <a:rPr lang="en-GB" dirty="0" smtClean="0"/>
              <a:t>➞</a:t>
            </a:r>
            <a:r>
              <a:rPr lang="en-US" dirty="0" err="1" smtClean="0"/>
              <a:t>ττ</a:t>
            </a:r>
            <a:r>
              <a:rPr lang="en-US" dirty="0" smtClean="0"/>
              <a:t> background and Signal. </a:t>
            </a:r>
          </a:p>
          <a:p>
            <a:r>
              <a:rPr lang="en-US" dirty="0" smtClean="0"/>
              <a:t>Dominant </a:t>
            </a:r>
            <a:r>
              <a:rPr lang="en-US" dirty="0" err="1" smtClean="0"/>
              <a:t>systematics</a:t>
            </a:r>
            <a:r>
              <a:rPr lang="en-US" dirty="0" smtClean="0"/>
              <a:t> are Embedding, Tau Energy Scale and Jet Energy Scale. Both Shape and Normalization variation are taken into account.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98" y="2832169"/>
            <a:ext cx="7048362" cy="3524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ττ➞lep-lep</a:t>
            </a:r>
            <a:r>
              <a:rPr lang="en-GB" dirty="0" smtClean="0"/>
              <a:t> Selection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0" y="1417638"/>
            <a:ext cx="8961363" cy="5324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ττ➞lep</a:t>
            </a:r>
            <a:r>
              <a:rPr lang="en-GB" dirty="0" smtClean="0"/>
              <a:t>-had selection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67" y="1417638"/>
            <a:ext cx="7087712" cy="52482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GB" dirty="0" err="1" smtClean="0"/>
              <a:t>ττ➞had</a:t>
            </a:r>
            <a:r>
              <a:rPr lang="en-GB" dirty="0" smtClean="0"/>
              <a:t>-had selection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5" y="1613315"/>
            <a:ext cx="8686800" cy="47430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559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Details of VH, H</a:t>
            </a:r>
            <a:r>
              <a:rPr lang="en-GB" dirty="0" smtClean="0"/>
              <a:t>➞bb</a:t>
            </a:r>
            <a:r>
              <a:rPr lang="en-US" dirty="0" smtClean="0"/>
              <a:t> event selection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79389" y="981075"/>
            <a:ext cx="2671984" cy="51117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Basic event selection: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Tuned kinematic cuts to </a:t>
            </a:r>
            <a:r>
              <a:rPr lang="en-US" dirty="0" err="1" smtClean="0"/>
              <a:t>optimise</a:t>
            </a:r>
            <a:r>
              <a:rPr lang="en-US" dirty="0" smtClean="0"/>
              <a:t> sensitivity in each category: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33" y="3785441"/>
            <a:ext cx="3400779" cy="2626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331" y="780085"/>
            <a:ext cx="5254492" cy="2874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QCD/multi-jet </a:t>
            </a:r>
            <a:r>
              <a:rPr lang="en-US" dirty="0" err="1" smtClean="0"/>
              <a:t>modelling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0184" y="945697"/>
            <a:ext cx="5204503" cy="5072996"/>
          </a:xfrm>
        </p:spPr>
        <p:txBody>
          <a:bodyPr anchor="t" anchorCtr="0"/>
          <a:lstStyle/>
          <a:p>
            <a:r>
              <a:rPr lang="en-US" sz="1800" dirty="0" smtClean="0"/>
              <a:t>0 lepton</a:t>
            </a:r>
          </a:p>
          <a:p>
            <a:pPr lvl="1"/>
            <a:r>
              <a:rPr lang="en-US" sz="1800" dirty="0" smtClean="0"/>
              <a:t>Use ABCD method</a:t>
            </a:r>
          </a:p>
          <a:p>
            <a:pPr lvl="1"/>
            <a:r>
              <a:rPr lang="en-US" sz="1800" dirty="0" smtClean="0"/>
              <a:t>Regions defined by relative directions of MET/jets/</a:t>
            </a:r>
            <a:r>
              <a:rPr lang="en-US" sz="1800" dirty="0" err="1" smtClean="0"/>
              <a:t>pTmiss</a:t>
            </a:r>
            <a:endParaRPr lang="en-US" sz="1800" dirty="0" smtClean="0"/>
          </a:p>
          <a:p>
            <a:pPr lvl="1"/>
            <a:r>
              <a:rPr lang="en-US" sz="1800" dirty="0" smtClean="0"/>
              <a:t>Found to be small (~1%)</a:t>
            </a:r>
          </a:p>
          <a:p>
            <a:r>
              <a:rPr lang="en-US" sz="1800" dirty="0" smtClean="0"/>
              <a:t>1 lepton</a:t>
            </a:r>
          </a:p>
          <a:p>
            <a:pPr lvl="1"/>
            <a:r>
              <a:rPr lang="en-US" sz="1800" dirty="0" smtClean="0"/>
              <a:t>MET template</a:t>
            </a:r>
            <a:r>
              <a:rPr lang="en-US" sz="1800" dirty="0"/>
              <a:t> </a:t>
            </a:r>
            <a:r>
              <a:rPr lang="en-US" sz="1800" dirty="0" smtClean="0"/>
              <a:t>by reverse isolation cuts</a:t>
            </a:r>
          </a:p>
          <a:p>
            <a:pPr lvl="1"/>
            <a:r>
              <a:rPr lang="en-US" sz="1800" dirty="0" err="1" smtClean="0"/>
              <a:t>Normalised</a:t>
            </a:r>
            <a:r>
              <a:rPr lang="en-US" sz="1800" dirty="0" smtClean="0"/>
              <a:t> by fitting each </a:t>
            </a:r>
            <a:r>
              <a:rPr lang="en-US" sz="1800" dirty="0" err="1" smtClean="0"/>
              <a:t>WpT</a:t>
            </a:r>
            <a:r>
              <a:rPr lang="en-US" sz="1800" dirty="0" smtClean="0"/>
              <a:t> bin </a:t>
            </a:r>
          </a:p>
          <a:p>
            <a:pPr lvl="1"/>
            <a:r>
              <a:rPr lang="en-US" sz="1800" dirty="0" smtClean="0"/>
              <a:t>Electroweak contamination removed from template</a:t>
            </a:r>
          </a:p>
          <a:p>
            <a:r>
              <a:rPr lang="en-US" sz="1800" dirty="0" smtClean="0"/>
              <a:t>2 lepton</a:t>
            </a:r>
          </a:p>
          <a:p>
            <a:pPr lvl="1"/>
            <a:r>
              <a:rPr lang="en-US" sz="1800" dirty="0" smtClean="0"/>
              <a:t>Template: reverse isolation/quality selection</a:t>
            </a:r>
          </a:p>
          <a:p>
            <a:pPr lvl="1"/>
            <a:r>
              <a:rPr lang="en-US" sz="1800" dirty="0" smtClean="0"/>
              <a:t>Found to be small (&lt;1%)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65" y="3039449"/>
            <a:ext cx="3033657" cy="25491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763" y="5642551"/>
            <a:ext cx="1988363" cy="49986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40317" y="1311655"/>
            <a:ext cx="31546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ABCD method</a:t>
            </a:r>
          </a:p>
          <a:p>
            <a:r>
              <a:rPr lang="en-GB" dirty="0" smtClean="0"/>
              <a:t>Use lack of correlation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   </a:t>
            </a:r>
            <a:r>
              <a:rPr lang="en-GB" dirty="0" err="1" smtClean="0">
                <a:solidFill>
                  <a:srgbClr val="008000"/>
                </a:solidFill>
              </a:rPr>
              <a:t>Δϕ</a:t>
            </a:r>
            <a:r>
              <a:rPr lang="en-GB" dirty="0" smtClean="0">
                <a:solidFill>
                  <a:srgbClr val="008000"/>
                </a:solidFill>
              </a:rPr>
              <a:t> (</a:t>
            </a:r>
            <a:r>
              <a:rPr lang="en-GB" dirty="0" err="1" smtClean="0">
                <a:solidFill>
                  <a:srgbClr val="008000"/>
                </a:solidFill>
              </a:rPr>
              <a:t>Etmiss,pTmiss</a:t>
            </a:r>
            <a:r>
              <a:rPr lang="en-GB" dirty="0" smtClean="0">
                <a:solidFill>
                  <a:srgbClr val="008000"/>
                </a:solidFill>
              </a:rPr>
              <a:t>) </a:t>
            </a:r>
            <a:r>
              <a:rPr lang="en-GB" dirty="0" err="1" smtClean="0"/>
              <a:t>vs</a:t>
            </a:r>
            <a:r>
              <a:rPr lang="en-GB" dirty="0" smtClean="0"/>
              <a:t> 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err="1" smtClean="0">
                <a:solidFill>
                  <a:srgbClr val="FF0000"/>
                </a:solidFill>
              </a:rPr>
              <a:t>Δϕ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dirty="0" err="1">
                <a:solidFill>
                  <a:srgbClr val="FF0000"/>
                </a:solidFill>
              </a:rPr>
              <a:t>Etmiss,jets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GB" dirty="0" smtClean="0"/>
              <a:t>for multi-jet background estimation in signal region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25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45" y="0"/>
            <a:ext cx="8229600" cy="6293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Maximum likelihood Fits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37</a:t>
            </a:fld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"/>
          </p:nvPr>
        </p:nvSpPr>
        <p:spPr>
          <a:xfrm>
            <a:off x="120314" y="652191"/>
            <a:ext cx="5801896" cy="1500126"/>
          </a:xfrm>
        </p:spPr>
        <p:txBody>
          <a:bodyPr/>
          <a:lstStyle/>
          <a:p>
            <a:r>
              <a:rPr lang="en-US" sz="2200" dirty="0" smtClean="0">
                <a:solidFill>
                  <a:srgbClr val="000090"/>
                </a:solidFill>
              </a:rPr>
              <a:t>First perform the </a:t>
            </a:r>
            <a:r>
              <a:rPr lang="en-US" sz="2200" dirty="0" err="1" smtClean="0">
                <a:solidFill>
                  <a:srgbClr val="000090"/>
                </a:solidFill>
              </a:rPr>
              <a:t>flavour</a:t>
            </a:r>
            <a:r>
              <a:rPr lang="en-US" sz="2200" dirty="0" smtClean="0">
                <a:solidFill>
                  <a:srgbClr val="000090"/>
                </a:solidFill>
              </a:rPr>
              <a:t> ML fit</a:t>
            </a:r>
          </a:p>
          <a:p>
            <a:pPr lvl="1"/>
            <a:r>
              <a:rPr lang="en-US" sz="1800" dirty="0" smtClean="0"/>
              <a:t>Determined </a:t>
            </a:r>
            <a:r>
              <a:rPr lang="en-US" sz="1800" dirty="0" err="1"/>
              <a:t>V</a:t>
            </a:r>
            <a:r>
              <a:rPr lang="en-US" sz="1800" dirty="0" err="1" smtClean="0"/>
              <a:t>+light</a:t>
            </a:r>
            <a:r>
              <a:rPr lang="en-US" sz="1800" dirty="0" smtClean="0"/>
              <a:t> and </a:t>
            </a:r>
            <a:r>
              <a:rPr lang="en-US" sz="1800" dirty="0" err="1"/>
              <a:t>V</a:t>
            </a:r>
            <a:r>
              <a:rPr lang="en-US" sz="1800" dirty="0" err="1" smtClean="0"/>
              <a:t>+c</a:t>
            </a:r>
            <a:r>
              <a:rPr lang="en-US" sz="1800" dirty="0"/>
              <a:t> </a:t>
            </a:r>
            <a:r>
              <a:rPr lang="en-US" sz="1800" dirty="0" smtClean="0"/>
              <a:t>scale factors</a:t>
            </a:r>
          </a:p>
          <a:p>
            <a:pPr lvl="1"/>
            <a:r>
              <a:rPr lang="en-US" sz="1800" dirty="0" err="1"/>
              <a:t>Z+c</a:t>
            </a:r>
            <a:r>
              <a:rPr lang="en-US" sz="1800" dirty="0"/>
              <a:t> factor changes due to MC </a:t>
            </a:r>
            <a:r>
              <a:rPr lang="en-US" sz="1800" dirty="0" smtClean="0"/>
              <a:t>treatment</a:t>
            </a:r>
          </a:p>
          <a:p>
            <a:pPr marL="342900" lvl="1" indent="-342900">
              <a:buFontTx/>
              <a:buChar char="•"/>
            </a:pPr>
            <a:r>
              <a:rPr lang="en-GB" sz="2200" dirty="0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Improved understanding of </a:t>
            </a:r>
            <a:r>
              <a:rPr lang="en-GB" sz="2200" dirty="0" err="1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bkg</a:t>
            </a:r>
            <a:r>
              <a:rPr lang="en-GB" sz="2200" dirty="0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 V </a:t>
            </a:r>
            <a:r>
              <a:rPr lang="en-GB" sz="2200" dirty="0" err="1" smtClean="0">
                <a:solidFill>
                  <a:srgbClr val="000090"/>
                </a:solidFill>
                <a:cs typeface="Arial" charset="0"/>
                <a:sym typeface="Symbol" pitchFamily="18" charset="2"/>
              </a:rPr>
              <a:t>pT</a:t>
            </a:r>
            <a:endParaRPr lang="en-GB" sz="2200" dirty="0" smtClean="0">
              <a:solidFill>
                <a:srgbClr val="00009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36" y="628315"/>
            <a:ext cx="3796464" cy="1537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177" y="4411578"/>
            <a:ext cx="4071470" cy="1457158"/>
          </a:xfrm>
          <a:prstGeom prst="rect">
            <a:avLst/>
          </a:prstGeom>
        </p:spPr>
      </p:pic>
      <p:sp>
        <p:nvSpPr>
          <p:cNvPr id="19" name="Content Placeholder 3"/>
          <p:cNvSpPr>
            <a:spLocks noGrp="1"/>
          </p:cNvSpPr>
          <p:nvPr>
            <p:ph sz="quarter" idx="2"/>
          </p:nvPr>
        </p:nvSpPr>
        <p:spPr>
          <a:xfrm>
            <a:off x="0" y="2154800"/>
            <a:ext cx="9144000" cy="4328884"/>
          </a:xfrm>
        </p:spPr>
        <p:txBody>
          <a:bodyPr>
            <a:normAutofit lnSpcReduction="10000"/>
          </a:bodyPr>
          <a:lstStyle/>
          <a:p>
            <a:pPr marL="742950" lvl="2" indent="-342900">
              <a:buFont typeface="Wingdings" charset="2"/>
              <a:buChar char="Ø"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Using the </a:t>
            </a:r>
            <a:r>
              <a:rPr lang="en-GB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h</a:t>
            </a: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igh </a:t>
            </a:r>
            <a:r>
              <a:rPr lang="en-GB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statistics at </a:t>
            </a: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8 </a:t>
            </a:r>
            <a:r>
              <a:rPr lang="en-GB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TeV</a:t>
            </a: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we discovered that the </a:t>
            </a:r>
            <a:r>
              <a:rPr lang="en-GB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V </a:t>
            </a:r>
            <a:r>
              <a:rPr lang="en-GB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pT</a:t>
            </a:r>
            <a:r>
              <a:rPr lang="en-GB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spectrum </a:t>
            </a:r>
          </a:p>
          <a:p>
            <a:pPr marL="400050" lvl="2" indent="0">
              <a:buNone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falls more rapidly in data than expected from MC </a:t>
            </a:r>
            <a:r>
              <a:rPr lang="en-GB" dirty="0" smtClean="0">
                <a:solidFill>
                  <a:srgbClr val="000000"/>
                </a:solidFill>
                <a:cs typeface="Arial" charset="0"/>
                <a:sym typeface="Wingdings"/>
              </a:rPr>
              <a:t></a:t>
            </a:r>
            <a:endParaRPr lang="en-GB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1" eaLnBrk="1" hangingPunct="1"/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W + jets and Z + jets:  5-10 %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correction required</a:t>
            </a:r>
            <a:endParaRPr lang="en-GB" sz="1800" dirty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lvl="1" eaLnBrk="1" hangingPunct="1"/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Top background: 15 % correction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required</a:t>
            </a:r>
          </a:p>
          <a:p>
            <a:pPr eaLnBrk="1" hangingPunct="1"/>
            <a:r>
              <a:rPr lang="en-GB" sz="2200" dirty="0" smtClean="0">
                <a:solidFill>
                  <a:schemeClr val="accent2"/>
                </a:solidFill>
              </a:rPr>
              <a:t>Using corrections &amp; scale factors get good MC/data agreement</a:t>
            </a:r>
            <a:endParaRPr lang="en-GB" dirty="0">
              <a:solidFill>
                <a:srgbClr val="000090"/>
              </a:solidFill>
              <a:cs typeface="Arial" charset="0"/>
              <a:sym typeface="Symbol" pitchFamily="18" charset="2"/>
            </a:endParaRPr>
          </a:p>
          <a:p>
            <a:r>
              <a:rPr lang="en-US" sz="2200" dirty="0" smtClean="0">
                <a:solidFill>
                  <a:schemeClr val="accent6"/>
                </a:solidFill>
              </a:rPr>
              <a:t>Binned profile likelihood fit to 16 signal regions &amp; top control regions</a:t>
            </a:r>
          </a:p>
          <a:p>
            <a:pPr lvl="1"/>
            <a:r>
              <a:rPr lang="en-US" sz="1800" dirty="0" err="1"/>
              <a:t>W</a:t>
            </a:r>
            <a:r>
              <a:rPr lang="en-US" sz="1800" dirty="0" err="1" smtClean="0"/>
              <a:t>+b</a:t>
            </a:r>
            <a:r>
              <a:rPr lang="en-US" sz="1800" dirty="0" smtClean="0"/>
              <a:t>, </a:t>
            </a:r>
            <a:r>
              <a:rPr lang="en-US" sz="1800" dirty="0" err="1" smtClean="0"/>
              <a:t>Z+b</a:t>
            </a:r>
            <a:r>
              <a:rPr lang="en-US" sz="1800" dirty="0" smtClean="0"/>
              <a:t> and top </a:t>
            </a:r>
            <a:r>
              <a:rPr lang="en-US" sz="1800" dirty="0" err="1" smtClean="0"/>
              <a:t>bkg</a:t>
            </a:r>
            <a:r>
              <a:rPr lang="en-US" sz="1800" dirty="0" smtClean="0"/>
              <a:t> are floated </a:t>
            </a:r>
          </a:p>
          <a:p>
            <a:pPr lvl="1"/>
            <a:r>
              <a:rPr lang="en-US" sz="1800" dirty="0" smtClean="0"/>
              <a:t>Rescaling factors from the fit  ➠</a:t>
            </a:r>
          </a:p>
          <a:p>
            <a:r>
              <a:rPr lang="en-US" sz="2200" dirty="0" smtClean="0">
                <a:solidFill>
                  <a:srgbClr val="000090"/>
                </a:solidFill>
              </a:rPr>
              <a:t>L(</a:t>
            </a:r>
            <a:r>
              <a:rPr lang="en-US" sz="2200" i="1" dirty="0" smtClean="0">
                <a:solidFill>
                  <a:srgbClr val="000090"/>
                </a:solidFill>
              </a:rPr>
              <a:t>μ</a:t>
            </a:r>
            <a:r>
              <a:rPr lang="en-US" sz="2200" dirty="0" smtClean="0">
                <a:solidFill>
                  <a:srgbClr val="000090"/>
                </a:solidFill>
              </a:rPr>
              <a:t>,</a:t>
            </a:r>
            <a:r>
              <a:rPr lang="en-GB" sz="2200" dirty="0" err="1" smtClean="0">
                <a:solidFill>
                  <a:srgbClr val="000090"/>
                </a:solidFill>
              </a:rPr>
              <a:t>θ</a:t>
            </a:r>
            <a:r>
              <a:rPr lang="en-GB" sz="2200" dirty="0" smtClean="0">
                <a:solidFill>
                  <a:srgbClr val="000090"/>
                </a:solidFill>
              </a:rPr>
              <a:t>)</a:t>
            </a:r>
            <a:r>
              <a:rPr lang="en-US" sz="2200" dirty="0" smtClean="0">
                <a:solidFill>
                  <a:srgbClr val="000090"/>
                </a:solidFill>
              </a:rPr>
              <a:t> fit to signal strength  </a:t>
            </a:r>
            <a:r>
              <a:rPr lang="en-US" sz="2200" i="1" dirty="0" smtClean="0">
                <a:solidFill>
                  <a:srgbClr val="000090"/>
                </a:solidFill>
              </a:rPr>
              <a:t>μ</a:t>
            </a:r>
            <a:r>
              <a:rPr lang="en-US" sz="2200" dirty="0" smtClean="0">
                <a:solidFill>
                  <a:srgbClr val="000090"/>
                </a:solidFill>
              </a:rPr>
              <a:t> (= </a:t>
            </a:r>
            <a:r>
              <a:rPr lang="en-GB" sz="2200" dirty="0" err="1" smtClean="0">
                <a:solidFill>
                  <a:srgbClr val="000090"/>
                </a:solidFill>
              </a:rPr>
              <a:t>σ</a:t>
            </a:r>
            <a:r>
              <a:rPr lang="en-GB" sz="2200" dirty="0">
                <a:solidFill>
                  <a:srgbClr val="000090"/>
                </a:solidFill>
              </a:rPr>
              <a:t>/</a:t>
            </a:r>
            <a:r>
              <a:rPr lang="en-GB" sz="2200" dirty="0" err="1" smtClean="0">
                <a:solidFill>
                  <a:srgbClr val="000090"/>
                </a:solidFill>
              </a:rPr>
              <a:t>σ</a:t>
            </a:r>
            <a:r>
              <a:rPr lang="en-GB" sz="2200" baseline="-25000" dirty="0" err="1" smtClean="0">
                <a:solidFill>
                  <a:srgbClr val="000090"/>
                </a:solidFill>
              </a:rPr>
              <a:t>SM</a:t>
            </a:r>
            <a:r>
              <a:rPr lang="en-GB" sz="2200" dirty="0" smtClean="0">
                <a:solidFill>
                  <a:srgbClr val="000090"/>
                </a:solidFill>
              </a:rPr>
              <a:t>) </a:t>
            </a:r>
          </a:p>
          <a:p>
            <a:r>
              <a:rPr lang="en-GB" sz="2200" dirty="0">
                <a:solidFill>
                  <a:srgbClr val="000090"/>
                </a:solidFill>
              </a:rPr>
              <a:t>N</a:t>
            </a:r>
            <a:r>
              <a:rPr lang="en-GB" sz="2200" dirty="0" smtClean="0">
                <a:solidFill>
                  <a:srgbClr val="000090"/>
                </a:solidFill>
              </a:rPr>
              <a:t>uisance parameters </a:t>
            </a:r>
            <a:r>
              <a:rPr lang="en-GB" sz="2200" dirty="0" err="1" smtClean="0">
                <a:solidFill>
                  <a:srgbClr val="000090"/>
                </a:solidFill>
              </a:rPr>
              <a:t>θ</a:t>
            </a:r>
            <a:r>
              <a:rPr lang="en-GB" sz="2200" dirty="0" smtClean="0">
                <a:solidFill>
                  <a:srgbClr val="000090"/>
                </a:solidFill>
              </a:rPr>
              <a:t> for systematics </a:t>
            </a:r>
          </a:p>
          <a:p>
            <a:r>
              <a:rPr lang="en-GB" sz="2200" dirty="0" smtClean="0">
                <a:solidFill>
                  <a:srgbClr val="000090"/>
                </a:solidFill>
              </a:rPr>
              <a:t>CL</a:t>
            </a:r>
            <a:r>
              <a:rPr lang="en-GB" sz="2200" baseline="-25000" dirty="0" smtClean="0">
                <a:solidFill>
                  <a:srgbClr val="000090"/>
                </a:solidFill>
              </a:rPr>
              <a:t>S</a:t>
            </a:r>
            <a:r>
              <a:rPr lang="en-GB" sz="2200" dirty="0" smtClean="0">
                <a:solidFill>
                  <a:srgbClr val="000090"/>
                </a:solidFill>
              </a:rPr>
              <a:t> used to determine limits</a:t>
            </a:r>
            <a:endParaRPr lang="en-US" sz="2200" dirty="0" smtClean="0">
              <a:solidFill>
                <a:srgbClr val="000090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04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 estimation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38</a:t>
            </a:fld>
            <a:endParaRPr lang="en-GB" dirty="0"/>
          </a:p>
        </p:txBody>
      </p:sp>
      <p:sp>
        <p:nvSpPr>
          <p:cNvPr id="12" name="Right Brace 11"/>
          <p:cNvSpPr/>
          <p:nvPr/>
        </p:nvSpPr>
        <p:spPr>
          <a:xfrm>
            <a:off x="3531591" y="2678903"/>
            <a:ext cx="245104" cy="690674"/>
          </a:xfrm>
          <a:prstGeom prst="rightBrace">
            <a:avLst/>
          </a:prstGeom>
          <a:ln w="25400" cap="rnd">
            <a:solidFill>
              <a:schemeClr val="tx1"/>
            </a:solidFill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/>
          <p:cNvSpPr/>
          <p:nvPr/>
        </p:nvSpPr>
        <p:spPr>
          <a:xfrm>
            <a:off x="3526675" y="3492179"/>
            <a:ext cx="304384" cy="2222539"/>
          </a:xfrm>
          <a:prstGeom prst="rightBrace">
            <a:avLst/>
          </a:prstGeom>
          <a:ln w="25400" cap="rnd">
            <a:solidFill>
              <a:schemeClr val="tx1"/>
            </a:solidFill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1"/>
          </p:nvPr>
        </p:nvSpPr>
        <p:spPr>
          <a:xfrm>
            <a:off x="2180750" y="3529691"/>
            <a:ext cx="1307554" cy="511672"/>
          </a:xfrm>
          <a:ln w="12700">
            <a:solidFill>
              <a:srgbClr val="008000"/>
            </a:solidFill>
            <a:round/>
          </a:ln>
          <a:effectLst>
            <a:glow rad="25400">
              <a:srgbClr val="008000">
                <a:alpha val="75000"/>
              </a:srgbClr>
            </a:glow>
          </a:effectLst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8000"/>
                </a:solidFill>
              </a:rPr>
              <a:t>W + jets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6412" y="4241880"/>
            <a:ext cx="1304243" cy="461665"/>
          </a:xfrm>
          <a:prstGeom prst="rect">
            <a:avLst/>
          </a:prstGeom>
          <a:noFill/>
          <a:ln w="12700">
            <a:solidFill>
              <a:srgbClr val="D8BF00"/>
            </a:solidFill>
          </a:ln>
          <a:effectLst>
            <a:glow rad="25400">
              <a:srgbClr val="D8BF0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FB825"/>
                </a:solidFill>
              </a:rPr>
              <a:t>Top</a:t>
            </a:r>
            <a:r>
              <a:rPr lang="en-GB" sz="2400" dirty="0" smtClean="0">
                <a:solidFill>
                  <a:srgbClr val="FF981F"/>
                </a:solidFill>
              </a:rPr>
              <a:t> </a:t>
            </a:r>
            <a:endParaRPr lang="en-GB" sz="2400" dirty="0">
              <a:solidFill>
                <a:srgbClr val="FF981F"/>
              </a:solidFill>
            </a:endParaRPr>
          </a:p>
        </p:txBody>
      </p:sp>
      <p:sp>
        <p:nvSpPr>
          <p:cNvPr id="16" name="Text Placeholder 13"/>
          <p:cNvSpPr txBox="1">
            <a:spLocks/>
          </p:cNvSpPr>
          <p:nvPr/>
        </p:nvSpPr>
        <p:spPr bwMode="auto">
          <a:xfrm>
            <a:off x="2166035" y="2746340"/>
            <a:ext cx="1313510" cy="511672"/>
          </a:xfrm>
          <a:prstGeom prst="rect">
            <a:avLst/>
          </a:prstGeom>
          <a:noFill/>
          <a:ln w="12700">
            <a:solidFill>
              <a:srgbClr val="0000FF"/>
            </a:solidFill>
            <a:round/>
          </a:ln>
          <a:effectLst>
            <a:glow rad="25400">
              <a:srgbClr val="0000FF">
                <a:alpha val="75000"/>
              </a:srgbClr>
            </a:glo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dirty="0">
                <a:solidFill>
                  <a:srgbClr val="3366FF"/>
                </a:solidFill>
              </a:rPr>
              <a:t>Z</a:t>
            </a:r>
            <a:r>
              <a:rPr lang="en-GB" dirty="0" smtClean="0">
                <a:solidFill>
                  <a:srgbClr val="3366FF"/>
                </a:solidFill>
              </a:rPr>
              <a:t> + jets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17" name="Text Placeholder 13"/>
          <p:cNvSpPr txBox="1">
            <a:spLocks/>
          </p:cNvSpPr>
          <p:nvPr/>
        </p:nvSpPr>
        <p:spPr bwMode="auto">
          <a:xfrm>
            <a:off x="2207302" y="5123775"/>
            <a:ext cx="1292443" cy="511672"/>
          </a:xfrm>
          <a:prstGeom prst="rect">
            <a:avLst/>
          </a:prstGeom>
          <a:noFill/>
          <a:ln w="12700">
            <a:solidFill>
              <a:srgbClr val="8B008B"/>
            </a:solidFill>
            <a:round/>
          </a:ln>
          <a:effectLst>
            <a:glow rad="25400">
              <a:srgbClr val="8B008B">
                <a:alpha val="75000"/>
              </a:srgbClr>
            </a:glo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dirty="0" smtClean="0">
                <a:solidFill>
                  <a:srgbClr val="8B008B"/>
                </a:solidFill>
              </a:rPr>
              <a:t>Multi-jet</a:t>
            </a:r>
            <a:endParaRPr lang="en-GB" dirty="0">
              <a:solidFill>
                <a:srgbClr val="8B008B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8814" y="3938630"/>
            <a:ext cx="101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1-lepton</a:t>
            </a:r>
          </a:p>
          <a:p>
            <a:r>
              <a:rPr lang="en-GB" dirty="0" smtClean="0"/>
              <a:t>channel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97471" y="3518934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  <a:r>
              <a:rPr lang="en-GB" dirty="0" smtClean="0"/>
              <a:t>-lepton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896071" y="2801749"/>
            <a:ext cx="101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2-lepton</a:t>
            </a:r>
          </a:p>
          <a:p>
            <a:r>
              <a:rPr lang="en-GB" dirty="0" smtClean="0"/>
              <a:t>channel</a:t>
            </a:r>
            <a:endParaRPr lang="en-GB" dirty="0"/>
          </a:p>
        </p:txBody>
      </p:sp>
      <p:sp>
        <p:nvSpPr>
          <p:cNvPr id="22" name="Left Brace 21"/>
          <p:cNvSpPr/>
          <p:nvPr/>
        </p:nvSpPr>
        <p:spPr>
          <a:xfrm>
            <a:off x="1737873" y="2645692"/>
            <a:ext cx="480511" cy="2128198"/>
          </a:xfrm>
          <a:prstGeom prst="leftBrace">
            <a:avLst/>
          </a:prstGeom>
          <a:ln w="25400">
            <a:solidFill>
              <a:schemeClr val="tx1"/>
            </a:solidFill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3772935" y="5175808"/>
            <a:ext cx="289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Small (except for 1-lepton)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"/>
          </p:nvPr>
        </p:nvSpPr>
        <p:spPr>
          <a:xfrm>
            <a:off x="163435" y="866657"/>
            <a:ext cx="8623042" cy="1421728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Most background shapes are taken from simulation and normalised using data control regions</a:t>
            </a:r>
          </a:p>
          <a:p>
            <a:r>
              <a:rPr lang="en-GB" sz="2000" dirty="0" smtClean="0"/>
              <a:t>Multi-jet background determined entirely from data-driven techniques</a:t>
            </a:r>
          </a:p>
          <a:p>
            <a:r>
              <a:rPr lang="en-GB" sz="2000" dirty="0" smtClean="0"/>
              <a:t>WZ(bb) &amp; ZZ(bb) resonant </a:t>
            </a:r>
            <a:r>
              <a:rPr lang="en-GB" sz="2000" dirty="0" err="1" smtClean="0"/>
              <a:t>bkg</a:t>
            </a:r>
            <a:r>
              <a:rPr lang="en-GB" sz="2000" dirty="0" smtClean="0"/>
              <a:t> normalisation and shape from simulation  </a:t>
            </a:r>
            <a:endParaRPr lang="en-GB" sz="2000" dirty="0"/>
          </a:p>
        </p:txBody>
      </p:sp>
      <p:sp>
        <p:nvSpPr>
          <p:cNvPr id="27" name="Text Placeholder 13"/>
          <p:cNvSpPr txBox="1">
            <a:spLocks/>
          </p:cNvSpPr>
          <p:nvPr/>
        </p:nvSpPr>
        <p:spPr bwMode="auto">
          <a:xfrm>
            <a:off x="2204358" y="5803392"/>
            <a:ext cx="1301590" cy="511672"/>
          </a:xfrm>
          <a:prstGeom prst="rect">
            <a:avLst/>
          </a:prstGeom>
          <a:noFill/>
          <a:ln w="12700">
            <a:solidFill>
              <a:srgbClr val="FF8000"/>
            </a:solidFill>
            <a:round/>
          </a:ln>
          <a:effectLst>
            <a:glow rad="25400">
              <a:srgbClr val="FF8000">
                <a:alpha val="75000"/>
              </a:srgbClr>
            </a:glo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dirty="0" err="1" smtClean="0">
                <a:solidFill>
                  <a:srgbClr val="FF8000"/>
                </a:solidFill>
              </a:rPr>
              <a:t>Diboson</a:t>
            </a:r>
            <a:endParaRPr lang="en-GB" dirty="0">
              <a:solidFill>
                <a:srgbClr val="FF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64379" y="5734545"/>
            <a:ext cx="5436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Interesting signal present in all channels</a:t>
            </a:r>
          </a:p>
          <a:p>
            <a:r>
              <a:rPr lang="en-GB" dirty="0" smtClean="0"/>
              <a:t>⇒ separate combined search to validate analysis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130" y="2756320"/>
            <a:ext cx="17528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</a:rPr>
              <a:t>Dominant backgrounds </a:t>
            </a:r>
          </a:p>
        </p:txBody>
      </p:sp>
      <p:sp>
        <p:nvSpPr>
          <p:cNvPr id="33" name="Right Brace 32"/>
          <p:cNvSpPr/>
          <p:nvPr/>
        </p:nvSpPr>
        <p:spPr>
          <a:xfrm>
            <a:off x="3565710" y="5855172"/>
            <a:ext cx="173523" cy="451542"/>
          </a:xfrm>
          <a:prstGeom prst="rightBrace">
            <a:avLst>
              <a:gd name="adj1" fmla="val 18362"/>
              <a:gd name="adj2" fmla="val 51352"/>
            </a:avLst>
          </a:prstGeom>
          <a:ln w="25400" cap="rnd">
            <a:solidFill>
              <a:schemeClr val="tx1"/>
            </a:solidFill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176020" y="5803858"/>
            <a:ext cx="1910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</a:rPr>
              <a:t>Key validation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67499" y="2432608"/>
            <a:ext cx="38113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Main control regions 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Z </a:t>
            </a:r>
            <a:r>
              <a:rPr lang="en-GB" dirty="0">
                <a:solidFill>
                  <a:srgbClr val="0000FF"/>
                </a:solidFill>
              </a:rPr>
              <a:t>+ jets: </a:t>
            </a:r>
            <a:r>
              <a:rPr lang="en-GB" dirty="0" smtClean="0">
                <a:solidFill>
                  <a:srgbClr val="0000FF"/>
                </a:solidFill>
              </a:rPr>
              <a:t> Pre</a:t>
            </a:r>
            <a:r>
              <a:rPr lang="en-GB" dirty="0">
                <a:solidFill>
                  <a:srgbClr val="0000FF"/>
                </a:solidFill>
              </a:rPr>
              <a:t>-tag and 1 b-tag 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8000"/>
                </a:solidFill>
              </a:rPr>
              <a:t>W </a:t>
            </a:r>
            <a:r>
              <a:rPr lang="en-GB" dirty="0">
                <a:solidFill>
                  <a:srgbClr val="008000"/>
                </a:solidFill>
              </a:rPr>
              <a:t>+ </a:t>
            </a:r>
            <a:r>
              <a:rPr lang="en-GB" dirty="0" smtClean="0">
                <a:solidFill>
                  <a:srgbClr val="008000"/>
                </a:solidFill>
              </a:rPr>
              <a:t>jets: Pre</a:t>
            </a:r>
            <a:r>
              <a:rPr lang="en-GB" dirty="0">
                <a:solidFill>
                  <a:srgbClr val="008000"/>
                </a:solidFill>
              </a:rPr>
              <a:t>-tag and 1 b-</a:t>
            </a:r>
            <a:r>
              <a:rPr lang="en-GB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GB" dirty="0" smtClean="0">
                <a:solidFill>
                  <a:srgbClr val="FF981F"/>
                </a:solidFill>
              </a:rPr>
              <a:t>Top</a:t>
            </a:r>
            <a:r>
              <a:rPr lang="en-GB" dirty="0">
                <a:solidFill>
                  <a:srgbClr val="FF981F"/>
                </a:solidFill>
              </a:rPr>
              <a:t>:	</a:t>
            </a:r>
            <a:endParaRPr lang="en-GB" dirty="0" smtClean="0">
              <a:solidFill>
                <a:srgbClr val="FF981F"/>
              </a:solidFill>
            </a:endParaRPr>
          </a:p>
          <a:p>
            <a:r>
              <a:rPr lang="en-GB" dirty="0" smtClean="0">
                <a:solidFill>
                  <a:srgbClr val="FF981F"/>
                </a:solidFill>
              </a:rPr>
              <a:t> 0 </a:t>
            </a:r>
            <a:r>
              <a:rPr lang="en-GB" dirty="0">
                <a:solidFill>
                  <a:srgbClr val="FF981F"/>
                </a:solidFill>
              </a:rPr>
              <a:t>&amp; 1 </a:t>
            </a:r>
            <a:r>
              <a:rPr lang="en-GB" dirty="0" smtClean="0">
                <a:solidFill>
                  <a:srgbClr val="FF981F"/>
                </a:solidFill>
              </a:rPr>
              <a:t>lepton channel: + 1jet</a:t>
            </a:r>
          </a:p>
          <a:p>
            <a:r>
              <a:rPr lang="en-GB" dirty="0" smtClean="0">
                <a:solidFill>
                  <a:srgbClr val="FF981F"/>
                </a:solidFill>
              </a:rPr>
              <a:t> 2</a:t>
            </a:r>
            <a:r>
              <a:rPr lang="en-GB" dirty="0">
                <a:solidFill>
                  <a:srgbClr val="FF981F"/>
                </a:solidFill>
              </a:rPr>
              <a:t>-lepton </a:t>
            </a:r>
            <a:r>
              <a:rPr lang="en-GB" dirty="0" smtClean="0">
                <a:solidFill>
                  <a:srgbClr val="FF981F"/>
                </a:solidFill>
              </a:rPr>
              <a:t>channel: veto</a:t>
            </a:r>
            <a:r>
              <a:rPr lang="en-GB" dirty="0">
                <a:solidFill>
                  <a:srgbClr val="FF981F"/>
                </a:solidFill>
              </a:rPr>
              <a:t>(83&lt; </a:t>
            </a:r>
            <a:r>
              <a:rPr lang="en-GB" dirty="0" err="1">
                <a:solidFill>
                  <a:srgbClr val="FF981F"/>
                </a:solidFill>
              </a:rPr>
              <a:t>m</a:t>
            </a:r>
            <a:r>
              <a:rPr lang="en-GB" baseline="-25000" dirty="0" err="1">
                <a:solidFill>
                  <a:srgbClr val="FF981F"/>
                </a:solidFill>
              </a:rPr>
              <a:t>ll</a:t>
            </a:r>
            <a:r>
              <a:rPr lang="en-GB" dirty="0">
                <a:solidFill>
                  <a:srgbClr val="FF981F"/>
                </a:solidFill>
              </a:rPr>
              <a:t>&lt; </a:t>
            </a:r>
            <a:r>
              <a:rPr lang="en-GB" dirty="0" smtClean="0">
                <a:solidFill>
                  <a:srgbClr val="FF981F"/>
                </a:solidFill>
              </a:rPr>
              <a:t>99)</a:t>
            </a:r>
          </a:p>
          <a:p>
            <a:pPr lvl="1"/>
            <a:r>
              <a:rPr lang="en-GB" dirty="0" smtClean="0">
                <a:solidFill>
                  <a:srgbClr val="FF981F"/>
                </a:solidFill>
              </a:rPr>
              <a:t> </a:t>
            </a:r>
            <a:r>
              <a:rPr lang="en-GB" dirty="0">
                <a:solidFill>
                  <a:srgbClr val="FF981F"/>
                </a:solidFill>
                <a:latin typeface="ＭＳ ゴシック"/>
                <a:ea typeface="ＭＳ ゴシック"/>
                <a:cs typeface="ＭＳ ゴシック"/>
              </a:rPr>
              <a:t> </a:t>
            </a:r>
            <a:r>
              <a:rPr lang="en-GB" dirty="0" smtClean="0">
                <a:solidFill>
                  <a:srgbClr val="FF981F"/>
                </a:solidFill>
                <a:latin typeface="ＭＳ ゴシック"/>
                <a:ea typeface="ＭＳ ゴシック"/>
                <a:cs typeface="ＭＳ ゴシック"/>
              </a:rPr>
              <a:t>    	</a:t>
            </a:r>
            <a:r>
              <a:rPr lang="en-GB" dirty="0" smtClean="0">
                <a:solidFill>
                  <a:srgbClr val="FF981F"/>
                </a:solidFill>
              </a:rPr>
              <a:t>MET &gt; </a:t>
            </a:r>
            <a:r>
              <a:rPr lang="en-GB" dirty="0">
                <a:solidFill>
                  <a:srgbClr val="FF981F"/>
                </a:solidFill>
              </a:rPr>
              <a:t>60)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Systematic Uncertainties</a:t>
            </a:r>
            <a:endParaRPr lang="en-GB" dirty="0"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79374" y="590177"/>
            <a:ext cx="5638748" cy="5837218"/>
          </a:xfrm>
        </p:spPr>
        <p:txBody>
          <a:bodyPr/>
          <a:lstStyle/>
          <a:p>
            <a:pPr eaLnBrk="1" hangingPunct="1"/>
            <a:endParaRPr lang="en-GB" sz="1000" dirty="0" smtClean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200" b="1" dirty="0" smtClean="0">
                <a:solidFill>
                  <a:srgbClr val="008000"/>
                </a:solidFill>
                <a:cs typeface="Arial" charset="0"/>
                <a:sym typeface="Symbol" pitchFamily="18" charset="2"/>
              </a:rPr>
              <a:t>Experimental uncertainties</a:t>
            </a:r>
            <a:endParaRPr lang="en-GB" sz="2200" b="1" dirty="0">
              <a:solidFill>
                <a:srgbClr val="008000"/>
              </a:solidFill>
              <a:cs typeface="Arial" charset="0"/>
              <a:sym typeface="Symbol" pitchFamily="18" charset="2"/>
            </a:endParaRPr>
          </a:p>
          <a:p>
            <a:pPr marL="457200" lvl="1" indent="0" eaLnBrk="1" hangingPunct="1">
              <a:buNone/>
            </a:pPr>
            <a:r>
              <a:rPr lang="en-GB" sz="18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b-tagging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and </a:t>
            </a:r>
            <a:r>
              <a:rPr lang="en-GB" sz="18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jet energy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dominate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Jets: components (7 JES, 1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Reco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,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resol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.)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miss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– scale and resolution of soft components. Data/MC for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30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miss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trigger</a:t>
            </a:r>
          </a:p>
          <a:p>
            <a:pPr lvl="1" eaLnBrk="1" hangingPunct="1"/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bTagging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– light, c &amp; 6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p</a:t>
            </a:r>
            <a:r>
              <a:rPr lang="en-GB" sz="1800" baseline="-250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aseline="-250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bins for b-jet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efficiency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Lepton – energy, resolution, efficiency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Multijet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/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diboson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/ Luminosity / MC stats</a:t>
            </a:r>
            <a:endParaRPr lang="en-GB" sz="1800" dirty="0">
              <a:solidFill>
                <a:srgbClr val="000000"/>
              </a:solidFill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GB" sz="2200" b="1" dirty="0" smtClean="0">
                <a:solidFill>
                  <a:srgbClr val="8B008B"/>
                </a:solidFill>
                <a:cs typeface="Arial" charset="0"/>
                <a:sym typeface="Symbol" pitchFamily="18" charset="2"/>
              </a:rPr>
              <a:t>Theoretical uncertainties 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BR(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H➞bb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) @ </a:t>
            </a:r>
            <a:r>
              <a:rPr lang="en-GB" sz="1800" dirty="0" err="1">
                <a:solidFill>
                  <a:srgbClr val="000000"/>
                </a:solidFill>
                <a:cs typeface="Arial" charset="0"/>
                <a:sym typeface="Symbol" pitchFamily="18" charset="2"/>
              </a:rPr>
              <a:t>mH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=125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GeV (3.3%) 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W/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Z+jet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</a:t>
            </a:r>
            <a:r>
              <a:rPr lang="en-GB" sz="1800" baseline="-250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bb</a:t>
            </a:r>
            <a:r>
              <a:rPr lang="en-GB" sz="1800" baseline="-250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(20%) and V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pT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(5-10%)</a:t>
            </a:r>
          </a:p>
          <a:p>
            <a:pPr lvl="1" eaLnBrk="1" hangingPunct="1"/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Single top/top normalisation (15%)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W+c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W+jets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(30%), 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Z+c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Z+jets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 (30%)</a:t>
            </a:r>
          </a:p>
          <a:p>
            <a:pPr lvl="1" eaLnBrk="1" hangingPunct="1"/>
            <a:r>
              <a:rPr lang="en-GB" sz="1800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Diboson</a:t>
            </a:r>
            <a:r>
              <a:rPr lang="en-GB" sz="1800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(11%)</a:t>
            </a:r>
          </a:p>
        </p:txBody>
      </p:sp>
      <p:sp>
        <p:nvSpPr>
          <p:cNvPr id="3077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A9C0DE-417C-424D-A70D-41A5ACCF4FD5}" type="slidenum">
              <a:rPr lang="en-GB" smtClean="0"/>
              <a:pPr eaLnBrk="1" hangingPunct="1"/>
              <a:t>39</a:t>
            </a:fld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50548" y="3607272"/>
            <a:ext cx="2457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800000"/>
                </a:solidFill>
              </a:rPr>
              <a:t>Background systematics</a:t>
            </a:r>
            <a:endParaRPr lang="en-GB" sz="1600" i="1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996" y="3968043"/>
            <a:ext cx="3530049" cy="2684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9364" y="6519446"/>
            <a:ext cx="1932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800000"/>
                </a:solidFill>
              </a:rPr>
              <a:t>Signal systematics</a:t>
            </a:r>
            <a:endParaRPr lang="en-GB" sz="1600" i="1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84" y="761998"/>
            <a:ext cx="3676316" cy="2931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750" y="5953125"/>
            <a:ext cx="47902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Uncertainties given are after full cuts (pre-fit)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10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HCHiggs_XS_7T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80" y="1176302"/>
            <a:ext cx="6603859" cy="474548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583892" cy="129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1449623" cy="3"/>
          </a:xfrm>
          <a:prstGeom prst="straightConnector1">
            <a:avLst/>
          </a:prstGeom>
          <a:ln>
            <a:solidFill>
              <a:srgbClr val="3D8F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058691"/>
            <a:ext cx="1575489" cy="960504"/>
          </a:xfrm>
          <a:prstGeom prst="straightConnector1">
            <a:avLst/>
          </a:prstGeom>
          <a:ln>
            <a:solidFill>
              <a:srgbClr val="8A3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144962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5"/>
            <a:ext cx="1575489" cy="6591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00023" y="890380"/>
            <a:ext cx="3191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95959"/>
                </a:solidFill>
              </a:rPr>
              <a:t>CERN-2011-002; arXiv:1101.0593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782438" y="357989"/>
            <a:ext cx="5809401" cy="4988741"/>
            <a:chOff x="2782438" y="357989"/>
            <a:chExt cx="5809401" cy="4988741"/>
          </a:xfrm>
        </p:grpSpPr>
        <p:grpSp>
          <p:nvGrpSpPr>
            <p:cNvPr id="25" name="Group 24"/>
            <p:cNvGrpSpPr/>
            <p:nvPr/>
          </p:nvGrpSpPr>
          <p:grpSpPr>
            <a:xfrm>
              <a:off x="2782438" y="1315152"/>
              <a:ext cx="5500176" cy="4031578"/>
              <a:chOff x="2782438" y="1315152"/>
              <a:chExt cx="5500176" cy="4031578"/>
            </a:xfrm>
          </p:grpSpPr>
          <p:sp>
            <p:nvSpPr>
              <p:cNvPr id="12" name="Rectangle 11"/>
              <p:cNvSpPr/>
              <p:nvPr/>
            </p:nvSpPr>
            <p:spPr>
              <a:xfrm rot="16200000">
                <a:off x="1046755" y="3050837"/>
                <a:ext cx="4031576" cy="5602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LEP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55501" y="1315153"/>
                <a:ext cx="392711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6200000">
                <a:off x="2026227" y="3120064"/>
                <a:ext cx="4019046" cy="4092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Tevatron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355501" y="357989"/>
              <a:ext cx="42363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 ½ year ago: EPS 2011</a:t>
              </a:r>
              <a:endParaRPr lang="en-US" sz="3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782438" y="357989"/>
            <a:ext cx="5809401" cy="4988741"/>
            <a:chOff x="2782439" y="366364"/>
            <a:chExt cx="5809401" cy="4988741"/>
          </a:xfrm>
        </p:grpSpPr>
        <p:grpSp>
          <p:nvGrpSpPr>
            <p:cNvPr id="45" name="Group 24"/>
            <p:cNvGrpSpPr/>
            <p:nvPr/>
          </p:nvGrpSpPr>
          <p:grpSpPr>
            <a:xfrm>
              <a:off x="2782439" y="1323527"/>
              <a:ext cx="5500175" cy="4031578"/>
              <a:chOff x="2782439" y="1315152"/>
              <a:chExt cx="5500175" cy="4031578"/>
            </a:xfrm>
          </p:grpSpPr>
          <p:sp>
            <p:nvSpPr>
              <p:cNvPr id="47" name="Rectangle 46"/>
              <p:cNvSpPr/>
              <p:nvPr/>
            </p:nvSpPr>
            <p:spPr>
              <a:xfrm rot="16200000">
                <a:off x="1070495" y="3027098"/>
                <a:ext cx="4031576" cy="607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2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957461" y="1315153"/>
                <a:ext cx="132515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3227203" y="1603940"/>
                <a:ext cx="4019046" cy="34414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3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46" name="TextBox 45"/>
            <p:cNvSpPr txBox="1"/>
            <p:nvPr/>
          </p:nvSpPr>
          <p:spPr>
            <a:xfrm>
              <a:off x="4035646" y="366364"/>
              <a:ext cx="4556194" cy="58477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 months ago: ICHEP 2012</a:t>
              </a:r>
              <a:endParaRPr lang="en-US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608"/>
            <a:ext cx="9144000" cy="3294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2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VH, H-&gt;bb Results: Exp. S+B &amp; Obs. events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0" y="4640173"/>
            <a:ext cx="9144000" cy="4121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0" y="5085769"/>
            <a:ext cx="9144000" cy="196960"/>
          </a:xfrm>
          <a:prstGeom prst="roundRect">
            <a:avLst/>
          </a:prstGeom>
          <a:noFill/>
          <a:ln w="1905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0" y="2794974"/>
            <a:ext cx="9144000" cy="408152"/>
          </a:xfrm>
          <a:prstGeom prst="roundRect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213300"/>
            <a:ext cx="9144000" cy="215215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71598" y="1668584"/>
            <a:ext cx="250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8TeV analysis: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85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07" y="613345"/>
            <a:ext cx="3707394" cy="2935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52" y="613345"/>
            <a:ext cx="3707394" cy="2935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79793"/>
          </a:xfrm>
        </p:spPr>
        <p:txBody>
          <a:bodyPr/>
          <a:lstStyle/>
          <a:p>
            <a:r>
              <a:rPr lang="en-US" dirty="0" smtClean="0"/>
              <a:t>WH/ZH, H</a:t>
            </a:r>
            <a:r>
              <a:rPr lang="en-GB" dirty="0" smtClean="0"/>
              <a:t>➞bb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4097-E36B-45D4-BEEA-68F87D3393BD}" type="slidenum">
              <a:rPr lang="en-GB" smtClean="0"/>
              <a:pPr>
                <a:defRPr/>
              </a:pPr>
              <a:t>41</a:t>
            </a:fld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half" idx="1"/>
          </p:nvPr>
        </p:nvSpPr>
        <p:spPr>
          <a:xfrm>
            <a:off x="47480" y="3459301"/>
            <a:ext cx="5152868" cy="3051627"/>
          </a:xfrm>
        </p:spPr>
        <p:txBody>
          <a:bodyPr>
            <a:normAutofit fontScale="55000" lnSpcReduction="20000"/>
          </a:bodyPr>
          <a:lstStyle/>
          <a:p>
            <a:r>
              <a:rPr lang="en-US" sz="3097" b="1" dirty="0" smtClean="0"/>
              <a:t>Observed (</a:t>
            </a:r>
            <a:r>
              <a:rPr lang="en-US" sz="3097" b="1" dirty="0"/>
              <a:t>e</a:t>
            </a:r>
            <a:r>
              <a:rPr lang="en-US" sz="3097" b="1" dirty="0" smtClean="0"/>
              <a:t>xpected) </a:t>
            </a:r>
            <a:r>
              <a:rPr lang="en-US" sz="3097" dirty="0" smtClean="0"/>
              <a:t>values at </a:t>
            </a:r>
            <a:r>
              <a:rPr lang="en-GB" sz="3097" dirty="0" err="1"/>
              <a:t>m</a:t>
            </a:r>
            <a:r>
              <a:rPr lang="en-GB" sz="3097" baseline="-25000" dirty="0" err="1"/>
              <a:t>H</a:t>
            </a:r>
            <a:r>
              <a:rPr lang="en-GB" sz="3097" baseline="-25000" dirty="0"/>
              <a:t> </a:t>
            </a:r>
            <a:r>
              <a:rPr lang="en-GB" sz="3097" dirty="0"/>
              <a:t>=125 </a:t>
            </a:r>
            <a:r>
              <a:rPr lang="en-GB" sz="3097" dirty="0" smtClean="0"/>
              <a:t>GeV</a:t>
            </a:r>
            <a:r>
              <a:rPr lang="en-US" sz="3097" dirty="0" smtClean="0"/>
              <a:t> </a:t>
            </a:r>
          </a:p>
          <a:p>
            <a:pPr lvl="1"/>
            <a:r>
              <a:rPr lang="en-US" sz="3097" dirty="0" smtClean="0">
                <a:solidFill>
                  <a:srgbClr val="000000"/>
                </a:solidFill>
              </a:rPr>
              <a:t>Limits: </a:t>
            </a:r>
            <a:r>
              <a:rPr lang="en-US" sz="3097" dirty="0" smtClean="0">
                <a:solidFill>
                  <a:srgbClr val="0000FF"/>
                </a:solidFill>
              </a:rPr>
              <a:t>1.8 (3.3) </a:t>
            </a:r>
            <a:r>
              <a:rPr lang="en-GB" sz="3097" dirty="0" smtClean="0">
                <a:solidFill>
                  <a:srgbClr val="000000"/>
                </a:solidFill>
              </a:rPr>
              <a:t>&amp;</a:t>
            </a:r>
            <a:r>
              <a:rPr lang="en-US" sz="3097" dirty="0" smtClean="0">
                <a:solidFill>
                  <a:srgbClr val="8B008B"/>
                </a:solidFill>
              </a:rPr>
              <a:t> </a:t>
            </a:r>
            <a:r>
              <a:rPr lang="en-US" sz="3097" dirty="0" smtClean="0">
                <a:solidFill>
                  <a:srgbClr val="000090"/>
                </a:solidFill>
              </a:rPr>
              <a:t>3.4 (2.5) </a:t>
            </a:r>
            <a:r>
              <a:rPr lang="en-US" sz="3097" dirty="0" smtClean="0">
                <a:solidFill>
                  <a:srgbClr val="000000"/>
                </a:solidFill>
              </a:rPr>
              <a:t>on </a:t>
            </a:r>
            <a:r>
              <a:rPr lang="en-US" sz="3097" dirty="0" err="1" smtClean="0">
                <a:solidFill>
                  <a:srgbClr val="000000"/>
                </a:solidFill>
              </a:rPr>
              <a:t>μ</a:t>
            </a:r>
            <a:r>
              <a:rPr lang="en-US" sz="3097" dirty="0" smtClean="0">
                <a:solidFill>
                  <a:srgbClr val="000000"/>
                </a:solidFill>
              </a:rPr>
              <a:t> = </a:t>
            </a:r>
            <a:r>
              <a:rPr lang="en-GB" sz="2947" dirty="0" smtClean="0"/>
              <a:t>σ/σ</a:t>
            </a:r>
            <a:r>
              <a:rPr lang="en-GB" sz="2947" baseline="-25000" dirty="0" smtClean="0"/>
              <a:t>SM</a:t>
            </a:r>
            <a:endParaRPr lang="en-US" sz="3097" dirty="0" smtClean="0">
              <a:solidFill>
                <a:srgbClr val="000000"/>
              </a:solidFill>
            </a:endParaRPr>
          </a:p>
          <a:p>
            <a:pPr lvl="1"/>
            <a:r>
              <a:rPr lang="en-GB" sz="3097" dirty="0" smtClean="0"/>
              <a:t>p</a:t>
            </a:r>
            <a:r>
              <a:rPr lang="en-GB" sz="3097" baseline="-25000" dirty="0" smtClean="0"/>
              <a:t>0</a:t>
            </a:r>
            <a:r>
              <a:rPr lang="en-GB" sz="3097" dirty="0" smtClean="0"/>
              <a:t> values: </a:t>
            </a:r>
            <a:r>
              <a:rPr lang="en-GB" sz="3097" dirty="0" smtClean="0">
                <a:solidFill>
                  <a:srgbClr val="0000FF"/>
                </a:solidFill>
              </a:rPr>
              <a:t>0.97 (0.26)</a:t>
            </a:r>
            <a:r>
              <a:rPr lang="en-US" sz="3097" dirty="0" smtClean="0">
                <a:solidFill>
                  <a:srgbClr val="0000FF"/>
                </a:solidFill>
              </a:rPr>
              <a:t> </a:t>
            </a:r>
            <a:r>
              <a:rPr lang="en-GB" sz="3097" dirty="0" smtClean="0">
                <a:solidFill>
                  <a:srgbClr val="000000"/>
                </a:solidFill>
              </a:rPr>
              <a:t>&amp; </a:t>
            </a:r>
            <a:r>
              <a:rPr lang="en-GB" sz="3097" dirty="0" smtClean="0">
                <a:solidFill>
                  <a:srgbClr val="000090"/>
                </a:solidFill>
              </a:rPr>
              <a:t>0.17 (0.20)</a:t>
            </a:r>
            <a:r>
              <a:rPr lang="en-US" sz="3097" dirty="0" smtClean="0">
                <a:solidFill>
                  <a:srgbClr val="000090"/>
                </a:solidFill>
              </a:rPr>
              <a:t> </a:t>
            </a:r>
            <a:endParaRPr lang="en-GB" sz="3097" dirty="0" smtClean="0">
              <a:solidFill>
                <a:srgbClr val="000090"/>
              </a:solidFill>
            </a:endParaRPr>
          </a:p>
          <a:p>
            <a:pPr lvl="1"/>
            <a:r>
              <a:rPr lang="en-GB" dirty="0"/>
              <a:t>σ/</a:t>
            </a:r>
            <a:r>
              <a:rPr lang="en-GB" dirty="0" smtClean="0"/>
              <a:t>σ</a:t>
            </a:r>
            <a:r>
              <a:rPr lang="en-GB" baseline="-25000" dirty="0" smtClean="0"/>
              <a:t>SM</a:t>
            </a:r>
            <a:r>
              <a:rPr lang="en-GB" dirty="0" smtClean="0"/>
              <a:t>:</a:t>
            </a:r>
            <a:r>
              <a:rPr lang="en-GB" sz="2824" baseline="-25000" dirty="0" smtClean="0"/>
              <a:t> </a:t>
            </a:r>
          </a:p>
          <a:p>
            <a:pPr lvl="1">
              <a:buNone/>
            </a:pPr>
            <a:r>
              <a:rPr lang="el-GR" sz="2824" dirty="0" smtClean="0">
                <a:solidFill>
                  <a:srgbClr val="0000FF"/>
                </a:solidFill>
              </a:rPr>
              <a:t>μ=−2.7±1.1</a:t>
            </a:r>
            <a:r>
              <a:rPr lang="el-GR" sz="2824" dirty="0">
                <a:solidFill>
                  <a:srgbClr val="0000FF"/>
                </a:solidFill>
              </a:rPr>
              <a:t>(</a:t>
            </a:r>
            <a:r>
              <a:rPr lang="el-GR" sz="2824" dirty="0" smtClean="0">
                <a:solidFill>
                  <a:srgbClr val="0000FF"/>
                </a:solidFill>
              </a:rPr>
              <a:t>stat)±1.1</a:t>
            </a:r>
            <a:r>
              <a:rPr lang="el-GR" sz="2824" dirty="0">
                <a:solidFill>
                  <a:srgbClr val="0000FF"/>
                </a:solidFill>
              </a:rPr>
              <a:t>(</a:t>
            </a:r>
            <a:r>
              <a:rPr lang="el-GR" sz="2824" dirty="0" smtClean="0">
                <a:solidFill>
                  <a:srgbClr val="0000FF"/>
                </a:solidFill>
              </a:rPr>
              <a:t>sys)</a:t>
            </a:r>
            <a:r>
              <a:rPr lang="en-GB" sz="2824" dirty="0" smtClean="0"/>
              <a:t> &amp; </a:t>
            </a:r>
            <a:r>
              <a:rPr lang="el-GR" sz="2824" dirty="0" smtClean="0">
                <a:solidFill>
                  <a:srgbClr val="000090"/>
                </a:solidFill>
              </a:rPr>
              <a:t>μ=1.0±0.9</a:t>
            </a:r>
            <a:r>
              <a:rPr lang="el-GR" sz="2824" dirty="0">
                <a:solidFill>
                  <a:srgbClr val="000090"/>
                </a:solidFill>
              </a:rPr>
              <a:t>(</a:t>
            </a:r>
            <a:r>
              <a:rPr lang="el-GR" sz="2824" dirty="0" smtClean="0">
                <a:solidFill>
                  <a:srgbClr val="000090"/>
                </a:solidFill>
              </a:rPr>
              <a:t>stat)±1.1</a:t>
            </a:r>
            <a:r>
              <a:rPr lang="el-GR" sz="2824" dirty="0">
                <a:solidFill>
                  <a:srgbClr val="000090"/>
                </a:solidFill>
              </a:rPr>
              <a:t>(</a:t>
            </a:r>
            <a:r>
              <a:rPr lang="el-GR" sz="2824" dirty="0" smtClean="0">
                <a:solidFill>
                  <a:srgbClr val="000090"/>
                </a:solidFill>
              </a:rPr>
              <a:t>sys) </a:t>
            </a:r>
            <a:endParaRPr lang="en-US" sz="2824" dirty="0" smtClean="0">
              <a:solidFill>
                <a:srgbClr val="000090"/>
              </a:solidFill>
            </a:endParaRPr>
          </a:p>
          <a:p>
            <a:pPr lvl="1"/>
            <a:r>
              <a:rPr lang="en-US" sz="2824" dirty="0" smtClean="0">
                <a:solidFill>
                  <a:srgbClr val="000090"/>
                </a:solidFill>
              </a:rPr>
              <a:t>Combined (</a:t>
            </a:r>
            <a:r>
              <a:rPr lang="en-GB" sz="2909" b="1" dirty="0" smtClean="0">
                <a:solidFill>
                  <a:srgbClr val="3366FF"/>
                </a:solidFill>
              </a:rPr>
              <a:t>2011</a:t>
            </a:r>
            <a:r>
              <a:rPr lang="en-GB" sz="2909" b="1" dirty="0" smtClean="0"/>
              <a:t>+</a:t>
            </a:r>
            <a:r>
              <a:rPr lang="en-GB" sz="2909" b="1" dirty="0" smtClean="0">
                <a:solidFill>
                  <a:srgbClr val="000090"/>
                </a:solidFill>
              </a:rPr>
              <a:t>2012</a:t>
            </a:r>
            <a:r>
              <a:rPr lang="en-US" sz="2824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sz="2824" dirty="0" smtClean="0">
                <a:solidFill>
                  <a:srgbClr val="000090"/>
                </a:solidFill>
              </a:rPr>
              <a:t>Limit: </a:t>
            </a:r>
            <a:r>
              <a:rPr lang="en-US" sz="3224" dirty="0" smtClean="0">
                <a:solidFill>
                  <a:srgbClr val="000090"/>
                </a:solidFill>
              </a:rPr>
              <a:t>1.8 (1.9) </a:t>
            </a:r>
          </a:p>
          <a:p>
            <a:pPr lvl="1"/>
            <a:r>
              <a:rPr lang="en-US" sz="3224" dirty="0" smtClean="0">
                <a:solidFill>
                  <a:srgbClr val="000090"/>
                </a:solidFill>
              </a:rPr>
              <a:t>p0 value 0.64 (0.15)</a:t>
            </a:r>
          </a:p>
          <a:p>
            <a:r>
              <a:rPr lang="en-US" sz="3224" dirty="0" smtClean="0">
                <a:solidFill>
                  <a:srgbClr val="000000"/>
                </a:solidFill>
              </a:rPr>
              <a:t>σ/σ</a:t>
            </a:r>
            <a:r>
              <a:rPr lang="en-US" sz="3224" baseline="-25000" dirty="0" smtClean="0">
                <a:solidFill>
                  <a:srgbClr val="000000"/>
                </a:solidFill>
              </a:rPr>
              <a:t>SM</a:t>
            </a:r>
            <a:r>
              <a:rPr lang="en-US" sz="3224" dirty="0" smtClean="0">
                <a:solidFill>
                  <a:srgbClr val="000000"/>
                </a:solidFill>
              </a:rPr>
              <a:t> = </a:t>
            </a:r>
            <a:r>
              <a:rPr lang="en-US" sz="3224" dirty="0" err="1" smtClean="0">
                <a:solidFill>
                  <a:srgbClr val="000000"/>
                </a:solidFill>
              </a:rPr>
              <a:t>μ</a:t>
            </a:r>
            <a:r>
              <a:rPr lang="en-US" sz="3224" dirty="0" smtClean="0">
                <a:solidFill>
                  <a:srgbClr val="000000"/>
                </a:solidFill>
              </a:rPr>
              <a:t> = −0.4 ± 0.7(stat.) ± 0.8(syst.) </a:t>
            </a:r>
          </a:p>
          <a:p>
            <a:r>
              <a:rPr lang="en-US" sz="3224" dirty="0" smtClean="0">
                <a:solidFill>
                  <a:srgbClr val="000000"/>
                </a:solidFill>
              </a:rPr>
              <a:t>Exclusion at </a:t>
            </a:r>
            <a:r>
              <a:rPr lang="en-US" sz="3224" dirty="0" err="1" smtClean="0">
                <a:solidFill>
                  <a:srgbClr val="000000"/>
                </a:solidFill>
              </a:rPr>
              <a:t>m</a:t>
            </a:r>
            <a:r>
              <a:rPr lang="en-US" sz="3224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3224" dirty="0" smtClean="0">
                <a:solidFill>
                  <a:srgbClr val="000000"/>
                </a:solidFill>
              </a:rPr>
              <a:t> ≈ 110 </a:t>
            </a:r>
            <a:r>
              <a:rPr lang="en-US" sz="3224" dirty="0" err="1" smtClean="0">
                <a:solidFill>
                  <a:srgbClr val="000000"/>
                </a:solidFill>
              </a:rPr>
              <a:t>GeV</a:t>
            </a:r>
            <a:endParaRPr lang="en-US" sz="3224" dirty="0" smtClean="0">
              <a:solidFill>
                <a:srgbClr val="000000"/>
              </a:solidFill>
            </a:endParaRPr>
          </a:p>
          <a:p>
            <a:r>
              <a:rPr lang="en-US" sz="3224" dirty="0" smtClean="0">
                <a:solidFill>
                  <a:srgbClr val="000000"/>
                </a:solidFill>
              </a:rPr>
              <a:t>Note: CMS observed broad 2.2σ excess</a:t>
            </a:r>
            <a:endParaRPr lang="el-GR" sz="3224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8B008B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1538460"/>
            <a:ext cx="6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2011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153846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</a:rPr>
              <a:t>2012</a:t>
            </a:r>
            <a:endParaRPr lang="en-GB" b="1" dirty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408" y="3459300"/>
            <a:ext cx="3707392" cy="30516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53238" y="4444573"/>
            <a:ext cx="124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366FF"/>
                </a:solidFill>
              </a:rPr>
              <a:t>2011</a:t>
            </a:r>
            <a:r>
              <a:rPr lang="en-GB" b="1" dirty="0" smtClean="0"/>
              <a:t>+</a:t>
            </a:r>
            <a:r>
              <a:rPr lang="en-GB" b="1" dirty="0" smtClean="0">
                <a:solidFill>
                  <a:srgbClr val="000090"/>
                </a:solidFill>
              </a:rPr>
              <a:t>2012</a:t>
            </a:r>
            <a:endParaRPr lang="en-GB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91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9388"/>
            <a:ext cx="9144000" cy="882473"/>
          </a:xfrm>
        </p:spPr>
        <p:txBody>
          <a:bodyPr>
            <a:normAutofit/>
          </a:bodyPr>
          <a:lstStyle/>
          <a:p>
            <a:r>
              <a:rPr lang="en-US" dirty="0" err="1" smtClean="0"/>
              <a:t>ttH</a:t>
            </a:r>
            <a:r>
              <a:rPr lang="en-US" dirty="0" smtClean="0"/>
              <a:t> Samples </a:t>
            </a:r>
            <a:r>
              <a:rPr lang="en-US" dirty="0"/>
              <a:t>&amp;</a:t>
            </a:r>
            <a:r>
              <a:rPr lang="en-US" dirty="0" smtClean="0"/>
              <a:t> Yields for ≥ 6 jets ≥ 4 b’s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7755" y="1227666"/>
            <a:ext cx="8418689" cy="519923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dirty="0" smtClean="0"/>
              <a:t>Signal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2.3 events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PYTHIA 6.425,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= 172.5 </a:t>
            </a:r>
            <a:r>
              <a:rPr lang="en-US" dirty="0" err="1" smtClean="0"/>
              <a:t>GeV</a:t>
            </a:r>
            <a:r>
              <a:rPr lang="en-US" dirty="0" smtClean="0"/>
              <a:t>. Charged lepton filter: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5, |</a:t>
            </a:r>
            <a:r>
              <a:rPr lang="en-US" dirty="0" err="1" smtClean="0"/>
              <a:t>η</a:t>
            </a:r>
            <a:r>
              <a:rPr lang="en-US" dirty="0" smtClean="0"/>
              <a:t>| &lt; 5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Backgrounds</a:t>
            </a:r>
            <a:r>
              <a:rPr lang="en-US" dirty="0" smtClean="0"/>
              <a:t>:</a:t>
            </a:r>
          </a:p>
          <a:p>
            <a:r>
              <a:rPr lang="en-US" b="1" dirty="0" smtClean="0"/>
              <a:t>Dominant </a:t>
            </a:r>
            <a:r>
              <a:rPr lang="en-US" dirty="0" smtClean="0"/>
              <a:t>are </a:t>
            </a:r>
            <a:r>
              <a:rPr lang="en-US" b="1" dirty="0" err="1" smtClean="0"/>
              <a:t>tt+jets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16.4 events</a:t>
            </a:r>
            <a:r>
              <a:rPr lang="en-US" dirty="0" smtClean="0"/>
              <a:t>) and </a:t>
            </a:r>
            <a:r>
              <a:rPr lang="en-US" b="1" dirty="0" err="1" smtClean="0"/>
              <a:t>ttbb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26.5 events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ALPGEN 2.13+HERWIG 6.520 HFOR overlap removal. </a:t>
            </a:r>
          </a:p>
          <a:p>
            <a:pPr lvl="1"/>
            <a:r>
              <a:rPr lang="en-US" dirty="0" err="1" smtClean="0"/>
              <a:t>tt+jets</a:t>
            </a:r>
            <a:r>
              <a:rPr lang="en-US" dirty="0" smtClean="0"/>
              <a:t>: </a:t>
            </a:r>
            <a:r>
              <a:rPr lang="en-US" dirty="0" err="1" smtClean="0"/>
              <a:t>Npartons</a:t>
            </a:r>
            <a:r>
              <a:rPr lang="en-US" dirty="0" smtClean="0"/>
              <a:t> = 0−5, </a:t>
            </a:r>
            <a:r>
              <a:rPr lang="en-US" dirty="0" err="1" smtClean="0"/>
              <a:t>σ</a:t>
            </a:r>
            <a:r>
              <a:rPr lang="en-US" dirty="0" smtClean="0"/>
              <a:t>=73.08pb, K=1.755; </a:t>
            </a:r>
          </a:p>
          <a:p>
            <a:pPr lvl="1"/>
            <a:r>
              <a:rPr lang="en-US" dirty="0" err="1" smtClean="0"/>
              <a:t>ttbb</a:t>
            </a:r>
            <a:r>
              <a:rPr lang="en-US" dirty="0" smtClean="0"/>
              <a:t> : </a:t>
            </a:r>
            <a:r>
              <a:rPr lang="en-US" dirty="0" err="1" smtClean="0"/>
              <a:t>σ</a:t>
            </a:r>
            <a:r>
              <a:rPr lang="en-US" dirty="0" smtClean="0"/>
              <a:t> = 0.856 </a:t>
            </a:r>
            <a:r>
              <a:rPr lang="en-US" dirty="0" err="1" smtClean="0"/>
              <a:t>pb</a:t>
            </a:r>
            <a:r>
              <a:rPr lang="en-US" dirty="0" smtClean="0"/>
              <a:t>, K=1.687 (biggest sys.) </a:t>
            </a:r>
          </a:p>
          <a:p>
            <a:r>
              <a:rPr lang="en-US" dirty="0" err="1" smtClean="0"/>
              <a:t>Multijets</a:t>
            </a:r>
            <a:r>
              <a:rPr lang="en-US" dirty="0" smtClean="0"/>
              <a:t> (data-driven): </a:t>
            </a:r>
            <a:r>
              <a:rPr lang="en-US" dirty="0" smtClean="0">
                <a:solidFill>
                  <a:srgbClr val="FF0000"/>
                </a:solidFill>
              </a:rPr>
              <a:t>6.22 events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5.67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 channel; </a:t>
            </a:r>
            <a:r>
              <a:rPr lang="en-US" dirty="0" smtClean="0">
                <a:solidFill>
                  <a:srgbClr val="FF0000"/>
                </a:solidFill>
              </a:rPr>
              <a:t>0.55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dirty="0" smtClean="0"/>
              <a:t> channel)</a:t>
            </a:r>
          </a:p>
          <a:p>
            <a:r>
              <a:rPr lang="en-US" dirty="0" err="1" smtClean="0"/>
              <a:t>ttV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2.2 events</a:t>
            </a:r>
          </a:p>
          <a:p>
            <a:pPr lvl="1"/>
            <a:r>
              <a:rPr lang="en-US" dirty="0" err="1" smtClean="0"/>
              <a:t>Madgraph</a:t>
            </a:r>
            <a:r>
              <a:rPr lang="en-US" dirty="0" smtClean="0"/>
              <a:t> 4 + PYTHIA 6.425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ttW</a:t>
            </a:r>
            <a:r>
              <a:rPr lang="en-US" dirty="0" smtClean="0"/>
              <a:t>= 0.12pb,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ttZ</a:t>
            </a:r>
            <a:r>
              <a:rPr lang="en-US" baseline="-25000" dirty="0" smtClean="0"/>
              <a:t> </a:t>
            </a:r>
            <a:r>
              <a:rPr lang="en-US" dirty="0" smtClean="0"/>
              <a:t>= 0.096pb</a:t>
            </a:r>
          </a:p>
          <a:p>
            <a:r>
              <a:rPr lang="en-US" dirty="0" smtClean="0"/>
              <a:t>Single Top: </a:t>
            </a:r>
            <a:r>
              <a:rPr lang="en-US" dirty="0" smtClean="0">
                <a:solidFill>
                  <a:srgbClr val="FF0000"/>
                </a:solidFill>
              </a:rPr>
              <a:t>1.28 events </a:t>
            </a:r>
          </a:p>
          <a:p>
            <a:pPr lvl="1"/>
            <a:r>
              <a:rPr lang="en-US" dirty="0" err="1" smtClean="0"/>
              <a:t>s</a:t>
            </a:r>
            <a:r>
              <a:rPr lang="en-US" dirty="0" smtClean="0"/>
              <a:t>-channel (1.5 </a:t>
            </a:r>
            <a:r>
              <a:rPr lang="en-US" dirty="0" err="1" smtClean="0"/>
              <a:t>pb</a:t>
            </a:r>
            <a:r>
              <a:rPr lang="en-US" dirty="0" smtClean="0"/>
              <a:t>) and Wt (15.74 </a:t>
            </a:r>
            <a:r>
              <a:rPr lang="en-US" dirty="0" err="1" smtClean="0"/>
              <a:t>pb</a:t>
            </a:r>
            <a:r>
              <a:rPr lang="en-US" dirty="0" smtClean="0"/>
              <a:t>): MC@NLO 4.01 with HERWIG 6.520 and Jimmy 4.31. </a:t>
            </a:r>
          </a:p>
          <a:p>
            <a:pPr lvl="1"/>
            <a:r>
              <a:rPr lang="en-US" dirty="0" err="1" smtClean="0"/>
              <a:t>t</a:t>
            </a:r>
            <a:r>
              <a:rPr lang="en-US" dirty="0" smtClean="0"/>
              <a:t>-channel (20.92 </a:t>
            </a:r>
            <a:r>
              <a:rPr lang="en-US" dirty="0" err="1" smtClean="0"/>
              <a:t>pb</a:t>
            </a:r>
            <a:r>
              <a:rPr lang="en-US" dirty="0" smtClean="0"/>
              <a:t>, K=0.866): </a:t>
            </a:r>
            <a:r>
              <a:rPr lang="en-US" dirty="0" err="1" smtClean="0"/>
              <a:t>AcerMC</a:t>
            </a:r>
            <a:r>
              <a:rPr lang="en-US" dirty="0" smtClean="0"/>
              <a:t> 3.8 with PYTHIA 6.425</a:t>
            </a:r>
          </a:p>
          <a:p>
            <a:r>
              <a:rPr lang="en-US" dirty="0" err="1" smtClean="0"/>
              <a:t>W+jets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0.54 events </a:t>
            </a:r>
          </a:p>
          <a:p>
            <a:pPr lvl="1"/>
            <a:r>
              <a:rPr lang="en-US" dirty="0" smtClean="0"/>
              <a:t>ALPGEN 2.13+HERWIG 6.520: </a:t>
            </a:r>
            <a:r>
              <a:rPr lang="en-US" dirty="0" err="1" smtClean="0"/>
              <a:t>Wbb</a:t>
            </a:r>
            <a:r>
              <a:rPr lang="en-US" dirty="0" smtClean="0"/>
              <a:t>, </a:t>
            </a:r>
            <a:r>
              <a:rPr lang="en-US" dirty="0" err="1" smtClean="0"/>
              <a:t>Wcc</a:t>
            </a:r>
            <a:r>
              <a:rPr lang="en-US" dirty="0" smtClean="0"/>
              <a:t>, </a:t>
            </a:r>
            <a:r>
              <a:rPr lang="en-US" dirty="0" err="1" smtClean="0"/>
              <a:t>Wc</a:t>
            </a:r>
            <a:r>
              <a:rPr lang="en-US" dirty="0" smtClean="0"/>
              <a:t>, Z → </a:t>
            </a:r>
            <a:r>
              <a:rPr lang="en-US" dirty="0" err="1" smtClean="0"/>
              <a:t>ll</a:t>
            </a:r>
            <a:r>
              <a:rPr lang="en-US" dirty="0" smtClean="0"/>
              <a:t>, W → </a:t>
            </a:r>
            <a:r>
              <a:rPr lang="en-US" dirty="0" err="1" smtClean="0"/>
              <a:t>lν</a:t>
            </a:r>
            <a:r>
              <a:rPr lang="en-US" dirty="0" smtClean="0"/>
              <a:t>; HFOR overlap removal</a:t>
            </a:r>
          </a:p>
          <a:p>
            <a:pPr lvl="1"/>
            <a:r>
              <a:rPr lang="en-US" dirty="0" smtClean="0"/>
              <a:t>Uses data to normalize and change mix of heavy </a:t>
            </a:r>
            <a:r>
              <a:rPr lang="en-US" dirty="0" err="1" smtClean="0"/>
              <a:t>flavours</a:t>
            </a:r>
            <a:endParaRPr lang="en-US" dirty="0" smtClean="0"/>
          </a:p>
          <a:p>
            <a:r>
              <a:rPr lang="en-US" dirty="0" smtClean="0"/>
              <a:t>Minor backgrounds: </a:t>
            </a:r>
            <a:r>
              <a:rPr lang="en-US" dirty="0" smtClean="0">
                <a:solidFill>
                  <a:srgbClr val="FF0000"/>
                </a:solidFill>
              </a:rPr>
              <a:t>0.2 events </a:t>
            </a:r>
          </a:p>
          <a:p>
            <a:pPr lvl="1"/>
            <a:r>
              <a:rPr lang="en-US" dirty="0" err="1" smtClean="0"/>
              <a:t>Dibosons</a:t>
            </a:r>
            <a:r>
              <a:rPr lang="en-US" dirty="0" smtClean="0"/>
              <a:t> and Z + jets; </a:t>
            </a:r>
          </a:p>
          <a:p>
            <a:pPr lvl="1"/>
            <a:r>
              <a:rPr lang="en-US" dirty="0" err="1" smtClean="0"/>
              <a:t>Dibosons</a:t>
            </a:r>
            <a:r>
              <a:rPr lang="en-US" dirty="0" smtClean="0"/>
              <a:t>: HERWIG 6.520 and JIMMY 4.31; charged lepton filter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10GeV, |</a:t>
            </a:r>
            <a:r>
              <a:rPr lang="en-US" dirty="0" err="1" smtClean="0"/>
              <a:t>η</a:t>
            </a:r>
            <a:r>
              <a:rPr lang="en-US" dirty="0" smtClean="0"/>
              <a:t>| &lt; 2.8.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03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0283" y="274638"/>
            <a:ext cx="8595083" cy="883773"/>
          </a:xfrm>
        </p:spPr>
        <p:txBody>
          <a:bodyPr>
            <a:normAutofit/>
          </a:bodyPr>
          <a:lstStyle/>
          <a:p>
            <a:r>
              <a:rPr lang="en-US" dirty="0" smtClean="0"/>
              <a:t>ATLAS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46" y="1836016"/>
            <a:ext cx="8684455" cy="3921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2560"/>
            <a:ext cx="2667000" cy="3076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38" y="606624"/>
            <a:ext cx="2643762" cy="304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52" y="606625"/>
            <a:ext cx="2585448" cy="2982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56042"/>
            <a:ext cx="2666999" cy="3076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156" y="3656041"/>
            <a:ext cx="2657645" cy="30654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656040"/>
            <a:ext cx="2667001" cy="30762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211651"/>
            <a:ext cx="232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Pre-fit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3306935"/>
            <a:ext cx="232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Post-fit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056" y="442770"/>
            <a:ext cx="4038600" cy="479198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5σ announced on 4th of July independently by ATLAS and CMS!! ≈6σ with ATLAS H-&gt;WW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Data </a:t>
            </a:r>
            <a:r>
              <a:rPr lang="en-US" dirty="0" err="1" smtClean="0">
                <a:solidFill>
                  <a:srgbClr val="3366FF"/>
                </a:solidFill>
              </a:rPr>
              <a:t>analysed</a:t>
            </a:r>
            <a:r>
              <a:rPr lang="en-US" dirty="0" smtClean="0">
                <a:solidFill>
                  <a:srgbClr val="3366FF"/>
                </a:solidFill>
              </a:rPr>
              <a:t>: </a:t>
            </a:r>
          </a:p>
          <a:p>
            <a:pPr lvl="1">
              <a:buNone/>
            </a:pPr>
            <a:r>
              <a:rPr lang="en-US" dirty="0" smtClean="0"/>
              <a:t>4.8 fb</a:t>
            </a:r>
            <a:r>
              <a:rPr lang="en-US" baseline="30000" dirty="0" smtClean="0"/>
              <a:t>-1</a:t>
            </a:r>
            <a:r>
              <a:rPr lang="en-US" dirty="0" smtClean="0"/>
              <a:t> @7TeV &amp; 5.6 fb</a:t>
            </a:r>
            <a:r>
              <a:rPr lang="en-US" baseline="30000" dirty="0" smtClean="0"/>
              <a:t>-1</a:t>
            </a:r>
            <a:r>
              <a:rPr lang="en-US" dirty="0" smtClean="0"/>
              <a:t> @8TeV 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Clear excess only in </a:t>
            </a:r>
            <a:r>
              <a:rPr lang="en-US" dirty="0" err="1" smtClean="0">
                <a:solidFill>
                  <a:srgbClr val="3366FF"/>
                </a:solidFill>
              </a:rPr>
              <a:t>bosonic</a:t>
            </a:r>
            <a:r>
              <a:rPr lang="en-US" dirty="0" smtClean="0">
                <a:solidFill>
                  <a:srgbClr val="3366FF"/>
                </a:solidFill>
              </a:rPr>
              <a:t> decay channels: </a:t>
            </a:r>
          </a:p>
          <a:p>
            <a:pPr lvl="1"/>
            <a:r>
              <a:rPr lang="en-US" dirty="0" smtClean="0"/>
              <a:t>H➞ZZ, H➞γγ, H➞WW</a:t>
            </a:r>
          </a:p>
          <a:p>
            <a:r>
              <a:rPr lang="en-US" dirty="0" smtClean="0"/>
              <a:t>Hints of  H➞ττ from LHC and evidence from </a:t>
            </a:r>
            <a:r>
              <a:rPr lang="en-US" dirty="0" err="1" smtClean="0"/>
              <a:t>Tevatron</a:t>
            </a:r>
            <a:r>
              <a:rPr lang="en-US" dirty="0" smtClean="0"/>
              <a:t> for </a:t>
            </a:r>
            <a:r>
              <a:rPr lang="en-US" dirty="0" err="1" smtClean="0"/>
              <a:t>H➞bb</a:t>
            </a:r>
            <a:r>
              <a:rPr lang="en-US" dirty="0" smtClean="0"/>
              <a:t> and hints from CMS</a:t>
            </a:r>
          </a:p>
          <a:p>
            <a:r>
              <a:rPr lang="en-US" dirty="0" smtClean="0"/>
              <a:t>Need to keep looking!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SM Higgs search is a great way to search new physics</a:t>
            </a:r>
            <a:r>
              <a:rPr lang="en-US" dirty="0" smtClean="0"/>
              <a:t>!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11340" y="4903638"/>
            <a:ext cx="5534092" cy="103882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6 billion Swiss Franc question (+ M&amp;O): </a:t>
            </a:r>
          </a:p>
          <a:p>
            <a:pPr algn="ctr">
              <a:buNone/>
            </a:pPr>
            <a:r>
              <a:rPr lang="en-US" sz="3613" dirty="0" smtClean="0">
                <a:solidFill>
                  <a:srgbClr val="FF0000"/>
                </a:solidFill>
              </a:rPr>
              <a:t>Is it THE Standard Model Higgs?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 descr="Untitle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36371" y="442771"/>
            <a:ext cx="4489805" cy="37583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85725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Untitled2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36371" y="415458"/>
            <a:ext cx="4489805" cy="37856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Untitled3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36372" y="415458"/>
            <a:ext cx="4489804" cy="37917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Untitled4.pn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36371" y="415458"/>
            <a:ext cx="4489805" cy="37917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Untitled5.pn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17656" y="415458"/>
            <a:ext cx="4508519" cy="37917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607" y="4427580"/>
            <a:ext cx="3232509" cy="20148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056" y="5818739"/>
            <a:ext cx="506191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More details of LHC Higgs implications in </a:t>
            </a:r>
            <a:r>
              <a:rPr lang="en-US" dirty="0" err="1" smtClean="0"/>
              <a:t>Abdelhak</a:t>
            </a:r>
            <a:r>
              <a:rPr lang="en-US" dirty="0" smtClean="0"/>
              <a:t> </a:t>
            </a:r>
            <a:r>
              <a:rPr lang="en-US" dirty="0" err="1" smtClean="0"/>
              <a:t>Djouadi‘s</a:t>
            </a:r>
            <a:r>
              <a:rPr lang="en-US" dirty="0" smtClean="0"/>
              <a:t> talk in Monday Plenary session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77" y="213669"/>
            <a:ext cx="5059038" cy="461084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What do we know about the new particle?</a:t>
            </a:r>
          </a:p>
          <a:p>
            <a:pPr lvl="1"/>
            <a:r>
              <a:rPr lang="en-US" dirty="0" smtClean="0"/>
              <a:t>Mass ≈ 126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Electric charge = 0 (neutral final state)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Unknown/incomplete knowledge:</a:t>
            </a:r>
          </a:p>
          <a:p>
            <a:pPr lvl="1"/>
            <a:r>
              <a:rPr lang="en-US" dirty="0" smtClean="0"/>
              <a:t>Spin (</a:t>
            </a:r>
            <a:r>
              <a:rPr lang="en-US" i="1" dirty="0" smtClean="0"/>
              <a:t>J</a:t>
            </a:r>
            <a:r>
              <a:rPr lang="en-US" dirty="0" smtClean="0"/>
              <a:t>) = 0, 1, 2, ... ? </a:t>
            </a:r>
            <a:r>
              <a:rPr lang="en-US" i="1" dirty="0" smtClean="0"/>
              <a:t>J</a:t>
            </a:r>
            <a:r>
              <a:rPr lang="en-US" dirty="0" smtClean="0"/>
              <a:t>=1 disfavored (</a:t>
            </a:r>
            <a:r>
              <a:rPr lang="en-GB" dirty="0" smtClean="0"/>
              <a:t>Landau-Yang theorem and</a:t>
            </a:r>
            <a:r>
              <a:rPr lang="en-US" dirty="0" smtClean="0"/>
              <a:t> observation in H</a:t>
            </a:r>
            <a:r>
              <a:rPr lang="en-GB" dirty="0" smtClean="0"/>
              <a:t>➞</a:t>
            </a:r>
            <a:r>
              <a:rPr lang="en-GB" dirty="0" err="1" smtClean="0"/>
              <a:t>γγ</a:t>
            </a:r>
            <a:r>
              <a:rPr lang="en-GB" dirty="0" smtClean="0"/>
              <a:t>)</a:t>
            </a:r>
          </a:p>
          <a:p>
            <a:pPr lvl="1"/>
            <a:r>
              <a:rPr lang="en-US" dirty="0" smtClean="0"/>
              <a:t>Charge-conjugation, parity (CP)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Couplings?</a:t>
            </a:r>
          </a:p>
          <a:p>
            <a:endParaRPr lang="en-US" dirty="0" smtClean="0"/>
          </a:p>
          <a:p>
            <a:r>
              <a:rPr lang="en-US" dirty="0" smtClean="0"/>
              <a:t>September analysis used same data as July 2012 observation paper</a:t>
            </a:r>
          </a:p>
          <a:p>
            <a:pPr lvl="1"/>
            <a:r>
              <a:rPr lang="en-US" dirty="0" smtClean="0"/>
              <a:t>ATLAS-CONF-2012-127: </a:t>
            </a:r>
            <a:r>
              <a:rPr lang="en-US" sz="2509" dirty="0" smtClean="0">
                <a:hlinkClick r:id="rId2"/>
              </a:rPr>
              <a:t>https://cdsweb.cern.ch/record/1476765?ln=en</a:t>
            </a:r>
            <a:r>
              <a:rPr lang="en-US" sz="2509" dirty="0" smtClean="0"/>
              <a:t> </a:t>
            </a:r>
            <a:endParaRPr lang="en-US" dirty="0" smtClean="0"/>
          </a:p>
          <a:p>
            <a:r>
              <a:rPr lang="en-US" dirty="0" smtClean="0"/>
              <a:t>Fit data to estimate factors </a:t>
            </a:r>
            <a:r>
              <a:rPr lang="en-US" i="1" dirty="0" err="1" smtClean="0"/>
              <a:t>κ</a:t>
            </a:r>
            <a:r>
              <a:rPr lang="en-US" dirty="0" smtClean="0"/>
              <a:t> multiplying coupling in each SM production and decay mode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305" y="3797749"/>
            <a:ext cx="3728865" cy="2526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537" y="5121260"/>
            <a:ext cx="4569768" cy="1200329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κ</a:t>
            </a:r>
            <a:r>
              <a:rPr lang="en-US" baseline="-25000" dirty="0" smtClean="0"/>
              <a:t>V</a:t>
            </a:r>
            <a:r>
              <a:rPr lang="en-US" dirty="0" smtClean="0"/>
              <a:t> versus κ</a:t>
            </a:r>
            <a:r>
              <a:rPr lang="en-US" baseline="-25000" dirty="0" smtClean="0"/>
              <a:t>F</a:t>
            </a:r>
            <a:r>
              <a:rPr lang="en-US" dirty="0" smtClean="0"/>
              <a:t> – assume a single κ</a:t>
            </a:r>
            <a:r>
              <a:rPr lang="en-US" baseline="-25000" dirty="0" smtClean="0"/>
              <a:t>F</a:t>
            </a:r>
            <a:r>
              <a:rPr lang="en-US" dirty="0" smtClean="0"/>
              <a:t> factor for all fermions </a:t>
            </a:r>
            <a:r>
              <a:rPr lang="en-US" dirty="0" err="1" smtClean="0"/>
              <a:t>t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τ</a:t>
            </a:r>
            <a:r>
              <a:rPr lang="en-US" dirty="0" smtClean="0"/>
              <a:t> and a single factor κ</a:t>
            </a:r>
            <a:r>
              <a:rPr lang="en-US" baseline="-25000" dirty="0" smtClean="0"/>
              <a:t>V</a:t>
            </a:r>
            <a:r>
              <a:rPr lang="en-US" dirty="0" smtClean="0"/>
              <a:t> for vector </a:t>
            </a:r>
          </a:p>
          <a:p>
            <a:pPr marL="0" lvl="1"/>
            <a:r>
              <a:rPr lang="en-US" dirty="0" smtClean="0"/>
              <a:t>Sign comes from interference between </a:t>
            </a:r>
            <a:r>
              <a:rPr lang="en-US" dirty="0" err="1" smtClean="0"/>
              <a:t>t</a:t>
            </a:r>
            <a:r>
              <a:rPr lang="en-US" dirty="0" smtClean="0"/>
              <a:t> and W loops in H</a:t>
            </a:r>
            <a:r>
              <a:rPr lang="en-GB" dirty="0" smtClean="0"/>
              <a:t>➞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7067" y="187253"/>
            <a:ext cx="3299733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Signal strength for the </a:t>
            </a:r>
            <a:r>
              <a:rPr lang="en-US" dirty="0" err="1" smtClean="0"/>
              <a:t>γγ</a:t>
            </a:r>
            <a:r>
              <a:rPr lang="en-US" dirty="0" smtClean="0"/>
              <a:t> final state (gluon fusion </a:t>
            </a:r>
            <a:r>
              <a:rPr lang="en-US" dirty="0" err="1" smtClean="0"/>
              <a:t>vs</a:t>
            </a:r>
            <a:r>
              <a:rPr lang="en-US" dirty="0" smtClean="0"/>
              <a:t> VBF+VH)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305" y="1106815"/>
            <a:ext cx="3728865" cy="2679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Down Arrow 12"/>
          <p:cNvSpPr/>
          <p:nvPr/>
        </p:nvSpPr>
        <p:spPr>
          <a:xfrm>
            <a:off x="6919944" y="821714"/>
            <a:ext cx="427304" cy="4483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08305" y="5163531"/>
            <a:ext cx="472163" cy="3798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6542" y="676598"/>
            <a:ext cx="7040880" cy="1524000"/>
          </a:xfrm>
        </p:spPr>
        <p:txBody>
          <a:bodyPr/>
          <a:lstStyle/>
          <a:p>
            <a:r>
              <a:rPr lang="en-US" dirty="0" smtClean="0"/>
              <a:t>Latest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DISCRETE 2012 - Lisbon - December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87D2E-9D8E-430D-BCA5-7FAF04D6C6B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533367" y="1994114"/>
            <a:ext cx="6230706" cy="4224037"/>
            <a:chOff x="3601686" y="-319002"/>
            <a:chExt cx="6230706" cy="42240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1686" y="-319002"/>
              <a:ext cx="6230706" cy="4224037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stCxn id="12" idx="2"/>
            </p:cNvCxnSpPr>
            <p:nvPr/>
          </p:nvCxnSpPr>
          <p:spPr>
            <a:xfrm rot="16200000" flipH="1">
              <a:off x="5914077" y="2071413"/>
              <a:ext cx="252771" cy="8895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3" idx="2"/>
            </p:cNvCxnSpPr>
            <p:nvPr/>
          </p:nvCxnSpPr>
          <p:spPr>
            <a:xfrm rot="16200000" flipH="1">
              <a:off x="7230602" y="1539540"/>
              <a:ext cx="382288" cy="2134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715819" y="1466461"/>
              <a:ext cx="1759761" cy="92333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July discovery</a:t>
              </a:r>
            </a:p>
            <a:p>
              <a:pPr algn="ctr"/>
              <a:r>
                <a:rPr lang="en-US" dirty="0" smtClean="0"/>
                <a:t>4.8fb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@ 7TeV + 5.6fb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@ 8TeV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85225" y="531791"/>
              <a:ext cx="1659594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Today’s results</a:t>
              </a:r>
            </a:p>
            <a:p>
              <a:r>
                <a:rPr lang="en-US" dirty="0" smtClean="0"/>
                <a:t>4.8fb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@ 7TeV+ </a:t>
              </a:r>
            </a:p>
            <a:p>
              <a:r>
                <a:rPr lang="en-US" dirty="0" smtClean="0"/>
                <a:t>13fb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@ 8TeV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06393" y="2175554"/>
            <a:ext cx="72006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And more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6048208" y="2976453"/>
            <a:ext cx="841005" cy="168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24558" y="3755781"/>
            <a:ext cx="4002293" cy="2873789"/>
            <a:chOff x="4424558" y="3482561"/>
            <a:chExt cx="4002293" cy="28737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4558" y="3482561"/>
              <a:ext cx="4002293" cy="287378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353165" y="3644147"/>
              <a:ext cx="284871" cy="2243465"/>
              <a:chOff x="5353165" y="3929031"/>
              <a:chExt cx="284871" cy="1982321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4630130" y="4914257"/>
                <a:ext cx="1982321" cy="1187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0800000" flipV="1">
                <a:off x="5353165" y="4558150"/>
                <a:ext cx="284871" cy="1187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44068"/>
            <a:ext cx="8229600" cy="876770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GB" dirty="0" smtClean="0"/>
              <a:t>➞</a:t>
            </a:r>
            <a:r>
              <a:rPr lang="en-US" dirty="0" smtClean="0"/>
              <a:t>WW</a:t>
            </a:r>
            <a:r>
              <a:rPr lang="en-US" baseline="30000" dirty="0" smtClean="0"/>
              <a:t>(*)</a:t>
            </a:r>
            <a:r>
              <a:rPr lang="en-GB" dirty="0" smtClean="0"/>
              <a:t> ➞</a:t>
            </a:r>
            <a:r>
              <a:rPr lang="en-US" dirty="0" err="1" smtClean="0"/>
              <a:t>eνμν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0379" y="985227"/>
            <a:ext cx="4204179" cy="547625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13 fb</a:t>
            </a:r>
            <a:r>
              <a:rPr lang="en-US" baseline="30000" dirty="0" smtClean="0">
                <a:solidFill>
                  <a:srgbClr val="3366FF"/>
                </a:solidFill>
              </a:rPr>
              <a:t>-1</a:t>
            </a:r>
            <a:r>
              <a:rPr lang="en-US" dirty="0" smtClean="0">
                <a:solidFill>
                  <a:srgbClr val="3366FF"/>
                </a:solidFill>
              </a:rPr>
              <a:t> of 8 </a:t>
            </a:r>
            <a:r>
              <a:rPr lang="en-US" dirty="0" err="1" smtClean="0">
                <a:solidFill>
                  <a:srgbClr val="3366FF"/>
                </a:solidFill>
              </a:rPr>
              <a:t>TeV</a:t>
            </a:r>
            <a:r>
              <a:rPr lang="en-US" dirty="0" smtClean="0">
                <a:solidFill>
                  <a:srgbClr val="3366FF"/>
                </a:solidFill>
              </a:rPr>
              <a:t> data</a:t>
            </a:r>
          </a:p>
          <a:p>
            <a:pPr lvl="1"/>
            <a:r>
              <a:rPr lang="en-US" dirty="0" smtClean="0"/>
              <a:t>ATLAS-CONF-2012-158: </a:t>
            </a:r>
          </a:p>
          <a:p>
            <a:pPr lvl="1">
              <a:buNone/>
            </a:pPr>
            <a:r>
              <a:rPr lang="en-US" sz="1714" dirty="0" smtClean="0">
                <a:solidFill>
                  <a:srgbClr val="000090"/>
                </a:solidFill>
              </a:rPr>
              <a:t>http://cdsweb.cern.ch/record/1493601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Signature: </a:t>
            </a:r>
          </a:p>
          <a:p>
            <a:pPr lvl="1"/>
            <a:r>
              <a:rPr lang="en-US" dirty="0" smtClean="0"/>
              <a:t>Increased pileup in 2012 </a:t>
            </a:r>
          </a:p>
          <a:p>
            <a:pPr lvl="1">
              <a:buFont typeface="Symbol" charset="2"/>
              <a:buChar char=""/>
            </a:pPr>
            <a:r>
              <a:rPr lang="en-US" dirty="0" smtClean="0"/>
              <a:t>Degraded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resolution</a:t>
            </a:r>
          </a:p>
          <a:p>
            <a:pPr lvl="1">
              <a:buFont typeface="Symbol" charset="2"/>
              <a:buChar char=""/>
            </a:pPr>
            <a:r>
              <a:rPr lang="en-US" dirty="0" smtClean="0"/>
              <a:t>Poor Z/γ</a:t>
            </a:r>
            <a:r>
              <a:rPr lang="en-US" baseline="30000" dirty="0" smtClean="0"/>
              <a:t>(*)</a:t>
            </a:r>
            <a:r>
              <a:rPr lang="en-US" dirty="0" smtClean="0"/>
              <a:t> rejection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Used </a:t>
            </a:r>
            <a:r>
              <a:rPr lang="en-US" dirty="0" err="1" smtClean="0">
                <a:solidFill>
                  <a:srgbClr val="008000"/>
                </a:solidFill>
              </a:rPr>
              <a:t>e</a:t>
            </a:r>
            <a:r>
              <a:rPr lang="en-US" dirty="0" smtClean="0">
                <a:solidFill>
                  <a:srgbClr val="008000"/>
                </a:solidFill>
              </a:rPr>
              <a:t> + </a:t>
            </a:r>
            <a:r>
              <a:rPr lang="en-US" dirty="0" err="1" smtClean="0">
                <a:solidFill>
                  <a:srgbClr val="008000"/>
                </a:solidFill>
              </a:rPr>
              <a:t>μ</a:t>
            </a:r>
            <a:r>
              <a:rPr lang="en-US" dirty="0" smtClean="0">
                <a:solidFill>
                  <a:srgbClr val="008000"/>
                </a:solidFill>
              </a:rPr>
              <a:t> + </a:t>
            </a:r>
            <a:r>
              <a:rPr lang="en-US" dirty="0" err="1" smtClean="0">
                <a:solidFill>
                  <a:srgbClr val="008000"/>
                </a:solidFill>
              </a:rPr>
              <a:t>E</a:t>
            </a:r>
            <a:r>
              <a:rPr lang="en-US" baseline="-25000" dirty="0" err="1" smtClean="0">
                <a:solidFill>
                  <a:srgbClr val="008000"/>
                </a:solidFill>
              </a:rPr>
              <a:t>T</a:t>
            </a:r>
            <a:r>
              <a:rPr lang="en-US" baseline="30000" dirty="0" err="1" smtClean="0">
                <a:solidFill>
                  <a:srgbClr val="008000"/>
                </a:solidFill>
              </a:rPr>
              <a:t>miss</a:t>
            </a:r>
            <a:r>
              <a:rPr lang="en-US" dirty="0" smtClean="0">
                <a:solidFill>
                  <a:srgbClr val="008000"/>
                </a:solidFill>
              </a:rPr>
              <a:t> only </a:t>
            </a:r>
          </a:p>
          <a:p>
            <a:pPr lvl="2"/>
            <a:r>
              <a:rPr lang="en-US" dirty="0" smtClean="0"/>
              <a:t>Good sensitivity </a:t>
            </a:r>
          </a:p>
          <a:p>
            <a:pPr lvl="2"/>
            <a:r>
              <a:rPr lang="en-US" dirty="0" smtClean="0"/>
              <a:t>Z/γ</a:t>
            </a:r>
            <a:r>
              <a:rPr lang="en-US" baseline="30000" dirty="0" smtClean="0"/>
              <a:t>(*)</a:t>
            </a:r>
            <a:r>
              <a:rPr lang="en-US" dirty="0" smtClean="0"/>
              <a:t> contamination suppressed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Backgrounds:  </a:t>
            </a:r>
          </a:p>
          <a:p>
            <a:pPr lvl="1"/>
            <a:r>
              <a:rPr lang="en-US" dirty="0" smtClean="0"/>
              <a:t>WW</a:t>
            </a:r>
          </a:p>
          <a:p>
            <a:pPr lvl="1"/>
            <a:r>
              <a:rPr lang="en-US" dirty="0" smtClean="0"/>
              <a:t>Top: </a:t>
            </a:r>
            <a:r>
              <a:rPr lang="en-US" dirty="0" err="1" smtClean="0"/>
              <a:t>tt+single</a:t>
            </a:r>
            <a:r>
              <a:rPr lang="en-US" dirty="0" smtClean="0"/>
              <a:t> top</a:t>
            </a:r>
          </a:p>
          <a:p>
            <a:pPr lvl="1"/>
            <a:r>
              <a:rPr lang="en-US" dirty="0" err="1" smtClean="0"/>
              <a:t>W+jets</a:t>
            </a:r>
            <a:r>
              <a:rPr lang="en-US" dirty="0" smtClean="0"/>
              <a:t>, Z/γ</a:t>
            </a:r>
            <a:r>
              <a:rPr lang="en-US" baseline="30000" dirty="0" smtClean="0"/>
              <a:t>(*)</a:t>
            </a:r>
            <a:r>
              <a:rPr lang="en-US" dirty="0" smtClean="0"/>
              <a:t>, W+γ</a:t>
            </a:r>
            <a:r>
              <a:rPr lang="en-US" baseline="30000" dirty="0" smtClean="0"/>
              <a:t>(*)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Split into  categories: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0-/1-jet </a:t>
            </a:r>
            <a:r>
              <a:rPr lang="en-US" dirty="0" smtClean="0"/>
              <a:t>(&lt;2 jets to reject top)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μe</a:t>
            </a:r>
            <a:r>
              <a:rPr lang="en-US" dirty="0" smtClean="0">
                <a:solidFill>
                  <a:srgbClr val="FF0000"/>
                </a:solidFill>
              </a:rPr>
              <a:t> /</a:t>
            </a:r>
            <a:r>
              <a:rPr lang="en-US" dirty="0" err="1" smtClean="0">
                <a:solidFill>
                  <a:srgbClr val="FF0000"/>
                </a:solidFill>
              </a:rPr>
              <a:t>eμ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(first lepton has higher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5" name="Content Placeholder 34"/>
          <p:cNvSpPr>
            <a:spLocks noGrp="1"/>
          </p:cNvSpPr>
          <p:nvPr>
            <p:ph sz="half" idx="2"/>
          </p:nvPr>
        </p:nvSpPr>
        <p:spPr>
          <a:xfrm>
            <a:off x="4000036" y="985225"/>
            <a:ext cx="4937732" cy="277055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Νeutrinos</a:t>
            </a:r>
            <a:r>
              <a:rPr lang="en-US" dirty="0" smtClean="0"/>
              <a:t>  =&gt;  use transverse mass</a:t>
            </a:r>
          </a:p>
          <a:p>
            <a:pPr lvl="1"/>
            <a:r>
              <a:rPr lang="en-US" dirty="0" smtClean="0"/>
              <a:t>Coarse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resolution </a:t>
            </a:r>
          </a:p>
          <a:p>
            <a:pPr lvl="1">
              <a:buNone/>
            </a:pPr>
            <a:r>
              <a:rPr lang="en-US" dirty="0" smtClean="0"/>
              <a:t>=&gt; broad Higgs signal </a:t>
            </a:r>
          </a:p>
          <a:p>
            <a:pPr lvl="1">
              <a:buNone/>
            </a:pPr>
            <a:r>
              <a:rPr lang="en-US" dirty="0" smtClean="0"/>
              <a:t>=&gt; Low sensitivity to Higgs mass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Search for Higgs in </a:t>
            </a: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 distribution </a:t>
            </a:r>
          </a:p>
          <a:p>
            <a:r>
              <a:rPr lang="en-US" dirty="0" smtClean="0"/>
              <a:t>Signal region </a:t>
            </a:r>
            <a:r>
              <a:rPr lang="en-US" dirty="0" smtClean="0">
                <a:solidFill>
                  <a:srgbClr val="0000FF"/>
                </a:solidFill>
              </a:rPr>
              <a:t>blinded </a:t>
            </a:r>
            <a:r>
              <a:rPr lang="en-US" dirty="0" smtClean="0"/>
              <a:t>until backgrounds well understood in control regions: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Blind region</a:t>
            </a:r>
            <a:r>
              <a:rPr lang="en-US" dirty="0" smtClean="0"/>
              <a:t>: 93.75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&lt; 125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20" y="99216"/>
            <a:ext cx="4661098" cy="466788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3366FF"/>
                </a:solidFill>
              </a:rPr>
              <a:t>Event Selection: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T,rel</a:t>
            </a:r>
            <a:r>
              <a:rPr lang="en-US" baseline="30000" dirty="0" err="1" smtClean="0"/>
              <a:t>miss</a:t>
            </a:r>
            <a:r>
              <a:rPr lang="en-US" dirty="0" smtClean="0"/>
              <a:t> &gt; 25 </a:t>
            </a:r>
            <a:r>
              <a:rPr lang="en-US" dirty="0" err="1" smtClean="0"/>
              <a:t>GeV</a:t>
            </a:r>
            <a:r>
              <a:rPr lang="en-US" dirty="0" smtClean="0"/>
              <a:t> to remove Z</a:t>
            </a:r>
            <a:r>
              <a:rPr lang="en-GB" dirty="0" smtClean="0"/>
              <a:t>➞</a:t>
            </a:r>
            <a:r>
              <a:rPr lang="en-GB" dirty="0" err="1" smtClean="0"/>
              <a:t>ττ</a:t>
            </a:r>
            <a:r>
              <a:rPr lang="en-GB" dirty="0" smtClean="0"/>
              <a:t> and fake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endParaRPr lang="en-US" baseline="30000" dirty="0" smtClean="0"/>
          </a:p>
          <a:p>
            <a:r>
              <a:rPr lang="en-US" dirty="0" smtClean="0"/>
              <a:t>Scalar Higgs means leptons have preferentially small separation</a:t>
            </a:r>
          </a:p>
          <a:p>
            <a:pPr lvl="1">
              <a:buNone/>
            </a:pPr>
            <a:r>
              <a:rPr lang="en-US" dirty="0" smtClean="0"/>
              <a:t>Small </a:t>
            </a:r>
            <a:r>
              <a:rPr lang="en-US" dirty="0" err="1" smtClean="0"/>
              <a:t>azimuthal</a:t>
            </a:r>
            <a:r>
              <a:rPr lang="en-US" dirty="0" smtClean="0"/>
              <a:t> separation </a:t>
            </a:r>
          </a:p>
          <a:p>
            <a:pPr lvl="1">
              <a:buFont typeface="Symbol" charset="2"/>
              <a:buChar char=""/>
            </a:pPr>
            <a:r>
              <a:rPr lang="en-US" dirty="0" smtClean="0"/>
              <a:t>small invariant mass: </a:t>
            </a:r>
            <a:r>
              <a:rPr lang="en-US" dirty="0" err="1" smtClean="0"/>
              <a:t>m(ll</a:t>
            </a:r>
            <a:r>
              <a:rPr lang="en-US" dirty="0" smtClean="0"/>
              <a:t>) &lt; 50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>
              <a:buFont typeface="Symbol" charset="2"/>
              <a:buChar char=""/>
            </a:pPr>
            <a:r>
              <a:rPr lang="en-US" dirty="0" err="1" smtClean="0"/>
              <a:t>dilepton</a:t>
            </a:r>
            <a:r>
              <a:rPr lang="en-US" dirty="0" smtClean="0"/>
              <a:t> recoiling against </a:t>
            </a:r>
            <a:r>
              <a:rPr lang="en-US" dirty="0" err="1" smtClean="0"/>
              <a:t>ν’s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Δφ(ll</a:t>
            </a:r>
            <a:r>
              <a:rPr lang="en-US" dirty="0" smtClean="0"/>
              <a:t>) &lt; 1.8 </a:t>
            </a:r>
          </a:p>
          <a:p>
            <a:r>
              <a:rPr lang="en-US" dirty="0" smtClean="0"/>
              <a:t>Also (0-jet analysis):</a:t>
            </a:r>
          </a:p>
          <a:p>
            <a:pPr lvl="1"/>
            <a:r>
              <a:rPr lang="en-US" dirty="0" err="1" smtClean="0"/>
              <a:t>Δφ(ll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) &gt; π/2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(ll</a:t>
            </a:r>
            <a:r>
              <a:rPr lang="en-US" dirty="0" smtClean="0"/>
              <a:t>) &gt; 30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Dedicated Z</a:t>
            </a:r>
            <a:r>
              <a:rPr lang="en-GB" dirty="0" smtClean="0"/>
              <a:t>➞</a:t>
            </a:r>
            <a:r>
              <a:rPr lang="en-US" dirty="0" err="1" smtClean="0"/>
              <a:t>ττ</a:t>
            </a:r>
            <a:r>
              <a:rPr lang="en-US" dirty="0" smtClean="0"/>
              <a:t> veto |</a:t>
            </a:r>
            <a:r>
              <a:rPr lang="en-US" dirty="0" err="1" smtClean="0"/>
              <a:t>m</a:t>
            </a:r>
            <a:r>
              <a:rPr lang="en-US" baseline="-25000" dirty="0" err="1" smtClean="0"/>
              <a:t>ττ</a:t>
            </a:r>
            <a:r>
              <a:rPr lang="en-US" dirty="0" smtClean="0"/>
              <a:t> –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|&gt;25 </a:t>
            </a:r>
            <a:r>
              <a:rPr lang="en-US" dirty="0" err="1" smtClean="0"/>
              <a:t>GeV</a:t>
            </a:r>
            <a:r>
              <a:rPr lang="en-US" dirty="0" smtClean="0"/>
              <a:t> in 1-jet category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Veto events containing </a:t>
            </a:r>
            <a:r>
              <a:rPr lang="en-US" dirty="0" err="1" smtClean="0"/>
              <a:t>b</a:t>
            </a:r>
            <a:r>
              <a:rPr lang="en-US" dirty="0" smtClean="0"/>
              <a:t>-jets to reject top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840" y="6356350"/>
            <a:ext cx="2133600" cy="365125"/>
          </a:xfrm>
        </p:spPr>
        <p:txBody>
          <a:bodyPr/>
          <a:lstStyle/>
          <a:p>
            <a:r>
              <a:rPr lang="en-US" smtClean="0"/>
              <a:t>Ricardo Gonçalo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17" y="3780262"/>
            <a:ext cx="4203937" cy="301857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30491" y="4404009"/>
            <a:ext cx="3428999" cy="2276011"/>
            <a:chOff x="5137852" y="4200989"/>
            <a:chExt cx="3490231" cy="227601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5678416" y="4419600"/>
              <a:ext cx="1411287" cy="6096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135616" y="4495800"/>
              <a:ext cx="488950" cy="448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</a:t>
              </a:r>
              <a:endParaRPr lang="en-US" dirty="0"/>
            </a:p>
          </p:txBody>
        </p:sp>
        <p:sp>
          <p:nvSpPr>
            <p:cNvPr id="11" name="Right Arrow 10"/>
            <p:cNvSpPr/>
            <p:nvPr/>
          </p:nvSpPr>
          <p:spPr>
            <a:xfrm rot="20129265">
              <a:off x="6558418" y="4200989"/>
              <a:ext cx="465137" cy="228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9406880">
              <a:off x="5552242" y="4654431"/>
              <a:ext cx="465137" cy="228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5256213" y="5486400"/>
              <a:ext cx="1411287" cy="6096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5713413" y="5562600"/>
              <a:ext cx="488950" cy="448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 rot="9280520">
              <a:off x="6305893" y="5229668"/>
              <a:ext cx="286891" cy="228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9424268">
              <a:off x="5137852" y="5759758"/>
              <a:ext cx="267354" cy="228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896469" y="4719072"/>
              <a:ext cx="1411287" cy="6096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7353669" y="4795272"/>
              <a:ext cx="488950" cy="4485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9" name="Right Arrow 18"/>
            <p:cNvSpPr/>
            <p:nvPr/>
          </p:nvSpPr>
          <p:spPr>
            <a:xfrm rot="20238720">
              <a:off x="7902885" y="4475100"/>
              <a:ext cx="333636" cy="228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19984871">
              <a:off x="6777882" y="4990839"/>
              <a:ext cx="277761" cy="228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198" y="4719072"/>
              <a:ext cx="55088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μ</a:t>
              </a:r>
              <a:r>
                <a:rPr lang="en-US" baseline="30000" dirty="0" smtClean="0"/>
                <a:t>+</a:t>
              </a:r>
              <a:endParaRPr lang="en-US" baseline="30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26619" y="5243801"/>
              <a:ext cx="3810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ν</a:t>
              </a:r>
              <a:r>
                <a:rPr lang="en-US" baseline="-25000" dirty="0" err="1" smtClean="0"/>
                <a:t>μ</a:t>
              </a:r>
              <a:endParaRPr lang="en-US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53101" y="5582578"/>
              <a:ext cx="46355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-</a:t>
              </a:r>
              <a:endParaRPr lang="en-US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79068" y="4815250"/>
              <a:ext cx="666971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+</a:t>
              </a:r>
              <a:endParaRPr lang="en-US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77000" y="5485884"/>
              <a:ext cx="3810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grpSp>
          <p:nvGrpSpPr>
            <p:cNvPr id="26" name="Group 57"/>
            <p:cNvGrpSpPr/>
            <p:nvPr/>
          </p:nvGrpSpPr>
          <p:grpSpPr>
            <a:xfrm>
              <a:off x="5203889" y="6107667"/>
              <a:ext cx="381000" cy="369333"/>
              <a:chOff x="7185089" y="5774807"/>
              <a:chExt cx="381000" cy="36933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7185089" y="5774807"/>
                <a:ext cx="381000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ν</a:t>
                </a:r>
                <a:r>
                  <a:rPr lang="en-US" baseline="-25000" dirty="0" err="1" smtClean="0"/>
                  <a:t>e</a:t>
                </a:r>
                <a:endParaRPr lang="en-US" baseline="-25000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7315200" y="5851008"/>
                <a:ext cx="6985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5602216" y="5040868"/>
              <a:ext cx="4572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21416" y="4431268"/>
              <a:ext cx="53225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r>
                <a:rPr lang="en-US" baseline="30000" dirty="0" smtClean="0"/>
                <a:t>+</a:t>
              </a:r>
              <a:endParaRPr lang="en-US" baseline="30000" dirty="0"/>
            </a:p>
          </p:txBody>
        </p:sp>
      </p:grpSp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5820627" y="99216"/>
          <a:ext cx="2667000" cy="701675"/>
        </p:xfrm>
        <a:graphic>
          <a:graphicData uri="http://schemas.openxmlformats.org/presentationml/2006/ole">
            <p:oleObj spid="_x0000_s112642" name="Equation" r:id="rId4" imgW="1689100" imgH="444500" progId="Equation.3">
              <p:embed/>
            </p:oleObj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018" y="800891"/>
            <a:ext cx="4149336" cy="2979371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654447" y="4041665"/>
            <a:ext cx="296741" cy="2243465"/>
            <a:chOff x="5353165" y="3929031"/>
            <a:chExt cx="296741" cy="1982321"/>
          </a:xfrm>
        </p:grpSpPr>
        <p:cxnSp>
          <p:nvCxnSpPr>
            <p:cNvPr id="34" name="Straight Connector 33"/>
            <p:cNvCxnSpPr/>
            <p:nvPr/>
          </p:nvCxnSpPr>
          <p:spPr>
            <a:xfrm rot="16200000" flipH="1">
              <a:off x="4652810" y="4914257"/>
              <a:ext cx="1982321" cy="1187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0800000" flipV="1">
              <a:off x="5353165" y="4558150"/>
              <a:ext cx="284871" cy="118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838426" y="1003425"/>
            <a:ext cx="404954" cy="2243465"/>
            <a:chOff x="5638036" y="3929031"/>
            <a:chExt cx="404954" cy="1982321"/>
          </a:xfrm>
        </p:grpSpPr>
        <p:cxnSp>
          <p:nvCxnSpPr>
            <p:cNvPr id="37" name="Straight Connector 36"/>
            <p:cNvCxnSpPr/>
            <p:nvPr/>
          </p:nvCxnSpPr>
          <p:spPr>
            <a:xfrm rot="16200000" flipH="1">
              <a:off x="4652810" y="4914257"/>
              <a:ext cx="1982321" cy="1187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638037" y="4558149"/>
              <a:ext cx="404953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10615</TotalTime>
  <Words>4701</Words>
  <Application>Microsoft Macintosh PowerPoint</Application>
  <PresentationFormat>On-screen Show (4:3)</PresentationFormat>
  <Paragraphs>675</Paragraphs>
  <Slides>44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Equation</vt:lpstr>
      <vt:lpstr>Higgs Boson Searches with ATLAS</vt:lpstr>
      <vt:lpstr>Outline</vt:lpstr>
      <vt:lpstr>Slide 3</vt:lpstr>
      <vt:lpstr>Slide 4</vt:lpstr>
      <vt:lpstr>Slide 5</vt:lpstr>
      <vt:lpstr>Slide 6</vt:lpstr>
      <vt:lpstr>Latest Results</vt:lpstr>
      <vt:lpstr>H➞WW(*) ➞eνμν</vt:lpstr>
      <vt:lpstr>Slide 9</vt:lpstr>
      <vt:lpstr>Background</vt:lpstr>
      <vt:lpstr>Results – I</vt:lpstr>
      <vt:lpstr>Results – II (note: 2012 data only)</vt:lpstr>
      <vt:lpstr>H➞ττ analysis</vt:lpstr>
      <vt:lpstr>H➞ττ➞ll4ν (lep-lep)</vt:lpstr>
      <vt:lpstr>H➞ττ➞lτhad3ν (lep-had)</vt:lpstr>
      <vt:lpstr>H➞ττ➞τhadτhadνν (had-had)</vt:lpstr>
      <vt:lpstr>H➞ττ results</vt:lpstr>
      <vt:lpstr>WH/ZH, H➞bb</vt:lpstr>
      <vt:lpstr>Backgrounds and MC </vt:lpstr>
      <vt:lpstr>WH/ZH, H➞bb results</vt:lpstr>
      <vt:lpstr>ttH, H-&gt;bb Analysis</vt:lpstr>
      <vt:lpstr>ttH, H-&gt;bb Analysis</vt:lpstr>
      <vt:lpstr>Updated signal strength</vt:lpstr>
      <vt:lpstr>Summary &amp; Outlook</vt:lpstr>
      <vt:lpstr>Bonus slides</vt:lpstr>
      <vt:lpstr>Slide 26</vt:lpstr>
      <vt:lpstr>Slide 27</vt:lpstr>
      <vt:lpstr>Slide 28</vt:lpstr>
      <vt:lpstr>H➞WW(*) ➞eνμν Event Selection</vt:lpstr>
      <vt:lpstr>H➞WW(*) ➞eνμν</vt:lpstr>
      <vt:lpstr>H➞ττ</vt:lpstr>
      <vt:lpstr>H➞ττ➞lep-lep Selection</vt:lpstr>
      <vt:lpstr>H➞ττ➞lep-had selection</vt:lpstr>
      <vt:lpstr>H➞ττ➞had-had selection</vt:lpstr>
      <vt:lpstr>Details of VH, H➞bb event selection</vt:lpstr>
      <vt:lpstr>QCD/multi-jet modelling</vt:lpstr>
      <vt:lpstr>Maximum likelihood Fits</vt:lpstr>
      <vt:lpstr>Background estimation</vt:lpstr>
      <vt:lpstr>Systematic Uncertainties</vt:lpstr>
      <vt:lpstr>VH, H-&gt;bb Results: Exp. S+B &amp; Obs. events </vt:lpstr>
      <vt:lpstr>WH/ZH, H➞bb results</vt:lpstr>
      <vt:lpstr>ttH Samples &amp; Yields for ≥ 6 jets ≥ 4 b’s </vt:lpstr>
      <vt:lpstr>ATLAS Analysis</vt:lpstr>
      <vt:lpstr>Slide 44</vt:lpstr>
    </vt:vector>
  </TitlesOfParts>
  <Company>Royal Holloway University of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Ricardo Goncalo</dc:creator>
  <cp:lastModifiedBy>Ricardo Goncalo</cp:lastModifiedBy>
  <cp:revision>110</cp:revision>
  <cp:lastPrinted>2012-11-24T05:19:52Z</cp:lastPrinted>
  <dcterms:created xsi:type="dcterms:W3CDTF">2012-12-04T14:16:39Z</dcterms:created>
  <dcterms:modified xsi:type="dcterms:W3CDTF">2012-12-04T16:50:06Z</dcterms:modified>
</cp:coreProperties>
</file>