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88" r:id="rId2"/>
    <p:sldId id="264" r:id="rId3"/>
    <p:sldId id="265" r:id="rId4"/>
    <p:sldId id="266" r:id="rId5"/>
    <p:sldId id="267" r:id="rId6"/>
    <p:sldId id="268" r:id="rId7"/>
    <p:sldId id="269" r:id="rId8"/>
    <p:sldId id="280" r:id="rId9"/>
    <p:sldId id="287" r:id="rId10"/>
    <p:sldId id="286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481" autoAdjust="0"/>
  </p:normalViewPr>
  <p:slideViewPr>
    <p:cSldViewPr snapToGrid="0" snapToObjects="1">
      <p:cViewPr varScale="1">
        <p:scale>
          <a:sx n="83" d="100"/>
          <a:sy n="83" d="100"/>
        </p:scale>
        <p:origin x="-11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A13330-933D-5040-9A2E-19CCC3705430}" type="datetimeFigureOut">
              <a:rPr lang="en-US" smtClean="0"/>
              <a:t>29.06.22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0DDFB-CEAD-DF4F-BEAE-BBB8250C7E6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443504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950A70-C044-6643-A0EA-8086EEB072FC}" type="datetimeFigureOut">
              <a:rPr lang="en-US" smtClean="0"/>
              <a:t>29.06.22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56CA75-2676-F048-B585-752B5507968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758525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dddb1b980d_0_6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dddb1b980d_0_6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GSI </a:t>
            </a:r>
            <a:r>
              <a:rPr lang="pt-PT" dirty="0" err="1" smtClean="0"/>
              <a:t>Helmholtz</a:t>
            </a:r>
            <a:r>
              <a:rPr lang="pt-PT" dirty="0" smtClean="0"/>
              <a:t> Centre for </a:t>
            </a:r>
            <a:r>
              <a:rPr lang="pt-PT" dirty="0" err="1" smtClean="0"/>
              <a:t>Heavy</a:t>
            </a:r>
            <a:r>
              <a:rPr lang="pt-PT" dirty="0" smtClean="0"/>
              <a:t> </a:t>
            </a:r>
            <a:r>
              <a:rPr lang="pt-PT" dirty="0" err="1" smtClean="0"/>
              <a:t>Ion</a:t>
            </a:r>
            <a:r>
              <a:rPr lang="pt-PT" dirty="0" smtClean="0"/>
              <a:t> </a:t>
            </a:r>
            <a:r>
              <a:rPr lang="pt-PT" dirty="0" err="1" smtClean="0"/>
              <a:t>Research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6CA75-2676-F048-B585-752B5507968F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49824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Sata Science Symposium 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E73D-57DF-8C4A-BA7F-3E57FBF7878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75552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Sata Science Symposium 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E73D-57DF-8C4A-BA7F-3E57FBF7878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3310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Sata Science Symposium 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E73D-57DF-8C4A-BA7F-3E57FBF7878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28211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2703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Sata Science Symposium 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E73D-57DF-8C4A-BA7F-3E57FBF7878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8741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Sata Science Symposium 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E73D-57DF-8C4A-BA7F-3E57FBF7878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20404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Sata Science Symposium 2022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E73D-57DF-8C4A-BA7F-3E57FBF7878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98749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Sata Science Symposium 2022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E73D-57DF-8C4A-BA7F-3E57FBF7878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30269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Sata Science Symposium 2022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E73D-57DF-8C4A-BA7F-3E57FBF7878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09876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Sata Science Symposium 2022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E73D-57DF-8C4A-BA7F-3E57FBF7878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9964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Sata Science Symposium 2022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E73D-57DF-8C4A-BA7F-3E57FBF7878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60447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Sata Science Symposium 2022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E73D-57DF-8C4A-BA7F-3E57FBF7878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68693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 smtClean="0"/>
              <a:t>Sata Science Symposium 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8E73D-57DF-8C4A-BA7F-3E57FBF7878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65329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jpeg"/><Relationship Id="rId9" Type="http://schemas.microsoft.com/office/2007/relationships/hdphoto" Target="../media/hdphoto1.wdp"/><Relationship Id="rId10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ster_data_science_2022_pri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Sata Science Symposium 2022</a:t>
            </a:r>
            <a:endParaRPr lang="pt-P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E73D-57DF-8C4A-BA7F-3E57FBF78781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24781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41122" y="0"/>
            <a:ext cx="8229600" cy="762000"/>
          </a:xfrm>
        </p:spPr>
        <p:txBody>
          <a:bodyPr/>
          <a:lstStyle/>
          <a:p>
            <a:r>
              <a:rPr lang="pt-PT" dirty="0" err="1" smtClean="0">
                <a:solidFill>
                  <a:srgbClr val="FFFFFF"/>
                </a:solidFill>
              </a:rPr>
              <a:t>Let’s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get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started</a:t>
            </a:r>
            <a:r>
              <a:rPr lang="pt-PT" dirty="0" smtClean="0">
                <a:solidFill>
                  <a:srgbClr val="FFFFFF"/>
                </a:solidFill>
              </a:rPr>
              <a:t>!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Sata Science Symposium 2022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92963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ctrTitle"/>
          </p:nvPr>
        </p:nvSpPr>
        <p:spPr>
          <a:xfrm>
            <a:off x="1234830" y="207060"/>
            <a:ext cx="7702534" cy="17084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r"/>
            <a:r>
              <a:rPr lang="pt-PT" sz="2800" b="1" dirty="0" smtClean="0">
                <a:solidFill>
                  <a:srgbClr val="6884B3"/>
                </a:solidFill>
                <a:latin typeface="Titillium Web"/>
                <a:ea typeface="Titillium Web"/>
                <a:cs typeface="Titillium Web"/>
                <a:sym typeface="Titillium Web"/>
              </a:rPr>
              <a:t>LIP </a:t>
            </a:r>
            <a:r>
              <a:rPr lang="mr-IN" sz="2800" b="1" dirty="0" smtClean="0">
                <a:solidFill>
                  <a:srgbClr val="6884B3"/>
                </a:solidFill>
                <a:latin typeface="Titillium Web"/>
                <a:ea typeface="Titillium Web"/>
                <a:cs typeface="Titillium Web"/>
                <a:sym typeface="Titillium Web"/>
              </a:rPr>
              <a:t>–</a:t>
            </a:r>
            <a:r>
              <a:rPr lang="pt-PT" sz="2800" b="1" dirty="0" smtClean="0">
                <a:solidFill>
                  <a:srgbClr val="6884B3"/>
                </a:solidFill>
                <a:latin typeface="Titillium Web"/>
                <a:ea typeface="Titillium Web"/>
                <a:cs typeface="Titillium Web"/>
                <a:sym typeface="Titillium Web"/>
              </a:rPr>
              <a:t> Laboratório de Instrumentação e Física Experimental de Partículas</a:t>
            </a:r>
            <a:endParaRPr sz="2800" b="1" dirty="0">
              <a:solidFill>
                <a:srgbClr val="6884B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5" name="Picture 14" descr="UC_V_FundoEscuro-branc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89" y="7774130"/>
            <a:ext cx="990600" cy="1323972"/>
          </a:xfrm>
          <a:prstGeom prst="rect">
            <a:avLst/>
          </a:prstGeom>
        </p:spPr>
      </p:pic>
      <p:pic>
        <p:nvPicPr>
          <p:cNvPr id="16" name="Picture 15" descr="2017_FCT_H_branco.png"/>
          <p:cNvPicPr>
            <a:picLocks noChangeAspect="1"/>
          </p:cNvPicPr>
          <p:nvPr/>
        </p:nvPicPr>
        <p:blipFill rotWithShape="1">
          <a:blip r:embed="rId4" cstate="screen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41" r="8619"/>
          <a:stretch/>
        </p:blipFill>
        <p:spPr>
          <a:xfrm>
            <a:off x="6697133" y="7936054"/>
            <a:ext cx="2453385" cy="1134124"/>
          </a:xfrm>
          <a:prstGeom prst="rect">
            <a:avLst/>
          </a:prstGeom>
        </p:spPr>
      </p:pic>
      <p:pic>
        <p:nvPicPr>
          <p:cNvPr id="17" name="Picture 16" descr="LIP-white-3100x2100.png"/>
          <p:cNvPicPr>
            <a:picLocks noChangeAspect="1"/>
          </p:cNvPicPr>
          <p:nvPr/>
        </p:nvPicPr>
        <p:blipFill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830" y="8112998"/>
            <a:ext cx="855732" cy="772919"/>
          </a:xfrm>
          <a:prstGeom prst="rect">
            <a:avLst/>
          </a:prstGeom>
        </p:spPr>
      </p:pic>
      <p:pic>
        <p:nvPicPr>
          <p:cNvPr id="18" name="Picture 17" descr="ATLAS-chrome-logo_lo.png"/>
          <p:cNvPicPr>
            <a:picLocks noChangeAspect="1"/>
          </p:cNvPicPr>
          <p:nvPr/>
        </p:nvPicPr>
        <p:blipFill>
          <a:blip r:embed="rId6" cstate="screen">
            <a:alphaModFix amt="6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955" y="8112997"/>
            <a:ext cx="1786978" cy="798571"/>
          </a:xfrm>
          <a:prstGeom prst="rect">
            <a:avLst/>
          </a:prstGeom>
        </p:spPr>
      </p:pic>
      <p:pic>
        <p:nvPicPr>
          <p:cNvPr id="19" name="Picture 18" descr="spf_fisica_particulas.png"/>
          <p:cNvPicPr>
            <a:picLocks noChangeAspect="1"/>
          </p:cNvPicPr>
          <p:nvPr/>
        </p:nvPicPr>
        <p:blipFill>
          <a:blip r:embed="rId7" cstate="screen">
            <a:lum bright="70000" contrast="-70000"/>
            <a:alphaModFix amt="6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0868" y="8112998"/>
            <a:ext cx="1613327" cy="825569"/>
          </a:xfrm>
          <a:prstGeom prst="rect">
            <a:avLst/>
          </a:prstGeom>
        </p:spPr>
      </p:pic>
      <p:pic>
        <p:nvPicPr>
          <p:cNvPr id="20" name="Picture 19" descr="logo-cern.gif"/>
          <p:cNvPicPr>
            <a:picLocks noChangeAspect="1"/>
          </p:cNvPicPr>
          <p:nvPr/>
        </p:nvPicPr>
        <p:blipFill>
          <a:blip r:embed="rId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2118" y="7987642"/>
            <a:ext cx="873113" cy="1164151"/>
          </a:xfrm>
          <a:prstGeom prst="rect">
            <a:avLst/>
          </a:prstGeom>
        </p:spPr>
      </p:pic>
      <p:pic>
        <p:nvPicPr>
          <p:cNvPr id="22" name="Picture 21" descr="LIP-White-Logos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79" y="5402580"/>
            <a:ext cx="1049822" cy="948227"/>
          </a:xfrm>
          <a:prstGeom prst="rect">
            <a:avLst/>
          </a:prstGeom>
        </p:spPr>
      </p:pic>
      <p:pic>
        <p:nvPicPr>
          <p:cNvPr id="2" name="Picture 1" descr="UC_V_FundoEscuro-branco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054" y="5127090"/>
            <a:ext cx="1295073" cy="173091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/>
          <a:srcRect l="2546" r="2235"/>
          <a:stretch/>
        </p:blipFill>
        <p:spPr>
          <a:xfrm>
            <a:off x="0" y="4972337"/>
            <a:ext cx="9144000" cy="1885664"/>
          </a:xfrm>
          <a:prstGeom prst="rect">
            <a:avLst/>
          </a:prstGeom>
        </p:spPr>
      </p:pic>
      <p:pic>
        <p:nvPicPr>
          <p:cNvPr id="5" name="Picture 4" descr="LIP-black-3100x2100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7" y="1009218"/>
            <a:ext cx="1771304" cy="11155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51368" y="2753910"/>
            <a:ext cx="61967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800" dirty="0" err="1" smtClean="0"/>
              <a:t>Welcome</a:t>
            </a:r>
            <a:r>
              <a:rPr lang="pt-PT" sz="8800" dirty="0" smtClean="0"/>
              <a:t>!</a:t>
            </a:r>
            <a:endParaRPr lang="pt-PT" sz="8800" dirty="0"/>
          </a:p>
        </p:txBody>
      </p:sp>
    </p:spTree>
    <p:extLst>
      <p:ext uri="{BB962C8B-B14F-4D97-AF65-F5344CB8AC3E}">
        <p14:creationId xmlns:p14="http://schemas.microsoft.com/office/powerpoint/2010/main" val="644047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286375" y="1109659"/>
            <a:ext cx="2732925" cy="5446715"/>
            <a:chOff x="6901449" y="323527"/>
            <a:chExt cx="2233472" cy="448446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01449" y="323527"/>
              <a:ext cx="2233472" cy="4484461"/>
            </a:xfrm>
            <a:prstGeom prst="rect">
              <a:avLst/>
            </a:prstGeom>
          </p:spPr>
        </p:pic>
        <p:pic>
          <p:nvPicPr>
            <p:cNvPr id="7" name="Picture 6" descr="LIP-black-3100x210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9567" y="784535"/>
              <a:ext cx="522283" cy="353805"/>
            </a:xfrm>
            <a:prstGeom prst="rect">
              <a:avLst/>
            </a:prstGeom>
          </p:spPr>
        </p:pic>
        <p:pic>
          <p:nvPicPr>
            <p:cNvPr id="9" name="Picture 8" descr="LIP-black-3100x210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2556" y="1931485"/>
              <a:ext cx="522283" cy="353805"/>
            </a:xfrm>
            <a:prstGeom prst="rect">
              <a:avLst/>
            </a:prstGeom>
          </p:spPr>
        </p:pic>
        <p:pic>
          <p:nvPicPr>
            <p:cNvPr id="10" name="Picture 9" descr="LIP-black-3100x210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5225" y="3073079"/>
              <a:ext cx="522283" cy="35380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97" y="346060"/>
            <a:ext cx="8520600" cy="763600"/>
          </a:xfrm>
        </p:spPr>
        <p:txBody>
          <a:bodyPr>
            <a:noAutofit/>
          </a:bodyPr>
          <a:lstStyle/>
          <a:p>
            <a:pPr algn="l"/>
            <a:r>
              <a:rPr lang="pt-PT" sz="3200" dirty="0" smtClean="0"/>
              <a:t>O LIP: física, tecnologia, computação e sociedade</a:t>
            </a:r>
            <a:endParaRPr lang="pt-PT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1897" y="1102948"/>
            <a:ext cx="5283124" cy="5564448"/>
          </a:xfrm>
        </p:spPr>
        <p:txBody>
          <a:bodyPr>
            <a:normAutofit/>
          </a:bodyPr>
          <a:lstStyle/>
          <a:p>
            <a:r>
              <a:rPr lang="pt-PT" sz="2400" dirty="0" smtClean="0"/>
              <a:t>Criado em 1986 quando Portugal se juntou ao CERN</a:t>
            </a:r>
          </a:p>
          <a:p>
            <a:r>
              <a:rPr lang="pt-PT" sz="2400" dirty="0" smtClean="0"/>
              <a:t>Quatro pilares de atividade</a:t>
            </a:r>
          </a:p>
          <a:p>
            <a:pPr lvl="1"/>
            <a:r>
              <a:rPr lang="pt-PT" sz="1800" b="1" dirty="0" smtClean="0"/>
              <a:t>Investigação</a:t>
            </a:r>
            <a:r>
              <a:rPr lang="pt-PT" sz="1800" dirty="0" smtClean="0"/>
              <a:t> fundamental em física de partículas e </a:t>
            </a:r>
            <a:r>
              <a:rPr lang="pt-PT" sz="1800" dirty="0" err="1" smtClean="0"/>
              <a:t>astropartículas</a:t>
            </a:r>
            <a:endParaRPr lang="pt-PT" sz="1800" dirty="0" smtClean="0"/>
          </a:p>
          <a:p>
            <a:pPr lvl="1"/>
            <a:r>
              <a:rPr lang="pt-PT" sz="1800" b="1" dirty="0" smtClean="0"/>
              <a:t>Desenvolvimento</a:t>
            </a:r>
            <a:r>
              <a:rPr lang="pt-PT" sz="1800" dirty="0" smtClean="0"/>
              <a:t> e aplicação das tecnologias relacionadas</a:t>
            </a:r>
          </a:p>
          <a:p>
            <a:pPr lvl="2"/>
            <a:r>
              <a:rPr lang="pt-PT" sz="1800" dirty="0" smtClean="0"/>
              <a:t>Instrumentaç</a:t>
            </a:r>
            <a:r>
              <a:rPr lang="pt-PT" sz="1800" dirty="0" smtClean="0"/>
              <a:t>ão</a:t>
            </a:r>
            <a:endParaRPr lang="pt-PT" sz="1800" dirty="0" smtClean="0"/>
          </a:p>
          <a:p>
            <a:pPr lvl="2"/>
            <a:r>
              <a:rPr lang="pt-PT" sz="1800" dirty="0" smtClean="0"/>
              <a:t>Saúd</a:t>
            </a:r>
            <a:r>
              <a:rPr lang="pt-PT" sz="1800" dirty="0" smtClean="0"/>
              <a:t>e</a:t>
            </a:r>
            <a:r>
              <a:rPr lang="pt-PT" sz="1800" dirty="0" smtClean="0"/>
              <a:t> </a:t>
            </a:r>
            <a:endParaRPr lang="pt-PT" sz="1800" dirty="0"/>
          </a:p>
          <a:p>
            <a:pPr lvl="2"/>
            <a:r>
              <a:rPr lang="pt-PT" sz="1800" dirty="0" smtClean="0"/>
              <a:t>Espaço</a:t>
            </a:r>
            <a:endParaRPr lang="pt-PT" sz="1800" dirty="0" smtClean="0"/>
          </a:p>
          <a:p>
            <a:pPr lvl="1"/>
            <a:r>
              <a:rPr lang="pt-PT" sz="1800" b="1" dirty="0" smtClean="0"/>
              <a:t>Computação</a:t>
            </a:r>
            <a:r>
              <a:rPr lang="pt-PT" sz="1800" dirty="0" smtClean="0"/>
              <a:t> paralela em larga escala</a:t>
            </a:r>
          </a:p>
          <a:p>
            <a:pPr lvl="1"/>
            <a:r>
              <a:rPr lang="pt-PT" sz="1800" b="1" dirty="0" smtClean="0"/>
              <a:t>Divulgação</a:t>
            </a:r>
            <a:r>
              <a:rPr lang="pt-PT" sz="1800" dirty="0" smtClean="0"/>
              <a:t> e treino avançado</a:t>
            </a:r>
          </a:p>
          <a:p>
            <a:r>
              <a:rPr lang="pt-PT" sz="2400" dirty="0" smtClean="0"/>
              <a:t>Cerca de: </a:t>
            </a:r>
          </a:p>
          <a:p>
            <a:pPr lvl="1"/>
            <a:r>
              <a:rPr lang="pt-PT" sz="1800" dirty="0" smtClean="0"/>
              <a:t>200 membros</a:t>
            </a:r>
          </a:p>
          <a:p>
            <a:pPr lvl="1"/>
            <a:r>
              <a:rPr lang="pt-PT" sz="1800" dirty="0" smtClean="0"/>
              <a:t>95 doutorados</a:t>
            </a:r>
          </a:p>
          <a:p>
            <a:pPr lvl="1"/>
            <a:r>
              <a:rPr lang="pt-PT" sz="1800" dirty="0" smtClean="0"/>
              <a:t>65 estudantes</a:t>
            </a:r>
          </a:p>
          <a:p>
            <a:pPr lvl="1"/>
            <a:r>
              <a:rPr lang="pt-PT" sz="1800" dirty="0"/>
              <a:t>3</a:t>
            </a:r>
            <a:r>
              <a:rPr lang="pt-PT" sz="1800" dirty="0" smtClean="0"/>
              <a:t>5 engenheiros e administrativos</a:t>
            </a:r>
          </a:p>
          <a:p>
            <a:endParaRPr lang="pt-PT" sz="2400" dirty="0" smtClean="0"/>
          </a:p>
          <a:p>
            <a:endParaRPr lang="pt-PT" sz="24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6416015" y="4773092"/>
            <a:ext cx="2618151" cy="1926054"/>
            <a:chOff x="5621778" y="2867084"/>
            <a:chExt cx="3522222" cy="227641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21778" y="2879939"/>
              <a:ext cx="3522222" cy="226356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305581" y="2867084"/>
              <a:ext cx="1783759" cy="600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900" dirty="0" smtClean="0">
                  <a:solidFill>
                    <a:schemeClr val="bg2">
                      <a:lumMod val="75000"/>
                    </a:schemeClr>
                  </a:solidFill>
                </a:rPr>
                <a:t>1º içar da bandeira portuguesa no CERN, em 1986</a:t>
              </a:r>
              <a:endParaRPr lang="pt-PT" sz="9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107147" y="1993486"/>
            <a:ext cx="830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/>
              <a:t>Minho</a:t>
            </a:r>
            <a:endParaRPr lang="pt-PT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783995" y="3401660"/>
            <a:ext cx="984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/>
              <a:t>Coimbra</a:t>
            </a:r>
            <a:endParaRPr lang="pt-PT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337278" y="4120352"/>
            <a:ext cx="984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smtClean="0"/>
              <a:t>Lisboa</a:t>
            </a:r>
            <a:endParaRPr lang="pt-PT" sz="20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95066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699669"/>
            <a:ext cx="2430553" cy="21583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593" y="259582"/>
            <a:ext cx="4158351" cy="763600"/>
          </a:xfrm>
        </p:spPr>
        <p:txBody>
          <a:bodyPr>
            <a:normAutofit fontScale="90000"/>
          </a:bodyPr>
          <a:lstStyle/>
          <a:p>
            <a:pPr algn="l"/>
            <a:r>
              <a:rPr lang="pt-PT" dirty="0" smtClean="0">
                <a:solidFill>
                  <a:schemeClr val="bg1"/>
                </a:solidFill>
              </a:rPr>
              <a:t>F</a:t>
            </a:r>
            <a:r>
              <a:rPr lang="pt-PT" dirty="0" smtClean="0">
                <a:solidFill>
                  <a:schemeClr val="bg1"/>
                </a:solidFill>
              </a:rPr>
              <a:t>ísica </a:t>
            </a:r>
            <a:r>
              <a:rPr lang="pt-PT" dirty="0" smtClean="0">
                <a:solidFill>
                  <a:schemeClr val="bg1"/>
                </a:solidFill>
              </a:rPr>
              <a:t>Experimental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" y="1175572"/>
            <a:ext cx="4456689" cy="4555200"/>
          </a:xfrm>
        </p:spPr>
        <p:txBody>
          <a:bodyPr>
            <a:normAutofit fontScale="70000" lnSpcReduction="20000"/>
          </a:bodyPr>
          <a:lstStyle/>
          <a:p>
            <a:r>
              <a:rPr lang="pt-PT" dirty="0" smtClean="0">
                <a:solidFill>
                  <a:srgbClr val="FFFFFF"/>
                </a:solidFill>
              </a:rPr>
              <a:t>CERN (</a:t>
            </a:r>
            <a:r>
              <a:rPr lang="pt-PT" dirty="0" err="1" smtClean="0">
                <a:solidFill>
                  <a:srgbClr val="FFFFFF"/>
                </a:solidFill>
              </a:rPr>
              <a:t>Gen</a:t>
            </a:r>
            <a:r>
              <a:rPr lang="pt-PT" dirty="0" err="1" smtClean="0">
                <a:solidFill>
                  <a:srgbClr val="FFFFFF"/>
                </a:solidFill>
              </a:rPr>
              <a:t>ève</a:t>
            </a:r>
            <a:r>
              <a:rPr lang="pt-PT" dirty="0" smtClean="0">
                <a:solidFill>
                  <a:srgbClr val="FFFFFF"/>
                </a:solidFill>
              </a:rPr>
              <a:t>)</a:t>
            </a:r>
            <a:r>
              <a:rPr lang="pt-PT" dirty="0" smtClean="0">
                <a:solidFill>
                  <a:srgbClr val="FFFFFF"/>
                </a:solidFill>
              </a:rPr>
              <a:t>: </a:t>
            </a:r>
            <a:endParaRPr lang="pt-PT" dirty="0" smtClean="0">
              <a:solidFill>
                <a:srgbClr val="FFFFFF"/>
              </a:solidFill>
            </a:endParaRPr>
          </a:p>
          <a:p>
            <a:pPr lvl="1"/>
            <a:r>
              <a:rPr lang="pt-PT" dirty="0" smtClean="0">
                <a:solidFill>
                  <a:srgbClr val="FFFFFF"/>
                </a:solidFill>
              </a:rPr>
              <a:t>Fronteira de energia: ATLAS, CMS</a:t>
            </a:r>
          </a:p>
          <a:p>
            <a:pPr lvl="1"/>
            <a:r>
              <a:rPr lang="pt-PT" dirty="0" smtClean="0">
                <a:solidFill>
                  <a:srgbClr val="FFFFFF"/>
                </a:solidFill>
              </a:rPr>
              <a:t>Estrutura de nucleões: COMPASS/AMBER</a:t>
            </a:r>
          </a:p>
          <a:p>
            <a:pPr lvl="1"/>
            <a:r>
              <a:rPr lang="pt-PT" dirty="0" smtClean="0">
                <a:solidFill>
                  <a:srgbClr val="FFFFFF"/>
                </a:solidFill>
              </a:rPr>
              <a:t>Física nuclear: ISOLDE</a:t>
            </a:r>
          </a:p>
          <a:p>
            <a:pPr lvl="1"/>
            <a:r>
              <a:rPr lang="pt-PT" dirty="0" smtClean="0">
                <a:solidFill>
                  <a:srgbClr val="FFFFFF"/>
                </a:solidFill>
              </a:rPr>
              <a:t>Neutrinos e exóticos: </a:t>
            </a:r>
            <a:r>
              <a:rPr lang="pt-PT" dirty="0" err="1" smtClean="0">
                <a:solidFill>
                  <a:srgbClr val="FFFFFF"/>
                </a:solidFill>
              </a:rPr>
              <a:t>SHiP</a:t>
            </a:r>
            <a:r>
              <a:rPr lang="pt-PT" dirty="0" smtClean="0">
                <a:solidFill>
                  <a:srgbClr val="FFFFFF"/>
                </a:solidFill>
              </a:rPr>
              <a:t>/SND</a:t>
            </a:r>
          </a:p>
          <a:p>
            <a:r>
              <a:rPr lang="pt-PT" dirty="0" smtClean="0">
                <a:solidFill>
                  <a:srgbClr val="FFFFFF"/>
                </a:solidFill>
              </a:rPr>
              <a:t>GSI (Darmstadt)</a:t>
            </a:r>
            <a:r>
              <a:rPr lang="pt-PT" dirty="0" smtClean="0">
                <a:solidFill>
                  <a:srgbClr val="FFFFFF"/>
                </a:solidFill>
              </a:rPr>
              <a:t>: </a:t>
            </a:r>
            <a:endParaRPr lang="pt-PT" dirty="0" smtClean="0">
              <a:solidFill>
                <a:srgbClr val="FFFFFF"/>
              </a:solidFill>
            </a:endParaRPr>
          </a:p>
          <a:p>
            <a:pPr lvl="1"/>
            <a:r>
              <a:rPr lang="pt-PT" dirty="0" smtClean="0">
                <a:solidFill>
                  <a:srgbClr val="FFFFFF"/>
                </a:solidFill>
              </a:rPr>
              <a:t>Física nuclear: HADES </a:t>
            </a:r>
            <a:endParaRPr lang="pt-PT" dirty="0">
              <a:solidFill>
                <a:srgbClr val="FFFFFF"/>
              </a:solidFill>
            </a:endParaRPr>
          </a:p>
          <a:p>
            <a:r>
              <a:rPr lang="pt-PT" dirty="0" smtClean="0">
                <a:solidFill>
                  <a:srgbClr val="FFFFFF"/>
                </a:solidFill>
              </a:rPr>
              <a:t>EUA: </a:t>
            </a:r>
          </a:p>
          <a:p>
            <a:pPr lvl="1"/>
            <a:r>
              <a:rPr lang="pt-PT" dirty="0" smtClean="0">
                <a:solidFill>
                  <a:srgbClr val="FFFFFF"/>
                </a:solidFill>
              </a:rPr>
              <a:t>Neutrinos: SNO</a:t>
            </a:r>
            <a:r>
              <a:rPr lang="pt-PT" dirty="0">
                <a:solidFill>
                  <a:srgbClr val="FFFFFF"/>
                </a:solidFill>
              </a:rPr>
              <a:t>+, </a:t>
            </a:r>
            <a:r>
              <a:rPr lang="pt-PT" dirty="0" smtClean="0">
                <a:solidFill>
                  <a:srgbClr val="FFFFFF"/>
                </a:solidFill>
              </a:rPr>
              <a:t>DUNE</a:t>
            </a:r>
            <a:endParaRPr lang="pt-PT" dirty="0">
              <a:solidFill>
                <a:srgbClr val="FFFFFF"/>
              </a:solidFill>
            </a:endParaRPr>
          </a:p>
          <a:p>
            <a:pPr lvl="1"/>
            <a:r>
              <a:rPr lang="pt-PT" dirty="0" smtClean="0">
                <a:solidFill>
                  <a:srgbClr val="FFFFFF"/>
                </a:solidFill>
              </a:rPr>
              <a:t>Matéria escura: </a:t>
            </a:r>
            <a:r>
              <a:rPr lang="pt-PT" dirty="0">
                <a:solidFill>
                  <a:srgbClr val="FFFFFF"/>
                </a:solidFill>
              </a:rPr>
              <a:t>LUX, LZ</a:t>
            </a:r>
          </a:p>
          <a:p>
            <a:r>
              <a:rPr lang="pt-PT" dirty="0" smtClean="0">
                <a:solidFill>
                  <a:srgbClr val="FFFFFF"/>
                </a:solidFill>
              </a:rPr>
              <a:t>Argentina:</a:t>
            </a:r>
          </a:p>
          <a:p>
            <a:pPr lvl="1"/>
            <a:r>
              <a:rPr lang="pt-PT" dirty="0" smtClean="0">
                <a:solidFill>
                  <a:srgbClr val="FFFFFF"/>
                </a:solidFill>
              </a:rPr>
              <a:t>Raios cósmicos: Pierre </a:t>
            </a:r>
            <a:r>
              <a:rPr lang="pt-PT" dirty="0" err="1">
                <a:solidFill>
                  <a:srgbClr val="FFFFFF"/>
                </a:solidFill>
              </a:rPr>
              <a:t>Auger</a:t>
            </a:r>
            <a:r>
              <a:rPr lang="pt-PT" dirty="0">
                <a:solidFill>
                  <a:srgbClr val="FFFFFF"/>
                </a:solidFill>
              </a:rPr>
              <a:t> </a:t>
            </a:r>
            <a:endParaRPr lang="pt-PT" dirty="0" smtClean="0">
              <a:solidFill>
                <a:srgbClr val="FFFFFF"/>
              </a:solidFill>
            </a:endParaRPr>
          </a:p>
          <a:p>
            <a:r>
              <a:rPr lang="pt-PT" dirty="0">
                <a:solidFill>
                  <a:srgbClr val="FFFFFF"/>
                </a:solidFill>
              </a:rPr>
              <a:t>Estação Espacial </a:t>
            </a:r>
            <a:r>
              <a:rPr lang="pt-PT" dirty="0" smtClean="0">
                <a:solidFill>
                  <a:srgbClr val="FFFFFF"/>
                </a:solidFill>
              </a:rPr>
              <a:t>Internacional: </a:t>
            </a:r>
          </a:p>
          <a:p>
            <a:pPr lvl="1"/>
            <a:r>
              <a:rPr lang="pt-PT" dirty="0" smtClean="0">
                <a:solidFill>
                  <a:srgbClr val="FFFFFF"/>
                </a:solidFill>
              </a:rPr>
              <a:t>AMS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535" r="8711"/>
          <a:stretch/>
        </p:blipFill>
        <p:spPr>
          <a:xfrm>
            <a:off x="4468669" y="-1"/>
            <a:ext cx="2415381" cy="16192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7882" y="3089556"/>
            <a:ext cx="2256118" cy="16094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2902" y="3083461"/>
            <a:ext cx="2413817" cy="16155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0051" y="1619250"/>
            <a:ext cx="2430181" cy="14763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/>
          <a:srcRect l="4012" t="3457" r="3548" b="2469"/>
          <a:stretch/>
        </p:blipFill>
        <p:spPr>
          <a:xfrm>
            <a:off x="6853770" y="-2"/>
            <a:ext cx="2297203" cy="16192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0232" y="3083460"/>
            <a:ext cx="2250741" cy="157869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467018" y="4662153"/>
            <a:ext cx="4673949" cy="2158331"/>
            <a:chOff x="3479621" y="1228457"/>
            <a:chExt cx="5481623" cy="2705522"/>
          </a:xfrm>
          <a:solidFill>
            <a:schemeClr val="bg1"/>
          </a:solidFill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479621" y="1228457"/>
              <a:ext cx="5481623" cy="2705522"/>
            </a:xfrm>
            <a:prstGeom prst="rect">
              <a:avLst/>
            </a:prstGeom>
            <a:grpFill/>
          </p:spPr>
        </p:pic>
        <p:sp>
          <p:nvSpPr>
            <p:cNvPr id="15" name="Oval 14"/>
            <p:cNvSpPr/>
            <p:nvPr/>
          </p:nvSpPr>
          <p:spPr>
            <a:xfrm>
              <a:off x="6107582" y="2177619"/>
              <a:ext cx="106952" cy="100169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0" name="Oval 19"/>
            <p:cNvSpPr/>
            <p:nvPr/>
          </p:nvSpPr>
          <p:spPr>
            <a:xfrm>
              <a:off x="6196487" y="2101437"/>
              <a:ext cx="106952" cy="100169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1" name="Oval 20"/>
            <p:cNvSpPr/>
            <p:nvPr/>
          </p:nvSpPr>
          <p:spPr>
            <a:xfrm>
              <a:off x="4651316" y="2048090"/>
              <a:ext cx="106952" cy="100169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2" name="Oval 21"/>
            <p:cNvSpPr/>
            <p:nvPr/>
          </p:nvSpPr>
          <p:spPr>
            <a:xfrm>
              <a:off x="4951884" y="3475963"/>
              <a:ext cx="106952" cy="100169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3" name="Oval 22"/>
            <p:cNvSpPr/>
            <p:nvPr/>
          </p:nvSpPr>
          <p:spPr>
            <a:xfrm>
              <a:off x="6103349" y="2169153"/>
              <a:ext cx="106952" cy="100169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4" name="Oval 23"/>
            <p:cNvSpPr/>
            <p:nvPr/>
          </p:nvSpPr>
          <p:spPr>
            <a:xfrm>
              <a:off x="4758268" y="2098174"/>
              <a:ext cx="106952" cy="100169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3483178" y="2607699"/>
              <a:ext cx="5477804" cy="604583"/>
            </a:xfrm>
            <a:custGeom>
              <a:avLst/>
              <a:gdLst>
                <a:gd name="connsiteX0" fmla="*/ 0 w 5609437"/>
                <a:gd name="connsiteY0" fmla="*/ 408938 h 604583"/>
                <a:gd name="connsiteX1" fmla="*/ 1905092 w 5609437"/>
                <a:gd name="connsiteY1" fmla="*/ 3191 h 604583"/>
                <a:gd name="connsiteX2" fmla="*/ 3721985 w 5609437"/>
                <a:gd name="connsiteY2" fmla="*/ 602991 h 604583"/>
                <a:gd name="connsiteX3" fmla="*/ 5609437 w 5609437"/>
                <a:gd name="connsiteY3" fmla="*/ 144320 h 604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09437" h="604583">
                  <a:moveTo>
                    <a:pt x="0" y="408938"/>
                  </a:moveTo>
                  <a:cubicBezTo>
                    <a:pt x="642380" y="189893"/>
                    <a:pt x="1284761" y="-29151"/>
                    <a:pt x="1905092" y="3191"/>
                  </a:cubicBezTo>
                  <a:cubicBezTo>
                    <a:pt x="2525423" y="35533"/>
                    <a:pt x="3104594" y="579470"/>
                    <a:pt x="3721985" y="602991"/>
                  </a:cubicBezTo>
                  <a:cubicBezTo>
                    <a:pt x="4339376" y="626513"/>
                    <a:pt x="4974406" y="385416"/>
                    <a:pt x="5609437" y="144320"/>
                  </a:cubicBezTo>
                </a:path>
              </a:pathLst>
            </a:custGeom>
            <a:noFill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6" name="Oval 25"/>
            <p:cNvSpPr/>
            <p:nvPr/>
          </p:nvSpPr>
          <p:spPr>
            <a:xfrm>
              <a:off x="5311483" y="2544465"/>
              <a:ext cx="106952" cy="100169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76720" y="1619250"/>
            <a:ext cx="2274184" cy="147030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3754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11567"/>
            <a:ext cx="4863810" cy="1325066"/>
          </a:xfrm>
        </p:spPr>
        <p:txBody>
          <a:bodyPr>
            <a:normAutofit fontScale="90000"/>
          </a:bodyPr>
          <a:lstStyle/>
          <a:p>
            <a:pPr algn="l"/>
            <a:r>
              <a:rPr lang="pt-PT" dirty="0" smtClean="0">
                <a:solidFill>
                  <a:srgbClr val="FFFFFF"/>
                </a:solidFill>
              </a:rPr>
              <a:t>Desenvolvimento tecnológico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682750"/>
            <a:ext cx="4648418" cy="4906966"/>
          </a:xfrm>
        </p:spPr>
        <p:txBody>
          <a:bodyPr>
            <a:noAutofit/>
          </a:bodyPr>
          <a:lstStyle/>
          <a:p>
            <a:r>
              <a:rPr lang="pt-PT" sz="2000" dirty="0" smtClean="0">
                <a:solidFill>
                  <a:srgbClr val="FFFFFF"/>
                </a:solidFill>
              </a:rPr>
              <a:t>Longo percurso no desenvolvimento de detetores de radiação: </a:t>
            </a:r>
          </a:p>
          <a:p>
            <a:pPr lvl="1"/>
            <a:r>
              <a:rPr lang="pt-PT" sz="1800" dirty="0" smtClean="0">
                <a:solidFill>
                  <a:srgbClr val="FFFFFF"/>
                </a:solidFill>
              </a:rPr>
              <a:t>Gasosos</a:t>
            </a:r>
            <a:r>
              <a:rPr lang="pt-PT" sz="1800" dirty="0">
                <a:solidFill>
                  <a:srgbClr val="FFFFFF"/>
                </a:solidFill>
              </a:rPr>
              <a:t> </a:t>
            </a:r>
            <a:r>
              <a:rPr lang="pt-PT" sz="1800" dirty="0" smtClean="0">
                <a:solidFill>
                  <a:srgbClr val="FFFFFF"/>
                </a:solidFill>
              </a:rPr>
              <a:t>e de líquidos nobres </a:t>
            </a:r>
          </a:p>
          <a:p>
            <a:pPr lvl="1"/>
            <a:r>
              <a:rPr lang="pt-PT" sz="1800" dirty="0" smtClean="0">
                <a:solidFill>
                  <a:srgbClr val="FFFFFF"/>
                </a:solidFill>
              </a:rPr>
              <a:t>De cintilação</a:t>
            </a:r>
          </a:p>
          <a:p>
            <a:pPr lvl="1"/>
            <a:r>
              <a:rPr lang="pt-PT" sz="1800" dirty="0" smtClean="0">
                <a:solidFill>
                  <a:srgbClr val="FFFFFF"/>
                </a:solidFill>
              </a:rPr>
              <a:t>Participação na construção de grandes experiências: ATLAS, CMS, HADES, </a:t>
            </a:r>
            <a:r>
              <a:rPr lang="pt-PT" sz="1800" dirty="0" err="1" smtClean="0">
                <a:solidFill>
                  <a:srgbClr val="FFFFFF"/>
                </a:solidFill>
              </a:rPr>
              <a:t>etc</a:t>
            </a:r>
            <a:endParaRPr lang="pt-PT" sz="1800" dirty="0" smtClean="0">
              <a:solidFill>
                <a:srgbClr val="FFFFFF"/>
              </a:solidFill>
            </a:endParaRPr>
          </a:p>
          <a:p>
            <a:endParaRPr lang="pt-PT" sz="2000" dirty="0" smtClean="0">
              <a:solidFill>
                <a:srgbClr val="FFFFFF"/>
              </a:solidFill>
            </a:endParaRPr>
          </a:p>
          <a:p>
            <a:r>
              <a:rPr lang="pt-PT" sz="2000" dirty="0" smtClean="0">
                <a:solidFill>
                  <a:srgbClr val="FFFFFF"/>
                </a:solidFill>
              </a:rPr>
              <a:t>Know</a:t>
            </a:r>
            <a:r>
              <a:rPr lang="pt-PT" sz="2000" dirty="0" smtClean="0">
                <a:solidFill>
                  <a:srgbClr val="FFFFFF"/>
                </a:solidFill>
              </a:rPr>
              <a:t>-how permitiu investigação em aplicações tecnológicas:</a:t>
            </a:r>
          </a:p>
          <a:p>
            <a:pPr lvl="1"/>
            <a:r>
              <a:rPr lang="pt-PT" sz="1800" dirty="0" smtClean="0">
                <a:solidFill>
                  <a:srgbClr val="FFFFFF"/>
                </a:solidFill>
              </a:rPr>
              <a:t>Imagiologia médica (PET, Orto-CT) </a:t>
            </a:r>
          </a:p>
          <a:p>
            <a:pPr lvl="1"/>
            <a:r>
              <a:rPr lang="pt-PT" sz="1800" dirty="0" smtClean="0">
                <a:solidFill>
                  <a:srgbClr val="FFFFFF"/>
                </a:solidFill>
              </a:rPr>
              <a:t>Dosimetria médica (</a:t>
            </a:r>
            <a:r>
              <a:rPr lang="pt-PT" sz="1800" dirty="0" err="1" smtClean="0">
                <a:solidFill>
                  <a:srgbClr val="FFFFFF"/>
                </a:solidFill>
              </a:rPr>
              <a:t>microdosimetria</a:t>
            </a:r>
            <a:r>
              <a:rPr lang="pt-PT" sz="1800" dirty="0" smtClean="0">
                <a:solidFill>
                  <a:srgbClr val="FFFFFF"/>
                </a:solidFill>
              </a:rPr>
              <a:t>)</a:t>
            </a:r>
            <a:endParaRPr lang="pt-PT" sz="1800" dirty="0">
              <a:solidFill>
                <a:srgbClr val="FFFFFF"/>
              </a:solidFill>
            </a:endParaRPr>
          </a:p>
          <a:p>
            <a:pPr lvl="1"/>
            <a:r>
              <a:rPr lang="pt-PT" sz="1800" dirty="0" smtClean="0">
                <a:solidFill>
                  <a:srgbClr val="FFFFFF"/>
                </a:solidFill>
              </a:rPr>
              <a:t>Segurança e geofísica (scan de contentores, </a:t>
            </a:r>
            <a:r>
              <a:rPr lang="pt-PT" sz="1800" dirty="0" err="1">
                <a:solidFill>
                  <a:srgbClr val="FFFFFF"/>
                </a:solidFill>
              </a:rPr>
              <a:t>muografia</a:t>
            </a:r>
            <a:r>
              <a:rPr lang="pt-PT" sz="1800" dirty="0">
                <a:solidFill>
                  <a:srgbClr val="FFFFFF"/>
                </a:solidFill>
              </a:rPr>
              <a:t> </a:t>
            </a:r>
            <a:r>
              <a:rPr lang="pt-PT" sz="1800" dirty="0" smtClean="0">
                <a:solidFill>
                  <a:srgbClr val="FFFFFF"/>
                </a:solidFill>
              </a:rPr>
              <a:t>geológica)</a:t>
            </a:r>
          </a:p>
          <a:p>
            <a:pPr lvl="1"/>
            <a:r>
              <a:rPr lang="pt-PT" sz="1800" dirty="0" smtClean="0">
                <a:solidFill>
                  <a:srgbClr val="FFFFFF"/>
                </a:solidFill>
              </a:rPr>
              <a:t>Monitorização ambiental (</a:t>
            </a:r>
            <a:r>
              <a:rPr lang="pt-PT" sz="1800" dirty="0" err="1" smtClean="0">
                <a:solidFill>
                  <a:srgbClr val="FFFFFF"/>
                </a:solidFill>
              </a:rPr>
              <a:t>Rádon</a:t>
            </a:r>
            <a:r>
              <a:rPr lang="pt-PT" sz="1800" dirty="0" smtClean="0">
                <a:solidFill>
                  <a:srgbClr val="FFFFFF"/>
                </a:solidFill>
              </a:rPr>
              <a:t>)</a:t>
            </a:r>
          </a:p>
          <a:p>
            <a:pPr lvl="1"/>
            <a:r>
              <a:rPr lang="pt-PT" sz="1800" dirty="0" smtClean="0">
                <a:solidFill>
                  <a:srgbClr val="FFFFFF"/>
                </a:solidFill>
              </a:rPr>
              <a:t>Espaço (dosimetria e polarimetria)</a:t>
            </a:r>
            <a:endParaRPr lang="pt-PT" sz="1800" dirty="0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22499" t="17603" r="12995" b="14671"/>
          <a:stretch/>
        </p:blipFill>
        <p:spPr>
          <a:xfrm>
            <a:off x="4648417" y="973235"/>
            <a:ext cx="2353259" cy="29198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120" y="0"/>
            <a:ext cx="1500882" cy="13787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9725" y="1324813"/>
            <a:ext cx="2134275" cy="25329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b="5729"/>
          <a:stretch/>
        </p:blipFill>
        <p:spPr>
          <a:xfrm>
            <a:off x="6706300" y="3823040"/>
            <a:ext cx="2437701" cy="303496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/>
          <a:srcRect b="13992"/>
          <a:stretch/>
        </p:blipFill>
        <p:spPr>
          <a:xfrm>
            <a:off x="4656622" y="3823039"/>
            <a:ext cx="2110689" cy="3034961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747" y="1799274"/>
            <a:ext cx="2353103" cy="1896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8418" y="0"/>
            <a:ext cx="4495582" cy="132551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1773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975" y="450492"/>
            <a:ext cx="4372616" cy="1417152"/>
          </a:xfrm>
        </p:spPr>
        <p:txBody>
          <a:bodyPr>
            <a:normAutofit fontScale="90000"/>
          </a:bodyPr>
          <a:lstStyle/>
          <a:p>
            <a:pPr algn="l"/>
            <a:r>
              <a:rPr lang="pt-PT" dirty="0" smtClean="0">
                <a:solidFill>
                  <a:srgbClr val="FFFFFF"/>
                </a:solidFill>
              </a:rPr>
              <a:t>Computação e electrónica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200" y="1867644"/>
            <a:ext cx="4523396" cy="4990355"/>
          </a:xfrm>
        </p:spPr>
        <p:txBody>
          <a:bodyPr>
            <a:normAutofit fontScale="70000" lnSpcReduction="20000"/>
          </a:bodyPr>
          <a:lstStyle/>
          <a:p>
            <a:r>
              <a:rPr lang="pt-PT" dirty="0" smtClean="0">
                <a:solidFill>
                  <a:srgbClr val="FFFFFF"/>
                </a:solidFill>
              </a:rPr>
              <a:t>Desenvolvimento de infraestruturas de computação em larga escala: </a:t>
            </a:r>
          </a:p>
          <a:p>
            <a:pPr lvl="1"/>
            <a:r>
              <a:rPr lang="pt-PT" u="sng" dirty="0" smtClean="0">
                <a:solidFill>
                  <a:srgbClr val="FFFFFF"/>
                </a:solidFill>
              </a:rPr>
              <a:t>Análise</a:t>
            </a:r>
            <a:r>
              <a:rPr lang="pt-PT" dirty="0" smtClean="0">
                <a:solidFill>
                  <a:srgbClr val="FFFFFF"/>
                </a:solidFill>
              </a:rPr>
              <a:t> de dados experimentais</a:t>
            </a:r>
          </a:p>
          <a:p>
            <a:pPr lvl="1"/>
            <a:r>
              <a:rPr lang="pt-PT" u="sng" dirty="0" smtClean="0">
                <a:solidFill>
                  <a:srgbClr val="FFFFFF"/>
                </a:solidFill>
              </a:rPr>
              <a:t>Simulação</a:t>
            </a:r>
            <a:r>
              <a:rPr lang="pt-PT" dirty="0" smtClean="0">
                <a:solidFill>
                  <a:srgbClr val="FFFFFF"/>
                </a:solidFill>
              </a:rPr>
              <a:t> de interação da radiação</a:t>
            </a:r>
          </a:p>
          <a:p>
            <a:pPr lvl="1"/>
            <a:r>
              <a:rPr lang="pt-PT" u="sng" dirty="0" smtClean="0">
                <a:solidFill>
                  <a:srgbClr val="FFFFFF"/>
                </a:solidFill>
              </a:rPr>
              <a:t>Aplicações</a:t>
            </a:r>
            <a:r>
              <a:rPr lang="pt-PT" dirty="0" smtClean="0">
                <a:solidFill>
                  <a:srgbClr val="FFFFFF"/>
                </a:solidFill>
              </a:rPr>
              <a:t> em física, medicina nuclear, tecnologia e exploração do espaço</a:t>
            </a:r>
          </a:p>
          <a:p>
            <a:pPr lvl="1"/>
            <a:r>
              <a:rPr lang="pt-PT" u="sng" dirty="0" smtClean="0">
                <a:solidFill>
                  <a:srgbClr val="FFFFFF"/>
                </a:solidFill>
              </a:rPr>
              <a:t>Suporte </a:t>
            </a:r>
            <a:r>
              <a:rPr lang="pt-PT" dirty="0" smtClean="0">
                <a:solidFill>
                  <a:srgbClr val="FFFFFF"/>
                </a:solidFill>
              </a:rPr>
              <a:t>de outras áreas científicas</a:t>
            </a:r>
          </a:p>
          <a:p>
            <a:endParaRPr lang="pt-PT" dirty="0" smtClean="0">
              <a:solidFill>
                <a:srgbClr val="FFFFFF"/>
              </a:solidFill>
            </a:endParaRPr>
          </a:p>
          <a:p>
            <a:r>
              <a:rPr lang="pt-PT" dirty="0" err="1" smtClean="0">
                <a:solidFill>
                  <a:srgbClr val="FFFFFF"/>
                </a:solidFill>
              </a:rPr>
              <a:t>Eletrónica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smtClean="0">
                <a:solidFill>
                  <a:srgbClr val="FFFFFF"/>
                </a:solidFill>
              </a:rPr>
              <a:t>de aquisição de dados:</a:t>
            </a:r>
            <a:endParaRPr lang="pt-PT" dirty="0">
              <a:solidFill>
                <a:srgbClr val="FFFFFF"/>
              </a:solidFill>
            </a:endParaRPr>
          </a:p>
          <a:p>
            <a:pPr marL="114300" indent="0">
              <a:buNone/>
            </a:pPr>
            <a:r>
              <a:rPr lang="pt-PT" dirty="0" smtClean="0">
                <a:solidFill>
                  <a:srgbClr val="FFFFFF"/>
                </a:solidFill>
              </a:rPr>
              <a:t> 	Contribuições </a:t>
            </a:r>
            <a:r>
              <a:rPr lang="pt-PT" dirty="0" smtClean="0">
                <a:solidFill>
                  <a:srgbClr val="FFFFFF"/>
                </a:solidFill>
              </a:rPr>
              <a:t>importantes em: </a:t>
            </a:r>
          </a:p>
          <a:p>
            <a:pPr lvl="1"/>
            <a:r>
              <a:rPr lang="pt-PT" dirty="0" smtClean="0">
                <a:solidFill>
                  <a:srgbClr val="FFFFFF"/>
                </a:solidFill>
              </a:rPr>
              <a:t>CMS: calorímetro eletromagnético</a:t>
            </a:r>
          </a:p>
          <a:p>
            <a:pPr lvl="1"/>
            <a:r>
              <a:rPr lang="pt-PT" dirty="0" err="1" smtClean="0">
                <a:solidFill>
                  <a:srgbClr val="FFFFFF"/>
                </a:solidFill>
              </a:rPr>
              <a:t>Auger</a:t>
            </a:r>
            <a:r>
              <a:rPr lang="pt-PT" dirty="0" smtClean="0">
                <a:solidFill>
                  <a:srgbClr val="FFFFFF"/>
                </a:solidFill>
              </a:rPr>
              <a:t>: </a:t>
            </a:r>
            <a:r>
              <a:rPr lang="pt-PT" dirty="0" err="1" smtClean="0">
                <a:solidFill>
                  <a:srgbClr val="FFFFFF"/>
                </a:solidFill>
              </a:rPr>
              <a:t>eletrónica</a:t>
            </a:r>
            <a:r>
              <a:rPr lang="pt-PT" dirty="0" smtClean="0">
                <a:solidFill>
                  <a:srgbClr val="FFFFFF"/>
                </a:solidFill>
              </a:rPr>
              <a:t> de </a:t>
            </a:r>
            <a:r>
              <a:rPr lang="pt-PT" dirty="0" err="1" smtClean="0">
                <a:solidFill>
                  <a:srgbClr val="FFFFFF"/>
                </a:solidFill>
              </a:rPr>
              <a:t>front-end</a:t>
            </a:r>
            <a:endParaRPr lang="pt-PT" dirty="0" smtClean="0">
              <a:solidFill>
                <a:srgbClr val="FFFFFF"/>
              </a:solidFill>
            </a:endParaRPr>
          </a:p>
          <a:p>
            <a:pPr lvl="1"/>
            <a:r>
              <a:rPr lang="pt-PT" dirty="0" err="1" smtClean="0">
                <a:solidFill>
                  <a:srgbClr val="FFFFFF"/>
                </a:solidFill>
              </a:rPr>
              <a:t>Etc</a:t>
            </a:r>
            <a:r>
              <a:rPr lang="pt-PT" dirty="0" smtClean="0">
                <a:solidFill>
                  <a:srgbClr val="FFFFFF"/>
                </a:solidFill>
              </a:rPr>
              <a:t>, </a:t>
            </a:r>
            <a:r>
              <a:rPr lang="pt-PT" dirty="0" err="1" smtClean="0">
                <a:solidFill>
                  <a:srgbClr val="FFFFFF"/>
                </a:solidFill>
              </a:rPr>
              <a:t>etc</a:t>
            </a:r>
            <a:endParaRPr lang="pt-PT" dirty="0" smtClean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912" y="6345"/>
            <a:ext cx="2392088" cy="16207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596" y="1699035"/>
            <a:ext cx="2087183" cy="13691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r="36530"/>
          <a:stretch/>
        </p:blipFill>
        <p:spPr>
          <a:xfrm>
            <a:off x="4632023" y="1621306"/>
            <a:ext cx="4499404" cy="1556489"/>
          </a:xfrm>
          <a:prstGeom prst="rect">
            <a:avLst/>
          </a:prstGeom>
        </p:spPr>
      </p:pic>
      <p:pic>
        <p:nvPicPr>
          <p:cNvPr id="12" name="Picture 1" descr="page4image25928896">
            <a:extLst>
              <a:ext uri="{FF2B5EF4-FFF2-40B4-BE49-F238E27FC236}">
                <a16:creationId xmlns="" xmlns:a16="http://schemas.microsoft.com/office/drawing/2014/main" id="{A8A4A0D8-257B-7B45-BDC1-70F9D6BA7C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" t="24061" r="610" b="10927"/>
          <a:stretch/>
        </p:blipFill>
        <p:spPr bwMode="auto">
          <a:xfrm>
            <a:off x="4644596" y="6345"/>
            <a:ext cx="2087183" cy="162072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596" y="3068160"/>
            <a:ext cx="2392088" cy="1500155"/>
          </a:xfrm>
          <a:prstGeom prst="rect">
            <a:avLst/>
          </a:prstGeom>
        </p:spPr>
      </p:pic>
      <p:pic>
        <p:nvPicPr>
          <p:cNvPr id="15" name="Picture 2" descr="Fig.png">
            <a:extLst>
              <a:ext uri="{FF2B5EF4-FFF2-40B4-BE49-F238E27FC236}">
                <a16:creationId xmlns:a16="http://schemas.microsoft.com/office/drawing/2014/main" xmlns="" id="{3025B2D8-1DA3-471A-9FE3-0B2F775A9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3" t="10889" r="17951" b="9267"/>
          <a:stretch/>
        </p:blipFill>
        <p:spPr bwMode="auto">
          <a:xfrm>
            <a:off x="4644596" y="1627069"/>
            <a:ext cx="2087183" cy="1441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2023" y="4568316"/>
            <a:ext cx="4602364" cy="22896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1779" y="3089557"/>
            <a:ext cx="2399648" cy="150569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1765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773" y="1952"/>
            <a:ext cx="2175478" cy="17079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092" r="12553"/>
          <a:stretch/>
        </p:blipFill>
        <p:spPr>
          <a:xfrm>
            <a:off x="4163014" y="832860"/>
            <a:ext cx="2184433" cy="20986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" t="-381" r="-817" b="381"/>
          <a:stretch/>
        </p:blipFill>
        <p:spPr>
          <a:xfrm>
            <a:off x="6347447" y="3313295"/>
            <a:ext cx="2825750" cy="17263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34573"/>
            <a:ext cx="8520600" cy="763600"/>
          </a:xfrm>
        </p:spPr>
        <p:txBody>
          <a:bodyPr>
            <a:normAutofit fontScale="90000"/>
          </a:bodyPr>
          <a:lstStyle/>
          <a:p>
            <a:pPr algn="l"/>
            <a:r>
              <a:rPr lang="pt-PT" dirty="0" smtClean="0">
                <a:solidFill>
                  <a:srgbClr val="FFFFFF"/>
                </a:solidFill>
              </a:rPr>
              <a:t>Sociedade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08" y="998173"/>
            <a:ext cx="4037374" cy="5841333"/>
          </a:xfrm>
        </p:spPr>
        <p:txBody>
          <a:bodyPr>
            <a:normAutofit fontScale="70000" lnSpcReduction="20000"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Divulgação científica:</a:t>
            </a:r>
          </a:p>
          <a:p>
            <a:pPr lvl="1"/>
            <a:r>
              <a:rPr lang="pt-PT" dirty="0" err="1" smtClean="0">
                <a:solidFill>
                  <a:schemeClr val="bg1"/>
                </a:solidFill>
              </a:rPr>
              <a:t>Masterclass</a:t>
            </a:r>
            <a:r>
              <a:rPr lang="pt-PT" dirty="0" smtClean="0">
                <a:solidFill>
                  <a:schemeClr val="bg1"/>
                </a:solidFill>
              </a:rPr>
              <a:t> internacional de física de partículas</a:t>
            </a:r>
          </a:p>
          <a:p>
            <a:pPr lvl="1"/>
            <a:r>
              <a:rPr lang="pt-PT" dirty="0" smtClean="0">
                <a:solidFill>
                  <a:schemeClr val="bg1"/>
                </a:solidFill>
              </a:rPr>
              <a:t>Eventos públicos, visitas a escolas</a:t>
            </a:r>
          </a:p>
          <a:p>
            <a:pPr lvl="1"/>
            <a:r>
              <a:rPr lang="pt-PT" dirty="0">
                <a:solidFill>
                  <a:schemeClr val="bg1"/>
                </a:solidFill>
              </a:rPr>
              <a:t>Construção de aparelhos </a:t>
            </a:r>
            <a:r>
              <a:rPr lang="pt-PT" dirty="0" smtClean="0">
                <a:solidFill>
                  <a:schemeClr val="bg1"/>
                </a:solidFill>
              </a:rPr>
              <a:t>de divulgação</a:t>
            </a:r>
            <a:endParaRPr lang="pt-PT" dirty="0">
              <a:solidFill>
                <a:schemeClr val="bg1"/>
              </a:solidFill>
            </a:endParaRPr>
          </a:p>
          <a:p>
            <a:endParaRPr lang="pt-PT" dirty="0" smtClean="0">
              <a:solidFill>
                <a:schemeClr val="bg1"/>
              </a:solidFill>
            </a:endParaRPr>
          </a:p>
          <a:p>
            <a:r>
              <a:rPr lang="pt-PT" dirty="0" smtClean="0">
                <a:solidFill>
                  <a:schemeClr val="bg1"/>
                </a:solidFill>
              </a:rPr>
              <a:t>Treino </a:t>
            </a:r>
            <a:r>
              <a:rPr lang="pt-PT" dirty="0">
                <a:solidFill>
                  <a:schemeClr val="bg1"/>
                </a:solidFill>
              </a:rPr>
              <a:t>/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tech.transfer</a:t>
            </a:r>
            <a:r>
              <a:rPr lang="pt-PT" dirty="0" smtClean="0">
                <a:solidFill>
                  <a:schemeClr val="bg1"/>
                </a:solidFill>
              </a:rPr>
              <a:t>:</a:t>
            </a:r>
          </a:p>
          <a:p>
            <a:pPr lvl="1"/>
            <a:r>
              <a:rPr lang="pt-PT" dirty="0" smtClean="0">
                <a:solidFill>
                  <a:schemeClr val="bg1"/>
                </a:solidFill>
              </a:rPr>
              <a:t>Escola do CERN para professores de língua portuguesa </a:t>
            </a:r>
          </a:p>
          <a:p>
            <a:pPr lvl="1"/>
            <a:r>
              <a:rPr lang="pt-PT" dirty="0" smtClean="0">
                <a:solidFill>
                  <a:schemeClr val="bg1"/>
                </a:solidFill>
              </a:rPr>
              <a:t>Programa de treino de engenheiros</a:t>
            </a:r>
          </a:p>
          <a:p>
            <a:pPr lvl="1"/>
            <a:r>
              <a:rPr lang="pt-PT" dirty="0" smtClean="0">
                <a:solidFill>
                  <a:schemeClr val="bg1"/>
                </a:solidFill>
              </a:rPr>
              <a:t>Estágios de verão do LIP</a:t>
            </a:r>
          </a:p>
          <a:p>
            <a:pPr lvl="1"/>
            <a:r>
              <a:rPr lang="pt-PT" dirty="0" err="1" smtClean="0">
                <a:solidFill>
                  <a:schemeClr val="bg1"/>
                </a:solidFill>
              </a:rPr>
              <a:t>Mini-escola</a:t>
            </a:r>
            <a:r>
              <a:rPr lang="pt-PT" dirty="0" smtClean="0">
                <a:solidFill>
                  <a:schemeClr val="bg1"/>
                </a:solidFill>
              </a:rPr>
              <a:t> de física de partículas</a:t>
            </a:r>
          </a:p>
          <a:p>
            <a:pPr lvl="1"/>
            <a:r>
              <a:rPr lang="pt-PT" dirty="0" smtClean="0">
                <a:solidFill>
                  <a:schemeClr val="bg1"/>
                </a:solidFill>
              </a:rPr>
              <a:t>Curso de física do LHC</a:t>
            </a:r>
          </a:p>
          <a:p>
            <a:pPr lvl="1"/>
            <a:r>
              <a:rPr lang="pt-PT" dirty="0" smtClean="0">
                <a:solidFill>
                  <a:schemeClr val="bg1"/>
                </a:solidFill>
              </a:rPr>
              <a:t>Programa doutoral Portugal-CERN</a:t>
            </a:r>
          </a:p>
          <a:p>
            <a:pPr lvl="1"/>
            <a:r>
              <a:rPr lang="pt-PT" dirty="0" smtClean="0">
                <a:solidFill>
                  <a:schemeClr val="bg1"/>
                </a:solidFill>
              </a:rPr>
              <a:t>Programa doutoral em </a:t>
            </a:r>
            <a:r>
              <a:rPr lang="pt-PT" dirty="0" err="1" smtClean="0">
                <a:solidFill>
                  <a:schemeClr val="bg1"/>
                </a:solidFill>
              </a:rPr>
              <a:t>Prototerapia</a:t>
            </a:r>
            <a:endParaRPr lang="pt-PT" dirty="0" smtClean="0">
              <a:solidFill>
                <a:schemeClr val="bg1"/>
              </a:solidFill>
            </a:endParaRPr>
          </a:p>
          <a:p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-1231" t="10935" r="-20"/>
          <a:stretch/>
        </p:blipFill>
        <p:spPr>
          <a:xfrm>
            <a:off x="4142773" y="2825986"/>
            <a:ext cx="2172286" cy="12326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251" y="-1"/>
            <a:ext cx="2825750" cy="33132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8251" y="5025014"/>
            <a:ext cx="2825750" cy="18329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1969" y="2733347"/>
            <a:ext cx="2175478" cy="15427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/>
          <a:srcRect t="17260" b="6839"/>
          <a:stretch/>
        </p:blipFill>
        <p:spPr>
          <a:xfrm>
            <a:off x="4142773" y="4276140"/>
            <a:ext cx="2178670" cy="2581860"/>
          </a:xfrm>
          <a:prstGeom prst="rect">
            <a:avLst/>
          </a:prstGeom>
        </p:spPr>
      </p:pic>
      <p:pic>
        <p:nvPicPr>
          <p:cNvPr id="4" name="Picture 3" descr="fotoEscola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8" t="28770" r="8657"/>
          <a:stretch/>
        </p:blipFill>
        <p:spPr>
          <a:xfrm>
            <a:off x="6337889" y="3319373"/>
            <a:ext cx="2806111" cy="1836558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0077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923701"/>
            <a:ext cx="8236189" cy="51435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Sata Science Symposium 2022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E73D-57DF-8C4A-BA7F-3E57FBF78781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75853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537" y="638934"/>
            <a:ext cx="5669889" cy="258662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14" y="2416864"/>
            <a:ext cx="5186892" cy="2687835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425" y="3757431"/>
            <a:ext cx="5447001" cy="2661401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84722"/>
            <a:ext cx="3031329" cy="1551218"/>
          </a:xfrm>
        </p:spPr>
        <p:txBody>
          <a:bodyPr>
            <a:no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LIP Data </a:t>
            </a:r>
            <a:r>
              <a:rPr lang="pt-PT" sz="3200" dirty="0" err="1" smtClean="0">
                <a:solidFill>
                  <a:schemeClr val="bg1"/>
                </a:solidFill>
              </a:rPr>
              <a:t>Science</a:t>
            </a:r>
            <a:r>
              <a:rPr lang="pt-PT" sz="3200" dirty="0" smtClean="0">
                <a:solidFill>
                  <a:schemeClr val="bg1"/>
                </a:solidFill>
              </a:rPr>
              <a:t> </a:t>
            </a:r>
            <a:r>
              <a:rPr lang="pt-PT" sz="3200" dirty="0" err="1" smtClean="0">
                <a:solidFill>
                  <a:schemeClr val="bg1"/>
                </a:solidFill>
              </a:rPr>
              <a:t>Schools</a:t>
            </a:r>
            <a:r>
              <a:rPr lang="pt-PT" sz="3200" dirty="0" smtClean="0">
                <a:solidFill>
                  <a:schemeClr val="bg1"/>
                </a:solidFill>
              </a:rPr>
              <a:t> </a:t>
            </a:r>
            <a:r>
              <a:rPr lang="pt-PT" sz="3200" dirty="0" err="1" smtClean="0">
                <a:solidFill>
                  <a:schemeClr val="bg1"/>
                </a:solidFill>
              </a:rPr>
              <a:t>and</a:t>
            </a:r>
            <a:r>
              <a:rPr lang="pt-PT" sz="3200" dirty="0" smtClean="0">
                <a:solidFill>
                  <a:schemeClr val="bg1"/>
                </a:solidFill>
              </a:rPr>
              <a:t>  </a:t>
            </a:r>
            <a:r>
              <a:rPr lang="pt-PT" sz="3200" dirty="0" err="1" smtClean="0">
                <a:solidFill>
                  <a:schemeClr val="bg1"/>
                </a:solidFill>
              </a:rPr>
              <a:t>Symposia</a:t>
            </a:r>
            <a:endParaRPr lang="pt-PT" sz="3200" dirty="0">
              <a:solidFill>
                <a:schemeClr val="bg1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Sata Science Symposium 2022</a:t>
            </a:r>
            <a:endParaRPr lang="pt-P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E73D-57DF-8C4A-BA7F-3E57FBF78781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73938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3001</TotalTime>
  <Words>391</Words>
  <Application>Microsoft Macintosh PowerPoint</Application>
  <PresentationFormat>On-screen Show (4:3)</PresentationFormat>
  <Paragraphs>95</Paragraphs>
  <Slides>10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LIP – Laboratório de Instrumentação e Física Experimental de Partículas</vt:lpstr>
      <vt:lpstr>O LIP: física, tecnologia, computação e sociedade</vt:lpstr>
      <vt:lpstr>Física Experimental</vt:lpstr>
      <vt:lpstr>Desenvolvimento tecnológico</vt:lpstr>
      <vt:lpstr>Computação e electrónica</vt:lpstr>
      <vt:lpstr>Sociedade</vt:lpstr>
      <vt:lpstr>PowerPoint Presentation</vt:lpstr>
      <vt:lpstr>LIP Data Science Schools and  Symposia</vt:lpstr>
      <vt:lpstr>Let’s get started!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LIP – Laboratório de Instrumentação e Física Experimental de Partículas</dc:title>
  <dc:creator>Ricardo Goncalo</dc:creator>
  <cp:lastModifiedBy>Ricardo Goncalo</cp:lastModifiedBy>
  <cp:revision>46</cp:revision>
  <dcterms:created xsi:type="dcterms:W3CDTF">2022-03-01T20:31:39Z</dcterms:created>
  <dcterms:modified xsi:type="dcterms:W3CDTF">2022-06-29T08:45:46Z</dcterms:modified>
</cp:coreProperties>
</file>