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17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s/slide20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Default Extension="pdf" ContentType="application/pdf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61" r:id="rId4"/>
    <p:sldId id="265" r:id="rId5"/>
    <p:sldId id="291" r:id="rId6"/>
    <p:sldId id="264" r:id="rId7"/>
    <p:sldId id="267" r:id="rId8"/>
    <p:sldId id="269" r:id="rId9"/>
    <p:sldId id="292" r:id="rId10"/>
    <p:sldId id="293" r:id="rId11"/>
    <p:sldId id="294" r:id="rId12"/>
    <p:sldId id="295" r:id="rId13"/>
    <p:sldId id="296" r:id="rId14"/>
    <p:sldId id="297" r:id="rId15"/>
    <p:sldId id="276" r:id="rId16"/>
    <p:sldId id="284" r:id="rId17"/>
    <p:sldId id="279" r:id="rId18"/>
    <p:sldId id="280" r:id="rId19"/>
    <p:sldId id="268" r:id="rId20"/>
    <p:sldId id="271" r:id="rId21"/>
    <p:sldId id="272" r:id="rId22"/>
    <p:sldId id="283" r:id="rId23"/>
    <p:sldId id="274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13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982E26-666C-8746-AD42-F7E1F761B289}" type="datetimeFigureOut">
              <a:rPr lang="en-US" smtClean="0"/>
              <a:t>10/18/12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7301E2-0EB0-F648-94CE-9B17F99BCC1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C85C23-3D3E-F941-9E9D-C13DE845A863}" type="datetimeFigureOut">
              <a:rPr lang="en-US" smtClean="0"/>
              <a:t>10/18/12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1CC580-7FE2-1947-ACE5-DAFBA98925C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Collider Cross Talk - 18/10/2012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B2842-A2DF-854B-A218-BD3E1BD1A2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Collider Cross Talk - 18/10/2012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B2842-A2DF-854B-A218-BD3E1BD1A2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Collider Cross Talk - 18/10/2012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B2842-A2DF-854B-A218-BD3E1BD1A2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Collider Cross Talk - 18/10/2012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B2842-A2DF-854B-A218-BD3E1BD1A2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Collider Cross Talk - 18/10/2012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B2842-A2DF-854B-A218-BD3E1BD1A2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Collider Cross Talk - 18/10/2012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B2842-A2DF-854B-A218-BD3E1BD1A2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Collider Cross Talk - 18/10/2012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B2842-A2DF-854B-A218-BD3E1BD1A2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Collider Cross Talk - 18/10/2012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B2842-A2DF-854B-A218-BD3E1BD1A2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Collider Cross Talk - 18/10/2012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B2842-A2DF-854B-A218-BD3E1BD1A2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Collider Cross Talk - 18/10/2012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B2842-A2DF-854B-A218-BD3E1BD1A2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Collider Cross Talk - 18/10/2012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B2842-A2DF-854B-A218-BD3E1BD1A2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Collider Cross Talk - 18/10/2012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B2842-A2DF-854B-A218-BD3E1BD1A2D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df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dsweb.cern.ch/record/1460423/" TargetMode="External"/><Relationship Id="rId4" Type="http://schemas.openxmlformats.org/officeDocument/2006/relationships/hyperlink" Target="https://cdsweb.cern.ch/record/1478423" TargetMode="External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602" y="1987985"/>
            <a:ext cx="8942218" cy="1470025"/>
          </a:xfrm>
        </p:spPr>
        <p:txBody>
          <a:bodyPr/>
          <a:lstStyle/>
          <a:p>
            <a:r>
              <a:rPr lang="en-US" dirty="0" err="1" smtClean="0"/>
              <a:t>ttH(H</a:t>
            </a:r>
            <a:r>
              <a:rPr lang="en-US" dirty="0" smtClean="0"/>
              <a:t>-&gt;bb) searches in ATLAS and CMS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26498"/>
            <a:ext cx="6400800" cy="1428749"/>
          </a:xfrm>
        </p:spPr>
        <p:txBody>
          <a:bodyPr/>
          <a:lstStyle/>
          <a:p>
            <a:r>
              <a:rPr lang="en-US" dirty="0" smtClean="0"/>
              <a:t>Ricardo </a:t>
            </a:r>
            <a:r>
              <a:rPr lang="en-US" dirty="0" err="1" smtClean="0"/>
              <a:t>Gonçalo</a:t>
            </a:r>
            <a:endParaRPr lang="en-US" dirty="0" smtClean="0"/>
          </a:p>
          <a:p>
            <a:r>
              <a:rPr lang="en-US" dirty="0" smtClean="0"/>
              <a:t>Collider Cross Talk, 18 October 2012</a:t>
            </a:r>
            <a:endParaRPr lang="en-US" dirty="0"/>
          </a:p>
        </p:txBody>
      </p:sp>
      <p:pic>
        <p:nvPicPr>
          <p:cNvPr id="4" name="Picture 3" descr="RHULcolour_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1143" y="5692079"/>
            <a:ext cx="4132857" cy="1165921"/>
          </a:xfrm>
          <a:prstGeom prst="rect">
            <a:avLst/>
          </a:prstGeom>
        </p:spPr>
      </p:pic>
      <p:pic>
        <p:nvPicPr>
          <p:cNvPr id="5" name="Picture 4" descr="ATLAS-chrome-logo-blue_l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96" y="5692079"/>
            <a:ext cx="3478674" cy="1165921"/>
          </a:xfrm>
          <a:prstGeom prst="rect">
            <a:avLst/>
          </a:prstGeom>
        </p:spPr>
      </p:pic>
      <p:pic>
        <p:nvPicPr>
          <p:cNvPr id="6" name="Picture 5" descr="CMScol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572720" y="5692079"/>
            <a:ext cx="1168880" cy="116592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Collider Cross Talk - 18/10/2012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B2842-A2DF-854B-A218-BD3E1BD1A2D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922" y="187345"/>
            <a:ext cx="7317854" cy="62300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03240" y="6384572"/>
            <a:ext cx="2517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Thanks Sarah </a:t>
            </a:r>
            <a:r>
              <a:rPr lang="en-US" dirty="0" err="1" smtClean="0"/>
              <a:t>Boutle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233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CMS Analysis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08974" y="976973"/>
            <a:ext cx="4286826" cy="1409982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Neural-net based analysis of 2011 data</a:t>
            </a:r>
          </a:p>
          <a:p>
            <a:r>
              <a:rPr lang="en-US" dirty="0" smtClean="0"/>
              <a:t>Separate events into categories of #jets and #</a:t>
            </a:r>
            <a:r>
              <a:rPr lang="en-US" dirty="0" err="1" smtClean="0"/>
              <a:t>b</a:t>
            </a:r>
            <a:r>
              <a:rPr lang="en-US" dirty="0" smtClean="0"/>
              <a:t>-tagged jets</a:t>
            </a:r>
          </a:p>
          <a:p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sz="half" idx="2"/>
          </p:nvPr>
        </p:nvSpPr>
        <p:spPr>
          <a:xfrm>
            <a:off x="4648199" y="976973"/>
            <a:ext cx="4359869" cy="1409983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10 best kinematic/event shape/</a:t>
            </a:r>
            <a:r>
              <a:rPr lang="en-US" dirty="0" err="1" smtClean="0"/>
              <a:t>b</a:t>
            </a:r>
            <a:r>
              <a:rPr lang="en-US" dirty="0" smtClean="0"/>
              <a:t>-tagging variables chosen from “pool of candidates”</a:t>
            </a:r>
          </a:p>
          <a:p>
            <a:r>
              <a:rPr lang="en-US" dirty="0" smtClean="0"/>
              <a:t>Optimized for each #jets/#</a:t>
            </a:r>
            <a:r>
              <a:rPr lang="en-US" dirty="0" err="1" smtClean="0"/>
              <a:t>b</a:t>
            </a:r>
            <a:r>
              <a:rPr lang="en-US" dirty="0" smtClean="0"/>
              <a:t>-tags category</a:t>
            </a:r>
          </a:p>
          <a:p>
            <a:r>
              <a:rPr lang="en-US" dirty="0" smtClean="0"/>
              <a:t>Simultaneous fit for S and B on NN output distributions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Collider Cross Talk - 18/10/2012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723505" y="3172875"/>
            <a:ext cx="2968644" cy="68408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44" y="2030593"/>
            <a:ext cx="6344226" cy="469088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26630" y="1768659"/>
            <a:ext cx="2438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≥6 jets, ≥4 </a:t>
            </a:r>
            <a:r>
              <a:rPr lang="en-US" dirty="0" err="1" smtClean="0"/>
              <a:t>b</a:t>
            </a:r>
            <a:r>
              <a:rPr lang="en-US" dirty="0" smtClean="0"/>
              <a:t>-tags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5876"/>
          </a:xfrm>
        </p:spPr>
        <p:txBody>
          <a:bodyPr>
            <a:normAutofit/>
          </a:bodyPr>
          <a:lstStyle/>
          <a:p>
            <a:r>
              <a:rPr lang="en-US" dirty="0" smtClean="0"/>
              <a:t>CMS </a:t>
            </a:r>
            <a:r>
              <a:rPr lang="en-US" dirty="0" smtClean="0"/>
              <a:t>Analysis: Neural Net Output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Collider Cross Talk - 18/10/2012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74" y="1744594"/>
            <a:ext cx="6694504" cy="49768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68761" y="2170797"/>
            <a:ext cx="76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4j, 3b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657600" y="2170797"/>
            <a:ext cx="76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5j, 3b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833065" y="2170797"/>
            <a:ext cx="76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6j, 3b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68761" y="4701559"/>
            <a:ext cx="76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4j, 4b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439876" y="4701559"/>
            <a:ext cx="1060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5j, ≥4b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758068" y="4701559"/>
            <a:ext cx="1026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6j, ≥4b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3289" y="3154380"/>
            <a:ext cx="2124779" cy="225473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160947" y="3538559"/>
            <a:ext cx="76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6j, 2b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6027" y="1060514"/>
            <a:ext cx="2968644" cy="684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Collider Cross Talk - 18/10/2012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B2842-A2DF-854B-A218-BD3E1BD1A2D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48919"/>
            <a:ext cx="9160891" cy="584286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Collider Cross Talk - 18/10/2012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189" y="183291"/>
            <a:ext cx="4251859" cy="29709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3048" y="769475"/>
            <a:ext cx="3772255" cy="18424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781481" y="61589"/>
            <a:ext cx="12592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CMS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5219162" y="2851197"/>
            <a:ext cx="3467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Lepton+jets</a:t>
            </a:r>
            <a:r>
              <a:rPr lang="en-US" sz="2800" dirty="0" smtClean="0"/>
              <a:t> mode</a:t>
            </a:r>
            <a:endParaRPr lang="en-US" sz="2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610" y="3258589"/>
            <a:ext cx="4254437" cy="288131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460952" y="3258589"/>
            <a:ext cx="16604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ATLAS</a:t>
            </a:r>
            <a:endParaRPr lang="en-US" sz="4000" dirty="0"/>
          </a:p>
        </p:txBody>
      </p:sp>
      <p:sp>
        <p:nvSpPr>
          <p:cNvPr id="13" name="Rectangle 12"/>
          <p:cNvSpPr/>
          <p:nvPr/>
        </p:nvSpPr>
        <p:spPr>
          <a:xfrm>
            <a:off x="4935487" y="1645054"/>
            <a:ext cx="2845994" cy="259746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17"/>
          <p:cNvGrpSpPr/>
          <p:nvPr/>
        </p:nvGrpSpPr>
        <p:grpSpPr>
          <a:xfrm>
            <a:off x="4503048" y="4011631"/>
            <a:ext cx="3731229" cy="2061760"/>
            <a:chOff x="4351939" y="4182926"/>
            <a:chExt cx="3323924" cy="1600088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51939" y="4182926"/>
              <a:ext cx="1734447" cy="160008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86386" y="4228080"/>
              <a:ext cx="737024" cy="1540503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823410" y="4228080"/>
              <a:ext cx="852453" cy="1540503"/>
            </a:xfrm>
            <a:prstGeom prst="rect">
              <a:avLst/>
            </a:prstGeom>
          </p:spPr>
        </p:pic>
      </p:grpSp>
      <p:sp>
        <p:nvSpPr>
          <p:cNvPr id="14" name="Rectangle 13"/>
          <p:cNvSpPr/>
          <p:nvPr/>
        </p:nvSpPr>
        <p:spPr>
          <a:xfrm>
            <a:off x="4606306" y="5180482"/>
            <a:ext cx="3627972" cy="259746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64856" y="6139901"/>
            <a:ext cx="3160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Very big difference!...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406200"/>
            <a:ext cx="8229600" cy="1143000"/>
          </a:xfrm>
        </p:spPr>
        <p:txBody>
          <a:bodyPr/>
          <a:lstStyle/>
          <a:p>
            <a:r>
              <a:rPr lang="en-US" dirty="0" smtClean="0"/>
              <a:t>Bonus slides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Collider Cross Talk - 18/10/2012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6916" y="1868488"/>
            <a:ext cx="3130168" cy="3121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ATLAS</a:t>
            </a:r>
            <a:r>
              <a:rPr lang="en-US" dirty="0" smtClean="0"/>
              <a:t> </a:t>
            </a:r>
            <a:r>
              <a:rPr lang="en-US" dirty="0"/>
              <a:t>&amp;</a:t>
            </a:r>
            <a:r>
              <a:rPr lang="en-US" dirty="0" smtClean="0"/>
              <a:t> </a:t>
            </a:r>
            <a:r>
              <a:rPr lang="en-US" dirty="0" smtClean="0"/>
              <a:t>CMS</a:t>
            </a:r>
            <a:r>
              <a:rPr lang="en-US" dirty="0" smtClean="0"/>
              <a:t> Selection (</a:t>
            </a:r>
            <a:r>
              <a:rPr lang="en-US" dirty="0" err="1" smtClean="0"/>
              <a:t>l+jets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Collider Cross Talk - 18/10/2012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31424" y="1361100"/>
          <a:ext cx="8686800" cy="47436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8763"/>
                <a:gridCol w="4298037"/>
              </a:tblGrid>
              <a:tr h="439989">
                <a:tc>
                  <a:txBody>
                    <a:bodyPr/>
                    <a:lstStyle/>
                    <a:p>
                      <a:r>
                        <a:rPr lang="en-US" dirty="0" smtClean="0"/>
                        <a:t>ATLAS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CMS</a:t>
                      </a:r>
                      <a:endParaRPr lang="en-US" dirty="0"/>
                    </a:p>
                  </a:txBody>
                  <a:tcPr/>
                </a:tc>
              </a:tr>
              <a:tr h="61181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/>
                        <a:t>e</a:t>
                      </a:r>
                      <a:r>
                        <a:rPr lang="en-US" sz="2400" dirty="0" smtClean="0"/>
                        <a:t>: </a:t>
                      </a:r>
                      <a:r>
                        <a:rPr lang="en-US" sz="2400" dirty="0" err="1" smtClean="0"/>
                        <a:t>p</a:t>
                      </a:r>
                      <a:r>
                        <a:rPr lang="en-US" sz="2400" baseline="-25000" dirty="0" err="1" smtClean="0"/>
                        <a:t>T</a:t>
                      </a:r>
                      <a:r>
                        <a:rPr lang="en-US" sz="2400" dirty="0" smtClean="0"/>
                        <a:t>&gt;25GeV </a:t>
                      </a:r>
                      <a:r>
                        <a:rPr lang="en-US" sz="2400" baseline="0" dirty="0" smtClean="0"/>
                        <a:t>|</a:t>
                      </a:r>
                      <a:r>
                        <a:rPr lang="en-US" sz="2400" baseline="0" dirty="0" err="1" smtClean="0"/>
                        <a:t>η</a:t>
                      </a:r>
                      <a:r>
                        <a:rPr lang="en-US" sz="2400" baseline="0" dirty="0" smtClean="0"/>
                        <a:t>|&lt;2.5</a:t>
                      </a: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e</a:t>
                      </a:r>
                      <a:r>
                        <a:rPr lang="en-US" sz="2400" dirty="0" smtClean="0"/>
                        <a:t>: </a:t>
                      </a:r>
                      <a:r>
                        <a:rPr lang="en-US" sz="2400" dirty="0" err="1" smtClean="0"/>
                        <a:t>p</a:t>
                      </a:r>
                      <a:r>
                        <a:rPr lang="en-US" sz="2400" baseline="-25000" dirty="0" err="1" smtClean="0"/>
                        <a:t>T</a:t>
                      </a:r>
                      <a:r>
                        <a:rPr lang="en-US" sz="2400" dirty="0" smtClean="0"/>
                        <a:t>&gt;30GeV </a:t>
                      </a:r>
                      <a:r>
                        <a:rPr lang="en-US" sz="2400" baseline="0" dirty="0" smtClean="0"/>
                        <a:t>|</a:t>
                      </a:r>
                      <a:r>
                        <a:rPr lang="en-US" sz="2400" baseline="0" dirty="0" err="1" smtClean="0"/>
                        <a:t>η</a:t>
                      </a:r>
                      <a:r>
                        <a:rPr lang="en-US" sz="2400" baseline="0" dirty="0" smtClean="0"/>
                        <a:t>|&lt;2.5</a:t>
                      </a:r>
                      <a:endParaRPr lang="en-US" sz="2400" dirty="0"/>
                    </a:p>
                  </a:txBody>
                  <a:tcPr/>
                </a:tc>
              </a:tr>
              <a:tr h="65160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/>
                        <a:t>μ</a:t>
                      </a:r>
                      <a:r>
                        <a:rPr lang="en-US" sz="2400" dirty="0" smtClean="0"/>
                        <a:t>:   </a:t>
                      </a:r>
                      <a:r>
                        <a:rPr lang="en-US" sz="2400" dirty="0" err="1" smtClean="0"/>
                        <a:t>p</a:t>
                      </a:r>
                      <a:r>
                        <a:rPr lang="en-US" sz="2400" baseline="-25000" dirty="0" err="1" smtClean="0"/>
                        <a:t>T</a:t>
                      </a:r>
                      <a:r>
                        <a:rPr lang="en-US" sz="2400" dirty="0" smtClean="0"/>
                        <a:t>&gt;20GeV</a:t>
                      </a:r>
                      <a:r>
                        <a:rPr lang="en-US" sz="2400" baseline="0" dirty="0" smtClean="0"/>
                        <a:t> |</a:t>
                      </a:r>
                      <a:r>
                        <a:rPr lang="en-US" sz="2400" baseline="0" dirty="0" err="1" smtClean="0"/>
                        <a:t>η</a:t>
                      </a:r>
                      <a:r>
                        <a:rPr lang="en-US" sz="2400" baseline="0" dirty="0" smtClean="0"/>
                        <a:t>|&lt;2.5</a:t>
                      </a: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μ</a:t>
                      </a:r>
                      <a:r>
                        <a:rPr lang="en-US" sz="2400" dirty="0" smtClean="0"/>
                        <a:t>:   </a:t>
                      </a:r>
                      <a:r>
                        <a:rPr lang="en-US" sz="2400" dirty="0" err="1" smtClean="0"/>
                        <a:t>p</a:t>
                      </a:r>
                      <a:r>
                        <a:rPr lang="en-US" sz="2400" baseline="-25000" dirty="0" err="1" smtClean="0"/>
                        <a:t>T</a:t>
                      </a:r>
                      <a:r>
                        <a:rPr lang="en-US" sz="2400" dirty="0" smtClean="0"/>
                        <a:t>&gt;30GeV</a:t>
                      </a:r>
                      <a:r>
                        <a:rPr lang="en-US" sz="2400" baseline="0" dirty="0" smtClean="0"/>
                        <a:t> |</a:t>
                      </a:r>
                      <a:r>
                        <a:rPr lang="en-US" sz="2400" baseline="0" dirty="0" err="1" smtClean="0"/>
                        <a:t>η</a:t>
                      </a:r>
                      <a:r>
                        <a:rPr lang="en-US" sz="2400" baseline="0" dirty="0" smtClean="0"/>
                        <a:t>|&lt;2.1</a:t>
                      </a:r>
                      <a:endParaRPr lang="en-US" sz="2400" dirty="0"/>
                    </a:p>
                  </a:txBody>
                  <a:tcPr/>
                </a:tc>
              </a:tr>
              <a:tr h="64906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jets: (0.4): </a:t>
                      </a:r>
                      <a:r>
                        <a:rPr lang="en-US" sz="2400" baseline="0" dirty="0" err="1" smtClean="0"/>
                        <a:t>p</a:t>
                      </a:r>
                      <a:r>
                        <a:rPr lang="en-US" sz="2400" baseline="-25000" dirty="0" err="1" smtClean="0"/>
                        <a:t>T</a:t>
                      </a:r>
                      <a:r>
                        <a:rPr lang="en-US" sz="2400" baseline="0" dirty="0" smtClean="0"/>
                        <a:t>&gt;30GeV / 40GeV </a:t>
                      </a: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Jets (0.5):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p</a:t>
                      </a:r>
                      <a:r>
                        <a:rPr lang="en-US" sz="2400" baseline="-25000" dirty="0" err="1" smtClean="0"/>
                        <a:t>T</a:t>
                      </a:r>
                      <a:r>
                        <a:rPr lang="en-US" sz="2400" baseline="0" dirty="0" smtClean="0"/>
                        <a:t>&gt;30/40GeV |</a:t>
                      </a:r>
                      <a:r>
                        <a:rPr lang="en-US" sz="2400" baseline="0" dirty="0" err="1" smtClean="0"/>
                        <a:t>η</a:t>
                      </a:r>
                      <a:r>
                        <a:rPr lang="en-US" sz="2400" baseline="0" dirty="0" smtClean="0"/>
                        <a:t>|&lt;2.4</a:t>
                      </a:r>
                      <a:endParaRPr lang="en-US" sz="2400" dirty="0"/>
                    </a:p>
                  </a:txBody>
                  <a:tcPr/>
                </a:tc>
              </a:tr>
              <a:tr h="74529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B-tag: 70% (</a:t>
                      </a:r>
                      <a:r>
                        <a:rPr lang="en-US" sz="2400" dirty="0" err="1" smtClean="0"/>
                        <a:t>b</a:t>
                      </a:r>
                      <a:r>
                        <a:rPr lang="en-US" sz="2400" dirty="0" smtClean="0"/>
                        <a:t>) 20%</a:t>
                      </a:r>
                      <a:r>
                        <a:rPr lang="en-US" sz="2400" baseline="0" dirty="0" smtClean="0"/>
                        <a:t> (</a:t>
                      </a:r>
                      <a:r>
                        <a:rPr lang="en-US" sz="2400" baseline="0" dirty="0" err="1" smtClean="0"/>
                        <a:t>c</a:t>
                      </a:r>
                      <a:r>
                        <a:rPr lang="en-US" sz="2400" baseline="0" dirty="0" smtClean="0"/>
                        <a:t>) 0.8% (</a:t>
                      </a:r>
                      <a:r>
                        <a:rPr lang="en-US" sz="2400" baseline="0" dirty="0" err="1" smtClean="0"/>
                        <a:t>lite</a:t>
                      </a:r>
                      <a:r>
                        <a:rPr lang="en-US" sz="2400" baseline="0" dirty="0" smtClean="0"/>
                        <a:t>)</a:t>
                      </a: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B-tag: 70% (</a:t>
                      </a:r>
                      <a:r>
                        <a:rPr lang="en-US" sz="2400" dirty="0" err="1" smtClean="0"/>
                        <a:t>b</a:t>
                      </a:r>
                      <a:r>
                        <a:rPr lang="en-US" sz="2400" dirty="0" smtClean="0"/>
                        <a:t>) 20%</a:t>
                      </a:r>
                      <a:r>
                        <a:rPr lang="en-US" sz="2400" baseline="0" dirty="0" smtClean="0"/>
                        <a:t> (</a:t>
                      </a:r>
                      <a:r>
                        <a:rPr lang="en-US" sz="2400" baseline="0" dirty="0" err="1" smtClean="0"/>
                        <a:t>c</a:t>
                      </a:r>
                      <a:r>
                        <a:rPr lang="en-US" sz="2400" baseline="0" dirty="0" smtClean="0"/>
                        <a:t>) 2% (</a:t>
                      </a:r>
                      <a:r>
                        <a:rPr lang="en-US" sz="2400" baseline="0" dirty="0" err="1" smtClean="0"/>
                        <a:t>lite</a:t>
                      </a:r>
                      <a:r>
                        <a:rPr lang="en-US" sz="2400" baseline="0" dirty="0" smtClean="0"/>
                        <a:t>)</a:t>
                      </a:r>
                      <a:endParaRPr lang="en-US" sz="2400" dirty="0" smtClean="0"/>
                    </a:p>
                  </a:txBody>
                  <a:tcPr/>
                </a:tc>
              </a:tr>
              <a:tr h="60692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e </a:t>
                      </a:r>
                      <a:r>
                        <a:rPr lang="en-US" sz="2400" dirty="0" err="1" smtClean="0"/>
                        <a:t>ch</a:t>
                      </a:r>
                      <a:r>
                        <a:rPr lang="en-US" sz="2400" dirty="0" smtClean="0"/>
                        <a:t>.: </a:t>
                      </a:r>
                      <a:r>
                        <a:rPr lang="en-US" sz="2400" dirty="0" smtClean="0"/>
                        <a:t>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/>
                        <a:t>E</a:t>
                      </a:r>
                      <a:r>
                        <a:rPr lang="en-US" sz="2400" baseline="-25000" dirty="0" err="1" smtClean="0"/>
                        <a:t>T</a:t>
                      </a:r>
                      <a:r>
                        <a:rPr lang="en-US" sz="2400" baseline="30000" dirty="0" err="1" smtClean="0"/>
                        <a:t>miss</a:t>
                      </a:r>
                      <a:r>
                        <a:rPr lang="en-US" sz="2400" baseline="30000" dirty="0" smtClean="0"/>
                        <a:t> </a:t>
                      </a:r>
                      <a:r>
                        <a:rPr lang="en-US" sz="2400" dirty="0" smtClean="0"/>
                        <a:t>&gt; 30 </a:t>
                      </a:r>
                      <a:r>
                        <a:rPr lang="en-US" sz="2400" dirty="0" err="1" smtClean="0"/>
                        <a:t>GeV</a:t>
                      </a:r>
                      <a:r>
                        <a:rPr lang="en-US" sz="2400" dirty="0" smtClean="0"/>
                        <a:t> M</a:t>
                      </a:r>
                      <a:r>
                        <a:rPr lang="en-US" sz="2400" baseline="-25000" dirty="0" smtClean="0"/>
                        <a:t>T</a:t>
                      </a:r>
                      <a:r>
                        <a:rPr lang="en-US" sz="2400" baseline="30000" dirty="0" smtClean="0"/>
                        <a:t>W</a:t>
                      </a:r>
                      <a:r>
                        <a:rPr lang="en-US" sz="2400" baseline="0" dirty="0" smtClean="0"/>
                        <a:t> &gt; 30GeV</a:t>
                      </a: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/>
                </a:tc>
              </a:tr>
              <a:tr h="74788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 err="1" smtClean="0"/>
                        <a:t>μ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ch</a:t>
                      </a:r>
                      <a:r>
                        <a:rPr lang="en-US" sz="2400" baseline="0" dirty="0" smtClean="0"/>
                        <a:t>.: </a:t>
                      </a:r>
                      <a:r>
                        <a:rPr lang="en-US" sz="2400" dirty="0" err="1" smtClean="0"/>
                        <a:t>E</a:t>
                      </a:r>
                      <a:r>
                        <a:rPr lang="en-US" sz="2400" baseline="-25000" dirty="0" err="1" smtClean="0"/>
                        <a:t>T</a:t>
                      </a:r>
                      <a:r>
                        <a:rPr lang="en-US" sz="2400" baseline="30000" dirty="0" err="1" smtClean="0"/>
                        <a:t>miss</a:t>
                      </a:r>
                      <a:r>
                        <a:rPr lang="en-US" sz="2400" dirty="0" smtClean="0"/>
                        <a:t>&gt; 20GeV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/>
                        <a:t>E</a:t>
                      </a:r>
                      <a:r>
                        <a:rPr lang="en-US" sz="2400" baseline="-25000" dirty="0" err="1" smtClean="0"/>
                        <a:t>T</a:t>
                      </a:r>
                      <a:r>
                        <a:rPr lang="en-US" sz="2400" baseline="30000" dirty="0" err="1" smtClean="0"/>
                        <a:t>miss</a:t>
                      </a:r>
                      <a:r>
                        <a:rPr lang="en-US" sz="2400" baseline="0" dirty="0" err="1" smtClean="0"/>
                        <a:t>+</a:t>
                      </a:r>
                      <a:r>
                        <a:rPr lang="en-US" sz="2400" dirty="0" err="1" smtClean="0"/>
                        <a:t>M</a:t>
                      </a:r>
                      <a:r>
                        <a:rPr lang="en-US" sz="2400" baseline="-25000" dirty="0" err="1" smtClean="0"/>
                        <a:t>T</a:t>
                      </a:r>
                      <a:r>
                        <a:rPr lang="en-US" sz="2400" baseline="30000" dirty="0" err="1" smtClean="0"/>
                        <a:t>W</a:t>
                      </a:r>
                      <a:r>
                        <a:rPr lang="en-US" sz="2400" baseline="0" dirty="0" smtClean="0"/>
                        <a:t> &gt; 60GeV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Data-driven background </a:t>
            </a:r>
            <a:r>
              <a:rPr lang="en-US" dirty="0" err="1" smtClean="0"/>
              <a:t>detemination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Collider Cross Talk - 18/10/2012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872" y="1417638"/>
            <a:ext cx="7902928" cy="4536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Collider Cross Talk - 18/10/2012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735" y="536221"/>
            <a:ext cx="7706065" cy="54821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61750"/>
            <a:ext cx="8229600" cy="882474"/>
          </a:xfrm>
        </p:spPr>
        <p:txBody>
          <a:bodyPr/>
          <a:lstStyle/>
          <a:p>
            <a:r>
              <a:rPr lang="en-US" dirty="0" smtClean="0"/>
              <a:t>Profiling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23643" y="881615"/>
            <a:ext cx="4935302" cy="329201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3429" dirty="0" smtClean="0"/>
              <a:t>Parameters strongly constrained:</a:t>
            </a:r>
          </a:p>
          <a:p>
            <a:r>
              <a:rPr lang="en-US" dirty="0" err="1" smtClean="0"/>
              <a:t>W+jets</a:t>
            </a:r>
            <a:r>
              <a:rPr lang="en-US" dirty="0" smtClean="0"/>
              <a:t> and QCD normalization, </a:t>
            </a:r>
            <a:r>
              <a:rPr lang="en-US" dirty="0" err="1" smtClean="0"/>
              <a:t>tt</a:t>
            </a:r>
            <a:r>
              <a:rPr lang="en-US" dirty="0" smtClean="0"/>
              <a:t> , </a:t>
            </a:r>
            <a:r>
              <a:rPr lang="en-US" dirty="0" err="1" smtClean="0"/>
              <a:t>b</a:t>
            </a:r>
            <a:r>
              <a:rPr lang="en-US" dirty="0" smtClean="0"/>
              <a:t>-tag: </a:t>
            </a:r>
          </a:p>
          <a:p>
            <a:pPr lvl="1"/>
            <a:r>
              <a:rPr lang="en-US" dirty="0" smtClean="0"/>
              <a:t>4 jet channels</a:t>
            </a:r>
          </a:p>
          <a:p>
            <a:r>
              <a:rPr lang="en-US" dirty="0" err="1" smtClean="0"/>
              <a:t>W+jet</a:t>
            </a:r>
            <a:r>
              <a:rPr lang="en-US" dirty="0" smtClean="0"/>
              <a:t> and </a:t>
            </a:r>
            <a:r>
              <a:rPr lang="en-US" dirty="0" err="1" smtClean="0"/>
              <a:t>tt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4 jet 0b (</a:t>
            </a:r>
            <a:r>
              <a:rPr lang="en-US" dirty="0" err="1" smtClean="0"/>
              <a:t>W+jet</a:t>
            </a:r>
            <a:r>
              <a:rPr lang="en-US" dirty="0" smtClean="0"/>
              <a:t>), 4 jet 1b and  2b</a:t>
            </a:r>
          </a:p>
          <a:p>
            <a:r>
              <a:rPr lang="en-US" dirty="0" err="1" smtClean="0"/>
              <a:t>b</a:t>
            </a:r>
            <a:r>
              <a:rPr lang="en-US" dirty="0" smtClean="0"/>
              <a:t> tagging: </a:t>
            </a:r>
          </a:p>
          <a:p>
            <a:pPr lvl="1"/>
            <a:r>
              <a:rPr lang="en-US" dirty="0" smtClean="0"/>
              <a:t>4 jet evolution across the number of </a:t>
            </a:r>
            <a:r>
              <a:rPr lang="en-US" dirty="0" err="1" smtClean="0"/>
              <a:t>b</a:t>
            </a:r>
            <a:r>
              <a:rPr lang="en-US" dirty="0" smtClean="0"/>
              <a:t>-tags</a:t>
            </a:r>
          </a:p>
          <a:p>
            <a:r>
              <a:rPr lang="en-US" dirty="0" err="1" smtClean="0"/>
              <a:t>tt</a:t>
            </a:r>
            <a:r>
              <a:rPr lang="en-US" dirty="0" smtClean="0"/>
              <a:t> </a:t>
            </a:r>
            <a:r>
              <a:rPr lang="en-US" dirty="0" err="1" smtClean="0"/>
              <a:t>modelling</a:t>
            </a:r>
            <a:r>
              <a:rPr lang="en-US" dirty="0" smtClean="0"/>
              <a:t> and rate uncertainties: </a:t>
            </a:r>
          </a:p>
          <a:p>
            <a:pPr lvl="1"/>
            <a:r>
              <a:rPr lang="en-US" dirty="0" smtClean="0"/>
              <a:t>4, 5 and 6 jets with  2 </a:t>
            </a:r>
            <a:r>
              <a:rPr lang="en-US" dirty="0" err="1" smtClean="0"/>
              <a:t>b</a:t>
            </a:r>
            <a:r>
              <a:rPr lang="en-US" dirty="0" smtClean="0"/>
              <a:t>-tags</a:t>
            </a:r>
          </a:p>
          <a:p>
            <a:r>
              <a:rPr lang="en-US" dirty="0" err="1" smtClean="0"/>
              <a:t>tt+HF</a:t>
            </a:r>
            <a:r>
              <a:rPr lang="en-US" dirty="0" smtClean="0"/>
              <a:t> fraction: </a:t>
            </a:r>
          </a:p>
          <a:p>
            <a:pPr lvl="1"/>
            <a:r>
              <a:rPr lang="en-US" dirty="0" smtClean="0"/>
              <a:t>5 channels with 3 and  4 </a:t>
            </a:r>
            <a:r>
              <a:rPr lang="en-US" dirty="0" err="1" smtClean="0"/>
              <a:t>b</a:t>
            </a:r>
            <a:r>
              <a:rPr lang="en-US" dirty="0" smtClean="0"/>
              <a:t>-tags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5320380" y="4043057"/>
            <a:ext cx="3728660" cy="247422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Effect of each systematic uncertainty evaluated with “N-1” test (and “N-</a:t>
            </a:r>
            <a:r>
              <a:rPr lang="en-US" dirty="0" err="1" smtClean="0"/>
              <a:t>m</a:t>
            </a:r>
            <a:r>
              <a:rPr lang="en-US" dirty="0" smtClean="0"/>
              <a:t>”): </a:t>
            </a:r>
          </a:p>
          <a:p>
            <a:pPr lvl="1"/>
            <a:r>
              <a:rPr lang="en-US" dirty="0" smtClean="0"/>
              <a:t>Remove one, put back, remove next…</a:t>
            </a:r>
          </a:p>
          <a:p>
            <a:pPr lvl="1"/>
            <a:r>
              <a:rPr lang="en-US" dirty="0" smtClean="0"/>
              <a:t>Largest impact: freeze (parameter set to the best fitted value) and repeat </a:t>
            </a:r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1980435" cy="365125"/>
          </a:xfrm>
        </p:spPr>
        <p:txBody>
          <a:bodyPr/>
          <a:lstStyle/>
          <a:p>
            <a:r>
              <a:rPr lang="en-US" smtClean="0"/>
              <a:t>Collider Cross Talk - 18/10/2012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19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5576189" y="1044224"/>
            <a:ext cx="3012048" cy="2862442"/>
            <a:chOff x="5188989" y="2735524"/>
            <a:chExt cx="3012048" cy="286244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49838" y="3104856"/>
              <a:ext cx="2851199" cy="249311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188989" y="2735524"/>
              <a:ext cx="301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Ordered nuisance parameters:</a:t>
              </a:r>
              <a:endParaRPr lang="en-US" dirty="0"/>
            </a:p>
          </p:txBody>
        </p:sp>
      </p:grpSp>
      <p:grpSp>
        <p:nvGrpSpPr>
          <p:cNvPr id="13" name="Group 15"/>
          <p:cNvGrpSpPr/>
          <p:nvPr/>
        </p:nvGrpSpPr>
        <p:grpSpPr>
          <a:xfrm>
            <a:off x="87869" y="4043057"/>
            <a:ext cx="5327471" cy="2474220"/>
            <a:chOff x="87869" y="4024571"/>
            <a:chExt cx="5327471" cy="247422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9113" y="4351677"/>
              <a:ext cx="4755522" cy="214711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75656" y="4327937"/>
              <a:ext cx="1139684" cy="1509711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 rot="16200000">
              <a:off x="-679839" y="5200825"/>
              <a:ext cx="19047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Wingdings"/>
                  <a:ea typeface="Wingdings"/>
                  <a:cs typeface="Wingdings"/>
                </a:rPr>
                <a:t></a:t>
              </a:r>
              <a:r>
                <a:rPr lang="en-US" dirty="0" smtClean="0"/>
                <a:t> Number of jets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69071" y="4024571"/>
              <a:ext cx="21335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Number of </a:t>
              </a:r>
              <a:r>
                <a:rPr lang="en-US" i="1" dirty="0" err="1" smtClean="0"/>
                <a:t>b</a:t>
              </a:r>
              <a:r>
                <a:rPr lang="en-US" dirty="0" smtClean="0"/>
                <a:t>-tags </a:t>
              </a:r>
              <a:r>
                <a:rPr lang="en-US" dirty="0" err="1" smtClean="0">
                  <a:latin typeface="Wingdings"/>
                  <a:ea typeface="Wingdings"/>
                  <a:cs typeface="Wingdings"/>
                </a:rPr>
                <a:t>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5424" y="0"/>
            <a:ext cx="3268576" cy="19268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6788"/>
            <a:ext cx="8229600" cy="462937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If </a:t>
            </a:r>
            <a:r>
              <a:rPr lang="en-US" b="1" i="1" dirty="0" smtClean="0"/>
              <a:t>particle X</a:t>
            </a:r>
            <a:r>
              <a:rPr lang="en-US" dirty="0" smtClean="0"/>
              <a:t> is the Standard Model Higgs, then we need to see </a:t>
            </a:r>
            <a:r>
              <a:rPr lang="en-US" dirty="0" err="1" smtClean="0"/>
              <a:t>fermionic</a:t>
            </a:r>
            <a:r>
              <a:rPr lang="en-US" dirty="0" smtClean="0"/>
              <a:t> couplings</a:t>
            </a:r>
          </a:p>
          <a:p>
            <a:r>
              <a:rPr lang="en-US" dirty="0" err="1" smtClean="0"/>
              <a:t>ttH</a:t>
            </a:r>
            <a:r>
              <a:rPr lang="en-US" dirty="0" smtClean="0"/>
              <a:t>, H-&gt;bb depends on couplings to two heaviest fermions in SM – large mass =&gt; large coupling </a:t>
            </a:r>
          </a:p>
          <a:p>
            <a:r>
              <a:rPr lang="en-US" dirty="0" smtClean="0"/>
              <a:t>Clear interest in measuring top Yukawa couplings at tree level, with no additional assumptions</a:t>
            </a:r>
          </a:p>
          <a:p>
            <a:r>
              <a:rPr lang="en-US" dirty="0" smtClean="0"/>
              <a:t>Can only be done in </a:t>
            </a:r>
            <a:r>
              <a:rPr lang="en-US" dirty="0" err="1" smtClean="0"/>
              <a:t>ttH</a:t>
            </a:r>
            <a:endParaRPr lang="en-US" dirty="0" smtClean="0"/>
          </a:p>
          <a:p>
            <a:r>
              <a:rPr lang="en-US" dirty="0" smtClean="0"/>
              <a:t>Can access </a:t>
            </a:r>
            <a:r>
              <a:rPr lang="en-US" dirty="0" err="1" smtClean="0"/>
              <a:t>ttH</a:t>
            </a:r>
            <a:r>
              <a:rPr lang="en-US" dirty="0" smtClean="0"/>
              <a:t>, </a:t>
            </a:r>
            <a:r>
              <a:rPr lang="en-US" dirty="0" err="1" smtClean="0"/>
              <a:t>H→anything</a:t>
            </a:r>
            <a:r>
              <a:rPr lang="en-US" dirty="0" smtClean="0"/>
              <a:t> given enough </a:t>
            </a:r>
            <a:r>
              <a:rPr lang="en-US" dirty="0" err="1" smtClean="0"/>
              <a:t>lumi</a:t>
            </a:r>
            <a:r>
              <a:rPr lang="en-US" dirty="0" smtClean="0"/>
              <a:t> - Foremost is </a:t>
            </a:r>
            <a:r>
              <a:rPr lang="en-US" dirty="0" err="1" smtClean="0"/>
              <a:t>ttH</a:t>
            </a:r>
            <a:r>
              <a:rPr lang="en-US" dirty="0" smtClean="0"/>
              <a:t>, </a:t>
            </a:r>
            <a:r>
              <a:rPr lang="en-US" dirty="0" err="1" smtClean="0"/>
              <a:t>H→bb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B2842-A2DF-854B-A218-BD3E1BD1A2DB}" type="slidenum">
              <a:rPr lang="en-US" smtClean="0"/>
              <a:t>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Collider Cross Talk - 18/10/2012</a:t>
            </a:r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76770"/>
          </a:xfrm>
        </p:spPr>
        <p:txBody>
          <a:bodyPr>
            <a:normAutofit/>
          </a:bodyPr>
          <a:lstStyle/>
          <a:p>
            <a:r>
              <a:rPr lang="en-US" dirty="0" smtClean="0"/>
              <a:t>Systematic Uncertainties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280" y="1234498"/>
            <a:ext cx="8686800" cy="5204942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err="1" smtClean="0"/>
              <a:t>tt+heavy-flavour</a:t>
            </a:r>
            <a:r>
              <a:rPr lang="en-US" dirty="0" smtClean="0"/>
              <a:t> fractions: Vary by 50% - theory studies suggest cross section uncertainty is 75% ; should be weighted down by the fraction of this background. Fit puts it at 30%.</a:t>
            </a:r>
          </a:p>
          <a:p>
            <a:endParaRPr lang="en-US" dirty="0" smtClean="0"/>
          </a:p>
          <a:p>
            <a:r>
              <a:rPr lang="en-US" b="1" dirty="0" err="1" smtClean="0"/>
              <a:t>tt</a:t>
            </a:r>
            <a:r>
              <a:rPr lang="en-US" b="1" dirty="0" smtClean="0"/>
              <a:t> modeling</a:t>
            </a:r>
            <a:r>
              <a:rPr lang="en-US" dirty="0" smtClean="0"/>
              <a:t> (</a:t>
            </a:r>
            <a:r>
              <a:rPr lang="en-US" dirty="0" err="1" smtClean="0"/>
              <a:t>Alpgen</a:t>
            </a:r>
            <a:r>
              <a:rPr lang="en-US" dirty="0" smtClean="0"/>
              <a:t>):</a:t>
            </a:r>
          </a:p>
          <a:p>
            <a:pPr lvl="1"/>
            <a:r>
              <a:rPr lang="en-US" b="1" dirty="0" err="1" smtClean="0"/>
              <a:t>Qfac</a:t>
            </a:r>
            <a:r>
              <a:rPr lang="en-US" dirty="0" smtClean="0"/>
              <a:t>: (±2.3%) The factorization scale for the hard scatter is varied by a factor of two up and down relative to the original scale, Q</a:t>
            </a:r>
            <a:r>
              <a:rPr lang="en-US" baseline="30000" dirty="0" smtClean="0"/>
              <a:t>2</a:t>
            </a:r>
            <a:r>
              <a:rPr lang="en-US" dirty="0" smtClean="0"/>
              <a:t> = Σ</a:t>
            </a:r>
            <a:r>
              <a:rPr lang="en-US" baseline="-25000" dirty="0" smtClean="0"/>
              <a:t>partons</a:t>
            </a:r>
            <a:r>
              <a:rPr lang="en-US" dirty="0" smtClean="0"/>
              <a:t>m</a:t>
            </a:r>
            <a:r>
              <a:rPr lang="en-US" baseline="30000" dirty="0" smtClean="0"/>
              <a:t>2</a:t>
            </a:r>
            <a:r>
              <a:rPr lang="en-US" dirty="0" smtClean="0"/>
              <a:t>+ p</a:t>
            </a:r>
            <a:r>
              <a:rPr lang="en-US" baseline="30000" dirty="0" smtClean="0"/>
              <a:t>2</a:t>
            </a:r>
            <a:r>
              <a:rPr lang="en-US" baseline="-25000" dirty="0" smtClean="0"/>
              <a:t>T</a:t>
            </a:r>
          </a:p>
          <a:p>
            <a:pPr lvl="1"/>
            <a:r>
              <a:rPr lang="en-US" b="1" dirty="0" err="1" smtClean="0"/>
              <a:t>kTfac</a:t>
            </a:r>
            <a:r>
              <a:rPr lang="en-US" dirty="0" smtClean="0"/>
              <a:t>: (±9.2%) The </a:t>
            </a:r>
            <a:r>
              <a:rPr lang="en-US" dirty="0" err="1" smtClean="0"/>
              <a:t>renormalisation</a:t>
            </a:r>
            <a:r>
              <a:rPr lang="en-US" dirty="0" smtClean="0"/>
              <a:t> scale associated with the evaluation of </a:t>
            </a:r>
            <a:r>
              <a:rPr lang="en-US" dirty="0" err="1" smtClean="0"/>
              <a:t>α</a:t>
            </a:r>
            <a:r>
              <a:rPr lang="en-US" baseline="-25000" dirty="0" err="1" smtClean="0"/>
              <a:t>s</a:t>
            </a:r>
            <a:r>
              <a:rPr lang="en-US" dirty="0" smtClean="0"/>
              <a:t> at each local vertex in the matrix element calculation is varied by a factor of two up and down relative to the original scale,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T</a:t>
            </a:r>
            <a:r>
              <a:rPr lang="en-US" dirty="0" smtClean="0"/>
              <a:t> , between two </a:t>
            </a:r>
            <a:r>
              <a:rPr lang="en-US" dirty="0" err="1" smtClean="0"/>
              <a:t>partons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Functional form of the factorization scale (</a:t>
            </a:r>
            <a:r>
              <a:rPr lang="en-US" b="1" dirty="0" smtClean="0"/>
              <a:t>iqopt2</a:t>
            </a:r>
            <a:r>
              <a:rPr lang="en-US" dirty="0" smtClean="0"/>
              <a:t>): (± 13%) Default choice (=1) for dynamic factorization scale, Q</a:t>
            </a:r>
            <a:r>
              <a:rPr lang="en-US" baseline="30000" dirty="0" smtClean="0"/>
              <a:t>2</a:t>
            </a:r>
            <a:r>
              <a:rPr lang="en-US" dirty="0" smtClean="0"/>
              <a:t> = Σ</a:t>
            </a:r>
            <a:r>
              <a:rPr lang="en-US" baseline="-25000" dirty="0" smtClean="0"/>
              <a:t>partons</a:t>
            </a:r>
            <a:r>
              <a:rPr lang="en-US" dirty="0" smtClean="0"/>
              <a:t>m</a:t>
            </a:r>
            <a:r>
              <a:rPr lang="en-US" baseline="30000" dirty="0" smtClean="0"/>
              <a:t>2</a:t>
            </a:r>
            <a:r>
              <a:rPr lang="en-US" dirty="0" smtClean="0"/>
              <a:t>+ p</a:t>
            </a:r>
            <a:r>
              <a:rPr lang="en-US" baseline="30000" dirty="0" smtClean="0"/>
              <a:t>2</a:t>
            </a:r>
            <a:r>
              <a:rPr lang="en-US" baseline="-25000" dirty="0" smtClean="0"/>
              <a:t>T</a:t>
            </a:r>
            <a:r>
              <a:rPr lang="en-US" dirty="0" smtClean="0"/>
              <a:t>,</a:t>
            </a:r>
            <a:r>
              <a:rPr lang="en-US" baseline="-25000" dirty="0" smtClean="0"/>
              <a:t> </a:t>
            </a:r>
            <a:r>
              <a:rPr lang="en-US" dirty="0" smtClean="0"/>
              <a:t>changed to Q</a:t>
            </a:r>
            <a:r>
              <a:rPr lang="en-US" baseline="30000" dirty="0" smtClean="0"/>
              <a:t>2</a:t>
            </a:r>
            <a:r>
              <a:rPr lang="en-US" dirty="0" smtClean="0"/>
              <a:t> = </a:t>
            </a:r>
            <a:r>
              <a:rPr lang="en-US" i="1" dirty="0" smtClean="0"/>
              <a:t>x</a:t>
            </a:r>
            <a:r>
              <a:rPr lang="en-US" baseline="-25000" dirty="0" smtClean="0"/>
              <a:t>1</a:t>
            </a:r>
            <a:r>
              <a:rPr lang="en-US" i="1" dirty="0" smtClean="0"/>
              <a:t>x</a:t>
            </a:r>
            <a:r>
              <a:rPr lang="en-US" baseline="-25000" dirty="0" smtClean="0"/>
              <a:t>2</a:t>
            </a:r>
            <a:r>
              <a:rPr lang="en-US" dirty="0" smtClean="0"/>
              <a:t>s. This has an order of magnitude larger effect than </a:t>
            </a:r>
            <a:r>
              <a:rPr lang="en-US" dirty="0" err="1" smtClean="0"/>
              <a:t>Qfac</a:t>
            </a:r>
            <a:r>
              <a:rPr lang="en-US" dirty="0" smtClean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Collider Cross Talk - 18/10/2012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779" y="300653"/>
            <a:ext cx="8859131" cy="6038029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err="1" smtClean="0"/>
              <a:t>tt</a:t>
            </a:r>
            <a:r>
              <a:rPr lang="en-US" b="1" dirty="0" smtClean="0"/>
              <a:t> cross section</a:t>
            </a:r>
            <a:r>
              <a:rPr lang="en-US" dirty="0" smtClean="0"/>
              <a:t>: +9.9 -10.7% using NNLO </a:t>
            </a:r>
            <a:r>
              <a:rPr lang="en-US" dirty="0" err="1" smtClean="0"/>
              <a:t>Hathor</a:t>
            </a:r>
            <a:r>
              <a:rPr lang="en-US" dirty="0" smtClean="0"/>
              <a:t>.</a:t>
            </a:r>
          </a:p>
          <a:p>
            <a:endParaRPr lang="en-US" b="1" dirty="0" smtClean="0"/>
          </a:p>
          <a:p>
            <a:r>
              <a:rPr lang="en-US" b="1" dirty="0" smtClean="0"/>
              <a:t>Jet Energy scale</a:t>
            </a:r>
            <a:r>
              <a:rPr lang="en-US" dirty="0" smtClean="0"/>
              <a:t>: 16 eigenvectors recommended by the jet/</a:t>
            </a:r>
            <a:r>
              <a:rPr lang="en-US" dirty="0" err="1" smtClean="0"/>
              <a:t>ETmiss</a:t>
            </a:r>
            <a:r>
              <a:rPr lang="en-US" dirty="0" smtClean="0"/>
              <a:t> group are varied.</a:t>
            </a:r>
          </a:p>
          <a:p>
            <a:endParaRPr lang="en-US" b="1" dirty="0" smtClean="0"/>
          </a:p>
          <a:p>
            <a:r>
              <a:rPr lang="en-US" b="1" dirty="0" err="1" smtClean="0"/>
              <a:t>b</a:t>
            </a:r>
            <a:r>
              <a:rPr lang="en-US" b="1" dirty="0" smtClean="0"/>
              <a:t>, </a:t>
            </a:r>
            <a:r>
              <a:rPr lang="en-US" b="1" dirty="0" err="1" smtClean="0"/>
              <a:t>c</a:t>
            </a:r>
            <a:r>
              <a:rPr lang="en-US" b="1" dirty="0" smtClean="0"/>
              <a:t> and light tagging</a:t>
            </a:r>
            <a:r>
              <a:rPr lang="en-US" dirty="0" smtClean="0"/>
              <a:t>: 9 (btag),5(ctag) eigenvectors recommended by </a:t>
            </a:r>
            <a:r>
              <a:rPr lang="en-US" dirty="0" err="1" smtClean="0"/>
              <a:t>b</a:t>
            </a:r>
            <a:r>
              <a:rPr lang="en-US" dirty="0" smtClean="0"/>
              <a:t>-tagging group are varied for heavy </a:t>
            </a:r>
            <a:r>
              <a:rPr lang="en-US" dirty="0" err="1" smtClean="0"/>
              <a:t>flavours</a:t>
            </a:r>
            <a:r>
              <a:rPr lang="en-US" dirty="0" smtClean="0"/>
              <a:t> and the one value for light </a:t>
            </a:r>
            <a:r>
              <a:rPr lang="en-US" dirty="0" err="1" smtClean="0"/>
              <a:t>flavours</a:t>
            </a:r>
            <a:r>
              <a:rPr lang="en-US" dirty="0" smtClean="0"/>
              <a:t>.</a:t>
            </a:r>
          </a:p>
          <a:p>
            <a:endParaRPr lang="en-US" b="1" dirty="0" smtClean="0"/>
          </a:p>
          <a:p>
            <a:r>
              <a:rPr lang="en-US" b="1" dirty="0" smtClean="0"/>
              <a:t>QCD </a:t>
            </a:r>
            <a:r>
              <a:rPr lang="en-US" b="1" dirty="0" err="1" smtClean="0"/>
              <a:t>Multijets</a:t>
            </a:r>
            <a:r>
              <a:rPr lang="en-US" dirty="0" smtClean="0"/>
              <a:t>: Mostly in the electron channel. Correlated 50% uncertainty plus uncorrelated statistical estimate in each channel (66% in  6 jet  4 </a:t>
            </a:r>
            <a:r>
              <a:rPr lang="en-US" dirty="0" err="1" smtClean="0"/>
              <a:t>b</a:t>
            </a:r>
            <a:r>
              <a:rPr lang="en-US" dirty="0" smtClean="0"/>
              <a:t>-tag)</a:t>
            </a:r>
          </a:p>
          <a:p>
            <a:endParaRPr lang="en-US" b="1" dirty="0" smtClean="0"/>
          </a:p>
          <a:p>
            <a:r>
              <a:rPr lang="en-US" b="1" dirty="0" err="1" smtClean="0"/>
              <a:t>ttH</a:t>
            </a:r>
            <a:r>
              <a:rPr lang="en-US" b="1" dirty="0" smtClean="0"/>
              <a:t> </a:t>
            </a:r>
            <a:r>
              <a:rPr lang="en-US" b="1" dirty="0" err="1" smtClean="0"/>
              <a:t>parton</a:t>
            </a:r>
            <a:r>
              <a:rPr lang="en-US" b="1" dirty="0" smtClean="0"/>
              <a:t> shower </a:t>
            </a:r>
            <a:r>
              <a:rPr lang="en-US" b="1" dirty="0" err="1" smtClean="0"/>
              <a:t>modelling</a:t>
            </a:r>
            <a:r>
              <a:rPr lang="en-US" dirty="0" smtClean="0"/>
              <a:t>: 1-5% effect at </a:t>
            </a:r>
            <a:r>
              <a:rPr lang="en-US" dirty="0" err="1" smtClean="0"/>
              <a:t>mH</a:t>
            </a:r>
            <a:r>
              <a:rPr lang="en-US" dirty="0" smtClean="0"/>
              <a:t> = 120 </a:t>
            </a:r>
            <a:r>
              <a:rPr lang="en-US" dirty="0" err="1" smtClean="0"/>
              <a:t>GeV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Collider Cross Talk - 18/10/2012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Collider Cross Talk - 18/10/2012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" y="374650"/>
            <a:ext cx="4325743" cy="30779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820" y="3452584"/>
            <a:ext cx="4284238" cy="29926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5143" y="877093"/>
            <a:ext cx="4146344" cy="19497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26108" y="374650"/>
            <a:ext cx="4217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Di-lepton channel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605142" y="3452584"/>
            <a:ext cx="4538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Single-lepton + Di-lepton channels combined</a:t>
            </a:r>
          </a:p>
          <a:p>
            <a:r>
              <a:rPr lang="en-US" dirty="0" smtClean="0"/>
              <a:t>(</a:t>
            </a:r>
            <a:r>
              <a:rPr lang="en-US" dirty="0" err="1" smtClean="0"/>
              <a:t>di</a:t>
            </a:r>
            <a:r>
              <a:rPr lang="en-US" dirty="0" smtClean="0"/>
              <a:t>-lepton improves expected limit by 6.5%)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9299" y="4166088"/>
            <a:ext cx="4584700" cy="219026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9816"/>
          </a:xfrm>
        </p:spPr>
        <p:txBody>
          <a:bodyPr/>
          <a:lstStyle/>
          <a:p>
            <a:r>
              <a:rPr lang="en-US" dirty="0" smtClean="0"/>
              <a:t>ATLAS/CMS differences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122572" y="1317591"/>
            <a:ext cx="4303746" cy="5038758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b="1" dirty="0" err="1" smtClean="0"/>
              <a:t>Systematics</a:t>
            </a:r>
            <a:r>
              <a:rPr lang="en-US" dirty="0" smtClean="0"/>
              <a:t>:</a:t>
            </a:r>
          </a:p>
          <a:p>
            <a:r>
              <a:rPr lang="en-US" dirty="0" smtClean="0"/>
              <a:t>No QCD </a:t>
            </a:r>
            <a:r>
              <a:rPr lang="en-US" dirty="0" err="1" smtClean="0"/>
              <a:t>systematics</a:t>
            </a:r>
            <a:r>
              <a:rPr lang="en-US" dirty="0" smtClean="0"/>
              <a:t> (no QCD background?!)</a:t>
            </a:r>
          </a:p>
          <a:p>
            <a:r>
              <a:rPr lang="en-US" dirty="0" smtClean="0"/>
              <a:t>No </a:t>
            </a:r>
            <a:r>
              <a:rPr lang="en-US" dirty="0" err="1" smtClean="0"/>
              <a:t>ttH</a:t>
            </a:r>
            <a:r>
              <a:rPr lang="en-US" dirty="0" smtClean="0"/>
              <a:t> modeling</a:t>
            </a:r>
          </a:p>
          <a:p>
            <a:r>
              <a:rPr lang="en-US" dirty="0" smtClean="0"/>
              <a:t>No </a:t>
            </a:r>
            <a:r>
              <a:rPr lang="en-US" dirty="0" err="1" smtClean="0"/>
              <a:t>W+jets</a:t>
            </a:r>
            <a:r>
              <a:rPr lang="en-US" dirty="0" smtClean="0"/>
              <a:t>/HF systematic</a:t>
            </a:r>
          </a:p>
          <a:p>
            <a:r>
              <a:rPr lang="en-US" dirty="0" smtClean="0"/>
              <a:t>No JVF systematic (pileup suppression)</a:t>
            </a:r>
          </a:p>
          <a:p>
            <a:r>
              <a:rPr lang="en-US" dirty="0" smtClean="0"/>
              <a:t>Different treatment of Jet Energy Scale (ATLAS 16 NP), </a:t>
            </a:r>
            <a:r>
              <a:rPr lang="en-US" dirty="0" err="1" smtClean="0"/>
              <a:t>b</a:t>
            </a:r>
            <a:r>
              <a:rPr lang="en-US" dirty="0" smtClean="0"/>
              <a:t>-tag sys. (ATLAS 9 NP) and </a:t>
            </a:r>
            <a:r>
              <a:rPr lang="en-US" dirty="0" err="1" smtClean="0"/>
              <a:t>c</a:t>
            </a:r>
            <a:r>
              <a:rPr lang="en-US" dirty="0" smtClean="0"/>
              <a:t>-tag sys (ATLAS 5 NP): CMS one </a:t>
            </a:r>
            <a:r>
              <a:rPr lang="en-US" dirty="0" err="1" smtClean="0"/>
              <a:t>Nuis</a:t>
            </a:r>
            <a:r>
              <a:rPr lang="en-US" dirty="0" smtClean="0"/>
              <a:t>. Par.</a:t>
            </a:r>
          </a:p>
          <a:p>
            <a:r>
              <a:rPr lang="en-US" dirty="0" smtClean="0"/>
              <a:t>b and </a:t>
            </a:r>
            <a:r>
              <a:rPr lang="en-US" dirty="0" err="1" smtClean="0"/>
              <a:t>c</a:t>
            </a:r>
            <a:r>
              <a:rPr lang="en-US" dirty="0" smtClean="0"/>
              <a:t> tagging correlated</a:t>
            </a:r>
          </a:p>
          <a:p>
            <a:r>
              <a:rPr lang="en-US" dirty="0" smtClean="0"/>
              <a:t>One </a:t>
            </a:r>
            <a:r>
              <a:rPr lang="en-US" dirty="0" err="1" smtClean="0"/>
              <a:t>tt</a:t>
            </a:r>
            <a:r>
              <a:rPr lang="en-US" dirty="0" smtClean="0"/>
              <a:t> systematic uncertainty (ATLAS 3 NP)</a:t>
            </a:r>
          </a:p>
          <a:p>
            <a:r>
              <a:rPr lang="en-US" dirty="0" err="1" smtClean="0"/>
              <a:t>ttbar+HF</a:t>
            </a:r>
            <a:r>
              <a:rPr lang="en-US" dirty="0" smtClean="0"/>
              <a:t> 20% instead of 50% uncertainty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Cuts</a:t>
            </a:r>
            <a:r>
              <a:rPr lang="en-US" dirty="0" smtClean="0"/>
              <a:t>:</a:t>
            </a:r>
          </a:p>
          <a:p>
            <a:r>
              <a:rPr lang="en-US" dirty="0" smtClean="0"/>
              <a:t>Electrons and </a:t>
            </a:r>
            <a:r>
              <a:rPr lang="en-US" dirty="0" err="1" smtClean="0"/>
              <a:t>muon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ATLAS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&gt;20/25GeV </a:t>
            </a:r>
          </a:p>
          <a:p>
            <a:pPr lvl="1"/>
            <a:r>
              <a:rPr lang="en-US" dirty="0" smtClean="0"/>
              <a:t>CMS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&gt; 30 </a:t>
            </a:r>
            <a:r>
              <a:rPr lang="en-US" dirty="0" err="1" smtClean="0"/>
              <a:t>GeV</a:t>
            </a:r>
            <a:r>
              <a:rPr lang="en-US" dirty="0" smtClean="0"/>
              <a:t> </a:t>
            </a:r>
          </a:p>
          <a:p>
            <a:r>
              <a:rPr lang="en-US" dirty="0" smtClean="0"/>
              <a:t>Jets: </a:t>
            </a:r>
          </a:p>
          <a:p>
            <a:pPr lvl="1"/>
            <a:r>
              <a:rPr lang="en-US" dirty="0" smtClean="0"/>
              <a:t>ATLAS </a:t>
            </a:r>
            <a:r>
              <a:rPr lang="en-US" dirty="0" err="1" smtClean="0"/>
              <a:t>pT</a:t>
            </a:r>
            <a:r>
              <a:rPr lang="en-US" dirty="0" smtClean="0"/>
              <a:t>&gt;25GeV</a:t>
            </a:r>
          </a:p>
          <a:p>
            <a:pPr lvl="1"/>
            <a:r>
              <a:rPr lang="en-US" dirty="0" smtClean="0"/>
              <a:t>CMS 3 leading jets pt &gt; 40 </a:t>
            </a:r>
            <a:r>
              <a:rPr lang="en-US" dirty="0" err="1" smtClean="0"/>
              <a:t>GeV</a:t>
            </a:r>
            <a:r>
              <a:rPr lang="en-US" dirty="0" smtClean="0"/>
              <a:t> (otherwise 30 </a:t>
            </a:r>
            <a:r>
              <a:rPr lang="en-US" dirty="0" err="1" smtClean="0"/>
              <a:t>GeV</a:t>
            </a:r>
            <a:r>
              <a:rPr lang="en-US" dirty="0" smtClean="0"/>
              <a:t>)</a:t>
            </a:r>
          </a:p>
          <a:p>
            <a:r>
              <a:rPr lang="en-US" dirty="0" smtClean="0"/>
              <a:t>More signal and higher cuts. Not clear what signal sources are used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533899" y="1317591"/>
            <a:ext cx="4397287" cy="2671168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b="1" dirty="0" smtClean="0"/>
              <a:t>Summary</a:t>
            </a:r>
            <a:r>
              <a:rPr lang="en-US" dirty="0" smtClean="0"/>
              <a:t>:</a:t>
            </a:r>
          </a:p>
          <a:p>
            <a:r>
              <a:rPr lang="en-US" dirty="0" smtClean="0"/>
              <a:t>ATLAS using CMS </a:t>
            </a:r>
            <a:r>
              <a:rPr lang="en-US" dirty="0" err="1" smtClean="0"/>
              <a:t>systematics</a:t>
            </a:r>
            <a:r>
              <a:rPr lang="en-US" dirty="0" smtClean="0"/>
              <a:t>: 35% better</a:t>
            </a:r>
          </a:p>
          <a:p>
            <a:r>
              <a:rPr lang="en-US" dirty="0" smtClean="0"/>
              <a:t>20% improvement from more signal</a:t>
            </a:r>
          </a:p>
          <a:p>
            <a:r>
              <a:rPr lang="en-US" dirty="0" smtClean="0"/>
              <a:t>Remaining improvement from use of Multivariate analysis (22%)</a:t>
            </a:r>
          </a:p>
          <a:p>
            <a:pPr>
              <a:buNone/>
            </a:pPr>
            <a:r>
              <a:rPr lang="en-US" dirty="0" smtClean="0"/>
              <a:t>In numbers: </a:t>
            </a:r>
          </a:p>
          <a:p>
            <a:r>
              <a:rPr lang="en-US" dirty="0" smtClean="0"/>
              <a:t>σ/σ</a:t>
            </a:r>
            <a:r>
              <a:rPr lang="en-US" baseline="-25000" dirty="0" smtClean="0"/>
              <a:t>SM</a:t>
            </a:r>
            <a:r>
              <a:rPr lang="en-US" dirty="0" smtClean="0"/>
              <a:t> = 10.5 -&gt; 7.8 from </a:t>
            </a:r>
            <a:r>
              <a:rPr lang="en-US" dirty="0" err="1" smtClean="0"/>
              <a:t>systematics</a:t>
            </a:r>
            <a:endParaRPr lang="en-US" dirty="0" smtClean="0"/>
          </a:p>
          <a:p>
            <a:r>
              <a:rPr lang="en-US" dirty="0" smtClean="0"/>
              <a:t>Take 22% improvement from MVA: -&gt; 6.1</a:t>
            </a:r>
          </a:p>
          <a:p>
            <a:r>
              <a:rPr lang="en-US" dirty="0" smtClean="0"/>
              <a:t>Take 20% additional signal: σ/σ</a:t>
            </a:r>
            <a:r>
              <a:rPr lang="en-US" baseline="-25000" dirty="0" smtClean="0"/>
              <a:t>SM</a:t>
            </a:r>
            <a:r>
              <a:rPr lang="en-US" dirty="0" smtClean="0"/>
              <a:t> -&gt; 5.1 (expect)</a:t>
            </a:r>
          </a:p>
          <a:p>
            <a:r>
              <a:rPr lang="en-US" dirty="0" smtClean="0"/>
              <a:t>CMS: 4.9 (expected)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Collider Cross Talk - 18/10/2012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6317" y="4131201"/>
            <a:ext cx="4525627" cy="2054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3232" y="1431595"/>
            <a:ext cx="3566847" cy="493871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96000" cy="1539740"/>
          </a:xfrm>
        </p:spPr>
        <p:txBody>
          <a:bodyPr>
            <a:normAutofit/>
          </a:bodyPr>
          <a:lstStyle/>
          <a:p>
            <a:r>
              <a:rPr lang="en-US" dirty="0" smtClean="0"/>
              <a:t>Early LHC </a:t>
            </a:r>
            <a:r>
              <a:rPr lang="en-US" dirty="0" err="1" smtClean="0"/>
              <a:t>ttH</a:t>
            </a:r>
            <a:r>
              <a:rPr lang="en-US" dirty="0" smtClean="0"/>
              <a:t> analyses:</a:t>
            </a:r>
            <a:br>
              <a:rPr lang="en-US" dirty="0" smtClean="0"/>
            </a:br>
            <a:r>
              <a:rPr lang="en-US" sz="3556" dirty="0" smtClean="0">
                <a:solidFill>
                  <a:srgbClr val="FF0000"/>
                </a:solidFill>
              </a:rPr>
              <a:t>A </a:t>
            </a:r>
            <a:r>
              <a:rPr lang="en-US" sz="3556" b="1" dirty="0" smtClean="0">
                <a:solidFill>
                  <a:srgbClr val="FF0000"/>
                </a:solidFill>
              </a:rPr>
              <a:t>yes we can!</a:t>
            </a:r>
            <a:r>
              <a:rPr lang="en-US" sz="3556" dirty="0" smtClean="0">
                <a:solidFill>
                  <a:srgbClr val="FF0000"/>
                </a:solidFill>
              </a:rPr>
              <a:t> channel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-41864" y="1744592"/>
            <a:ext cx="5693631" cy="4196186"/>
          </a:xfrm>
        </p:spPr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First LHC results shown by </a:t>
            </a:r>
            <a:r>
              <a:rPr lang="en-US" b="1" dirty="0" smtClean="0"/>
              <a:t>CMS </a:t>
            </a:r>
            <a:r>
              <a:rPr lang="en-US" dirty="0" smtClean="0"/>
              <a:t>at ICHEP</a:t>
            </a:r>
          </a:p>
          <a:p>
            <a:pPr lvl="1"/>
            <a:r>
              <a:rPr lang="en-US" dirty="0" smtClean="0"/>
              <a:t>CMS-PAS-HIG-12-025: </a:t>
            </a:r>
            <a:r>
              <a:rPr lang="en-US" dirty="0" smtClean="0">
                <a:hlinkClick r:id="rId3"/>
              </a:rPr>
              <a:t>https://cdsweb.cern.ch/record/1460423/</a:t>
            </a:r>
            <a:endParaRPr lang="en-US" dirty="0" smtClean="0"/>
          </a:p>
          <a:p>
            <a:pPr lvl="1"/>
            <a:r>
              <a:rPr lang="en-US" b="1" dirty="0" smtClean="0"/>
              <a:t>Single-lepton</a:t>
            </a:r>
            <a:r>
              <a:rPr lang="en-US" dirty="0" smtClean="0"/>
              <a:t> and </a:t>
            </a:r>
            <a:r>
              <a:rPr lang="en-US" b="1" dirty="0" err="1" smtClean="0"/>
              <a:t>di</a:t>
            </a:r>
            <a:r>
              <a:rPr lang="en-US" b="1" dirty="0" smtClean="0"/>
              <a:t>-lepton</a:t>
            </a:r>
            <a:r>
              <a:rPr lang="en-US" dirty="0" smtClean="0"/>
              <a:t> modes</a:t>
            </a:r>
          </a:p>
          <a:p>
            <a:pPr lvl="1"/>
            <a:r>
              <a:rPr lang="en-US" dirty="0" smtClean="0"/>
              <a:t>2011 data (5fb</a:t>
            </a:r>
            <a:r>
              <a:rPr lang="en-US" baseline="30000" dirty="0" smtClean="0"/>
              <a:t>-1</a:t>
            </a:r>
            <a:r>
              <a:rPr lang="en-US" dirty="0" smtClean="0"/>
              <a:t>)</a:t>
            </a:r>
          </a:p>
          <a:p>
            <a:pPr lvl="1"/>
            <a:endParaRPr lang="en-US" dirty="0" smtClean="0"/>
          </a:p>
          <a:p>
            <a:r>
              <a:rPr lang="en-US" b="1" dirty="0" smtClean="0"/>
              <a:t>ATLAS </a:t>
            </a:r>
            <a:r>
              <a:rPr lang="en-US" dirty="0" smtClean="0"/>
              <a:t>released </a:t>
            </a:r>
            <a:r>
              <a:rPr lang="en-US" dirty="0" err="1" smtClean="0"/>
              <a:t>ttH</a:t>
            </a:r>
            <a:r>
              <a:rPr lang="en-US" dirty="0" smtClean="0"/>
              <a:t> analysis</a:t>
            </a:r>
            <a:r>
              <a:rPr lang="en-US" dirty="0" smtClean="0"/>
              <a:t> a few weeks ago</a:t>
            </a:r>
          </a:p>
          <a:p>
            <a:pPr lvl="1"/>
            <a:r>
              <a:rPr lang="en-US" dirty="0" smtClean="0"/>
              <a:t>ATLAS</a:t>
            </a:r>
            <a:r>
              <a:rPr lang="en-US" dirty="0" smtClean="0"/>
              <a:t>-CONF-2012-135: </a:t>
            </a:r>
            <a:r>
              <a:rPr lang="en-US" dirty="0" smtClean="0">
                <a:hlinkClick r:id="rId4"/>
              </a:rPr>
              <a:t>https://cdsweb.cern.ch/record/1478423</a:t>
            </a:r>
            <a:r>
              <a:rPr lang="en-US" dirty="0" smtClean="0"/>
              <a:t>  </a:t>
            </a:r>
          </a:p>
          <a:p>
            <a:pPr lvl="1"/>
            <a:r>
              <a:rPr lang="en-US" b="1" dirty="0" smtClean="0"/>
              <a:t>Single-lepton</a:t>
            </a:r>
            <a:r>
              <a:rPr lang="en-US" dirty="0" smtClean="0"/>
              <a:t> mode</a:t>
            </a:r>
          </a:p>
          <a:p>
            <a:pPr lvl="1"/>
            <a:r>
              <a:rPr lang="en-US" dirty="0" smtClean="0"/>
              <a:t>4.7fb</a:t>
            </a:r>
            <a:r>
              <a:rPr lang="en-US" baseline="30000" dirty="0" smtClean="0"/>
              <a:t>-1 </a:t>
            </a:r>
            <a:r>
              <a:rPr lang="en-US" dirty="0" smtClean="0"/>
              <a:t> of 2011 data</a:t>
            </a:r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Collider Cross Talk - 18/10/2012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8505" y="97696"/>
            <a:ext cx="1286888" cy="19260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9657" y="4930117"/>
            <a:ext cx="1562110" cy="14401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Collider Cross Talk - 18/10/2012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738" y="1339849"/>
            <a:ext cx="6500312" cy="440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Collider Cross Talk - 18/10/2012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B2842-A2DF-854B-A218-BD3E1BD1A2D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0" y="508000"/>
            <a:ext cx="7823200" cy="5842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11044" y="6043462"/>
            <a:ext cx="3372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Thanks Sarah </a:t>
            </a:r>
            <a:r>
              <a:rPr lang="en-US" dirty="0" err="1" smtClean="0"/>
              <a:t>Boutle</a:t>
            </a:r>
            <a:r>
              <a:rPr lang="en-US" dirty="0" smtClean="0"/>
              <a:t> for this table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Collider Cross Talk - 18/10/2012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5710" y="2155052"/>
            <a:ext cx="4122969" cy="29595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037" y="2155052"/>
            <a:ext cx="4122968" cy="295952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80283" y="274638"/>
            <a:ext cx="8595083" cy="883773"/>
          </a:xfrm>
        </p:spPr>
        <p:txBody>
          <a:bodyPr>
            <a:normAutofit/>
          </a:bodyPr>
          <a:lstStyle/>
          <a:p>
            <a:r>
              <a:rPr lang="en-US" dirty="0" smtClean="0"/>
              <a:t>ATLAS Analysis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Collider Cross Talk - 18/10/2012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546" y="1836016"/>
            <a:ext cx="8684455" cy="39210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Collider Cross Talk - 18/10/2012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12560"/>
            <a:ext cx="2667000" cy="30762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6038" y="606624"/>
            <a:ext cx="2643762" cy="30494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1352" y="606625"/>
            <a:ext cx="2585448" cy="29821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3656042"/>
            <a:ext cx="2666999" cy="307622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62156" y="3656041"/>
            <a:ext cx="2657645" cy="30654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9800" y="3656040"/>
            <a:ext cx="2667001" cy="307622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57200" y="211651"/>
            <a:ext cx="2329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Pre-fit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457200" y="3306935"/>
            <a:ext cx="2329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Post-fit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Collider Cross Talk - 18/10/2012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B2842-A2DF-854B-A218-BD3E1BD1A2D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79" y="117668"/>
            <a:ext cx="4869494" cy="3297858"/>
          </a:xfrm>
          <a:prstGeom prst="rect">
            <a:avLst/>
          </a:prstGeom>
        </p:spPr>
      </p:pic>
      <p:grpSp>
        <p:nvGrpSpPr>
          <p:cNvPr id="2" name="Group 17"/>
          <p:cNvGrpSpPr/>
          <p:nvPr/>
        </p:nvGrpSpPr>
        <p:grpSpPr>
          <a:xfrm>
            <a:off x="5220716" y="1563156"/>
            <a:ext cx="3731229" cy="2061760"/>
            <a:chOff x="4351939" y="4182926"/>
            <a:chExt cx="3323924" cy="160008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51939" y="4182926"/>
              <a:ext cx="1734447" cy="160008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86386" y="4228080"/>
              <a:ext cx="737024" cy="154050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23410" y="4228080"/>
              <a:ext cx="852453" cy="1540503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208" y="3360270"/>
            <a:ext cx="4618305" cy="315069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1659</TotalTime>
  <Words>1404</Words>
  <Application>Microsoft Macintosh PowerPoint</Application>
  <PresentationFormat>On-screen Show (4:3)</PresentationFormat>
  <Paragraphs>192</Paragraphs>
  <Slides>23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ttH(H-&gt;bb) searches in ATLAS and CMS</vt:lpstr>
      <vt:lpstr>Why?</vt:lpstr>
      <vt:lpstr>Early LHC ttH analyses: A yes we can! channel</vt:lpstr>
      <vt:lpstr>Slide 4</vt:lpstr>
      <vt:lpstr>Slide 5</vt:lpstr>
      <vt:lpstr>Slide 6</vt:lpstr>
      <vt:lpstr>ATLAS Analysis</vt:lpstr>
      <vt:lpstr>Slide 8</vt:lpstr>
      <vt:lpstr>Slide 9</vt:lpstr>
      <vt:lpstr>Slide 10</vt:lpstr>
      <vt:lpstr>CMS Analysis</vt:lpstr>
      <vt:lpstr>CMS Analysis: Neural Net Output</vt:lpstr>
      <vt:lpstr>Slide 13</vt:lpstr>
      <vt:lpstr>Slide 14</vt:lpstr>
      <vt:lpstr>Bonus slides</vt:lpstr>
      <vt:lpstr>ATLAS &amp; CMS Selection (l+jets)</vt:lpstr>
      <vt:lpstr>Data-driven background detemination</vt:lpstr>
      <vt:lpstr>Slide 18</vt:lpstr>
      <vt:lpstr>Profiling</vt:lpstr>
      <vt:lpstr>Systematic Uncertainties</vt:lpstr>
      <vt:lpstr>Slide 21</vt:lpstr>
      <vt:lpstr>Slide 22</vt:lpstr>
      <vt:lpstr>ATLAS/CMS differences</vt:lpstr>
    </vt:vector>
  </TitlesOfParts>
  <Company>Royal Holloway University of London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Ricardo Goncalo</dc:creator>
  <cp:lastModifiedBy>Ricardo Goncalo</cp:lastModifiedBy>
  <cp:revision>13</cp:revision>
  <dcterms:created xsi:type="dcterms:W3CDTF">2012-10-17T08:32:33Z</dcterms:created>
  <dcterms:modified xsi:type="dcterms:W3CDTF">2012-10-18T12:12:00Z</dcterms:modified>
</cp:coreProperties>
</file>