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1" r:id="rId3"/>
  </p:sldMasterIdLst>
  <p:notesMasterIdLst>
    <p:notesMasterId r:id="rId27"/>
  </p:notesMasterIdLst>
  <p:handoutMasterIdLst>
    <p:handoutMasterId r:id="rId28"/>
  </p:handoutMasterIdLst>
  <p:sldIdLst>
    <p:sldId id="256" r:id="rId4"/>
    <p:sldId id="290" r:id="rId5"/>
    <p:sldId id="304" r:id="rId6"/>
    <p:sldId id="313" r:id="rId7"/>
    <p:sldId id="294" r:id="rId8"/>
    <p:sldId id="314" r:id="rId9"/>
    <p:sldId id="316" r:id="rId10"/>
    <p:sldId id="315" r:id="rId11"/>
    <p:sldId id="318" r:id="rId12"/>
    <p:sldId id="333" r:id="rId13"/>
    <p:sldId id="312" r:id="rId14"/>
    <p:sldId id="334" r:id="rId15"/>
    <p:sldId id="329" r:id="rId16"/>
    <p:sldId id="335" r:id="rId17"/>
    <p:sldId id="317" r:id="rId18"/>
    <p:sldId id="322" r:id="rId19"/>
    <p:sldId id="282" r:id="rId20"/>
    <p:sldId id="323" r:id="rId21"/>
    <p:sldId id="320" r:id="rId22"/>
    <p:sldId id="300" r:id="rId23"/>
    <p:sldId id="336" r:id="rId24"/>
    <p:sldId id="309" r:id="rId25"/>
    <p:sldId id="310" r:id="rId26"/>
  </p:sldIdLst>
  <p:sldSz cx="9144000" cy="5143500" type="screen16x9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20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630B5-44C2-974A-B6CB-F85A72C90418}" type="datetimeFigureOut">
              <a:rPr lang="en-US" smtClean="0"/>
              <a:t>03/07/18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141C5-BD1A-0B46-B24C-4E0A95C4F3A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86183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PT" noProof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6052A507-D315-1C4E-9797-D88D24F7247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991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D677B728-D99E-5E40-AEAD-EF5CFB1CB7E4}" type="slidenum">
              <a:rPr lang="pt-PT"/>
              <a:pPr>
                <a:defRPr/>
              </a:pPr>
              <a:t>1</a:t>
            </a:fld>
            <a:endParaRPr lang="pt-PT"/>
          </a:p>
        </p:txBody>
      </p:sp>
      <p:sp>
        <p:nvSpPr>
          <p:cNvPr id="50177" name="Text Box 1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15900" indent="-214313" eaLnBrk="1">
              <a:spcBef>
                <a:spcPct val="0"/>
              </a:spcBef>
              <a:defRPr/>
            </a:pPr>
            <a:endParaRPr lang="pt-PT" sz="2000" smtClean="0">
              <a:latin typeface="Arial" charset="0"/>
              <a:cs typeface="Microsoft YaHei" charset="0"/>
            </a:endParaRPr>
          </a:p>
        </p:txBody>
      </p:sp>
      <p:sp>
        <p:nvSpPr>
          <p:cNvPr id="50178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High-Luminosity</a:t>
            </a:r>
            <a:r>
              <a:rPr lang="pt-PT" dirty="0" smtClean="0"/>
              <a:t> LHC (HL-LHC) (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challenges</a:t>
            </a:r>
            <a:r>
              <a:rPr lang="pt-PT" dirty="0" smtClean="0"/>
              <a:t>: 5x10^34 cm-2s-1 </a:t>
            </a:r>
            <a:r>
              <a:rPr lang="pt-PT" dirty="0" err="1" smtClean="0"/>
              <a:t>levelled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r>
              <a:rPr lang="pt-PT" dirty="0" smtClean="0"/>
              <a:t>i.e. factor 5 </a:t>
            </a:r>
            <a:r>
              <a:rPr lang="pt-PT" dirty="0" err="1" smtClean="0"/>
              <a:t>over</a:t>
            </a:r>
            <a:r>
              <a:rPr lang="pt-PT" dirty="0" smtClean="0"/>
              <a:t> design</a:t>
            </a:r>
          </a:p>
          <a:p>
            <a:r>
              <a:rPr lang="en-US" dirty="0" smtClean="0"/>
              <a:t>3 ab-1 by ~2035; requires </a:t>
            </a:r>
            <a:r>
              <a:rPr lang="en-US" dirty="0" err="1" smtClean="0"/>
              <a:t>focussing</a:t>
            </a:r>
            <a:r>
              <a:rPr lang="en-US" dirty="0" smtClean="0"/>
              <a:t> β*=15 cm; crab crossing</a:t>
            </a:r>
          </a:p>
          <a:p>
            <a:r>
              <a:rPr lang="pt-PT" dirty="0" smtClean="0"/>
              <a:t>COST: 1300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endParaRPr lang="pt-P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NbTi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used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LHC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can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only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bear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magnetic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fields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to 9-10 Tesla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4949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~10ps</a:t>
            </a:r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endParaRPr lang="pt-PT" baseline="0" dirty="0" smtClean="0"/>
          </a:p>
          <a:p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technology</a:t>
            </a:r>
            <a:endParaRPr lang="pt-PT" b="1" baseline="0" dirty="0" smtClean="0"/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629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mtClean="0"/>
              <a:t>IN COLLABORATION WITH PORTUGUESE INDUSTRY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1403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Orçamento: 1 370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r>
              <a:rPr lang="pt-PT" baseline="0" dirty="0" smtClean="0"/>
              <a:t> </a:t>
            </a:r>
            <a:r>
              <a:rPr lang="pt-PT" dirty="0" smtClean="0"/>
              <a:t>– suportado por &gt;25 países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9665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DE4F8B80-2B59-0A48-B81D-0039BCA5A1BB}" type="slidenum">
              <a:rPr lang="pt-PT"/>
              <a:pPr>
                <a:defRPr/>
              </a:pPr>
              <a:t>17</a:t>
            </a:fld>
            <a:endParaRPr lang="pt-PT"/>
          </a:p>
        </p:txBody>
      </p:sp>
      <p:sp>
        <p:nvSpPr>
          <p:cNvPr id="76801" name="Text Box 1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15900" indent="-214313" eaLnBrk="1">
              <a:spcBef>
                <a:spcPct val="0"/>
              </a:spcBef>
              <a:defRPr/>
            </a:pPr>
            <a:endParaRPr lang="pt-PT" sz="2000" smtClean="0">
              <a:latin typeface="Arial" charset="0"/>
              <a:cs typeface="Microsoft YaHei" charset="0"/>
            </a:endParaRPr>
          </a:p>
        </p:txBody>
      </p:sp>
      <p:sp>
        <p:nvSpPr>
          <p:cNvPr id="76802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1" dirty="0" smtClean="0">
                <a:solidFill>
                  <a:srgbClr val="FFFFFF"/>
                </a:solidFill>
              </a:rPr>
              <a:t>Como?</a:t>
            </a:r>
            <a:r>
              <a:rPr lang="pt-PT" sz="1200" dirty="0" smtClean="0">
                <a:solidFill>
                  <a:srgbClr val="FFFFFF"/>
                </a:solidFill>
              </a:rPr>
              <a:t> Aumentando número de protões nos feixes (n</a:t>
            </a:r>
            <a:r>
              <a:rPr lang="pt-PT" sz="1200" baseline="-25000" dirty="0" smtClean="0">
                <a:solidFill>
                  <a:srgbClr val="FFFFFF"/>
                </a:solidFill>
              </a:rPr>
              <a:t>1</a:t>
            </a:r>
            <a:r>
              <a:rPr lang="pt-PT" sz="1200" dirty="0" smtClean="0">
                <a:solidFill>
                  <a:srgbClr val="FFFFFF"/>
                </a:solidFill>
              </a:rPr>
              <a:t>, n</a:t>
            </a:r>
            <a:r>
              <a:rPr lang="pt-PT" sz="1200" baseline="-25000" dirty="0" smtClean="0">
                <a:solidFill>
                  <a:srgbClr val="FFFFFF"/>
                </a:solidFill>
              </a:rPr>
              <a:t>2</a:t>
            </a:r>
            <a:r>
              <a:rPr lang="pt-PT" sz="1200" dirty="0" smtClean="0">
                <a:solidFill>
                  <a:srgbClr val="FFFFFF"/>
                </a:solidFill>
              </a:rPr>
              <a:t>), aumentando frequência de colisão (f), ou </a:t>
            </a:r>
            <a:r>
              <a:rPr lang="pt-PT" sz="1200" b="1" dirty="0" smtClean="0">
                <a:solidFill>
                  <a:srgbClr val="FFFFFF"/>
                </a:solidFill>
              </a:rPr>
              <a:t>diminuindo tamanho dos feixes</a:t>
            </a:r>
            <a:r>
              <a:rPr lang="pt-PT" sz="1200" dirty="0" smtClean="0">
                <a:solidFill>
                  <a:srgbClr val="FFFFFF"/>
                </a:solidFill>
              </a:rPr>
              <a:t> no ponto de colisão (</a:t>
            </a:r>
            <a:r>
              <a:rPr lang="pt-PT" sz="1200" dirty="0" err="1" smtClean="0">
                <a:solidFill>
                  <a:srgbClr val="FFFFFF"/>
                </a:solidFill>
              </a:rPr>
              <a:t>σ</a:t>
            </a:r>
            <a:r>
              <a:rPr lang="pt-PT" sz="1200" baseline="-25000" dirty="0" err="1" smtClean="0">
                <a:solidFill>
                  <a:srgbClr val="FFFFFF"/>
                </a:solidFill>
              </a:rPr>
              <a:t>x</a:t>
            </a:r>
            <a:r>
              <a:rPr lang="pt-PT" sz="1200" dirty="0" smtClean="0">
                <a:solidFill>
                  <a:srgbClr val="FFFFFF"/>
                </a:solidFill>
              </a:rPr>
              <a:t>, </a:t>
            </a:r>
            <a:r>
              <a:rPr lang="pt-PT" sz="1200" dirty="0" err="1" smtClean="0">
                <a:solidFill>
                  <a:srgbClr val="FFFFFF"/>
                </a:solidFill>
              </a:rPr>
              <a:t>σ</a:t>
            </a:r>
            <a:r>
              <a:rPr lang="pt-PT" sz="1200" baseline="-25000" dirty="0" err="1" smtClean="0">
                <a:solidFill>
                  <a:srgbClr val="FFFFFF"/>
                </a:solidFill>
              </a:rPr>
              <a:t>y</a:t>
            </a:r>
            <a:r>
              <a:rPr lang="pt-PT" sz="1200" dirty="0" smtClean="0">
                <a:solidFill>
                  <a:srgbClr val="FFFFFF"/>
                </a:solidFill>
              </a:rPr>
              <a:t>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2973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200" dirty="0" smtClean="0"/>
              <a:t>(~ 1 </a:t>
            </a:r>
            <a:r>
              <a:rPr lang="pt-PT" sz="1200" dirty="0" err="1" smtClean="0"/>
              <a:t>cappuccino</a:t>
            </a:r>
            <a:r>
              <a:rPr lang="pt-PT" sz="1200" dirty="0" smtClean="0"/>
              <a:t>/</a:t>
            </a:r>
            <a:r>
              <a:rPr lang="pt-PT" sz="1200" dirty="0" err="1" smtClean="0"/>
              <a:t>year</a:t>
            </a:r>
            <a:r>
              <a:rPr lang="pt-PT" sz="1200" dirty="0" smtClean="0"/>
              <a:t> per </a:t>
            </a:r>
            <a:r>
              <a:rPr lang="pt-PT" sz="1200" dirty="0" err="1" smtClean="0"/>
              <a:t>European</a:t>
            </a:r>
            <a:r>
              <a:rPr lang="pt-PT" sz="1200" dirty="0" smtClean="0"/>
              <a:t> </a:t>
            </a:r>
            <a:r>
              <a:rPr lang="pt-PT" sz="1200" dirty="0" err="1" smtClean="0"/>
              <a:t>citizen</a:t>
            </a:r>
            <a:r>
              <a:rPr lang="pt-PT" sz="1200" dirty="0" smtClean="0"/>
              <a:t> - </a:t>
            </a:r>
            <a:r>
              <a:rPr lang="en-US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741.4 million citizens</a:t>
            </a:r>
            <a:r>
              <a:rPr lang="en-US" sz="1200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in 2016</a:t>
            </a:r>
            <a:r>
              <a:rPr lang="pt-PT" sz="1200" dirty="0" smtClean="0"/>
              <a:t>): </a:t>
            </a:r>
            <a:r>
              <a:rPr lang="pt-PT" sz="1200" dirty="0" err="1" smtClean="0"/>
              <a:t>Each</a:t>
            </a:r>
            <a:r>
              <a:rPr lang="pt-PT" sz="1200" dirty="0" smtClean="0"/>
              <a:t> </a:t>
            </a:r>
            <a:r>
              <a:rPr lang="pt-PT" sz="1200" dirty="0" err="1" smtClean="0"/>
              <a:t>Member</a:t>
            </a:r>
            <a:r>
              <a:rPr lang="pt-PT" sz="1200" dirty="0" smtClean="0"/>
              <a:t> </a:t>
            </a:r>
            <a:r>
              <a:rPr lang="pt-PT" sz="1200" dirty="0" err="1" smtClean="0"/>
              <a:t>State</a:t>
            </a:r>
            <a:r>
              <a:rPr lang="pt-PT" sz="1200" dirty="0" smtClean="0"/>
              <a:t> </a:t>
            </a:r>
            <a:r>
              <a:rPr lang="pt-PT" sz="1200" dirty="0" err="1" smtClean="0"/>
              <a:t>contributes</a:t>
            </a:r>
            <a:r>
              <a:rPr lang="pt-PT" sz="1200" dirty="0" smtClean="0"/>
              <a:t> </a:t>
            </a:r>
            <a:r>
              <a:rPr lang="pt-PT" sz="1200" dirty="0" err="1" smtClean="0"/>
              <a:t>in</a:t>
            </a:r>
            <a:r>
              <a:rPr lang="pt-PT" sz="1200" dirty="0" smtClean="0"/>
              <a:t> </a:t>
            </a:r>
            <a:r>
              <a:rPr lang="pt-PT" sz="1200" dirty="0" err="1" smtClean="0"/>
              <a:t>proportion</a:t>
            </a:r>
            <a:r>
              <a:rPr lang="pt-PT" sz="1200" dirty="0" smtClean="0"/>
              <a:t> to </a:t>
            </a:r>
            <a:r>
              <a:rPr lang="pt-PT" sz="1200" dirty="0" err="1" smtClean="0"/>
              <a:t>its</a:t>
            </a:r>
            <a:r>
              <a:rPr lang="pt-PT" sz="1200" dirty="0" smtClean="0"/>
              <a:t> Net </a:t>
            </a:r>
            <a:r>
              <a:rPr lang="pt-PT" sz="1200" dirty="0" err="1" smtClean="0"/>
              <a:t>National</a:t>
            </a:r>
            <a:r>
              <a:rPr lang="pt-PT" sz="1200" dirty="0" smtClean="0"/>
              <a:t> </a:t>
            </a:r>
            <a:r>
              <a:rPr lang="pt-PT" sz="1200" dirty="0" err="1" smtClean="0"/>
              <a:t>Income</a:t>
            </a:r>
            <a:endParaRPr lang="pt-PT" sz="1200" dirty="0" smtClean="0"/>
          </a:p>
          <a:p>
            <a:pPr marL="85725"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Member States: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Austria,</a:t>
            </a:r>
            <a:r>
              <a:rPr lang="en-GB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Belgium, Bulgaria, the Czech Republic, Denmark, Finland, France, Germany, Greece, Hungary, </a:t>
            </a: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Israel, Italy, the </a:t>
            </a:r>
            <a:r>
              <a:rPr lang="en-GB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Netherlands, Norway, Poland, </a:t>
            </a:r>
            <a:r>
              <a:rPr lang="en-GB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Portugal</a:t>
            </a:r>
            <a:r>
              <a:rPr lang="en-GB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, Romania, Slovakia, Spain, Sweden, Switzerland and the </a:t>
            </a: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United Kingdom;</a:t>
            </a:r>
            <a:r>
              <a:rPr lang="en-GB" sz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Associate Member States:  </a:t>
            </a:r>
            <a:r>
              <a:rPr lang="en-GB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Cyprus, India, Pakistan, Serbia, Slovenia, Turkey, Ukraine;</a:t>
            </a:r>
            <a:r>
              <a:rPr lang="en-GB" sz="120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Observers: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Japan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Russian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Federation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 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United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States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America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European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Union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JINR,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and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UNESCO</a:t>
            </a:r>
            <a:endParaRPr lang="en-GB" sz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793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Beams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</a:t>
            </a:r>
            <a:r>
              <a:rPr lang="pt-PT" dirty="0" err="1" smtClean="0"/>
              <a:t>kinetic</a:t>
            </a:r>
            <a:r>
              <a:rPr lang="pt-PT" dirty="0" smtClean="0"/>
              <a:t> </a:t>
            </a:r>
            <a:r>
              <a:rPr lang="pt-PT" dirty="0" err="1" smtClean="0"/>
              <a:t>energy</a:t>
            </a:r>
            <a:r>
              <a:rPr lang="pt-PT" dirty="0" smtClean="0"/>
              <a:t> as TGV:</a:t>
            </a:r>
            <a:r>
              <a:rPr lang="pt-PT" baseline="0" dirty="0" smtClean="0"/>
              <a:t> </a:t>
            </a:r>
            <a:r>
              <a:rPr lang="en-US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362 MJ </a:t>
            </a:r>
            <a:r>
              <a:rPr lang="en-US" sz="1200" b="0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one 200 m long </a:t>
            </a:r>
            <a:r>
              <a:rPr lang="en-US" sz="1200" b="1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TGV</a:t>
            </a:r>
            <a:r>
              <a:rPr lang="en-US" sz="1200" b="0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at around 150 km/h.</a:t>
            </a:r>
          </a:p>
          <a:p>
            <a:r>
              <a:rPr lang="pt-PT" dirty="0" smtClean="0"/>
              <a:t>¼ </a:t>
            </a:r>
            <a:r>
              <a:rPr lang="pt-PT" dirty="0" err="1" smtClean="0"/>
              <a:t>thickness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human</a:t>
            </a:r>
            <a:r>
              <a:rPr lang="pt-PT" dirty="0" smtClean="0"/>
              <a:t> </a:t>
            </a:r>
            <a:r>
              <a:rPr lang="pt-PT" dirty="0" err="1" smtClean="0"/>
              <a:t>hair</a:t>
            </a:r>
            <a:endParaRPr lang="pt-PT" dirty="0" smtClean="0"/>
          </a:p>
          <a:p>
            <a:r>
              <a:rPr lang="pt-PT" dirty="0" smtClean="0"/>
              <a:t>40 MHz </a:t>
            </a:r>
            <a:r>
              <a:rPr lang="pt-PT" dirty="0" err="1" smtClean="0"/>
              <a:t>proton</a:t>
            </a:r>
            <a:r>
              <a:rPr lang="pt-PT" dirty="0" smtClean="0"/>
              <a:t> </a:t>
            </a:r>
            <a:r>
              <a:rPr lang="pt-PT" dirty="0" err="1" smtClean="0"/>
              <a:t>bunch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crossing</a:t>
            </a:r>
            <a:r>
              <a:rPr lang="pt-PT" baseline="0" dirty="0" smtClean="0"/>
              <a:t> (25ns = 7m)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332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15 </a:t>
            </a:r>
            <a:r>
              <a:rPr lang="pt-PT" dirty="0" err="1" smtClean="0"/>
              <a:t>years</a:t>
            </a:r>
            <a:r>
              <a:rPr lang="pt-PT" dirty="0" smtClean="0"/>
              <a:t> to </a:t>
            </a:r>
            <a:r>
              <a:rPr lang="pt-PT" dirty="0" err="1" smtClean="0"/>
              <a:t>develop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build</a:t>
            </a:r>
            <a:r>
              <a:rPr lang="pt-PT" dirty="0" smtClean="0"/>
              <a:t>; 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sz="1200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 / </a:t>
            </a:r>
            <a:r>
              <a:rPr lang="en-US" sz="1200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experiência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;</a:t>
            </a:r>
            <a:r>
              <a:rPr lang="en-US" sz="1200" baseline="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developed worldwide computing grid to treat data</a:t>
            </a:r>
            <a:endParaRPr lang="pt-PT" dirty="0" smtClean="0"/>
          </a:p>
          <a:p>
            <a:r>
              <a:rPr lang="pt-PT" dirty="0" smtClean="0"/>
              <a:t>Cerca de 1000 estudantes de pós-graduação por experiência</a:t>
            </a:r>
            <a:r>
              <a:rPr lang="pt-PT" baseline="0" dirty="0" smtClean="0"/>
              <a:t> -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generation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researchers</a:t>
            </a:r>
            <a:r>
              <a:rPr lang="pt-PT" dirty="0" smtClean="0"/>
              <a:t>; </a:t>
            </a:r>
          </a:p>
          <a:p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computing</a:t>
            </a:r>
            <a:r>
              <a:rPr lang="pt-PT" dirty="0" smtClean="0"/>
              <a:t> </a:t>
            </a:r>
            <a:r>
              <a:rPr lang="pt-PT" dirty="0" err="1" smtClean="0"/>
              <a:t>Grid</a:t>
            </a:r>
            <a:r>
              <a:rPr lang="pt-PT" dirty="0" smtClean="0"/>
              <a:t>,</a:t>
            </a:r>
            <a:r>
              <a:rPr lang="pt-PT" baseline="0" dirty="0" smtClean="0"/>
              <a:t> data </a:t>
            </a:r>
            <a:r>
              <a:rPr lang="pt-PT" baseline="0" dirty="0" err="1" smtClean="0"/>
              <a:t>analysis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techniques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;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engineers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tech</a:t>
            </a:r>
            <a:r>
              <a:rPr lang="pt-PT" dirty="0" smtClean="0"/>
              <a:t>. </a:t>
            </a:r>
            <a:r>
              <a:rPr lang="pt-PT" dirty="0" err="1" smtClean="0"/>
              <a:t>transfer</a:t>
            </a:r>
            <a:r>
              <a:rPr lang="pt-PT" dirty="0" smtClean="0"/>
              <a:t>; 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791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Alignment</a:t>
            </a:r>
            <a:r>
              <a:rPr lang="pt-PT" dirty="0" smtClean="0"/>
              <a:t> to ~30</a:t>
            </a:r>
            <a:r>
              <a:rPr lang="pt-PT" baseline="0" dirty="0" smtClean="0"/>
              <a:t> </a:t>
            </a:r>
            <a:r>
              <a:rPr lang="pt-PT" baseline="0" dirty="0" err="1" smtClean="0"/>
              <a:t>micron</a:t>
            </a:r>
            <a:endParaRPr lang="pt-PT" baseline="0" dirty="0" smtClean="0"/>
          </a:p>
          <a:p>
            <a:r>
              <a:rPr lang="pt-PT" baseline="0" dirty="0" err="1" smtClean="0"/>
              <a:t>Beams</a:t>
            </a:r>
            <a:r>
              <a:rPr lang="pt-PT" baseline="0" dirty="0" smtClean="0"/>
              <a:t> cross </a:t>
            </a:r>
            <a:r>
              <a:rPr lang="pt-PT" baseline="0" dirty="0" err="1" smtClean="0"/>
              <a:t>every</a:t>
            </a:r>
            <a:r>
              <a:rPr lang="pt-PT" baseline="0" dirty="0" smtClean="0"/>
              <a:t> 25 </a:t>
            </a:r>
            <a:r>
              <a:rPr lang="pt-PT" baseline="0" dirty="0" err="1" smtClean="0"/>
              <a:t>ns</a:t>
            </a:r>
            <a:r>
              <a:rPr lang="pt-PT" baseline="0" dirty="0" smtClean="0"/>
              <a:t> (7m)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8441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&lt;mu&gt;~40 </a:t>
            </a:r>
            <a:r>
              <a:rPr lang="pt-PT" dirty="0" err="1" smtClean="0"/>
              <a:t>in</a:t>
            </a:r>
            <a:r>
              <a:rPr lang="pt-PT" dirty="0" smtClean="0"/>
              <a:t> 2018 (</a:t>
            </a:r>
            <a:r>
              <a:rPr lang="pt-PT" dirty="0" err="1" smtClean="0"/>
              <a:t>up</a:t>
            </a:r>
            <a:r>
              <a:rPr lang="pt-PT" dirty="0" smtClean="0"/>
              <a:t> to 70-80)</a:t>
            </a:r>
          </a:p>
          <a:p>
            <a:r>
              <a:rPr lang="pt-PT" dirty="0" err="1" smtClean="0"/>
              <a:t>Showing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particular </a:t>
            </a:r>
            <a:r>
              <a:rPr lang="pt-PT" dirty="0" err="1" smtClean="0"/>
              <a:t>collision</a:t>
            </a:r>
            <a:r>
              <a:rPr lang="pt-PT" dirty="0" smtClean="0"/>
              <a:t> for a </a:t>
            </a:r>
            <a:r>
              <a:rPr lang="pt-PT" dirty="0" err="1" smtClean="0"/>
              <a:t>reason</a:t>
            </a:r>
            <a:r>
              <a:rPr lang="pt-PT" dirty="0" smtClean="0"/>
              <a:t>...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585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Medidas</a:t>
            </a:r>
            <a:r>
              <a:rPr lang="pt-PT" baseline="0" dirty="0" smtClean="0"/>
              <a:t> de centenas de canais; acordo da teoria com os dados</a:t>
            </a:r>
          </a:p>
          <a:p>
            <a:r>
              <a:rPr lang="pt-PT" dirty="0" smtClean="0"/>
              <a:t>Participamos no top, </a:t>
            </a:r>
            <a:r>
              <a:rPr lang="pt-PT" dirty="0" err="1" smtClean="0"/>
              <a:t>Higgs</a:t>
            </a:r>
            <a:r>
              <a:rPr lang="pt-PT" dirty="0" smtClean="0"/>
              <a:t>, exóticos, SUSY,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etc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1978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Peça final do Modelo Padrão ou janela para nova física?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Secções eficazes diferenciais de produção, probabilidades de decaimento, etc.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8152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351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692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169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4788"/>
            <a:ext cx="2055813" cy="439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9800" cy="4391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3443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5640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746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729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7013" cy="3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203325"/>
            <a:ext cx="4038600" cy="3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7905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4338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9491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305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2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3876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041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0796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4788"/>
            <a:ext cx="2055813" cy="439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9800" cy="4391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0814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953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7196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402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7013" cy="3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203325"/>
            <a:ext cx="4038600" cy="3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7117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4942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202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16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020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384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68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373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4788"/>
            <a:ext cx="2055813" cy="439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9800" cy="4391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51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7013" cy="3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203325"/>
            <a:ext cx="4038600" cy="3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819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020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42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25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416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359150"/>
          </a:xfrm>
          <a:prstGeom prst="rect">
            <a:avLst/>
          </a:prstGeom>
          <a:solidFill>
            <a:srgbClr val="134D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PT">
              <a:cs typeface="Microsoft YaHei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8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8013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3359150"/>
          </a:xfrm>
          <a:prstGeom prst="rect">
            <a:avLst/>
          </a:prstGeom>
          <a:solidFill>
            <a:srgbClr val="134D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PT">
              <a:cs typeface="Microsoft YaHei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8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8013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2592388"/>
          </a:xfrm>
          <a:prstGeom prst="rect">
            <a:avLst/>
          </a:prstGeom>
          <a:solidFill>
            <a:srgbClr val="134D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PT">
              <a:cs typeface="Microsoft YaHei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4788"/>
            <a:ext cx="8228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28013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microsoft.com/office/2007/relationships/hdphoto" Target="../media/hdphoto3.wdp"/><Relationship Id="rId9" Type="http://schemas.openxmlformats.org/officeDocument/2006/relationships/image" Target="../media/image33.png"/><Relationship Id="rId1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microsoft.com/office/2007/relationships/hdphoto" Target="../media/hdphoto5.wdp"/><Relationship Id="rId8" Type="http://schemas.openxmlformats.org/officeDocument/2006/relationships/image" Target="../media/image36.png"/><Relationship Id="rId9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7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geral@lip.pt" TargetMode="External"/><Relationship Id="rId4" Type="http://schemas.openxmlformats.org/officeDocument/2006/relationships/hyperlink" Target="mailto:jgoncalo@lip.pt" TargetMode="External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3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jp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7" Type="http://schemas.microsoft.com/office/2007/relationships/hdphoto" Target="../media/hdphoto2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7213"/>
            <a:ext cx="9286875" cy="660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-673100"/>
            <a:ext cx="6545263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85800" y="2074863"/>
            <a:ext cx="779938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91440" bIns="91440"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pt-PT" sz="4000" dirty="0" smtClean="0">
                <a:solidFill>
                  <a:srgbClr val="FFFFFF"/>
                </a:solidFill>
                <a:latin typeface="Titillium Web" charset="0"/>
                <a:cs typeface="Titillium Web" charset="0"/>
              </a:rPr>
              <a:t>[  </a:t>
            </a:r>
            <a:r>
              <a:rPr lang="pt-PT" sz="4000" b="1" dirty="0" err="1" smtClean="0">
                <a:solidFill>
                  <a:srgbClr val="FFFFFF"/>
                </a:solidFill>
                <a:latin typeface="Titillium Web" charset="0"/>
                <a:cs typeface="Titillium Web" charset="0"/>
              </a:rPr>
              <a:t>High-Luminosity</a:t>
            </a:r>
            <a:r>
              <a:rPr lang="pt-PT" sz="4000" b="1" dirty="0" smtClean="0">
                <a:solidFill>
                  <a:srgbClr val="FFFFFF"/>
                </a:solidFill>
                <a:latin typeface="Titillium Web" charset="0"/>
                <a:cs typeface="Titillium Web" charset="0"/>
              </a:rPr>
              <a:t> LHC  </a:t>
            </a:r>
            <a:r>
              <a:rPr lang="pt-PT" sz="4000" dirty="0" smtClean="0">
                <a:solidFill>
                  <a:srgbClr val="FFFFFF"/>
                </a:solidFill>
                <a:latin typeface="Titillium Web" charset="0"/>
                <a:cs typeface="Titillium Web" charset="0"/>
              </a:rPr>
              <a:t>]</a:t>
            </a:r>
            <a:endParaRPr lang="pt-PT" sz="4000" dirty="0">
              <a:solidFill>
                <a:srgbClr val="FFFFFF"/>
              </a:solidFill>
              <a:latin typeface="Titillium Web" charset="0"/>
              <a:cs typeface="Titillium Web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363838"/>
            <a:ext cx="6400800" cy="1512168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pt-PT" sz="3200" dirty="0">
                <a:solidFill>
                  <a:srgbClr val="FFFFFF"/>
                </a:solidFill>
                <a:latin typeface="Titillium Web" charset="0"/>
                <a:cs typeface="Titillium Web" charset="0"/>
              </a:rPr>
              <a:t>Desafios e oportunidades no upgrade do Grande </a:t>
            </a:r>
            <a:r>
              <a:rPr lang="pt-PT" sz="3200" dirty="0" err="1">
                <a:solidFill>
                  <a:srgbClr val="FFFFFF"/>
                </a:solidFill>
                <a:latin typeface="Titillium Web" charset="0"/>
                <a:cs typeface="Titillium Web" charset="0"/>
              </a:rPr>
              <a:t>Colisionador</a:t>
            </a:r>
            <a:r>
              <a:rPr lang="pt-PT" sz="3200" dirty="0">
                <a:solidFill>
                  <a:srgbClr val="FFFFFF"/>
                </a:solidFill>
                <a:latin typeface="Titillium Web" charset="0"/>
                <a:cs typeface="Titillium Web" charset="0"/>
              </a:rPr>
              <a:t> de </a:t>
            </a:r>
            <a:r>
              <a:rPr lang="pt-PT" sz="3200" dirty="0" err="1">
                <a:solidFill>
                  <a:srgbClr val="FFFFFF"/>
                </a:solidFill>
                <a:latin typeface="Titillium Web" charset="0"/>
                <a:cs typeface="Titillium Web" charset="0"/>
              </a:rPr>
              <a:t>Hadrões</a:t>
            </a:r>
            <a:r>
              <a:rPr lang="pt-PT" sz="3200" dirty="0">
                <a:solidFill>
                  <a:srgbClr val="FFFFFF"/>
                </a:solidFill>
                <a:latin typeface="Titillium Web" charset="0"/>
                <a:cs typeface="Titillium Web" charset="0"/>
              </a:rPr>
              <a:t> </a:t>
            </a:r>
            <a:r>
              <a:rPr lang="pt-PT" sz="3200" dirty="0" smtClean="0">
                <a:solidFill>
                  <a:srgbClr val="FFFFFF"/>
                </a:solidFill>
                <a:latin typeface="Titillium Web" charset="0"/>
                <a:cs typeface="Titillium Web" charset="0"/>
              </a:rPr>
              <a:t>do CERN</a:t>
            </a:r>
            <a:endParaRPr lang="pt-PT" sz="3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 smtClean="0">
                <a:solidFill>
                  <a:srgbClr val="FFFFFF"/>
                </a:solidFill>
              </a:rPr>
              <a:t>[  Necessidade do HL-LHC  ]</a:t>
            </a:r>
            <a:endParaRPr lang="pt-PT" sz="28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203598"/>
            <a:ext cx="5616624" cy="37444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t-PT" sz="1800" dirty="0" smtClean="0">
                <a:solidFill>
                  <a:srgbClr val="FFFFFF"/>
                </a:solidFill>
              </a:rPr>
              <a:t>Temos muitas indicações da existência de física nova não </a:t>
            </a:r>
            <a:r>
              <a:rPr lang="pt-PT" sz="1800" dirty="0" err="1" smtClean="0">
                <a:solidFill>
                  <a:srgbClr val="FFFFFF"/>
                </a:solidFill>
              </a:rPr>
              <a:t>incluida</a:t>
            </a:r>
            <a:r>
              <a:rPr lang="pt-PT" sz="1800" dirty="0" smtClean="0">
                <a:solidFill>
                  <a:srgbClr val="FFFFFF"/>
                </a:solidFill>
              </a:rPr>
              <a:t> no Modelo Padrão: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sz="1800" dirty="0" smtClean="0">
                <a:solidFill>
                  <a:srgbClr val="FFFFFF"/>
                </a:solidFill>
              </a:rPr>
              <a:t>Assimetria matéria-antimatéria no Universo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sz="1800" dirty="0" smtClean="0">
                <a:solidFill>
                  <a:schemeClr val="bg1"/>
                </a:solidFill>
              </a:rPr>
              <a:t>O que é a matéria escura?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sz="1800" dirty="0" smtClean="0">
                <a:solidFill>
                  <a:schemeClr val="bg1"/>
                </a:solidFill>
              </a:rPr>
              <a:t>E a energia escura?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sz="1800" dirty="0" smtClean="0">
                <a:solidFill>
                  <a:schemeClr val="bg1"/>
                </a:solidFill>
              </a:rPr>
              <a:t>Etc...</a:t>
            </a:r>
            <a:endParaRPr lang="pt-PT" sz="1800" dirty="0" smtClean="0"/>
          </a:p>
          <a:p>
            <a:pPr>
              <a:spcAft>
                <a:spcPts val="600"/>
              </a:spcAft>
            </a:pPr>
            <a:r>
              <a:rPr lang="pt-PT" sz="1800" dirty="0" smtClean="0">
                <a:solidFill>
                  <a:srgbClr val="FFFFFF"/>
                </a:solidFill>
              </a:rPr>
              <a:t>Não encontrámos ainda sinais de nova física no LHC. </a:t>
            </a:r>
            <a:r>
              <a:rPr lang="pt-PT" sz="1800" dirty="0" smtClean="0"/>
              <a:t>Para procurar com precisão precisamos de mais </a:t>
            </a:r>
            <a:r>
              <a:rPr lang="pt-PT" sz="1800" b="1" dirty="0" smtClean="0"/>
              <a:t>Luminosidade</a:t>
            </a:r>
          </a:p>
          <a:p>
            <a:pPr>
              <a:spcAft>
                <a:spcPts val="600"/>
              </a:spcAft>
            </a:pPr>
            <a:r>
              <a:rPr lang="pt-PT" sz="1800" dirty="0" smtClean="0"/>
              <a:t>Descobrimos o </a:t>
            </a:r>
            <a:r>
              <a:rPr lang="pt-PT" sz="1800" dirty="0" err="1" smtClean="0"/>
              <a:t>Higgs</a:t>
            </a:r>
            <a:r>
              <a:rPr lang="pt-PT" sz="1800" dirty="0" smtClean="0"/>
              <a:t>, mas algumas propriedades importantes continuam inacessíveis por falta de dados: </a:t>
            </a:r>
            <a:r>
              <a:rPr lang="pt-PT" sz="1800" b="1" dirty="0" smtClean="0"/>
              <a:t>motivação forte para o HL-LHC</a:t>
            </a:r>
          </a:p>
          <a:p>
            <a:pPr>
              <a:spcAft>
                <a:spcPts val="600"/>
              </a:spcAft>
            </a:pPr>
            <a:endParaRPr lang="pt-PT" sz="1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96" y="1059582"/>
            <a:ext cx="3094271" cy="237227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24128" y="1059582"/>
            <a:ext cx="3312368" cy="3574273"/>
            <a:chOff x="5724128" y="1059582"/>
            <a:chExt cx="3312368" cy="35742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4128" y="1059582"/>
              <a:ext cx="3168352" cy="23042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24128" y="3507854"/>
              <a:ext cx="3312368" cy="1126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“</a:t>
              </a:r>
              <a:r>
                <a:rPr lang="pt-PT" dirty="0"/>
                <a:t>Há mais coisas no céu e na terra, Horácio, do que sonha a tua filosofia.</a:t>
              </a:r>
              <a:r>
                <a:rPr lang="pt-PT" dirty="0" smtClean="0"/>
                <a:t>”</a:t>
              </a:r>
            </a:p>
            <a:p>
              <a:r>
                <a:rPr lang="pt-PT" dirty="0" smtClean="0"/>
                <a:t>			W. Shakespeare</a:t>
              </a:r>
              <a:endParaRPr lang="pt-PT" dirty="0"/>
            </a:p>
          </p:txBody>
        </p:sp>
      </p:grpSp>
      <p:sp>
        <p:nvSpPr>
          <p:cNvPr id="10" name="Date Placeholder 1"/>
          <p:cNvSpPr txBox="1">
            <a:spLocks/>
          </p:cNvSpPr>
          <p:nvPr/>
        </p:nvSpPr>
        <p:spPr>
          <a:xfrm>
            <a:off x="457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3124200" y="4890194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6553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10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6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225" y="339502"/>
            <a:ext cx="4748913" cy="41764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 smtClean="0">
                <a:solidFill>
                  <a:srgbClr val="FFFFFF"/>
                </a:solidFill>
              </a:rPr>
              <a:t>[  LHC Upgrades  ]</a:t>
            </a:r>
            <a:endParaRPr lang="pt-PT" sz="28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203597"/>
            <a:ext cx="4392488" cy="216024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t-PT" sz="1800" dirty="0" smtClean="0">
                <a:solidFill>
                  <a:schemeClr val="bg1"/>
                </a:solidFill>
              </a:rPr>
              <a:t>Desenvolvimento de nova geração de ímanes supercondutores (Nb</a:t>
            </a:r>
            <a:r>
              <a:rPr lang="pt-PT" sz="1800" baseline="-25000" dirty="0" smtClean="0">
                <a:solidFill>
                  <a:schemeClr val="bg1"/>
                </a:solidFill>
              </a:rPr>
              <a:t>3</a:t>
            </a:r>
            <a:r>
              <a:rPr lang="pt-PT" sz="1800" dirty="0" smtClean="0">
                <a:solidFill>
                  <a:schemeClr val="bg1"/>
                </a:solidFill>
              </a:rPr>
              <a:t>Sn):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sz="1800" dirty="0" smtClean="0">
                <a:solidFill>
                  <a:schemeClr val="bg1"/>
                </a:solidFill>
              </a:rPr>
              <a:t>13.5 T em vez de 8 T (LHC, </a:t>
            </a:r>
            <a:r>
              <a:rPr lang="pt-PT" sz="1800" dirty="0" err="1" smtClean="0">
                <a:solidFill>
                  <a:schemeClr val="bg1"/>
                </a:solidFill>
              </a:rPr>
              <a:t>NbTi</a:t>
            </a:r>
            <a:r>
              <a:rPr lang="pt-PT" sz="1800" dirty="0" smtClean="0">
                <a:solidFill>
                  <a:schemeClr val="bg1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pt-PT" sz="1800" dirty="0" smtClean="0">
                <a:solidFill>
                  <a:schemeClr val="bg1"/>
                </a:solidFill>
              </a:rPr>
              <a:t>Desenvolvimento de “</a:t>
            </a:r>
            <a:r>
              <a:rPr lang="pt-PT" sz="1800" dirty="0" err="1" smtClean="0">
                <a:solidFill>
                  <a:schemeClr val="bg1"/>
                </a:solidFill>
              </a:rPr>
              <a:t>crab</a:t>
            </a:r>
            <a:r>
              <a:rPr lang="pt-PT" sz="1800" dirty="0" smtClean="0">
                <a:solidFill>
                  <a:schemeClr val="bg1"/>
                </a:solidFill>
              </a:rPr>
              <a:t> </a:t>
            </a:r>
            <a:r>
              <a:rPr lang="pt-PT" sz="1800" dirty="0" err="1" smtClean="0">
                <a:solidFill>
                  <a:schemeClr val="bg1"/>
                </a:solidFill>
              </a:rPr>
              <a:t>cavities</a:t>
            </a:r>
            <a:r>
              <a:rPr lang="pt-PT" sz="1800" dirty="0" smtClean="0">
                <a:solidFill>
                  <a:schemeClr val="bg1"/>
                </a:solidFill>
              </a:rPr>
              <a:t>”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sz="1800" dirty="0" smtClean="0">
                <a:solidFill>
                  <a:schemeClr val="bg1"/>
                </a:solidFill>
              </a:rPr>
              <a:t>Aumentam eficiência das colisões</a:t>
            </a:r>
          </a:p>
          <a:p>
            <a:pPr>
              <a:spcAft>
                <a:spcPts val="600"/>
              </a:spcAft>
            </a:pPr>
            <a:r>
              <a:rPr lang="pt-PT" sz="1800" dirty="0" smtClean="0">
                <a:solidFill>
                  <a:schemeClr val="bg1"/>
                </a:solidFill>
              </a:rPr>
              <a:t>Colimadores, conectores, </a:t>
            </a:r>
            <a:r>
              <a:rPr lang="pt-PT" sz="1800" dirty="0" err="1" smtClean="0">
                <a:solidFill>
                  <a:schemeClr val="bg1"/>
                </a:solidFill>
              </a:rPr>
              <a:t>eng</a:t>
            </a:r>
            <a:r>
              <a:rPr lang="pt-PT" sz="1800" dirty="0" smtClean="0">
                <a:solidFill>
                  <a:schemeClr val="bg1"/>
                </a:solidFill>
              </a:rPr>
              <a:t>. civil, </a:t>
            </a:r>
            <a:r>
              <a:rPr lang="pt-PT" sz="1800" dirty="0" err="1" smtClean="0">
                <a:solidFill>
                  <a:schemeClr val="bg1"/>
                </a:solidFill>
              </a:rPr>
              <a:t>etc</a:t>
            </a:r>
            <a:endParaRPr lang="pt-PT" sz="1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375233"/>
            <a:ext cx="3816424" cy="167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324528" y="843558"/>
            <a:ext cx="3826294" cy="1720467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</p:pic>
      <p:sp>
        <p:nvSpPr>
          <p:cNvPr id="8" name="Date Placeholder 1"/>
          <p:cNvSpPr txBox="1">
            <a:spLocks/>
          </p:cNvSpPr>
          <p:nvPr/>
        </p:nvSpPr>
        <p:spPr>
          <a:xfrm>
            <a:off x="457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124200" y="4890194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11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9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827584" y="699542"/>
            <a:ext cx="6696744" cy="362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51470"/>
            <a:ext cx="3960440" cy="2376264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6107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Novo detetor de traços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195486"/>
            <a:ext cx="4320480" cy="1944216"/>
            <a:chOff x="251520" y="195486"/>
            <a:chExt cx="4320480" cy="1944216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195486"/>
              <a:ext cx="4320480" cy="868392"/>
              <a:chOff x="2699792" y="0"/>
              <a:chExt cx="4320480" cy="86839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6" y="0"/>
                <a:ext cx="3024336" cy="868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eletrónica</a:t>
                </a:r>
                <a:r>
                  <a:rPr lang="pt-PT" dirty="0">
                    <a:solidFill>
                      <a:srgbClr val="FFFFFF"/>
                    </a:solidFill>
                  </a:rPr>
                  <a:t>,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 fontes de alta tensão e cintiladores do calorímetro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92288" cy="108012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4079622"/>
            <a:ext cx="3744416" cy="868392"/>
            <a:chOff x="323528" y="3867894"/>
            <a:chExt cx="3744416" cy="86839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2448272" cy="8683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000000"/>
                  </a:solidFill>
                </a:rPr>
                <a:t>Hardware para reconstruir traços carregados (</a:t>
              </a:r>
              <a:r>
                <a:rPr lang="pt-PT" dirty="0" err="1" smtClean="0">
                  <a:solidFill>
                    <a:srgbClr val="000000"/>
                  </a:solidFill>
                </a:rPr>
                <a:t>trigger</a:t>
              </a:r>
              <a:r>
                <a:rPr lang="pt-PT" dirty="0" smtClean="0">
                  <a:solidFill>
                    <a:srgbClr val="000000"/>
                  </a:solidFill>
                </a:rPr>
                <a:t>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64088" y="1818653"/>
            <a:ext cx="3697991" cy="3291919"/>
            <a:chOff x="5364088" y="1818653"/>
            <a:chExt cx="3697991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364088" y="1818653"/>
              <a:ext cx="3697991" cy="3291919"/>
              <a:chOff x="5364088" y="1818653"/>
              <a:chExt cx="3697991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43655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364088" y="1923678"/>
                <a:ext cx="2304256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8683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FFFFFF"/>
                  </a:solidFill>
                </a:rPr>
                <a:t>Novo detetor de muões “</a:t>
              </a:r>
              <a:r>
                <a:rPr lang="pt-PT" dirty="0" err="1" smtClean="0">
                  <a:solidFill>
                    <a:srgbClr val="FFFFFF"/>
                  </a:solidFill>
                </a:rPr>
                <a:t>Small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Wheel</a:t>
              </a:r>
              <a:r>
                <a:rPr lang="pt-PT" dirty="0" smtClean="0">
                  <a:solidFill>
                    <a:srgbClr val="FFFFFF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4008" y="2067694"/>
            <a:ext cx="2625826" cy="2808312"/>
            <a:chOff x="4644008" y="2067694"/>
            <a:chExt cx="2625826" cy="2808312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644008" y="4007614"/>
              <a:ext cx="1872208" cy="8683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High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Granualrity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Timing</a:t>
              </a:r>
              <a:r>
                <a:rPr lang="pt-PT" dirty="0" smtClean="0">
                  <a:solidFill>
                    <a:srgbClr val="000000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rgbClr val="000000"/>
                  </a:solidFill>
                </a:rPr>
                <a:t>(30ps/traço)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Date Placeholder 1"/>
          <p:cNvSpPr txBox="1">
            <a:spLocks/>
          </p:cNvSpPr>
          <p:nvPr/>
        </p:nvSpPr>
        <p:spPr>
          <a:xfrm>
            <a:off x="457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3124200" y="4890194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>
          <a:xfrm>
            <a:off x="6553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12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0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1687116"/>
            <a:ext cx="6193974" cy="34563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496" y="3027933"/>
            <a:ext cx="4410031" cy="1815495"/>
            <a:chOff x="35496" y="3027933"/>
            <a:chExt cx="4410031" cy="1815495"/>
          </a:xfrm>
        </p:grpSpPr>
        <p:grpSp>
          <p:nvGrpSpPr>
            <p:cNvPr id="13" name="Group 12"/>
            <p:cNvGrpSpPr/>
            <p:nvPr/>
          </p:nvGrpSpPr>
          <p:grpSpPr>
            <a:xfrm>
              <a:off x="35496" y="3795886"/>
              <a:ext cx="2913181" cy="1047542"/>
              <a:chOff x="35496" y="378932"/>
              <a:chExt cx="2913181" cy="104754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331640" y="378932"/>
                <a:ext cx="1617037" cy="104754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496" y="378932"/>
                <a:ext cx="1512168" cy="868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Novo </a:t>
                </a:r>
                <a:r>
                  <a:rPr lang="pt-PT" dirty="0" err="1" smtClean="0"/>
                  <a:t>High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Granularity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Calorimeter</a:t>
                </a:r>
                <a:endParaRPr lang="pt-PT" dirty="0" smtClean="0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 bwMode="auto">
            <a:xfrm flipV="1">
              <a:off x="1619672" y="3075806"/>
              <a:ext cx="2808312" cy="79208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43808" y="3291830"/>
              <a:ext cx="1440160" cy="151216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Oval 22"/>
            <p:cNvSpPr/>
            <p:nvPr/>
          </p:nvSpPr>
          <p:spPr bwMode="auto">
            <a:xfrm rot="1810005" flipH="1">
              <a:off x="4255493" y="3027933"/>
              <a:ext cx="190034" cy="348701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36512" y="-20538"/>
            <a:ext cx="4899384" cy="3713249"/>
            <a:chOff x="-36512" y="-20538"/>
            <a:chExt cx="4899384" cy="3713249"/>
          </a:xfrm>
        </p:grpSpPr>
        <p:grpSp>
          <p:nvGrpSpPr>
            <p:cNvPr id="27" name="Group 26"/>
            <p:cNvGrpSpPr/>
            <p:nvPr/>
          </p:nvGrpSpPr>
          <p:grpSpPr>
            <a:xfrm>
              <a:off x="-36512" y="-20538"/>
              <a:ext cx="3096344" cy="2088232"/>
              <a:chOff x="-36512" y="-92546"/>
              <a:chExt cx="3096344" cy="208823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36" b="93056" l="7816" r="927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775" y="300125"/>
                <a:ext cx="2920132" cy="169556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-36512" y="-92546"/>
                <a:ext cx="3096344" cy="6107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smtClean="0">
                    <a:solidFill>
                      <a:schemeClr val="bg1"/>
                    </a:solidFill>
                  </a:rPr>
                  <a:t>Novo MIP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Timing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Detector (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Barrel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&amp;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Endcap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)</a:t>
                </a:r>
                <a:endParaRPr lang="pt-PT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7" name="Straight Connector 36"/>
            <p:cNvCxnSpPr>
              <a:endCxn id="44" idx="0"/>
            </p:cNvCxnSpPr>
            <p:nvPr/>
          </p:nvCxnSpPr>
          <p:spPr bwMode="auto">
            <a:xfrm>
              <a:off x="2627784" y="843558"/>
              <a:ext cx="2232919" cy="237021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411760" y="1923678"/>
              <a:ext cx="2160240" cy="172819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Oval 43"/>
            <p:cNvSpPr/>
            <p:nvPr/>
          </p:nvSpPr>
          <p:spPr bwMode="auto">
            <a:xfrm rot="1810005" flipH="1">
              <a:off x="4600374" y="3178980"/>
              <a:ext cx="262498" cy="51373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779912" y="195486"/>
            <a:ext cx="4536504" cy="3240360"/>
            <a:chOff x="3779912" y="195486"/>
            <a:chExt cx="4536504" cy="3240360"/>
          </a:xfrm>
        </p:grpSpPr>
        <p:grpSp>
          <p:nvGrpSpPr>
            <p:cNvPr id="49" name="Group 48"/>
            <p:cNvGrpSpPr/>
            <p:nvPr/>
          </p:nvGrpSpPr>
          <p:grpSpPr>
            <a:xfrm>
              <a:off x="3779912" y="195486"/>
              <a:ext cx="4536504" cy="889993"/>
              <a:chOff x="4067944" y="339502"/>
              <a:chExt cx="4536504" cy="88999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7944" y="339502"/>
                <a:ext cx="2854987" cy="889993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876256" y="339502"/>
                <a:ext cx="1728192" cy="868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chemeClr val="bg1"/>
                    </a:solidFill>
                  </a:rPr>
                  <a:t>Substituição do detetor </a:t>
                </a:r>
                <a:r>
                  <a:rPr lang="pt-PT" dirty="0">
                    <a:solidFill>
                      <a:schemeClr val="bg1"/>
                    </a:solidFill>
                  </a:rPr>
                  <a:t>de 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traços</a:t>
                </a:r>
                <a:endParaRPr lang="pt-PT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0" name="Straight Connector 49"/>
            <p:cNvCxnSpPr/>
            <p:nvPr/>
          </p:nvCxnSpPr>
          <p:spPr bwMode="auto">
            <a:xfrm>
              <a:off x="4067944" y="987574"/>
              <a:ext cx="360040" cy="230425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>
              <a:off x="4788024" y="915566"/>
              <a:ext cx="1224136" cy="252028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4716016" y="3291830"/>
            <a:ext cx="4104456" cy="864096"/>
            <a:chOff x="4716016" y="3147814"/>
            <a:chExt cx="4104456" cy="864096"/>
          </a:xfrm>
        </p:grpSpPr>
        <p:grpSp>
          <p:nvGrpSpPr>
            <p:cNvPr id="32" name="Group 31"/>
            <p:cNvGrpSpPr/>
            <p:nvPr/>
          </p:nvGrpSpPr>
          <p:grpSpPr>
            <a:xfrm>
              <a:off x="5580112" y="3147814"/>
              <a:ext cx="3240360" cy="864096"/>
              <a:chOff x="2699792" y="0"/>
              <a:chExt cx="3240360" cy="86409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995936" y="0"/>
                <a:ext cx="1944216" cy="6107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do calorímetro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3" name="Straight Arrow Connector 2"/>
            <p:cNvCxnSpPr>
              <a:stCxn id="35" idx="1"/>
            </p:cNvCxnSpPr>
            <p:nvPr/>
          </p:nvCxnSpPr>
          <p:spPr bwMode="auto">
            <a:xfrm flipH="1">
              <a:off x="4716016" y="3579862"/>
              <a:ext cx="864096" cy="7200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4644008" y="2283718"/>
            <a:ext cx="4499992" cy="936104"/>
            <a:chOff x="4644008" y="2211710"/>
            <a:chExt cx="4499992" cy="936104"/>
          </a:xfrm>
        </p:grpSpPr>
        <p:grpSp>
          <p:nvGrpSpPr>
            <p:cNvPr id="28" name="Group 27"/>
            <p:cNvGrpSpPr/>
            <p:nvPr/>
          </p:nvGrpSpPr>
          <p:grpSpPr>
            <a:xfrm>
              <a:off x="5578598" y="2211710"/>
              <a:ext cx="3565402" cy="868392"/>
              <a:chOff x="323528" y="3867894"/>
              <a:chExt cx="3565402" cy="86839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528" y="3867894"/>
                <a:ext cx="1312551" cy="86409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638177" y="3867894"/>
                <a:ext cx="2250753" cy="868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Hardware para reconstruir traços carregados (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trigger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)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6" name="Straight Arrow Connector 5"/>
            <p:cNvCxnSpPr>
              <a:stCxn id="29" idx="1"/>
            </p:cNvCxnSpPr>
            <p:nvPr/>
          </p:nvCxnSpPr>
          <p:spPr bwMode="auto">
            <a:xfrm flipH="1">
              <a:off x="4644008" y="2643758"/>
              <a:ext cx="934590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4788024" y="1275606"/>
            <a:ext cx="4032448" cy="936104"/>
            <a:chOff x="4788024" y="1275606"/>
            <a:chExt cx="4032448" cy="936104"/>
          </a:xfrm>
        </p:grpSpPr>
        <p:grpSp>
          <p:nvGrpSpPr>
            <p:cNvPr id="31" name="Group 30"/>
            <p:cNvGrpSpPr/>
            <p:nvPr/>
          </p:nvGrpSpPr>
          <p:grpSpPr>
            <a:xfrm>
              <a:off x="5580112" y="1275606"/>
              <a:ext cx="3240360" cy="868392"/>
              <a:chOff x="2699792" y="0"/>
              <a:chExt cx="3240360" cy="868392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3995936" y="0"/>
                <a:ext cx="1944216" cy="868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eletrónica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e câmaras de muões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/>
            <p:cNvCxnSpPr>
              <a:stCxn id="36" idx="1"/>
            </p:cNvCxnSpPr>
            <p:nvPr/>
          </p:nvCxnSpPr>
          <p:spPr bwMode="auto">
            <a:xfrm flipH="1">
              <a:off x="4788024" y="1707654"/>
              <a:ext cx="792088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8" name="Date Placeholder 1"/>
          <p:cNvSpPr txBox="1">
            <a:spLocks/>
          </p:cNvSpPr>
          <p:nvPr/>
        </p:nvSpPr>
        <p:spPr>
          <a:xfrm>
            <a:off x="457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40" name="Footer Placeholder 2"/>
          <p:cNvSpPr txBox="1">
            <a:spLocks/>
          </p:cNvSpPr>
          <p:nvPr/>
        </p:nvSpPr>
        <p:spPr>
          <a:xfrm>
            <a:off x="3124200" y="4890194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41" name="Slide Number Placeholder 4"/>
          <p:cNvSpPr txBox="1">
            <a:spLocks/>
          </p:cNvSpPr>
          <p:nvPr/>
        </p:nvSpPr>
        <p:spPr>
          <a:xfrm>
            <a:off x="6553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13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1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228013" cy="857250"/>
          </a:xfrm>
        </p:spPr>
        <p:txBody>
          <a:bodyPr/>
          <a:lstStyle/>
          <a:p>
            <a:r>
              <a:rPr lang="pt-PT" sz="2800" dirty="0" smtClean="0">
                <a:solidFill>
                  <a:srgbClr val="FFFFFF"/>
                </a:solidFill>
              </a:rPr>
              <a:t>[  Portugal e o HL-LHC  ]</a:t>
            </a:r>
            <a:endParaRPr lang="pt-PT" sz="2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15566"/>
            <a:ext cx="7272808" cy="3991372"/>
          </a:xfrm>
        </p:spPr>
        <p:txBody>
          <a:bodyPr/>
          <a:lstStyle/>
          <a:p>
            <a:pPr marL="0">
              <a:spcAft>
                <a:spcPts val="1200"/>
              </a:spcAft>
            </a:pPr>
            <a:r>
              <a:rPr lang="pt-PT" sz="1600" b="1" dirty="0" smtClean="0">
                <a:solidFill>
                  <a:srgbClr val="FFFFFF"/>
                </a:solidFill>
              </a:rPr>
              <a:t>ATLAS: calorímetro e </a:t>
            </a:r>
            <a:r>
              <a:rPr lang="pt-PT" sz="1600" b="1" dirty="0" err="1" smtClean="0">
                <a:solidFill>
                  <a:srgbClr val="FFFFFF"/>
                </a:solidFill>
              </a:rPr>
              <a:t>trigger</a:t>
            </a:r>
            <a:endParaRPr lang="pt-PT" sz="1600" b="1" dirty="0" smtClean="0">
              <a:solidFill>
                <a:srgbClr val="FFFFFF"/>
              </a:solidFill>
            </a:endParaRPr>
          </a:p>
          <a:p>
            <a:pPr marL="0">
              <a:spcAft>
                <a:spcPts val="1200"/>
              </a:spcAft>
            </a:pPr>
            <a:r>
              <a:rPr lang="pt-PT" sz="1600" u="sng" dirty="0" smtClean="0">
                <a:solidFill>
                  <a:srgbClr val="FFFFFF"/>
                </a:solidFill>
              </a:rPr>
              <a:t>Calorímetro </a:t>
            </a:r>
            <a:r>
              <a:rPr lang="pt-PT" sz="1600" u="sng" dirty="0" err="1" smtClean="0">
                <a:solidFill>
                  <a:srgbClr val="FFFFFF"/>
                </a:solidFill>
              </a:rPr>
              <a:t>hadrónico</a:t>
            </a:r>
            <a:r>
              <a:rPr lang="pt-PT" sz="1600" dirty="0" smtClean="0">
                <a:solidFill>
                  <a:srgbClr val="FFFFFF"/>
                </a:solidFill>
              </a:rPr>
              <a:t>: LIP responsável pela construção e produção das novas </a:t>
            </a:r>
            <a:r>
              <a:rPr lang="pt-PT" sz="1600" b="1" dirty="0" smtClean="0">
                <a:solidFill>
                  <a:srgbClr val="FFFFFF"/>
                </a:solidFill>
              </a:rPr>
              <a:t>fontes de alta tensão </a:t>
            </a:r>
            <a:r>
              <a:rPr lang="pt-PT" sz="1600" dirty="0" smtClean="0">
                <a:solidFill>
                  <a:srgbClr val="FFFFFF"/>
                </a:solidFill>
              </a:rPr>
              <a:t>do calorímetro </a:t>
            </a:r>
            <a:r>
              <a:rPr lang="pt-PT" sz="1600" dirty="0" err="1" smtClean="0">
                <a:solidFill>
                  <a:srgbClr val="FFFFFF"/>
                </a:solidFill>
              </a:rPr>
              <a:t>hadrónico</a:t>
            </a:r>
            <a:r>
              <a:rPr lang="pt-PT" sz="1600" dirty="0" smtClean="0">
                <a:solidFill>
                  <a:srgbClr val="FFFFFF"/>
                </a:solidFill>
              </a:rPr>
              <a:t> de ATLAS; cintiladores</a:t>
            </a:r>
          </a:p>
          <a:p>
            <a:pPr marL="0">
              <a:spcAft>
                <a:spcPts val="1200"/>
              </a:spcAft>
            </a:pPr>
            <a:r>
              <a:rPr lang="pt-PT" sz="1600" u="sng" dirty="0" err="1" smtClean="0">
                <a:solidFill>
                  <a:srgbClr val="FFFFFF"/>
                </a:solidFill>
              </a:rPr>
              <a:t>Trigger</a:t>
            </a:r>
            <a:r>
              <a:rPr lang="pt-PT" sz="1600" dirty="0" smtClean="0">
                <a:solidFill>
                  <a:srgbClr val="FFFFFF"/>
                </a:solidFill>
              </a:rPr>
              <a:t>: desenvolvimento de </a:t>
            </a:r>
            <a:r>
              <a:rPr lang="pt-PT" sz="1600" b="1" dirty="0" smtClean="0">
                <a:solidFill>
                  <a:srgbClr val="FFFFFF"/>
                </a:solidFill>
              </a:rPr>
              <a:t>algoritmos </a:t>
            </a:r>
            <a:r>
              <a:rPr lang="pt-PT" sz="1600" dirty="0" smtClean="0">
                <a:solidFill>
                  <a:srgbClr val="FFFFFF"/>
                </a:solidFill>
              </a:rPr>
              <a:t>para reconstrução rápida no calorímetro usando </a:t>
            </a:r>
            <a:r>
              <a:rPr lang="pt-PT" sz="1600" dirty="0" err="1" smtClean="0">
                <a:solidFill>
                  <a:srgbClr val="FFFFFF"/>
                </a:solidFill>
              </a:rPr>
              <a:t>GPUs</a:t>
            </a:r>
            <a:r>
              <a:rPr lang="pt-PT" sz="1600" dirty="0" smtClean="0">
                <a:solidFill>
                  <a:srgbClr val="FFFFFF"/>
                </a:solidFill>
              </a:rPr>
              <a:t>; </a:t>
            </a:r>
            <a:r>
              <a:rPr lang="pt-PT" sz="1600" dirty="0" err="1" smtClean="0">
                <a:solidFill>
                  <a:srgbClr val="FFFFFF"/>
                </a:solidFill>
              </a:rPr>
              <a:t>possivel</a:t>
            </a:r>
            <a:r>
              <a:rPr lang="pt-PT" sz="1600" dirty="0" smtClean="0">
                <a:solidFill>
                  <a:srgbClr val="FFFFFF"/>
                </a:solidFill>
              </a:rPr>
              <a:t> participação na construção de hardware para reconstrução de traços carregados no </a:t>
            </a:r>
            <a:r>
              <a:rPr lang="pt-PT" sz="1600" dirty="0" err="1" smtClean="0">
                <a:solidFill>
                  <a:srgbClr val="FFFFFF"/>
                </a:solidFill>
              </a:rPr>
              <a:t>trigger</a:t>
            </a:r>
            <a:r>
              <a:rPr lang="pt-PT" sz="1600" b="1" dirty="0" smtClean="0">
                <a:solidFill>
                  <a:srgbClr val="FFFFFF"/>
                </a:solidFill>
              </a:rPr>
              <a:t> </a:t>
            </a:r>
            <a:r>
              <a:rPr lang="pt-PT" sz="1600" dirty="0" smtClean="0">
                <a:solidFill>
                  <a:srgbClr val="FFFFFF"/>
                </a:solidFill>
              </a:rPr>
              <a:t>de alto nível</a:t>
            </a:r>
            <a:endParaRPr lang="pt-PT" sz="1600" b="1" dirty="0" smtClean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</a:pPr>
            <a:r>
              <a:rPr lang="pt-PT" sz="1600" b="1" dirty="0" smtClean="0">
                <a:solidFill>
                  <a:schemeClr val="bg1"/>
                </a:solidFill>
              </a:rPr>
              <a:t>CMS: calorímetro e detetor de </a:t>
            </a:r>
            <a:r>
              <a:rPr lang="pt-PT" sz="1600" b="1" dirty="0" err="1" smtClean="0">
                <a:solidFill>
                  <a:schemeClr val="bg1"/>
                </a:solidFill>
              </a:rPr>
              <a:t>timing</a:t>
            </a:r>
            <a:endParaRPr lang="pt-PT" sz="1600" b="1" dirty="0" smtClean="0">
              <a:solidFill>
                <a:schemeClr val="bg1"/>
              </a:solidFill>
            </a:endParaRPr>
          </a:p>
          <a:p>
            <a:pPr marL="0">
              <a:spcAft>
                <a:spcPts val="1200"/>
              </a:spcAft>
            </a:pPr>
            <a:r>
              <a:rPr lang="pt-PT" sz="1600" u="sng" dirty="0" smtClean="0">
                <a:solidFill>
                  <a:srgbClr val="FFFFFF"/>
                </a:solidFill>
              </a:rPr>
              <a:t>MIP </a:t>
            </a:r>
            <a:r>
              <a:rPr lang="pt-PT" sz="1600" u="sng" dirty="0" err="1">
                <a:solidFill>
                  <a:srgbClr val="FFFFFF"/>
                </a:solidFill>
              </a:rPr>
              <a:t>Timing</a:t>
            </a:r>
            <a:r>
              <a:rPr lang="pt-PT" sz="1600" u="sng" dirty="0">
                <a:solidFill>
                  <a:srgbClr val="FFFFFF"/>
                </a:solidFill>
              </a:rPr>
              <a:t> Detector</a:t>
            </a:r>
            <a:r>
              <a:rPr lang="pt-PT" sz="1600" dirty="0">
                <a:solidFill>
                  <a:srgbClr val="FFFFFF"/>
                </a:solidFill>
              </a:rPr>
              <a:t>: LIP </a:t>
            </a:r>
            <a:r>
              <a:rPr lang="pt-PT" sz="1600" dirty="0" smtClean="0">
                <a:solidFill>
                  <a:srgbClr val="FFFFFF"/>
                </a:solidFill>
              </a:rPr>
              <a:t>responsável por R&amp;D e entrega de 20 000 Time-</a:t>
            </a:r>
            <a:r>
              <a:rPr lang="pt-PT" sz="1600" dirty="0" err="1" smtClean="0">
                <a:solidFill>
                  <a:srgbClr val="FFFFFF"/>
                </a:solidFill>
              </a:rPr>
              <a:t>of</a:t>
            </a:r>
            <a:r>
              <a:rPr lang="pt-PT" sz="1600" dirty="0" smtClean="0">
                <a:solidFill>
                  <a:srgbClr val="FFFFFF"/>
                </a:solidFill>
              </a:rPr>
              <a:t>-</a:t>
            </a:r>
            <a:r>
              <a:rPr lang="pt-PT" sz="1600" dirty="0" err="1" smtClean="0">
                <a:solidFill>
                  <a:schemeClr val="tx1"/>
                </a:solidFill>
              </a:rPr>
              <a:t>Flight</a:t>
            </a:r>
            <a:r>
              <a:rPr lang="pt-PT" sz="1600" dirty="0" smtClean="0">
                <a:solidFill>
                  <a:schemeClr val="tx1"/>
                </a:solidFill>
              </a:rPr>
              <a:t> </a:t>
            </a:r>
            <a:r>
              <a:rPr lang="pt-PT" sz="1600" dirty="0" err="1" smtClean="0">
                <a:solidFill>
                  <a:schemeClr val="tx1"/>
                </a:solidFill>
              </a:rPr>
              <a:t>ASICs</a:t>
            </a:r>
            <a:r>
              <a:rPr lang="pt-PT" sz="1600" dirty="0" smtClean="0">
                <a:solidFill>
                  <a:schemeClr val="tx1"/>
                </a:solidFill>
              </a:rPr>
              <a:t> para </a:t>
            </a:r>
            <a:r>
              <a:rPr lang="pt-PT" sz="1600" dirty="0" err="1" smtClean="0">
                <a:solidFill>
                  <a:schemeClr val="tx1"/>
                </a:solidFill>
              </a:rPr>
              <a:t>Barrel</a:t>
            </a:r>
            <a:r>
              <a:rPr lang="pt-PT" sz="1600" dirty="0" smtClean="0">
                <a:solidFill>
                  <a:schemeClr val="tx1"/>
                </a:solidFill>
              </a:rPr>
              <a:t> </a:t>
            </a:r>
            <a:r>
              <a:rPr lang="pt-PT" sz="1600" dirty="0" err="1" smtClean="0">
                <a:solidFill>
                  <a:schemeClr val="tx1"/>
                </a:solidFill>
              </a:rPr>
              <a:t>Timing</a:t>
            </a:r>
            <a:r>
              <a:rPr lang="pt-PT" sz="1600" dirty="0" smtClean="0">
                <a:solidFill>
                  <a:schemeClr val="tx1"/>
                </a:solidFill>
              </a:rPr>
              <a:t> </a:t>
            </a:r>
            <a:r>
              <a:rPr lang="pt-PT" sz="1600" dirty="0" err="1" smtClean="0">
                <a:solidFill>
                  <a:schemeClr val="tx1"/>
                </a:solidFill>
              </a:rPr>
              <a:t>Layer</a:t>
            </a:r>
            <a:endParaRPr lang="pt-PT" sz="1600" dirty="0">
              <a:solidFill>
                <a:schemeClr val="tx1"/>
              </a:solidFill>
            </a:endParaRPr>
          </a:p>
          <a:p>
            <a:pPr marL="0">
              <a:spcAft>
                <a:spcPts val="1200"/>
              </a:spcAft>
            </a:pPr>
            <a:r>
              <a:rPr lang="pt-PT" sz="1600" u="sng" dirty="0" err="1"/>
              <a:t>Barrel</a:t>
            </a:r>
            <a:r>
              <a:rPr lang="pt-PT" sz="1600" u="sng" dirty="0"/>
              <a:t> </a:t>
            </a:r>
            <a:r>
              <a:rPr lang="pt-PT" sz="1600" u="sng" dirty="0" err="1"/>
              <a:t>Electromagnetic</a:t>
            </a:r>
            <a:r>
              <a:rPr lang="pt-PT" sz="1600" u="sng" dirty="0"/>
              <a:t> </a:t>
            </a:r>
            <a:r>
              <a:rPr lang="pt-PT" sz="1600" u="sng" dirty="0" err="1"/>
              <a:t>Calorimeter</a:t>
            </a:r>
            <a:r>
              <a:rPr lang="pt-PT" sz="1600" dirty="0"/>
              <a:t>: participação no R&amp;D e construção da electrónica de leitura do </a:t>
            </a:r>
            <a:r>
              <a:rPr lang="pt-PT" sz="1600" dirty="0" err="1"/>
              <a:t>calorimentro</a:t>
            </a:r>
            <a:r>
              <a:rPr lang="pt-PT" sz="1600" dirty="0"/>
              <a:t> </a:t>
            </a:r>
            <a:r>
              <a:rPr lang="pt-PT" sz="1600" dirty="0" smtClean="0"/>
              <a:t>electromagnético</a:t>
            </a:r>
            <a:endParaRPr lang="pt-PT" sz="1600" dirty="0" smtClean="0">
              <a:solidFill>
                <a:schemeClr val="tx1"/>
              </a:solidFill>
            </a:endParaRPr>
          </a:p>
          <a:p>
            <a:pPr marL="0">
              <a:spcAft>
                <a:spcPts val="1200"/>
              </a:spcAft>
            </a:pPr>
            <a:r>
              <a:rPr lang="pt-PT" sz="1600" u="sng" dirty="0" err="1" smtClean="0">
                <a:solidFill>
                  <a:schemeClr val="tx1"/>
                </a:solidFill>
              </a:rPr>
              <a:t>High</a:t>
            </a:r>
            <a:r>
              <a:rPr lang="pt-PT" sz="1600" u="sng" dirty="0" smtClean="0">
                <a:solidFill>
                  <a:schemeClr val="tx1"/>
                </a:solidFill>
              </a:rPr>
              <a:t> </a:t>
            </a:r>
            <a:r>
              <a:rPr lang="pt-PT" sz="1600" u="sng" dirty="0" err="1">
                <a:solidFill>
                  <a:schemeClr val="tx1"/>
                </a:solidFill>
              </a:rPr>
              <a:t>Granularity</a:t>
            </a:r>
            <a:r>
              <a:rPr lang="pt-PT" sz="1600" u="sng" dirty="0">
                <a:solidFill>
                  <a:schemeClr val="tx1"/>
                </a:solidFill>
              </a:rPr>
              <a:t> </a:t>
            </a:r>
            <a:r>
              <a:rPr lang="pt-PT" sz="1600" u="sng" dirty="0" err="1">
                <a:solidFill>
                  <a:schemeClr val="tx1"/>
                </a:solidFill>
              </a:rPr>
              <a:t>Calorimeter</a:t>
            </a:r>
            <a:r>
              <a:rPr lang="pt-PT" sz="1600" dirty="0" smtClean="0">
                <a:solidFill>
                  <a:schemeClr val="tx1"/>
                </a:solidFill>
              </a:rPr>
              <a:t>: LIP responsável pelo desenvolvimento de um chip </a:t>
            </a:r>
            <a:r>
              <a:rPr lang="pt-PT" sz="1600" dirty="0" err="1" smtClean="0">
                <a:solidFill>
                  <a:schemeClr val="tx1"/>
                </a:solidFill>
              </a:rPr>
              <a:t>Low</a:t>
            </a:r>
            <a:r>
              <a:rPr lang="pt-PT" sz="1600" dirty="0" smtClean="0">
                <a:solidFill>
                  <a:schemeClr val="tx1"/>
                </a:solidFill>
              </a:rPr>
              <a:t> </a:t>
            </a:r>
            <a:r>
              <a:rPr lang="pt-PT" sz="1600" dirty="0" err="1">
                <a:solidFill>
                  <a:schemeClr val="tx1"/>
                </a:solidFill>
              </a:rPr>
              <a:t>Voltage</a:t>
            </a:r>
            <a:r>
              <a:rPr lang="pt-PT" sz="1600" dirty="0">
                <a:solidFill>
                  <a:schemeClr val="tx1"/>
                </a:solidFill>
              </a:rPr>
              <a:t> </a:t>
            </a:r>
            <a:r>
              <a:rPr lang="pt-PT" sz="1600" dirty="0" err="1" smtClean="0">
                <a:solidFill>
                  <a:schemeClr val="tx1"/>
                </a:solidFill>
              </a:rPr>
              <a:t>Regulator</a:t>
            </a:r>
            <a:r>
              <a:rPr lang="pt-PT" sz="1600" dirty="0" smtClean="0">
                <a:solidFill>
                  <a:schemeClr val="tx1"/>
                </a:solidFill>
              </a:rPr>
              <a:t> ASIC</a:t>
            </a:r>
            <a:endParaRPr lang="pt-PT" sz="16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7" y="1131590"/>
            <a:ext cx="1312550" cy="864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498" r="33685"/>
          <a:stretch/>
        </p:blipFill>
        <p:spPr>
          <a:xfrm>
            <a:off x="7596336" y="2067694"/>
            <a:ext cx="1296144" cy="853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3939902"/>
            <a:ext cx="1312551" cy="864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3003798"/>
            <a:ext cx="1333862" cy="864096"/>
          </a:xfrm>
          <a:prstGeom prst="rect">
            <a:avLst/>
          </a:prstGeom>
        </p:spPr>
      </p:pic>
      <p:sp>
        <p:nvSpPr>
          <p:cNvPr id="8" name="Date Placeholder 1"/>
          <p:cNvSpPr txBox="1">
            <a:spLocks/>
          </p:cNvSpPr>
          <p:nvPr/>
        </p:nvSpPr>
        <p:spPr>
          <a:xfrm>
            <a:off x="457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124200" y="4890194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6553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14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96" y="0"/>
            <a:ext cx="9161496" cy="3784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36" y="915566"/>
            <a:ext cx="6660232" cy="3004523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2643758"/>
            <a:ext cx="436146" cy="432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09710"/>
            <a:ext cx="9144000" cy="102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PT" dirty="0" smtClean="0"/>
              <a:t>Melhoramentos das experiências cruciais para funcionar no ambiente do HL-LHC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Alguns em construção, muitos em fase de R&amp;D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Vão permitir acumular dados </a:t>
            </a:r>
            <a:r>
              <a:rPr lang="pt-PT" dirty="0" smtClean="0"/>
              <a:t>únicos </a:t>
            </a:r>
            <a:r>
              <a:rPr lang="pt-PT" dirty="0" smtClean="0"/>
              <a:t>na fronteira da alta </a:t>
            </a:r>
            <a:r>
              <a:rPr lang="pt-PT" dirty="0" smtClean="0"/>
              <a:t>energia </a:t>
            </a:r>
            <a:r>
              <a:rPr lang="pt-PT" dirty="0" smtClean="0"/>
              <a:t>durante 10 </a:t>
            </a:r>
            <a:r>
              <a:rPr lang="pt-PT" dirty="0" smtClean="0"/>
              <a:t>anos</a:t>
            </a: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457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3124200" y="4890194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15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9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8013" cy="857250"/>
          </a:xfrm>
        </p:spPr>
        <p:txBody>
          <a:bodyPr/>
          <a:lstStyle/>
          <a:p>
            <a:r>
              <a:rPr lang="pt-PT" sz="2800" dirty="0" smtClean="0">
                <a:solidFill>
                  <a:schemeClr val="bg1"/>
                </a:solidFill>
              </a:rPr>
              <a:t>[  Conclusões  ]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99542"/>
            <a:ext cx="8748464" cy="4320480"/>
          </a:xfrm>
        </p:spPr>
        <p:txBody>
          <a:bodyPr/>
          <a:lstStyle/>
          <a:p>
            <a:pPr>
              <a:buFontTx/>
              <a:buChar char="•"/>
            </a:pPr>
            <a:r>
              <a:rPr lang="pt-PT" sz="1800" dirty="0" smtClean="0">
                <a:solidFill>
                  <a:srgbClr val="FFFFFF"/>
                </a:solidFill>
              </a:rPr>
              <a:t>O LHC e as experiências ATLAS e CMS foram construídos para explorar a fronteira da física de partículas e procurar o </a:t>
            </a:r>
            <a:r>
              <a:rPr lang="pt-PT" sz="1800" dirty="0" err="1" smtClean="0">
                <a:solidFill>
                  <a:srgbClr val="FFFFFF"/>
                </a:solidFill>
              </a:rPr>
              <a:t>Higgs</a:t>
            </a:r>
            <a:r>
              <a:rPr lang="pt-PT" sz="1800" dirty="0" smtClean="0">
                <a:solidFill>
                  <a:srgbClr val="FFFFFF"/>
                </a:solidFill>
              </a:rPr>
              <a:t>: são uma história de sucesso!</a:t>
            </a:r>
          </a:p>
          <a:p>
            <a:pPr>
              <a:buFontTx/>
              <a:buChar char="•"/>
            </a:pPr>
            <a:r>
              <a:rPr lang="pt-PT" sz="1800" dirty="0" smtClean="0">
                <a:solidFill>
                  <a:srgbClr val="FFFFFF"/>
                </a:solidFill>
              </a:rPr>
              <a:t>Para continuar a explorar os limites do infinitesimamente pequeno é essencial um upgrade de fundo do LHC: o </a:t>
            </a:r>
            <a:r>
              <a:rPr lang="pt-PT" sz="1800" b="1" dirty="0" smtClean="0">
                <a:solidFill>
                  <a:srgbClr val="FFFFFF"/>
                </a:solidFill>
              </a:rPr>
              <a:t>HL-LHC</a:t>
            </a:r>
          </a:p>
          <a:p>
            <a:pPr>
              <a:buFontTx/>
              <a:buChar char="•"/>
            </a:pPr>
            <a:r>
              <a:rPr lang="pt-PT" sz="1800" dirty="0" smtClean="0">
                <a:solidFill>
                  <a:srgbClr val="FFFFFF"/>
                </a:solidFill>
              </a:rPr>
              <a:t>Portugal, através do LIP, está envolvido em ATLAS e CMS desde o início e fez grandes contribuições para cada experiência: R&amp;D, construção e física</a:t>
            </a:r>
          </a:p>
          <a:p>
            <a:pPr>
              <a:buFontTx/>
              <a:buChar char="•"/>
            </a:pPr>
            <a:r>
              <a:rPr lang="pt-PT" sz="1800" dirty="0" smtClean="0">
                <a:solidFill>
                  <a:srgbClr val="FFFFFF"/>
                </a:solidFill>
              </a:rPr>
              <a:t>Estamos já envolvidos no projeto do HL-LHC com responsabilidades no R&amp;D e na construção de novos componentes em colaboração com a indústria portuguesa</a:t>
            </a:r>
          </a:p>
          <a:p>
            <a:pPr marL="0" indent="0"/>
            <a:r>
              <a:rPr lang="pt-PT" sz="1800" dirty="0" smtClean="0"/>
              <a:t>Este envolvimento é estratégico! </a:t>
            </a:r>
          </a:p>
          <a:p>
            <a:pPr>
              <a:buFontTx/>
              <a:buChar char="•"/>
            </a:pPr>
            <a:r>
              <a:rPr lang="pt-PT" sz="1800" dirty="0" smtClean="0"/>
              <a:t>Para o desenvolvimento e transferência de </a:t>
            </a:r>
            <a:r>
              <a:rPr lang="pt-PT" sz="1800" dirty="0" smtClean="0"/>
              <a:t>compet</a:t>
            </a:r>
            <a:r>
              <a:rPr lang="pt-PT" sz="1800" dirty="0" smtClean="0"/>
              <a:t>ências </a:t>
            </a:r>
            <a:r>
              <a:rPr lang="pt-PT" sz="1800" dirty="0" smtClean="0"/>
              <a:t>e </a:t>
            </a:r>
            <a:r>
              <a:rPr lang="pt-PT" sz="1800" dirty="0" smtClean="0"/>
              <a:t>tecnologia</a:t>
            </a:r>
          </a:p>
          <a:p>
            <a:pPr>
              <a:buFontTx/>
              <a:buChar char="•"/>
            </a:pPr>
            <a:r>
              <a:rPr lang="pt-PT" sz="1800" dirty="0" smtClean="0"/>
              <a:t>Para a nossa participação ao mais alto nível </a:t>
            </a:r>
            <a:r>
              <a:rPr lang="pt-PT" sz="1800" dirty="0" smtClean="0"/>
              <a:t>nas futuras descobertas na fronteira da </a:t>
            </a:r>
            <a:r>
              <a:rPr lang="pt-PT" sz="1800" dirty="0" smtClean="0"/>
              <a:t>física de </a:t>
            </a:r>
            <a:r>
              <a:rPr lang="pt-PT" sz="1800" dirty="0" smtClean="0"/>
              <a:t>partículas!</a:t>
            </a:r>
            <a:endParaRPr lang="pt-PT" sz="1800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457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3124200" y="4890194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16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0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123728" y="1779662"/>
            <a:ext cx="6674296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pt-PT" sz="3200" b="1" dirty="0" smtClean="0">
                <a:solidFill>
                  <a:srgbClr val="FFFFFF"/>
                </a:solidFill>
                <a:latin typeface="Titillium Web" charset="0"/>
                <a:cs typeface="Titillium Web" charset="0"/>
              </a:rPr>
              <a:t>Obrigado pela vossa atenção!</a:t>
            </a:r>
            <a:endParaRPr lang="pt-PT" sz="9600" b="1" dirty="0">
              <a:solidFill>
                <a:srgbClr val="FFFFFF"/>
              </a:solidFill>
              <a:latin typeface="Titillium Web" charset="0"/>
              <a:cs typeface="Titillium Web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381250" y="2774950"/>
            <a:ext cx="4630738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pt-PT" sz="2800" dirty="0" smtClean="0">
                <a:solidFill>
                  <a:srgbClr val="000000"/>
                </a:solidFill>
                <a:latin typeface="Titillium Web" charset="0"/>
                <a:cs typeface="Titillium Web" charset="0"/>
              </a:rPr>
              <a:t>Perguntas?</a:t>
            </a:r>
            <a:endParaRPr lang="pt-PT" sz="2800" dirty="0">
              <a:solidFill>
                <a:srgbClr val="000000"/>
              </a:solidFill>
              <a:latin typeface="Titillium Web" charset="0"/>
              <a:cs typeface="Titillium Web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pt-PT" dirty="0">
                <a:hlinkClick r:id="rId3"/>
              </a:rPr>
              <a:t>geral@</a:t>
            </a:r>
            <a:r>
              <a:rPr lang="pt-PT" dirty="0" smtClean="0">
                <a:hlinkClick r:id="rId3"/>
              </a:rPr>
              <a:t>lip.pt</a:t>
            </a:r>
            <a:endParaRPr lang="pt-PT" dirty="0" smtClean="0"/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pt-PT" dirty="0" smtClean="0">
                <a:hlinkClick r:id="rId4"/>
              </a:rPr>
              <a:t>jgoncalo@lip.pt</a:t>
            </a:r>
            <a:endParaRPr lang="pt-PT" dirty="0" smtClean="0"/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lang="pt-PT" dirty="0" smtClean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874838"/>
            <a:ext cx="1393825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-1" y="4443957"/>
            <a:ext cx="9131427" cy="731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 descr="policromatico_v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78" y="3075806"/>
            <a:ext cx="1480522" cy="803857"/>
          </a:xfrm>
          <a:prstGeom prst="rect">
            <a:avLst/>
          </a:prstGeom>
        </p:spPr>
      </p:pic>
      <p:pic>
        <p:nvPicPr>
          <p:cNvPr id="31" name="Picture 30" descr="Modelos-Barras-FUNDOS-v04_3logos-FEE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78073"/>
            <a:ext cx="3992302" cy="656084"/>
          </a:xfrm>
          <a:prstGeom prst="rect">
            <a:avLst/>
          </a:prstGeom>
        </p:spPr>
      </p:pic>
      <p:pic>
        <p:nvPicPr>
          <p:cNvPr id="32" name="Picture 31" descr="LIP-black-3100x21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66139"/>
            <a:ext cx="903146" cy="649827"/>
          </a:xfrm>
          <a:prstGeom prst="rect">
            <a:avLst/>
          </a:prstGeom>
        </p:spPr>
      </p:pic>
      <p:pic>
        <p:nvPicPr>
          <p:cNvPr id="33" name="Picture 32" descr="FCT_logo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658" y="3867894"/>
            <a:ext cx="1198536" cy="504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4208" y="3867894"/>
            <a:ext cx="1285857" cy="648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504350"/>
            <a:ext cx="4680520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Agradecimento: computação </a:t>
            </a:r>
            <a:r>
              <a:rPr lang="pt-PT" dirty="0"/>
              <a:t>realizada com o apoio da INCD (</a:t>
            </a:r>
            <a:r>
              <a:rPr lang="pt-PT" dirty="0" err="1"/>
              <a:t>www.incd.pt</a:t>
            </a:r>
            <a:r>
              <a:rPr lang="pt-PT" dirty="0" smtClean="0"/>
              <a:t>)</a:t>
            </a:r>
            <a:endParaRPr lang="pt-PT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122" y="0"/>
            <a:ext cx="8229600" cy="571500"/>
          </a:xfrm>
        </p:spPr>
        <p:txBody>
          <a:bodyPr/>
          <a:lstStyle/>
          <a:p>
            <a:r>
              <a:rPr lang="pt-PT" sz="2800" dirty="0" smtClean="0">
                <a:solidFill>
                  <a:srgbClr val="FFFFFF"/>
                </a:solidFill>
              </a:rPr>
              <a:t>[  </a:t>
            </a:r>
            <a:r>
              <a:rPr lang="pt-PT" sz="2800" dirty="0" err="1" smtClean="0">
                <a:solidFill>
                  <a:srgbClr val="FFFFFF"/>
                </a:solidFill>
              </a:rPr>
              <a:t>Bonus</a:t>
            </a:r>
            <a:r>
              <a:rPr lang="pt-PT" sz="2800" dirty="0" smtClean="0">
                <a:solidFill>
                  <a:srgbClr val="FFFFFF"/>
                </a:solidFill>
              </a:rPr>
              <a:t> slides  ]</a:t>
            </a:r>
            <a:endParaRPr lang="pt-PT" sz="2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00151"/>
            <a:ext cx="8229600" cy="3394472"/>
          </a:xfrm>
        </p:spPr>
        <p:txBody>
          <a:bodyPr/>
          <a:lstStyle/>
          <a:p>
            <a:r>
              <a:rPr lang="pt-PT" dirty="0" smtClean="0"/>
              <a:t>a</a:t>
            </a:r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03DFD9-BCD4-D04F-A8C7-92475F67CE52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844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228013" cy="857250"/>
          </a:xfrm>
        </p:spPr>
        <p:txBody>
          <a:bodyPr/>
          <a:lstStyle/>
          <a:p>
            <a:r>
              <a:rPr lang="pt-PT" sz="2800" dirty="0" smtClean="0">
                <a:solidFill>
                  <a:srgbClr val="FFFFFF"/>
                </a:solidFill>
              </a:rPr>
              <a:t>[  Luminosidade  ]</a:t>
            </a:r>
            <a:endParaRPr lang="pt-PT" sz="2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75606"/>
            <a:ext cx="6048672" cy="381642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t-PT" b="1" dirty="0" smtClean="0">
                <a:solidFill>
                  <a:srgbClr val="FFFFFF"/>
                </a:solidFill>
              </a:rPr>
              <a:t>Luminosidade instantânea: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>
                <a:solidFill>
                  <a:srgbClr val="FFFFFF"/>
                </a:solidFill>
              </a:rPr>
              <a:t>Medida da taxa de colisões nas experiências (unidades: cm</a:t>
            </a:r>
            <a:r>
              <a:rPr lang="pt-PT" baseline="30000" dirty="0" smtClean="0">
                <a:solidFill>
                  <a:srgbClr val="FFFFFF"/>
                </a:solidFill>
              </a:rPr>
              <a:t>-2</a:t>
            </a:r>
            <a:r>
              <a:rPr lang="pt-PT" dirty="0">
                <a:solidFill>
                  <a:srgbClr val="FFFFFF"/>
                </a:solidFill>
              </a:rPr>
              <a:t>.</a:t>
            </a:r>
            <a:r>
              <a:rPr lang="pt-PT" dirty="0" smtClean="0">
                <a:solidFill>
                  <a:srgbClr val="FFFFFF"/>
                </a:solidFill>
              </a:rPr>
              <a:t>s</a:t>
            </a:r>
            <a:r>
              <a:rPr lang="pt-PT" baseline="30000" dirty="0" smtClean="0">
                <a:solidFill>
                  <a:srgbClr val="FFFFFF"/>
                </a:solidFill>
              </a:rPr>
              <a:t>-1</a:t>
            </a:r>
            <a:r>
              <a:rPr lang="pt-PT" dirty="0" smtClean="0">
                <a:solidFill>
                  <a:srgbClr val="FFFFFF"/>
                </a:solidFill>
              </a:rPr>
              <a:t>)</a:t>
            </a:r>
            <a:endParaRPr lang="pt-PT" baseline="30000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>
                <a:solidFill>
                  <a:srgbClr val="FFFFFF"/>
                </a:solidFill>
              </a:rPr>
              <a:t>Hoje: 2 x 10</a:t>
            </a:r>
            <a:r>
              <a:rPr lang="pt-PT" baseline="30000" dirty="0" smtClean="0">
                <a:solidFill>
                  <a:srgbClr val="FFFFFF"/>
                </a:solidFill>
              </a:rPr>
              <a:t>34</a:t>
            </a:r>
            <a:r>
              <a:rPr lang="pt-PT" dirty="0" smtClean="0">
                <a:solidFill>
                  <a:srgbClr val="FFFFFF"/>
                </a:solidFill>
              </a:rPr>
              <a:t> cm</a:t>
            </a:r>
            <a:r>
              <a:rPr lang="pt-PT" baseline="30000" dirty="0" smtClean="0">
                <a:solidFill>
                  <a:srgbClr val="FFFFFF"/>
                </a:solidFill>
              </a:rPr>
              <a:t>-2</a:t>
            </a:r>
            <a:r>
              <a:rPr lang="pt-PT" dirty="0" smtClean="0">
                <a:solidFill>
                  <a:srgbClr val="FFFFFF"/>
                </a:solidFill>
              </a:rPr>
              <a:t>.s</a:t>
            </a:r>
            <a:r>
              <a:rPr lang="pt-PT" baseline="30000" dirty="0" smtClean="0">
                <a:solidFill>
                  <a:srgbClr val="FFFFFF"/>
                </a:solidFill>
              </a:rPr>
              <a:t>-1</a:t>
            </a:r>
            <a:r>
              <a:rPr lang="pt-PT" dirty="0" smtClean="0">
                <a:solidFill>
                  <a:srgbClr val="FFFFFF"/>
                </a:solidFill>
              </a:rPr>
              <a:t> – 2x o valor nominal do LHC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err="1" smtClean="0">
                <a:solidFill>
                  <a:srgbClr val="FFFFFF"/>
                </a:solidFill>
              </a:rPr>
              <a:t>Pileup</a:t>
            </a:r>
            <a:r>
              <a:rPr lang="pt-PT" dirty="0" smtClean="0">
                <a:solidFill>
                  <a:srgbClr val="FFFFFF"/>
                </a:solidFill>
              </a:rPr>
              <a:t>: cerca de 40 colisões simultâneas de protões em cada experiência (40 MHz)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>
                <a:solidFill>
                  <a:srgbClr val="FFFFFF"/>
                </a:solidFill>
              </a:rPr>
              <a:t>Alta luminosidade (HL-LHC): aumento de 5x a 7x </a:t>
            </a:r>
          </a:p>
          <a:p>
            <a:pPr>
              <a:spcAft>
                <a:spcPts val="600"/>
              </a:spcAft>
            </a:pPr>
            <a:r>
              <a:rPr lang="pt-PT" b="1" dirty="0" smtClean="0">
                <a:solidFill>
                  <a:srgbClr val="FFFFFF"/>
                </a:solidFill>
              </a:rPr>
              <a:t>	</a:t>
            </a:r>
            <a:endParaRPr lang="pt-PT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pt-PT" b="1" dirty="0" smtClean="0">
                <a:solidFill>
                  <a:schemeClr val="bg1"/>
                </a:solidFill>
              </a:rPr>
              <a:t>Luminosidade integrada: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/>
              <a:t>Medida de quantidade de colisões acumuladas (barn, 1 b = 10</a:t>
            </a:r>
            <a:r>
              <a:rPr lang="pt-PT" baseline="30000" dirty="0" smtClean="0"/>
              <a:t>-24</a:t>
            </a:r>
            <a:r>
              <a:rPr lang="pt-PT" dirty="0" smtClean="0"/>
              <a:t> cm</a:t>
            </a:r>
            <a:r>
              <a:rPr lang="pt-PT" baseline="30000" dirty="0" smtClean="0"/>
              <a:t>-2</a:t>
            </a:r>
            <a:r>
              <a:rPr lang="pt-PT" dirty="0" smtClean="0"/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/>
              <a:t>LHC: 300 fb</a:t>
            </a:r>
            <a:r>
              <a:rPr lang="pt-PT" baseline="30000" dirty="0" smtClean="0"/>
              <a:t>-1</a:t>
            </a:r>
            <a:r>
              <a:rPr lang="pt-PT" dirty="0" smtClean="0"/>
              <a:t> esperados até ao fim de 2023 (</a:t>
            </a:r>
            <a:r>
              <a:rPr lang="pt-PT" dirty="0" err="1" smtClean="0"/>
              <a:t>Run</a:t>
            </a:r>
            <a:r>
              <a:rPr lang="pt-PT" dirty="0" smtClean="0"/>
              <a:t> 3)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</a:rPr>
              <a:t>Alta luminosidade (HL-LHC): 3000 a 4000 fb</a:t>
            </a:r>
            <a:r>
              <a:rPr lang="pt-PT" baseline="30000" dirty="0" smtClean="0">
                <a:solidFill>
                  <a:schemeClr val="tx1"/>
                </a:solidFill>
              </a:rPr>
              <a:t>-1</a:t>
            </a:r>
            <a:r>
              <a:rPr lang="pt-PT" dirty="0" smtClean="0">
                <a:solidFill>
                  <a:schemeClr val="tx1"/>
                </a:solidFill>
              </a:rPr>
              <a:t> até cerca de 2035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err="1" smtClean="0"/>
              <a:t>Pileup</a:t>
            </a:r>
            <a:r>
              <a:rPr lang="pt-PT" dirty="0" smtClean="0"/>
              <a:t>: 140 – 200 colisões simultâneas de protões</a:t>
            </a:r>
            <a:r>
              <a:rPr lang="pt-PT" dirty="0"/>
              <a:t> em cada experiência </a:t>
            </a:r>
            <a:r>
              <a:rPr lang="pt-PT" dirty="0" smtClean="0"/>
              <a:t>(40 </a:t>
            </a:r>
            <a:r>
              <a:rPr lang="pt-PT" dirty="0"/>
              <a:t>MHz</a:t>
            </a:r>
            <a:r>
              <a:rPr lang="pt-PT" dirty="0" smtClean="0"/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/>
              <a:t>Exige </a:t>
            </a:r>
            <a:r>
              <a:rPr lang="pt-PT" b="1" dirty="0" smtClean="0"/>
              <a:t>melhoramentos </a:t>
            </a:r>
            <a:r>
              <a:rPr lang="pt-PT" b="1" dirty="0"/>
              <a:t>a</a:t>
            </a:r>
            <a:r>
              <a:rPr lang="pt-PT" b="1" dirty="0" smtClean="0"/>
              <a:t>o acelerador e às experiências </a:t>
            </a:r>
            <a:endParaRPr lang="pt-PT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710" y="411510"/>
            <a:ext cx="2663457" cy="908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710" y="1419622"/>
            <a:ext cx="2664296" cy="191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694" y="3416118"/>
            <a:ext cx="2877802" cy="15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4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200" dirty="0" smtClean="0">
                <a:solidFill>
                  <a:schemeClr val="bg1"/>
                </a:solidFill>
              </a:rPr>
              <a:t>[  Sumário  ]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35646"/>
            <a:ext cx="8228013" cy="339248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pt-PT" sz="1800" dirty="0" smtClean="0">
                <a:solidFill>
                  <a:srgbClr val="FFFFFF"/>
                </a:solidFill>
              </a:rPr>
              <a:t>Portugal e o CERN</a:t>
            </a:r>
          </a:p>
          <a:p>
            <a:pPr>
              <a:buFontTx/>
              <a:buChar char="•"/>
            </a:pPr>
            <a:r>
              <a:rPr lang="pt-PT" sz="1800" dirty="0" smtClean="0">
                <a:solidFill>
                  <a:srgbClr val="FFFFFF"/>
                </a:solidFill>
              </a:rPr>
              <a:t>O LHC e as experiências ATLAS e CMS</a:t>
            </a:r>
          </a:p>
          <a:p>
            <a:pPr>
              <a:buFontTx/>
              <a:buChar char="•"/>
            </a:pPr>
            <a:r>
              <a:rPr lang="pt-PT" sz="1800" dirty="0" smtClean="0">
                <a:solidFill>
                  <a:srgbClr val="FFFFFF"/>
                </a:solidFill>
              </a:rPr>
              <a:t>Triunfos e perguntas em aberto</a:t>
            </a:r>
          </a:p>
          <a:p>
            <a:pPr>
              <a:buFontTx/>
              <a:buChar char="•"/>
            </a:pPr>
            <a:r>
              <a:rPr lang="pt-PT" sz="1800" dirty="0" smtClean="0">
                <a:solidFill>
                  <a:srgbClr val="FFFFFF"/>
                </a:solidFill>
              </a:rPr>
              <a:t>Preparar o futuro: o </a:t>
            </a:r>
            <a:r>
              <a:rPr lang="pt-PT" sz="1800" dirty="0" err="1" smtClean="0">
                <a:solidFill>
                  <a:srgbClr val="FFFFFF"/>
                </a:solidFill>
              </a:rPr>
              <a:t>High-Luminosity</a:t>
            </a:r>
            <a:r>
              <a:rPr lang="pt-PT" sz="1800" dirty="0" smtClean="0">
                <a:solidFill>
                  <a:srgbClr val="FFFFFF"/>
                </a:solidFill>
              </a:rPr>
              <a:t> LHC (HL-LHC)</a:t>
            </a:r>
          </a:p>
          <a:p>
            <a:pPr>
              <a:buFontTx/>
              <a:buChar char="•"/>
            </a:pPr>
            <a:r>
              <a:rPr lang="pt-PT" sz="1800" dirty="0" smtClean="0">
                <a:solidFill>
                  <a:schemeClr val="tx1"/>
                </a:solidFill>
              </a:rPr>
              <a:t>Portugal no HL-LHC</a:t>
            </a:r>
          </a:p>
          <a:p>
            <a:pPr>
              <a:buFontTx/>
              <a:buChar char="•"/>
            </a:pPr>
            <a:r>
              <a:rPr lang="pt-PT" sz="1800" dirty="0" smtClean="0">
                <a:solidFill>
                  <a:schemeClr val="tx1"/>
                </a:solidFill>
              </a:rPr>
              <a:t>Conclusões</a:t>
            </a:r>
            <a:endParaRPr lang="pt-PT" sz="1800" dirty="0">
              <a:solidFill>
                <a:schemeClr val="tx1"/>
              </a:solidFill>
            </a:endParaRPr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2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0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EDF037A-1D4D-9342-89A7-CB80C4B6116B}"/>
              </a:ext>
            </a:extLst>
          </p:cNvPr>
          <p:cNvGrpSpPr/>
          <p:nvPr/>
        </p:nvGrpSpPr>
        <p:grpSpPr>
          <a:xfrm>
            <a:off x="614141" y="3750456"/>
            <a:ext cx="2247358" cy="806505"/>
            <a:chOff x="6518792" y="2176720"/>
            <a:chExt cx="2247358" cy="107534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4AE2B63A-7573-EC41-AB8D-F8C7667D33B5}"/>
                </a:ext>
              </a:extLst>
            </p:cNvPr>
            <p:cNvGrpSpPr/>
            <p:nvPr/>
          </p:nvGrpSpPr>
          <p:grpSpPr>
            <a:xfrm>
              <a:off x="6518792" y="2176720"/>
              <a:ext cx="2247358" cy="1075340"/>
              <a:chOff x="6625424" y="817460"/>
              <a:chExt cx="2247358" cy="107534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D4B04ECF-D295-BF49-BC84-CBDDE77B7C77}"/>
                  </a:ext>
                </a:extLst>
              </p:cNvPr>
              <p:cNvGrpSpPr/>
              <p:nvPr/>
            </p:nvGrpSpPr>
            <p:grpSpPr>
              <a:xfrm>
                <a:off x="6625424" y="817460"/>
                <a:ext cx="2206435" cy="1075340"/>
                <a:chOff x="6625424" y="817460"/>
                <a:chExt cx="2206435" cy="107534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xmlns="" id="{96C98090-B61B-CC45-8A2F-32190EF6465B}"/>
                    </a:ext>
                  </a:extLst>
                </p:cNvPr>
                <p:cNvSpPr/>
                <p:nvPr/>
              </p:nvSpPr>
              <p:spPr bwMode="auto">
                <a:xfrm>
                  <a:off x="7144557" y="817460"/>
                  <a:ext cx="1017066" cy="60090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4FA45230-34C6-F447-8D4C-CA6E8EF22D3F}"/>
                    </a:ext>
                  </a:extLst>
                </p:cNvPr>
                <p:cNvSpPr/>
                <p:nvPr/>
              </p:nvSpPr>
              <p:spPr bwMode="auto">
                <a:xfrm>
                  <a:off x="7413392" y="1239915"/>
                  <a:ext cx="1017066" cy="652885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xmlns="" id="{8CA71373-1B1A-F647-8010-D073D9931B45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25424" y="1566357"/>
                  <a:ext cx="2206435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xmlns="" id="{93714C19-9305-A742-A089-9BEC5783DBE9}"/>
                  </a:ext>
                </a:extLst>
              </p:cNvPr>
              <p:cNvCxnSpPr/>
              <p:nvPr/>
            </p:nvCxnSpPr>
            <p:spPr bwMode="auto">
              <a:xfrm>
                <a:off x="6716072" y="1111384"/>
                <a:ext cx="2156710" cy="1331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" name="Up-Down Arrow 3">
              <a:extLst>
                <a:ext uri="{FF2B5EF4-FFF2-40B4-BE49-F238E27FC236}">
                  <a16:creationId xmlns:a16="http://schemas.microsoft.com/office/drawing/2014/main" xmlns="" id="{16B76E87-2A48-6141-81E0-F04C5FE9C72A}"/>
                </a:ext>
              </a:extLst>
            </p:cNvPr>
            <p:cNvSpPr/>
            <p:nvPr/>
          </p:nvSpPr>
          <p:spPr bwMode="auto">
            <a:xfrm>
              <a:off x="6643960" y="2460783"/>
              <a:ext cx="209983" cy="441657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BDD14E4-6CAE-4547-926E-88F1E6E07437}"/>
              </a:ext>
            </a:extLst>
          </p:cNvPr>
          <p:cNvGrpSpPr/>
          <p:nvPr/>
        </p:nvGrpSpPr>
        <p:grpSpPr>
          <a:xfrm>
            <a:off x="6652169" y="3712845"/>
            <a:ext cx="1766630" cy="738717"/>
            <a:chOff x="6645870" y="2290424"/>
            <a:chExt cx="1766630" cy="98495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855B854-8C75-2C4C-B019-B36CE2FFC653}"/>
                </a:ext>
              </a:extLst>
            </p:cNvPr>
            <p:cNvSpPr/>
            <p:nvPr/>
          </p:nvSpPr>
          <p:spPr bwMode="auto">
            <a:xfrm>
              <a:off x="7142596" y="2290424"/>
              <a:ext cx="1017066" cy="44728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D16F3EC-8815-5F47-A10F-C9EBD479E7D5}"/>
                </a:ext>
              </a:extLst>
            </p:cNvPr>
            <p:cNvSpPr/>
            <p:nvPr/>
          </p:nvSpPr>
          <p:spPr bwMode="auto">
            <a:xfrm>
              <a:off x="7395434" y="2290424"/>
              <a:ext cx="1017066" cy="447286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CA93E0D-612D-4641-AD32-CA58B069A403}"/>
                </a:ext>
              </a:extLst>
            </p:cNvPr>
            <p:cNvSpPr/>
            <p:nvPr/>
          </p:nvSpPr>
          <p:spPr bwMode="auto">
            <a:xfrm>
              <a:off x="7106730" y="2981245"/>
              <a:ext cx="1017066" cy="29413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ACF7CBB-47B1-FB4E-9B76-B20AB2D31D24}"/>
                </a:ext>
              </a:extLst>
            </p:cNvPr>
            <p:cNvSpPr/>
            <p:nvPr/>
          </p:nvSpPr>
          <p:spPr bwMode="auto">
            <a:xfrm>
              <a:off x="7359568" y="2981245"/>
              <a:ext cx="1017066" cy="294135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Curved Right Arrow 14">
              <a:extLst>
                <a:ext uri="{FF2B5EF4-FFF2-40B4-BE49-F238E27FC236}">
                  <a16:creationId xmlns:a16="http://schemas.microsoft.com/office/drawing/2014/main" xmlns="" id="{B8B7C06E-89A7-7241-BCF2-649FFE77D7E5}"/>
                </a:ext>
              </a:extLst>
            </p:cNvPr>
            <p:cNvSpPr/>
            <p:nvPr/>
          </p:nvSpPr>
          <p:spPr bwMode="auto">
            <a:xfrm>
              <a:off x="6645870" y="2468875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854EAF6-FF6A-2647-9D95-C5416388A3F4}"/>
              </a:ext>
            </a:extLst>
          </p:cNvPr>
          <p:cNvGrpSpPr/>
          <p:nvPr/>
        </p:nvGrpSpPr>
        <p:grpSpPr>
          <a:xfrm>
            <a:off x="3601773" y="3745436"/>
            <a:ext cx="1967597" cy="745457"/>
            <a:chOff x="6606799" y="2025210"/>
            <a:chExt cx="1967597" cy="99394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9F19A62-B315-3641-B97C-7132B681737E}"/>
                </a:ext>
              </a:extLst>
            </p:cNvPr>
            <p:cNvGrpSpPr/>
            <p:nvPr/>
          </p:nvGrpSpPr>
          <p:grpSpPr>
            <a:xfrm>
              <a:off x="6606799" y="2025210"/>
              <a:ext cx="1967597" cy="993943"/>
              <a:chOff x="6713431" y="665950"/>
              <a:chExt cx="1967597" cy="993943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xmlns="" id="{B2DE5E11-95E4-754F-8917-FB6C51DF1E6C}"/>
                  </a:ext>
                </a:extLst>
              </p:cNvPr>
              <p:cNvCxnSpPr/>
              <p:nvPr/>
            </p:nvCxnSpPr>
            <p:spPr bwMode="auto">
              <a:xfrm>
                <a:off x="6713431" y="665950"/>
                <a:ext cx="1967596" cy="99394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B9107888-11B0-064B-9EB1-4C2103E619EF}"/>
                  </a:ext>
                </a:extLst>
              </p:cNvPr>
              <p:cNvGrpSpPr/>
              <p:nvPr/>
            </p:nvGrpSpPr>
            <p:grpSpPr>
              <a:xfrm>
                <a:off x="6735173" y="665950"/>
                <a:ext cx="1945855" cy="993943"/>
                <a:chOff x="6735173" y="665950"/>
                <a:chExt cx="1945855" cy="993943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8A0C21E9-D800-9D44-83F4-763FAA1F83CC}"/>
                    </a:ext>
                  </a:extLst>
                </p:cNvPr>
                <p:cNvSpPr/>
                <p:nvPr/>
              </p:nvSpPr>
              <p:spPr bwMode="auto">
                <a:xfrm rot="20098959">
                  <a:off x="7401222" y="912812"/>
                  <a:ext cx="1017066" cy="316131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F741B36E-1126-AC44-BD0E-D19955B62E46}"/>
                    </a:ext>
                  </a:extLst>
                </p:cNvPr>
                <p:cNvSpPr/>
                <p:nvPr/>
              </p:nvSpPr>
              <p:spPr bwMode="auto">
                <a:xfrm rot="1575684">
                  <a:off x="6982077" y="906149"/>
                  <a:ext cx="1017066" cy="314228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xmlns="" id="{88FF935C-7AB8-B048-93FC-4AA8E6FB2E2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735173" y="665950"/>
                  <a:ext cx="1945855" cy="99394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</p:grpSp>
        <p:sp>
          <p:nvSpPr>
            <p:cNvPr id="18" name="Up-Down Arrow 17">
              <a:extLst>
                <a:ext uri="{FF2B5EF4-FFF2-40B4-BE49-F238E27FC236}">
                  <a16:creationId xmlns:a16="http://schemas.microsoft.com/office/drawing/2014/main" xmlns="" id="{F8624D3E-7FB8-3E4B-86AB-F1A603247F8E}"/>
                </a:ext>
              </a:extLst>
            </p:cNvPr>
            <p:cNvSpPr/>
            <p:nvPr/>
          </p:nvSpPr>
          <p:spPr bwMode="auto">
            <a:xfrm>
              <a:off x="6631263" y="2134166"/>
              <a:ext cx="132003" cy="774359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2194" y="3435846"/>
            <a:ext cx="2540223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/>
              <a:t>Leveling</a:t>
            </a:r>
            <a:r>
              <a:rPr lang="pt-PT" sz="1600" dirty="0" smtClean="0"/>
              <a:t> </a:t>
            </a:r>
            <a:r>
              <a:rPr lang="pt-PT" sz="1600" dirty="0" err="1" smtClean="0"/>
              <a:t>by</a:t>
            </a:r>
            <a:r>
              <a:rPr lang="pt-PT" sz="1600" dirty="0" smtClean="0"/>
              <a:t> </a:t>
            </a:r>
            <a:r>
              <a:rPr lang="pt-PT" sz="1600" dirty="0" err="1" smtClean="0"/>
              <a:t>beam</a:t>
            </a:r>
            <a:r>
              <a:rPr lang="pt-PT" sz="1600" dirty="0" smtClean="0"/>
              <a:t> offset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6389" y="3443132"/>
            <a:ext cx="2904592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/>
              <a:t>Anti-leveling</a:t>
            </a:r>
            <a:r>
              <a:rPr lang="pt-PT" sz="1600" dirty="0" smtClean="0"/>
              <a:t>: </a:t>
            </a:r>
            <a:r>
              <a:rPr lang="pt-PT" sz="1600" dirty="0" err="1" smtClean="0"/>
              <a:t>crossing</a:t>
            </a:r>
            <a:r>
              <a:rPr lang="pt-PT" sz="1600" dirty="0" smtClean="0"/>
              <a:t> </a:t>
            </a:r>
            <a:r>
              <a:rPr lang="pt-PT" sz="1600" dirty="0" err="1" smtClean="0"/>
              <a:t>angle</a:t>
            </a:r>
            <a:endParaRPr lang="pt-PT" sz="1600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6331696" y="3438648"/>
            <a:ext cx="2840284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/>
              <a:t>Anti-leveling</a:t>
            </a:r>
            <a:r>
              <a:rPr lang="pt-PT" sz="1600" dirty="0" smtClean="0"/>
              <a:t>: β* </a:t>
            </a:r>
            <a:r>
              <a:rPr lang="pt-PT" sz="1600" dirty="0" err="1" smtClean="0"/>
              <a:t>reduction</a:t>
            </a:r>
            <a:endParaRPr lang="pt-PT" sz="1600" dirty="0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971600" y="195486"/>
            <a:ext cx="7265308" cy="2861897"/>
            <a:chOff x="136425" y="2866197"/>
            <a:chExt cx="7265308" cy="381586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425" y="2952874"/>
              <a:ext cx="7265308" cy="372918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68260" y="2866197"/>
              <a:ext cx="2969209" cy="393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400" dirty="0" err="1" smtClean="0"/>
                <a:t>Eckhard</a:t>
              </a:r>
              <a:r>
                <a:rPr lang="pt-PT" sz="1400" dirty="0" smtClean="0"/>
                <a:t> </a:t>
              </a:r>
              <a:r>
                <a:rPr lang="pt-PT" sz="1400" dirty="0" err="1" smtClean="0"/>
                <a:t>Elsen</a:t>
              </a:r>
              <a:r>
                <a:rPr lang="pt-PT" sz="1400" dirty="0" smtClean="0"/>
                <a:t>, LHCP’18</a:t>
              </a:r>
              <a:endParaRPr lang="pt-PT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56298" y="4407079"/>
              <a:ext cx="1729944" cy="4708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β* </a:t>
              </a:r>
              <a:r>
                <a:rPr lang="pt-PT" dirty="0" err="1" smtClean="0"/>
                <a:t>reduction</a:t>
              </a:r>
              <a:endParaRPr lang="pt-PT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986242" y="4477810"/>
              <a:ext cx="493215" cy="1439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402109" y="5286933"/>
              <a:ext cx="3414836" cy="4708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c</a:t>
              </a:r>
              <a:r>
                <a:rPr lang="pt-PT" dirty="0" err="1" smtClean="0"/>
                <a:t>rossing</a:t>
              </a:r>
              <a:r>
                <a:rPr lang="pt-PT" dirty="0" smtClean="0"/>
                <a:t> </a:t>
              </a:r>
              <a:r>
                <a:rPr lang="pt-PT" dirty="0" err="1" smtClean="0"/>
                <a:t>angle</a:t>
              </a:r>
              <a:r>
                <a:rPr lang="pt-PT" dirty="0" smtClean="0"/>
                <a:t> </a:t>
              </a:r>
              <a:r>
                <a:rPr lang="pt-PT" dirty="0" err="1" smtClean="0"/>
                <a:t>reduction</a:t>
              </a:r>
              <a:r>
                <a:rPr lang="pt-PT" dirty="0" smtClean="0"/>
                <a:t> </a:t>
              </a:r>
              <a:r>
                <a:rPr lang="pt-PT" dirty="0" err="1" smtClean="0"/>
                <a:t>steps</a:t>
              </a:r>
              <a:endParaRPr lang="pt-PT" dirty="0"/>
            </a:p>
          </p:txBody>
        </p:sp>
        <p:cxnSp>
          <p:nvCxnSpPr>
            <p:cNvPr id="30" name="Straight Arrow Connector 29"/>
            <p:cNvCxnSpPr>
              <a:stCxn id="29" idx="0"/>
            </p:cNvCxnSpPr>
            <p:nvPr/>
          </p:nvCxnSpPr>
          <p:spPr>
            <a:xfrm flipH="1" flipV="1">
              <a:off x="2238427" y="5059565"/>
              <a:ext cx="871100" cy="2273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Slide Number Placeholder 35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03DFD9-BCD4-D04F-A8C7-92475F67CE52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366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37" y="1635646"/>
            <a:ext cx="4833563" cy="2808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5646"/>
            <a:ext cx="4322062" cy="25922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200" dirty="0" smtClean="0">
                <a:solidFill>
                  <a:schemeClr val="bg1"/>
                </a:solidFill>
              </a:rPr>
              <a:t>Suprimir </a:t>
            </a:r>
            <a:r>
              <a:rPr lang="pt-PT" sz="3200" dirty="0" err="1" smtClean="0">
                <a:solidFill>
                  <a:schemeClr val="bg1"/>
                </a:solidFill>
              </a:rPr>
              <a:t>pileup</a:t>
            </a:r>
            <a:r>
              <a:rPr lang="pt-PT" sz="3200" dirty="0" smtClean="0">
                <a:solidFill>
                  <a:schemeClr val="bg1"/>
                </a:solidFill>
              </a:rPr>
              <a:t> usando resolução em tempo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2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4300"/>
            <a:ext cx="4968552" cy="5715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  <a:effectLst>
                  <a:outerShdw blurRad="34925" dist="38100" dir="2700000" algn="tl" rotWithShape="0">
                    <a:srgbClr val="000000"/>
                  </a:outerShdw>
                </a:effectLst>
              </a:rPr>
              <a:t>Portugal and CERN</a:t>
            </a:r>
            <a:endParaRPr lang="en-US" dirty="0">
              <a:solidFill>
                <a:schemeClr val="accent1"/>
              </a:solidFill>
              <a:effectLst>
                <a:outerShdw blurRad="34925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436" y="1108030"/>
            <a:ext cx="6048672" cy="3814446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15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Portugal joined CERN as a Member State in 1986</a:t>
            </a:r>
          </a:p>
          <a:p>
            <a:pPr marL="0" indent="0">
              <a:spcAft>
                <a:spcPts val="600"/>
              </a:spcAft>
              <a:buClr>
                <a:srgbClr val="FFFF00"/>
              </a:buClr>
              <a:buNone/>
            </a:pPr>
            <a:endParaRPr lang="en-US" sz="6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spcAft>
                <a:spcPts val="6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13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The Laboratório de Instrumentação e Física Experimental de Partículas (</a:t>
            </a:r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LIP</a:t>
            </a:r>
            <a:r>
              <a:rPr lang="en-US" sz="13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) was created at the same time to carry out all activities related to experimental particle physics, involving researchers coming from universities as well as LIP’s own scientific staff</a:t>
            </a:r>
          </a:p>
          <a:p>
            <a:pPr marL="0" indent="0">
              <a:spcAft>
                <a:spcPts val="600"/>
              </a:spcAft>
              <a:buClr>
                <a:srgbClr val="FFFF00"/>
              </a:buClr>
              <a:buNone/>
            </a:pPr>
            <a:endParaRPr lang="en-US" sz="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spcAft>
                <a:spcPts val="6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13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Strong participation in </a:t>
            </a:r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LHC</a:t>
            </a:r>
            <a:r>
              <a:rPr lang="en-US" sz="13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10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(ATLAS, CMS) </a:t>
            </a:r>
            <a:r>
              <a:rPr lang="en-US" sz="13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and </a:t>
            </a:r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non-LHC </a:t>
            </a:r>
            <a:r>
              <a:rPr lang="en-US" sz="10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(CLOUD, COMPASS, ISOLDE, nTOF)</a:t>
            </a:r>
            <a:r>
              <a:rPr lang="en-US" sz="13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programme and strong partner in the </a:t>
            </a:r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GRID</a:t>
            </a:r>
          </a:p>
          <a:p>
            <a:pPr marL="0" indent="0">
              <a:spcAft>
                <a:spcPts val="600"/>
              </a:spcAft>
              <a:buClr>
                <a:srgbClr val="FFFF00"/>
              </a:buClr>
              <a:buNone/>
            </a:pPr>
            <a:endParaRPr lang="en-US" sz="6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spcAft>
                <a:spcPts val="6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135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LIP is very strong in instrumentation R&amp;D and very active in </a:t>
            </a:r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R&amp;D </a:t>
            </a:r>
            <a:r>
              <a:rPr lang="en-US" sz="135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programmes for medical application </a:t>
            </a:r>
            <a:r>
              <a:rPr lang="en-US" sz="105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(Clear PEM, PET consortium)</a:t>
            </a:r>
          </a:p>
          <a:p>
            <a:pPr marL="0" indent="0">
              <a:spcAft>
                <a:spcPts val="600"/>
              </a:spcAft>
              <a:buClr>
                <a:srgbClr val="FFFF00"/>
              </a:buClr>
              <a:buNone/>
            </a:pPr>
            <a:endParaRPr lang="en-US" sz="600" dirty="0">
              <a:solidFill>
                <a:schemeClr val="tx1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spcAft>
                <a:spcPts val="6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135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Training/Education: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105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Excellent example of engineer training programme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105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Very successful teacher training and outreach </a:t>
            </a:r>
            <a:r>
              <a:rPr lang="en-US" sz="105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programmes</a:t>
            </a:r>
            <a:endParaRPr lang="en-US" sz="1050" dirty="0">
              <a:solidFill>
                <a:schemeClr val="tx1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 descr="cern_logo_1.png"/>
          <p:cNvPicPr>
            <a:picLocks noChangeAspect="1"/>
          </p:cNvPicPr>
          <p:nvPr/>
        </p:nvPicPr>
        <p:blipFill>
          <a:blip r:embed="rId2">
            <a:lum bright="99000" contrast="-100000"/>
          </a:blip>
          <a:stretch>
            <a:fillRect/>
          </a:stretch>
        </p:blipFill>
        <p:spPr>
          <a:xfrm>
            <a:off x="7326306" y="122656"/>
            <a:ext cx="568356" cy="558884"/>
          </a:xfrm>
          <a:prstGeom prst="rect">
            <a:avLst/>
          </a:prstGeom>
        </p:spPr>
      </p:pic>
      <p:pic>
        <p:nvPicPr>
          <p:cNvPr id="6" name="Picture 5" descr="po-lgfla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12" y="105730"/>
            <a:ext cx="890718" cy="593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0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87474"/>
            <a:ext cx="4968552" cy="648072"/>
          </a:xfrm>
        </p:spPr>
        <p:txBody>
          <a:bodyPr/>
          <a:lstStyle/>
          <a:p>
            <a:pPr algn="ctr"/>
            <a:r>
              <a:rPr lang="en-US" sz="2100" dirty="0">
                <a:solidFill>
                  <a:schemeClr val="accent1"/>
                </a:solidFill>
                <a:effectLst>
                  <a:outerShdw blurRad="34925" dist="38100" dir="2700000" algn="tl" rotWithShape="0">
                    <a:srgbClr val="000000"/>
                  </a:outerShdw>
                </a:effectLst>
              </a:rPr>
              <a:t>Contributions to the ATLAS and CMS experiments at LHC</a:t>
            </a:r>
          </a:p>
        </p:txBody>
      </p:sp>
      <p:pic>
        <p:nvPicPr>
          <p:cNvPr id="4" name="Picture 3" descr="cern_logo_1.png"/>
          <p:cNvPicPr>
            <a:picLocks noChangeAspect="1"/>
          </p:cNvPicPr>
          <p:nvPr/>
        </p:nvPicPr>
        <p:blipFill>
          <a:blip r:embed="rId2">
            <a:lum bright="99000" contrast="-100000"/>
          </a:blip>
          <a:stretch>
            <a:fillRect/>
          </a:stretch>
        </p:blipFill>
        <p:spPr>
          <a:xfrm>
            <a:off x="7326306" y="122656"/>
            <a:ext cx="568356" cy="558884"/>
          </a:xfrm>
          <a:prstGeom prst="rect">
            <a:avLst/>
          </a:prstGeom>
        </p:spPr>
      </p:pic>
      <p:pic>
        <p:nvPicPr>
          <p:cNvPr id="6" name="Picture 5" descr="po-lgfla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12" y="105730"/>
            <a:ext cx="890718" cy="593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tlas_logo_compl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13588"/>
            <a:ext cx="531207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25706" y="1005576"/>
            <a:ext cx="25382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LIP is a member of ATLAS since 1992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9712" y="1545636"/>
            <a:ext cx="24842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Major role in the construction of the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TileCal Hadron Calorimeter </a:t>
            </a:r>
            <a:r>
              <a:rPr lang="en-US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and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Trigger/Data Acquisition </a:t>
            </a:r>
            <a:r>
              <a:rPr lang="en-US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system, in collaboration with industry and technology institutes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26" y="2571750"/>
            <a:ext cx="162800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2575972"/>
            <a:ext cx="1657350" cy="112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223628" y="3651870"/>
            <a:ext cx="1782198" cy="48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9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Robot for fiber insertion.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9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600 000 fibers inserted in Lisbon and later in Coimbra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005827" y="3651870"/>
            <a:ext cx="1754981" cy="34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SimSun" charset="0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9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WLS optical fibers routing.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9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Fiber aluminization done in Lisbon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85646" y="4245936"/>
            <a:ext cx="2869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Detector Commissioning and Operation</a:t>
            </a:r>
          </a:p>
          <a:p>
            <a:pPr marL="0"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Data </a:t>
            </a:r>
            <a:r>
              <a:rPr lang="en-GB" sz="1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analysis</a:t>
            </a:r>
          </a:p>
          <a:p>
            <a:pPr marL="0"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1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Tier-2 at LIP</a:t>
            </a:r>
            <a:endParaRPr lang="en-GB" sz="1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4018" y="1014722"/>
            <a:ext cx="25382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LIP is a member of CMS since 1992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88024" y="1545636"/>
            <a:ext cx="2484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0"/>
              </a:rPr>
              <a:t>Major role in the construction of the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0"/>
              </a:rPr>
              <a:t>Trigger and Data Acquisition </a:t>
            </a:r>
            <a:r>
              <a:rPr lang="en-US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0"/>
              </a:rPr>
              <a:t>of  the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0"/>
              </a:rPr>
              <a:t>Electromagnetic Calorimeter</a:t>
            </a:r>
            <a:r>
              <a:rPr lang="en-US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, in collaboration with industry and technology institutes</a:t>
            </a:r>
            <a:endParaRPr lang="en-US" sz="1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ＭＳ Ｐゴシック" charset="-128"/>
              <a:cs typeface="ＭＳ Ｐゴシック" charset="0"/>
            </a:endParaRPr>
          </a:p>
        </p:txBody>
      </p:sp>
      <p:pic>
        <p:nvPicPr>
          <p:cNvPr id="24" name="Picture 6" descr="C:\Documents and Settings\varela\My Documents\CMS\ECAL Electronics\Photos\ODfinalIMG_139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0" y="2571750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03"/>
          <p:cNvSpPr txBox="1">
            <a:spLocks noChangeArrowheads="1"/>
          </p:cNvSpPr>
          <p:nvPr/>
        </p:nvSpPr>
        <p:spPr bwMode="auto">
          <a:xfrm>
            <a:off x="5040306" y="3921901"/>
            <a:ext cx="2286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alibri" charset="0"/>
              </a:rPr>
              <a:t>ECAL Trigger/DAQ hardware: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alibri" charset="0"/>
              </a:rPr>
              <a:t>18 Crates; 240 Modules; 1200 Mezzanines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alibri" charset="0"/>
              </a:rPr>
              <a:t>3000 optical links; 2500 electrical links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42030" y="4461960"/>
            <a:ext cx="286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Detector Commissioning and Operation</a:t>
            </a:r>
          </a:p>
          <a:p>
            <a:pPr marL="0"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Data analysis</a:t>
            </a:r>
          </a:p>
        </p:txBody>
      </p:sp>
      <p:pic>
        <p:nvPicPr>
          <p:cNvPr id="20" name="Picture 9" descr="CMS-Colo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50" y="1081785"/>
            <a:ext cx="679756" cy="6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88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507854"/>
            <a:ext cx="8964488" cy="130398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800" dirty="0" smtClean="0"/>
              <a:t>CERN: fundado em 1954 por 12 estados europeus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800" dirty="0" smtClean="0"/>
              <a:t>Hoje</a:t>
            </a:r>
            <a:r>
              <a:rPr lang="pt-PT" sz="1800" dirty="0"/>
              <a:t> </a:t>
            </a:r>
            <a:r>
              <a:rPr lang="pt-PT" sz="1800" dirty="0" smtClean="0"/>
              <a:t>um </a:t>
            </a:r>
            <a:r>
              <a:rPr lang="pt-PT" sz="1800" b="1" dirty="0" smtClean="0"/>
              <a:t>laboratório global</a:t>
            </a:r>
            <a:r>
              <a:rPr lang="pt-PT" sz="1800" dirty="0" smtClean="0"/>
              <a:t>: 22 membros, 7 associados, e mais &gt;40 países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800" dirty="0" smtClean="0"/>
              <a:t>Orçamento (2016) ~1100 MCHF: contribuição segundo rendimento nacional líquido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800" dirty="0" smtClean="0"/>
              <a:t>Portugal tornou-se membro do CERN em 1986 (~ </a:t>
            </a:r>
            <a:r>
              <a:rPr lang="pt-PT" sz="1800" dirty="0"/>
              <a:t>1.1% </a:t>
            </a:r>
            <a:r>
              <a:rPr lang="pt-PT" sz="1800" dirty="0" smtClean="0"/>
              <a:t>do orçamento): </a:t>
            </a:r>
            <a:r>
              <a:rPr lang="pt-PT" sz="1800" b="1" dirty="0" smtClean="0"/>
              <a:t>criação </a:t>
            </a:r>
            <a:r>
              <a:rPr lang="pt-PT" sz="1800" b="1" dirty="0"/>
              <a:t>do </a:t>
            </a:r>
            <a:r>
              <a:rPr lang="pt-PT" sz="1800" b="1" dirty="0" smtClean="0"/>
              <a:t>LIP</a:t>
            </a:r>
            <a:endParaRPr lang="pt-PT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3584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-32438"/>
            <a:ext cx="9144000" cy="3468284"/>
            <a:chOff x="0" y="-32438"/>
            <a:chExt cx="9144000" cy="3468284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-20538"/>
              <a:ext cx="9144000" cy="34563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655" y="-32438"/>
              <a:ext cx="6336705" cy="342358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-16585" y="-92546"/>
            <a:ext cx="9160585" cy="3456384"/>
            <a:chOff x="-180528" y="3847556"/>
            <a:chExt cx="9160585" cy="34563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0528" y="3847556"/>
              <a:ext cx="4948625" cy="34563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9774" y="3850785"/>
              <a:ext cx="4400283" cy="3453155"/>
            </a:xfrm>
            <a:prstGeom prst="rect">
              <a:avLst/>
            </a:prstGeom>
          </p:spPr>
        </p:pic>
      </p:grpSp>
      <p:sp>
        <p:nvSpPr>
          <p:cNvPr id="14" name="Date Placeholder 1"/>
          <p:cNvSpPr txBox="1">
            <a:spLocks/>
          </p:cNvSpPr>
          <p:nvPr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3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2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1760" y="3219822"/>
            <a:ext cx="4680520" cy="1656184"/>
          </a:xfrm>
          <a:prstGeom prst="rect">
            <a:avLst/>
          </a:prstGeom>
          <a:noFill/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>
                <a:solidFill>
                  <a:schemeClr val="bg1"/>
                </a:solidFill>
              </a:rPr>
              <a:t>O </a:t>
            </a:r>
            <a:r>
              <a:rPr lang="pt-PT" dirty="0" err="1" smtClean="0">
                <a:solidFill>
                  <a:schemeClr val="bg1"/>
                </a:solidFill>
              </a:rPr>
              <a:t>Large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Hadron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Collider</a:t>
            </a:r>
            <a:r>
              <a:rPr lang="pt-PT" dirty="0" smtClean="0">
                <a:solidFill>
                  <a:schemeClr val="bg1"/>
                </a:solidFill>
              </a:rPr>
              <a:t> (LHC):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Colide feixes de protões ou iões pesados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Energia de colisão p-p: </a:t>
            </a:r>
          </a:p>
          <a:p>
            <a:r>
              <a:rPr lang="pt-PT" dirty="0" err="1" smtClean="0">
                <a:solidFill>
                  <a:schemeClr val="bg1"/>
                </a:solidFill>
              </a:rPr>
              <a:t>Run</a:t>
            </a:r>
            <a:r>
              <a:rPr lang="pt-PT" dirty="0" smtClean="0">
                <a:solidFill>
                  <a:schemeClr val="bg1"/>
                </a:solidFill>
              </a:rPr>
              <a:t> 1 (2009 – 2013): 7/8 </a:t>
            </a:r>
            <a:r>
              <a:rPr lang="pt-PT" dirty="0" err="1" smtClean="0">
                <a:solidFill>
                  <a:schemeClr val="bg1"/>
                </a:solidFill>
              </a:rPr>
              <a:t>TeV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</a:p>
          <a:p>
            <a:r>
              <a:rPr lang="pt-PT" dirty="0" err="1" smtClean="0">
                <a:solidFill>
                  <a:schemeClr val="bg1"/>
                </a:solidFill>
              </a:rPr>
              <a:t>Run</a:t>
            </a:r>
            <a:r>
              <a:rPr lang="pt-PT" dirty="0" smtClean="0">
                <a:solidFill>
                  <a:schemeClr val="bg1"/>
                </a:solidFill>
              </a:rPr>
              <a:t> 2 (2015 – 2018): 13 </a:t>
            </a:r>
            <a:r>
              <a:rPr lang="pt-PT" dirty="0" err="1" smtClean="0">
                <a:solidFill>
                  <a:schemeClr val="bg1"/>
                </a:solidFill>
              </a:rPr>
              <a:t>TeV</a:t>
            </a:r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Luminosidade: </a:t>
            </a:r>
            <a:r>
              <a:rPr lang="pt-PT" dirty="0" smtClean="0">
                <a:solidFill>
                  <a:schemeClr val="bg1"/>
                </a:solidFill>
              </a:rPr>
              <a:t>2 </a:t>
            </a:r>
            <a:r>
              <a:rPr lang="pt-PT" dirty="0">
                <a:solidFill>
                  <a:schemeClr val="bg1"/>
                </a:solidFill>
              </a:rPr>
              <a:t>x 10</a:t>
            </a:r>
            <a:r>
              <a:rPr lang="pt-PT" baseline="30000" dirty="0">
                <a:solidFill>
                  <a:schemeClr val="bg1"/>
                </a:solidFill>
              </a:rPr>
              <a:t>34</a:t>
            </a:r>
            <a:r>
              <a:rPr lang="pt-PT" dirty="0">
                <a:solidFill>
                  <a:schemeClr val="bg1"/>
                </a:solidFill>
              </a:rPr>
              <a:t> cm</a:t>
            </a:r>
            <a:r>
              <a:rPr lang="pt-PT" baseline="30000" dirty="0">
                <a:solidFill>
                  <a:schemeClr val="bg1"/>
                </a:solidFill>
              </a:rPr>
              <a:t>-2</a:t>
            </a:r>
            <a:r>
              <a:rPr lang="pt-PT" dirty="0">
                <a:solidFill>
                  <a:schemeClr val="bg1"/>
                </a:solidFill>
              </a:rPr>
              <a:t>s</a:t>
            </a:r>
            <a:r>
              <a:rPr lang="pt-PT" baseline="30000" dirty="0">
                <a:solidFill>
                  <a:schemeClr val="bg1"/>
                </a:solidFill>
              </a:rPr>
              <a:t>-1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smtClean="0">
                <a:solidFill>
                  <a:schemeClr val="bg1"/>
                </a:solidFill>
              </a:rPr>
              <a:t>(2x nominal!)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43608" y="2931790"/>
            <a:ext cx="840661" cy="353174"/>
          </a:xfrm>
          <a:prstGeom prst="rect">
            <a:avLst/>
          </a:prstGeom>
          <a:solidFill>
            <a:srgbClr val="FF0000"/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CMS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56177" y="1491630"/>
            <a:ext cx="1080120" cy="376999"/>
          </a:xfrm>
          <a:prstGeom prst="rect">
            <a:avLst/>
          </a:prstGeom>
          <a:solidFill>
            <a:srgbClr val="3366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DDDDDD"/>
                </a:solidFill>
              </a:rPr>
              <a:t>ATLAS</a:t>
            </a:r>
            <a:endParaRPr lang="en-US" dirty="0" smtClean="0">
              <a:solidFill>
                <a:srgbClr val="DDDDDD"/>
              </a:solidFill>
              <a:sym typeface="Symbol" pitchFamily="-110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12360" y="2139702"/>
            <a:ext cx="93610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CERN</a:t>
            </a:r>
            <a:endParaRPr lang="es-ES_tradnl" dirty="0" smtClean="0">
              <a:solidFill>
                <a:srgbClr val="000000"/>
              </a:solidFill>
              <a:sym typeface="Symbol" pitchFamily="-110" charset="2"/>
            </a:endParaRPr>
          </a:p>
        </p:txBody>
      </p:sp>
      <p:sp>
        <p:nvSpPr>
          <p:cNvPr id="9" name="Date Placeholder 1"/>
          <p:cNvSpPr txBox="1">
            <a:spLocks/>
          </p:cNvSpPr>
          <p:nvPr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A20669-A2BA-3341-82C2-5524E37FDDD1}" type="slidenum">
              <a:rPr lang="en-US" smtClean="0"/>
              <a:t>5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8201" y="2376264"/>
            <a:ext cx="4995799" cy="2787774"/>
          </a:xfrm>
          <a:prstGeom prst="rect">
            <a:avLst/>
          </a:prstGeom>
        </p:spPr>
      </p:pic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0" y="-20538"/>
            <a:ext cx="5724128" cy="3102390"/>
          </a:xfrm>
        </p:spPr>
      </p:pic>
      <p:sp>
        <p:nvSpPr>
          <p:cNvPr id="31" name="Rectangle 30"/>
          <p:cNvSpPr/>
          <p:nvPr/>
        </p:nvSpPr>
        <p:spPr>
          <a:xfrm>
            <a:off x="5796136" y="483518"/>
            <a:ext cx="2664296" cy="10801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ATLAS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3000 colaboradores</a:t>
            </a:r>
            <a:r>
              <a:rPr lang="pt-PT" sz="1600" dirty="0">
                <a:solidFill>
                  <a:schemeClr val="tx1"/>
                </a:solidFill>
              </a:rPr>
              <a:t> 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175 institutos de 38 países</a:t>
            </a:r>
          </a:p>
          <a:p>
            <a:pPr eaLnBrk="0"/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= 44 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m, 7 000 t</a:t>
            </a:r>
            <a:endParaRPr lang="en-US" sz="16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87624" y="3723878"/>
            <a:ext cx="2880320" cy="115212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CMS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3800 colaboradores</a:t>
            </a:r>
            <a:r>
              <a:rPr lang="pt-PT" sz="1600" dirty="0">
                <a:solidFill>
                  <a:schemeClr val="tx1"/>
                </a:solidFill>
              </a:rPr>
              <a:t> 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199 institutos de 43 países</a:t>
            </a:r>
          </a:p>
          <a:p>
            <a:pPr eaLnBrk="0"/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22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15 m, 14 000 t</a:t>
            </a:r>
            <a:endParaRPr lang="en-US" sz="16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609600" y="49196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276600" y="4919663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705600" y="49196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5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87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6"/>
    </mc:Choice>
    <mc:Fallback xmlns="">
      <p:transition xmlns:p14="http://schemas.microsoft.com/office/powerpoint/2010/main" spd="slow" advTm="940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39502"/>
            <a:ext cx="7776864" cy="4238556"/>
          </a:xfrm>
          <a:prstGeom prst="rect">
            <a:avLst/>
          </a:prstGeom>
        </p:spPr>
      </p:pic>
      <p:sp>
        <p:nvSpPr>
          <p:cNvPr id="3" name="Date Placeholder 1"/>
          <p:cNvSpPr txBox="1">
            <a:spLocks/>
          </p:cNvSpPr>
          <p:nvPr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6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6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84037"/>
            <a:ext cx="9144000" cy="5227538"/>
            <a:chOff x="0" y="406400"/>
            <a:chExt cx="9144000" cy="69700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6400"/>
              <a:ext cx="9144000" cy="697004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24128" y="4811546"/>
              <a:ext cx="3419872" cy="25649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355727"/>
            <a:ext cx="5199448" cy="2787774"/>
          </a:xfrm>
          <a:prstGeom prst="rect">
            <a:avLst/>
          </a:prstGeom>
        </p:spPr>
      </p:pic>
      <p:sp>
        <p:nvSpPr>
          <p:cNvPr id="6" name="Date Placeholder 1"/>
          <p:cNvSpPr txBox="1">
            <a:spLocks/>
          </p:cNvSpPr>
          <p:nvPr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7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5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0"/>
            <a:ext cx="4581128" cy="34371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0" y="3363838"/>
            <a:ext cx="9144000" cy="16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PT" dirty="0" smtClean="0"/>
              <a:t>Cerca de </a:t>
            </a:r>
            <a:r>
              <a:rPr lang="pt-PT" b="1" dirty="0" smtClean="0"/>
              <a:t>700</a:t>
            </a:r>
            <a:r>
              <a:rPr lang="pt-PT" dirty="0" smtClean="0"/>
              <a:t> artigos científicos publicados por cada colaboração: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Medindo com precisão os parâmetros do </a:t>
            </a:r>
            <a:r>
              <a:rPr lang="pt-PT" b="1" dirty="0" smtClean="0"/>
              <a:t>Modelo Padrão </a:t>
            </a:r>
            <a:r>
              <a:rPr lang="pt-PT" dirty="0" smtClean="0"/>
              <a:t>da física de partículas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Recriando e estudando o </a:t>
            </a:r>
            <a:r>
              <a:rPr lang="pt-PT" b="1" dirty="0" smtClean="0"/>
              <a:t>Plasma de Quarks e Gluões </a:t>
            </a:r>
            <a:r>
              <a:rPr lang="pt-PT" dirty="0" smtClean="0"/>
              <a:t>do universo primordial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Estudando o </a:t>
            </a:r>
            <a:r>
              <a:rPr lang="pt-PT" b="1" dirty="0" smtClean="0"/>
              <a:t>Bosão de </a:t>
            </a:r>
            <a:r>
              <a:rPr lang="pt-PT" b="1" dirty="0" err="1" smtClean="0"/>
              <a:t>Higgs</a:t>
            </a:r>
            <a:r>
              <a:rPr lang="pt-PT" b="1" dirty="0" smtClean="0"/>
              <a:t> </a:t>
            </a:r>
            <a:r>
              <a:rPr lang="pt-PT" dirty="0" smtClean="0"/>
              <a:t>– peça final do Modelo Padrão e janela para nova física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Explorando muitas possibilidades de </a:t>
            </a:r>
            <a:r>
              <a:rPr lang="pt-PT" b="1" dirty="0" smtClean="0"/>
              <a:t>nova física </a:t>
            </a:r>
            <a:r>
              <a:rPr lang="pt-PT" dirty="0" smtClean="0"/>
              <a:t>que sabemos existir na Natureza</a:t>
            </a:r>
          </a:p>
        </p:txBody>
      </p:sp>
      <p:pic>
        <p:nvPicPr>
          <p:cNvPr id="4" name="Picture 3" descr="CMSSigmaNew_v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7851" y="-1317796"/>
            <a:ext cx="5620247" cy="907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9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4728" y="3435846"/>
            <a:ext cx="1484784" cy="14847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24528" y="0"/>
            <a:ext cx="3060494" cy="1707654"/>
            <a:chOff x="-4467788" y="454663"/>
            <a:chExt cx="7479820" cy="77108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467788" y="454663"/>
              <a:ext cx="7042710" cy="77108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5400000">
              <a:off x="453529" y="2596619"/>
              <a:ext cx="4698691" cy="418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smtClean="0"/>
                <a:t>arXiv</a:t>
              </a:r>
              <a:r>
                <a:rPr lang="pt-PT" sz="1600" dirty="0"/>
                <a:t>:1803.01853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3363838"/>
            <a:ext cx="9144000" cy="161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PT" dirty="0" smtClean="0"/>
              <a:t>Bosão de </a:t>
            </a:r>
            <a:r>
              <a:rPr lang="pt-PT" dirty="0" err="1" smtClean="0"/>
              <a:t>Higgs</a:t>
            </a:r>
            <a:r>
              <a:rPr lang="pt-PT" dirty="0" smtClean="0"/>
              <a:t> descoberto em 2012 – 1ª partícula fundamental desde quark top (1995)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Participámos </a:t>
            </a:r>
            <a:r>
              <a:rPr lang="pt-PT" dirty="0"/>
              <a:t>na descoberta </a:t>
            </a:r>
            <a:r>
              <a:rPr lang="pt-PT" dirty="0" smtClean="0"/>
              <a:t>em várias análises (</a:t>
            </a:r>
            <a:r>
              <a:rPr lang="pt-PT" dirty="0"/>
              <a:t>H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WW, </a:t>
            </a:r>
            <a:r>
              <a:rPr lang="pt-PT" dirty="0" err="1"/>
              <a:t>γγ</a:t>
            </a:r>
            <a:r>
              <a:rPr lang="pt-PT" dirty="0"/>
              <a:t>, </a:t>
            </a:r>
            <a:r>
              <a:rPr lang="pt-PT" dirty="0" err="1"/>
              <a:t>bb</a:t>
            </a:r>
            <a:r>
              <a:rPr lang="pt-PT" dirty="0" smtClean="0"/>
              <a:t>) para além da construção e operação dos detetores, computação, </a:t>
            </a:r>
            <a:r>
              <a:rPr lang="pt-PT" dirty="0" err="1" smtClean="0"/>
              <a:t>etc</a:t>
            </a:r>
            <a:r>
              <a:rPr lang="pt-PT" dirty="0" smtClean="0"/>
              <a:t>, e continuamos as medidas</a:t>
            </a:r>
          </a:p>
          <a:p>
            <a:pPr>
              <a:spcBef>
                <a:spcPts val="600"/>
              </a:spcBef>
            </a:pPr>
            <a:r>
              <a:rPr lang="pt-PT" dirty="0"/>
              <a:t>M</a:t>
            </a:r>
            <a:r>
              <a:rPr lang="pt-PT" dirty="0" smtClean="0"/>
              <a:t>assa do bosão de </a:t>
            </a:r>
            <a:r>
              <a:rPr lang="pt-PT" dirty="0" err="1" smtClean="0"/>
              <a:t>Higgs</a:t>
            </a:r>
            <a:r>
              <a:rPr lang="pt-PT" dirty="0" smtClean="0"/>
              <a:t> medida com precisão de </a:t>
            </a:r>
            <a:r>
              <a:rPr lang="pt-PT" b="1" dirty="0" smtClean="0"/>
              <a:t>≈ 0.2%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Observação clara de acoplamento a </a:t>
            </a:r>
            <a:r>
              <a:rPr lang="pt-PT" dirty="0"/>
              <a:t>leptões (</a:t>
            </a:r>
            <a:r>
              <a:rPr lang="pt-PT" dirty="0" err="1"/>
              <a:t>τ</a:t>
            </a:r>
            <a:r>
              <a:rPr lang="pt-PT" dirty="0" smtClean="0"/>
              <a:t>) e quarks (top) – </a:t>
            </a:r>
            <a:r>
              <a:rPr lang="pt-PT" b="1" dirty="0" smtClean="0"/>
              <a:t>nos últimos meses!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1659" y="42700"/>
            <a:ext cx="9007224" cy="3105114"/>
            <a:chOff x="35496" y="51470"/>
            <a:chExt cx="9007224" cy="310511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2141" y="51470"/>
              <a:ext cx="1730579" cy="15121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96" y="1669718"/>
              <a:ext cx="2016224" cy="14780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497" y="74061"/>
              <a:ext cx="2016224" cy="149743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2141" y="1635646"/>
              <a:ext cx="1724355" cy="152093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2560" y="2355726"/>
            <a:ext cx="1879330" cy="18434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0672" y="3599308"/>
            <a:ext cx="1576197" cy="15121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23728" y="53071"/>
            <a:ext cx="5112568" cy="3094742"/>
            <a:chOff x="1979712" y="53072"/>
            <a:chExt cx="5124869" cy="3094742"/>
          </a:xfrm>
        </p:grpSpPr>
        <p:grpSp>
          <p:nvGrpSpPr>
            <p:cNvPr id="6" name="Group 5"/>
            <p:cNvGrpSpPr/>
            <p:nvPr/>
          </p:nvGrpSpPr>
          <p:grpSpPr>
            <a:xfrm>
              <a:off x="1979712" y="53072"/>
              <a:ext cx="5124869" cy="3094742"/>
              <a:chOff x="1377726" y="-120739"/>
              <a:chExt cx="6305556" cy="336137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47864" y="1"/>
                <a:ext cx="2232248" cy="1213564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77726" y="-120739"/>
                <a:ext cx="6305556" cy="3361371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5936" y="123478"/>
              <a:ext cx="1412235" cy="1023683"/>
            </a:xfrm>
            <a:prstGeom prst="rect">
              <a:avLst/>
            </a:prstGeom>
          </p:spPr>
        </p:pic>
      </p:grpSp>
      <p:sp>
        <p:nvSpPr>
          <p:cNvPr id="22" name="Date Placeholder 1"/>
          <p:cNvSpPr txBox="1">
            <a:spLocks/>
          </p:cNvSpPr>
          <p:nvPr/>
        </p:nvSpPr>
        <p:spPr>
          <a:xfrm>
            <a:off x="457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3" name="Footer Placeholder 2"/>
          <p:cNvSpPr txBox="1">
            <a:spLocks/>
          </p:cNvSpPr>
          <p:nvPr/>
        </p:nvSpPr>
        <p:spPr>
          <a:xfrm>
            <a:off x="3124200" y="4890194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6" name="Slide Number Placeholder 4"/>
          <p:cNvSpPr txBox="1">
            <a:spLocks/>
          </p:cNvSpPr>
          <p:nvPr/>
        </p:nvSpPr>
        <p:spPr>
          <a:xfrm>
            <a:off x="6553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9</a:t>
            </a:fld>
            <a:endParaRPr lang="pt-PT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7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icrosoft YaHe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icrosoft YaHe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icrosoft YaHe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4770</TotalTime>
  <Words>1860</Words>
  <Application>Microsoft Macintosh PowerPoint</Application>
  <PresentationFormat>On-screen Show (16:9)</PresentationFormat>
  <Paragraphs>236</Paragraphs>
  <Slides>23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1_Office Theme</vt:lpstr>
      <vt:lpstr>3_Office Theme</vt:lpstr>
      <vt:lpstr>PowerPoint Presentation</vt:lpstr>
      <vt:lpstr>[  Sumário  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  Necessidade do HL-LHC  ]</vt:lpstr>
      <vt:lpstr>[  LHC Upgrades  ]</vt:lpstr>
      <vt:lpstr>PowerPoint Presentation</vt:lpstr>
      <vt:lpstr>PowerPoint Presentation</vt:lpstr>
      <vt:lpstr>[  Portugal e o HL-LHC  ]</vt:lpstr>
      <vt:lpstr>PowerPoint Presentation</vt:lpstr>
      <vt:lpstr>[  Conclusões  ]</vt:lpstr>
      <vt:lpstr>PowerPoint Presentation</vt:lpstr>
      <vt:lpstr>[  Bonus slides  ]</vt:lpstr>
      <vt:lpstr>[  Luminosidade  ]</vt:lpstr>
      <vt:lpstr>PowerPoint Presentation</vt:lpstr>
      <vt:lpstr>Suprimir pileup usando resolução em tempo</vt:lpstr>
      <vt:lpstr>Portugal and CERN</vt:lpstr>
      <vt:lpstr>Contributions to the ATLAS and CMS experiments at LHC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Ricardo Goncalo</cp:lastModifiedBy>
  <cp:revision>210</cp:revision>
  <cp:lastPrinted>1601-01-01T00:00:00Z</cp:lastPrinted>
  <dcterms:created xsi:type="dcterms:W3CDTF">1601-01-01T00:00:00Z</dcterms:created>
  <dcterms:modified xsi:type="dcterms:W3CDTF">2018-07-03T12:45:22Z</dcterms:modified>
</cp:coreProperties>
</file>