
<file path=[Content_Types].xml><?xml version="1.0" encoding="utf-8"?>
<Types xmlns="http://schemas.openxmlformats.org/package/2006/content-types">
  <Override PartName="/ppt/slides/slide45.xml" ContentType="application/vnd.openxmlformats-officedocument.presentationml.slide+xml"/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41.xml" ContentType="application/vnd.openxmlformats-officedocument.presentationml.slide+xml"/>
  <Default Extension="emf" ContentType="image/x-emf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slides/slide38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s/slide34.xml" ContentType="application/vnd.openxmlformats-officedocument.presentationml.slide+xml"/>
  <Override PartName="/ppt/theme/theme2.xml" ContentType="application/vnd.openxmlformats-officedocument.theme+xml"/>
  <Override PartName="/ppt/slideLayouts/slideLayout1.xml" ContentType="application/vnd.openxmlformats-officedocument.presentationml.slideLayout+xml"/>
  <Default Extension="jpeg" ContentType="image/jpeg"/>
  <Override PartName="/ppt/slides/slide22.xml" ContentType="application/vnd.openxmlformats-officedocument.presentationml.slide+xml"/>
  <Override PartName="/ppt/slides/slide30.xml" ContentType="application/vnd.openxmlformats-officedocument.presentationml.slide+xml"/>
  <Override PartName="/docProps/app.xml" ContentType="application/vnd.openxmlformats-officedocument.extended-properties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42.xml" ContentType="application/vnd.openxmlformats-officedocument.presentationml.slide+xml"/>
  <Override PartName="/ppt/slides/slide15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ppt/slides/slide39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35.xml" ContentType="application/vnd.openxmlformats-officedocument.presentationml.slide+xml"/>
  <Override PartName="/ppt/slides/slide2.xml" ContentType="application/vnd.openxmlformats-officedocument.presentationml.slide+xml"/>
  <Override PartName="/ppt/theme/theme3.xml" ContentType="application/vnd.openxmlformats-officedocument.theme+xml"/>
  <Override PartName="/ppt/slideLayouts/slideLayout2.xml" ContentType="application/vnd.openxmlformats-officedocument.presentationml.slideLayout+xml"/>
  <Default Extension="png" ContentType="image/png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43.xml" ContentType="application/vnd.openxmlformats-officedocument.presentationml.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s/slide36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20.xml" ContentType="application/vnd.openxmlformats-officedocument.presentationml.slide+xml"/>
  <Override PartName="/ppt/slides/slide44.xml" ContentType="application/vnd.openxmlformats-officedocument.presentationml.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37.xml" ContentType="application/vnd.openxmlformats-officedocument.presentationml.slide+xml"/>
  <Override PartName="/ppt/slides/slide2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>
  <p:sldMasterIdLst>
    <p:sldMasterId id="2147483648" r:id="rId1"/>
  </p:sldMasterIdLst>
  <p:notesMasterIdLst>
    <p:notesMasterId r:id="rId47"/>
  </p:notesMasterIdLst>
  <p:handoutMasterIdLst>
    <p:handoutMasterId r:id="rId48"/>
  </p:handoutMasterIdLst>
  <p:sldIdLst>
    <p:sldId id="659" r:id="rId2"/>
    <p:sldId id="662" r:id="rId3"/>
    <p:sldId id="663" r:id="rId4"/>
    <p:sldId id="567" r:id="rId5"/>
    <p:sldId id="602" r:id="rId6"/>
    <p:sldId id="666" r:id="rId7"/>
    <p:sldId id="665" r:id="rId8"/>
    <p:sldId id="651" r:id="rId9"/>
    <p:sldId id="668" r:id="rId10"/>
    <p:sldId id="618" r:id="rId11"/>
    <p:sldId id="664" r:id="rId12"/>
    <p:sldId id="590" r:id="rId13"/>
    <p:sldId id="640" r:id="rId14"/>
    <p:sldId id="669" r:id="rId15"/>
    <p:sldId id="670" r:id="rId16"/>
    <p:sldId id="629" r:id="rId17"/>
    <p:sldId id="623" r:id="rId18"/>
    <p:sldId id="625" r:id="rId19"/>
    <p:sldId id="622" r:id="rId20"/>
    <p:sldId id="679" r:id="rId21"/>
    <p:sldId id="643" r:id="rId22"/>
    <p:sldId id="675" r:id="rId23"/>
    <p:sldId id="676" r:id="rId24"/>
    <p:sldId id="678" r:id="rId25"/>
    <p:sldId id="582" r:id="rId26"/>
    <p:sldId id="673" r:id="rId27"/>
    <p:sldId id="674" r:id="rId28"/>
    <p:sldId id="656" r:id="rId29"/>
    <p:sldId id="630" r:id="rId30"/>
    <p:sldId id="621" r:id="rId31"/>
    <p:sldId id="635" r:id="rId32"/>
    <p:sldId id="632" r:id="rId33"/>
    <p:sldId id="633" r:id="rId34"/>
    <p:sldId id="634" r:id="rId35"/>
    <p:sldId id="653" r:id="rId36"/>
    <p:sldId id="654" r:id="rId37"/>
    <p:sldId id="638" r:id="rId38"/>
    <p:sldId id="647" r:id="rId39"/>
    <p:sldId id="657" r:id="rId40"/>
    <p:sldId id="648" r:id="rId41"/>
    <p:sldId id="649" r:id="rId42"/>
    <p:sldId id="677" r:id="rId43"/>
    <p:sldId id="636" r:id="rId44"/>
    <p:sldId id="671" r:id="rId45"/>
    <p:sldId id="672" r:id="rId46"/>
  </p:sldIdLst>
  <p:sldSz cx="9144000" cy="6858000" type="screen4x3"/>
  <p:notesSz cx="6934200" cy="92329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clrMru>
    <a:srgbClr val="FF82AB"/>
    <a:srgbClr val="FFB90F"/>
    <a:srgbClr val="1DAC4A"/>
    <a:srgbClr val="85E972"/>
    <a:srgbClr val="CFB825"/>
    <a:srgbClr val="FF8000"/>
    <a:srgbClr val="537DC7"/>
    <a:srgbClr val="8B008B"/>
    <a:srgbClr val="D8BF00"/>
    <a:srgbClr val="FF981F"/>
  </p:clrMru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horzBarState="maximized">
    <p:restoredLeft sz="13361" autoAdjust="0"/>
    <p:restoredTop sz="94355" autoAdjust="0"/>
  </p:normalViewPr>
  <p:slideViewPr>
    <p:cSldViewPr snapToGrid="0">
      <p:cViewPr varScale="1">
        <p:scale>
          <a:sx n="102" d="100"/>
          <a:sy n="102" d="100"/>
        </p:scale>
        <p:origin x="-107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5" d="100"/>
        <a:sy n="85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presProps" Target="presProps.xml"/><Relationship Id="rId51" Type="http://schemas.openxmlformats.org/officeDocument/2006/relationships/viewProps" Target="viewProps.xml"/><Relationship Id="rId52" Type="http://schemas.openxmlformats.org/officeDocument/2006/relationships/theme" Target="theme/theme1.xml"/><Relationship Id="rId53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notesMaster" Target="notesMasters/notesMaster1.xml"/><Relationship Id="rId48" Type="http://schemas.openxmlformats.org/officeDocument/2006/relationships/handoutMaster" Target="handoutMasters/handoutMaster1.xml"/><Relationship Id="rId4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35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9063" y="0"/>
            <a:ext cx="30035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27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69350"/>
            <a:ext cx="30035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27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9063" y="8769350"/>
            <a:ext cx="30035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7FC1D427-402B-4A75-88F3-FDFFE07BEC3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99525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35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9063" y="0"/>
            <a:ext cx="30035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0463" y="693738"/>
            <a:ext cx="4613275" cy="3460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37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3738" y="4384675"/>
            <a:ext cx="5546725" cy="415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69350"/>
            <a:ext cx="30035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9063" y="8769350"/>
            <a:ext cx="30035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6190A8F8-7805-4169-A719-D679CCE748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4328918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90A8F8-7805-4169-A719-D679CCE748EC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231403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5565EDE-A342-42F9-8CED-33F68CF4B095}" type="slidenum">
              <a:rPr lang="en-US" smtClean="0"/>
              <a:pPr eaLnBrk="1" hangingPunct="1"/>
              <a:t>4</a:t>
            </a:fld>
            <a:endParaRPr lang="en-US" smtClean="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5565EDE-A342-42F9-8CED-33F68CF4B095}" type="slidenum">
              <a:rPr lang="en-US" smtClean="0"/>
              <a:pPr eaLnBrk="1" hangingPunct="1"/>
              <a:t>5</a:t>
            </a:fld>
            <a:endParaRPr lang="en-US" smtClean="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5565EDE-A342-42F9-8CED-33F68CF4B095}" type="slidenum">
              <a:rPr lang="en-US" smtClean="0"/>
              <a:pPr eaLnBrk="1" hangingPunct="1"/>
              <a:t>6</a:t>
            </a:fld>
            <a:endParaRPr lang="en-US" smtClean="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5565EDE-A342-42F9-8CED-33F68CF4B095}" type="slidenum">
              <a:rPr lang="en-US" smtClean="0"/>
              <a:pPr eaLnBrk="1" hangingPunct="1"/>
              <a:t>12</a:t>
            </a:fld>
            <a:endParaRPr lang="en-US" smtClean="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5565EDE-A342-42F9-8CED-33F68CF4B095}" type="slidenum">
              <a:rPr lang="en-US" smtClean="0"/>
              <a:pPr eaLnBrk="1" hangingPunct="1"/>
              <a:t>25</a:t>
            </a:fld>
            <a:endParaRPr lang="en-US" smtClean="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14th November 2012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Ricardo Gonçalo</a:t>
            </a: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971849-5AD0-4D2F-853F-999FAC3A1D6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12886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14th November 2012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Ricardo Gonçalo</a:t>
            </a: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ED4E56-51CA-4C5E-81D3-5F2FBCF477B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22772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9100" y="0"/>
            <a:ext cx="2195513" cy="60928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9388" y="0"/>
            <a:ext cx="6437312" cy="60928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14th November 2012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Ricardo Gonçalo</a:t>
            </a: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27AC07-0327-4BFE-8B8B-A5942233759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859775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8366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79388" y="981075"/>
            <a:ext cx="4316412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981075"/>
            <a:ext cx="4316413" cy="2479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613150"/>
            <a:ext cx="4316413" cy="2479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14th November 2012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Ricardo Gonçalo</a:t>
            </a:r>
            <a:endParaRPr lang="en-GB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DB4097-E36B-45D4-BEEA-68F87D3393B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08548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14th November 2012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Ricardo Gonçalo</a:t>
            </a: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187D2E-9D8E-430D-BCA5-7FAF04D6C6B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28300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14th November 2012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Ricardo Gonçalo</a:t>
            </a: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3908E1-3179-4862-9620-622CE45E19B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4011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388" y="981075"/>
            <a:ext cx="4316412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81075"/>
            <a:ext cx="4316413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14th November 2012</a:t>
            </a: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Ricardo Gonçalo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5EE9DD-9F02-4C92-87D5-003B6DE73EE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00693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14th November 2012</a:t>
            </a: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Ricardo Gonçalo</a:t>
            </a: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7B0F17-3994-4A48-9698-1D8E99E8CCC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40701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14th November 2012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Ricardo Gonçalo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9851EF-2D75-492E-85C2-78A76DB0D54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05050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14th November 2012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Ricardo Gonçalo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E40A1C-CA6A-4411-95C4-AFFEE01C5E7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75169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14th November 2012</a:t>
            </a: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Ricardo Gonçalo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6E8A61-6BD8-4F06-AEE9-DEC126330E8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22022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14th November 2012</a:t>
            </a: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Ricardo Gonçalo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EEE4F6-E9AF-49EB-AC4E-D4E631795EA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20870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51560" y="0"/>
            <a:ext cx="704088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981075"/>
            <a:ext cx="8785225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70663"/>
            <a:ext cx="1983091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r>
              <a:rPr lang="en-US" smtClean="0"/>
              <a:t>14th November 2012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98513" y="6560860"/>
            <a:ext cx="3746975" cy="297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r>
              <a:rPr lang="en-US" smtClean="0"/>
              <a:t>Ricardo Gonçalo</a:t>
            </a:r>
            <a:endParaRPr lang="en-GB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547275"/>
            <a:ext cx="2133600" cy="31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3516F7FB-0E1D-4AF1-B16D-E5B00BF4947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FF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FF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FF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FF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FF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0000FF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0000FF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0000FF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0000FF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8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2.png"/><Relationship Id="rId5" Type="http://schemas.openxmlformats.org/officeDocument/2006/relationships/image" Target="../media/image23.emf"/><Relationship Id="rId6" Type="http://schemas.openxmlformats.org/officeDocument/2006/relationships/image" Target="../media/image24.png"/><Relationship Id="rId7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6" Type="http://schemas.openxmlformats.org/officeDocument/2006/relationships/image" Target="../media/image32.png"/><Relationship Id="rId7" Type="http://schemas.openxmlformats.org/officeDocument/2006/relationships/image" Target="../media/image33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5" Type="http://schemas.openxmlformats.org/officeDocument/2006/relationships/image" Target="../media/image37.png"/><Relationship Id="rId6" Type="http://schemas.openxmlformats.org/officeDocument/2006/relationships/image" Target="../media/image38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5" Type="http://schemas.openxmlformats.org/officeDocument/2006/relationships/image" Target="../media/image42.png"/><Relationship Id="rId6" Type="http://schemas.openxmlformats.org/officeDocument/2006/relationships/image" Target="../media/image43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cdsweb.cern.ch/record/1478423" TargetMode="External"/><Relationship Id="rId4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4" Type="http://schemas.openxmlformats.org/officeDocument/2006/relationships/image" Target="../media/image54.png"/><Relationship Id="rId5" Type="http://schemas.openxmlformats.org/officeDocument/2006/relationships/image" Target="../media/image55.png"/><Relationship Id="rId6" Type="http://schemas.openxmlformats.org/officeDocument/2006/relationships/image" Target="../media/image56.png"/><Relationship Id="rId7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cdsweb.cern.ch/record/1478423" TargetMode="External"/><Relationship Id="rId3" Type="http://schemas.openxmlformats.org/officeDocument/2006/relationships/image" Target="../media/image5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0.png"/><Relationship Id="rId3" Type="http://schemas.openxmlformats.org/officeDocument/2006/relationships/image" Target="../media/image6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4.png"/><Relationship Id="rId3" Type="http://schemas.openxmlformats.org/officeDocument/2006/relationships/image" Target="../media/image65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6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7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8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4" Type="http://schemas.openxmlformats.org/officeDocument/2006/relationships/image" Target="../media/image72.emf"/><Relationship Id="rId5" Type="http://schemas.openxmlformats.org/officeDocument/2006/relationships/image" Target="../media/image73.emf"/><Relationship Id="rId6" Type="http://schemas.openxmlformats.org/officeDocument/2006/relationships/image" Target="../media/image74.emf"/><Relationship Id="rId7" Type="http://schemas.openxmlformats.org/officeDocument/2006/relationships/image" Target="../media/image75.emf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0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emf"/><Relationship Id="rId4" Type="http://schemas.openxmlformats.org/officeDocument/2006/relationships/image" Target="../media/image78.emf"/><Relationship Id="rId5" Type="http://schemas.openxmlformats.org/officeDocument/2006/relationships/image" Target="../media/image79.emf"/><Relationship Id="rId6" Type="http://schemas.openxmlformats.org/officeDocument/2006/relationships/image" Target="../media/image80.png"/><Relationship Id="rId7" Type="http://schemas.openxmlformats.org/officeDocument/2006/relationships/image" Target="../media/image20.png"/><Relationship Id="rId8" Type="http://schemas.openxmlformats.org/officeDocument/2006/relationships/image" Target="../media/image81.png"/><Relationship Id="rId9" Type="http://schemas.openxmlformats.org/officeDocument/2006/relationships/image" Target="../media/image82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6.e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4" Type="http://schemas.openxmlformats.org/officeDocument/2006/relationships/image" Target="../media/image58.png"/><Relationship Id="rId5" Type="http://schemas.openxmlformats.org/officeDocument/2006/relationships/image" Target="../media/image85.png"/><Relationship Id="rId6" Type="http://schemas.openxmlformats.org/officeDocument/2006/relationships/image" Target="../media/image86.png"/><Relationship Id="rId7" Type="http://schemas.openxmlformats.org/officeDocument/2006/relationships/image" Target="../media/image8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8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9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0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hyperlink" Target="http://arxiv.org/abs/1207.0210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hyperlink" Target="http://arxiv.org/abs/1207.0210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7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593875" y="1144042"/>
            <a:ext cx="8136220" cy="4738995"/>
            <a:chOff x="705000" y="1588542"/>
            <a:chExt cx="8136220" cy="4738995"/>
          </a:xfrm>
        </p:grpSpPr>
        <p:pic>
          <p:nvPicPr>
            <p:cNvPr id="10" name="Picture 9" descr="b_quark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279573">
              <a:off x="6566992" y="1588542"/>
              <a:ext cx="2274228" cy="1786474"/>
            </a:xfrm>
            <a:prstGeom prst="rect">
              <a:avLst/>
            </a:prstGeom>
          </p:spPr>
        </p:pic>
        <p:pic>
          <p:nvPicPr>
            <p:cNvPr id="5" name="Picture 4" descr="Higgs_boson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5000" y="2329945"/>
              <a:ext cx="3632476" cy="3148146"/>
            </a:xfrm>
            <a:prstGeom prst="rect">
              <a:avLst/>
            </a:prstGeom>
          </p:spPr>
        </p:pic>
        <p:pic>
          <p:nvPicPr>
            <p:cNvPr id="9" name="Picture 8" descr="b_quark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4040476">
              <a:off x="6369187" y="4297186"/>
              <a:ext cx="2274228" cy="1786474"/>
            </a:xfrm>
            <a:prstGeom prst="rect">
              <a:avLst/>
            </a:prstGeom>
          </p:spPr>
        </p:pic>
        <p:grpSp>
          <p:nvGrpSpPr>
            <p:cNvPr id="4" name="Group 18"/>
            <p:cNvGrpSpPr/>
            <p:nvPr/>
          </p:nvGrpSpPr>
          <p:grpSpPr>
            <a:xfrm>
              <a:off x="4248055" y="2406513"/>
              <a:ext cx="1850583" cy="2042655"/>
              <a:chOff x="5168072" y="810616"/>
              <a:chExt cx="1850583" cy="2042655"/>
            </a:xfrm>
          </p:grpSpPr>
          <p:sp>
            <p:nvSpPr>
              <p:cNvPr id="20" name="Freeform 19"/>
              <p:cNvSpPr/>
              <p:nvPr/>
            </p:nvSpPr>
            <p:spPr>
              <a:xfrm>
                <a:off x="5649993" y="810616"/>
                <a:ext cx="739614" cy="558271"/>
              </a:xfrm>
              <a:custGeom>
                <a:avLst/>
                <a:gdLst>
                  <a:gd name="connsiteX0" fmla="*/ 0 w 739614"/>
                  <a:gd name="connsiteY0" fmla="*/ 0 h 558271"/>
                  <a:gd name="connsiteX1" fmla="*/ 376785 w 739614"/>
                  <a:gd name="connsiteY1" fmla="*/ 558271 h 558271"/>
                  <a:gd name="connsiteX2" fmla="*/ 739614 w 739614"/>
                  <a:gd name="connsiteY2" fmla="*/ 0 h 5582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39614" h="558271">
                    <a:moveTo>
                      <a:pt x="0" y="0"/>
                    </a:moveTo>
                    <a:cubicBezTo>
                      <a:pt x="126758" y="279135"/>
                      <a:pt x="253516" y="558271"/>
                      <a:pt x="376785" y="558271"/>
                    </a:cubicBezTo>
                    <a:cubicBezTo>
                      <a:pt x="500054" y="558271"/>
                      <a:pt x="739614" y="0"/>
                      <a:pt x="739614" y="0"/>
                    </a:cubicBezTo>
                  </a:path>
                </a:pathLst>
              </a:custGeom>
              <a:ln w="76200" cap="rnd" cmpd="sng">
                <a:solidFill>
                  <a:schemeClr val="tx1"/>
                </a:solidFill>
              </a:ln>
              <a:effectLst>
                <a:outerShdw blurRad="82550" dist="1397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Freeform 20"/>
              <p:cNvSpPr/>
              <p:nvPr/>
            </p:nvSpPr>
            <p:spPr>
              <a:xfrm rot="14288989">
                <a:off x="5087997" y="1945226"/>
                <a:ext cx="739614" cy="558271"/>
              </a:xfrm>
              <a:custGeom>
                <a:avLst/>
                <a:gdLst>
                  <a:gd name="connsiteX0" fmla="*/ 0 w 739614"/>
                  <a:gd name="connsiteY0" fmla="*/ 0 h 558271"/>
                  <a:gd name="connsiteX1" fmla="*/ 376785 w 739614"/>
                  <a:gd name="connsiteY1" fmla="*/ 558271 h 558271"/>
                  <a:gd name="connsiteX2" fmla="*/ 739614 w 739614"/>
                  <a:gd name="connsiteY2" fmla="*/ 0 h 5582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39614" h="558271">
                    <a:moveTo>
                      <a:pt x="0" y="0"/>
                    </a:moveTo>
                    <a:cubicBezTo>
                      <a:pt x="126758" y="279135"/>
                      <a:pt x="253516" y="558271"/>
                      <a:pt x="376785" y="558271"/>
                    </a:cubicBezTo>
                    <a:cubicBezTo>
                      <a:pt x="500054" y="558271"/>
                      <a:pt x="739614" y="0"/>
                      <a:pt x="739614" y="0"/>
                    </a:cubicBezTo>
                  </a:path>
                </a:pathLst>
              </a:custGeom>
              <a:ln w="76200" cap="rnd" cmpd="sng">
                <a:solidFill>
                  <a:schemeClr val="tx1"/>
                </a:solidFill>
              </a:ln>
              <a:effectLst>
                <a:outerShdw blurRad="82550" dist="1397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Freeform 21"/>
              <p:cNvSpPr/>
              <p:nvPr/>
            </p:nvSpPr>
            <p:spPr>
              <a:xfrm rot="10800000">
                <a:off x="5721250" y="2295000"/>
                <a:ext cx="739614" cy="558271"/>
              </a:xfrm>
              <a:custGeom>
                <a:avLst/>
                <a:gdLst>
                  <a:gd name="connsiteX0" fmla="*/ 0 w 739614"/>
                  <a:gd name="connsiteY0" fmla="*/ 0 h 558271"/>
                  <a:gd name="connsiteX1" fmla="*/ 376785 w 739614"/>
                  <a:gd name="connsiteY1" fmla="*/ 558271 h 558271"/>
                  <a:gd name="connsiteX2" fmla="*/ 739614 w 739614"/>
                  <a:gd name="connsiteY2" fmla="*/ 0 h 5582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39614" h="558271">
                    <a:moveTo>
                      <a:pt x="0" y="0"/>
                    </a:moveTo>
                    <a:cubicBezTo>
                      <a:pt x="126758" y="279135"/>
                      <a:pt x="253516" y="558271"/>
                      <a:pt x="376785" y="558271"/>
                    </a:cubicBezTo>
                    <a:cubicBezTo>
                      <a:pt x="500054" y="558271"/>
                      <a:pt x="739614" y="0"/>
                      <a:pt x="739614" y="0"/>
                    </a:cubicBezTo>
                  </a:path>
                </a:pathLst>
              </a:custGeom>
              <a:ln w="76200" cap="rnd" cmpd="sng">
                <a:solidFill>
                  <a:schemeClr val="tx1"/>
                </a:solidFill>
              </a:ln>
              <a:effectLst>
                <a:outerShdw blurRad="82550" dist="1397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Freeform 22"/>
              <p:cNvSpPr/>
              <p:nvPr/>
            </p:nvSpPr>
            <p:spPr>
              <a:xfrm rot="17774330">
                <a:off x="5077401" y="1187448"/>
                <a:ext cx="739614" cy="558271"/>
              </a:xfrm>
              <a:custGeom>
                <a:avLst/>
                <a:gdLst>
                  <a:gd name="connsiteX0" fmla="*/ 0 w 739614"/>
                  <a:gd name="connsiteY0" fmla="*/ 0 h 558271"/>
                  <a:gd name="connsiteX1" fmla="*/ 376785 w 739614"/>
                  <a:gd name="connsiteY1" fmla="*/ 558271 h 558271"/>
                  <a:gd name="connsiteX2" fmla="*/ 739614 w 739614"/>
                  <a:gd name="connsiteY2" fmla="*/ 0 h 5582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39614" h="558271">
                    <a:moveTo>
                      <a:pt x="0" y="0"/>
                    </a:moveTo>
                    <a:cubicBezTo>
                      <a:pt x="126758" y="279135"/>
                      <a:pt x="253516" y="558271"/>
                      <a:pt x="376785" y="558271"/>
                    </a:cubicBezTo>
                    <a:cubicBezTo>
                      <a:pt x="500054" y="558271"/>
                      <a:pt x="739614" y="0"/>
                      <a:pt x="739614" y="0"/>
                    </a:cubicBezTo>
                  </a:path>
                </a:pathLst>
              </a:custGeom>
              <a:ln w="76200" cap="rnd" cmpd="sng">
                <a:solidFill>
                  <a:schemeClr val="tx1"/>
                </a:solidFill>
              </a:ln>
              <a:effectLst>
                <a:outerShdw blurRad="82550" dist="1397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Freeform 23"/>
              <p:cNvSpPr/>
              <p:nvPr/>
            </p:nvSpPr>
            <p:spPr>
              <a:xfrm rot="3002863">
                <a:off x="6319832" y="1179825"/>
                <a:ext cx="739614" cy="558271"/>
              </a:xfrm>
              <a:custGeom>
                <a:avLst/>
                <a:gdLst>
                  <a:gd name="connsiteX0" fmla="*/ 0 w 739614"/>
                  <a:gd name="connsiteY0" fmla="*/ 0 h 558271"/>
                  <a:gd name="connsiteX1" fmla="*/ 376785 w 739614"/>
                  <a:gd name="connsiteY1" fmla="*/ 558271 h 558271"/>
                  <a:gd name="connsiteX2" fmla="*/ 739614 w 739614"/>
                  <a:gd name="connsiteY2" fmla="*/ 0 h 5582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39614" h="558271">
                    <a:moveTo>
                      <a:pt x="0" y="0"/>
                    </a:moveTo>
                    <a:cubicBezTo>
                      <a:pt x="126758" y="279135"/>
                      <a:pt x="253516" y="558271"/>
                      <a:pt x="376785" y="558271"/>
                    </a:cubicBezTo>
                    <a:cubicBezTo>
                      <a:pt x="500054" y="558271"/>
                      <a:pt x="739614" y="0"/>
                      <a:pt x="739614" y="0"/>
                    </a:cubicBezTo>
                  </a:path>
                </a:pathLst>
              </a:custGeom>
              <a:ln w="76200" cap="rnd" cmpd="sng">
                <a:solidFill>
                  <a:schemeClr val="tx1"/>
                </a:solidFill>
              </a:ln>
              <a:effectLst>
                <a:outerShdw blurRad="82550" dist="1397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Freeform 24"/>
              <p:cNvSpPr/>
              <p:nvPr/>
            </p:nvSpPr>
            <p:spPr>
              <a:xfrm rot="6781941">
                <a:off x="6369713" y="1947297"/>
                <a:ext cx="739614" cy="558271"/>
              </a:xfrm>
              <a:custGeom>
                <a:avLst/>
                <a:gdLst>
                  <a:gd name="connsiteX0" fmla="*/ 0 w 739614"/>
                  <a:gd name="connsiteY0" fmla="*/ 0 h 558271"/>
                  <a:gd name="connsiteX1" fmla="*/ 376785 w 739614"/>
                  <a:gd name="connsiteY1" fmla="*/ 558271 h 558271"/>
                  <a:gd name="connsiteX2" fmla="*/ 739614 w 739614"/>
                  <a:gd name="connsiteY2" fmla="*/ 0 h 5582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39614" h="558271">
                    <a:moveTo>
                      <a:pt x="0" y="0"/>
                    </a:moveTo>
                    <a:cubicBezTo>
                      <a:pt x="126758" y="279135"/>
                      <a:pt x="253516" y="558271"/>
                      <a:pt x="376785" y="558271"/>
                    </a:cubicBezTo>
                    <a:cubicBezTo>
                      <a:pt x="500054" y="558271"/>
                      <a:pt x="739614" y="0"/>
                      <a:pt x="739614" y="0"/>
                    </a:cubicBezTo>
                  </a:path>
                </a:pathLst>
              </a:custGeom>
              <a:ln w="76200" cap="rnd" cmpd="sng">
                <a:solidFill>
                  <a:schemeClr val="tx1"/>
                </a:solidFill>
              </a:ln>
              <a:effectLst>
                <a:outerShdw blurRad="82550" dist="1397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 rot="20823893">
                <a:off x="5543492" y="1584096"/>
                <a:ext cx="1102735" cy="461665"/>
              </a:xfrm>
              <a:prstGeom prst="rect">
                <a:avLst/>
              </a:prstGeom>
              <a:noFill/>
              <a:effectLst>
                <a:outerShdw blurRad="95250" dist="1397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latin typeface="Hobo Std"/>
                    <a:cs typeface="Hobo Std"/>
                  </a:rPr>
                  <a:t>BANG</a:t>
                </a:r>
                <a:endParaRPr lang="en-US" sz="2400" b="1" dirty="0">
                  <a:latin typeface="Hobo Std"/>
                  <a:cs typeface="Hobo Std"/>
                </a:endParaRPr>
              </a:p>
            </p:txBody>
          </p:sp>
        </p:grpSp>
        <p:cxnSp>
          <p:nvCxnSpPr>
            <p:cNvPr id="29" name="Straight Connector 28"/>
            <p:cNvCxnSpPr/>
            <p:nvPr/>
          </p:nvCxnSpPr>
          <p:spPr>
            <a:xfrm rot="16200000" flipV="1">
              <a:off x="6677825" y="4043223"/>
              <a:ext cx="265884" cy="304212"/>
            </a:xfrm>
            <a:prstGeom prst="line">
              <a:avLst/>
            </a:prstGeom>
            <a:ln w="57150" cap="rnd" cmpd="sng">
              <a:solidFill>
                <a:schemeClr val="tx1"/>
              </a:solidFill>
            </a:ln>
            <a:effectLst>
              <a:outerShdw blurRad="69850" dist="114300" dir="540000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0800000" flipV="1">
              <a:off x="6491502" y="2460628"/>
              <a:ext cx="271248" cy="72588"/>
            </a:xfrm>
            <a:prstGeom prst="line">
              <a:avLst/>
            </a:prstGeom>
            <a:ln w="57150" cap="rnd" cmpd="sng">
              <a:solidFill>
                <a:schemeClr val="tx1"/>
              </a:solidFill>
            </a:ln>
            <a:effectLst>
              <a:outerShdw blurRad="69850" dist="114300" dir="540000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10800000" flipV="1">
              <a:off x="6508750" y="2793996"/>
              <a:ext cx="333376" cy="95254"/>
            </a:xfrm>
            <a:prstGeom prst="line">
              <a:avLst/>
            </a:prstGeom>
            <a:ln w="57150" cap="rnd" cmpd="sng">
              <a:solidFill>
                <a:schemeClr val="tx1"/>
              </a:solidFill>
            </a:ln>
            <a:effectLst>
              <a:outerShdw blurRad="69850" dist="114300" dir="540000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10800000" flipV="1">
              <a:off x="6635751" y="3093571"/>
              <a:ext cx="385825" cy="129053"/>
            </a:xfrm>
            <a:prstGeom prst="line">
              <a:avLst/>
            </a:prstGeom>
            <a:ln w="57150" cap="rnd" cmpd="sng">
              <a:solidFill>
                <a:schemeClr val="tx1"/>
              </a:solidFill>
            </a:ln>
            <a:effectLst>
              <a:outerShdw blurRad="69850" dist="114300" dir="540000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0800000">
              <a:off x="6231888" y="4706981"/>
              <a:ext cx="304215" cy="265884"/>
            </a:xfrm>
            <a:prstGeom prst="line">
              <a:avLst/>
            </a:prstGeom>
            <a:ln w="57150" cap="rnd" cmpd="sng">
              <a:solidFill>
                <a:schemeClr val="tx1"/>
              </a:solidFill>
            </a:ln>
            <a:effectLst>
              <a:outerShdw blurRad="69850" dist="114300" dir="540000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V="1">
              <a:off x="6399593" y="4307979"/>
              <a:ext cx="265884" cy="304212"/>
            </a:xfrm>
            <a:prstGeom prst="line">
              <a:avLst/>
            </a:prstGeom>
            <a:ln w="57150" cap="rnd" cmpd="sng">
              <a:solidFill>
                <a:schemeClr val="tx1"/>
              </a:solidFill>
            </a:ln>
            <a:effectLst>
              <a:outerShdw blurRad="69850" dist="114300" dir="540000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8000" y="206375"/>
            <a:ext cx="8096250" cy="1555750"/>
          </a:xfrm>
        </p:spPr>
        <p:txBody>
          <a:bodyPr>
            <a:normAutofit fontScale="90000"/>
          </a:bodyPr>
          <a:lstStyle/>
          <a:p>
            <a:r>
              <a:rPr lang="en-GB" sz="6000" dirty="0" smtClean="0">
                <a:solidFill>
                  <a:srgbClr val="3366FF"/>
                </a:solidFill>
                <a:effectLst/>
              </a:rPr>
              <a:t>H</a:t>
            </a:r>
            <a:r>
              <a:rPr lang="en-US" sz="6000" dirty="0" smtClean="0">
                <a:solidFill>
                  <a:srgbClr val="3366FF"/>
                </a:solidFill>
                <a:effectLst/>
              </a:rPr>
              <a:t>➞bb</a:t>
            </a:r>
            <a:r>
              <a:rPr lang="en-GB" sz="6000" dirty="0" smtClean="0">
                <a:solidFill>
                  <a:srgbClr val="3366FF"/>
                </a:solidFill>
                <a:effectLst/>
              </a:rPr>
              <a:t> Searches in </a:t>
            </a:r>
            <a:r>
              <a:rPr lang="en-GB" sz="6000" dirty="0" smtClean="0">
                <a:solidFill>
                  <a:srgbClr val="3366FF"/>
                </a:solidFill>
                <a:effectLst/>
              </a:rPr>
              <a:t>ATLAS</a:t>
            </a:r>
            <a:endParaRPr lang="en-US" sz="6000" dirty="0">
              <a:solidFill>
                <a:srgbClr val="3366FF"/>
              </a:solidFill>
              <a:effectLst/>
            </a:endParaRPr>
          </a:p>
        </p:txBody>
      </p:sp>
      <p:pic>
        <p:nvPicPr>
          <p:cNvPr id="28" name="Picture 27" descr="RHULcolour_log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998128"/>
            <a:ext cx="3048000" cy="859872"/>
          </a:xfrm>
          <a:prstGeom prst="rect">
            <a:avLst/>
          </a:prstGeom>
        </p:spPr>
      </p:pic>
      <p:pic>
        <p:nvPicPr>
          <p:cNvPr id="33" name="Picture 32" descr="ATLAS-chrome-logo-blue_lo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2321" y="6007674"/>
            <a:ext cx="2537054" cy="850326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6750" y="5207001"/>
            <a:ext cx="7953375" cy="1609724"/>
          </a:xfrm>
        </p:spPr>
        <p:txBody>
          <a:bodyPr>
            <a:normAutofit/>
          </a:bodyPr>
          <a:lstStyle/>
          <a:p>
            <a:r>
              <a:rPr lang="en-US" sz="2000" dirty="0" smtClean="0"/>
              <a:t>Ricardo </a:t>
            </a:r>
            <a:r>
              <a:rPr lang="en-US" sz="2000" dirty="0" err="1" smtClean="0"/>
              <a:t>Gonçalo</a:t>
            </a:r>
            <a:r>
              <a:rPr lang="en-US" sz="2000" dirty="0" smtClean="0"/>
              <a:t> – </a:t>
            </a:r>
            <a:r>
              <a:rPr lang="en-US" sz="2000" dirty="0" smtClean="0"/>
              <a:t>Royal Holloway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Chicago 2012 Workshop of LHC Physics in the Higgs </a:t>
            </a:r>
            <a:r>
              <a:rPr lang="en-US" sz="2000" dirty="0" smtClean="0"/>
              <a:t>Era</a:t>
            </a:r>
            <a:endParaRPr lang="en-GB" sz="1600" i="1" dirty="0" smtClean="0"/>
          </a:p>
          <a:p>
            <a:pPr eaLnBrk="1" hangingPunct="1">
              <a:lnSpc>
                <a:spcPct val="90000"/>
              </a:lnSpc>
            </a:pPr>
            <a:r>
              <a:rPr lang="en-GB" sz="2000" i="1" dirty="0" smtClean="0"/>
              <a:t>University of </a:t>
            </a:r>
            <a:r>
              <a:rPr lang="en-GB" sz="2000" i="1" dirty="0" smtClean="0"/>
              <a:t>Chicago </a:t>
            </a:r>
          </a:p>
          <a:p>
            <a:pPr eaLnBrk="1" hangingPunct="1">
              <a:lnSpc>
                <a:spcPct val="90000"/>
              </a:lnSpc>
            </a:pPr>
            <a:r>
              <a:rPr lang="en-GB" sz="2000" i="1" dirty="0" smtClean="0"/>
              <a:t>14</a:t>
            </a:r>
            <a:r>
              <a:rPr lang="en-GB" sz="2000" i="1" baseline="30000" dirty="0" smtClean="0"/>
              <a:t>th</a:t>
            </a:r>
            <a:r>
              <a:rPr lang="en-GB" sz="2000" i="1" dirty="0" smtClean="0"/>
              <a:t> </a:t>
            </a:r>
            <a:r>
              <a:rPr lang="en-GB" sz="2000" i="1" dirty="0" smtClean="0"/>
              <a:t>November 2012</a:t>
            </a:r>
            <a:r>
              <a:rPr lang="en-GB" sz="2000" i="1" dirty="0" smtClean="0"/>
              <a:t> </a:t>
            </a:r>
            <a:endParaRPr lang="en-GB" sz="2000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945" y="0"/>
            <a:ext cx="8229600" cy="629306"/>
          </a:xfrm>
        </p:spPr>
        <p:txBody>
          <a:bodyPr/>
          <a:lstStyle/>
          <a:p>
            <a:r>
              <a:rPr lang="en-US" dirty="0" smtClean="0"/>
              <a:t>Maximum likelihood Fits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DB4097-E36B-45D4-BEEA-68F87D3393BD}" type="slidenum">
              <a:rPr lang="en-GB" smtClean="0"/>
              <a:pPr>
                <a:defRPr/>
              </a:pPr>
              <a:t>10</a:t>
            </a:fld>
            <a:endParaRPr lang="en-GB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2"/>
          </p:nvPr>
        </p:nvSpPr>
        <p:spPr>
          <a:xfrm>
            <a:off x="120314" y="652191"/>
            <a:ext cx="5801896" cy="1500126"/>
          </a:xfrm>
        </p:spPr>
        <p:txBody>
          <a:bodyPr/>
          <a:lstStyle/>
          <a:p>
            <a:r>
              <a:rPr lang="en-US" sz="2200" dirty="0" smtClean="0">
                <a:solidFill>
                  <a:srgbClr val="000090"/>
                </a:solidFill>
              </a:rPr>
              <a:t>First perform the </a:t>
            </a:r>
            <a:r>
              <a:rPr lang="en-US" sz="2200" dirty="0" err="1" smtClean="0">
                <a:solidFill>
                  <a:srgbClr val="000090"/>
                </a:solidFill>
              </a:rPr>
              <a:t>flavour</a:t>
            </a:r>
            <a:r>
              <a:rPr lang="en-US" sz="2200" dirty="0" smtClean="0">
                <a:solidFill>
                  <a:srgbClr val="000090"/>
                </a:solidFill>
              </a:rPr>
              <a:t> ML fit</a:t>
            </a:r>
          </a:p>
          <a:p>
            <a:pPr lvl="1"/>
            <a:r>
              <a:rPr lang="en-US" sz="1800" dirty="0" smtClean="0"/>
              <a:t>Determined </a:t>
            </a:r>
            <a:r>
              <a:rPr lang="en-US" sz="1800" dirty="0" err="1"/>
              <a:t>V</a:t>
            </a:r>
            <a:r>
              <a:rPr lang="en-US" sz="1800" dirty="0" err="1" smtClean="0"/>
              <a:t>+light</a:t>
            </a:r>
            <a:r>
              <a:rPr lang="en-US" sz="1800" dirty="0" smtClean="0"/>
              <a:t> and </a:t>
            </a:r>
            <a:r>
              <a:rPr lang="en-US" sz="1800" dirty="0" err="1"/>
              <a:t>V</a:t>
            </a:r>
            <a:r>
              <a:rPr lang="en-US" sz="1800" dirty="0" err="1" smtClean="0"/>
              <a:t>+c</a:t>
            </a:r>
            <a:r>
              <a:rPr lang="en-US" sz="1800" dirty="0"/>
              <a:t> </a:t>
            </a:r>
            <a:r>
              <a:rPr lang="en-US" sz="1800" dirty="0" smtClean="0"/>
              <a:t>scale factors</a:t>
            </a:r>
          </a:p>
          <a:p>
            <a:pPr lvl="1"/>
            <a:r>
              <a:rPr lang="en-US" sz="1800" dirty="0" err="1"/>
              <a:t>Z+c</a:t>
            </a:r>
            <a:r>
              <a:rPr lang="en-US" sz="1800" dirty="0"/>
              <a:t> factor changes due to MC </a:t>
            </a:r>
            <a:r>
              <a:rPr lang="en-US" sz="1800" dirty="0" smtClean="0"/>
              <a:t>treatment</a:t>
            </a:r>
          </a:p>
          <a:p>
            <a:pPr marL="342900" lvl="1" indent="-342900">
              <a:buFontTx/>
              <a:buChar char="•"/>
            </a:pPr>
            <a:r>
              <a:rPr lang="en-GB" sz="2200" dirty="0" smtClean="0">
                <a:solidFill>
                  <a:srgbClr val="000090"/>
                </a:solidFill>
                <a:cs typeface="Arial" charset="0"/>
                <a:sym typeface="Symbol" pitchFamily="18" charset="2"/>
              </a:rPr>
              <a:t>Improved understanding of </a:t>
            </a:r>
            <a:r>
              <a:rPr lang="en-GB" sz="2200" dirty="0" err="1" smtClean="0">
                <a:solidFill>
                  <a:srgbClr val="000090"/>
                </a:solidFill>
                <a:cs typeface="Arial" charset="0"/>
                <a:sym typeface="Symbol" pitchFamily="18" charset="2"/>
              </a:rPr>
              <a:t>bkg</a:t>
            </a:r>
            <a:r>
              <a:rPr lang="en-GB" sz="2200" dirty="0" smtClean="0">
                <a:solidFill>
                  <a:srgbClr val="000090"/>
                </a:solidFill>
                <a:cs typeface="Arial" charset="0"/>
                <a:sym typeface="Symbol" pitchFamily="18" charset="2"/>
              </a:rPr>
              <a:t> V </a:t>
            </a:r>
            <a:r>
              <a:rPr lang="en-GB" sz="2200" dirty="0" err="1" smtClean="0">
                <a:solidFill>
                  <a:srgbClr val="000090"/>
                </a:solidFill>
                <a:cs typeface="Arial" charset="0"/>
                <a:sym typeface="Symbol" pitchFamily="18" charset="2"/>
              </a:rPr>
              <a:t>pT</a:t>
            </a:r>
            <a:endParaRPr lang="en-GB" sz="2200" dirty="0" smtClean="0">
              <a:solidFill>
                <a:srgbClr val="000090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14th November 2012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Ricardo Gonçalo</a:t>
            </a:r>
            <a:endParaRPr lang="en-GB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7536" y="628315"/>
            <a:ext cx="3796464" cy="153737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6177" y="4411578"/>
            <a:ext cx="4071470" cy="1457158"/>
          </a:xfrm>
          <a:prstGeom prst="rect">
            <a:avLst/>
          </a:prstGeom>
        </p:spPr>
      </p:pic>
      <p:sp>
        <p:nvSpPr>
          <p:cNvPr id="19" name="Content Placeholder 3"/>
          <p:cNvSpPr>
            <a:spLocks noGrp="1"/>
          </p:cNvSpPr>
          <p:nvPr>
            <p:ph sz="quarter" idx="2"/>
          </p:nvPr>
        </p:nvSpPr>
        <p:spPr>
          <a:xfrm>
            <a:off x="0" y="2154800"/>
            <a:ext cx="9144000" cy="4328884"/>
          </a:xfrm>
        </p:spPr>
        <p:txBody>
          <a:bodyPr/>
          <a:lstStyle/>
          <a:p>
            <a:pPr marL="742950" lvl="2" indent="-342900">
              <a:buFont typeface="Wingdings" charset="2"/>
              <a:buChar char="Ø"/>
            </a:pPr>
            <a:r>
              <a:rPr lang="en-GB" dirty="0" smtClean="0">
                <a:solidFill>
                  <a:srgbClr val="000000"/>
                </a:solidFill>
                <a:cs typeface="Arial" charset="0"/>
                <a:sym typeface="Symbol" pitchFamily="18" charset="2"/>
              </a:rPr>
              <a:t>Using the </a:t>
            </a:r>
            <a:r>
              <a:rPr lang="en-GB" dirty="0">
                <a:solidFill>
                  <a:srgbClr val="000000"/>
                </a:solidFill>
                <a:cs typeface="Arial" charset="0"/>
                <a:sym typeface="Symbol" pitchFamily="18" charset="2"/>
              </a:rPr>
              <a:t>h</a:t>
            </a:r>
            <a:r>
              <a:rPr lang="en-GB" dirty="0" smtClean="0">
                <a:solidFill>
                  <a:srgbClr val="000000"/>
                </a:solidFill>
                <a:cs typeface="Arial" charset="0"/>
                <a:sym typeface="Symbol" pitchFamily="18" charset="2"/>
              </a:rPr>
              <a:t>igh </a:t>
            </a:r>
            <a:r>
              <a:rPr lang="en-GB" dirty="0">
                <a:solidFill>
                  <a:srgbClr val="000000"/>
                </a:solidFill>
                <a:cs typeface="Arial" charset="0"/>
                <a:sym typeface="Symbol" pitchFamily="18" charset="2"/>
              </a:rPr>
              <a:t>statistics at </a:t>
            </a:r>
            <a:r>
              <a:rPr lang="en-GB" dirty="0" smtClean="0">
                <a:solidFill>
                  <a:srgbClr val="000000"/>
                </a:solidFill>
                <a:cs typeface="Arial" charset="0"/>
                <a:sym typeface="Symbol" pitchFamily="18" charset="2"/>
              </a:rPr>
              <a:t>8 </a:t>
            </a:r>
            <a:r>
              <a:rPr lang="en-GB" dirty="0" err="1" smtClean="0">
                <a:solidFill>
                  <a:srgbClr val="000000"/>
                </a:solidFill>
                <a:cs typeface="Arial" charset="0"/>
                <a:sym typeface="Symbol" pitchFamily="18" charset="2"/>
              </a:rPr>
              <a:t>TeV</a:t>
            </a:r>
            <a:r>
              <a:rPr lang="en-GB" dirty="0" smtClean="0">
                <a:solidFill>
                  <a:srgbClr val="000000"/>
                </a:solidFill>
                <a:cs typeface="Arial" charset="0"/>
                <a:sym typeface="Symbol" pitchFamily="18" charset="2"/>
              </a:rPr>
              <a:t> we discovered that the </a:t>
            </a:r>
            <a:r>
              <a:rPr lang="en-GB" dirty="0">
                <a:solidFill>
                  <a:srgbClr val="000000"/>
                </a:solidFill>
                <a:cs typeface="Arial" charset="0"/>
                <a:sym typeface="Symbol" pitchFamily="18" charset="2"/>
              </a:rPr>
              <a:t>V </a:t>
            </a:r>
            <a:r>
              <a:rPr lang="en-GB" dirty="0" err="1">
                <a:solidFill>
                  <a:srgbClr val="000000"/>
                </a:solidFill>
                <a:cs typeface="Arial" charset="0"/>
                <a:sym typeface="Symbol" pitchFamily="18" charset="2"/>
              </a:rPr>
              <a:t>pT</a:t>
            </a:r>
            <a:r>
              <a:rPr lang="en-GB" dirty="0">
                <a:solidFill>
                  <a:srgbClr val="000000"/>
                </a:solidFill>
                <a:cs typeface="Arial" charset="0"/>
                <a:sym typeface="Symbol" pitchFamily="18" charset="2"/>
              </a:rPr>
              <a:t> </a:t>
            </a:r>
            <a:r>
              <a:rPr lang="en-GB" dirty="0" smtClean="0">
                <a:solidFill>
                  <a:srgbClr val="000000"/>
                </a:solidFill>
                <a:cs typeface="Arial" charset="0"/>
                <a:sym typeface="Symbol" pitchFamily="18" charset="2"/>
              </a:rPr>
              <a:t>spectrum </a:t>
            </a:r>
          </a:p>
          <a:p>
            <a:pPr marL="400050" lvl="2" indent="0">
              <a:buNone/>
            </a:pPr>
            <a:r>
              <a:rPr lang="en-GB" dirty="0" smtClean="0">
                <a:solidFill>
                  <a:srgbClr val="000000"/>
                </a:solidFill>
                <a:cs typeface="Arial" charset="0"/>
                <a:sym typeface="Symbol" pitchFamily="18" charset="2"/>
              </a:rPr>
              <a:t>falls more rapidly in data than expected from MC </a:t>
            </a:r>
            <a:r>
              <a:rPr lang="en-GB" dirty="0" smtClean="0">
                <a:solidFill>
                  <a:srgbClr val="000000"/>
                </a:solidFill>
                <a:cs typeface="Arial" charset="0"/>
                <a:sym typeface="Wingdings"/>
              </a:rPr>
              <a:t></a:t>
            </a:r>
            <a:endParaRPr lang="en-GB" dirty="0" smtClean="0">
              <a:solidFill>
                <a:srgbClr val="000000"/>
              </a:solidFill>
              <a:cs typeface="Arial" charset="0"/>
              <a:sym typeface="Symbol" pitchFamily="18" charset="2"/>
            </a:endParaRPr>
          </a:p>
          <a:p>
            <a:pPr lvl="1" eaLnBrk="1" hangingPunct="1"/>
            <a:r>
              <a:rPr lang="en-GB" sz="1800" dirty="0">
                <a:solidFill>
                  <a:srgbClr val="000000"/>
                </a:solidFill>
                <a:cs typeface="Arial" charset="0"/>
                <a:sym typeface="Symbol" pitchFamily="18" charset="2"/>
              </a:rPr>
              <a:t>W + jets and Z + jets:  5-10 % </a:t>
            </a:r>
            <a:r>
              <a:rPr lang="en-GB" sz="1800" dirty="0" smtClean="0">
                <a:solidFill>
                  <a:srgbClr val="000000"/>
                </a:solidFill>
                <a:cs typeface="Arial" charset="0"/>
                <a:sym typeface="Symbol" pitchFamily="18" charset="2"/>
              </a:rPr>
              <a:t>correction required</a:t>
            </a:r>
            <a:endParaRPr lang="en-GB" sz="1800" dirty="0">
              <a:solidFill>
                <a:srgbClr val="000000"/>
              </a:solidFill>
              <a:cs typeface="Arial" charset="0"/>
              <a:sym typeface="Symbol" pitchFamily="18" charset="2"/>
            </a:endParaRPr>
          </a:p>
          <a:p>
            <a:pPr lvl="1" eaLnBrk="1" hangingPunct="1"/>
            <a:r>
              <a:rPr lang="en-GB" sz="1800" dirty="0">
                <a:solidFill>
                  <a:srgbClr val="000000"/>
                </a:solidFill>
                <a:cs typeface="Arial" charset="0"/>
                <a:sym typeface="Symbol" pitchFamily="18" charset="2"/>
              </a:rPr>
              <a:t>Top background: 15 % correction </a:t>
            </a:r>
            <a:r>
              <a:rPr lang="en-GB" sz="1800" dirty="0" smtClean="0">
                <a:solidFill>
                  <a:srgbClr val="000000"/>
                </a:solidFill>
                <a:cs typeface="Arial" charset="0"/>
                <a:sym typeface="Symbol" pitchFamily="18" charset="2"/>
              </a:rPr>
              <a:t>required</a:t>
            </a:r>
          </a:p>
          <a:p>
            <a:pPr eaLnBrk="1" hangingPunct="1"/>
            <a:r>
              <a:rPr lang="en-GB" sz="2200" dirty="0" smtClean="0">
                <a:solidFill>
                  <a:schemeClr val="accent2"/>
                </a:solidFill>
              </a:rPr>
              <a:t>Using corrections &amp; scale factors get good MC/data agreement</a:t>
            </a:r>
            <a:endParaRPr lang="en-GB" dirty="0">
              <a:solidFill>
                <a:srgbClr val="000090"/>
              </a:solidFill>
              <a:cs typeface="Arial" charset="0"/>
              <a:sym typeface="Symbol" pitchFamily="18" charset="2"/>
            </a:endParaRPr>
          </a:p>
          <a:p>
            <a:r>
              <a:rPr lang="en-US" sz="2200" dirty="0" smtClean="0">
                <a:solidFill>
                  <a:schemeClr val="accent6"/>
                </a:solidFill>
              </a:rPr>
              <a:t>Binned profile likelihood fit to 16 signal regions &amp; top control regions</a:t>
            </a:r>
          </a:p>
          <a:p>
            <a:pPr lvl="1"/>
            <a:r>
              <a:rPr lang="en-US" sz="1800" dirty="0" err="1"/>
              <a:t>W</a:t>
            </a:r>
            <a:r>
              <a:rPr lang="en-US" sz="1800" dirty="0" err="1" smtClean="0"/>
              <a:t>+b</a:t>
            </a:r>
            <a:r>
              <a:rPr lang="en-US" sz="1800" dirty="0" smtClean="0"/>
              <a:t>, </a:t>
            </a:r>
            <a:r>
              <a:rPr lang="en-US" sz="1800" dirty="0" err="1" smtClean="0"/>
              <a:t>Z+b</a:t>
            </a:r>
            <a:r>
              <a:rPr lang="en-US" sz="1800" dirty="0" smtClean="0"/>
              <a:t> and top </a:t>
            </a:r>
            <a:r>
              <a:rPr lang="en-US" sz="1800" dirty="0" err="1" smtClean="0"/>
              <a:t>bkg</a:t>
            </a:r>
            <a:r>
              <a:rPr lang="en-US" sz="1800" dirty="0" smtClean="0"/>
              <a:t> are floated </a:t>
            </a:r>
          </a:p>
          <a:p>
            <a:pPr lvl="1"/>
            <a:r>
              <a:rPr lang="en-US" sz="1800" dirty="0" smtClean="0"/>
              <a:t>Rescaling factors from the fit  ➠</a:t>
            </a:r>
          </a:p>
          <a:p>
            <a:r>
              <a:rPr lang="en-US" sz="2200" dirty="0" smtClean="0">
                <a:solidFill>
                  <a:srgbClr val="000090"/>
                </a:solidFill>
              </a:rPr>
              <a:t>L(</a:t>
            </a:r>
            <a:r>
              <a:rPr lang="en-US" sz="2200" i="1" dirty="0" smtClean="0">
                <a:solidFill>
                  <a:srgbClr val="000090"/>
                </a:solidFill>
              </a:rPr>
              <a:t>μ</a:t>
            </a:r>
            <a:r>
              <a:rPr lang="en-US" sz="2200" dirty="0" smtClean="0">
                <a:solidFill>
                  <a:srgbClr val="000090"/>
                </a:solidFill>
              </a:rPr>
              <a:t>,</a:t>
            </a:r>
            <a:r>
              <a:rPr lang="en-GB" sz="2200" dirty="0" err="1" smtClean="0">
                <a:solidFill>
                  <a:srgbClr val="000090"/>
                </a:solidFill>
              </a:rPr>
              <a:t>θ</a:t>
            </a:r>
            <a:r>
              <a:rPr lang="en-GB" sz="2200" dirty="0" smtClean="0">
                <a:solidFill>
                  <a:srgbClr val="000090"/>
                </a:solidFill>
              </a:rPr>
              <a:t>)</a:t>
            </a:r>
            <a:r>
              <a:rPr lang="en-US" sz="2200" dirty="0" smtClean="0">
                <a:solidFill>
                  <a:srgbClr val="000090"/>
                </a:solidFill>
              </a:rPr>
              <a:t> </a:t>
            </a:r>
            <a:r>
              <a:rPr lang="en-US" sz="2200" dirty="0" smtClean="0">
                <a:solidFill>
                  <a:srgbClr val="000090"/>
                </a:solidFill>
              </a:rPr>
              <a:t>fit to signal strength  </a:t>
            </a:r>
            <a:r>
              <a:rPr lang="en-US" sz="2200" i="1" dirty="0" smtClean="0">
                <a:solidFill>
                  <a:srgbClr val="000090"/>
                </a:solidFill>
              </a:rPr>
              <a:t>μ</a:t>
            </a:r>
            <a:r>
              <a:rPr lang="en-US" sz="2200" dirty="0" smtClean="0">
                <a:solidFill>
                  <a:srgbClr val="000090"/>
                </a:solidFill>
              </a:rPr>
              <a:t> (= </a:t>
            </a:r>
            <a:r>
              <a:rPr lang="en-GB" sz="2200" dirty="0" err="1" smtClean="0">
                <a:solidFill>
                  <a:srgbClr val="000090"/>
                </a:solidFill>
              </a:rPr>
              <a:t>σ</a:t>
            </a:r>
            <a:r>
              <a:rPr lang="en-GB" sz="2200" dirty="0">
                <a:solidFill>
                  <a:srgbClr val="000090"/>
                </a:solidFill>
              </a:rPr>
              <a:t>/</a:t>
            </a:r>
            <a:r>
              <a:rPr lang="en-GB" sz="2200" dirty="0" err="1" smtClean="0">
                <a:solidFill>
                  <a:srgbClr val="000090"/>
                </a:solidFill>
              </a:rPr>
              <a:t>σ</a:t>
            </a:r>
            <a:r>
              <a:rPr lang="en-GB" sz="2200" baseline="-25000" dirty="0" err="1" smtClean="0">
                <a:solidFill>
                  <a:srgbClr val="000090"/>
                </a:solidFill>
              </a:rPr>
              <a:t>SM</a:t>
            </a:r>
            <a:r>
              <a:rPr lang="en-GB" sz="2200" dirty="0" smtClean="0">
                <a:solidFill>
                  <a:srgbClr val="000090"/>
                </a:solidFill>
              </a:rPr>
              <a:t>) </a:t>
            </a:r>
          </a:p>
          <a:p>
            <a:r>
              <a:rPr lang="en-GB" sz="2200" dirty="0">
                <a:solidFill>
                  <a:srgbClr val="000090"/>
                </a:solidFill>
              </a:rPr>
              <a:t>N</a:t>
            </a:r>
            <a:r>
              <a:rPr lang="en-GB" sz="2200" dirty="0" smtClean="0">
                <a:solidFill>
                  <a:srgbClr val="000090"/>
                </a:solidFill>
              </a:rPr>
              <a:t>uisance parameters</a:t>
            </a:r>
            <a:r>
              <a:rPr lang="en-GB" sz="2200" dirty="0" smtClean="0">
                <a:solidFill>
                  <a:srgbClr val="000090"/>
                </a:solidFill>
              </a:rPr>
              <a:t> </a:t>
            </a:r>
            <a:r>
              <a:rPr lang="en-GB" sz="2200" dirty="0" err="1" smtClean="0">
                <a:solidFill>
                  <a:srgbClr val="000090"/>
                </a:solidFill>
              </a:rPr>
              <a:t>θ</a:t>
            </a:r>
            <a:r>
              <a:rPr lang="en-GB" sz="2200" dirty="0" smtClean="0">
                <a:solidFill>
                  <a:srgbClr val="000090"/>
                </a:solidFill>
              </a:rPr>
              <a:t> </a:t>
            </a:r>
            <a:r>
              <a:rPr lang="en-GB" sz="2200" dirty="0" smtClean="0">
                <a:solidFill>
                  <a:srgbClr val="000090"/>
                </a:solidFill>
              </a:rPr>
              <a:t>for systematics </a:t>
            </a:r>
          </a:p>
          <a:p>
            <a:r>
              <a:rPr lang="en-GB" sz="2200" dirty="0" smtClean="0">
                <a:solidFill>
                  <a:srgbClr val="000090"/>
                </a:solidFill>
              </a:rPr>
              <a:t>CL</a:t>
            </a:r>
            <a:r>
              <a:rPr lang="en-GB" sz="2200" baseline="-25000" dirty="0" smtClean="0">
                <a:solidFill>
                  <a:srgbClr val="000090"/>
                </a:solidFill>
              </a:rPr>
              <a:t>S</a:t>
            </a:r>
            <a:r>
              <a:rPr lang="en-GB" sz="2200" dirty="0" smtClean="0">
                <a:solidFill>
                  <a:srgbClr val="000090"/>
                </a:solidFill>
              </a:rPr>
              <a:t> used to determine limits</a:t>
            </a:r>
            <a:endParaRPr lang="en-US" sz="2200" dirty="0" smtClean="0">
              <a:solidFill>
                <a:srgbClr val="000090"/>
              </a:solidFill>
            </a:endParaRPr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50444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Left Arrow 54"/>
          <p:cNvSpPr/>
          <p:nvPr/>
        </p:nvSpPr>
        <p:spPr>
          <a:xfrm rot="18354367">
            <a:off x="5823037" y="4685923"/>
            <a:ext cx="1143548" cy="473180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Left Arrow 53"/>
          <p:cNvSpPr/>
          <p:nvPr/>
        </p:nvSpPr>
        <p:spPr>
          <a:xfrm rot="16200000">
            <a:off x="4336065" y="4697410"/>
            <a:ext cx="952288" cy="473180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14th November 2012</a:t>
            </a:r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Ricardo Gonçalo</a:t>
            </a:r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DB4097-E36B-45D4-BEEA-68F87D3393BD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  <p:grpSp>
        <p:nvGrpSpPr>
          <p:cNvPr id="18" name="Group 17"/>
          <p:cNvGrpSpPr/>
          <p:nvPr/>
        </p:nvGrpSpPr>
        <p:grpSpPr>
          <a:xfrm>
            <a:off x="355159" y="902754"/>
            <a:ext cx="8437718" cy="903997"/>
            <a:chOff x="355159" y="753330"/>
            <a:chExt cx="8437718" cy="903997"/>
          </a:xfrm>
        </p:grpSpPr>
        <p:sp>
          <p:nvSpPr>
            <p:cNvPr id="10" name="Rectangle 9"/>
            <p:cNvSpPr/>
            <p:nvPr/>
          </p:nvSpPr>
          <p:spPr>
            <a:xfrm>
              <a:off x="1022417" y="1076190"/>
              <a:ext cx="2141717" cy="49504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0 lepton</a:t>
              </a:r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693218" y="1077924"/>
              <a:ext cx="2141717" cy="49504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1</a:t>
              </a:r>
              <a:r>
                <a:rPr lang="en-US" dirty="0" smtClean="0"/>
                <a:t> lepton</a:t>
              </a:r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417830" y="1079657"/>
              <a:ext cx="2141717" cy="49504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2</a:t>
              </a:r>
              <a:r>
                <a:rPr lang="en-US" dirty="0" smtClean="0"/>
                <a:t> lepton</a:t>
              </a:r>
              <a:endParaRPr lang="en-US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55159" y="753330"/>
              <a:ext cx="8437718" cy="903997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65921" y="753331"/>
              <a:ext cx="21632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Event selection:</a:t>
              </a:r>
              <a:endParaRPr lang="en-US" dirty="0"/>
            </a:p>
          </p:txBody>
        </p:sp>
      </p:grpSp>
      <p:sp>
        <p:nvSpPr>
          <p:cNvPr id="15" name="Left Arrow 14"/>
          <p:cNvSpPr/>
          <p:nvPr/>
        </p:nvSpPr>
        <p:spPr>
          <a:xfrm rot="15020435">
            <a:off x="1012685" y="3394369"/>
            <a:ext cx="3715676" cy="473180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Left Arrow 15"/>
          <p:cNvSpPr/>
          <p:nvPr/>
        </p:nvSpPr>
        <p:spPr>
          <a:xfrm rot="16200000">
            <a:off x="4497922" y="1992337"/>
            <a:ext cx="622606" cy="473180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Left Arrow 16"/>
          <p:cNvSpPr/>
          <p:nvPr/>
        </p:nvSpPr>
        <p:spPr>
          <a:xfrm rot="18798506">
            <a:off x="7087682" y="1961555"/>
            <a:ext cx="683179" cy="473180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7" name="Group 56"/>
          <p:cNvGrpSpPr/>
          <p:nvPr/>
        </p:nvGrpSpPr>
        <p:grpSpPr>
          <a:xfrm>
            <a:off x="385994" y="2530753"/>
            <a:ext cx="8645947" cy="2113885"/>
            <a:chOff x="385994" y="2580561"/>
            <a:chExt cx="8645947" cy="2113885"/>
          </a:xfrm>
        </p:grpSpPr>
        <p:sp useBgFill="1">
          <p:nvSpPr>
            <p:cNvPr id="19" name="Rectangle 18"/>
            <p:cNvSpPr/>
            <p:nvPr/>
          </p:nvSpPr>
          <p:spPr>
            <a:xfrm>
              <a:off x="385994" y="2627395"/>
              <a:ext cx="8429599" cy="2067051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0" name="Group 29"/>
            <p:cNvGrpSpPr/>
            <p:nvPr/>
          </p:nvGrpSpPr>
          <p:grpSpPr>
            <a:xfrm>
              <a:off x="398450" y="3614086"/>
              <a:ext cx="8504305" cy="1041799"/>
              <a:chOff x="448255" y="2580561"/>
              <a:chExt cx="8504305" cy="1041799"/>
            </a:xfrm>
          </p:grpSpPr>
          <p:sp>
            <p:nvSpPr>
              <p:cNvPr id="20" name="TextBox 19"/>
              <p:cNvSpPr txBox="1"/>
              <p:nvPr/>
            </p:nvSpPr>
            <p:spPr>
              <a:xfrm>
                <a:off x="448255" y="2677205"/>
                <a:ext cx="374786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 smtClean="0"/>
                  <a:t>Flavour</a:t>
                </a:r>
                <a:r>
                  <a:rPr lang="en-US" dirty="0" smtClean="0"/>
                  <a:t> fit (</a:t>
                </a:r>
                <a:r>
                  <a:rPr lang="en-US" dirty="0" err="1" smtClean="0"/>
                  <a:t>V+c</a:t>
                </a:r>
                <a:r>
                  <a:rPr lang="en-US" dirty="0" smtClean="0"/>
                  <a:t>, </a:t>
                </a:r>
                <a:r>
                  <a:rPr lang="en-US" dirty="0" err="1" smtClean="0"/>
                  <a:t>V+light</a:t>
                </a:r>
                <a:r>
                  <a:rPr lang="en-US" dirty="0" smtClean="0"/>
                  <a:t>):</a:t>
                </a:r>
              </a:p>
              <a:p>
                <a:r>
                  <a:rPr lang="en-US" dirty="0" smtClean="0"/>
                  <a:t>Use different </a:t>
                </a:r>
                <a:r>
                  <a:rPr lang="en-US" dirty="0" err="1" smtClean="0"/>
                  <a:t>b/c/light</a:t>
                </a:r>
                <a:r>
                  <a:rPr lang="en-US" dirty="0" smtClean="0"/>
                  <a:t> content to get correction to </a:t>
                </a:r>
                <a:r>
                  <a:rPr lang="en-US" dirty="0" err="1" smtClean="0"/>
                  <a:t>flavour</a:t>
                </a:r>
                <a:r>
                  <a:rPr lang="en-US" dirty="0" smtClean="0"/>
                  <a:t> fractions</a:t>
                </a:r>
                <a:endParaRPr lang="en-US" dirty="0"/>
              </a:p>
            </p:txBody>
          </p:sp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636559" y="2896499"/>
                <a:ext cx="761079" cy="652353"/>
              </a:xfrm>
              <a:prstGeom prst="rect">
                <a:avLst/>
              </a:prstGeom>
            </p:spPr>
          </p:pic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581470" y="2901341"/>
                <a:ext cx="813539" cy="697319"/>
              </a:xfrm>
              <a:prstGeom prst="rect">
                <a:avLst/>
              </a:prstGeom>
            </p:spPr>
          </p:pic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649050" y="2896621"/>
                <a:ext cx="846696" cy="725739"/>
              </a:xfrm>
              <a:prstGeom prst="rect">
                <a:avLst/>
              </a:prstGeom>
            </p:spPr>
          </p:pic>
          <p:pic>
            <p:nvPicPr>
              <p:cNvPr id="24" name="Picture 23" descr="fig_01g.eps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7558003" y="2888847"/>
                <a:ext cx="834244" cy="715066"/>
              </a:xfrm>
              <a:prstGeom prst="rect">
                <a:avLst/>
              </a:prstGeom>
            </p:spPr>
          </p:pic>
          <p:sp>
            <p:nvSpPr>
              <p:cNvPr id="25" name="TextBox 24"/>
              <p:cNvSpPr txBox="1"/>
              <p:nvPr/>
            </p:nvSpPr>
            <p:spPr>
              <a:xfrm>
                <a:off x="4607019" y="2614943"/>
                <a:ext cx="90895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/>
                  <a:t>Pre-tag</a:t>
                </a:r>
                <a:endParaRPr lang="en-US" sz="1600" dirty="0"/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5540876" y="2602491"/>
                <a:ext cx="107082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/>
                  <a:t>1 </a:t>
                </a:r>
                <a:r>
                  <a:rPr lang="en-US" sz="1600" dirty="0" err="1" smtClean="0"/>
                  <a:t>b</a:t>
                </a:r>
                <a:r>
                  <a:rPr lang="en-US" sz="1600" dirty="0" smtClean="0"/>
                  <a:t>-</a:t>
                </a:r>
                <a:r>
                  <a:rPr lang="en-US" sz="1600" dirty="0" smtClean="0"/>
                  <a:t>tag</a:t>
                </a:r>
                <a:endParaRPr lang="en-US" sz="1600" dirty="0"/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6515069" y="2580561"/>
                <a:ext cx="107082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/>
                  <a:t>2 </a:t>
                </a:r>
                <a:r>
                  <a:rPr lang="en-US" sz="1600" dirty="0" err="1" smtClean="0"/>
                  <a:t>b</a:t>
                </a:r>
                <a:r>
                  <a:rPr lang="en-US" sz="1600" dirty="0" smtClean="0"/>
                  <a:t>-</a:t>
                </a:r>
                <a:r>
                  <a:rPr lang="en-US" sz="1600" dirty="0" smtClean="0"/>
                  <a:t>tag</a:t>
                </a:r>
                <a:endParaRPr lang="en-US" sz="1600" dirty="0"/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7514163" y="2620893"/>
                <a:ext cx="143839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/>
                  <a:t>top CR (3/4j)</a:t>
                </a:r>
                <a:endParaRPr lang="en-US" sz="1600" dirty="0"/>
              </a:p>
            </p:txBody>
          </p:sp>
        </p:grpSp>
        <p:sp>
          <p:nvSpPr>
            <p:cNvPr id="29" name="TextBox 28"/>
            <p:cNvSpPr txBox="1"/>
            <p:nvPr/>
          </p:nvSpPr>
          <p:spPr>
            <a:xfrm>
              <a:off x="522959" y="2901343"/>
              <a:ext cx="32747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p</a:t>
              </a:r>
              <a:r>
                <a:rPr lang="en-US" baseline="-25000" dirty="0" err="1" smtClean="0"/>
                <a:t>T</a:t>
              </a:r>
              <a:r>
                <a:rPr lang="en-US" baseline="30000" dirty="0" err="1" smtClean="0"/>
                <a:t>V</a:t>
              </a:r>
              <a:r>
                <a:rPr lang="en-US" dirty="0" smtClean="0"/>
                <a:t> correction of </a:t>
              </a:r>
              <a:r>
                <a:rPr lang="en-US" dirty="0" err="1" smtClean="0"/>
                <a:t>W+jets</a:t>
              </a:r>
              <a:r>
                <a:rPr lang="en-US" dirty="0" smtClean="0"/>
                <a:t>, </a:t>
              </a:r>
              <a:r>
                <a:rPr lang="en-US" dirty="0" err="1" smtClean="0"/>
                <a:t>Z+jets</a:t>
              </a:r>
              <a:r>
                <a:rPr lang="en-US" dirty="0" smtClean="0"/>
                <a:t> and top</a:t>
              </a:r>
              <a:endParaRPr lang="en-US" dirty="0"/>
            </a:p>
          </p:txBody>
        </p:sp>
        <p:cxnSp>
          <p:nvCxnSpPr>
            <p:cNvPr id="36" name="Straight Connector 35"/>
            <p:cNvCxnSpPr/>
            <p:nvPr/>
          </p:nvCxnSpPr>
          <p:spPr>
            <a:xfrm rot="16200000" flipV="1">
              <a:off x="4171197" y="3200193"/>
              <a:ext cx="859195" cy="12452"/>
            </a:xfrm>
            <a:prstGeom prst="line">
              <a:avLst/>
            </a:prstGeom>
            <a:ln w="38100">
              <a:solidFill>
                <a:schemeClr val="tx1"/>
              </a:solidFill>
              <a:headEnd type="none" w="med" len="med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4622460" y="3626541"/>
              <a:ext cx="1404024" cy="9474"/>
            </a:xfrm>
            <a:prstGeom prst="line">
              <a:avLst/>
            </a:prstGeom>
            <a:ln w="38100">
              <a:solidFill>
                <a:schemeClr val="tx1"/>
              </a:solidFill>
              <a:headEnd type="none" w="med" len="med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Freeform 39"/>
            <p:cNvSpPr/>
            <p:nvPr/>
          </p:nvSpPr>
          <p:spPr>
            <a:xfrm>
              <a:off x="4720167" y="2789767"/>
              <a:ext cx="1257300" cy="766233"/>
            </a:xfrm>
            <a:custGeom>
              <a:avLst/>
              <a:gdLst>
                <a:gd name="connsiteX0" fmla="*/ 0 w 1257300"/>
                <a:gd name="connsiteY0" fmla="*/ 0 h 766233"/>
                <a:gd name="connsiteX1" fmla="*/ 397933 w 1257300"/>
                <a:gd name="connsiteY1" fmla="*/ 478366 h 766233"/>
                <a:gd name="connsiteX2" fmla="*/ 1257300 w 1257300"/>
                <a:gd name="connsiteY2" fmla="*/ 766233 h 766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57300" h="766233">
                  <a:moveTo>
                    <a:pt x="0" y="0"/>
                  </a:moveTo>
                  <a:cubicBezTo>
                    <a:pt x="94191" y="175330"/>
                    <a:pt x="188383" y="350661"/>
                    <a:pt x="397933" y="478366"/>
                  </a:cubicBezTo>
                  <a:cubicBezTo>
                    <a:pt x="607483" y="606071"/>
                    <a:pt x="1257300" y="766233"/>
                    <a:pt x="1257300" y="766233"/>
                  </a:cubicBezTo>
                </a:path>
              </a:pathLst>
            </a:custGeom>
            <a:ln w="38100">
              <a:solidFill>
                <a:srgbClr val="FF0000"/>
              </a:solidFill>
              <a:headEnd type="none" w="med" len="med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 40"/>
            <p:cNvSpPr/>
            <p:nvPr/>
          </p:nvSpPr>
          <p:spPr>
            <a:xfrm rot="1237326">
              <a:off x="4656683" y="2921608"/>
              <a:ext cx="1195400" cy="505978"/>
            </a:xfrm>
            <a:custGeom>
              <a:avLst/>
              <a:gdLst>
                <a:gd name="connsiteX0" fmla="*/ 0 w 1257300"/>
                <a:gd name="connsiteY0" fmla="*/ 0 h 766233"/>
                <a:gd name="connsiteX1" fmla="*/ 397933 w 1257300"/>
                <a:gd name="connsiteY1" fmla="*/ 478366 h 766233"/>
                <a:gd name="connsiteX2" fmla="*/ 1257300 w 1257300"/>
                <a:gd name="connsiteY2" fmla="*/ 766233 h 766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57300" h="766233">
                  <a:moveTo>
                    <a:pt x="0" y="0"/>
                  </a:moveTo>
                  <a:cubicBezTo>
                    <a:pt x="94191" y="175330"/>
                    <a:pt x="188383" y="350661"/>
                    <a:pt x="397933" y="478366"/>
                  </a:cubicBezTo>
                  <a:cubicBezTo>
                    <a:pt x="607483" y="606071"/>
                    <a:pt x="1257300" y="766233"/>
                    <a:pt x="1257300" y="766233"/>
                  </a:cubicBezTo>
                </a:path>
              </a:pathLst>
            </a:custGeom>
            <a:ln w="38100">
              <a:solidFill>
                <a:srgbClr val="0000FF"/>
              </a:solidFill>
              <a:headEnd type="none" w="med" len="med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2" name="Straight Connector 41"/>
            <p:cNvCxnSpPr/>
            <p:nvPr/>
          </p:nvCxnSpPr>
          <p:spPr>
            <a:xfrm rot="16200000" flipV="1">
              <a:off x="4484464" y="3187493"/>
              <a:ext cx="859195" cy="12452"/>
            </a:xfrm>
            <a:prstGeom prst="line">
              <a:avLst/>
            </a:prstGeom>
            <a:ln w="12700" cmpd="sng">
              <a:solidFill>
                <a:schemeClr val="tx1"/>
              </a:solidFill>
              <a:prstDash val="dash"/>
              <a:headEnd type="none" w="med" len="med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16200000" flipV="1">
              <a:off x="4674964" y="3191726"/>
              <a:ext cx="859195" cy="12452"/>
            </a:xfrm>
            <a:prstGeom prst="line">
              <a:avLst/>
            </a:prstGeom>
            <a:ln w="12700" cmpd="sng">
              <a:solidFill>
                <a:schemeClr val="tx1"/>
              </a:solidFill>
              <a:prstDash val="dash"/>
              <a:headEnd type="none" w="med" len="med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16200000" flipV="1">
              <a:off x="4878164" y="3191726"/>
              <a:ext cx="859195" cy="12452"/>
            </a:xfrm>
            <a:prstGeom prst="line">
              <a:avLst/>
            </a:prstGeom>
            <a:ln w="12700" cmpd="sng">
              <a:solidFill>
                <a:schemeClr val="tx1"/>
              </a:solidFill>
              <a:prstDash val="dash"/>
              <a:headEnd type="none" w="med" len="med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16200000" flipV="1">
              <a:off x="5064430" y="3191724"/>
              <a:ext cx="859195" cy="12452"/>
            </a:xfrm>
            <a:prstGeom prst="line">
              <a:avLst/>
            </a:prstGeom>
            <a:ln w="12700" cmpd="sng">
              <a:solidFill>
                <a:schemeClr val="tx1"/>
              </a:solidFill>
              <a:prstDash val="dash"/>
              <a:headEnd type="none" w="med" len="med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>
              <a:off x="5596467" y="2806700"/>
              <a:ext cx="6265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MC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5613401" y="3035300"/>
              <a:ext cx="6265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3366FF"/>
                  </a:solidFill>
                </a:rPr>
                <a:t>data</a:t>
              </a:r>
              <a:endParaRPr lang="en-US" sz="1400" dirty="0">
                <a:solidFill>
                  <a:srgbClr val="3366FF"/>
                </a:solidFill>
              </a:endParaRPr>
            </a:p>
          </p:txBody>
        </p:sp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332934" y="2936830"/>
              <a:ext cx="761079" cy="652353"/>
            </a:xfrm>
            <a:prstGeom prst="rect">
              <a:avLst/>
            </a:prstGeom>
          </p:spPr>
        </p:pic>
        <p:pic>
          <p:nvPicPr>
            <p:cNvPr id="49" name="Picture 48" descr="fig_01g.eps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7598341" y="2954082"/>
              <a:ext cx="834244" cy="715066"/>
            </a:xfrm>
            <a:prstGeom prst="rect">
              <a:avLst/>
            </a:prstGeom>
          </p:spPr>
        </p:pic>
        <p:sp>
          <p:nvSpPr>
            <p:cNvPr id="50" name="TextBox 49"/>
            <p:cNvSpPr txBox="1"/>
            <p:nvPr/>
          </p:nvSpPr>
          <p:spPr>
            <a:xfrm>
              <a:off x="7593544" y="2648771"/>
              <a:ext cx="143839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top CR (3/4j)</a:t>
              </a:r>
              <a:endParaRPr lang="en-US" sz="1600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315845" y="2580561"/>
              <a:ext cx="90895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Pre-tag</a:t>
              </a:r>
              <a:endParaRPr lang="en-US" sz="1600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522961" y="2639848"/>
              <a:ext cx="35486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Data-driven corrections:</a:t>
              </a:r>
              <a:endParaRPr lang="en-US" dirty="0"/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438783" y="5429119"/>
            <a:ext cx="8429599" cy="1111213"/>
            <a:chOff x="438783" y="5429119"/>
            <a:chExt cx="8429599" cy="1111213"/>
          </a:xfrm>
        </p:grpSpPr>
        <p:sp useBgFill="1">
          <p:nvSpPr>
            <p:cNvPr id="53" name="Rectangle 52"/>
            <p:cNvSpPr/>
            <p:nvPr/>
          </p:nvSpPr>
          <p:spPr>
            <a:xfrm>
              <a:off x="438783" y="5429119"/>
              <a:ext cx="8429599" cy="1111213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4261366" y="5506808"/>
              <a:ext cx="328621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Fix </a:t>
              </a:r>
              <a:r>
                <a:rPr lang="en-US" dirty="0" err="1" smtClean="0"/>
                <a:t>diboson</a:t>
              </a:r>
              <a:r>
                <a:rPr lang="en-US" dirty="0" smtClean="0"/>
                <a:t> to SM and do fit to extract final background normalizations and limits:</a:t>
              </a:r>
              <a:endParaRPr lang="en-US" dirty="0"/>
            </a:p>
          </p:txBody>
        </p:sp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608653" y="5503832"/>
              <a:ext cx="1193326" cy="982250"/>
            </a:xfrm>
            <a:prstGeom prst="rect">
              <a:avLst/>
            </a:prstGeom>
          </p:spPr>
        </p:pic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861703" y="5628354"/>
              <a:ext cx="1151274" cy="779699"/>
            </a:xfrm>
            <a:prstGeom prst="rect">
              <a:avLst/>
            </a:prstGeom>
          </p:spPr>
        </p:pic>
        <p:sp>
          <p:nvSpPr>
            <p:cNvPr id="64" name="TextBox 63"/>
            <p:cNvSpPr txBox="1"/>
            <p:nvPr/>
          </p:nvSpPr>
          <p:spPr>
            <a:xfrm>
              <a:off x="560313" y="5507153"/>
              <a:ext cx="230351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Fix Higgs to SM and fit to get </a:t>
              </a:r>
              <a:r>
                <a:rPr lang="en-US" dirty="0" err="1" smtClean="0"/>
                <a:t>diboson</a:t>
              </a:r>
              <a:r>
                <a:rPr lang="en-US" dirty="0" smtClean="0"/>
                <a:t>  significance: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 smtClean="0"/>
              <a:t>Systematic Uncertainties</a:t>
            </a:r>
            <a:endParaRPr lang="en-GB" dirty="0">
              <a:cs typeface="Arial" charset="0"/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-79374" y="590177"/>
            <a:ext cx="5638748" cy="5837218"/>
          </a:xfrm>
        </p:spPr>
        <p:txBody>
          <a:bodyPr/>
          <a:lstStyle/>
          <a:p>
            <a:pPr eaLnBrk="1" hangingPunct="1"/>
            <a:endParaRPr lang="en-GB" sz="1000" dirty="0" smtClean="0">
              <a:solidFill>
                <a:srgbClr val="000000"/>
              </a:solidFill>
              <a:cs typeface="Arial" charset="0"/>
              <a:sym typeface="Symbol" pitchFamily="18" charset="2"/>
            </a:endParaRPr>
          </a:p>
          <a:p>
            <a:pPr eaLnBrk="1" hangingPunct="1"/>
            <a:r>
              <a:rPr lang="en-GB" sz="2200" b="1" dirty="0" smtClean="0">
                <a:solidFill>
                  <a:srgbClr val="008000"/>
                </a:solidFill>
                <a:cs typeface="Arial" charset="0"/>
                <a:sym typeface="Symbol" pitchFamily="18" charset="2"/>
              </a:rPr>
              <a:t>Experimental uncertainties</a:t>
            </a:r>
            <a:endParaRPr lang="en-GB" sz="2200" b="1" dirty="0">
              <a:solidFill>
                <a:srgbClr val="008000"/>
              </a:solidFill>
              <a:cs typeface="Arial" charset="0"/>
              <a:sym typeface="Symbol" pitchFamily="18" charset="2"/>
            </a:endParaRPr>
          </a:p>
          <a:p>
            <a:pPr marL="457200" lvl="1" indent="0" eaLnBrk="1" hangingPunct="1">
              <a:buNone/>
            </a:pPr>
            <a:r>
              <a:rPr lang="en-GB" sz="1800" b="1" dirty="0" smtClean="0">
                <a:solidFill>
                  <a:srgbClr val="000000"/>
                </a:solidFill>
                <a:cs typeface="Arial" charset="0"/>
                <a:sym typeface="Symbol" pitchFamily="18" charset="2"/>
              </a:rPr>
              <a:t>b-tagging</a:t>
            </a:r>
            <a:r>
              <a:rPr lang="en-GB" sz="1800" dirty="0" smtClean="0">
                <a:solidFill>
                  <a:srgbClr val="000000"/>
                </a:solidFill>
                <a:cs typeface="Arial" charset="0"/>
                <a:sym typeface="Symbol" pitchFamily="18" charset="2"/>
              </a:rPr>
              <a:t> and </a:t>
            </a:r>
            <a:r>
              <a:rPr lang="en-GB" sz="1800" b="1" dirty="0" smtClean="0">
                <a:solidFill>
                  <a:srgbClr val="000000"/>
                </a:solidFill>
                <a:cs typeface="Arial" charset="0"/>
                <a:sym typeface="Symbol" pitchFamily="18" charset="2"/>
              </a:rPr>
              <a:t>jet energy </a:t>
            </a:r>
            <a:r>
              <a:rPr lang="en-GB" sz="1800" dirty="0" smtClean="0">
                <a:solidFill>
                  <a:srgbClr val="000000"/>
                </a:solidFill>
                <a:cs typeface="Arial" charset="0"/>
                <a:sym typeface="Symbol" pitchFamily="18" charset="2"/>
              </a:rPr>
              <a:t>dominate</a:t>
            </a:r>
          </a:p>
          <a:p>
            <a:pPr lvl="1" eaLnBrk="1" hangingPunct="1"/>
            <a:r>
              <a:rPr lang="en-GB" sz="1800" dirty="0" smtClean="0">
                <a:solidFill>
                  <a:srgbClr val="000000"/>
                </a:solidFill>
                <a:cs typeface="Arial" charset="0"/>
                <a:sym typeface="Symbol" pitchFamily="18" charset="2"/>
              </a:rPr>
              <a:t>Jets: components (7 JES, 1 </a:t>
            </a:r>
            <a:r>
              <a:rPr lang="en-GB" sz="1800" dirty="0" err="1" smtClean="0">
                <a:solidFill>
                  <a:srgbClr val="000000"/>
                </a:solidFill>
                <a:cs typeface="Arial" charset="0"/>
                <a:sym typeface="Symbol" pitchFamily="18" charset="2"/>
              </a:rPr>
              <a:t>p</a:t>
            </a:r>
            <a:r>
              <a:rPr lang="en-GB" sz="1800" baseline="-25000" dirty="0" err="1" smtClean="0">
                <a:solidFill>
                  <a:srgbClr val="000000"/>
                </a:solidFill>
                <a:cs typeface="Arial" charset="0"/>
                <a:sym typeface="Symbol" pitchFamily="18" charset="2"/>
              </a:rPr>
              <a:t>T</a:t>
            </a:r>
            <a:r>
              <a:rPr lang="en-GB" sz="1800" baseline="30000" dirty="0" err="1" smtClean="0">
                <a:solidFill>
                  <a:srgbClr val="000000"/>
                </a:solidFill>
                <a:cs typeface="Arial" charset="0"/>
                <a:sym typeface="Symbol" pitchFamily="18" charset="2"/>
              </a:rPr>
              <a:t>Reco</a:t>
            </a:r>
            <a:r>
              <a:rPr lang="en-GB" sz="1800" dirty="0" smtClean="0">
                <a:solidFill>
                  <a:srgbClr val="000000"/>
                </a:solidFill>
                <a:cs typeface="Arial" charset="0"/>
                <a:sym typeface="Symbol" pitchFamily="18" charset="2"/>
              </a:rPr>
              <a:t>, </a:t>
            </a:r>
            <a:r>
              <a:rPr lang="en-GB" sz="1800" dirty="0" err="1" smtClean="0">
                <a:solidFill>
                  <a:srgbClr val="000000"/>
                </a:solidFill>
                <a:cs typeface="Arial" charset="0"/>
                <a:sym typeface="Symbol" pitchFamily="18" charset="2"/>
              </a:rPr>
              <a:t>resol</a:t>
            </a:r>
            <a:r>
              <a:rPr lang="en-GB" sz="1800" dirty="0" smtClean="0">
                <a:solidFill>
                  <a:srgbClr val="000000"/>
                </a:solidFill>
                <a:cs typeface="Arial" charset="0"/>
                <a:sym typeface="Symbol" pitchFamily="18" charset="2"/>
              </a:rPr>
              <a:t>.)</a:t>
            </a:r>
          </a:p>
          <a:p>
            <a:pPr lvl="1" eaLnBrk="1" hangingPunct="1"/>
            <a:r>
              <a:rPr lang="en-GB" sz="1800" dirty="0" err="1" smtClean="0">
                <a:solidFill>
                  <a:srgbClr val="000000"/>
                </a:solidFill>
                <a:cs typeface="Arial" charset="0"/>
                <a:sym typeface="Symbol" pitchFamily="18" charset="2"/>
              </a:rPr>
              <a:t>E</a:t>
            </a:r>
            <a:r>
              <a:rPr lang="en-GB" sz="1800" baseline="-25000" dirty="0" err="1" smtClean="0">
                <a:solidFill>
                  <a:srgbClr val="000000"/>
                </a:solidFill>
                <a:cs typeface="Arial" charset="0"/>
                <a:sym typeface="Symbol" pitchFamily="18" charset="2"/>
              </a:rPr>
              <a:t>T</a:t>
            </a:r>
            <a:r>
              <a:rPr lang="en-GB" sz="1800" baseline="30000" dirty="0" err="1" smtClean="0">
                <a:solidFill>
                  <a:srgbClr val="000000"/>
                </a:solidFill>
                <a:cs typeface="Arial" charset="0"/>
                <a:sym typeface="Symbol" pitchFamily="18" charset="2"/>
              </a:rPr>
              <a:t>miss</a:t>
            </a:r>
            <a:r>
              <a:rPr lang="en-GB" sz="1800" dirty="0" smtClean="0">
                <a:solidFill>
                  <a:srgbClr val="000000"/>
                </a:solidFill>
                <a:cs typeface="Arial" charset="0"/>
                <a:sym typeface="Symbol" pitchFamily="18" charset="2"/>
              </a:rPr>
              <a:t> – scale and resolution of soft components. Data/MC for </a:t>
            </a:r>
            <a:r>
              <a:rPr lang="en-GB" sz="1800" dirty="0" err="1" smtClean="0">
                <a:solidFill>
                  <a:srgbClr val="000000"/>
                </a:solidFill>
                <a:cs typeface="Arial" charset="0"/>
                <a:sym typeface="Symbol" pitchFamily="18" charset="2"/>
              </a:rPr>
              <a:t>E</a:t>
            </a:r>
            <a:r>
              <a:rPr lang="en-GB" sz="1800" baseline="-25000" dirty="0" err="1" smtClean="0">
                <a:solidFill>
                  <a:srgbClr val="000000"/>
                </a:solidFill>
                <a:cs typeface="Arial" charset="0"/>
                <a:sym typeface="Symbol" pitchFamily="18" charset="2"/>
              </a:rPr>
              <a:t>T</a:t>
            </a:r>
            <a:r>
              <a:rPr lang="en-GB" sz="1800" baseline="30000" dirty="0" err="1" smtClean="0">
                <a:solidFill>
                  <a:srgbClr val="000000"/>
                </a:solidFill>
                <a:cs typeface="Arial" charset="0"/>
                <a:sym typeface="Symbol" pitchFamily="18" charset="2"/>
              </a:rPr>
              <a:t>miss</a:t>
            </a:r>
            <a:r>
              <a:rPr lang="en-GB" sz="1800" dirty="0" smtClean="0">
                <a:solidFill>
                  <a:srgbClr val="000000"/>
                </a:solidFill>
                <a:cs typeface="Arial" charset="0"/>
                <a:sym typeface="Symbol" pitchFamily="18" charset="2"/>
              </a:rPr>
              <a:t> trigger</a:t>
            </a:r>
          </a:p>
          <a:p>
            <a:pPr lvl="1" eaLnBrk="1" hangingPunct="1"/>
            <a:r>
              <a:rPr lang="en-GB" sz="1800" dirty="0" err="1">
                <a:solidFill>
                  <a:srgbClr val="000000"/>
                </a:solidFill>
                <a:cs typeface="Arial" charset="0"/>
                <a:sym typeface="Symbol" pitchFamily="18" charset="2"/>
              </a:rPr>
              <a:t>bTagging</a:t>
            </a:r>
            <a:r>
              <a:rPr lang="en-GB" sz="1800" dirty="0">
                <a:solidFill>
                  <a:srgbClr val="000000"/>
                </a:solidFill>
                <a:cs typeface="Arial" charset="0"/>
                <a:sym typeface="Symbol" pitchFamily="18" charset="2"/>
              </a:rPr>
              <a:t> – light, c &amp; 6 </a:t>
            </a:r>
            <a:r>
              <a:rPr lang="en-GB" sz="1800" dirty="0" err="1">
                <a:solidFill>
                  <a:srgbClr val="000000"/>
                </a:solidFill>
                <a:cs typeface="Arial" charset="0"/>
                <a:sym typeface="Symbol" pitchFamily="18" charset="2"/>
              </a:rPr>
              <a:t>p</a:t>
            </a:r>
            <a:r>
              <a:rPr lang="en-GB" sz="1800" baseline="-25000" dirty="0" err="1">
                <a:solidFill>
                  <a:srgbClr val="000000"/>
                </a:solidFill>
                <a:cs typeface="Arial" charset="0"/>
                <a:sym typeface="Symbol" pitchFamily="18" charset="2"/>
              </a:rPr>
              <a:t>T</a:t>
            </a:r>
            <a:r>
              <a:rPr lang="en-GB" sz="1800" baseline="-25000" dirty="0">
                <a:solidFill>
                  <a:srgbClr val="000000"/>
                </a:solidFill>
                <a:cs typeface="Arial" charset="0"/>
                <a:sym typeface="Symbol" pitchFamily="18" charset="2"/>
              </a:rPr>
              <a:t> </a:t>
            </a:r>
            <a:r>
              <a:rPr lang="en-GB" sz="1800" dirty="0">
                <a:solidFill>
                  <a:srgbClr val="000000"/>
                </a:solidFill>
                <a:cs typeface="Arial" charset="0"/>
                <a:sym typeface="Symbol" pitchFamily="18" charset="2"/>
              </a:rPr>
              <a:t>bins for b-jet </a:t>
            </a:r>
            <a:r>
              <a:rPr lang="en-GB" sz="1800" dirty="0" smtClean="0">
                <a:solidFill>
                  <a:srgbClr val="000000"/>
                </a:solidFill>
                <a:cs typeface="Arial" charset="0"/>
                <a:sym typeface="Symbol" pitchFamily="18" charset="2"/>
              </a:rPr>
              <a:t>efficiency</a:t>
            </a:r>
          </a:p>
          <a:p>
            <a:pPr lvl="1" eaLnBrk="1" hangingPunct="1"/>
            <a:r>
              <a:rPr lang="en-GB" sz="1800" dirty="0" smtClean="0">
                <a:solidFill>
                  <a:srgbClr val="000000"/>
                </a:solidFill>
                <a:cs typeface="Arial" charset="0"/>
                <a:sym typeface="Symbol" pitchFamily="18" charset="2"/>
              </a:rPr>
              <a:t>Lepton – energy, resolution, efficiency</a:t>
            </a:r>
          </a:p>
          <a:p>
            <a:pPr lvl="1" eaLnBrk="1" hangingPunct="1"/>
            <a:r>
              <a:rPr lang="en-GB" sz="1800" dirty="0" err="1" smtClean="0">
                <a:solidFill>
                  <a:srgbClr val="000000"/>
                </a:solidFill>
                <a:cs typeface="Arial" charset="0"/>
                <a:sym typeface="Symbol" pitchFamily="18" charset="2"/>
              </a:rPr>
              <a:t>Multijet</a:t>
            </a:r>
            <a:r>
              <a:rPr lang="en-GB" sz="1800" dirty="0" smtClean="0">
                <a:solidFill>
                  <a:srgbClr val="000000"/>
                </a:solidFill>
                <a:cs typeface="Arial" charset="0"/>
                <a:sym typeface="Symbol" pitchFamily="18" charset="2"/>
              </a:rPr>
              <a:t> / </a:t>
            </a:r>
            <a:r>
              <a:rPr lang="en-GB" sz="1800" dirty="0" err="1" smtClean="0">
                <a:solidFill>
                  <a:srgbClr val="000000"/>
                </a:solidFill>
                <a:cs typeface="Arial" charset="0"/>
                <a:sym typeface="Symbol" pitchFamily="18" charset="2"/>
              </a:rPr>
              <a:t>diboson</a:t>
            </a:r>
            <a:r>
              <a:rPr lang="en-GB" sz="1800" dirty="0">
                <a:solidFill>
                  <a:srgbClr val="000000"/>
                </a:solidFill>
                <a:cs typeface="Arial" charset="0"/>
                <a:sym typeface="Symbol" pitchFamily="18" charset="2"/>
              </a:rPr>
              <a:t> </a:t>
            </a:r>
            <a:r>
              <a:rPr lang="en-GB" sz="1800" dirty="0" smtClean="0">
                <a:solidFill>
                  <a:srgbClr val="000000"/>
                </a:solidFill>
                <a:cs typeface="Arial" charset="0"/>
                <a:sym typeface="Symbol" pitchFamily="18" charset="2"/>
              </a:rPr>
              <a:t>/ Luminosity / MC stats</a:t>
            </a:r>
            <a:endParaRPr lang="en-GB" sz="1800" dirty="0">
              <a:solidFill>
                <a:srgbClr val="000000"/>
              </a:solidFill>
              <a:cs typeface="Arial" charset="0"/>
              <a:sym typeface="Symbol" pitchFamily="18" charset="2"/>
            </a:endParaRPr>
          </a:p>
          <a:p>
            <a:pPr eaLnBrk="1" hangingPunct="1"/>
            <a:r>
              <a:rPr lang="en-GB" sz="2200" b="1" dirty="0" smtClean="0">
                <a:solidFill>
                  <a:srgbClr val="8B008B"/>
                </a:solidFill>
                <a:cs typeface="Arial" charset="0"/>
                <a:sym typeface="Symbol" pitchFamily="18" charset="2"/>
              </a:rPr>
              <a:t>Theoretical uncertainties </a:t>
            </a:r>
          </a:p>
          <a:p>
            <a:pPr lvl="1" eaLnBrk="1" hangingPunct="1"/>
            <a:r>
              <a:rPr lang="en-GB" sz="1800" dirty="0" smtClean="0">
                <a:solidFill>
                  <a:srgbClr val="000000"/>
                </a:solidFill>
                <a:cs typeface="Arial" charset="0"/>
                <a:sym typeface="Symbol" pitchFamily="18" charset="2"/>
              </a:rPr>
              <a:t>BR(</a:t>
            </a:r>
            <a:r>
              <a:rPr lang="en-GB" sz="1800" dirty="0" err="1" smtClean="0">
                <a:solidFill>
                  <a:srgbClr val="000000"/>
                </a:solidFill>
                <a:cs typeface="Arial" charset="0"/>
                <a:sym typeface="Symbol" pitchFamily="18" charset="2"/>
              </a:rPr>
              <a:t>H➞bb</a:t>
            </a:r>
            <a:r>
              <a:rPr lang="en-GB" sz="1800" dirty="0">
                <a:solidFill>
                  <a:srgbClr val="000000"/>
                </a:solidFill>
                <a:cs typeface="Arial" charset="0"/>
                <a:sym typeface="Symbol" pitchFamily="18" charset="2"/>
              </a:rPr>
              <a:t>) @ </a:t>
            </a:r>
            <a:r>
              <a:rPr lang="en-GB" sz="1800" dirty="0" err="1">
                <a:solidFill>
                  <a:srgbClr val="000000"/>
                </a:solidFill>
                <a:cs typeface="Arial" charset="0"/>
                <a:sym typeface="Symbol" pitchFamily="18" charset="2"/>
              </a:rPr>
              <a:t>mH</a:t>
            </a:r>
            <a:r>
              <a:rPr lang="en-GB" sz="1800" dirty="0">
                <a:solidFill>
                  <a:srgbClr val="000000"/>
                </a:solidFill>
                <a:cs typeface="Arial" charset="0"/>
                <a:sym typeface="Symbol" pitchFamily="18" charset="2"/>
              </a:rPr>
              <a:t>=125 </a:t>
            </a:r>
            <a:r>
              <a:rPr lang="en-GB" sz="1800" dirty="0" smtClean="0">
                <a:solidFill>
                  <a:srgbClr val="000000"/>
                </a:solidFill>
                <a:cs typeface="Arial" charset="0"/>
                <a:sym typeface="Symbol" pitchFamily="18" charset="2"/>
              </a:rPr>
              <a:t>GeV (3.3%) </a:t>
            </a:r>
          </a:p>
          <a:p>
            <a:pPr lvl="1" eaLnBrk="1" hangingPunct="1"/>
            <a:r>
              <a:rPr lang="en-GB" sz="1800" dirty="0" smtClean="0">
                <a:solidFill>
                  <a:srgbClr val="000000"/>
                </a:solidFill>
                <a:cs typeface="Arial" charset="0"/>
                <a:sym typeface="Symbol" pitchFamily="18" charset="2"/>
              </a:rPr>
              <a:t>W/</a:t>
            </a:r>
            <a:r>
              <a:rPr lang="en-GB" sz="1800" dirty="0" err="1" smtClean="0">
                <a:solidFill>
                  <a:srgbClr val="000000"/>
                </a:solidFill>
                <a:cs typeface="Arial" charset="0"/>
                <a:sym typeface="Symbol" pitchFamily="18" charset="2"/>
              </a:rPr>
              <a:t>Z+jet</a:t>
            </a:r>
            <a:r>
              <a:rPr lang="en-GB" sz="1800" dirty="0" smtClean="0">
                <a:solidFill>
                  <a:srgbClr val="000000"/>
                </a:solidFill>
                <a:cs typeface="Arial" charset="0"/>
                <a:sym typeface="Symbol" pitchFamily="18" charset="2"/>
              </a:rPr>
              <a:t> </a:t>
            </a:r>
            <a:r>
              <a:rPr lang="en-GB" sz="1800" dirty="0" err="1" smtClean="0">
                <a:solidFill>
                  <a:srgbClr val="000000"/>
                </a:solidFill>
                <a:cs typeface="Arial" charset="0"/>
                <a:sym typeface="Symbol" pitchFamily="18" charset="2"/>
              </a:rPr>
              <a:t>m</a:t>
            </a:r>
            <a:r>
              <a:rPr lang="en-GB" sz="1800" baseline="-25000" dirty="0" err="1" smtClean="0">
                <a:solidFill>
                  <a:srgbClr val="000000"/>
                </a:solidFill>
                <a:cs typeface="Arial" charset="0"/>
                <a:sym typeface="Symbol" pitchFamily="18" charset="2"/>
              </a:rPr>
              <a:t>bb</a:t>
            </a:r>
            <a:r>
              <a:rPr lang="en-GB" sz="1800" baseline="-25000" dirty="0" smtClean="0">
                <a:solidFill>
                  <a:srgbClr val="000000"/>
                </a:solidFill>
                <a:cs typeface="Arial" charset="0"/>
                <a:sym typeface="Symbol" pitchFamily="18" charset="2"/>
              </a:rPr>
              <a:t> </a:t>
            </a:r>
            <a:r>
              <a:rPr lang="en-GB" sz="1800" dirty="0" smtClean="0">
                <a:solidFill>
                  <a:srgbClr val="000000"/>
                </a:solidFill>
                <a:cs typeface="Arial" charset="0"/>
                <a:sym typeface="Symbol" pitchFamily="18" charset="2"/>
              </a:rPr>
              <a:t>(20%) and V </a:t>
            </a:r>
            <a:r>
              <a:rPr lang="en-GB" sz="1800" dirty="0" err="1" smtClean="0">
                <a:solidFill>
                  <a:srgbClr val="000000"/>
                </a:solidFill>
                <a:cs typeface="Arial" charset="0"/>
                <a:sym typeface="Symbol" pitchFamily="18" charset="2"/>
              </a:rPr>
              <a:t>pT</a:t>
            </a:r>
            <a:r>
              <a:rPr lang="en-GB" sz="1800" dirty="0" smtClean="0">
                <a:solidFill>
                  <a:srgbClr val="000000"/>
                </a:solidFill>
                <a:cs typeface="Arial" charset="0"/>
                <a:sym typeface="Symbol" pitchFamily="18" charset="2"/>
              </a:rPr>
              <a:t> (5-10%)</a:t>
            </a:r>
          </a:p>
          <a:p>
            <a:pPr lvl="1" eaLnBrk="1" hangingPunct="1"/>
            <a:r>
              <a:rPr lang="en-GB" sz="1800" dirty="0" smtClean="0">
                <a:solidFill>
                  <a:srgbClr val="000000"/>
                </a:solidFill>
                <a:cs typeface="Arial" charset="0"/>
                <a:sym typeface="Symbol" pitchFamily="18" charset="2"/>
              </a:rPr>
              <a:t>Single top/top normalisation (15%)</a:t>
            </a:r>
          </a:p>
          <a:p>
            <a:pPr lvl="1" eaLnBrk="1" hangingPunct="1"/>
            <a:r>
              <a:rPr lang="en-GB" sz="1800" dirty="0" err="1" smtClean="0">
                <a:solidFill>
                  <a:srgbClr val="000000"/>
                </a:solidFill>
                <a:cs typeface="Arial" charset="0"/>
                <a:sym typeface="Symbol" pitchFamily="18" charset="2"/>
              </a:rPr>
              <a:t>W+c</a:t>
            </a:r>
            <a:r>
              <a:rPr lang="en-GB" sz="1800" dirty="0" smtClean="0">
                <a:solidFill>
                  <a:srgbClr val="000000"/>
                </a:solidFill>
                <a:cs typeface="Arial" charset="0"/>
                <a:sym typeface="Symbol" pitchFamily="18" charset="2"/>
              </a:rPr>
              <a:t>/</a:t>
            </a:r>
            <a:r>
              <a:rPr lang="en-GB" sz="1800" dirty="0" err="1" smtClean="0">
                <a:solidFill>
                  <a:srgbClr val="000000"/>
                </a:solidFill>
                <a:cs typeface="Arial" charset="0"/>
                <a:sym typeface="Symbol" pitchFamily="18" charset="2"/>
              </a:rPr>
              <a:t>W+jets</a:t>
            </a:r>
            <a:r>
              <a:rPr lang="en-GB" sz="1800" dirty="0">
                <a:solidFill>
                  <a:srgbClr val="000000"/>
                </a:solidFill>
                <a:cs typeface="Arial" charset="0"/>
                <a:sym typeface="Symbol" pitchFamily="18" charset="2"/>
              </a:rPr>
              <a:t> </a:t>
            </a:r>
            <a:r>
              <a:rPr lang="en-GB" sz="1800" dirty="0" smtClean="0">
                <a:solidFill>
                  <a:srgbClr val="000000"/>
                </a:solidFill>
                <a:cs typeface="Arial" charset="0"/>
                <a:sym typeface="Symbol" pitchFamily="18" charset="2"/>
              </a:rPr>
              <a:t>(30%), </a:t>
            </a:r>
            <a:r>
              <a:rPr lang="en-GB" sz="1800" dirty="0" err="1" smtClean="0">
                <a:solidFill>
                  <a:srgbClr val="000000"/>
                </a:solidFill>
                <a:cs typeface="Arial" charset="0"/>
                <a:sym typeface="Symbol" pitchFamily="18" charset="2"/>
              </a:rPr>
              <a:t>Z+c</a:t>
            </a:r>
            <a:r>
              <a:rPr lang="en-GB" sz="1800" dirty="0" smtClean="0">
                <a:solidFill>
                  <a:srgbClr val="000000"/>
                </a:solidFill>
                <a:cs typeface="Arial" charset="0"/>
                <a:sym typeface="Symbol" pitchFamily="18" charset="2"/>
              </a:rPr>
              <a:t>/</a:t>
            </a:r>
            <a:r>
              <a:rPr lang="en-GB" sz="1800" dirty="0" err="1" smtClean="0">
                <a:solidFill>
                  <a:srgbClr val="000000"/>
                </a:solidFill>
                <a:cs typeface="Arial" charset="0"/>
                <a:sym typeface="Symbol" pitchFamily="18" charset="2"/>
              </a:rPr>
              <a:t>Z+jets</a:t>
            </a:r>
            <a:r>
              <a:rPr lang="en-GB" sz="1800" dirty="0" smtClean="0">
                <a:solidFill>
                  <a:srgbClr val="000000"/>
                </a:solidFill>
                <a:cs typeface="Arial" charset="0"/>
                <a:sym typeface="Symbol" pitchFamily="18" charset="2"/>
              </a:rPr>
              <a:t> (30%)</a:t>
            </a:r>
          </a:p>
          <a:p>
            <a:pPr lvl="1" eaLnBrk="1" hangingPunct="1"/>
            <a:r>
              <a:rPr lang="en-GB" sz="1800" dirty="0" err="1" smtClean="0">
                <a:solidFill>
                  <a:srgbClr val="000000"/>
                </a:solidFill>
                <a:cs typeface="Arial" charset="0"/>
                <a:sym typeface="Symbol" pitchFamily="18" charset="2"/>
              </a:rPr>
              <a:t>Diboson</a:t>
            </a:r>
            <a:r>
              <a:rPr lang="en-GB" sz="1800" dirty="0">
                <a:solidFill>
                  <a:srgbClr val="000000"/>
                </a:solidFill>
                <a:cs typeface="Arial" charset="0"/>
                <a:sym typeface="Symbol" pitchFamily="18" charset="2"/>
              </a:rPr>
              <a:t> </a:t>
            </a:r>
            <a:r>
              <a:rPr lang="en-GB" sz="1800" dirty="0" smtClean="0">
                <a:solidFill>
                  <a:srgbClr val="000000"/>
                </a:solidFill>
                <a:cs typeface="Arial" charset="0"/>
                <a:sym typeface="Symbol" pitchFamily="18" charset="2"/>
              </a:rPr>
              <a:t>(11%)</a:t>
            </a:r>
          </a:p>
        </p:txBody>
      </p:sp>
      <p:sp>
        <p:nvSpPr>
          <p:cNvPr id="3077" name="Slide Number Placeholder 2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0A9C0DE-417C-424D-A70D-41A5ACCF4FD5}" type="slidenum">
              <a:rPr lang="en-GB" smtClean="0"/>
              <a:pPr eaLnBrk="1" hangingPunct="1"/>
              <a:t>12</a:t>
            </a:fld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14th November 2012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Ricardo Gonçalo</a:t>
            </a:r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6450548" y="3607272"/>
            <a:ext cx="24573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i="1" dirty="0" smtClean="0">
                <a:solidFill>
                  <a:srgbClr val="800000"/>
                </a:solidFill>
              </a:rPr>
              <a:t>Background systematics</a:t>
            </a:r>
            <a:endParaRPr lang="en-GB" sz="1600" i="1" dirty="0">
              <a:solidFill>
                <a:srgbClr val="8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2996" y="3968043"/>
            <a:ext cx="3530049" cy="268471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509364" y="6519446"/>
            <a:ext cx="19327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i="1" dirty="0" smtClean="0">
                <a:solidFill>
                  <a:srgbClr val="800000"/>
                </a:solidFill>
              </a:rPr>
              <a:t>Signal systematics</a:t>
            </a:r>
            <a:endParaRPr lang="en-GB" sz="1600" i="1" dirty="0">
              <a:solidFill>
                <a:srgbClr val="8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7684" y="761998"/>
            <a:ext cx="3676316" cy="293199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12750" y="5953125"/>
            <a:ext cx="479026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Uncertainties given are after full cuts (pre-fit)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81094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DB4097-E36B-45D4-BEEA-68F87D3393BD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14th November 2012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Ricardo Gonçalo</a:t>
            </a:r>
            <a:endParaRPr lang="en-GB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613"/>
          </a:xfrm>
        </p:spPr>
        <p:txBody>
          <a:bodyPr/>
          <a:lstStyle/>
          <a:p>
            <a:r>
              <a:rPr lang="en-US" dirty="0" err="1" smtClean="0"/>
              <a:t>M</a:t>
            </a:r>
            <a:r>
              <a:rPr lang="en-US" baseline="-25000" dirty="0" err="1" smtClean="0"/>
              <a:t>bb</a:t>
            </a:r>
            <a:r>
              <a:rPr lang="en-US" dirty="0" smtClean="0"/>
              <a:t> distribution (0-</a:t>
            </a:r>
            <a:r>
              <a:rPr lang="en-US" dirty="0" smtClean="0"/>
              <a:t>lepton, 8TeV)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338599" y="6206460"/>
            <a:ext cx="2549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160 &lt;</a:t>
            </a:r>
            <a:r>
              <a:rPr lang="en-GB" dirty="0" smtClean="0"/>
              <a:t> </a:t>
            </a:r>
            <a:r>
              <a:rPr lang="en-GB" dirty="0" err="1" smtClean="0"/>
              <a:t>E</a:t>
            </a:r>
            <a:r>
              <a:rPr lang="en-GB" baseline="-25000" dirty="0" err="1" smtClean="0"/>
              <a:t>T</a:t>
            </a:r>
            <a:r>
              <a:rPr lang="en-GB" baseline="30000" dirty="0" err="1" smtClean="0"/>
              <a:t>miss</a:t>
            </a:r>
            <a:r>
              <a:rPr lang="en-GB" baseline="30000" dirty="0" smtClean="0"/>
              <a:t> </a:t>
            </a:r>
            <a:r>
              <a:rPr lang="en-GB" dirty="0" smtClean="0"/>
              <a:t>&lt; 200 </a:t>
            </a:r>
            <a:r>
              <a:rPr lang="en-GB" dirty="0" err="1" smtClean="0"/>
              <a:t>GeV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34085"/>
            <a:ext cx="3066175" cy="207656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024561"/>
            <a:ext cx="3104662" cy="210262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4428" y="1350824"/>
            <a:ext cx="3077922" cy="208451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53346" y="4043342"/>
            <a:ext cx="3114284" cy="210914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7051" y="1346913"/>
            <a:ext cx="3081291" cy="20868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8754" y="4053554"/>
            <a:ext cx="3125247" cy="211656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260495" y="6192098"/>
            <a:ext cx="2549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160 &lt;</a:t>
            </a:r>
            <a:r>
              <a:rPr lang="en-GB" dirty="0" smtClean="0"/>
              <a:t> </a:t>
            </a:r>
            <a:r>
              <a:rPr lang="en-GB" dirty="0" err="1" smtClean="0"/>
              <a:t>E</a:t>
            </a:r>
            <a:r>
              <a:rPr lang="en-GB" baseline="-25000" dirty="0" err="1" smtClean="0"/>
              <a:t>T</a:t>
            </a:r>
            <a:r>
              <a:rPr lang="en-GB" baseline="30000" dirty="0" err="1" smtClean="0"/>
              <a:t>miss</a:t>
            </a:r>
            <a:r>
              <a:rPr lang="en-GB" baseline="30000" dirty="0" smtClean="0"/>
              <a:t> </a:t>
            </a:r>
            <a:r>
              <a:rPr lang="en-GB" dirty="0" smtClean="0"/>
              <a:t>&lt; 200 </a:t>
            </a:r>
            <a:r>
              <a:rPr lang="en-GB" dirty="0" err="1" smtClean="0"/>
              <a:t>GeV</a:t>
            </a:r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283703" y="6192097"/>
            <a:ext cx="2549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120 </a:t>
            </a:r>
            <a:r>
              <a:rPr lang="en-GB" dirty="0" smtClean="0"/>
              <a:t>&lt;</a:t>
            </a:r>
            <a:r>
              <a:rPr lang="en-GB" dirty="0" smtClean="0"/>
              <a:t> </a:t>
            </a:r>
            <a:r>
              <a:rPr lang="en-GB" dirty="0" err="1" smtClean="0"/>
              <a:t>E</a:t>
            </a:r>
            <a:r>
              <a:rPr lang="en-GB" baseline="-25000" dirty="0" err="1" smtClean="0"/>
              <a:t>T</a:t>
            </a:r>
            <a:r>
              <a:rPr lang="en-GB" baseline="30000" dirty="0" err="1" smtClean="0"/>
              <a:t>miss</a:t>
            </a:r>
            <a:r>
              <a:rPr lang="en-GB" baseline="30000" dirty="0" smtClean="0"/>
              <a:t> </a:t>
            </a:r>
            <a:r>
              <a:rPr lang="en-GB" dirty="0" smtClean="0"/>
              <a:t>&lt;</a:t>
            </a:r>
            <a:r>
              <a:rPr lang="en-GB" dirty="0" smtClean="0"/>
              <a:t> 160 </a:t>
            </a:r>
            <a:r>
              <a:rPr lang="en-GB" dirty="0" err="1" smtClean="0"/>
              <a:t>GeV</a:t>
            </a:r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320730" y="974904"/>
            <a:ext cx="1885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2-jet categories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19180" y="3564564"/>
            <a:ext cx="1885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</a:t>
            </a:r>
            <a:r>
              <a:rPr lang="en-US" dirty="0" smtClean="0"/>
              <a:t>-jet categories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90621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DB4097-E36B-45D4-BEEA-68F87D3393BD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14th November 2012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Ricardo Gonçalo</a:t>
            </a:r>
            <a:endParaRPr lang="en-GB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613"/>
          </a:xfrm>
        </p:spPr>
        <p:txBody>
          <a:bodyPr/>
          <a:lstStyle/>
          <a:p>
            <a:r>
              <a:rPr lang="en-US" dirty="0" err="1" smtClean="0"/>
              <a:t>M</a:t>
            </a:r>
            <a:r>
              <a:rPr lang="en-US" baseline="-25000" dirty="0" err="1" smtClean="0"/>
              <a:t>bb</a:t>
            </a:r>
            <a:r>
              <a:rPr lang="en-US" dirty="0" smtClean="0"/>
              <a:t> distribution </a:t>
            </a:r>
            <a:r>
              <a:rPr lang="en-US" dirty="0" smtClean="0"/>
              <a:t>(1-lepton, 8TeV)</a:t>
            </a:r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8987"/>
            <a:ext cx="3091833" cy="209394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5057" y="913380"/>
            <a:ext cx="3102441" cy="210112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3680" y="885297"/>
            <a:ext cx="3130320" cy="212000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3354466"/>
            <a:ext cx="4382895" cy="296831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56825" y="3316082"/>
            <a:ext cx="4487175" cy="3038933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5979236" y="6236154"/>
            <a:ext cx="1710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p</a:t>
            </a:r>
            <a:r>
              <a:rPr lang="en-GB" baseline="-25000" dirty="0" err="1" smtClean="0"/>
              <a:t>T</a:t>
            </a:r>
            <a:r>
              <a:rPr lang="en-GB" baseline="30000" dirty="0" err="1" smtClean="0"/>
              <a:t>W</a:t>
            </a:r>
            <a:r>
              <a:rPr lang="en-GB" baseline="30000" dirty="0" smtClean="0"/>
              <a:t> </a:t>
            </a:r>
            <a:r>
              <a:rPr lang="en-GB" dirty="0"/>
              <a:t>&gt;</a:t>
            </a:r>
            <a:r>
              <a:rPr lang="en-GB" dirty="0" smtClean="0"/>
              <a:t> 200 </a:t>
            </a:r>
            <a:r>
              <a:rPr lang="en-GB" dirty="0" err="1" smtClean="0"/>
              <a:t>GeV</a:t>
            </a:r>
            <a:endParaRPr lang="en-GB" dirty="0"/>
          </a:p>
        </p:txBody>
      </p:sp>
      <p:sp>
        <p:nvSpPr>
          <p:cNvPr id="27" name="TextBox 26"/>
          <p:cNvSpPr txBox="1"/>
          <p:nvPr/>
        </p:nvSpPr>
        <p:spPr>
          <a:xfrm>
            <a:off x="1325394" y="6242242"/>
            <a:ext cx="2353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150 &lt; </a:t>
            </a:r>
            <a:r>
              <a:rPr lang="en-GB" dirty="0" err="1" smtClean="0"/>
              <a:t>p</a:t>
            </a:r>
            <a:r>
              <a:rPr lang="en-GB" baseline="-25000" dirty="0" err="1" smtClean="0"/>
              <a:t>T</a:t>
            </a:r>
            <a:r>
              <a:rPr lang="en-GB" baseline="30000" dirty="0" err="1" smtClean="0"/>
              <a:t>W</a:t>
            </a:r>
            <a:r>
              <a:rPr lang="en-GB" baseline="30000" dirty="0" smtClean="0"/>
              <a:t> </a:t>
            </a:r>
            <a:r>
              <a:rPr lang="en-GB" dirty="0"/>
              <a:t>&lt;</a:t>
            </a:r>
            <a:r>
              <a:rPr lang="en-GB" dirty="0" smtClean="0"/>
              <a:t> </a:t>
            </a:r>
            <a:r>
              <a:rPr lang="en-GB" dirty="0" smtClean="0"/>
              <a:t>200 </a:t>
            </a:r>
            <a:r>
              <a:rPr lang="en-GB" dirty="0" err="1" smtClean="0"/>
              <a:t>GeV</a:t>
            </a:r>
            <a:endParaRPr lang="en-GB" dirty="0"/>
          </a:p>
        </p:txBody>
      </p:sp>
      <p:sp>
        <p:nvSpPr>
          <p:cNvPr id="28" name="TextBox 27"/>
          <p:cNvSpPr txBox="1"/>
          <p:nvPr/>
        </p:nvSpPr>
        <p:spPr>
          <a:xfrm>
            <a:off x="593745" y="2836451"/>
            <a:ext cx="1582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p</a:t>
            </a:r>
            <a:r>
              <a:rPr lang="en-GB" baseline="-25000" dirty="0" err="1" smtClean="0"/>
              <a:t>T</a:t>
            </a:r>
            <a:r>
              <a:rPr lang="en-GB" baseline="30000" dirty="0" err="1" smtClean="0"/>
              <a:t>W</a:t>
            </a:r>
            <a:r>
              <a:rPr lang="en-GB" baseline="30000" dirty="0" smtClean="0"/>
              <a:t> </a:t>
            </a:r>
            <a:r>
              <a:rPr lang="en-GB" dirty="0"/>
              <a:t>&lt;</a:t>
            </a:r>
            <a:r>
              <a:rPr lang="en-GB" dirty="0" smtClean="0"/>
              <a:t> 50 </a:t>
            </a:r>
            <a:r>
              <a:rPr lang="en-GB" dirty="0" err="1" smtClean="0"/>
              <a:t>GeV</a:t>
            </a:r>
            <a:endParaRPr lang="en-GB" dirty="0"/>
          </a:p>
        </p:txBody>
      </p:sp>
      <p:sp>
        <p:nvSpPr>
          <p:cNvPr id="29" name="TextBox 28"/>
          <p:cNvSpPr txBox="1"/>
          <p:nvPr/>
        </p:nvSpPr>
        <p:spPr>
          <a:xfrm>
            <a:off x="3494922" y="2836451"/>
            <a:ext cx="22249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50 &lt; </a:t>
            </a:r>
            <a:r>
              <a:rPr lang="en-GB" dirty="0" err="1" smtClean="0"/>
              <a:t>p</a:t>
            </a:r>
            <a:r>
              <a:rPr lang="en-GB" baseline="-25000" dirty="0" err="1" smtClean="0"/>
              <a:t>T</a:t>
            </a:r>
            <a:r>
              <a:rPr lang="en-GB" baseline="30000" dirty="0" err="1" smtClean="0"/>
              <a:t>W</a:t>
            </a:r>
            <a:r>
              <a:rPr lang="en-GB" baseline="30000" dirty="0" smtClean="0"/>
              <a:t> </a:t>
            </a:r>
            <a:r>
              <a:rPr lang="en-GB" dirty="0"/>
              <a:t>&lt;</a:t>
            </a:r>
            <a:r>
              <a:rPr lang="en-GB" dirty="0" smtClean="0"/>
              <a:t> </a:t>
            </a:r>
            <a:r>
              <a:rPr lang="en-GB" dirty="0" smtClean="0"/>
              <a:t>1</a:t>
            </a:r>
            <a:r>
              <a:rPr lang="en-GB" dirty="0" smtClean="0"/>
              <a:t>00 </a:t>
            </a:r>
            <a:r>
              <a:rPr lang="en-GB" dirty="0" err="1" smtClean="0"/>
              <a:t>GeV</a:t>
            </a:r>
            <a:endParaRPr lang="en-GB" dirty="0"/>
          </a:p>
        </p:txBody>
      </p:sp>
      <p:sp>
        <p:nvSpPr>
          <p:cNvPr id="30" name="TextBox 29"/>
          <p:cNvSpPr txBox="1"/>
          <p:nvPr/>
        </p:nvSpPr>
        <p:spPr>
          <a:xfrm>
            <a:off x="6545515" y="2823999"/>
            <a:ext cx="2353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100 &lt; </a:t>
            </a:r>
            <a:r>
              <a:rPr lang="en-GB" dirty="0" err="1" smtClean="0"/>
              <a:t>p</a:t>
            </a:r>
            <a:r>
              <a:rPr lang="en-GB" baseline="-25000" dirty="0" err="1" smtClean="0"/>
              <a:t>T</a:t>
            </a:r>
            <a:r>
              <a:rPr lang="en-GB" baseline="30000" dirty="0" err="1" smtClean="0"/>
              <a:t>W</a:t>
            </a:r>
            <a:r>
              <a:rPr lang="en-GB" baseline="30000" dirty="0" smtClean="0"/>
              <a:t> </a:t>
            </a:r>
            <a:r>
              <a:rPr lang="en-GB" dirty="0"/>
              <a:t>&lt;</a:t>
            </a:r>
            <a:r>
              <a:rPr lang="en-GB" dirty="0" smtClean="0"/>
              <a:t> 150 </a:t>
            </a:r>
            <a:r>
              <a:rPr lang="en-GB" dirty="0" err="1" smtClean="0"/>
              <a:t>GeV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90621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2211" y="838608"/>
            <a:ext cx="3231789" cy="218872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1403" y="822203"/>
            <a:ext cx="3237070" cy="219230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20972"/>
            <a:ext cx="3168808" cy="2146072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DB4097-E36B-45D4-BEEA-68F87D3393BD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14th November 2012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Ricardo Gonçalo</a:t>
            </a:r>
            <a:endParaRPr lang="en-GB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613"/>
          </a:xfrm>
        </p:spPr>
        <p:txBody>
          <a:bodyPr/>
          <a:lstStyle/>
          <a:p>
            <a:r>
              <a:rPr lang="en-US" dirty="0" err="1" smtClean="0"/>
              <a:t>M</a:t>
            </a:r>
            <a:r>
              <a:rPr lang="en-US" baseline="-25000" dirty="0" err="1" smtClean="0"/>
              <a:t>bb</a:t>
            </a:r>
            <a:r>
              <a:rPr lang="en-US" dirty="0" smtClean="0"/>
              <a:t> distribution </a:t>
            </a:r>
            <a:r>
              <a:rPr lang="en-US" dirty="0" smtClean="0"/>
              <a:t>(2-lepton, 8TeV)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979236" y="6236154"/>
            <a:ext cx="165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p</a:t>
            </a:r>
            <a:r>
              <a:rPr lang="en-GB" baseline="-25000" dirty="0" err="1" smtClean="0"/>
              <a:t>T</a:t>
            </a:r>
            <a:r>
              <a:rPr lang="en-GB" baseline="30000" dirty="0" err="1" smtClean="0"/>
              <a:t>Z</a:t>
            </a:r>
            <a:r>
              <a:rPr lang="en-GB" baseline="30000" dirty="0" smtClean="0"/>
              <a:t> </a:t>
            </a:r>
            <a:r>
              <a:rPr lang="en-GB" dirty="0"/>
              <a:t>&gt;</a:t>
            </a:r>
            <a:r>
              <a:rPr lang="en-GB" dirty="0" smtClean="0"/>
              <a:t> 200 </a:t>
            </a:r>
            <a:r>
              <a:rPr lang="en-GB" dirty="0" err="1" smtClean="0"/>
              <a:t>GeV</a:t>
            </a:r>
            <a:endParaRPr lang="en-GB" dirty="0"/>
          </a:p>
        </p:txBody>
      </p:sp>
      <p:sp>
        <p:nvSpPr>
          <p:cNvPr id="27" name="TextBox 26"/>
          <p:cNvSpPr txBox="1"/>
          <p:nvPr/>
        </p:nvSpPr>
        <p:spPr>
          <a:xfrm>
            <a:off x="1325394" y="6242242"/>
            <a:ext cx="2302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150 &lt; </a:t>
            </a:r>
            <a:r>
              <a:rPr lang="en-GB" dirty="0" err="1" smtClean="0"/>
              <a:t>p</a:t>
            </a:r>
            <a:r>
              <a:rPr lang="en-GB" baseline="-25000" dirty="0" err="1" smtClean="0"/>
              <a:t>T</a:t>
            </a:r>
            <a:r>
              <a:rPr lang="en-GB" baseline="30000" dirty="0" err="1" smtClean="0"/>
              <a:t>Z</a:t>
            </a:r>
            <a:r>
              <a:rPr lang="en-GB" baseline="30000" dirty="0" smtClean="0"/>
              <a:t> </a:t>
            </a:r>
            <a:r>
              <a:rPr lang="en-GB" dirty="0"/>
              <a:t>&lt;</a:t>
            </a:r>
            <a:r>
              <a:rPr lang="en-GB" dirty="0" smtClean="0"/>
              <a:t> </a:t>
            </a:r>
            <a:r>
              <a:rPr lang="en-GB" dirty="0" smtClean="0"/>
              <a:t>200 </a:t>
            </a:r>
            <a:r>
              <a:rPr lang="en-GB" dirty="0" err="1" smtClean="0"/>
              <a:t>GeV</a:t>
            </a:r>
            <a:endParaRPr lang="en-GB" dirty="0"/>
          </a:p>
        </p:txBody>
      </p:sp>
      <p:sp>
        <p:nvSpPr>
          <p:cNvPr id="28" name="TextBox 27"/>
          <p:cNvSpPr txBox="1"/>
          <p:nvPr/>
        </p:nvSpPr>
        <p:spPr>
          <a:xfrm>
            <a:off x="593745" y="2836451"/>
            <a:ext cx="1531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p</a:t>
            </a:r>
            <a:r>
              <a:rPr lang="en-GB" baseline="-25000" dirty="0" err="1" smtClean="0"/>
              <a:t>T</a:t>
            </a:r>
            <a:r>
              <a:rPr lang="en-GB" baseline="30000" dirty="0" err="1" smtClean="0"/>
              <a:t>Z</a:t>
            </a:r>
            <a:r>
              <a:rPr lang="en-GB" baseline="30000" dirty="0" smtClean="0"/>
              <a:t> </a:t>
            </a:r>
            <a:r>
              <a:rPr lang="en-GB" dirty="0"/>
              <a:t>&lt;</a:t>
            </a:r>
            <a:r>
              <a:rPr lang="en-GB" dirty="0" smtClean="0"/>
              <a:t> 50 </a:t>
            </a:r>
            <a:r>
              <a:rPr lang="en-GB" dirty="0" err="1" smtClean="0"/>
              <a:t>GeV</a:t>
            </a:r>
            <a:endParaRPr lang="en-GB" dirty="0"/>
          </a:p>
        </p:txBody>
      </p:sp>
      <p:sp>
        <p:nvSpPr>
          <p:cNvPr id="29" name="TextBox 28"/>
          <p:cNvSpPr txBox="1"/>
          <p:nvPr/>
        </p:nvSpPr>
        <p:spPr>
          <a:xfrm>
            <a:off x="3494922" y="2836451"/>
            <a:ext cx="2173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50 &lt; </a:t>
            </a:r>
            <a:r>
              <a:rPr lang="en-GB" dirty="0" err="1" smtClean="0"/>
              <a:t>p</a:t>
            </a:r>
            <a:r>
              <a:rPr lang="en-GB" baseline="-25000" dirty="0" err="1" smtClean="0"/>
              <a:t>T</a:t>
            </a:r>
            <a:r>
              <a:rPr lang="en-GB" baseline="30000" dirty="0" err="1" smtClean="0"/>
              <a:t>Z</a:t>
            </a:r>
            <a:r>
              <a:rPr lang="en-GB" baseline="30000" dirty="0" smtClean="0"/>
              <a:t> </a:t>
            </a:r>
            <a:r>
              <a:rPr lang="en-GB" dirty="0"/>
              <a:t>&lt;</a:t>
            </a:r>
            <a:r>
              <a:rPr lang="en-GB" dirty="0" smtClean="0"/>
              <a:t> </a:t>
            </a:r>
            <a:r>
              <a:rPr lang="en-GB" dirty="0" smtClean="0"/>
              <a:t>1</a:t>
            </a:r>
            <a:r>
              <a:rPr lang="en-GB" dirty="0" smtClean="0"/>
              <a:t>00 </a:t>
            </a:r>
            <a:r>
              <a:rPr lang="en-GB" dirty="0" err="1" smtClean="0"/>
              <a:t>GeV</a:t>
            </a:r>
            <a:endParaRPr lang="en-GB" dirty="0"/>
          </a:p>
        </p:txBody>
      </p:sp>
      <p:sp>
        <p:nvSpPr>
          <p:cNvPr id="30" name="TextBox 29"/>
          <p:cNvSpPr txBox="1"/>
          <p:nvPr/>
        </p:nvSpPr>
        <p:spPr>
          <a:xfrm>
            <a:off x="6545515" y="2823999"/>
            <a:ext cx="2302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100 &lt; </a:t>
            </a:r>
            <a:r>
              <a:rPr lang="en-GB" dirty="0" err="1" smtClean="0"/>
              <a:t>p</a:t>
            </a:r>
            <a:r>
              <a:rPr lang="en-GB" baseline="-25000" dirty="0" err="1" smtClean="0"/>
              <a:t>T</a:t>
            </a:r>
            <a:r>
              <a:rPr lang="en-GB" baseline="30000" dirty="0" err="1" smtClean="0"/>
              <a:t>Z</a:t>
            </a:r>
            <a:r>
              <a:rPr lang="en-GB" baseline="30000" dirty="0" smtClean="0"/>
              <a:t> </a:t>
            </a:r>
            <a:r>
              <a:rPr lang="en-GB" dirty="0"/>
              <a:t>&lt;</a:t>
            </a:r>
            <a:r>
              <a:rPr lang="en-GB" dirty="0" smtClean="0"/>
              <a:t> 150 </a:t>
            </a:r>
            <a:r>
              <a:rPr lang="en-GB" dirty="0" err="1" smtClean="0"/>
              <a:t>GeV</a:t>
            </a:r>
            <a:endParaRPr lang="en-GB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242" y="3383985"/>
            <a:ext cx="4374751" cy="296279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54360" y="3454361"/>
            <a:ext cx="4102131" cy="277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90621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79608"/>
            <a:ext cx="9144000" cy="32941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4263"/>
          </a:xfrm>
        </p:spPr>
        <p:txBody>
          <a:bodyPr/>
          <a:lstStyle/>
          <a:p>
            <a:r>
              <a:rPr lang="en-US" dirty="0" smtClean="0"/>
              <a:t>Results: Exp. S+B &amp; Obs. events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DB4097-E36B-45D4-BEEA-68F87D3393BD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14th November 2012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Ricardo Gonçalo</a:t>
            </a:r>
            <a:endParaRPr lang="en-GB"/>
          </a:p>
        </p:txBody>
      </p:sp>
      <p:sp>
        <p:nvSpPr>
          <p:cNvPr id="5" name="Rounded Rectangle 4"/>
          <p:cNvSpPr/>
          <p:nvPr/>
        </p:nvSpPr>
        <p:spPr>
          <a:xfrm>
            <a:off x="0" y="4640173"/>
            <a:ext cx="9144000" cy="412175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ounded Rectangle 7"/>
          <p:cNvSpPr/>
          <p:nvPr/>
        </p:nvSpPr>
        <p:spPr>
          <a:xfrm>
            <a:off x="0" y="5085769"/>
            <a:ext cx="9144000" cy="196960"/>
          </a:xfrm>
          <a:prstGeom prst="roundRect">
            <a:avLst/>
          </a:prstGeom>
          <a:noFill/>
          <a:ln w="19050"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ounded Rectangle 8"/>
          <p:cNvSpPr/>
          <p:nvPr/>
        </p:nvSpPr>
        <p:spPr>
          <a:xfrm>
            <a:off x="0" y="2794974"/>
            <a:ext cx="9144000" cy="408152"/>
          </a:xfrm>
          <a:prstGeom prst="roundRect">
            <a:avLst/>
          </a:prstGeom>
          <a:noFill/>
          <a:ln w="19050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800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0" y="4213300"/>
            <a:ext cx="9144000" cy="215215"/>
          </a:xfrm>
          <a:prstGeom prst="roundRect">
            <a:avLst/>
          </a:prstGeom>
          <a:noFill/>
          <a:ln w="19050"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871598" y="1668584"/>
            <a:ext cx="2502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8TeV analysis: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08512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</a:t>
            </a:r>
            <a:r>
              <a:rPr lang="en-US" dirty="0" err="1" smtClean="0"/>
              <a:t>iboson</a:t>
            </a:r>
            <a:r>
              <a:rPr lang="en-US" dirty="0" smtClean="0"/>
              <a:t> production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DB4097-E36B-45D4-BEEA-68F87D3393BD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149413" y="2505669"/>
            <a:ext cx="3620482" cy="2862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GB" dirty="0" smtClean="0"/>
              <a:t>0,1 and 2- lepton channels combined</a:t>
            </a:r>
          </a:p>
          <a:p>
            <a:pPr marL="285750" indent="-285750">
              <a:buFont typeface="Arial"/>
              <a:buChar char="•"/>
            </a:pPr>
            <a:r>
              <a:rPr lang="en-GB" dirty="0" smtClean="0"/>
              <a:t>2011 &amp; 2012 data combined</a:t>
            </a:r>
          </a:p>
          <a:p>
            <a:pPr marL="285750" indent="-285750">
              <a:buFont typeface="Arial"/>
              <a:buChar char="•"/>
            </a:pPr>
            <a:r>
              <a:rPr lang="en-GB" dirty="0" smtClean="0"/>
              <a:t>Full systematics are applied</a:t>
            </a:r>
          </a:p>
          <a:p>
            <a:pPr marL="285750" indent="-285750">
              <a:buFont typeface="Arial"/>
              <a:buChar char="•"/>
            </a:pPr>
            <a:r>
              <a:rPr lang="en-GB" dirty="0" smtClean="0">
                <a:solidFill>
                  <a:srgbClr val="0000FF"/>
                </a:solidFill>
              </a:rPr>
              <a:t>Results</a:t>
            </a:r>
            <a:r>
              <a:rPr lang="en-GB" dirty="0" smtClean="0"/>
              <a:t> </a:t>
            </a:r>
          </a:p>
          <a:p>
            <a:pPr marL="742950" lvl="1" indent="-285750">
              <a:buFont typeface="Wingdings" charset="2"/>
              <a:buChar char="Ø"/>
            </a:pPr>
            <a:r>
              <a:rPr lang="en-GB" dirty="0" err="1" smtClean="0"/>
              <a:t>σ</a:t>
            </a:r>
            <a:r>
              <a:rPr lang="en-GB" dirty="0" smtClean="0"/>
              <a:t>/</a:t>
            </a:r>
            <a:r>
              <a:rPr lang="en-GB" dirty="0" err="1" smtClean="0"/>
              <a:t>σ</a:t>
            </a:r>
            <a:r>
              <a:rPr lang="en-GB" baseline="-25000" dirty="0" err="1" smtClean="0"/>
              <a:t>SM</a:t>
            </a:r>
            <a:r>
              <a:rPr lang="en-GB" baseline="-25000" dirty="0" smtClean="0"/>
              <a:t> </a:t>
            </a:r>
            <a:r>
              <a:rPr lang="en-GB" dirty="0" smtClean="0"/>
              <a:t>=</a:t>
            </a:r>
            <a:r>
              <a:rPr lang="en-GB" baseline="-25000" dirty="0" smtClean="0"/>
              <a:t> </a:t>
            </a:r>
            <a:r>
              <a:rPr lang="en-GB" dirty="0" err="1" smtClean="0"/>
              <a:t>μ</a:t>
            </a:r>
            <a:r>
              <a:rPr lang="en-GB" baseline="-25000" dirty="0" err="1" smtClean="0"/>
              <a:t>D</a:t>
            </a:r>
            <a:r>
              <a:rPr lang="en-GB" dirty="0" smtClean="0"/>
              <a:t>= </a:t>
            </a:r>
            <a:r>
              <a:rPr lang="en-GB" dirty="0"/>
              <a:t>1.05 ± </a:t>
            </a:r>
            <a:r>
              <a:rPr lang="en-GB" dirty="0" smtClean="0"/>
              <a:t>0.32</a:t>
            </a:r>
          </a:p>
          <a:p>
            <a:pPr marL="742950" lvl="1" indent="-285750">
              <a:buFont typeface="Wingdings" charset="2"/>
              <a:buChar char="Ø"/>
            </a:pPr>
            <a:r>
              <a:rPr lang="en-GB" dirty="0" smtClean="0"/>
              <a:t>Significance </a:t>
            </a:r>
            <a:r>
              <a:rPr lang="en-GB" dirty="0"/>
              <a:t>= </a:t>
            </a:r>
            <a:r>
              <a:rPr lang="en-GB" dirty="0" smtClean="0"/>
              <a:t>4.0 </a:t>
            </a:r>
            <a:r>
              <a:rPr lang="en-GB" dirty="0" err="1" smtClean="0"/>
              <a:t>σ</a:t>
            </a:r>
            <a:endParaRPr lang="en-GB" dirty="0" smtClean="0"/>
          </a:p>
          <a:p>
            <a:pPr marL="285750" indent="-285750">
              <a:buFont typeface="Arial"/>
              <a:buChar char="•"/>
            </a:pPr>
            <a:r>
              <a:rPr lang="en-GB" dirty="0" smtClean="0">
                <a:solidFill>
                  <a:srgbClr val="0000FF"/>
                </a:solidFill>
              </a:rPr>
              <a:t>In agreement with Standard Model</a:t>
            </a:r>
          </a:p>
          <a:p>
            <a:pPr lvl="1"/>
            <a:endParaRPr lang="en-GB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14th November 2012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Ricardo Gonçalo</a:t>
            </a:r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8709" y="2444068"/>
            <a:ext cx="5605292" cy="3892564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25299" y="5816678"/>
            <a:ext cx="7366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GB" dirty="0"/>
              <a:t>For the Higgs analysis the </a:t>
            </a:r>
            <a:r>
              <a:rPr lang="en-GB" dirty="0" err="1"/>
              <a:t>diboson</a:t>
            </a:r>
            <a:r>
              <a:rPr lang="en-GB" dirty="0"/>
              <a:t> contribution is fixed to </a:t>
            </a:r>
            <a:r>
              <a:rPr lang="en-GB" dirty="0" smtClean="0"/>
              <a:t>its </a:t>
            </a:r>
            <a:r>
              <a:rPr lang="en-GB" dirty="0"/>
              <a:t>SM expectation in the </a:t>
            </a:r>
            <a:r>
              <a:rPr lang="en-GB" dirty="0" smtClean="0"/>
              <a:t>likelihood profile, </a:t>
            </a:r>
            <a:r>
              <a:rPr lang="en-GB" dirty="0"/>
              <a:t>with an uncertainty of 11%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9374" y="821762"/>
            <a:ext cx="9005859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GB" dirty="0" smtClean="0">
                <a:solidFill>
                  <a:srgbClr val="0000FF"/>
                </a:solidFill>
              </a:rPr>
              <a:t>W</a:t>
            </a:r>
            <a:r>
              <a:rPr lang="en-GB" dirty="0">
                <a:solidFill>
                  <a:srgbClr val="0000FF"/>
                </a:solidFill>
              </a:rPr>
              <a:t>Z</a:t>
            </a:r>
            <a:r>
              <a:rPr lang="en-GB" dirty="0" smtClean="0">
                <a:solidFill>
                  <a:srgbClr val="0000FF"/>
                </a:solidFill>
              </a:rPr>
              <a:t> &amp; ZZ production with </a:t>
            </a:r>
            <a:r>
              <a:rPr lang="en-GB" dirty="0" err="1" smtClean="0">
                <a:solidFill>
                  <a:srgbClr val="0000FF"/>
                </a:solidFill>
              </a:rPr>
              <a:t>Z→bb</a:t>
            </a:r>
            <a:endParaRPr lang="en-GB" dirty="0">
              <a:solidFill>
                <a:srgbClr val="0000FF"/>
              </a:solidFill>
            </a:endParaRPr>
          </a:p>
          <a:p>
            <a:pPr marL="742950" lvl="1" indent="-285750">
              <a:buFont typeface="Wingdings" charset="2"/>
              <a:buChar char="Ø"/>
            </a:pPr>
            <a:r>
              <a:rPr lang="en-GB" dirty="0" smtClean="0"/>
              <a:t> </a:t>
            </a:r>
            <a:r>
              <a:rPr lang="en-GB" dirty="0"/>
              <a:t>S</a:t>
            </a:r>
            <a:r>
              <a:rPr lang="en-GB" dirty="0" smtClean="0"/>
              <a:t>imilar signature, but 5 times larger cross-section</a:t>
            </a:r>
          </a:p>
          <a:p>
            <a:pPr marL="285750" indent="-285750">
              <a:buFont typeface="Arial"/>
              <a:buChar char="•"/>
            </a:pPr>
            <a:r>
              <a:rPr lang="en-GB" dirty="0">
                <a:solidFill>
                  <a:srgbClr val="0000FF"/>
                </a:solidFill>
              </a:rPr>
              <a:t>P</a:t>
            </a:r>
            <a:r>
              <a:rPr lang="en-GB" dirty="0" smtClean="0">
                <a:solidFill>
                  <a:srgbClr val="0000FF"/>
                </a:solidFill>
              </a:rPr>
              <a:t>erform a separate fit for this to validate the analysis procedure</a:t>
            </a:r>
          </a:p>
          <a:p>
            <a:pPr marL="742950" lvl="1" indent="-285750">
              <a:buFont typeface="Wingdings" charset="2"/>
              <a:buChar char="Ø"/>
            </a:pPr>
            <a:r>
              <a:rPr lang="en-GB" dirty="0" smtClean="0"/>
              <a:t>Profile likelihood fit performed</a:t>
            </a:r>
            <a:r>
              <a:rPr lang="en-GB" dirty="0"/>
              <a:t> </a:t>
            </a:r>
            <a:r>
              <a:rPr lang="en-GB" dirty="0" smtClean="0"/>
              <a:t>(with systematics)</a:t>
            </a:r>
            <a:r>
              <a:rPr lang="en-GB" dirty="0"/>
              <a:t> </a:t>
            </a:r>
          </a:p>
          <a:p>
            <a:pPr marL="742950" lvl="1" indent="-285750">
              <a:buFont typeface="Wingdings" charset="2"/>
              <a:buChar char="Ø"/>
            </a:pPr>
            <a:r>
              <a:rPr lang="en-GB" dirty="0" smtClean="0"/>
              <a:t>All </a:t>
            </a:r>
            <a:r>
              <a:rPr lang="en-GB" dirty="0" err="1" smtClean="0"/>
              <a:t>bkgs</a:t>
            </a:r>
            <a:r>
              <a:rPr lang="en-GB" dirty="0" smtClean="0"/>
              <a:t> (except </a:t>
            </a:r>
            <a:r>
              <a:rPr lang="en-GB" dirty="0" err="1" smtClean="0"/>
              <a:t>diboson</a:t>
            </a:r>
            <a:r>
              <a:rPr lang="en-GB" dirty="0" smtClean="0"/>
              <a:t>) subtracted</a:t>
            </a:r>
          </a:p>
          <a:p>
            <a:pPr marL="285750" indent="-285750">
              <a:buFont typeface="Arial"/>
              <a:buChar char="•"/>
            </a:pPr>
            <a:r>
              <a:rPr lang="en-GB" dirty="0" smtClean="0">
                <a:solidFill>
                  <a:srgbClr val="0000FF"/>
                </a:solidFill>
              </a:rPr>
              <a:t>Clear excess is observed in data at the expected mass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16931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5289"/>
            <a:ext cx="9144000" cy="36044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779793"/>
          </a:xfrm>
        </p:spPr>
        <p:txBody>
          <a:bodyPr/>
          <a:lstStyle/>
          <a:p>
            <a:r>
              <a:rPr lang="en-US" dirty="0" smtClean="0"/>
              <a:t>CL</a:t>
            </a:r>
            <a:r>
              <a:rPr lang="en-US" baseline="-25000" dirty="0" smtClean="0"/>
              <a:t>S</a:t>
            </a:r>
            <a:r>
              <a:rPr lang="en-US" dirty="0" smtClean="0"/>
              <a:t> limit results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DB4097-E36B-45D4-BEEA-68F87D3393BD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  <p:sp>
        <p:nvSpPr>
          <p:cNvPr id="12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4131044"/>
            <a:ext cx="9144000" cy="2040459"/>
          </a:xfrm>
        </p:spPr>
        <p:txBody>
          <a:bodyPr/>
          <a:lstStyle/>
          <a:p>
            <a:r>
              <a:rPr lang="en-US" sz="2200" dirty="0" smtClean="0"/>
              <a:t>Observed &amp; </a:t>
            </a:r>
            <a:r>
              <a:rPr lang="en-US" sz="2200" dirty="0"/>
              <a:t>e</a:t>
            </a:r>
            <a:r>
              <a:rPr lang="en-US" sz="2200" dirty="0" smtClean="0"/>
              <a:t>xpected CL</a:t>
            </a:r>
            <a:r>
              <a:rPr lang="en-US" sz="2200" baseline="-25000" dirty="0" smtClean="0"/>
              <a:t>S</a:t>
            </a:r>
            <a:r>
              <a:rPr lang="en-US" sz="2200" dirty="0" smtClean="0"/>
              <a:t> limit on </a:t>
            </a:r>
            <a:r>
              <a:rPr lang="en-US" sz="2200" dirty="0" err="1" smtClean="0"/>
              <a:t>normalised</a:t>
            </a:r>
            <a:r>
              <a:rPr lang="en-US" sz="2200" dirty="0" smtClean="0"/>
              <a:t> signal strength as function of Higgs Boson mass (0,1,2 lept</a:t>
            </a:r>
            <a:r>
              <a:rPr lang="en-US" sz="2200" dirty="0"/>
              <a:t>o</a:t>
            </a:r>
            <a:r>
              <a:rPr lang="en-US" sz="2200" dirty="0" smtClean="0"/>
              <a:t>n combined)</a:t>
            </a:r>
          </a:p>
          <a:p>
            <a:r>
              <a:rPr lang="en-US" sz="2200" dirty="0" smtClean="0"/>
              <a:t>Observed (</a:t>
            </a:r>
            <a:r>
              <a:rPr lang="en-US" sz="2200" dirty="0"/>
              <a:t>e</a:t>
            </a:r>
            <a:r>
              <a:rPr lang="en-US" sz="2200" dirty="0" smtClean="0"/>
              <a:t>xpected) values at </a:t>
            </a:r>
            <a:r>
              <a:rPr lang="en-GB" sz="2200" dirty="0" err="1"/>
              <a:t>m</a:t>
            </a:r>
            <a:r>
              <a:rPr lang="en-GB" sz="2200" baseline="-25000" dirty="0" err="1"/>
              <a:t>H</a:t>
            </a:r>
            <a:r>
              <a:rPr lang="en-GB" sz="2200" baseline="-25000" dirty="0"/>
              <a:t> </a:t>
            </a:r>
            <a:r>
              <a:rPr lang="en-GB" sz="2200" dirty="0"/>
              <a:t>=125 </a:t>
            </a:r>
            <a:r>
              <a:rPr lang="en-GB" sz="2200" dirty="0" smtClean="0"/>
              <a:t>GeV</a:t>
            </a:r>
            <a:r>
              <a:rPr lang="en-US" sz="2200" dirty="0" smtClean="0"/>
              <a:t> 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Limits</a:t>
            </a:r>
            <a:r>
              <a:rPr lang="en-US" dirty="0" smtClean="0">
                <a:solidFill>
                  <a:srgbClr val="0000FF"/>
                </a:solidFill>
              </a:rPr>
              <a:t> 1.8 (3.3) </a:t>
            </a:r>
            <a:r>
              <a:rPr lang="en-US" dirty="0" smtClean="0"/>
              <a:t>&amp;</a:t>
            </a:r>
            <a:r>
              <a:rPr lang="en-US" dirty="0" smtClean="0">
                <a:solidFill>
                  <a:srgbClr val="8B008B"/>
                </a:solidFill>
              </a:rPr>
              <a:t> </a:t>
            </a:r>
            <a:r>
              <a:rPr lang="en-US" dirty="0" smtClean="0">
                <a:solidFill>
                  <a:srgbClr val="000090"/>
                </a:solidFill>
              </a:rPr>
              <a:t>3.4 (2.5) </a:t>
            </a:r>
            <a:r>
              <a:rPr lang="en-US" dirty="0" smtClean="0">
                <a:solidFill>
                  <a:srgbClr val="000000"/>
                </a:solidFill>
              </a:rPr>
              <a:t>times the Standard Model </a:t>
            </a:r>
          </a:p>
          <a:p>
            <a:pPr lvl="1"/>
            <a:r>
              <a:rPr lang="en-GB" sz="2000" dirty="0" smtClean="0"/>
              <a:t>p</a:t>
            </a:r>
            <a:r>
              <a:rPr lang="en-GB" sz="2000" baseline="-25000" dirty="0" smtClean="0"/>
              <a:t>0</a:t>
            </a:r>
            <a:r>
              <a:rPr lang="en-GB" sz="2000" dirty="0" smtClean="0"/>
              <a:t> </a:t>
            </a:r>
            <a:r>
              <a:rPr lang="en-GB" dirty="0" smtClean="0"/>
              <a:t>values: </a:t>
            </a:r>
            <a:r>
              <a:rPr lang="en-GB" sz="2000" dirty="0" smtClean="0">
                <a:solidFill>
                  <a:srgbClr val="0000FF"/>
                </a:solidFill>
              </a:rPr>
              <a:t>0.97 (0.26) </a:t>
            </a:r>
            <a:r>
              <a:rPr lang="en-GB" sz="2000" dirty="0" smtClean="0">
                <a:solidFill>
                  <a:srgbClr val="000000"/>
                </a:solidFill>
              </a:rPr>
              <a:t>&amp; </a:t>
            </a:r>
            <a:r>
              <a:rPr lang="en-GB" sz="2000" dirty="0" smtClean="0">
                <a:solidFill>
                  <a:srgbClr val="000090"/>
                </a:solidFill>
              </a:rPr>
              <a:t>0.17 (0.20)</a:t>
            </a:r>
            <a:endParaRPr lang="en-GB" dirty="0" smtClean="0">
              <a:solidFill>
                <a:srgbClr val="000090"/>
              </a:solidFill>
            </a:endParaRPr>
          </a:p>
          <a:p>
            <a:pPr lvl="1"/>
            <a:r>
              <a:rPr lang="en-GB" dirty="0" err="1"/>
              <a:t>σ</a:t>
            </a:r>
            <a:r>
              <a:rPr lang="en-GB" dirty="0"/>
              <a:t>/</a:t>
            </a:r>
            <a:r>
              <a:rPr lang="en-GB" dirty="0" err="1" smtClean="0"/>
              <a:t>σ</a:t>
            </a:r>
            <a:r>
              <a:rPr lang="en-GB" baseline="-25000" dirty="0" err="1" smtClean="0"/>
              <a:t>SM</a:t>
            </a:r>
            <a:r>
              <a:rPr lang="en-GB" dirty="0" smtClean="0"/>
              <a:t>:</a:t>
            </a:r>
            <a:r>
              <a:rPr lang="en-GB" baseline="-25000" dirty="0"/>
              <a:t> </a:t>
            </a:r>
            <a:r>
              <a:rPr lang="el-GR" sz="2000" dirty="0" smtClean="0">
                <a:solidFill>
                  <a:srgbClr val="0000FF"/>
                </a:solidFill>
              </a:rPr>
              <a:t>μ = </a:t>
            </a:r>
            <a:r>
              <a:rPr lang="el-GR" sz="2000" dirty="0">
                <a:solidFill>
                  <a:srgbClr val="0000FF"/>
                </a:solidFill>
              </a:rPr>
              <a:t>−2.7 ± 1.1(stat.) ± 1.1(syst.</a:t>
            </a:r>
            <a:r>
              <a:rPr lang="el-GR" sz="2000" dirty="0" smtClean="0">
                <a:solidFill>
                  <a:srgbClr val="0000FF"/>
                </a:solidFill>
              </a:rPr>
              <a:t>)</a:t>
            </a:r>
            <a:r>
              <a:rPr lang="en-GB" sz="2000" dirty="0" smtClean="0"/>
              <a:t> &amp; </a:t>
            </a:r>
            <a:r>
              <a:rPr lang="el-GR" sz="2000" dirty="0" smtClean="0">
                <a:solidFill>
                  <a:srgbClr val="000090"/>
                </a:solidFill>
              </a:rPr>
              <a:t>μ </a:t>
            </a:r>
            <a:r>
              <a:rPr lang="el-GR" sz="2000" dirty="0">
                <a:solidFill>
                  <a:srgbClr val="000090"/>
                </a:solidFill>
              </a:rPr>
              <a:t>= 1.0 ± 0.9(stat.) ± 1.1(syst.) </a:t>
            </a:r>
          </a:p>
          <a:p>
            <a:pPr marL="0" indent="0">
              <a:buNone/>
            </a:pPr>
            <a:endParaRPr lang="en-GB" sz="2000" dirty="0">
              <a:solidFill>
                <a:srgbClr val="000090"/>
              </a:solidFill>
            </a:endParaRPr>
          </a:p>
          <a:p>
            <a:pPr lvl="1"/>
            <a:endParaRPr lang="en-US" dirty="0">
              <a:solidFill>
                <a:srgbClr val="8B008B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14th November 2012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Ricardo Gonçalo</a:t>
            </a:r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1804846" y="1693265"/>
            <a:ext cx="681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0000FF"/>
                </a:solidFill>
              </a:rPr>
              <a:t>2011</a:t>
            </a:r>
            <a:endParaRPr lang="en-GB" b="1" dirty="0">
              <a:solidFill>
                <a:srgbClr val="00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13657" y="1723126"/>
            <a:ext cx="698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000090"/>
                </a:solidFill>
              </a:rPr>
              <a:t>2012</a:t>
            </a:r>
            <a:endParaRPr lang="en-GB" b="1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09155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3065" y="4247640"/>
            <a:ext cx="3197477" cy="25229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62" y="0"/>
            <a:ext cx="8463951" cy="836613"/>
          </a:xfrm>
        </p:spPr>
        <p:txBody>
          <a:bodyPr/>
          <a:lstStyle/>
          <a:p>
            <a:r>
              <a:rPr lang="en-US" dirty="0" smtClean="0"/>
              <a:t>Combined (2011 &amp; 2012) result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DB4097-E36B-45D4-BEEA-68F87D3393BD}" type="slidenum">
              <a:rPr lang="en-GB" smtClean="0"/>
              <a:pPr>
                <a:defRPr/>
              </a:pPr>
              <a:t>19</a:t>
            </a:fld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14th November 2012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Ricardo Gonçalo</a:t>
            </a:r>
            <a:endParaRPr lang="en-GB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4155" y="779792"/>
            <a:ext cx="4526153" cy="315720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228" y="746373"/>
            <a:ext cx="4325725" cy="356059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23090" y="4366841"/>
            <a:ext cx="559279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GB" sz="2000" dirty="0" smtClean="0"/>
              <a:t>Observed (expected) limit at </a:t>
            </a:r>
            <a:r>
              <a:rPr lang="en-GB" sz="2000" dirty="0" err="1" smtClean="0"/>
              <a:t>m</a:t>
            </a:r>
            <a:r>
              <a:rPr lang="en-GB" sz="2000" baseline="-25000" dirty="0" err="1" smtClean="0"/>
              <a:t>H</a:t>
            </a:r>
            <a:r>
              <a:rPr lang="en-GB" sz="2000" baseline="-25000" dirty="0" smtClean="0"/>
              <a:t> </a:t>
            </a:r>
            <a:r>
              <a:rPr lang="en-GB" sz="2000" dirty="0" smtClean="0"/>
              <a:t>=125 GeV</a:t>
            </a:r>
          </a:p>
          <a:p>
            <a:pPr marL="742950" lvl="1" indent="-285750">
              <a:buFont typeface="Wingdings" charset="2"/>
              <a:buChar char="Ø"/>
            </a:pPr>
            <a:r>
              <a:rPr lang="en-GB" sz="2000" dirty="0" smtClean="0"/>
              <a:t>1.8 (1.9) x SM prediction</a:t>
            </a:r>
          </a:p>
          <a:p>
            <a:pPr marL="285750" indent="-285750">
              <a:buFont typeface="Arial"/>
              <a:buChar char="•"/>
            </a:pPr>
            <a:r>
              <a:rPr lang="en-GB" sz="2000" dirty="0" smtClean="0"/>
              <a:t>Observed (expected) p</a:t>
            </a:r>
            <a:r>
              <a:rPr lang="en-GB" sz="2000" baseline="-25000" dirty="0" smtClean="0"/>
              <a:t>0</a:t>
            </a:r>
            <a:r>
              <a:rPr lang="en-GB" sz="2000" dirty="0"/>
              <a:t> </a:t>
            </a:r>
            <a:r>
              <a:rPr lang="en-GB" sz="2000" dirty="0" smtClean="0"/>
              <a:t>value 0.64 (0.15)</a:t>
            </a:r>
          </a:p>
          <a:p>
            <a:pPr marL="285750" indent="-285750">
              <a:buFont typeface="Arial"/>
              <a:buChar char="•"/>
            </a:pPr>
            <a:r>
              <a:rPr lang="en-GB" sz="2000" dirty="0" err="1"/>
              <a:t>σ</a:t>
            </a:r>
            <a:r>
              <a:rPr lang="en-GB" sz="2000" dirty="0"/>
              <a:t>/</a:t>
            </a:r>
            <a:r>
              <a:rPr lang="en-GB" sz="2000" dirty="0" err="1"/>
              <a:t>σ</a:t>
            </a:r>
            <a:r>
              <a:rPr lang="en-GB" sz="2000" baseline="-25000" dirty="0" err="1"/>
              <a:t>SM</a:t>
            </a:r>
            <a:r>
              <a:rPr lang="en-GB" sz="2000" baseline="-25000" dirty="0"/>
              <a:t> </a:t>
            </a:r>
            <a:r>
              <a:rPr lang="en-GB" sz="2000" dirty="0" smtClean="0"/>
              <a:t>= </a:t>
            </a:r>
            <a:r>
              <a:rPr lang="el-GR" sz="2000" dirty="0" smtClean="0"/>
              <a:t>μ</a:t>
            </a:r>
            <a:r>
              <a:rPr lang="en-GB" sz="2000" dirty="0" smtClean="0"/>
              <a:t> </a:t>
            </a:r>
            <a:r>
              <a:rPr lang="el-GR" sz="2000" dirty="0" smtClean="0"/>
              <a:t>= −0.4 ± 0.7(stat.) ± 0.8(syst.) </a:t>
            </a:r>
            <a:endParaRPr lang="en-GB" sz="2000" dirty="0" smtClean="0"/>
          </a:p>
          <a:p>
            <a:pPr marL="285750" indent="-285750">
              <a:buFont typeface="Arial"/>
              <a:buChar char="•"/>
            </a:pPr>
            <a:r>
              <a:rPr lang="en-GB" sz="2000" dirty="0" smtClean="0"/>
              <a:t>Exclusion at </a:t>
            </a:r>
            <a:r>
              <a:rPr lang="en-GB" sz="2000" dirty="0" err="1" smtClean="0"/>
              <a:t>m</a:t>
            </a:r>
            <a:r>
              <a:rPr lang="en-GB" sz="2000" baseline="-25000" dirty="0" err="1" smtClean="0"/>
              <a:t>H</a:t>
            </a:r>
            <a:r>
              <a:rPr lang="en-GB" sz="2000" dirty="0" smtClean="0"/>
              <a:t> ~ 110 GeV</a:t>
            </a:r>
          </a:p>
          <a:p>
            <a:r>
              <a:rPr lang="en-GB" sz="2000" dirty="0" smtClean="0">
                <a:solidFill>
                  <a:srgbClr val="660066"/>
                </a:solidFill>
              </a:rPr>
              <a:t>More than doubled the analysis sensitivity  ➠</a:t>
            </a:r>
            <a:endParaRPr lang="en-GB" sz="2000" dirty="0">
              <a:solidFill>
                <a:srgbClr val="660066"/>
              </a:solidFill>
            </a:endParaRPr>
          </a:p>
        </p:txBody>
      </p:sp>
      <p:sp>
        <p:nvSpPr>
          <p:cNvPr id="12" name="Content Placeholder 3"/>
          <p:cNvSpPr>
            <a:spLocks noGrp="1"/>
          </p:cNvSpPr>
          <p:nvPr>
            <p:ph sz="quarter" idx="2"/>
          </p:nvPr>
        </p:nvSpPr>
        <p:spPr>
          <a:xfrm>
            <a:off x="6350101" y="4018164"/>
            <a:ext cx="2127274" cy="437208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 smtClean="0">
                <a:solidFill>
                  <a:srgbClr val="800000"/>
                </a:solidFill>
              </a:rPr>
              <a:t>Previous publication</a:t>
            </a:r>
            <a:r>
              <a:rPr lang="en-GB" sz="1600" dirty="0">
                <a:solidFill>
                  <a:srgbClr val="800000"/>
                </a:solidFill>
              </a:rPr>
              <a:t>	</a:t>
            </a:r>
            <a:endParaRPr lang="en-US" sz="1600" dirty="0" smtClean="0">
              <a:solidFill>
                <a:srgbClr val="8000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80669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" y="0"/>
            <a:ext cx="9011920" cy="836613"/>
          </a:xfrm>
        </p:spPr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187D2E-9D8E-430D-BCA5-7FAF04D6C6BC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205411" y="3714750"/>
            <a:ext cx="8700464" cy="2667000"/>
          </a:xfrm>
        </p:spPr>
        <p:txBody>
          <a:bodyPr/>
          <a:lstStyle/>
          <a:p>
            <a:r>
              <a:rPr lang="en-US" sz="2200" dirty="0" smtClean="0"/>
              <a:t>The 6 billion Swiss Franc question (plus M&amp;O): </a:t>
            </a:r>
            <a:r>
              <a:rPr lang="en-US" sz="2200" b="1" dirty="0" smtClean="0">
                <a:solidFill>
                  <a:srgbClr val="FF0000"/>
                </a:solidFill>
              </a:rPr>
              <a:t>Is it </a:t>
            </a:r>
            <a:r>
              <a:rPr lang="en-US" sz="2200" b="1" dirty="0" smtClean="0">
                <a:solidFill>
                  <a:srgbClr val="FF0000"/>
                </a:solidFill>
              </a:rPr>
              <a:t>THE Higgs?</a:t>
            </a:r>
            <a:endParaRPr lang="en-US" sz="2200" dirty="0" smtClean="0">
              <a:solidFill>
                <a:srgbClr val="FF0000"/>
              </a:solidFill>
            </a:endParaRPr>
          </a:p>
          <a:p>
            <a:r>
              <a:rPr lang="en-US" sz="2200" dirty="0" smtClean="0"/>
              <a:t>H </a:t>
            </a:r>
            <a:r>
              <a:rPr lang="en-US" sz="2200" dirty="0" smtClean="0"/>
              <a:t>➞ bb is important to</a:t>
            </a:r>
            <a:r>
              <a:rPr lang="en-US" sz="2200" dirty="0" smtClean="0"/>
              <a:t> answer it!</a:t>
            </a:r>
          </a:p>
          <a:p>
            <a:pPr lvl="1"/>
            <a:r>
              <a:rPr lang="en-US" sz="1800" dirty="0" smtClean="0"/>
              <a:t>Direct sensitivity to Higgs couplings to fermions</a:t>
            </a:r>
          </a:p>
          <a:p>
            <a:pPr lvl="1"/>
            <a:r>
              <a:rPr lang="en-US" sz="1800" dirty="0" smtClean="0"/>
              <a:t>Largest </a:t>
            </a:r>
            <a:r>
              <a:rPr lang="en-US" sz="1800" dirty="0" smtClean="0"/>
              <a:t>SM Higgs</a:t>
            </a:r>
            <a:r>
              <a:rPr lang="en-US" sz="1800" dirty="0" smtClean="0"/>
              <a:t> BR (</a:t>
            </a:r>
            <a:r>
              <a:rPr lang="en-US" dirty="0" smtClean="0"/>
              <a:t>58% at ≈125GeV) – help constrain total width</a:t>
            </a:r>
          </a:p>
          <a:p>
            <a:pPr lvl="1"/>
            <a:r>
              <a:rPr lang="en-US" sz="1800" dirty="0" smtClean="0"/>
              <a:t>M</a:t>
            </a:r>
            <a:r>
              <a:rPr lang="en-US" sz="1800" dirty="0" smtClean="0"/>
              <a:t>easure top Yukawa coupling directly – largest in SM</a:t>
            </a:r>
          </a:p>
          <a:p>
            <a:pPr lvl="1"/>
            <a:r>
              <a:rPr lang="en-US" sz="1800" dirty="0" smtClean="0"/>
              <a:t>Challenging </a:t>
            </a:r>
            <a:r>
              <a:rPr lang="en-US" sz="1800" dirty="0" smtClean="0"/>
              <a:t>b</a:t>
            </a:r>
            <a:r>
              <a:rPr lang="en-US" sz="1800" dirty="0" smtClean="0"/>
              <a:t>ackgrounds: use associated production with W, Z, </a:t>
            </a:r>
            <a:r>
              <a:rPr lang="en-US" sz="1800" dirty="0" err="1" smtClean="0"/>
              <a:t>tt</a:t>
            </a:r>
            <a:endParaRPr lang="en-US" dirty="0" smtClean="0"/>
          </a:p>
          <a:p>
            <a:r>
              <a:rPr lang="en-US" dirty="0" smtClean="0"/>
              <a:t>This talk: new VH results from 7 and 8 </a:t>
            </a:r>
            <a:r>
              <a:rPr lang="en-US" dirty="0" err="1" smtClean="0"/>
              <a:t>TeV</a:t>
            </a:r>
            <a:r>
              <a:rPr lang="en-US" dirty="0" smtClean="0"/>
              <a:t> and </a:t>
            </a:r>
            <a:r>
              <a:rPr lang="en-US" dirty="0" err="1" smtClean="0"/>
              <a:t>ttH</a:t>
            </a:r>
            <a:r>
              <a:rPr lang="en-US" dirty="0" smtClean="0"/>
              <a:t> for 7TeV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sz="2200" dirty="0" smtClean="0"/>
          </a:p>
          <a:p>
            <a:endParaRPr lang="en-US" sz="2200" dirty="0" smtClean="0"/>
          </a:p>
        </p:txBody>
      </p:sp>
      <p:sp>
        <p:nvSpPr>
          <p:cNvPr id="17" name="Content Placeholder 9"/>
          <p:cNvSpPr txBox="1">
            <a:spLocks/>
          </p:cNvSpPr>
          <p:nvPr/>
        </p:nvSpPr>
        <p:spPr bwMode="auto">
          <a:xfrm>
            <a:off x="0" y="3818405"/>
            <a:ext cx="5881482" cy="2717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endParaRPr lang="en-US" dirty="0" smtClean="0"/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grpSp>
        <p:nvGrpSpPr>
          <p:cNvPr id="22" name="Group 21"/>
          <p:cNvGrpSpPr/>
          <p:nvPr/>
        </p:nvGrpSpPr>
        <p:grpSpPr>
          <a:xfrm>
            <a:off x="936625" y="847725"/>
            <a:ext cx="3643615" cy="2615434"/>
            <a:chOff x="936625" y="847725"/>
            <a:chExt cx="3643615" cy="2615434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36625" y="847725"/>
              <a:ext cx="3643615" cy="2615434"/>
            </a:xfrm>
            <a:prstGeom prst="rect">
              <a:avLst/>
            </a:prstGeom>
          </p:spPr>
        </p:pic>
        <p:sp>
          <p:nvSpPr>
            <p:cNvPr id="14" name="Oval 13"/>
            <p:cNvSpPr/>
            <p:nvPr/>
          </p:nvSpPr>
          <p:spPr>
            <a:xfrm>
              <a:off x="1973866" y="895090"/>
              <a:ext cx="259310" cy="219429"/>
            </a:xfrm>
            <a:prstGeom prst="ellipse">
              <a:avLst/>
            </a:prstGeom>
            <a:noFill/>
            <a:ln w="19050">
              <a:solidFill>
                <a:srgbClr val="537DC7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14th November 2012</a:t>
            </a:r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Ricardo Gonçalo</a:t>
            </a:r>
            <a:endParaRPr lang="en-GB" dirty="0"/>
          </a:p>
        </p:txBody>
      </p:sp>
      <p:grpSp>
        <p:nvGrpSpPr>
          <p:cNvPr id="15" name="Group 14"/>
          <p:cNvGrpSpPr/>
          <p:nvPr/>
        </p:nvGrpSpPr>
        <p:grpSpPr>
          <a:xfrm>
            <a:off x="4906803" y="792782"/>
            <a:ext cx="3050512" cy="2942909"/>
            <a:chOff x="5605303" y="3682032"/>
            <a:chExt cx="3050512" cy="294290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605303" y="3682032"/>
              <a:ext cx="3050512" cy="2942909"/>
            </a:xfrm>
            <a:prstGeom prst="rect">
              <a:avLst/>
            </a:prstGeom>
          </p:spPr>
        </p:pic>
        <p:sp>
          <p:nvSpPr>
            <p:cNvPr id="12" name="Oval 11"/>
            <p:cNvSpPr/>
            <p:nvPr/>
          </p:nvSpPr>
          <p:spPr>
            <a:xfrm>
              <a:off x="6356901" y="5512407"/>
              <a:ext cx="844420" cy="272624"/>
            </a:xfrm>
            <a:prstGeom prst="ellipse">
              <a:avLst/>
            </a:prstGeom>
            <a:noFill/>
            <a:ln w="15875">
              <a:solidFill>
                <a:srgbClr val="537DC7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Oval 12"/>
            <p:cNvSpPr/>
            <p:nvPr/>
          </p:nvSpPr>
          <p:spPr>
            <a:xfrm>
              <a:off x="6061666" y="4350253"/>
              <a:ext cx="804525" cy="263155"/>
            </a:xfrm>
            <a:prstGeom prst="ellipse">
              <a:avLst/>
            </a:prstGeom>
            <a:noFill/>
            <a:ln w="15875">
              <a:solidFill>
                <a:srgbClr val="990099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Oval 19"/>
            <p:cNvSpPr/>
            <p:nvPr/>
          </p:nvSpPr>
          <p:spPr>
            <a:xfrm>
              <a:off x="7037784" y="5865018"/>
              <a:ext cx="844420" cy="272624"/>
            </a:xfrm>
            <a:prstGeom prst="ellipse">
              <a:avLst/>
            </a:prstGeom>
            <a:noFill/>
            <a:ln w="15875">
              <a:solidFill>
                <a:srgbClr val="85E97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00805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115060" y="2651126"/>
            <a:ext cx="7040880" cy="1524000"/>
          </a:xfrm>
        </p:spPr>
        <p:txBody>
          <a:bodyPr/>
          <a:lstStyle/>
          <a:p>
            <a:r>
              <a:rPr lang="en-US" dirty="0" err="1" smtClean="0"/>
              <a:t>ttH</a:t>
            </a:r>
            <a:r>
              <a:rPr lang="en-US" dirty="0" smtClean="0"/>
              <a:t> analysis of </a:t>
            </a:r>
            <a:br>
              <a:rPr lang="en-US" dirty="0" smtClean="0"/>
            </a:br>
            <a:r>
              <a:rPr lang="en-US" dirty="0" smtClean="0"/>
              <a:t>7 </a:t>
            </a:r>
            <a:r>
              <a:rPr lang="en-US" dirty="0" err="1" smtClean="0"/>
              <a:t>TeV</a:t>
            </a:r>
            <a:r>
              <a:rPr lang="en-US" dirty="0" smtClean="0"/>
              <a:t> data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14th November 2012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Ricardo Gonçalo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187D2E-9D8E-430D-BCA5-7FAF04D6C6BC}" type="slidenum">
              <a:rPr lang="en-GB" smtClean="0"/>
              <a:pPr>
                <a:defRPr/>
              </a:pPr>
              <a:t>20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4993115" y="1714724"/>
            <a:ext cx="4150885" cy="3991584"/>
            <a:chOff x="4750588" y="2128243"/>
            <a:chExt cx="4150885" cy="3991584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50588" y="2198791"/>
              <a:ext cx="2919707" cy="3921036"/>
            </a:xfrm>
            <a:prstGeom prst="rect">
              <a:avLst/>
            </a:prstGeom>
          </p:spPr>
        </p:pic>
        <p:grpSp>
          <p:nvGrpSpPr>
            <p:cNvPr id="15" name="Group 14"/>
            <p:cNvGrpSpPr/>
            <p:nvPr/>
          </p:nvGrpSpPr>
          <p:grpSpPr>
            <a:xfrm>
              <a:off x="7559361" y="4985614"/>
              <a:ext cx="1279256" cy="1058243"/>
              <a:chOff x="7829817" y="2128243"/>
              <a:chExt cx="1279256" cy="1058243"/>
            </a:xfrm>
          </p:grpSpPr>
          <p:sp>
            <p:nvSpPr>
              <p:cNvPr id="8" name="Right Brace 7"/>
              <p:cNvSpPr/>
              <p:nvPr/>
            </p:nvSpPr>
            <p:spPr>
              <a:xfrm>
                <a:off x="7829817" y="2128243"/>
                <a:ext cx="225017" cy="1058243"/>
              </a:xfrm>
              <a:prstGeom prst="rightBrac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8100273" y="2224245"/>
                <a:ext cx="10088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 smtClean="0"/>
                  <a:t>e</a:t>
                </a:r>
                <a:r>
                  <a:rPr lang="en-US" dirty="0" smtClean="0"/>
                  <a:t> or </a:t>
                </a:r>
                <a:r>
                  <a:rPr lang="en-US" dirty="0" err="1" smtClean="0"/>
                  <a:t>μ</a:t>
                </a:r>
                <a:r>
                  <a:rPr lang="en-US" dirty="0" smtClean="0"/>
                  <a:t>, </a:t>
                </a:r>
                <a:r>
                  <a:rPr lang="en-US" dirty="0" err="1" smtClean="0"/>
                  <a:t>E</a:t>
                </a:r>
                <a:r>
                  <a:rPr lang="en-US" baseline="-25000" dirty="0" err="1" smtClean="0"/>
                  <a:t>T</a:t>
                </a:r>
                <a:r>
                  <a:rPr lang="en-US" baseline="30000" dirty="0" err="1" smtClean="0"/>
                  <a:t>miss</a:t>
                </a:r>
                <a:r>
                  <a:rPr lang="en-US" baseline="30000" dirty="0" smtClean="0"/>
                  <a:t> </a:t>
                </a:r>
                <a:r>
                  <a:rPr lang="en-US" dirty="0" smtClean="0"/>
                  <a:t>, M</a:t>
                </a:r>
                <a:r>
                  <a:rPr lang="en-US" baseline="-25000" dirty="0" smtClean="0"/>
                  <a:t>T</a:t>
                </a:r>
                <a:r>
                  <a:rPr lang="en-US" baseline="30000" dirty="0" smtClean="0"/>
                  <a:t>W</a:t>
                </a:r>
                <a:endParaRPr lang="en-US" baseline="30000" dirty="0"/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7559361" y="3257034"/>
              <a:ext cx="1233817" cy="1599124"/>
              <a:chOff x="7829818" y="3257034"/>
              <a:chExt cx="1233817" cy="1599124"/>
            </a:xfrm>
          </p:grpSpPr>
          <p:sp>
            <p:nvSpPr>
              <p:cNvPr id="10" name="Right Brace 9"/>
              <p:cNvSpPr/>
              <p:nvPr/>
            </p:nvSpPr>
            <p:spPr>
              <a:xfrm>
                <a:off x="7829818" y="3257034"/>
                <a:ext cx="244956" cy="1599124"/>
              </a:xfrm>
              <a:prstGeom prst="rightBrac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8100274" y="3638989"/>
                <a:ext cx="96336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Up to 4 </a:t>
                </a:r>
                <a:r>
                  <a:rPr lang="en-US" dirty="0" err="1" smtClean="0"/>
                  <a:t>b</a:t>
                </a:r>
                <a:r>
                  <a:rPr lang="en-US" dirty="0" smtClean="0"/>
                  <a:t>-tags</a:t>
                </a:r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7552705" y="2128243"/>
              <a:ext cx="1348768" cy="1017390"/>
              <a:chOff x="7552705" y="2128243"/>
              <a:chExt cx="1348768" cy="1017390"/>
            </a:xfrm>
          </p:grpSpPr>
          <p:sp>
            <p:nvSpPr>
              <p:cNvPr id="12" name="Right Brace 11"/>
              <p:cNvSpPr/>
              <p:nvPr/>
            </p:nvSpPr>
            <p:spPr>
              <a:xfrm>
                <a:off x="7552705" y="2128243"/>
                <a:ext cx="251611" cy="1017390"/>
              </a:xfrm>
              <a:prstGeom prst="rightBrac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7916839" y="2198791"/>
                <a:ext cx="98463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/>
                  <a:t>2 light jets (mostly)</a:t>
                </a:r>
                <a:endParaRPr lang="en-US" sz="1600" dirty="0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777" y="49809"/>
            <a:ext cx="8229600" cy="1382184"/>
          </a:xfrm>
        </p:spPr>
        <p:txBody>
          <a:bodyPr/>
          <a:lstStyle/>
          <a:p>
            <a:r>
              <a:rPr lang="en-US" dirty="0" err="1" smtClean="0"/>
              <a:t>ttH</a:t>
            </a:r>
            <a:r>
              <a:rPr lang="en-US" dirty="0" smtClean="0"/>
              <a:t>, H-&gt;bb </a:t>
            </a:r>
            <a:r>
              <a:rPr lang="en-US" dirty="0" smtClean="0"/>
              <a:t>analysis</a:t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</a:rPr>
              <a:t>A yes we can! </a:t>
            </a:r>
            <a:r>
              <a:rPr lang="en-US" dirty="0" smtClean="0">
                <a:solidFill>
                  <a:srgbClr val="FF0000"/>
                </a:solidFill>
              </a:rPr>
              <a:t>channel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91543"/>
            <a:ext cx="5320834" cy="3261694"/>
          </a:xfrm>
        </p:spPr>
        <p:txBody>
          <a:bodyPr>
            <a:normAutofit fontScale="85000" lnSpcReduction="20000"/>
          </a:bodyPr>
          <a:lstStyle/>
          <a:p>
            <a:pPr marL="342900" lvl="1" indent="-342900">
              <a:buFontTx/>
              <a:buChar char="•"/>
            </a:pPr>
            <a:r>
              <a:rPr lang="en-US" dirty="0" smtClean="0"/>
              <a:t>ATLAS-CONF-2012-135: </a:t>
            </a:r>
            <a:r>
              <a:rPr lang="en-US" dirty="0" smtClean="0">
                <a:hlinkClick r:id="rId3"/>
              </a:rPr>
              <a:t>https://cdsweb.cern.ch/record/1478423</a:t>
            </a:r>
            <a:r>
              <a:rPr lang="en-US" dirty="0" smtClean="0"/>
              <a:t>  </a:t>
            </a:r>
          </a:p>
          <a:p>
            <a:r>
              <a:rPr lang="en-US" sz="2600" dirty="0" smtClean="0"/>
              <a:t>Data</a:t>
            </a:r>
            <a:r>
              <a:rPr lang="en-US" sz="2600" dirty="0" smtClean="0"/>
              <a:t>: 4.7fb</a:t>
            </a:r>
            <a:r>
              <a:rPr lang="en-US" sz="2600" baseline="30000" dirty="0"/>
              <a:t>-1 </a:t>
            </a:r>
            <a:r>
              <a:rPr lang="en-US" sz="2600" dirty="0" smtClean="0"/>
              <a:t>at </a:t>
            </a:r>
            <a:r>
              <a:rPr lang="en-US" sz="2600" dirty="0"/>
              <a:t>√s = </a:t>
            </a:r>
            <a:r>
              <a:rPr lang="en-US" sz="2600" dirty="0" smtClean="0"/>
              <a:t>7 </a:t>
            </a:r>
            <a:r>
              <a:rPr lang="en-US" sz="2600" dirty="0" err="1" smtClean="0"/>
              <a:t>TeV</a:t>
            </a:r>
            <a:r>
              <a:rPr lang="en-US" sz="2600" dirty="0" smtClean="0"/>
              <a:t> (2011)</a:t>
            </a:r>
          </a:p>
          <a:p>
            <a:r>
              <a:rPr lang="en-US" sz="2600" dirty="0"/>
              <a:t>9 </a:t>
            </a:r>
            <a:r>
              <a:rPr lang="en-US" sz="2600" dirty="0" smtClean="0"/>
              <a:t>categories based </a:t>
            </a:r>
            <a:r>
              <a:rPr lang="en-US" sz="2600" dirty="0"/>
              <a:t>on </a:t>
            </a:r>
            <a:r>
              <a:rPr lang="en-US" sz="2600" dirty="0" smtClean="0"/>
              <a:t>jet &amp; b</a:t>
            </a:r>
            <a:r>
              <a:rPr lang="en-US" sz="2600" dirty="0"/>
              <a:t>-</a:t>
            </a:r>
            <a:r>
              <a:rPr lang="en-US" sz="2600" dirty="0" smtClean="0"/>
              <a:t>tag multiplicity</a:t>
            </a:r>
            <a:endParaRPr lang="en-US" sz="2600" dirty="0"/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Signal</a:t>
            </a:r>
            <a:r>
              <a:rPr lang="en-US" dirty="0" smtClean="0"/>
              <a:t> enriched </a:t>
            </a:r>
            <a:r>
              <a:rPr lang="en-US" dirty="0"/>
              <a:t>(5 jets, ≥6 jets) x (3,≥4 b-tag</a:t>
            </a:r>
            <a:r>
              <a:rPr lang="en-US" dirty="0" smtClean="0"/>
              <a:t>)</a:t>
            </a:r>
          </a:p>
          <a:p>
            <a:pPr lvl="1"/>
            <a:r>
              <a:rPr lang="en-US" dirty="0"/>
              <a:t>O</a:t>
            </a:r>
            <a:r>
              <a:rPr lang="en-US" dirty="0" smtClean="0"/>
              <a:t>ther are </a:t>
            </a:r>
            <a:r>
              <a:rPr lang="en-US" dirty="0" smtClean="0">
                <a:solidFill>
                  <a:srgbClr val="0000FF"/>
                </a:solidFill>
              </a:rPr>
              <a:t>background </a:t>
            </a:r>
            <a:r>
              <a:rPr lang="en-US" dirty="0" smtClean="0"/>
              <a:t>enriched</a:t>
            </a:r>
          </a:p>
          <a:p>
            <a:r>
              <a:rPr lang="en-US" sz="2600" dirty="0" smtClean="0"/>
              <a:t>Final discriminants</a:t>
            </a:r>
          </a:p>
          <a:p>
            <a:pPr lvl="1"/>
            <a:r>
              <a:rPr lang="en-US" dirty="0" err="1" smtClean="0"/>
              <a:t>m</a:t>
            </a:r>
            <a:r>
              <a:rPr lang="en-US" baseline="-25000" dirty="0" err="1" smtClean="0"/>
              <a:t>bb</a:t>
            </a:r>
            <a:r>
              <a:rPr lang="en-US" dirty="0" smtClean="0"/>
              <a:t> </a:t>
            </a:r>
            <a:r>
              <a:rPr lang="en-US" dirty="0"/>
              <a:t>for ≥6 jets and </a:t>
            </a:r>
            <a:r>
              <a:rPr lang="en-US" dirty="0" smtClean="0"/>
              <a:t>(≥</a:t>
            </a:r>
            <a:r>
              <a:rPr lang="en-US" dirty="0"/>
              <a:t>3</a:t>
            </a:r>
            <a:r>
              <a:rPr lang="en-US" dirty="0" smtClean="0"/>
              <a:t> </a:t>
            </a:r>
            <a:r>
              <a:rPr lang="en-US" dirty="0"/>
              <a:t>b-tag) samples </a:t>
            </a:r>
          </a:p>
          <a:p>
            <a:pPr lvl="1"/>
            <a:r>
              <a:rPr lang="en-US" dirty="0" err="1" smtClean="0">
                <a:solidFill>
                  <a:srgbClr val="660066"/>
                </a:solidFill>
              </a:rPr>
              <a:t>H</a:t>
            </a:r>
            <a:r>
              <a:rPr lang="en-US" baseline="-25000" dirty="0" err="1" smtClean="0">
                <a:solidFill>
                  <a:srgbClr val="660066"/>
                </a:solidFill>
              </a:rPr>
              <a:t>t</a:t>
            </a:r>
            <a:r>
              <a:rPr lang="en-US" baseline="30000" dirty="0" err="1" smtClean="0">
                <a:solidFill>
                  <a:srgbClr val="660066"/>
                </a:solidFill>
              </a:rPr>
              <a:t>had</a:t>
            </a:r>
            <a:r>
              <a:rPr lang="en-US" dirty="0" smtClean="0"/>
              <a:t> </a:t>
            </a:r>
            <a:r>
              <a:rPr lang="en-US" dirty="0"/>
              <a:t>(∑</a:t>
            </a:r>
            <a:r>
              <a:rPr lang="en-US" dirty="0" err="1"/>
              <a:t>p</a:t>
            </a:r>
            <a:r>
              <a:rPr lang="en-US" baseline="-25000" dirty="0" err="1"/>
              <a:t>T,</a:t>
            </a:r>
            <a:r>
              <a:rPr lang="en-US" baseline="-25000" dirty="0" err="1" smtClean="0"/>
              <a:t>jet</a:t>
            </a:r>
            <a:r>
              <a:rPr lang="en-US" dirty="0" smtClean="0"/>
              <a:t>) for other samples</a:t>
            </a:r>
          </a:p>
          <a:p>
            <a:r>
              <a:rPr lang="en-US" sz="2600" dirty="0" smtClean="0"/>
              <a:t>To check fit </a:t>
            </a:r>
            <a:r>
              <a:rPr lang="en-US" sz="2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control regions</a:t>
            </a:r>
            <a:r>
              <a:rPr lang="en-US" sz="2600" dirty="0" smtClean="0"/>
              <a:t> are used</a:t>
            </a:r>
            <a:endParaRPr lang="en-US" sz="2600" dirty="0"/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66814759"/>
              </p:ext>
            </p:extLst>
          </p:nvPr>
        </p:nvGraphicFramePr>
        <p:xfrm>
          <a:off x="143390" y="4711365"/>
          <a:ext cx="5415983" cy="1615439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902664"/>
                <a:gridCol w="902664"/>
                <a:gridCol w="902664"/>
                <a:gridCol w="902664"/>
                <a:gridCol w="834619"/>
                <a:gridCol w="970708"/>
              </a:tblGrid>
              <a:tr h="213039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 </a:t>
                      </a:r>
                      <a:r>
                        <a:rPr lang="en-US" sz="1400" dirty="0" err="1" smtClean="0"/>
                        <a:t>b</a:t>
                      </a:r>
                      <a:r>
                        <a:rPr lang="en-US" sz="1400" dirty="0" smtClean="0"/>
                        <a:t>-tags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 </a:t>
                      </a:r>
                      <a:r>
                        <a:rPr lang="en-US" sz="1400" dirty="0" err="1" smtClean="0"/>
                        <a:t>b</a:t>
                      </a:r>
                      <a:r>
                        <a:rPr lang="en-US" sz="1400" dirty="0" smtClean="0"/>
                        <a:t>-tag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 </a:t>
                      </a:r>
                      <a:r>
                        <a:rPr lang="en-US" sz="1400" dirty="0" err="1" smtClean="0"/>
                        <a:t>b</a:t>
                      </a:r>
                      <a:r>
                        <a:rPr lang="en-US" sz="1400" dirty="0" smtClean="0"/>
                        <a:t>-tags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 </a:t>
                      </a:r>
                      <a:r>
                        <a:rPr lang="en-US" sz="1400" dirty="0" err="1" smtClean="0"/>
                        <a:t>b</a:t>
                      </a:r>
                      <a:r>
                        <a:rPr lang="en-US" sz="1400" dirty="0" smtClean="0"/>
                        <a:t>-tags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≥4 </a:t>
                      </a:r>
                      <a:r>
                        <a:rPr lang="en-US" sz="1400" dirty="0" err="1" smtClean="0"/>
                        <a:t>b</a:t>
                      </a:r>
                      <a:r>
                        <a:rPr lang="en-US" sz="1400" dirty="0" smtClean="0"/>
                        <a:t>-tags </a:t>
                      </a:r>
                      <a:endParaRPr lang="en-US" sz="1400" dirty="0"/>
                    </a:p>
                  </a:txBody>
                  <a:tcPr/>
                </a:tc>
              </a:tr>
              <a:tr h="21303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 jets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solidFill>
                            <a:srgbClr val="0000FF"/>
                          </a:solidFill>
                        </a:rPr>
                        <a:t>H</a:t>
                      </a:r>
                      <a:r>
                        <a:rPr lang="en-US" b="1" baseline="-25000" dirty="0" err="1" smtClean="0">
                          <a:solidFill>
                            <a:srgbClr val="0000FF"/>
                          </a:solidFill>
                        </a:rPr>
                        <a:t>T</a:t>
                      </a:r>
                      <a:r>
                        <a:rPr lang="en-US" b="1" baseline="30000" dirty="0" err="1" smtClean="0">
                          <a:solidFill>
                            <a:srgbClr val="0000FF"/>
                          </a:solidFill>
                        </a:rPr>
                        <a:t>had</a:t>
                      </a:r>
                      <a:endParaRPr lang="en-US" b="1" baseline="300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solidFill>
                            <a:srgbClr val="0000FF"/>
                          </a:solidFill>
                        </a:rPr>
                        <a:t>H</a:t>
                      </a:r>
                      <a:r>
                        <a:rPr lang="en-US" b="1" baseline="-25000" dirty="0" err="1" smtClean="0">
                          <a:solidFill>
                            <a:srgbClr val="0000FF"/>
                          </a:solidFill>
                        </a:rPr>
                        <a:t>T</a:t>
                      </a:r>
                      <a:r>
                        <a:rPr lang="en-US" b="1" baseline="30000" dirty="0" err="1" smtClean="0">
                          <a:solidFill>
                            <a:srgbClr val="0000FF"/>
                          </a:solidFill>
                        </a:rPr>
                        <a:t>had</a:t>
                      </a:r>
                      <a:endParaRPr lang="en-US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solidFill>
                            <a:srgbClr val="0000FF"/>
                          </a:solidFill>
                        </a:rPr>
                        <a:t>H</a:t>
                      </a:r>
                      <a:r>
                        <a:rPr lang="en-US" b="1" baseline="-25000" dirty="0" err="1" smtClean="0">
                          <a:solidFill>
                            <a:srgbClr val="0000FF"/>
                          </a:solidFill>
                        </a:rPr>
                        <a:t>T</a:t>
                      </a:r>
                      <a:r>
                        <a:rPr lang="en-US" b="1" baseline="30000" dirty="0" err="1" smtClean="0">
                          <a:solidFill>
                            <a:srgbClr val="0000FF"/>
                          </a:solidFill>
                        </a:rPr>
                        <a:t>had</a:t>
                      </a:r>
                      <a:endParaRPr lang="en-US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1303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 jets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H</a:t>
                      </a:r>
                      <a:r>
                        <a:rPr lang="en-US" b="1" baseline="-2500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T</a:t>
                      </a:r>
                      <a:r>
                        <a:rPr lang="en-US" b="1" baseline="3000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had</a:t>
                      </a:r>
                      <a:endParaRPr lang="en-US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H</a:t>
                      </a:r>
                      <a:r>
                        <a:rPr lang="en-US" b="1" baseline="-2500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T</a:t>
                      </a:r>
                      <a:r>
                        <a:rPr lang="en-US" b="1" baseline="3000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had</a:t>
                      </a:r>
                      <a:endParaRPr lang="en-US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solidFill>
                            <a:srgbClr val="0000FF"/>
                          </a:solidFill>
                        </a:rPr>
                        <a:t>H</a:t>
                      </a:r>
                      <a:r>
                        <a:rPr lang="en-US" b="1" baseline="-25000" dirty="0" err="1" smtClean="0">
                          <a:solidFill>
                            <a:srgbClr val="0000FF"/>
                          </a:solidFill>
                        </a:rPr>
                        <a:t>T</a:t>
                      </a:r>
                      <a:r>
                        <a:rPr lang="en-US" b="1" baseline="30000" dirty="0" err="1" smtClean="0">
                          <a:solidFill>
                            <a:srgbClr val="0000FF"/>
                          </a:solidFill>
                        </a:rPr>
                        <a:t>had</a:t>
                      </a:r>
                      <a:endParaRPr lang="en-US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solidFill>
                            <a:srgbClr val="008000"/>
                          </a:solidFill>
                        </a:rPr>
                        <a:t>H</a:t>
                      </a:r>
                      <a:r>
                        <a:rPr lang="en-US" b="1" baseline="-25000" dirty="0" err="1" smtClean="0">
                          <a:solidFill>
                            <a:srgbClr val="008000"/>
                          </a:solidFill>
                        </a:rPr>
                        <a:t>T</a:t>
                      </a:r>
                      <a:r>
                        <a:rPr lang="en-US" b="1" baseline="30000" dirty="0" err="1" smtClean="0">
                          <a:solidFill>
                            <a:srgbClr val="008000"/>
                          </a:solidFill>
                        </a:rPr>
                        <a:t>had</a:t>
                      </a:r>
                      <a:endParaRPr lang="en-US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solidFill>
                            <a:srgbClr val="008000"/>
                          </a:solidFill>
                        </a:rPr>
                        <a:t>H</a:t>
                      </a:r>
                      <a:r>
                        <a:rPr lang="en-US" b="1" baseline="-25000" dirty="0" err="1" smtClean="0">
                          <a:solidFill>
                            <a:srgbClr val="008000"/>
                          </a:solidFill>
                        </a:rPr>
                        <a:t>T</a:t>
                      </a:r>
                      <a:r>
                        <a:rPr lang="en-US" b="1" baseline="30000" dirty="0" err="1" smtClean="0">
                          <a:solidFill>
                            <a:srgbClr val="008000"/>
                          </a:solidFill>
                        </a:rPr>
                        <a:t>had</a:t>
                      </a:r>
                      <a:endParaRPr lang="en-US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21303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≥6 jets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H</a:t>
                      </a:r>
                      <a:r>
                        <a:rPr lang="en-US" b="1" baseline="-2500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T</a:t>
                      </a:r>
                      <a:r>
                        <a:rPr lang="en-US" b="1" baseline="3000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had</a:t>
                      </a:r>
                      <a:endParaRPr lang="en-US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H</a:t>
                      </a:r>
                      <a:r>
                        <a:rPr lang="en-US" b="1" baseline="-2500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T</a:t>
                      </a:r>
                      <a:r>
                        <a:rPr lang="en-US" b="1" baseline="3000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had</a:t>
                      </a:r>
                      <a:endParaRPr lang="en-US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solidFill>
                            <a:srgbClr val="008000"/>
                          </a:solidFill>
                        </a:rPr>
                        <a:t>H</a:t>
                      </a:r>
                      <a:r>
                        <a:rPr lang="en-US" b="1" baseline="-25000" dirty="0" err="1" smtClean="0">
                          <a:solidFill>
                            <a:srgbClr val="008000"/>
                          </a:solidFill>
                        </a:rPr>
                        <a:t>T</a:t>
                      </a:r>
                      <a:r>
                        <a:rPr lang="en-US" b="1" baseline="30000" dirty="0" err="1" smtClean="0">
                          <a:solidFill>
                            <a:srgbClr val="008000"/>
                          </a:solidFill>
                        </a:rPr>
                        <a:t>had</a:t>
                      </a:r>
                      <a:endParaRPr lang="en-US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solidFill>
                            <a:srgbClr val="008000"/>
                          </a:solidFill>
                        </a:rPr>
                        <a:t>m</a:t>
                      </a:r>
                      <a:r>
                        <a:rPr lang="en-US" b="1" baseline="-25000" dirty="0" err="1" smtClean="0">
                          <a:solidFill>
                            <a:srgbClr val="008000"/>
                          </a:solidFill>
                        </a:rPr>
                        <a:t>bb</a:t>
                      </a:r>
                      <a:endParaRPr lang="en-US" b="1" baseline="-25000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err="1" smtClean="0">
                          <a:solidFill>
                            <a:srgbClr val="008000"/>
                          </a:solidFill>
                        </a:rPr>
                        <a:t>m</a:t>
                      </a:r>
                      <a:r>
                        <a:rPr lang="en-US" b="1" baseline="-25000" dirty="0" err="1" smtClean="0">
                          <a:solidFill>
                            <a:srgbClr val="008000"/>
                          </a:solidFill>
                        </a:rPr>
                        <a:t>bb</a:t>
                      </a:r>
                      <a:endParaRPr lang="en-US" b="1" baseline="-25000" dirty="0" smtClean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5674929" y="4900580"/>
            <a:ext cx="16335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Signal</a:t>
            </a:r>
          </a:p>
          <a:p>
            <a:r>
              <a:rPr lang="en-US" dirty="0" smtClean="0">
                <a:solidFill>
                  <a:srgbClr val="3366FF"/>
                </a:solidFill>
              </a:rPr>
              <a:t>Background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Control regions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14th November 2012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Ricardo Gonçalo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187D2E-9D8E-430D-BCA5-7FAF04D6C6BC}" type="slidenum">
              <a:rPr lang="en-GB" smtClean="0"/>
              <a:pPr>
                <a:defRPr/>
              </a:pPr>
              <a:t>21</a:t>
            </a:fld>
            <a:endParaRPr lang="en-GB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3733" y="0"/>
            <a:ext cx="948473" cy="1419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31158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80283" y="274638"/>
            <a:ext cx="8595083" cy="883773"/>
          </a:xfrm>
        </p:spPr>
        <p:txBody>
          <a:bodyPr>
            <a:normAutofit/>
          </a:bodyPr>
          <a:lstStyle/>
          <a:p>
            <a:r>
              <a:rPr lang="en-US" dirty="0" smtClean="0"/>
              <a:t>ATLAS Analysis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Goncalo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Higgs Days 2012 - 19/9/2012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546" y="1836016"/>
            <a:ext cx="8684455" cy="39210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Goncalo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Higgs Days 2012 - 19/9/2012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512560"/>
            <a:ext cx="2667000" cy="307622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6038" y="606624"/>
            <a:ext cx="2643762" cy="304941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1352" y="606625"/>
            <a:ext cx="2585448" cy="298215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3656042"/>
            <a:ext cx="2666999" cy="307622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62156" y="3656041"/>
            <a:ext cx="2657645" cy="306543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9800" y="3656040"/>
            <a:ext cx="2667001" cy="307622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57200" y="211651"/>
            <a:ext cx="23296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Pre-fit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457200" y="3306935"/>
            <a:ext cx="23296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Post-fit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34918" y="85260"/>
            <a:ext cx="8229600" cy="925643"/>
          </a:xfrm>
        </p:spPr>
        <p:txBody>
          <a:bodyPr/>
          <a:lstStyle/>
          <a:p>
            <a:r>
              <a:rPr lang="en-US" dirty="0" smtClean="0"/>
              <a:t>ATLAS </a:t>
            </a:r>
            <a:r>
              <a:rPr lang="en-US" dirty="0" err="1" smtClean="0"/>
              <a:t>ttH</a:t>
            </a:r>
            <a:r>
              <a:rPr lang="en-US" dirty="0" smtClean="0"/>
              <a:t>, H-&gt;bb Analysis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34918" y="999762"/>
            <a:ext cx="8229600" cy="2253087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Very challenging analysis! </a:t>
            </a:r>
          </a:p>
          <a:p>
            <a:pPr lvl="1"/>
            <a:r>
              <a:rPr lang="en-US" dirty="0" smtClean="0"/>
              <a:t>High combinatorial background, small signal cross section</a:t>
            </a:r>
          </a:p>
          <a:p>
            <a:pPr lvl="1"/>
            <a:r>
              <a:rPr lang="en-US" dirty="0" smtClean="0"/>
              <a:t>Difficult to describe backgrounds appropriately – data-driven constraints on background normalization and shape</a:t>
            </a:r>
          </a:p>
          <a:p>
            <a:pPr lvl="1"/>
            <a:r>
              <a:rPr lang="en-US" dirty="0" smtClean="0"/>
              <a:t>Important for the measurement of top Yukawa couplings!</a:t>
            </a:r>
          </a:p>
          <a:p>
            <a:r>
              <a:rPr lang="en-US" dirty="0" smtClean="0"/>
              <a:t>First ATLAS results: ATLAS-CONF-2012-135 (September 2012): </a:t>
            </a:r>
            <a:r>
              <a:rPr lang="en-US" dirty="0" smtClean="0">
                <a:hlinkClick r:id="rId2"/>
              </a:rPr>
              <a:t>https://cdsweb.cern.ch/record/1478423</a:t>
            </a:r>
            <a:r>
              <a:rPr lang="en-US" dirty="0" smtClean="0"/>
              <a:t> 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29570"/>
            <a:ext cx="4955571" cy="335615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14th November 2012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Ricardo Gonçalo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187D2E-9D8E-430D-BCA5-7FAF04D6C6BC}" type="slidenum">
              <a:rPr lang="en-GB" smtClean="0"/>
              <a:pPr>
                <a:defRPr/>
              </a:pPr>
              <a:t>24</a:t>
            </a:fld>
            <a:endParaRPr lang="en-GB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26708795"/>
              </p:ext>
            </p:extLst>
          </p:nvPr>
        </p:nvGraphicFramePr>
        <p:xfrm>
          <a:off x="5122554" y="3517939"/>
          <a:ext cx="3199796" cy="2575308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1083001"/>
                <a:gridCol w="612757"/>
                <a:gridCol w="690743"/>
                <a:gridCol w="813295"/>
              </a:tblGrid>
              <a:tr h="373338">
                <a:tc>
                  <a:txBody>
                    <a:bodyPr/>
                    <a:lstStyle/>
                    <a:p>
                      <a:r>
                        <a:rPr lang="en-GB" sz="1600" dirty="0" err="1" smtClean="0"/>
                        <a:t>m</a:t>
                      </a:r>
                      <a:r>
                        <a:rPr lang="en-GB" sz="1600" baseline="-25000" dirty="0" err="1" smtClean="0"/>
                        <a:t>H</a:t>
                      </a:r>
                      <a:r>
                        <a:rPr lang="en-GB" sz="1600" baseline="0" dirty="0" smtClean="0"/>
                        <a:t> (GeV)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err="1" smtClean="0"/>
                        <a:t>Obs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err="1" smtClean="0"/>
                        <a:t>Exp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Stat</a:t>
                      </a:r>
                      <a:endParaRPr lang="en-GB" sz="1600" dirty="0"/>
                    </a:p>
                  </a:txBody>
                  <a:tcPr/>
                </a:tc>
              </a:tr>
              <a:tr h="373338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110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7.0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6.0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3.5</a:t>
                      </a:r>
                      <a:endParaRPr lang="en-GB" sz="1600" dirty="0"/>
                    </a:p>
                  </a:txBody>
                  <a:tcPr/>
                </a:tc>
              </a:tr>
              <a:tr h="373338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115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8.7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6.9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4.0</a:t>
                      </a:r>
                      <a:endParaRPr lang="en-GB" sz="1600" dirty="0"/>
                    </a:p>
                  </a:txBody>
                  <a:tcPr/>
                </a:tc>
              </a:tr>
              <a:tr h="373338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120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10.4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8.5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4.9</a:t>
                      </a:r>
                      <a:endParaRPr lang="en-GB" sz="1600" dirty="0"/>
                    </a:p>
                  </a:txBody>
                  <a:tcPr/>
                </a:tc>
              </a:tr>
              <a:tr h="373338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125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13.1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10.5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6.1</a:t>
                      </a:r>
                      <a:endParaRPr lang="en-GB" sz="1600" dirty="0"/>
                    </a:p>
                  </a:txBody>
                  <a:tcPr/>
                </a:tc>
              </a:tr>
              <a:tr h="373338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130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16.4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13.0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7.8</a:t>
                      </a:r>
                      <a:endParaRPr lang="en-GB" sz="16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140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33.0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23.2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14.2</a:t>
                      </a:r>
                      <a:endParaRPr lang="en-GB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17223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7" name="Rectangle 3"/>
          <p:cNvSpPr>
            <a:spLocks noGrp="1" noChangeArrowheads="1"/>
          </p:cNvSpPr>
          <p:nvPr>
            <p:ph type="title"/>
          </p:nvPr>
        </p:nvSpPr>
        <p:spPr>
          <a:xfrm>
            <a:off x="468313" y="1"/>
            <a:ext cx="8229600" cy="655052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 smtClean="0"/>
              <a:t>Conclusions</a:t>
            </a:r>
            <a:endParaRPr lang="en-GB" dirty="0">
              <a:cs typeface="Arial" charset="0"/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535933"/>
            <a:ext cx="9144000" cy="6067744"/>
          </a:xfrm>
        </p:spPr>
        <p:txBody>
          <a:bodyPr/>
          <a:lstStyle/>
          <a:p>
            <a:pPr eaLnBrk="1" hangingPunct="1"/>
            <a:r>
              <a:rPr lang="en-US" sz="2400" dirty="0" smtClean="0">
                <a:solidFill>
                  <a:srgbClr val="3366FF"/>
                </a:solidFill>
                <a:cs typeface="Arial" charset="0"/>
                <a:sym typeface="Symbol" pitchFamily="18" charset="2"/>
              </a:rPr>
              <a:t>First combined 2011 &amp; 2012</a:t>
            </a:r>
            <a:r>
              <a:rPr lang="en-US" sz="2400" dirty="0" smtClean="0">
                <a:solidFill>
                  <a:srgbClr val="3366FF"/>
                </a:solidFill>
                <a:cs typeface="Arial" charset="0"/>
                <a:sym typeface="Symbol" pitchFamily="18" charset="2"/>
              </a:rPr>
              <a:t> VH analysis </a:t>
            </a:r>
            <a:r>
              <a:rPr lang="en-US" sz="2400" dirty="0" smtClean="0">
                <a:solidFill>
                  <a:srgbClr val="3366FF"/>
                </a:solidFill>
                <a:cs typeface="Arial" charset="0"/>
                <a:sym typeface="Symbol" pitchFamily="18" charset="2"/>
              </a:rPr>
              <a:t>in H-&gt;bb channel</a:t>
            </a:r>
            <a:endParaRPr lang="en-US" sz="2400" dirty="0">
              <a:solidFill>
                <a:srgbClr val="3366FF"/>
              </a:solidFill>
              <a:cs typeface="Arial" charset="0"/>
              <a:sym typeface="Symbol" pitchFamily="18" charset="2"/>
            </a:endParaRPr>
          </a:p>
          <a:p>
            <a:pPr lvl="1" eaLnBrk="1" hangingPunct="1"/>
            <a:r>
              <a:rPr lang="en-US" sz="2000" dirty="0" smtClean="0">
                <a:cs typeface="Arial" charset="0"/>
                <a:sym typeface="Symbol" pitchFamily="18" charset="2"/>
              </a:rPr>
              <a:t>Using  </a:t>
            </a:r>
            <a:r>
              <a:rPr lang="en-US" dirty="0" smtClean="0">
                <a:cs typeface="Arial" charset="0"/>
                <a:sym typeface="Symbol" pitchFamily="18" charset="2"/>
              </a:rPr>
              <a:t>4.7fb</a:t>
            </a:r>
            <a:r>
              <a:rPr lang="en-US" baseline="30000" dirty="0" smtClean="0">
                <a:cs typeface="Arial" charset="0"/>
                <a:sym typeface="Symbol" pitchFamily="18" charset="2"/>
              </a:rPr>
              <a:t>-1 </a:t>
            </a:r>
            <a:r>
              <a:rPr lang="en-US" dirty="0" smtClean="0">
                <a:cs typeface="Arial" charset="0"/>
                <a:sym typeface="Symbol" pitchFamily="18" charset="2"/>
              </a:rPr>
              <a:t>(2011)</a:t>
            </a:r>
            <a:r>
              <a:rPr lang="en-US" baseline="30000" dirty="0" smtClean="0">
                <a:cs typeface="Arial" charset="0"/>
                <a:sym typeface="Symbol" pitchFamily="18" charset="2"/>
              </a:rPr>
              <a:t>  </a:t>
            </a:r>
            <a:r>
              <a:rPr lang="en-US" dirty="0" smtClean="0">
                <a:cs typeface="Arial" charset="0"/>
                <a:sym typeface="Symbol" pitchFamily="18" charset="2"/>
              </a:rPr>
              <a:t>and 13</a:t>
            </a:r>
            <a:r>
              <a:rPr lang="en-US" sz="2000" dirty="0" smtClean="0">
                <a:cs typeface="Arial" charset="0"/>
                <a:sym typeface="Symbol" pitchFamily="18" charset="2"/>
              </a:rPr>
              <a:t>fb</a:t>
            </a:r>
            <a:r>
              <a:rPr lang="en-US" sz="2000" baseline="30000" dirty="0" smtClean="0">
                <a:cs typeface="Arial" charset="0"/>
                <a:sym typeface="Symbol" pitchFamily="18" charset="2"/>
              </a:rPr>
              <a:t>-1</a:t>
            </a:r>
            <a:r>
              <a:rPr lang="en-US" dirty="0">
                <a:cs typeface="Arial" charset="0"/>
                <a:sym typeface="Symbol" pitchFamily="18" charset="2"/>
              </a:rPr>
              <a:t> </a:t>
            </a:r>
            <a:r>
              <a:rPr lang="en-US" dirty="0" smtClean="0">
                <a:cs typeface="Arial" charset="0"/>
                <a:sym typeface="Symbol" pitchFamily="18" charset="2"/>
              </a:rPr>
              <a:t>(</a:t>
            </a:r>
            <a:r>
              <a:rPr lang="en-US" sz="2000" dirty="0" smtClean="0">
                <a:cs typeface="Arial" charset="0"/>
                <a:sym typeface="Symbol" pitchFamily="18" charset="2"/>
              </a:rPr>
              <a:t>2012) data</a:t>
            </a:r>
          </a:p>
          <a:p>
            <a:pPr lvl="1" eaLnBrk="1" hangingPunct="1"/>
            <a:r>
              <a:rPr lang="en-US" sz="2000" dirty="0" smtClean="0">
                <a:cs typeface="Arial" charset="0"/>
                <a:sym typeface="Symbol" pitchFamily="18" charset="2"/>
              </a:rPr>
              <a:t>Significant improvements to all aspects of the analysis</a:t>
            </a:r>
            <a:endParaRPr lang="en-US" sz="1800" dirty="0" smtClean="0">
              <a:cs typeface="Arial" charset="0"/>
              <a:sym typeface="Symbol" pitchFamily="18" charset="2"/>
            </a:endParaRPr>
          </a:p>
          <a:p>
            <a:pPr lvl="1" eaLnBrk="1" hangingPunct="1"/>
            <a:r>
              <a:rPr lang="en-US" sz="2000" dirty="0" smtClean="0">
                <a:cs typeface="Arial" charset="0"/>
                <a:sym typeface="Symbol" pitchFamily="18" charset="2"/>
              </a:rPr>
              <a:t>Excellent data/MC agreement across all channels/control regions</a:t>
            </a:r>
            <a:endParaRPr lang="en-US" sz="1100" dirty="0" smtClean="0">
              <a:solidFill>
                <a:srgbClr val="33CC33"/>
              </a:solidFill>
              <a:cs typeface="Arial" charset="0"/>
              <a:sym typeface="Symbol" pitchFamily="18" charset="2"/>
            </a:endParaRPr>
          </a:p>
          <a:p>
            <a:pPr marL="342900" lvl="1" indent="-342900" eaLnBrk="1" hangingPunct="1">
              <a:buFontTx/>
              <a:buChar char="•"/>
            </a:pPr>
            <a:r>
              <a:rPr lang="en-US" sz="2400" dirty="0" smtClean="0">
                <a:solidFill>
                  <a:srgbClr val="008000"/>
                </a:solidFill>
                <a:cs typeface="Arial" charset="0"/>
                <a:sym typeface="Symbol" pitchFamily="18" charset="2"/>
              </a:rPr>
              <a:t>Observed (</a:t>
            </a:r>
            <a:r>
              <a:rPr lang="en-US" sz="2400" dirty="0" smtClean="0">
                <a:solidFill>
                  <a:srgbClr val="008000"/>
                </a:solidFill>
                <a:cs typeface="Arial" charset="0"/>
                <a:sym typeface="Symbol" pitchFamily="18" charset="2"/>
              </a:rPr>
              <a:t>exp.) </a:t>
            </a:r>
            <a:r>
              <a:rPr lang="en-US" sz="2400" dirty="0" smtClean="0">
                <a:solidFill>
                  <a:srgbClr val="008000"/>
                </a:solidFill>
                <a:cs typeface="Arial" charset="0"/>
                <a:sym typeface="Symbol" pitchFamily="18" charset="2"/>
              </a:rPr>
              <a:t>limits are 1.8 (1.9) </a:t>
            </a:r>
            <a:r>
              <a:rPr lang="en-US" sz="2400" dirty="0">
                <a:solidFill>
                  <a:srgbClr val="008000"/>
                </a:solidFill>
                <a:cs typeface="Arial" charset="0"/>
                <a:sym typeface="Symbol" pitchFamily="18" charset="2"/>
              </a:rPr>
              <a:t>x</a:t>
            </a:r>
            <a:r>
              <a:rPr lang="en-US" sz="2400" dirty="0" smtClean="0">
                <a:solidFill>
                  <a:srgbClr val="008000"/>
                </a:solidFill>
                <a:cs typeface="Arial" charset="0"/>
                <a:sym typeface="Symbol" pitchFamily="18" charset="2"/>
              </a:rPr>
              <a:t> SM</a:t>
            </a:r>
            <a:r>
              <a:rPr lang="en-US" sz="2400" dirty="0" smtClean="0">
                <a:solidFill>
                  <a:srgbClr val="008000"/>
                </a:solidFill>
                <a:cs typeface="Arial" charset="0"/>
                <a:sym typeface="Symbol" pitchFamily="18" charset="2"/>
              </a:rPr>
              <a:t> at </a:t>
            </a:r>
            <a:r>
              <a:rPr lang="en-US" sz="2400" dirty="0" err="1">
                <a:solidFill>
                  <a:srgbClr val="008000"/>
                </a:solidFill>
                <a:cs typeface="Arial" charset="0"/>
                <a:sym typeface="Symbol" pitchFamily="18" charset="2"/>
              </a:rPr>
              <a:t>m</a:t>
            </a:r>
            <a:r>
              <a:rPr lang="en-US" sz="2400" baseline="-25000" dirty="0" err="1">
                <a:solidFill>
                  <a:srgbClr val="008000"/>
                </a:solidFill>
                <a:cs typeface="Arial" charset="0"/>
                <a:sym typeface="Symbol" pitchFamily="18" charset="2"/>
              </a:rPr>
              <a:t>H</a:t>
            </a:r>
            <a:r>
              <a:rPr lang="en-US" sz="2400" baseline="-25000" dirty="0">
                <a:solidFill>
                  <a:srgbClr val="008000"/>
                </a:solidFill>
                <a:cs typeface="Arial" charset="0"/>
                <a:sym typeface="Symbol" pitchFamily="18" charset="2"/>
              </a:rPr>
              <a:t> </a:t>
            </a:r>
            <a:r>
              <a:rPr lang="en-US" sz="2400" dirty="0">
                <a:solidFill>
                  <a:srgbClr val="008000"/>
                </a:solidFill>
                <a:cs typeface="Arial" charset="0"/>
                <a:sym typeface="Symbol" pitchFamily="18" charset="2"/>
              </a:rPr>
              <a:t>= </a:t>
            </a:r>
            <a:r>
              <a:rPr lang="en-US" sz="2400" dirty="0" smtClean="0">
                <a:solidFill>
                  <a:srgbClr val="008000"/>
                </a:solidFill>
                <a:cs typeface="Arial" charset="0"/>
                <a:sym typeface="Symbol" pitchFamily="18" charset="2"/>
              </a:rPr>
              <a:t>125</a:t>
            </a:r>
          </a:p>
          <a:p>
            <a:pPr lvl="1" eaLnBrk="1" hangingPunct="1"/>
            <a:r>
              <a:rPr lang="en-US" sz="2000" dirty="0" smtClean="0">
                <a:cs typeface="Arial" charset="0"/>
                <a:sym typeface="Symbol" pitchFamily="18" charset="2"/>
              </a:rPr>
              <a:t>Individual limits for 2011 &amp; 2012: </a:t>
            </a:r>
            <a:r>
              <a:rPr lang="en-US" sz="2000" dirty="0" smtClean="0">
                <a:solidFill>
                  <a:srgbClr val="FF0000"/>
                </a:solidFill>
                <a:cs typeface="Arial" charset="0"/>
                <a:sym typeface="Symbol" pitchFamily="18" charset="2"/>
              </a:rPr>
              <a:t>1.8 (3.3) 3.4 (2.5) </a:t>
            </a:r>
            <a:r>
              <a:rPr lang="en-US" sz="2000" dirty="0" smtClean="0">
                <a:cs typeface="Arial" charset="0"/>
                <a:sym typeface="Symbol" pitchFamily="18" charset="2"/>
              </a:rPr>
              <a:t>at </a:t>
            </a:r>
            <a:r>
              <a:rPr lang="en-US" sz="2000" dirty="0" err="1" smtClean="0">
                <a:cs typeface="Arial" charset="0"/>
                <a:sym typeface="Symbol" pitchFamily="18" charset="2"/>
              </a:rPr>
              <a:t>m</a:t>
            </a:r>
            <a:r>
              <a:rPr lang="en-US" sz="2000" baseline="-25000" dirty="0" err="1" smtClean="0">
                <a:cs typeface="Arial" charset="0"/>
                <a:sym typeface="Symbol" pitchFamily="18" charset="2"/>
              </a:rPr>
              <a:t>H</a:t>
            </a:r>
            <a:r>
              <a:rPr lang="en-US" sz="2000" baseline="-25000" dirty="0" smtClean="0">
                <a:cs typeface="Arial" charset="0"/>
                <a:sym typeface="Symbol" pitchFamily="18" charset="2"/>
              </a:rPr>
              <a:t> </a:t>
            </a:r>
            <a:r>
              <a:rPr lang="en-US" sz="2000" dirty="0" smtClean="0">
                <a:cs typeface="Arial" charset="0"/>
                <a:sym typeface="Symbol" pitchFamily="18" charset="2"/>
              </a:rPr>
              <a:t>= 125</a:t>
            </a:r>
            <a:endParaRPr lang="en-US" sz="2000" dirty="0" smtClean="0">
              <a:solidFill>
                <a:srgbClr val="FF0000"/>
              </a:solidFill>
              <a:cs typeface="Arial" charset="0"/>
              <a:sym typeface="Symbol" pitchFamily="18" charset="2"/>
            </a:endParaRPr>
          </a:p>
          <a:p>
            <a:pPr eaLnBrk="1" hangingPunct="1"/>
            <a:r>
              <a:rPr lang="en-US" sz="2400" dirty="0" smtClean="0">
                <a:solidFill>
                  <a:srgbClr val="000000"/>
                </a:solidFill>
                <a:cs typeface="Arial" charset="0"/>
                <a:sym typeface="Symbol" pitchFamily="18" charset="2"/>
              </a:rPr>
              <a:t>Large improvement in sensitivity, previous results were 4.6 (4.0)</a:t>
            </a:r>
            <a:endParaRPr lang="en-US" sz="2400" dirty="0">
              <a:solidFill>
                <a:srgbClr val="000000"/>
              </a:solidFill>
              <a:cs typeface="Arial" charset="0"/>
              <a:sym typeface="Symbol" pitchFamily="18" charset="2"/>
            </a:endParaRPr>
          </a:p>
          <a:p>
            <a:pPr eaLnBrk="1" hangingPunct="1"/>
            <a:r>
              <a:rPr lang="en-US" dirty="0" smtClean="0">
                <a:solidFill>
                  <a:srgbClr val="990099"/>
                </a:solidFill>
                <a:cs typeface="Arial" charset="0"/>
                <a:sym typeface="Symbol" pitchFamily="18" charset="2"/>
              </a:rPr>
              <a:t>Clear di-boson signal measured</a:t>
            </a:r>
            <a:endParaRPr lang="en-US" sz="2400" dirty="0" smtClean="0">
              <a:solidFill>
                <a:srgbClr val="990099"/>
              </a:solidFill>
              <a:cs typeface="Arial" charset="0"/>
              <a:sym typeface="Symbol" pitchFamily="18" charset="2"/>
            </a:endParaRPr>
          </a:p>
          <a:p>
            <a:pPr marL="457200" lvl="1" indent="0">
              <a:buNone/>
            </a:pPr>
            <a:r>
              <a:rPr lang="en-GB" dirty="0" smtClean="0"/>
              <a:t>	</a:t>
            </a:r>
            <a:r>
              <a:rPr lang="en-GB" dirty="0" err="1" smtClean="0"/>
              <a:t>μ</a:t>
            </a:r>
            <a:r>
              <a:rPr lang="en-GB" baseline="-25000" dirty="0" err="1" smtClean="0"/>
              <a:t>Diboson</a:t>
            </a:r>
            <a:r>
              <a:rPr lang="en-GB" baseline="-25000" dirty="0" smtClean="0"/>
              <a:t> </a:t>
            </a:r>
            <a:r>
              <a:rPr lang="en-GB" dirty="0"/>
              <a:t>= 1.05 ± 0.32</a:t>
            </a:r>
          </a:p>
          <a:p>
            <a:pPr marL="457200" lvl="1" indent="0">
              <a:buNone/>
            </a:pPr>
            <a:r>
              <a:rPr lang="en-GB" dirty="0" smtClean="0"/>
              <a:t>	Significance </a:t>
            </a:r>
            <a:r>
              <a:rPr lang="en-GB" dirty="0"/>
              <a:t>= 3.9σ</a:t>
            </a:r>
          </a:p>
          <a:p>
            <a:pPr eaLnBrk="1" hangingPunct="1"/>
            <a:r>
              <a:rPr lang="en-US" dirty="0" smtClean="0">
                <a:solidFill>
                  <a:srgbClr val="000000"/>
                </a:solidFill>
                <a:cs typeface="Arial" charset="0"/>
                <a:sym typeface="Symbol" pitchFamily="18" charset="2"/>
              </a:rPr>
              <a:t>Further plans</a:t>
            </a:r>
          </a:p>
          <a:p>
            <a:pPr lvl="1" eaLnBrk="1" hangingPunct="1"/>
            <a:r>
              <a:rPr lang="en-US" dirty="0">
                <a:solidFill>
                  <a:srgbClr val="000000"/>
                </a:solidFill>
                <a:cs typeface="Arial" charset="0"/>
                <a:sym typeface="Symbol" pitchFamily="18" charset="2"/>
              </a:rPr>
              <a:t>T</a:t>
            </a:r>
            <a:r>
              <a:rPr lang="en-US" dirty="0" smtClean="0">
                <a:solidFill>
                  <a:srgbClr val="000000"/>
                </a:solidFill>
                <a:cs typeface="Arial" charset="0"/>
                <a:sym typeface="Symbol" pitchFamily="18" charset="2"/>
              </a:rPr>
              <a:t>o simultaneously fit control regions</a:t>
            </a:r>
            <a:r>
              <a:rPr lang="en-US" dirty="0" smtClean="0">
                <a:solidFill>
                  <a:srgbClr val="000000"/>
                </a:solidFill>
                <a:cs typeface="Arial" charset="0"/>
                <a:sym typeface="Symbol" pitchFamily="18" charset="2"/>
              </a:rPr>
              <a:t> </a:t>
            </a:r>
          </a:p>
          <a:p>
            <a:pPr lvl="1" eaLnBrk="1" hangingPunct="1">
              <a:buNone/>
            </a:pPr>
            <a:r>
              <a:rPr lang="en-US" dirty="0" smtClean="0">
                <a:solidFill>
                  <a:srgbClr val="000000"/>
                </a:solidFill>
                <a:cs typeface="Arial" charset="0"/>
                <a:sym typeface="Symbol" pitchFamily="18" charset="2"/>
              </a:rPr>
              <a:t>for </a:t>
            </a:r>
            <a:r>
              <a:rPr lang="en-US" dirty="0" err="1" smtClean="0">
                <a:solidFill>
                  <a:srgbClr val="000000"/>
                </a:solidFill>
                <a:cs typeface="Arial" charset="0"/>
                <a:sym typeface="Symbol" pitchFamily="18" charset="2"/>
              </a:rPr>
              <a:t>W</a:t>
            </a:r>
            <a:r>
              <a:rPr lang="en-US" dirty="0" err="1">
                <a:solidFill>
                  <a:srgbClr val="000000"/>
                </a:solidFill>
                <a:cs typeface="Arial" charset="0"/>
                <a:sym typeface="Symbol" pitchFamily="18" charset="2"/>
              </a:rPr>
              <a:t>+</a:t>
            </a:r>
            <a:r>
              <a:rPr lang="en-US" dirty="0" err="1" smtClean="0">
                <a:solidFill>
                  <a:srgbClr val="000000"/>
                </a:solidFill>
                <a:cs typeface="Arial" charset="0"/>
                <a:sym typeface="Symbol" pitchFamily="18" charset="2"/>
              </a:rPr>
              <a:t>light</a:t>
            </a:r>
            <a:r>
              <a:rPr lang="en-US" dirty="0" smtClean="0">
                <a:solidFill>
                  <a:srgbClr val="000000"/>
                </a:solidFill>
                <a:cs typeface="Arial" charset="0"/>
                <a:sym typeface="Symbol" pitchFamily="18" charset="2"/>
              </a:rPr>
              <a:t> and </a:t>
            </a:r>
            <a:r>
              <a:rPr lang="en-US" dirty="0" err="1" smtClean="0">
                <a:solidFill>
                  <a:srgbClr val="000000"/>
                </a:solidFill>
                <a:cs typeface="Arial" charset="0"/>
                <a:sym typeface="Symbol" pitchFamily="18" charset="2"/>
              </a:rPr>
              <a:t>W</a:t>
            </a:r>
            <a:r>
              <a:rPr lang="en-US" dirty="0" err="1">
                <a:solidFill>
                  <a:srgbClr val="000000"/>
                </a:solidFill>
                <a:cs typeface="Arial" charset="0"/>
                <a:sym typeface="Symbol" pitchFamily="18" charset="2"/>
              </a:rPr>
              <a:t>+</a:t>
            </a:r>
            <a:r>
              <a:rPr lang="en-US" dirty="0" err="1" smtClean="0">
                <a:solidFill>
                  <a:srgbClr val="000000"/>
                </a:solidFill>
                <a:cs typeface="Arial" charset="0"/>
                <a:sym typeface="Symbol" pitchFamily="18" charset="2"/>
              </a:rPr>
              <a:t>c</a:t>
            </a:r>
            <a:endParaRPr lang="en-US" dirty="0" smtClean="0">
              <a:solidFill>
                <a:srgbClr val="000000"/>
              </a:solidFill>
              <a:cs typeface="Arial" charset="0"/>
              <a:sym typeface="Symbol" pitchFamily="18" charset="2"/>
            </a:endParaRPr>
          </a:p>
          <a:p>
            <a:pPr lvl="1" eaLnBrk="1" hangingPunct="1"/>
            <a:r>
              <a:rPr lang="en-US" dirty="0" smtClean="0">
                <a:solidFill>
                  <a:srgbClr val="000000"/>
                </a:solidFill>
                <a:cs typeface="Arial" charset="0"/>
                <a:sym typeface="Symbol" pitchFamily="18" charset="2"/>
              </a:rPr>
              <a:t>Update </a:t>
            </a:r>
            <a:r>
              <a:rPr lang="en-US" dirty="0" err="1" smtClean="0">
                <a:solidFill>
                  <a:srgbClr val="000000"/>
                </a:solidFill>
                <a:cs typeface="Arial" charset="0"/>
                <a:sym typeface="Symbol" pitchFamily="18" charset="2"/>
              </a:rPr>
              <a:t>ttH</a:t>
            </a:r>
            <a:r>
              <a:rPr lang="en-US" dirty="0" smtClean="0">
                <a:solidFill>
                  <a:srgbClr val="000000"/>
                </a:solidFill>
                <a:cs typeface="Arial" charset="0"/>
                <a:sym typeface="Symbol" pitchFamily="18" charset="2"/>
              </a:rPr>
              <a:t> with 2012 data for </a:t>
            </a:r>
            <a:r>
              <a:rPr lang="en-US" dirty="0" err="1" smtClean="0">
                <a:solidFill>
                  <a:srgbClr val="000000"/>
                </a:solidFill>
                <a:cs typeface="Arial" charset="0"/>
                <a:sym typeface="Symbol" pitchFamily="18" charset="2"/>
              </a:rPr>
              <a:t>Moriond</a:t>
            </a:r>
            <a:endParaRPr lang="en-US" dirty="0" smtClean="0">
              <a:solidFill>
                <a:srgbClr val="000000"/>
              </a:solidFill>
              <a:cs typeface="Arial" charset="0"/>
              <a:sym typeface="Symbol" pitchFamily="18" charset="2"/>
            </a:endParaRPr>
          </a:p>
          <a:p>
            <a:pPr eaLnBrk="1" hangingPunct="1"/>
            <a:r>
              <a:rPr lang="en-US" b="1" dirty="0" smtClean="0">
                <a:solidFill>
                  <a:srgbClr val="000000"/>
                </a:solidFill>
                <a:cs typeface="Arial" charset="0"/>
                <a:sym typeface="Symbol" pitchFamily="18" charset="2"/>
              </a:rPr>
              <a:t>No observation and no surprises… but watch this space!</a:t>
            </a:r>
          </a:p>
          <a:p>
            <a:pPr marL="457200" lvl="1" indent="0" eaLnBrk="1" hangingPunct="1">
              <a:buNone/>
            </a:pPr>
            <a:endParaRPr lang="en-US" dirty="0" smtClean="0">
              <a:solidFill>
                <a:srgbClr val="000000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3077" name="Slide Number Placeholder 2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0A9C0DE-417C-424D-A70D-41A5ACCF4FD5}" type="slidenum">
              <a:rPr lang="en-GB" smtClean="0"/>
              <a:pPr eaLnBrk="1" hangingPunct="1"/>
              <a:t>25</a:t>
            </a:fld>
            <a:endParaRPr lang="en-GB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2576286" y="1016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14th November 2012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Ricardo Gonçalo</a:t>
            </a:r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4956" y="3362933"/>
            <a:ext cx="3376320" cy="2779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34471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406200"/>
            <a:ext cx="8229600" cy="1143000"/>
          </a:xfrm>
        </p:spPr>
        <p:txBody>
          <a:bodyPr/>
          <a:lstStyle/>
          <a:p>
            <a:r>
              <a:rPr lang="en-US" dirty="0" smtClean="0"/>
              <a:t>Bonus slides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14th November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6916" y="1868488"/>
            <a:ext cx="3130168" cy="3121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14th November 2012</a:t>
            </a:r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Ricardo Gonçalo</a:t>
            </a:r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DB4097-E36B-45D4-BEEA-68F87D3393BD}" type="slidenum">
              <a:rPr lang="en-GB" smtClean="0"/>
              <a:pPr>
                <a:defRPr/>
              </a:pPr>
              <a:t>27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3014" y="2111374"/>
            <a:ext cx="3172986" cy="312474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63749"/>
            <a:ext cx="3339936" cy="3175001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Selection cuts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14th November 2012</a:t>
            </a:r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Ricardo Gonçalo</a:t>
            </a:r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DB4097-E36B-45D4-BEEA-68F87D3393BD}" type="slidenum">
              <a:rPr lang="en-GB" smtClean="0"/>
              <a:pPr>
                <a:defRPr/>
              </a:pPr>
              <a:t>28</a:t>
            </a:fld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81050"/>
            <a:ext cx="9144000" cy="5612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34687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82437"/>
            <a:ext cx="9144000" cy="55547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"/>
            <a:ext cx="8229600" cy="775368"/>
          </a:xfrm>
        </p:spPr>
        <p:txBody>
          <a:bodyPr/>
          <a:lstStyle/>
          <a:p>
            <a:r>
              <a:rPr lang="en-US" dirty="0" smtClean="0"/>
              <a:t>Further topological cuts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DB4097-E36B-45D4-BEEA-68F87D3393BD}" type="slidenum">
              <a:rPr lang="en-GB" smtClean="0"/>
              <a:pPr>
                <a:defRPr/>
              </a:pPr>
              <a:t>29</a:t>
            </a:fld>
            <a:endParaRPr lang="en-GB"/>
          </a:p>
        </p:txBody>
      </p:sp>
      <p:sp>
        <p:nvSpPr>
          <p:cNvPr id="8" name="Content Placeholder 3"/>
          <p:cNvSpPr>
            <a:spLocks noGrp="1"/>
          </p:cNvSpPr>
          <p:nvPr>
            <p:ph sz="quarter" idx="2"/>
          </p:nvPr>
        </p:nvSpPr>
        <p:spPr>
          <a:xfrm>
            <a:off x="0" y="726683"/>
            <a:ext cx="9144000" cy="96874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 Specific cuts for 0, 1 &amp; 2-lepton channels in 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baseline="30000" dirty="0" err="1" smtClean="0"/>
              <a:t>W</a:t>
            </a:r>
            <a:r>
              <a:rPr lang="en-US" dirty="0" smtClean="0"/>
              <a:t> /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baseline="30000" dirty="0" err="1" smtClean="0"/>
              <a:t>Z</a:t>
            </a:r>
            <a:r>
              <a:rPr lang="en-US" baseline="30000" dirty="0" smtClean="0"/>
              <a:t> </a:t>
            </a:r>
            <a:r>
              <a:rPr lang="en-US" dirty="0" smtClean="0"/>
              <a:t>intervals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14th November 2012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Ricardo Gonçalo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63212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115060" y="2651126"/>
            <a:ext cx="7040880" cy="1524000"/>
          </a:xfrm>
        </p:spPr>
        <p:txBody>
          <a:bodyPr/>
          <a:lstStyle/>
          <a:p>
            <a:r>
              <a:rPr lang="en-US" dirty="0" smtClean="0"/>
              <a:t>New WH/ZH analysis of </a:t>
            </a:r>
            <a:br>
              <a:rPr lang="en-US" dirty="0" smtClean="0"/>
            </a:br>
            <a:r>
              <a:rPr lang="en-US" dirty="0" smtClean="0"/>
              <a:t>7 and 8 </a:t>
            </a:r>
            <a:r>
              <a:rPr lang="en-US" dirty="0" err="1" smtClean="0"/>
              <a:t>TeV</a:t>
            </a:r>
            <a:r>
              <a:rPr lang="en-US" dirty="0" smtClean="0"/>
              <a:t> data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14th November 2012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Ricardo Gonçalo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187D2E-9D8E-430D-BCA5-7FAF04D6C6BC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QCD/multi-jet </a:t>
            </a:r>
            <a:r>
              <a:rPr lang="en-US" dirty="0" err="1" smtClean="0"/>
              <a:t>modelling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40184" y="945697"/>
            <a:ext cx="5204503" cy="5072996"/>
          </a:xfrm>
        </p:spPr>
        <p:txBody>
          <a:bodyPr anchor="t" anchorCtr="0"/>
          <a:lstStyle/>
          <a:p>
            <a:r>
              <a:rPr lang="en-US" sz="1800" dirty="0" smtClean="0"/>
              <a:t>0 lepton</a:t>
            </a:r>
          </a:p>
          <a:p>
            <a:pPr lvl="1"/>
            <a:r>
              <a:rPr lang="en-US" sz="1800" dirty="0" smtClean="0"/>
              <a:t>Use ABCD method</a:t>
            </a:r>
          </a:p>
          <a:p>
            <a:pPr lvl="1"/>
            <a:r>
              <a:rPr lang="en-US" sz="1800" dirty="0" smtClean="0"/>
              <a:t>Regions defined by relative directions of MET/jets/</a:t>
            </a:r>
            <a:r>
              <a:rPr lang="en-US" sz="1800" dirty="0" err="1" smtClean="0"/>
              <a:t>pTmiss</a:t>
            </a:r>
            <a:endParaRPr lang="en-US" sz="1800" dirty="0" smtClean="0"/>
          </a:p>
          <a:p>
            <a:pPr lvl="1"/>
            <a:r>
              <a:rPr lang="en-US" sz="1800" dirty="0" smtClean="0"/>
              <a:t>Found to be small (~1%)</a:t>
            </a:r>
          </a:p>
          <a:p>
            <a:r>
              <a:rPr lang="en-US" sz="1800" dirty="0" smtClean="0"/>
              <a:t>1 lepton</a:t>
            </a:r>
          </a:p>
          <a:p>
            <a:pPr lvl="1"/>
            <a:r>
              <a:rPr lang="en-US" sz="1800" dirty="0" smtClean="0"/>
              <a:t>MET template</a:t>
            </a:r>
            <a:r>
              <a:rPr lang="en-US" sz="1800" dirty="0"/>
              <a:t> </a:t>
            </a:r>
            <a:r>
              <a:rPr lang="en-US" sz="1800" dirty="0" smtClean="0"/>
              <a:t>by reverse isolation cuts</a:t>
            </a:r>
          </a:p>
          <a:p>
            <a:pPr lvl="1"/>
            <a:r>
              <a:rPr lang="en-US" sz="1800" dirty="0" err="1" smtClean="0"/>
              <a:t>Normalised</a:t>
            </a:r>
            <a:r>
              <a:rPr lang="en-US" sz="1800" dirty="0" smtClean="0"/>
              <a:t> by fitting each </a:t>
            </a:r>
            <a:r>
              <a:rPr lang="en-US" sz="1800" dirty="0" err="1" smtClean="0"/>
              <a:t>WpT</a:t>
            </a:r>
            <a:r>
              <a:rPr lang="en-US" sz="1800" dirty="0" smtClean="0"/>
              <a:t> bin </a:t>
            </a:r>
          </a:p>
          <a:p>
            <a:pPr lvl="1"/>
            <a:r>
              <a:rPr lang="en-US" sz="1800" dirty="0" smtClean="0"/>
              <a:t>Electroweak contamination removed from template</a:t>
            </a:r>
          </a:p>
          <a:p>
            <a:r>
              <a:rPr lang="en-US" sz="1800" dirty="0" smtClean="0"/>
              <a:t>2 lepton</a:t>
            </a:r>
          </a:p>
          <a:p>
            <a:pPr lvl="1"/>
            <a:r>
              <a:rPr lang="en-US" sz="1800" dirty="0" smtClean="0"/>
              <a:t>Template: reverse isolation/quality selection</a:t>
            </a:r>
          </a:p>
          <a:p>
            <a:pPr lvl="1"/>
            <a:r>
              <a:rPr lang="en-US" sz="1800" dirty="0" smtClean="0"/>
              <a:t>Found to be small (&lt;1%)</a:t>
            </a:r>
            <a:endParaRPr lang="en-US" sz="1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DB4097-E36B-45D4-BEEA-68F87D3393BD}" type="slidenum">
              <a:rPr lang="en-GB" smtClean="0"/>
              <a:pPr>
                <a:defRPr/>
              </a:pPr>
              <a:t>30</a:t>
            </a:fld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14th November 2012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Ricardo Gonçalo</a:t>
            </a:r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5365" y="3039449"/>
            <a:ext cx="3033657" cy="254916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0763" y="5642551"/>
            <a:ext cx="1988363" cy="499868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5540317" y="1311655"/>
            <a:ext cx="3154676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 smtClean="0"/>
              <a:t>ABCD method</a:t>
            </a:r>
          </a:p>
          <a:p>
            <a:r>
              <a:rPr lang="en-GB" dirty="0" smtClean="0"/>
              <a:t>Use lack of correlation</a:t>
            </a:r>
          </a:p>
          <a:p>
            <a:r>
              <a:rPr lang="en-GB" dirty="0" smtClean="0">
                <a:solidFill>
                  <a:srgbClr val="008000"/>
                </a:solidFill>
              </a:rPr>
              <a:t>   </a:t>
            </a:r>
            <a:r>
              <a:rPr lang="en-GB" dirty="0" err="1" smtClean="0">
                <a:solidFill>
                  <a:srgbClr val="008000"/>
                </a:solidFill>
              </a:rPr>
              <a:t>Δϕ</a:t>
            </a:r>
            <a:r>
              <a:rPr lang="en-GB" dirty="0" smtClean="0">
                <a:solidFill>
                  <a:srgbClr val="008000"/>
                </a:solidFill>
              </a:rPr>
              <a:t> (</a:t>
            </a:r>
            <a:r>
              <a:rPr lang="en-GB" dirty="0" err="1" smtClean="0">
                <a:solidFill>
                  <a:srgbClr val="008000"/>
                </a:solidFill>
              </a:rPr>
              <a:t>Etmiss,pTmiss</a:t>
            </a:r>
            <a:r>
              <a:rPr lang="en-GB" dirty="0" smtClean="0">
                <a:solidFill>
                  <a:srgbClr val="008000"/>
                </a:solidFill>
              </a:rPr>
              <a:t>) </a:t>
            </a:r>
            <a:r>
              <a:rPr lang="en-GB" dirty="0" err="1" smtClean="0"/>
              <a:t>vs</a:t>
            </a:r>
            <a:r>
              <a:rPr lang="en-GB" dirty="0" smtClean="0"/>
              <a:t>  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   </a:t>
            </a:r>
            <a:r>
              <a:rPr lang="en-GB" dirty="0" err="1" smtClean="0">
                <a:solidFill>
                  <a:srgbClr val="FF0000"/>
                </a:solidFill>
              </a:rPr>
              <a:t>Δϕ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>
                <a:solidFill>
                  <a:srgbClr val="FF0000"/>
                </a:solidFill>
              </a:rPr>
              <a:t>(</a:t>
            </a:r>
            <a:r>
              <a:rPr lang="en-GB" dirty="0" err="1">
                <a:solidFill>
                  <a:srgbClr val="FF0000"/>
                </a:solidFill>
              </a:rPr>
              <a:t>Etmiss,jets</a:t>
            </a:r>
            <a:r>
              <a:rPr lang="en-GB" dirty="0" smtClean="0">
                <a:solidFill>
                  <a:srgbClr val="FF0000"/>
                </a:solidFill>
              </a:rPr>
              <a:t>)</a:t>
            </a:r>
          </a:p>
          <a:p>
            <a:r>
              <a:rPr lang="en-GB" dirty="0" smtClean="0"/>
              <a:t>for multi-jet background estimation in signal region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52576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B-tagging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DB4097-E36B-45D4-BEEA-68F87D3393BD}" type="slidenum">
              <a:rPr lang="en-GB" smtClean="0"/>
              <a:pPr>
                <a:defRPr/>
              </a:pPr>
              <a:t>31</a:t>
            </a:fld>
            <a:endParaRPr lang="en-GB"/>
          </a:p>
        </p:txBody>
      </p:sp>
      <p:pic>
        <p:nvPicPr>
          <p:cNvPr id="12" name="Picture 11" descr="Screen Shot 2012-11-03 at 16.28.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914399"/>
            <a:ext cx="9144000" cy="553579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14th November 2012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Ricardo Gonçalo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40472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836613"/>
          </a:xfrm>
        </p:spPr>
        <p:txBody>
          <a:bodyPr/>
          <a:lstStyle/>
          <a:p>
            <a:r>
              <a:rPr lang="en-US" dirty="0" err="1" smtClean="0"/>
              <a:t>Mbb</a:t>
            </a:r>
            <a:r>
              <a:rPr lang="en-US" dirty="0" smtClean="0"/>
              <a:t> distributions (0-</a:t>
            </a:r>
            <a:r>
              <a:rPr lang="en-US" dirty="0" smtClean="0"/>
              <a:t>lep, 7TeV)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DB4097-E36B-45D4-BEEA-68F87D3393BD}" type="slidenum">
              <a:rPr lang="en-GB" smtClean="0"/>
              <a:pPr>
                <a:defRPr/>
              </a:pPr>
              <a:t>32</a:t>
            </a:fld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14th November 2012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Ricardo Gonçalo</a:t>
            </a:r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9141" y="795315"/>
            <a:ext cx="7125682" cy="5529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64137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2" y="0"/>
            <a:ext cx="8675687" cy="836613"/>
          </a:xfrm>
        </p:spPr>
        <p:txBody>
          <a:bodyPr/>
          <a:lstStyle/>
          <a:p>
            <a:r>
              <a:rPr lang="en-US" dirty="0" err="1"/>
              <a:t>Mbb</a:t>
            </a:r>
            <a:r>
              <a:rPr lang="en-US" dirty="0"/>
              <a:t> distributions </a:t>
            </a:r>
            <a:r>
              <a:rPr lang="en-US" dirty="0" smtClean="0"/>
              <a:t>(1-</a:t>
            </a:r>
            <a:r>
              <a:rPr lang="en-US" dirty="0" smtClean="0"/>
              <a:t>lep, 7TeV)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DB4097-E36B-45D4-BEEA-68F87D3393BD}" type="slidenum">
              <a:rPr lang="en-GB" smtClean="0"/>
              <a:pPr>
                <a:defRPr/>
              </a:pPr>
              <a:t>33</a:t>
            </a:fld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14th November 2012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Ricardo Gonçalo</a:t>
            </a:r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172" y="925365"/>
            <a:ext cx="7352954" cy="5668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50667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Mbb</a:t>
            </a:r>
            <a:r>
              <a:rPr lang="en-US" dirty="0"/>
              <a:t> distributions </a:t>
            </a:r>
            <a:r>
              <a:rPr lang="en-US" dirty="0" smtClean="0"/>
              <a:t>(2-</a:t>
            </a:r>
            <a:r>
              <a:rPr lang="en-US" dirty="0" smtClean="0"/>
              <a:t>l, 7TeV)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DB4097-E36B-45D4-BEEA-68F87D3393BD}" type="slidenum">
              <a:rPr lang="en-GB" smtClean="0"/>
              <a:pPr>
                <a:defRPr/>
              </a:pPr>
              <a:t>34</a:t>
            </a:fld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14th November 2012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Ricardo Gonçalo</a:t>
            </a:r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160" y="897938"/>
            <a:ext cx="7357688" cy="5754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22519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590415"/>
          </a:xfrm>
        </p:spPr>
        <p:txBody>
          <a:bodyPr/>
          <a:lstStyle/>
          <a:p>
            <a:r>
              <a:rPr lang="en-GB" dirty="0" err="1" smtClean="0"/>
              <a:t>V+light</a:t>
            </a:r>
            <a:r>
              <a:rPr lang="en-GB" dirty="0" smtClean="0"/>
              <a:t> &amp; </a:t>
            </a:r>
            <a:r>
              <a:rPr lang="en-GB" dirty="0" err="1" smtClean="0"/>
              <a:t>V+c</a:t>
            </a:r>
            <a:r>
              <a:rPr lang="en-GB" dirty="0" smtClean="0"/>
              <a:t> flavour fit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14th November 2012</a:t>
            </a:r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Ricardo Gonçalo</a:t>
            </a:r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DB4097-E36B-45D4-BEEA-68F87D3393BD}" type="slidenum">
              <a:rPr lang="en-GB" smtClean="0"/>
              <a:pPr>
                <a:defRPr/>
              </a:pPr>
              <a:t>35</a:t>
            </a:fld>
            <a:endParaRPr lang="en-GB"/>
          </a:p>
        </p:txBody>
      </p:sp>
      <p:pic>
        <p:nvPicPr>
          <p:cNvPr id="12" name="Picture 11" descr="fig_01b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3752072"/>
            <a:ext cx="3063349" cy="2625728"/>
          </a:xfrm>
          <a:prstGeom prst="rect">
            <a:avLst/>
          </a:prstGeom>
        </p:spPr>
      </p:pic>
      <p:pic>
        <p:nvPicPr>
          <p:cNvPr id="15" name="Picture 14" descr="fig_01f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096568" y="3758544"/>
            <a:ext cx="3091490" cy="2649849"/>
          </a:xfrm>
          <a:prstGeom prst="rect">
            <a:avLst/>
          </a:prstGeom>
        </p:spPr>
      </p:pic>
      <p:pic>
        <p:nvPicPr>
          <p:cNvPr id="17" name="Picture 16" descr="fig_01j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6062184" y="3765536"/>
            <a:ext cx="3081816" cy="2641557"/>
          </a:xfrm>
          <a:prstGeom prst="rect">
            <a:avLst/>
          </a:prstGeom>
        </p:spPr>
      </p:pic>
      <p:pic>
        <p:nvPicPr>
          <p:cNvPr id="11" name="Picture 10" descr="fig_01a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924800"/>
            <a:ext cx="3063350" cy="2625728"/>
          </a:xfrm>
          <a:prstGeom prst="rect">
            <a:avLst/>
          </a:prstGeom>
        </p:spPr>
      </p:pic>
      <p:pic>
        <p:nvPicPr>
          <p:cNvPr id="14" name="Picture 13" descr="fig_01e.ep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060219" y="963511"/>
            <a:ext cx="3015670" cy="2584859"/>
          </a:xfrm>
          <a:prstGeom prst="rect">
            <a:avLst/>
          </a:prstGeom>
        </p:spPr>
      </p:pic>
      <p:pic>
        <p:nvPicPr>
          <p:cNvPr id="16" name="Picture 15" descr="fig_01i.eps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6062024" y="959318"/>
            <a:ext cx="3011694" cy="258145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902054" y="1971763"/>
            <a:ext cx="903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0 b-tag </a:t>
            </a:r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7906556" y="1845665"/>
            <a:ext cx="903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0 b-tag </a:t>
            </a:r>
            <a:endParaRPr lang="en-GB" dirty="0"/>
          </a:p>
        </p:txBody>
      </p:sp>
      <p:sp>
        <p:nvSpPr>
          <p:cNvPr id="20" name="TextBox 19"/>
          <p:cNvSpPr txBox="1"/>
          <p:nvPr/>
        </p:nvSpPr>
        <p:spPr>
          <a:xfrm>
            <a:off x="1797698" y="1998065"/>
            <a:ext cx="903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0 b-tag </a:t>
            </a:r>
            <a:endParaRPr lang="en-GB" dirty="0"/>
          </a:p>
        </p:txBody>
      </p:sp>
      <p:sp>
        <p:nvSpPr>
          <p:cNvPr id="21" name="TextBox 20"/>
          <p:cNvSpPr txBox="1"/>
          <p:nvPr/>
        </p:nvSpPr>
        <p:spPr>
          <a:xfrm>
            <a:off x="1727278" y="4701502"/>
            <a:ext cx="903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1</a:t>
            </a:r>
            <a:r>
              <a:rPr lang="en-GB" dirty="0" smtClean="0"/>
              <a:t> b-tag </a:t>
            </a:r>
            <a:endParaRPr lang="en-GB" dirty="0"/>
          </a:p>
        </p:txBody>
      </p:sp>
      <p:sp>
        <p:nvSpPr>
          <p:cNvPr id="22" name="TextBox 21"/>
          <p:cNvSpPr txBox="1"/>
          <p:nvPr/>
        </p:nvSpPr>
        <p:spPr>
          <a:xfrm>
            <a:off x="4999166" y="4775923"/>
            <a:ext cx="903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1</a:t>
            </a:r>
            <a:r>
              <a:rPr lang="en-GB" dirty="0" smtClean="0"/>
              <a:t> b-tag </a:t>
            </a:r>
            <a:endParaRPr lang="en-GB" dirty="0"/>
          </a:p>
        </p:txBody>
      </p:sp>
      <p:sp>
        <p:nvSpPr>
          <p:cNvPr id="23" name="TextBox 22"/>
          <p:cNvSpPr txBox="1"/>
          <p:nvPr/>
        </p:nvSpPr>
        <p:spPr>
          <a:xfrm>
            <a:off x="7970247" y="4716665"/>
            <a:ext cx="903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1</a:t>
            </a:r>
            <a:r>
              <a:rPr lang="en-GB" dirty="0" smtClean="0"/>
              <a:t> b-tag </a:t>
            </a:r>
            <a:endParaRPr lang="en-GB" dirty="0"/>
          </a:p>
        </p:txBody>
      </p:sp>
      <p:sp>
        <p:nvSpPr>
          <p:cNvPr id="24" name="TextBox 23"/>
          <p:cNvSpPr txBox="1"/>
          <p:nvPr/>
        </p:nvSpPr>
        <p:spPr>
          <a:xfrm>
            <a:off x="1069539" y="579275"/>
            <a:ext cx="1006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0 lepton</a:t>
            </a:r>
            <a:endParaRPr lang="en-GB" dirty="0"/>
          </a:p>
        </p:txBody>
      </p:sp>
      <p:sp>
        <p:nvSpPr>
          <p:cNvPr id="25" name="TextBox 24"/>
          <p:cNvSpPr txBox="1"/>
          <p:nvPr/>
        </p:nvSpPr>
        <p:spPr>
          <a:xfrm>
            <a:off x="4152030" y="675975"/>
            <a:ext cx="1006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1</a:t>
            </a:r>
            <a:r>
              <a:rPr lang="en-GB" dirty="0" smtClean="0"/>
              <a:t> lepton</a:t>
            </a:r>
            <a:endParaRPr lang="en-GB" dirty="0"/>
          </a:p>
        </p:txBody>
      </p:sp>
      <p:sp>
        <p:nvSpPr>
          <p:cNvPr id="26" name="TextBox 25"/>
          <p:cNvSpPr txBox="1"/>
          <p:nvPr/>
        </p:nvSpPr>
        <p:spPr>
          <a:xfrm>
            <a:off x="7156534" y="650137"/>
            <a:ext cx="1006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2</a:t>
            </a:r>
            <a:r>
              <a:rPr lang="en-GB" dirty="0" smtClean="0"/>
              <a:t> lepton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37098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fig_01j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001093" y="646365"/>
            <a:ext cx="3730782" cy="3197814"/>
          </a:xfrm>
          <a:prstGeom prst="rect">
            <a:avLst/>
          </a:prstGeom>
        </p:spPr>
      </p:pic>
      <p:pic>
        <p:nvPicPr>
          <p:cNvPr id="5" name="Picture 4" descr="fig_01l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014733" y="3564767"/>
            <a:ext cx="3694860" cy="3167022"/>
          </a:xfrm>
          <a:prstGeom prst="rect">
            <a:avLst/>
          </a:prstGeom>
        </p:spPr>
      </p:pic>
      <p:pic>
        <p:nvPicPr>
          <p:cNvPr id="16" name="Picture 15" descr="fig_01i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35266" y="613980"/>
            <a:ext cx="3808928" cy="3264794"/>
          </a:xfrm>
          <a:prstGeom prst="rect">
            <a:avLst/>
          </a:prstGeom>
        </p:spPr>
      </p:pic>
      <p:pic>
        <p:nvPicPr>
          <p:cNvPr id="4" name="Picture 3" descr="fig_01k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53002" y="3564767"/>
            <a:ext cx="3646628" cy="31256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590415"/>
          </a:xfrm>
        </p:spPr>
        <p:txBody>
          <a:bodyPr/>
          <a:lstStyle/>
          <a:p>
            <a:r>
              <a:rPr lang="en-GB" dirty="0" smtClean="0"/>
              <a:t>Flavour fit results (2-lepton)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14th November 2012</a:t>
            </a:r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Ricardo Gonçalo</a:t>
            </a:r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DB4097-E36B-45D4-BEEA-68F87D3393BD}" type="slidenum">
              <a:rPr lang="en-GB" smtClean="0"/>
              <a:pPr>
                <a:defRPr/>
              </a:pPr>
              <a:t>36</a:t>
            </a:fld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>
            <a:off x="1938540" y="1158551"/>
            <a:ext cx="903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0 b-tag </a:t>
            </a:r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1890400" y="4073644"/>
            <a:ext cx="877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</a:t>
            </a:r>
            <a:r>
              <a:rPr lang="en-GB" dirty="0" smtClean="0"/>
              <a:t>op ctrl </a:t>
            </a:r>
            <a:endParaRPr lang="en-GB" dirty="0"/>
          </a:p>
        </p:txBody>
      </p:sp>
      <p:sp>
        <p:nvSpPr>
          <p:cNvPr id="22" name="TextBox 21"/>
          <p:cNvSpPr txBox="1"/>
          <p:nvPr/>
        </p:nvSpPr>
        <p:spPr>
          <a:xfrm>
            <a:off x="5600781" y="4040690"/>
            <a:ext cx="1018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 b-tags </a:t>
            </a:r>
            <a:endParaRPr lang="en-GB" dirty="0"/>
          </a:p>
        </p:txBody>
      </p:sp>
      <p:sp>
        <p:nvSpPr>
          <p:cNvPr id="23" name="TextBox 22"/>
          <p:cNvSpPr txBox="1"/>
          <p:nvPr/>
        </p:nvSpPr>
        <p:spPr>
          <a:xfrm>
            <a:off x="5675194" y="1196459"/>
            <a:ext cx="903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1</a:t>
            </a:r>
            <a:r>
              <a:rPr lang="en-GB" dirty="0" smtClean="0"/>
              <a:t> b-tag </a:t>
            </a: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4492" y="2772718"/>
            <a:ext cx="1357184" cy="25654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4370" y="5623791"/>
            <a:ext cx="852175" cy="280774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40171" y="2775857"/>
            <a:ext cx="687614" cy="52232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171" y="5622471"/>
            <a:ext cx="796472" cy="428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71547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Background estimation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14th November 2012</a:t>
            </a:r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Ricardo Gonçalo</a:t>
            </a:r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DB4097-E36B-45D4-BEEA-68F87D3393BD}" type="slidenum">
              <a:rPr lang="en-GB" smtClean="0"/>
              <a:pPr>
                <a:defRPr/>
              </a:pPr>
              <a:t>37</a:t>
            </a:fld>
            <a:endParaRPr lang="en-GB" dirty="0"/>
          </a:p>
        </p:txBody>
      </p:sp>
      <p:sp>
        <p:nvSpPr>
          <p:cNvPr id="12" name="Right Brace 11"/>
          <p:cNvSpPr/>
          <p:nvPr/>
        </p:nvSpPr>
        <p:spPr>
          <a:xfrm>
            <a:off x="3531591" y="2678903"/>
            <a:ext cx="245104" cy="690674"/>
          </a:xfrm>
          <a:prstGeom prst="rightBrace">
            <a:avLst/>
          </a:prstGeom>
          <a:ln w="25400" cap="rnd">
            <a:solidFill>
              <a:schemeClr val="tx1"/>
            </a:solidFill>
            <a:headEnd type="none" w="med" len="me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ight Brace 12"/>
          <p:cNvSpPr/>
          <p:nvPr/>
        </p:nvSpPr>
        <p:spPr>
          <a:xfrm>
            <a:off x="3526675" y="3492179"/>
            <a:ext cx="304384" cy="2222539"/>
          </a:xfrm>
          <a:prstGeom prst="rightBrace">
            <a:avLst/>
          </a:prstGeom>
          <a:ln w="25400" cap="rnd">
            <a:solidFill>
              <a:schemeClr val="tx1"/>
            </a:solidFill>
            <a:headEnd type="none" w="med" len="me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 Placeholder 13"/>
          <p:cNvSpPr>
            <a:spLocks noGrp="1"/>
          </p:cNvSpPr>
          <p:nvPr>
            <p:ph type="body" sz="half" idx="1"/>
          </p:nvPr>
        </p:nvSpPr>
        <p:spPr>
          <a:xfrm>
            <a:off x="2180750" y="3529691"/>
            <a:ext cx="1307554" cy="511672"/>
          </a:xfrm>
          <a:ln w="12700">
            <a:solidFill>
              <a:srgbClr val="008000"/>
            </a:solidFill>
            <a:round/>
          </a:ln>
          <a:effectLst>
            <a:glow rad="25400">
              <a:srgbClr val="008000">
                <a:alpha val="75000"/>
              </a:srgbClr>
            </a:glow>
          </a:effectLst>
        </p:spPr>
        <p:txBody>
          <a:bodyPr/>
          <a:lstStyle/>
          <a:p>
            <a:pPr marL="0" indent="0">
              <a:buNone/>
            </a:pPr>
            <a:r>
              <a:rPr lang="en-GB" dirty="0" smtClean="0">
                <a:solidFill>
                  <a:srgbClr val="008000"/>
                </a:solidFill>
              </a:rPr>
              <a:t>W + jets</a:t>
            </a:r>
            <a:endParaRPr lang="en-GB" dirty="0">
              <a:solidFill>
                <a:srgbClr val="008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66412" y="4241880"/>
            <a:ext cx="1304243" cy="461665"/>
          </a:xfrm>
          <a:prstGeom prst="rect">
            <a:avLst/>
          </a:prstGeom>
          <a:noFill/>
          <a:ln w="12700">
            <a:solidFill>
              <a:srgbClr val="D8BF00"/>
            </a:solidFill>
          </a:ln>
          <a:effectLst>
            <a:glow rad="25400">
              <a:srgbClr val="D8BF00">
                <a:alpha val="75000"/>
              </a:srgbClr>
            </a:glow>
          </a:effectLst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CFB825"/>
                </a:solidFill>
              </a:rPr>
              <a:t>Top</a:t>
            </a:r>
            <a:r>
              <a:rPr lang="en-GB" sz="2400" dirty="0" smtClean="0">
                <a:solidFill>
                  <a:srgbClr val="FF981F"/>
                </a:solidFill>
              </a:rPr>
              <a:t> </a:t>
            </a:r>
            <a:endParaRPr lang="en-GB" sz="2400" dirty="0">
              <a:solidFill>
                <a:srgbClr val="FF981F"/>
              </a:solidFill>
            </a:endParaRPr>
          </a:p>
        </p:txBody>
      </p:sp>
      <p:sp>
        <p:nvSpPr>
          <p:cNvPr id="16" name="Text Placeholder 13"/>
          <p:cNvSpPr txBox="1">
            <a:spLocks/>
          </p:cNvSpPr>
          <p:nvPr/>
        </p:nvSpPr>
        <p:spPr bwMode="auto">
          <a:xfrm>
            <a:off x="2166035" y="2746340"/>
            <a:ext cx="1313510" cy="511672"/>
          </a:xfrm>
          <a:prstGeom prst="rect">
            <a:avLst/>
          </a:prstGeom>
          <a:noFill/>
          <a:ln w="12700">
            <a:solidFill>
              <a:srgbClr val="0000FF"/>
            </a:solidFill>
            <a:round/>
          </a:ln>
          <a:effectLst>
            <a:glow rad="25400">
              <a:srgbClr val="0000FF">
                <a:alpha val="75000"/>
              </a:srgbClr>
            </a:glow>
          </a:effectLst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GB" dirty="0">
                <a:solidFill>
                  <a:srgbClr val="3366FF"/>
                </a:solidFill>
              </a:rPr>
              <a:t>Z</a:t>
            </a:r>
            <a:r>
              <a:rPr lang="en-GB" dirty="0" smtClean="0">
                <a:solidFill>
                  <a:srgbClr val="3366FF"/>
                </a:solidFill>
              </a:rPr>
              <a:t> + jets</a:t>
            </a:r>
            <a:endParaRPr lang="en-GB" dirty="0">
              <a:solidFill>
                <a:srgbClr val="3366FF"/>
              </a:solidFill>
            </a:endParaRPr>
          </a:p>
        </p:txBody>
      </p:sp>
      <p:sp>
        <p:nvSpPr>
          <p:cNvPr id="17" name="Text Placeholder 13"/>
          <p:cNvSpPr txBox="1">
            <a:spLocks/>
          </p:cNvSpPr>
          <p:nvPr/>
        </p:nvSpPr>
        <p:spPr bwMode="auto">
          <a:xfrm>
            <a:off x="2207302" y="5123775"/>
            <a:ext cx="1292443" cy="511672"/>
          </a:xfrm>
          <a:prstGeom prst="rect">
            <a:avLst/>
          </a:prstGeom>
          <a:noFill/>
          <a:ln w="12700">
            <a:solidFill>
              <a:srgbClr val="8B008B"/>
            </a:solidFill>
            <a:round/>
          </a:ln>
          <a:effectLst>
            <a:glow rad="25400">
              <a:srgbClr val="8B008B">
                <a:alpha val="75000"/>
              </a:srgbClr>
            </a:glow>
          </a:effectLst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GB" dirty="0" smtClean="0">
                <a:solidFill>
                  <a:srgbClr val="8B008B"/>
                </a:solidFill>
              </a:rPr>
              <a:t>Multi-jet</a:t>
            </a:r>
            <a:endParaRPr lang="en-GB" dirty="0">
              <a:solidFill>
                <a:srgbClr val="8B008B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968814" y="3938630"/>
            <a:ext cx="10188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1-lepton</a:t>
            </a:r>
          </a:p>
          <a:p>
            <a:r>
              <a:rPr lang="en-GB" dirty="0" smtClean="0"/>
              <a:t>channel</a:t>
            </a:r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597471" y="3518934"/>
            <a:ext cx="1018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0</a:t>
            </a:r>
            <a:r>
              <a:rPr lang="en-GB" dirty="0" smtClean="0"/>
              <a:t>-lepton</a:t>
            </a:r>
            <a:endParaRPr lang="en-GB" dirty="0"/>
          </a:p>
        </p:txBody>
      </p:sp>
      <p:sp>
        <p:nvSpPr>
          <p:cNvPr id="20" name="TextBox 19"/>
          <p:cNvSpPr txBox="1"/>
          <p:nvPr/>
        </p:nvSpPr>
        <p:spPr>
          <a:xfrm>
            <a:off x="3896071" y="2801749"/>
            <a:ext cx="10188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2-lepton</a:t>
            </a:r>
          </a:p>
          <a:p>
            <a:r>
              <a:rPr lang="en-GB" dirty="0" smtClean="0"/>
              <a:t>channel</a:t>
            </a:r>
            <a:endParaRPr lang="en-GB" dirty="0"/>
          </a:p>
        </p:txBody>
      </p:sp>
      <p:sp>
        <p:nvSpPr>
          <p:cNvPr id="22" name="Left Brace 21"/>
          <p:cNvSpPr/>
          <p:nvPr/>
        </p:nvSpPr>
        <p:spPr>
          <a:xfrm>
            <a:off x="1737873" y="2645692"/>
            <a:ext cx="480511" cy="2128198"/>
          </a:xfrm>
          <a:prstGeom prst="leftBrace">
            <a:avLst/>
          </a:prstGeom>
          <a:ln w="25400">
            <a:solidFill>
              <a:schemeClr val="tx1"/>
            </a:solidFill>
            <a:headEnd type="none" w="med" len="me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/>
          <p:cNvSpPr txBox="1"/>
          <p:nvPr/>
        </p:nvSpPr>
        <p:spPr>
          <a:xfrm>
            <a:off x="3772935" y="5175808"/>
            <a:ext cx="2891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Small (except for 1-lepton)</a:t>
            </a:r>
          </a:p>
        </p:txBody>
      </p:sp>
      <p:sp>
        <p:nvSpPr>
          <p:cNvPr id="26" name="Content Placeholder 3"/>
          <p:cNvSpPr>
            <a:spLocks noGrp="1"/>
          </p:cNvSpPr>
          <p:nvPr>
            <p:ph sz="quarter" idx="2"/>
          </p:nvPr>
        </p:nvSpPr>
        <p:spPr>
          <a:xfrm>
            <a:off x="163435" y="866657"/>
            <a:ext cx="8623042" cy="1421728"/>
          </a:xfrm>
        </p:spPr>
        <p:txBody>
          <a:bodyPr/>
          <a:lstStyle/>
          <a:p>
            <a:r>
              <a:rPr lang="en-GB" sz="2000" dirty="0" smtClean="0"/>
              <a:t>Most background shapes are taken from simulation and normalised using data control regions</a:t>
            </a:r>
          </a:p>
          <a:p>
            <a:r>
              <a:rPr lang="en-GB" sz="2000" dirty="0" smtClean="0"/>
              <a:t>Multi-jet background determined entirely from data-driven techniques</a:t>
            </a:r>
          </a:p>
          <a:p>
            <a:r>
              <a:rPr lang="en-GB" sz="2000" dirty="0" smtClean="0"/>
              <a:t>WZ(bb) &amp; ZZ(bb) resonant </a:t>
            </a:r>
            <a:r>
              <a:rPr lang="en-GB" sz="2000" dirty="0" err="1" smtClean="0"/>
              <a:t>bkg</a:t>
            </a:r>
            <a:r>
              <a:rPr lang="en-GB" sz="2000" dirty="0" smtClean="0"/>
              <a:t> normalisation and shape from simulation  </a:t>
            </a:r>
            <a:endParaRPr lang="en-GB" sz="2000" dirty="0"/>
          </a:p>
        </p:txBody>
      </p:sp>
      <p:sp>
        <p:nvSpPr>
          <p:cNvPr id="27" name="Text Placeholder 13"/>
          <p:cNvSpPr txBox="1">
            <a:spLocks/>
          </p:cNvSpPr>
          <p:nvPr/>
        </p:nvSpPr>
        <p:spPr bwMode="auto">
          <a:xfrm>
            <a:off x="2204358" y="5803392"/>
            <a:ext cx="1301590" cy="511672"/>
          </a:xfrm>
          <a:prstGeom prst="rect">
            <a:avLst/>
          </a:prstGeom>
          <a:noFill/>
          <a:ln w="12700">
            <a:solidFill>
              <a:srgbClr val="FF8000"/>
            </a:solidFill>
            <a:round/>
          </a:ln>
          <a:effectLst>
            <a:glow rad="25400">
              <a:srgbClr val="FF8000">
                <a:alpha val="75000"/>
              </a:srgbClr>
            </a:glow>
          </a:effectLst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GB" dirty="0" err="1" smtClean="0">
                <a:solidFill>
                  <a:srgbClr val="FF8000"/>
                </a:solidFill>
              </a:rPr>
              <a:t>Diboson</a:t>
            </a:r>
            <a:endParaRPr lang="en-GB" dirty="0">
              <a:solidFill>
                <a:srgbClr val="FF8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764379" y="5734545"/>
            <a:ext cx="54368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 Interesting signal present in all channels</a:t>
            </a:r>
          </a:p>
          <a:p>
            <a:r>
              <a:rPr lang="en-GB" dirty="0" smtClean="0"/>
              <a:t>⇒ separate combined search to validate analysis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52130" y="2756320"/>
            <a:ext cx="175283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i="1" dirty="0" smtClean="0">
                <a:solidFill>
                  <a:srgbClr val="FF0000"/>
                </a:solidFill>
              </a:rPr>
              <a:t>Dominant backgrounds </a:t>
            </a:r>
          </a:p>
        </p:txBody>
      </p:sp>
      <p:sp>
        <p:nvSpPr>
          <p:cNvPr id="33" name="Right Brace 32"/>
          <p:cNvSpPr/>
          <p:nvPr/>
        </p:nvSpPr>
        <p:spPr>
          <a:xfrm>
            <a:off x="3565710" y="5855172"/>
            <a:ext cx="173523" cy="451542"/>
          </a:xfrm>
          <a:prstGeom prst="rightBrace">
            <a:avLst>
              <a:gd name="adj1" fmla="val 18362"/>
              <a:gd name="adj2" fmla="val 51352"/>
            </a:avLst>
          </a:prstGeom>
          <a:ln w="25400" cap="rnd">
            <a:solidFill>
              <a:schemeClr val="tx1"/>
            </a:solidFill>
            <a:headEnd type="none" w="med" len="me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TextBox 35"/>
          <p:cNvSpPr txBox="1"/>
          <p:nvPr/>
        </p:nvSpPr>
        <p:spPr>
          <a:xfrm>
            <a:off x="176020" y="5803858"/>
            <a:ext cx="19103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i="1" dirty="0" smtClean="0">
                <a:solidFill>
                  <a:srgbClr val="FF0000"/>
                </a:solidFill>
              </a:rPr>
              <a:t>Key validation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5167499" y="2432608"/>
            <a:ext cx="381130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Main control regions  </a:t>
            </a:r>
            <a:endParaRPr lang="en-GB" dirty="0" smtClean="0">
              <a:solidFill>
                <a:srgbClr val="FF0000"/>
              </a:solidFill>
            </a:endParaRPr>
          </a:p>
          <a:p>
            <a:r>
              <a:rPr lang="en-GB" dirty="0" smtClean="0">
                <a:solidFill>
                  <a:srgbClr val="0000FF"/>
                </a:solidFill>
              </a:rPr>
              <a:t>Z </a:t>
            </a:r>
            <a:r>
              <a:rPr lang="en-GB" dirty="0">
                <a:solidFill>
                  <a:srgbClr val="0000FF"/>
                </a:solidFill>
              </a:rPr>
              <a:t>+ jets: </a:t>
            </a:r>
            <a:r>
              <a:rPr lang="en-GB" dirty="0" smtClean="0">
                <a:solidFill>
                  <a:srgbClr val="0000FF"/>
                </a:solidFill>
              </a:rPr>
              <a:t> Pre</a:t>
            </a:r>
            <a:r>
              <a:rPr lang="en-GB" dirty="0">
                <a:solidFill>
                  <a:srgbClr val="0000FF"/>
                </a:solidFill>
              </a:rPr>
              <a:t>-tag and 1 b-tag </a:t>
            </a:r>
            <a:endParaRPr lang="en-GB" dirty="0" smtClean="0">
              <a:solidFill>
                <a:srgbClr val="0000FF"/>
              </a:solidFill>
            </a:endParaRPr>
          </a:p>
          <a:p>
            <a:r>
              <a:rPr lang="en-GB" dirty="0" smtClean="0">
                <a:solidFill>
                  <a:srgbClr val="008000"/>
                </a:solidFill>
              </a:rPr>
              <a:t>W </a:t>
            </a:r>
            <a:r>
              <a:rPr lang="en-GB" dirty="0">
                <a:solidFill>
                  <a:srgbClr val="008000"/>
                </a:solidFill>
              </a:rPr>
              <a:t>+ </a:t>
            </a:r>
            <a:r>
              <a:rPr lang="en-GB" dirty="0" smtClean="0">
                <a:solidFill>
                  <a:srgbClr val="008000"/>
                </a:solidFill>
              </a:rPr>
              <a:t>jets: Pre</a:t>
            </a:r>
            <a:r>
              <a:rPr lang="en-GB" dirty="0">
                <a:solidFill>
                  <a:srgbClr val="008000"/>
                </a:solidFill>
              </a:rPr>
              <a:t>-tag and 1 b-</a:t>
            </a:r>
            <a:r>
              <a:rPr lang="en-GB" dirty="0" smtClean="0">
                <a:solidFill>
                  <a:srgbClr val="008000"/>
                </a:solidFill>
              </a:rPr>
              <a:t>tag</a:t>
            </a:r>
          </a:p>
          <a:p>
            <a:r>
              <a:rPr lang="en-GB" dirty="0" smtClean="0">
                <a:solidFill>
                  <a:srgbClr val="FF981F"/>
                </a:solidFill>
              </a:rPr>
              <a:t>Top</a:t>
            </a:r>
            <a:r>
              <a:rPr lang="en-GB" dirty="0">
                <a:solidFill>
                  <a:srgbClr val="FF981F"/>
                </a:solidFill>
              </a:rPr>
              <a:t>:	</a:t>
            </a:r>
            <a:endParaRPr lang="en-GB" dirty="0" smtClean="0">
              <a:solidFill>
                <a:srgbClr val="FF981F"/>
              </a:solidFill>
            </a:endParaRPr>
          </a:p>
          <a:p>
            <a:r>
              <a:rPr lang="en-GB" dirty="0" smtClean="0">
                <a:solidFill>
                  <a:srgbClr val="FF981F"/>
                </a:solidFill>
              </a:rPr>
              <a:t> 0 </a:t>
            </a:r>
            <a:r>
              <a:rPr lang="en-GB" dirty="0">
                <a:solidFill>
                  <a:srgbClr val="FF981F"/>
                </a:solidFill>
              </a:rPr>
              <a:t>&amp; 1 </a:t>
            </a:r>
            <a:r>
              <a:rPr lang="en-GB" dirty="0" smtClean="0">
                <a:solidFill>
                  <a:srgbClr val="FF981F"/>
                </a:solidFill>
              </a:rPr>
              <a:t>lepton channel: + 1jet</a:t>
            </a:r>
          </a:p>
          <a:p>
            <a:r>
              <a:rPr lang="en-GB" dirty="0" smtClean="0">
                <a:solidFill>
                  <a:srgbClr val="FF981F"/>
                </a:solidFill>
              </a:rPr>
              <a:t> 2</a:t>
            </a:r>
            <a:r>
              <a:rPr lang="en-GB" dirty="0">
                <a:solidFill>
                  <a:srgbClr val="FF981F"/>
                </a:solidFill>
              </a:rPr>
              <a:t>-lepton </a:t>
            </a:r>
            <a:r>
              <a:rPr lang="en-GB" dirty="0" smtClean="0">
                <a:solidFill>
                  <a:srgbClr val="FF981F"/>
                </a:solidFill>
              </a:rPr>
              <a:t>channel: veto</a:t>
            </a:r>
            <a:r>
              <a:rPr lang="en-GB" dirty="0">
                <a:solidFill>
                  <a:srgbClr val="FF981F"/>
                </a:solidFill>
              </a:rPr>
              <a:t>(83&lt; </a:t>
            </a:r>
            <a:r>
              <a:rPr lang="en-GB" dirty="0" err="1">
                <a:solidFill>
                  <a:srgbClr val="FF981F"/>
                </a:solidFill>
              </a:rPr>
              <a:t>m</a:t>
            </a:r>
            <a:r>
              <a:rPr lang="en-GB" baseline="-25000" dirty="0" err="1">
                <a:solidFill>
                  <a:srgbClr val="FF981F"/>
                </a:solidFill>
              </a:rPr>
              <a:t>ll</a:t>
            </a:r>
            <a:r>
              <a:rPr lang="en-GB" dirty="0">
                <a:solidFill>
                  <a:srgbClr val="FF981F"/>
                </a:solidFill>
              </a:rPr>
              <a:t>&lt; </a:t>
            </a:r>
            <a:r>
              <a:rPr lang="en-GB" dirty="0" smtClean="0">
                <a:solidFill>
                  <a:srgbClr val="FF981F"/>
                </a:solidFill>
              </a:rPr>
              <a:t>99)</a:t>
            </a:r>
          </a:p>
          <a:p>
            <a:pPr lvl="1"/>
            <a:r>
              <a:rPr lang="en-GB" dirty="0" smtClean="0">
                <a:solidFill>
                  <a:srgbClr val="FF981F"/>
                </a:solidFill>
              </a:rPr>
              <a:t> </a:t>
            </a:r>
            <a:r>
              <a:rPr lang="en-GB" dirty="0">
                <a:solidFill>
                  <a:srgbClr val="FF981F"/>
                </a:solidFill>
                <a:latin typeface="ＭＳ ゴシック"/>
                <a:ea typeface="ＭＳ ゴシック"/>
                <a:cs typeface="ＭＳ ゴシック"/>
              </a:rPr>
              <a:t> </a:t>
            </a:r>
            <a:r>
              <a:rPr lang="en-GB" dirty="0" smtClean="0">
                <a:solidFill>
                  <a:srgbClr val="FF981F"/>
                </a:solidFill>
                <a:latin typeface="ＭＳ ゴシック"/>
                <a:ea typeface="ＭＳ ゴシック"/>
                <a:cs typeface="ＭＳ ゴシック"/>
              </a:rPr>
              <a:t>    	</a:t>
            </a:r>
            <a:r>
              <a:rPr lang="en-GB" dirty="0" smtClean="0">
                <a:solidFill>
                  <a:srgbClr val="FF981F"/>
                </a:solidFill>
              </a:rPr>
              <a:t>MET &gt; </a:t>
            </a:r>
            <a:r>
              <a:rPr lang="en-GB" dirty="0">
                <a:solidFill>
                  <a:srgbClr val="FF981F"/>
                </a:solidFill>
              </a:rPr>
              <a:t>60)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82485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179388"/>
            <a:ext cx="9144000" cy="88247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Samples </a:t>
            </a:r>
            <a:r>
              <a:rPr lang="en-US" dirty="0"/>
              <a:t>&amp;</a:t>
            </a:r>
            <a:r>
              <a:rPr lang="en-US" dirty="0" smtClean="0"/>
              <a:t> Yields for ≥ 6 jets ≥ 4 b’s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27755" y="1227666"/>
            <a:ext cx="8418689" cy="5199239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b="1" dirty="0" smtClean="0"/>
              <a:t>Signal</a:t>
            </a:r>
            <a:r>
              <a:rPr lang="en-US" dirty="0" smtClean="0"/>
              <a:t>: </a:t>
            </a:r>
            <a:r>
              <a:rPr lang="en-US" dirty="0" smtClean="0">
                <a:solidFill>
                  <a:srgbClr val="FF0000"/>
                </a:solidFill>
              </a:rPr>
              <a:t>2.3 events</a:t>
            </a:r>
            <a:r>
              <a:rPr lang="en-US" dirty="0" smtClean="0"/>
              <a:t> </a:t>
            </a:r>
          </a:p>
          <a:p>
            <a:r>
              <a:rPr lang="en-US" dirty="0" smtClean="0"/>
              <a:t>PYTHIA 6.425, </a:t>
            </a:r>
            <a:r>
              <a:rPr lang="en-US" dirty="0" err="1" smtClean="0"/>
              <a:t>m</a:t>
            </a:r>
            <a:r>
              <a:rPr lang="en-US" baseline="-25000" dirty="0" err="1" smtClean="0"/>
              <a:t>t</a:t>
            </a:r>
            <a:r>
              <a:rPr lang="en-US" dirty="0" smtClean="0"/>
              <a:t> = 172.5 </a:t>
            </a:r>
            <a:r>
              <a:rPr lang="en-US" dirty="0" err="1" smtClean="0"/>
              <a:t>GeV</a:t>
            </a:r>
            <a:r>
              <a:rPr lang="en-US" dirty="0" smtClean="0"/>
              <a:t>. Charged lepton filter: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 &gt; 5, |</a:t>
            </a:r>
            <a:r>
              <a:rPr lang="en-US" dirty="0" err="1" smtClean="0"/>
              <a:t>η</a:t>
            </a:r>
            <a:r>
              <a:rPr lang="en-US" dirty="0" smtClean="0"/>
              <a:t>| &lt; 5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dirty="0" smtClean="0"/>
              <a:t>Backgrounds</a:t>
            </a:r>
            <a:r>
              <a:rPr lang="en-US" dirty="0" smtClean="0"/>
              <a:t>:</a:t>
            </a:r>
          </a:p>
          <a:p>
            <a:r>
              <a:rPr lang="en-US" b="1" dirty="0" smtClean="0"/>
              <a:t>Dominant </a:t>
            </a:r>
            <a:r>
              <a:rPr lang="en-US" dirty="0" smtClean="0"/>
              <a:t>are </a:t>
            </a:r>
            <a:r>
              <a:rPr lang="en-US" b="1" dirty="0" err="1" smtClean="0"/>
              <a:t>tt+jets</a:t>
            </a:r>
            <a:r>
              <a:rPr lang="en-US" b="1" dirty="0" smtClean="0"/>
              <a:t> </a:t>
            </a:r>
            <a:r>
              <a:rPr lang="en-US" dirty="0" smtClean="0"/>
              <a:t>(</a:t>
            </a:r>
            <a:r>
              <a:rPr lang="en-US" dirty="0" smtClean="0">
                <a:solidFill>
                  <a:srgbClr val="FF0000"/>
                </a:solidFill>
              </a:rPr>
              <a:t>16.4 events</a:t>
            </a:r>
            <a:r>
              <a:rPr lang="en-US" dirty="0" smtClean="0"/>
              <a:t>) and </a:t>
            </a:r>
            <a:r>
              <a:rPr lang="en-US" b="1" dirty="0" err="1" smtClean="0"/>
              <a:t>ttbb</a:t>
            </a:r>
            <a:r>
              <a:rPr lang="en-US" b="1" dirty="0" smtClean="0"/>
              <a:t> </a:t>
            </a:r>
            <a:r>
              <a:rPr lang="en-US" dirty="0" smtClean="0"/>
              <a:t>(</a:t>
            </a:r>
            <a:r>
              <a:rPr lang="en-US" dirty="0" smtClean="0">
                <a:solidFill>
                  <a:srgbClr val="FF0000"/>
                </a:solidFill>
              </a:rPr>
              <a:t>26.5 events</a:t>
            </a:r>
            <a:r>
              <a:rPr lang="en-US" dirty="0" smtClean="0"/>
              <a:t>):</a:t>
            </a:r>
          </a:p>
          <a:p>
            <a:pPr lvl="1"/>
            <a:r>
              <a:rPr lang="en-US" dirty="0" smtClean="0"/>
              <a:t>ALPGEN 2.13+HERWIG 6.520 HFOR overlap removal. </a:t>
            </a:r>
          </a:p>
          <a:p>
            <a:pPr lvl="1"/>
            <a:r>
              <a:rPr lang="en-US" dirty="0" err="1" smtClean="0"/>
              <a:t>tt+jets</a:t>
            </a:r>
            <a:r>
              <a:rPr lang="en-US" dirty="0" smtClean="0"/>
              <a:t>: </a:t>
            </a:r>
            <a:r>
              <a:rPr lang="en-US" dirty="0" err="1" smtClean="0"/>
              <a:t>Npartons</a:t>
            </a:r>
            <a:r>
              <a:rPr lang="en-US" dirty="0" smtClean="0"/>
              <a:t> = 0−5, </a:t>
            </a:r>
            <a:r>
              <a:rPr lang="en-US" dirty="0" err="1" smtClean="0"/>
              <a:t>σ</a:t>
            </a:r>
            <a:r>
              <a:rPr lang="en-US" dirty="0" smtClean="0"/>
              <a:t>=73.08pb, K=1.755; </a:t>
            </a:r>
          </a:p>
          <a:p>
            <a:pPr lvl="1"/>
            <a:r>
              <a:rPr lang="en-US" dirty="0" err="1" smtClean="0"/>
              <a:t>ttbb</a:t>
            </a:r>
            <a:r>
              <a:rPr lang="en-US" dirty="0" smtClean="0"/>
              <a:t> : </a:t>
            </a:r>
            <a:r>
              <a:rPr lang="en-US" dirty="0" err="1" smtClean="0"/>
              <a:t>σ</a:t>
            </a:r>
            <a:r>
              <a:rPr lang="en-US" dirty="0" smtClean="0"/>
              <a:t> = 0.856 </a:t>
            </a:r>
            <a:r>
              <a:rPr lang="en-US" dirty="0" err="1" smtClean="0"/>
              <a:t>pb</a:t>
            </a:r>
            <a:r>
              <a:rPr lang="en-US" dirty="0" smtClean="0"/>
              <a:t>, K=1.687 (biggest sys.) </a:t>
            </a:r>
          </a:p>
          <a:p>
            <a:r>
              <a:rPr lang="en-US" dirty="0" err="1" smtClean="0"/>
              <a:t>Multijets</a:t>
            </a:r>
            <a:r>
              <a:rPr lang="en-US" dirty="0" smtClean="0"/>
              <a:t> (data-driven): </a:t>
            </a:r>
            <a:r>
              <a:rPr lang="en-US" dirty="0" smtClean="0">
                <a:solidFill>
                  <a:srgbClr val="FF0000"/>
                </a:solidFill>
              </a:rPr>
              <a:t>6.22 events</a:t>
            </a:r>
            <a:r>
              <a:rPr lang="en-US" dirty="0" smtClean="0"/>
              <a:t> (</a:t>
            </a:r>
            <a:r>
              <a:rPr lang="en-US" dirty="0" smtClean="0">
                <a:solidFill>
                  <a:srgbClr val="FF0000"/>
                </a:solidFill>
              </a:rPr>
              <a:t>5.67 </a:t>
            </a:r>
            <a:r>
              <a:rPr lang="en-US" dirty="0" err="1" smtClean="0">
                <a:solidFill>
                  <a:srgbClr val="FF0000"/>
                </a:solidFill>
              </a:rPr>
              <a:t>e</a:t>
            </a:r>
            <a:r>
              <a:rPr lang="en-US" dirty="0" smtClean="0"/>
              <a:t> channel; </a:t>
            </a:r>
            <a:r>
              <a:rPr lang="en-US" dirty="0" smtClean="0">
                <a:solidFill>
                  <a:srgbClr val="FF0000"/>
                </a:solidFill>
              </a:rPr>
              <a:t>0.55 </a:t>
            </a:r>
            <a:r>
              <a:rPr lang="en-US" dirty="0" err="1" smtClean="0">
                <a:solidFill>
                  <a:srgbClr val="FF0000"/>
                </a:solidFill>
              </a:rPr>
              <a:t>μ</a:t>
            </a:r>
            <a:r>
              <a:rPr lang="en-US" dirty="0" smtClean="0"/>
              <a:t> channel)</a:t>
            </a:r>
          </a:p>
          <a:p>
            <a:r>
              <a:rPr lang="en-US" dirty="0" err="1" smtClean="0"/>
              <a:t>ttV</a:t>
            </a:r>
            <a:r>
              <a:rPr lang="en-US" dirty="0" smtClean="0"/>
              <a:t>: </a:t>
            </a:r>
            <a:r>
              <a:rPr lang="en-US" dirty="0" smtClean="0">
                <a:solidFill>
                  <a:srgbClr val="FF0000"/>
                </a:solidFill>
              </a:rPr>
              <a:t>2.2 events</a:t>
            </a:r>
          </a:p>
          <a:p>
            <a:pPr lvl="1"/>
            <a:r>
              <a:rPr lang="en-US" dirty="0" err="1" smtClean="0"/>
              <a:t>Madgraph</a:t>
            </a:r>
            <a:r>
              <a:rPr lang="en-US" dirty="0" smtClean="0"/>
              <a:t> 4 + PYTHIA 6.425 </a:t>
            </a:r>
            <a:r>
              <a:rPr lang="en-US" dirty="0" err="1" smtClean="0"/>
              <a:t>σ</a:t>
            </a:r>
            <a:r>
              <a:rPr lang="en-US" baseline="-25000" dirty="0" err="1" smtClean="0"/>
              <a:t>ttW</a:t>
            </a:r>
            <a:r>
              <a:rPr lang="en-US" dirty="0" smtClean="0"/>
              <a:t>= 0.12pb, </a:t>
            </a:r>
            <a:r>
              <a:rPr lang="en-US" dirty="0" err="1" smtClean="0"/>
              <a:t>σ</a:t>
            </a:r>
            <a:r>
              <a:rPr lang="en-US" baseline="-25000" dirty="0" err="1" smtClean="0"/>
              <a:t>ttZ</a:t>
            </a:r>
            <a:r>
              <a:rPr lang="en-US" baseline="-25000" dirty="0" smtClean="0"/>
              <a:t> </a:t>
            </a:r>
            <a:r>
              <a:rPr lang="en-US" dirty="0" smtClean="0"/>
              <a:t>= 0.096pb</a:t>
            </a:r>
          </a:p>
          <a:p>
            <a:r>
              <a:rPr lang="en-US" dirty="0" smtClean="0"/>
              <a:t>Single Top: </a:t>
            </a:r>
            <a:r>
              <a:rPr lang="en-US" dirty="0" smtClean="0">
                <a:solidFill>
                  <a:srgbClr val="FF0000"/>
                </a:solidFill>
              </a:rPr>
              <a:t>1.28 events </a:t>
            </a:r>
          </a:p>
          <a:p>
            <a:pPr lvl="1"/>
            <a:r>
              <a:rPr lang="en-US" dirty="0" err="1" smtClean="0"/>
              <a:t>s</a:t>
            </a:r>
            <a:r>
              <a:rPr lang="en-US" dirty="0" smtClean="0"/>
              <a:t>-channel (1.5 </a:t>
            </a:r>
            <a:r>
              <a:rPr lang="en-US" dirty="0" err="1" smtClean="0"/>
              <a:t>pb</a:t>
            </a:r>
            <a:r>
              <a:rPr lang="en-US" dirty="0" smtClean="0"/>
              <a:t>) and Wt (15.74 </a:t>
            </a:r>
            <a:r>
              <a:rPr lang="en-US" dirty="0" err="1" smtClean="0"/>
              <a:t>pb</a:t>
            </a:r>
            <a:r>
              <a:rPr lang="en-US" dirty="0" smtClean="0"/>
              <a:t>): MC@NLO 4.01 with HERWIG 6.520 and Jimmy 4.31. </a:t>
            </a:r>
          </a:p>
          <a:p>
            <a:pPr lvl="1"/>
            <a:r>
              <a:rPr lang="en-US" dirty="0" err="1" smtClean="0"/>
              <a:t>t</a:t>
            </a:r>
            <a:r>
              <a:rPr lang="en-US" dirty="0" smtClean="0"/>
              <a:t>-channel (20.92 </a:t>
            </a:r>
            <a:r>
              <a:rPr lang="en-US" dirty="0" err="1" smtClean="0"/>
              <a:t>pb</a:t>
            </a:r>
            <a:r>
              <a:rPr lang="en-US" dirty="0" smtClean="0"/>
              <a:t>, K=0.866): </a:t>
            </a:r>
            <a:r>
              <a:rPr lang="en-US" dirty="0" err="1" smtClean="0"/>
              <a:t>AcerMC</a:t>
            </a:r>
            <a:r>
              <a:rPr lang="en-US" dirty="0" smtClean="0"/>
              <a:t> 3.8 with PYTHIA 6.425</a:t>
            </a:r>
          </a:p>
          <a:p>
            <a:r>
              <a:rPr lang="en-US" dirty="0" err="1" smtClean="0"/>
              <a:t>W+jets</a:t>
            </a:r>
            <a:r>
              <a:rPr lang="en-US" dirty="0" smtClean="0"/>
              <a:t>: </a:t>
            </a:r>
            <a:r>
              <a:rPr lang="en-US" dirty="0" smtClean="0">
                <a:solidFill>
                  <a:srgbClr val="FF0000"/>
                </a:solidFill>
              </a:rPr>
              <a:t>0.54 events </a:t>
            </a:r>
          </a:p>
          <a:p>
            <a:pPr lvl="1"/>
            <a:r>
              <a:rPr lang="en-US" dirty="0" smtClean="0"/>
              <a:t>ALPGEN 2.13+HERWIG 6.520: </a:t>
            </a:r>
            <a:r>
              <a:rPr lang="en-US" dirty="0" err="1" smtClean="0"/>
              <a:t>Wbb</a:t>
            </a:r>
            <a:r>
              <a:rPr lang="en-US" dirty="0" smtClean="0"/>
              <a:t>, </a:t>
            </a:r>
            <a:r>
              <a:rPr lang="en-US" dirty="0" err="1" smtClean="0"/>
              <a:t>Wcc</a:t>
            </a:r>
            <a:r>
              <a:rPr lang="en-US" dirty="0" smtClean="0"/>
              <a:t>, </a:t>
            </a:r>
            <a:r>
              <a:rPr lang="en-US" dirty="0" err="1" smtClean="0"/>
              <a:t>Wc</a:t>
            </a:r>
            <a:r>
              <a:rPr lang="en-US" dirty="0" smtClean="0"/>
              <a:t>, Z → </a:t>
            </a:r>
            <a:r>
              <a:rPr lang="en-US" dirty="0" err="1" smtClean="0"/>
              <a:t>ll</a:t>
            </a:r>
            <a:r>
              <a:rPr lang="en-US" dirty="0" smtClean="0"/>
              <a:t>, W → </a:t>
            </a:r>
            <a:r>
              <a:rPr lang="en-US" dirty="0" err="1" smtClean="0"/>
              <a:t>lν</a:t>
            </a:r>
            <a:r>
              <a:rPr lang="en-US" dirty="0" smtClean="0"/>
              <a:t>; HFOR overlap removal</a:t>
            </a:r>
          </a:p>
          <a:p>
            <a:pPr lvl="1"/>
            <a:r>
              <a:rPr lang="en-US" dirty="0" smtClean="0"/>
              <a:t>Uses data to normalize and change mix of heavy </a:t>
            </a:r>
            <a:r>
              <a:rPr lang="en-US" dirty="0" err="1" smtClean="0"/>
              <a:t>flavours</a:t>
            </a:r>
            <a:endParaRPr lang="en-US" dirty="0" smtClean="0"/>
          </a:p>
          <a:p>
            <a:r>
              <a:rPr lang="en-US" dirty="0" smtClean="0"/>
              <a:t>Minor backgrounds: </a:t>
            </a:r>
            <a:r>
              <a:rPr lang="en-US" dirty="0" smtClean="0">
                <a:solidFill>
                  <a:srgbClr val="FF0000"/>
                </a:solidFill>
              </a:rPr>
              <a:t>0.2 events </a:t>
            </a:r>
          </a:p>
          <a:p>
            <a:pPr lvl="1"/>
            <a:r>
              <a:rPr lang="en-US" dirty="0" err="1" smtClean="0"/>
              <a:t>Dibosons</a:t>
            </a:r>
            <a:r>
              <a:rPr lang="en-US" dirty="0" smtClean="0"/>
              <a:t> and Z + jets; </a:t>
            </a:r>
          </a:p>
          <a:p>
            <a:pPr lvl="1"/>
            <a:r>
              <a:rPr lang="en-US" dirty="0" err="1" smtClean="0"/>
              <a:t>Dibosons</a:t>
            </a:r>
            <a:r>
              <a:rPr lang="en-US" dirty="0" smtClean="0"/>
              <a:t>: HERWIG 6.520 and JIMMY 4.31; charged lepton filter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 &gt; 10GeV, |</a:t>
            </a:r>
            <a:r>
              <a:rPr lang="en-US" dirty="0" err="1" smtClean="0"/>
              <a:t>η</a:t>
            </a:r>
            <a:r>
              <a:rPr lang="en-US" dirty="0" smtClean="0"/>
              <a:t>| &lt; 2.8.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14th November 2012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Ricardo Gonçalo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187D2E-9D8E-430D-BCA5-7FAF04D6C6BC}" type="slidenum">
              <a:rPr lang="en-GB" smtClean="0"/>
              <a:pPr>
                <a:defRPr/>
              </a:pPr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10312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189" y="183291"/>
            <a:ext cx="4251859" cy="29709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3048" y="769475"/>
            <a:ext cx="3772255" cy="184249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508875" y="61589"/>
            <a:ext cx="15318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CMS</a:t>
            </a:r>
            <a:endParaRPr lang="en-US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5219162" y="2851197"/>
            <a:ext cx="34676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Lepton+jets</a:t>
            </a:r>
            <a:r>
              <a:rPr lang="en-US" sz="2800" dirty="0" smtClean="0"/>
              <a:t> mode</a:t>
            </a:r>
            <a:endParaRPr lang="en-US" sz="28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610" y="3258589"/>
            <a:ext cx="4254437" cy="288131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080250" y="3258589"/>
            <a:ext cx="20411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ATLAS</a:t>
            </a:r>
            <a:endParaRPr lang="en-US" sz="4000" dirty="0"/>
          </a:p>
        </p:txBody>
      </p:sp>
      <p:sp>
        <p:nvSpPr>
          <p:cNvPr id="13" name="Rectangle 12"/>
          <p:cNvSpPr/>
          <p:nvPr/>
        </p:nvSpPr>
        <p:spPr>
          <a:xfrm>
            <a:off x="4935487" y="1645054"/>
            <a:ext cx="2845994" cy="259746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4503048" y="4011631"/>
            <a:ext cx="3731229" cy="2061760"/>
            <a:chOff x="4351939" y="4182926"/>
            <a:chExt cx="3323924" cy="1600088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351939" y="4182926"/>
              <a:ext cx="1734447" cy="1600088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086386" y="4228080"/>
              <a:ext cx="737024" cy="1540503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823410" y="4228080"/>
              <a:ext cx="852453" cy="1540503"/>
            </a:xfrm>
            <a:prstGeom prst="rect">
              <a:avLst/>
            </a:prstGeom>
          </p:spPr>
        </p:pic>
      </p:grpSp>
      <p:sp>
        <p:nvSpPr>
          <p:cNvPr id="14" name="Rectangle 13"/>
          <p:cNvSpPr/>
          <p:nvPr/>
        </p:nvSpPr>
        <p:spPr>
          <a:xfrm>
            <a:off x="4606306" y="5180482"/>
            <a:ext cx="3627972" cy="259746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764856" y="6139901"/>
            <a:ext cx="3160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Very big difference!...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14th November 2012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82166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82" y="906121"/>
            <a:ext cx="2895518" cy="1688087"/>
          </a:xfrm>
          <a:prstGeom prst="rect">
            <a:avLst/>
          </a:prstGeom>
        </p:spPr>
      </p:pic>
      <p:sp>
        <p:nvSpPr>
          <p:cNvPr id="241667" name="Rectangle 3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746373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 smtClean="0"/>
              <a:t>Search Strategy</a:t>
            </a:r>
            <a:endParaRPr lang="en-GB" dirty="0">
              <a:cs typeface="Arial" charset="0"/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097710"/>
            <a:ext cx="6371338" cy="3207037"/>
          </a:xfrm>
        </p:spPr>
        <p:txBody>
          <a:bodyPr/>
          <a:lstStyle/>
          <a:p>
            <a:pPr eaLnBrk="1" hangingPunct="1"/>
            <a:r>
              <a:rPr lang="en-GB" sz="2200" dirty="0" smtClean="0">
                <a:solidFill>
                  <a:srgbClr val="0000FF"/>
                </a:solidFill>
                <a:cs typeface="Arial" charset="0"/>
                <a:sym typeface="Symbol" pitchFamily="18" charset="2"/>
              </a:rPr>
              <a:t>Search for Higgs decaying to pair of b-quarks</a:t>
            </a:r>
          </a:p>
          <a:p>
            <a:pPr lvl="1" eaLnBrk="1" hangingPunct="1"/>
            <a:r>
              <a:rPr lang="en-GB" sz="1800" dirty="0" smtClean="0">
                <a:solidFill>
                  <a:srgbClr val="000000"/>
                </a:solidFill>
                <a:cs typeface="Arial" charset="0"/>
                <a:sym typeface="Symbol" pitchFamily="18" charset="2"/>
              </a:rPr>
              <a:t>Associated production to reduce backgrounds</a:t>
            </a:r>
            <a:endParaRPr lang="en-GB" sz="1800" dirty="0">
              <a:solidFill>
                <a:srgbClr val="000000"/>
              </a:solidFill>
              <a:cs typeface="Arial" charset="0"/>
              <a:sym typeface="Symbol" pitchFamily="18" charset="2"/>
            </a:endParaRPr>
          </a:p>
          <a:p>
            <a:pPr eaLnBrk="1" hangingPunct="1"/>
            <a:r>
              <a:rPr lang="en-GB" sz="2200" dirty="0" smtClean="0">
                <a:solidFill>
                  <a:srgbClr val="0000FF"/>
                </a:solidFill>
                <a:cs typeface="Arial" charset="0"/>
                <a:sym typeface="Symbol" pitchFamily="18" charset="2"/>
              </a:rPr>
              <a:t>The analysis is divided into three channels</a:t>
            </a:r>
          </a:p>
          <a:p>
            <a:pPr lvl="1" eaLnBrk="1" hangingPunct="1"/>
            <a:r>
              <a:rPr lang="en-GB" sz="1800" u="sng" dirty="0">
                <a:solidFill>
                  <a:srgbClr val="000000"/>
                </a:solidFill>
                <a:cs typeface="Arial" charset="0"/>
                <a:sym typeface="Symbol" pitchFamily="18" charset="2"/>
              </a:rPr>
              <a:t>T</a:t>
            </a:r>
            <a:r>
              <a:rPr lang="en-GB" sz="1800" u="sng" dirty="0" smtClean="0">
                <a:solidFill>
                  <a:srgbClr val="000000"/>
                </a:solidFill>
                <a:cs typeface="Arial" charset="0"/>
                <a:sym typeface="Symbol" pitchFamily="18" charset="2"/>
              </a:rPr>
              <a:t>wo</a:t>
            </a:r>
            <a:r>
              <a:rPr lang="en-GB" sz="1800" dirty="0" smtClean="0">
                <a:solidFill>
                  <a:srgbClr val="000000"/>
                </a:solidFill>
                <a:cs typeface="Arial" charset="0"/>
                <a:sym typeface="Symbol" pitchFamily="18" charset="2"/>
              </a:rPr>
              <a:t> (</a:t>
            </a:r>
            <a:r>
              <a:rPr lang="en-GB" sz="1800" dirty="0" err="1" smtClean="0">
                <a:solidFill>
                  <a:srgbClr val="000000"/>
                </a:solidFill>
                <a:cs typeface="Arial" charset="0"/>
                <a:sym typeface="Symbol" pitchFamily="18" charset="2"/>
              </a:rPr>
              <a:t>llbb</a:t>
            </a:r>
            <a:r>
              <a:rPr lang="en-GB" sz="1800" dirty="0" smtClean="0">
                <a:solidFill>
                  <a:srgbClr val="000000"/>
                </a:solidFill>
                <a:cs typeface="Arial" charset="0"/>
                <a:sym typeface="Symbol" pitchFamily="18" charset="2"/>
              </a:rPr>
              <a:t>), </a:t>
            </a:r>
            <a:r>
              <a:rPr lang="en-GB" sz="1800" u="sng" dirty="0" smtClean="0">
                <a:solidFill>
                  <a:srgbClr val="000000"/>
                </a:solidFill>
                <a:cs typeface="Arial" charset="0"/>
                <a:sym typeface="Symbol" pitchFamily="18" charset="2"/>
              </a:rPr>
              <a:t>one</a:t>
            </a:r>
            <a:r>
              <a:rPr lang="en-GB" sz="1800" dirty="0" smtClean="0">
                <a:solidFill>
                  <a:srgbClr val="000000"/>
                </a:solidFill>
                <a:cs typeface="Arial" charset="0"/>
                <a:sym typeface="Symbol" pitchFamily="18" charset="2"/>
              </a:rPr>
              <a:t> </a:t>
            </a:r>
            <a:r>
              <a:rPr lang="en-GB" sz="1800" dirty="0">
                <a:solidFill>
                  <a:srgbClr val="000000"/>
                </a:solidFill>
                <a:cs typeface="Arial" charset="0"/>
                <a:sym typeface="Symbol" pitchFamily="18" charset="2"/>
              </a:rPr>
              <a:t>(</a:t>
            </a:r>
            <a:r>
              <a:rPr lang="en-GB" sz="1800" dirty="0" err="1" smtClean="0">
                <a:solidFill>
                  <a:srgbClr val="000000"/>
                </a:solidFill>
                <a:cs typeface="Arial" charset="0"/>
                <a:sym typeface="Symbol" pitchFamily="18" charset="2"/>
              </a:rPr>
              <a:t>l</a:t>
            </a:r>
            <a:r>
              <a:rPr lang="en-GB" sz="1800" dirty="0" err="1" smtClean="0">
                <a:solidFill>
                  <a:srgbClr val="000000"/>
                </a:solidFill>
                <a:latin typeface="Symbol" charset="2"/>
                <a:cs typeface="Symbol" charset="2"/>
                <a:sym typeface="Symbol" pitchFamily="18" charset="2"/>
              </a:rPr>
              <a:t>n</a:t>
            </a:r>
            <a:r>
              <a:rPr lang="en-GB" sz="1800" dirty="0" err="1" smtClean="0">
                <a:solidFill>
                  <a:srgbClr val="000000"/>
                </a:solidFill>
                <a:cs typeface="Arial" charset="0"/>
                <a:sym typeface="Symbol" pitchFamily="18" charset="2"/>
              </a:rPr>
              <a:t>bb</a:t>
            </a:r>
            <a:r>
              <a:rPr lang="en-GB" sz="1800" dirty="0" smtClean="0">
                <a:solidFill>
                  <a:srgbClr val="000000"/>
                </a:solidFill>
                <a:cs typeface="Arial" charset="0"/>
                <a:sym typeface="Symbol" pitchFamily="18" charset="2"/>
              </a:rPr>
              <a:t>) or </a:t>
            </a:r>
            <a:r>
              <a:rPr lang="en-GB" sz="1800" u="sng" dirty="0">
                <a:solidFill>
                  <a:srgbClr val="000000"/>
                </a:solidFill>
                <a:cs typeface="Arial" charset="0"/>
                <a:sym typeface="Symbol" pitchFamily="18" charset="2"/>
              </a:rPr>
              <a:t>z</a:t>
            </a:r>
            <a:r>
              <a:rPr lang="en-GB" sz="1800" u="sng" dirty="0" smtClean="0">
                <a:solidFill>
                  <a:srgbClr val="000000"/>
                </a:solidFill>
                <a:cs typeface="Arial" charset="0"/>
                <a:sym typeface="Symbol" pitchFamily="18" charset="2"/>
              </a:rPr>
              <a:t>ero</a:t>
            </a:r>
            <a:r>
              <a:rPr lang="en-GB" sz="1800" dirty="0" smtClean="0">
                <a:solidFill>
                  <a:srgbClr val="000000"/>
                </a:solidFill>
                <a:cs typeface="Arial" charset="0"/>
                <a:sym typeface="Symbol" pitchFamily="18" charset="2"/>
              </a:rPr>
              <a:t> </a:t>
            </a:r>
            <a:r>
              <a:rPr lang="en-GB" sz="1800" dirty="0">
                <a:solidFill>
                  <a:srgbClr val="000000"/>
                </a:solidFill>
                <a:cs typeface="Arial" charset="0"/>
                <a:sym typeface="Symbol" pitchFamily="18" charset="2"/>
              </a:rPr>
              <a:t>(</a:t>
            </a:r>
            <a:r>
              <a:rPr lang="en-GB" sz="1800" dirty="0" err="1">
                <a:solidFill>
                  <a:srgbClr val="000000"/>
                </a:solidFill>
                <a:latin typeface="Symbol" charset="2"/>
                <a:cs typeface="Symbol" charset="2"/>
                <a:sym typeface="Symbol" pitchFamily="18" charset="2"/>
              </a:rPr>
              <a:t>nn</a:t>
            </a:r>
            <a:r>
              <a:rPr lang="en-GB" sz="1800" dirty="0" err="1">
                <a:solidFill>
                  <a:srgbClr val="000000"/>
                </a:solidFill>
                <a:latin typeface="Greek"/>
                <a:cs typeface="Greek"/>
                <a:sym typeface="Symbol" pitchFamily="18" charset="2"/>
              </a:rPr>
              <a:t>bb</a:t>
            </a:r>
            <a:r>
              <a:rPr lang="en-GB" sz="1800" dirty="0">
                <a:solidFill>
                  <a:srgbClr val="000000"/>
                </a:solidFill>
                <a:cs typeface="Arial" charset="0"/>
                <a:sym typeface="Symbol" pitchFamily="18" charset="2"/>
              </a:rPr>
              <a:t>)</a:t>
            </a:r>
            <a:r>
              <a:rPr lang="en-GB" sz="1800" dirty="0" smtClean="0">
                <a:solidFill>
                  <a:srgbClr val="000000"/>
                </a:solidFill>
                <a:cs typeface="Arial" charset="0"/>
                <a:sym typeface="Symbol" pitchFamily="18" charset="2"/>
              </a:rPr>
              <a:t>,) (l=</a:t>
            </a:r>
            <a:r>
              <a:rPr lang="en-GB" sz="1800" dirty="0" err="1" smtClean="0">
                <a:solidFill>
                  <a:srgbClr val="000000"/>
                </a:solidFill>
                <a:cs typeface="Arial" charset="0"/>
                <a:sym typeface="Symbol" pitchFamily="18" charset="2"/>
              </a:rPr>
              <a:t>e,μ</a:t>
            </a:r>
            <a:r>
              <a:rPr lang="en-GB" sz="1800" dirty="0" smtClean="0">
                <a:solidFill>
                  <a:srgbClr val="000000"/>
                </a:solidFill>
                <a:cs typeface="Arial" charset="0"/>
                <a:sym typeface="Symbol" pitchFamily="18" charset="2"/>
              </a:rPr>
              <a:t>)</a:t>
            </a:r>
          </a:p>
          <a:p>
            <a:pPr eaLnBrk="1" hangingPunct="1"/>
            <a:r>
              <a:rPr lang="en-GB" sz="2200" dirty="0" smtClean="0">
                <a:solidFill>
                  <a:srgbClr val="0000FF"/>
                </a:solidFill>
                <a:cs typeface="Arial" charset="0"/>
                <a:sym typeface="Symbol" pitchFamily="18" charset="2"/>
              </a:rPr>
              <a:t>Cuts common to all channels</a:t>
            </a:r>
          </a:p>
          <a:p>
            <a:pPr lvl="1" eaLnBrk="1" hangingPunct="1"/>
            <a:r>
              <a:rPr lang="en-GB" sz="1800" dirty="0" smtClean="0">
                <a:solidFill>
                  <a:srgbClr val="000000"/>
                </a:solidFill>
                <a:cs typeface="Arial" charset="0"/>
                <a:sym typeface="Symbol" pitchFamily="18" charset="2"/>
              </a:rPr>
              <a:t>Two or three jets: 1</a:t>
            </a:r>
            <a:r>
              <a:rPr lang="en-GB" sz="1800" baseline="30000" dirty="0" smtClean="0">
                <a:solidFill>
                  <a:srgbClr val="000000"/>
                </a:solidFill>
                <a:cs typeface="Arial" charset="0"/>
                <a:sym typeface="Symbol" pitchFamily="18" charset="2"/>
              </a:rPr>
              <a:t>st</a:t>
            </a:r>
            <a:r>
              <a:rPr lang="en-GB" sz="1800" dirty="0" smtClean="0">
                <a:solidFill>
                  <a:srgbClr val="000000"/>
                </a:solidFill>
                <a:cs typeface="Arial" charset="0"/>
                <a:sym typeface="Symbol" pitchFamily="18" charset="2"/>
              </a:rPr>
              <a:t> jet </a:t>
            </a:r>
            <a:r>
              <a:rPr lang="en-GB" sz="1800" dirty="0" err="1">
                <a:solidFill>
                  <a:srgbClr val="000000"/>
                </a:solidFill>
                <a:cs typeface="Arial" charset="0"/>
                <a:sym typeface="Symbol" pitchFamily="18" charset="2"/>
              </a:rPr>
              <a:t>p</a:t>
            </a:r>
            <a:r>
              <a:rPr lang="en-GB" sz="1800" baseline="-25000" dirty="0" err="1">
                <a:solidFill>
                  <a:srgbClr val="000000"/>
                </a:solidFill>
                <a:cs typeface="Arial" charset="0"/>
                <a:sym typeface="Symbol" pitchFamily="18" charset="2"/>
              </a:rPr>
              <a:t>T</a:t>
            </a:r>
            <a:r>
              <a:rPr lang="en-GB" sz="1800" dirty="0">
                <a:solidFill>
                  <a:srgbClr val="000000"/>
                </a:solidFill>
                <a:cs typeface="Arial" charset="0"/>
                <a:sym typeface="Symbol" pitchFamily="18" charset="2"/>
              </a:rPr>
              <a:t> &gt; </a:t>
            </a:r>
            <a:r>
              <a:rPr lang="en-GB" sz="1800" dirty="0" smtClean="0">
                <a:solidFill>
                  <a:srgbClr val="000000"/>
                </a:solidFill>
                <a:cs typeface="Arial" charset="0"/>
                <a:sym typeface="Symbol" pitchFamily="18" charset="2"/>
              </a:rPr>
              <a:t>45 &amp; other jets </a:t>
            </a:r>
            <a:r>
              <a:rPr lang="en-GB" sz="1800" dirty="0">
                <a:solidFill>
                  <a:srgbClr val="000000"/>
                </a:solidFill>
                <a:cs typeface="Arial" charset="0"/>
                <a:sym typeface="Symbol" pitchFamily="18" charset="2"/>
              </a:rPr>
              <a:t>&gt; 20 GeV</a:t>
            </a:r>
            <a:endParaRPr lang="en-GB" sz="1800" dirty="0" smtClean="0">
              <a:solidFill>
                <a:srgbClr val="000000"/>
              </a:solidFill>
              <a:cs typeface="Arial" charset="0"/>
              <a:sym typeface="Symbol" pitchFamily="18" charset="2"/>
            </a:endParaRPr>
          </a:p>
          <a:p>
            <a:pPr lvl="1" eaLnBrk="1" hangingPunct="1"/>
            <a:r>
              <a:rPr lang="en-GB" sz="1800" dirty="0" smtClean="0">
                <a:solidFill>
                  <a:srgbClr val="000000"/>
                </a:solidFill>
                <a:cs typeface="Arial" charset="0"/>
                <a:sym typeface="Symbol" pitchFamily="18" charset="2"/>
              </a:rPr>
              <a:t>Two b-tags: 70% efficiency per tag</a:t>
            </a:r>
            <a:r>
              <a:rPr lang="en-GB" sz="1800" dirty="0" smtClean="0">
                <a:solidFill>
                  <a:srgbClr val="000000"/>
                </a:solidFill>
                <a:cs typeface="Arial" charset="0"/>
                <a:sym typeface="Symbol" pitchFamily="18" charset="2"/>
              </a:rPr>
              <a:t> </a:t>
            </a:r>
          </a:p>
          <a:p>
            <a:pPr lvl="2" eaLnBrk="1" hangingPunct="1"/>
            <a:r>
              <a:rPr lang="en-GB" sz="1600" dirty="0" err="1" smtClean="0">
                <a:solidFill>
                  <a:srgbClr val="000000"/>
                </a:solidFill>
                <a:cs typeface="Arial" charset="0"/>
                <a:sym typeface="Symbol" pitchFamily="18" charset="2"/>
              </a:rPr>
              <a:t>c</a:t>
            </a:r>
            <a:r>
              <a:rPr lang="en-GB" sz="1600" dirty="0" smtClean="0">
                <a:solidFill>
                  <a:srgbClr val="000000"/>
                </a:solidFill>
                <a:cs typeface="Arial" charset="0"/>
                <a:sym typeface="Symbol" pitchFamily="18" charset="2"/>
              </a:rPr>
              <a:t>-jet rejection factor ≈5</a:t>
            </a:r>
          </a:p>
          <a:p>
            <a:pPr lvl="2" eaLnBrk="1" hangingPunct="1"/>
            <a:r>
              <a:rPr lang="en-GB" sz="1600" dirty="0" smtClean="0">
                <a:solidFill>
                  <a:srgbClr val="000000"/>
                </a:solidFill>
                <a:cs typeface="Arial" charset="0"/>
                <a:sym typeface="Symbol" pitchFamily="18" charset="2"/>
              </a:rPr>
              <a:t>Light</a:t>
            </a:r>
            <a:r>
              <a:rPr lang="en-GB" sz="1600" dirty="0" smtClean="0">
                <a:solidFill>
                  <a:srgbClr val="000000"/>
                </a:solidFill>
                <a:cs typeface="Arial" charset="0"/>
                <a:sym typeface="Symbol" pitchFamily="18" charset="2"/>
              </a:rPr>
              <a:t>-jet rejection factor </a:t>
            </a:r>
            <a:r>
              <a:rPr lang="en-GB" sz="1600" dirty="0" smtClean="0">
                <a:solidFill>
                  <a:srgbClr val="000000"/>
                </a:solidFill>
                <a:cs typeface="Arial" charset="0"/>
                <a:sym typeface="Symbol" pitchFamily="18" charset="2"/>
              </a:rPr>
              <a:t>≈150</a:t>
            </a:r>
            <a:endParaRPr lang="en-GB" sz="1600" dirty="0" smtClean="0">
              <a:solidFill>
                <a:srgbClr val="000000"/>
              </a:solidFill>
              <a:cs typeface="Arial" charset="0"/>
              <a:sym typeface="Symbol" pitchFamily="18" charset="2"/>
            </a:endParaRPr>
          </a:p>
          <a:p>
            <a:pPr lvl="1" eaLnBrk="1" hangingPunct="1">
              <a:buNone/>
            </a:pPr>
            <a:endParaRPr lang="en-GB" sz="1800" dirty="0" smtClean="0">
              <a:solidFill>
                <a:srgbClr val="000000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3077" name="Slide Number Placeholder 2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0A9C0DE-417C-424D-A70D-41A5ACCF4FD5}" type="slidenum">
              <a:rPr lang="en-GB" smtClean="0"/>
              <a:pPr eaLnBrk="1" hangingPunct="1"/>
              <a:t>4</a:t>
            </a:fld>
            <a:endParaRPr lang="en-GB" smtClean="0"/>
          </a:p>
        </p:txBody>
      </p:sp>
      <p:sp>
        <p:nvSpPr>
          <p:cNvPr id="11" name="TextBox 10"/>
          <p:cNvSpPr txBox="1"/>
          <p:nvPr/>
        </p:nvSpPr>
        <p:spPr>
          <a:xfrm>
            <a:off x="178256" y="4757482"/>
            <a:ext cx="3005951" cy="14773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ZH ➞ </a:t>
            </a:r>
            <a:r>
              <a:rPr lang="en-US" dirty="0" err="1" smtClean="0"/>
              <a:t>llbb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No additional leptons</a:t>
            </a:r>
          </a:p>
          <a:p>
            <a:pPr marL="285750" indent="-285750">
              <a:buFont typeface="Arial"/>
              <a:buChar char="•"/>
            </a:pPr>
            <a:r>
              <a:rPr lang="en-US" dirty="0" err="1" smtClean="0"/>
              <a:t>E</a:t>
            </a:r>
            <a:r>
              <a:rPr lang="en-US" baseline="-25000" dirty="0" err="1" smtClean="0"/>
              <a:t>T</a:t>
            </a:r>
            <a:r>
              <a:rPr lang="en-US" baseline="30000" dirty="0" err="1" smtClean="0"/>
              <a:t>miss</a:t>
            </a:r>
            <a:r>
              <a:rPr lang="en-US" baseline="-25000" dirty="0" smtClean="0"/>
              <a:t> </a:t>
            </a:r>
            <a:r>
              <a:rPr lang="en-US" dirty="0" smtClean="0"/>
              <a:t>&lt; 60 GeV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83 &lt; </a:t>
            </a:r>
            <a:r>
              <a:rPr lang="en-US" dirty="0" err="1" smtClean="0"/>
              <a:t>m</a:t>
            </a:r>
            <a:r>
              <a:rPr lang="en-US" baseline="-25000" dirty="0" err="1" smtClean="0"/>
              <a:t>Z</a:t>
            </a:r>
            <a:r>
              <a:rPr lang="en-US" dirty="0" smtClean="0"/>
              <a:t> &lt; 99 GeV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Single &amp; di-lepton trigger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474022" y="4759640"/>
            <a:ext cx="2621230" cy="14773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WH ➞ </a:t>
            </a:r>
            <a:r>
              <a:rPr lang="en-US" dirty="0" err="1" smtClean="0"/>
              <a:t>l</a:t>
            </a:r>
            <a:r>
              <a:rPr lang="en-US" dirty="0" err="1" smtClean="0">
                <a:latin typeface="Symbol" charset="2"/>
                <a:cs typeface="Symbol" charset="2"/>
              </a:rPr>
              <a:t>n</a:t>
            </a:r>
            <a:r>
              <a:rPr lang="en-US" dirty="0" err="1" smtClean="0"/>
              <a:t>bb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No additional leptons</a:t>
            </a:r>
          </a:p>
          <a:p>
            <a:pPr marL="285750" indent="-285750">
              <a:buFont typeface="Arial"/>
              <a:buChar char="•"/>
            </a:pPr>
            <a:r>
              <a:rPr lang="en-US" dirty="0" err="1" smtClean="0"/>
              <a:t>E</a:t>
            </a:r>
            <a:r>
              <a:rPr lang="en-US" baseline="-25000" dirty="0" err="1" smtClean="0"/>
              <a:t>T</a:t>
            </a:r>
            <a:r>
              <a:rPr lang="en-US" baseline="30000" dirty="0" err="1" smtClean="0"/>
              <a:t>miss</a:t>
            </a:r>
            <a:r>
              <a:rPr lang="en-US" dirty="0" smtClean="0"/>
              <a:t> </a:t>
            </a:r>
            <a:r>
              <a:rPr lang="en-US" dirty="0" smtClean="0"/>
              <a:t>&gt; 25 GeV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40 &lt; M</a:t>
            </a:r>
            <a:r>
              <a:rPr lang="en-US" baseline="-25000" dirty="0" smtClean="0"/>
              <a:t>T</a:t>
            </a:r>
            <a:r>
              <a:rPr lang="en-US" baseline="30000" dirty="0" smtClean="0"/>
              <a:t>W</a:t>
            </a:r>
            <a:r>
              <a:rPr lang="en-US" dirty="0" smtClean="0"/>
              <a:t> &lt; 120 GeV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Single lepton trigger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536999" y="4785249"/>
            <a:ext cx="2249334" cy="14773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ZH ➞ </a:t>
            </a:r>
            <a:r>
              <a:rPr lang="en-US" dirty="0" err="1" smtClean="0">
                <a:latin typeface="Symbol" charset="2"/>
                <a:cs typeface="Symbol" charset="2"/>
              </a:rPr>
              <a:t>νν</a:t>
            </a:r>
            <a:r>
              <a:rPr lang="en-US" dirty="0" err="1" smtClean="0"/>
              <a:t>bb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No leptons</a:t>
            </a:r>
          </a:p>
          <a:p>
            <a:pPr marL="285750" indent="-285750">
              <a:buFont typeface="Arial"/>
              <a:buChar char="•"/>
            </a:pPr>
            <a:r>
              <a:rPr lang="en-US" dirty="0" err="1" smtClean="0"/>
              <a:t>E</a:t>
            </a:r>
            <a:r>
              <a:rPr lang="en-US" baseline="-25000" dirty="0" err="1" smtClean="0"/>
              <a:t>T</a:t>
            </a:r>
            <a:r>
              <a:rPr lang="en-US" baseline="30000" dirty="0" err="1" smtClean="0"/>
              <a:t>miss</a:t>
            </a:r>
            <a:r>
              <a:rPr lang="en-US" baseline="30000" dirty="0" smtClean="0"/>
              <a:t> </a:t>
            </a:r>
            <a:r>
              <a:rPr lang="en-US" dirty="0" smtClean="0"/>
              <a:t> </a:t>
            </a:r>
            <a:r>
              <a:rPr lang="en-US" dirty="0" smtClean="0"/>
              <a:t>&gt; 120 GeV</a:t>
            </a:r>
          </a:p>
          <a:p>
            <a:pPr marL="285750" indent="-285750">
              <a:buFont typeface="Arial"/>
              <a:buChar char="•"/>
            </a:pPr>
            <a:r>
              <a:rPr lang="en-US" dirty="0" err="1" smtClean="0"/>
              <a:t>E</a:t>
            </a:r>
            <a:r>
              <a:rPr lang="en-US" baseline="-25000" dirty="0" err="1" smtClean="0"/>
              <a:t>T</a:t>
            </a:r>
            <a:r>
              <a:rPr lang="en-US" baseline="30000" dirty="0" err="1" smtClean="0"/>
              <a:t>miss</a:t>
            </a:r>
            <a:r>
              <a:rPr lang="en-US" dirty="0" smtClean="0"/>
              <a:t> </a:t>
            </a:r>
            <a:r>
              <a:rPr lang="en-US" dirty="0" smtClean="0"/>
              <a:t>trigger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810432" y="4317593"/>
            <a:ext cx="1441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Zero lepton </a:t>
            </a:r>
            <a:endParaRPr lang="en-US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4090198" y="4277250"/>
            <a:ext cx="1390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One lepton </a:t>
            </a:r>
            <a:endParaRPr lang="en-US" sz="16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949056" y="4321287"/>
            <a:ext cx="13856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Two lepton</a:t>
            </a:r>
            <a:endParaRPr lang="en-US" sz="1600" b="1" dirty="0" smtClean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7616" y="2536026"/>
            <a:ext cx="2806384" cy="1636122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14th November 2012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Ricardo Gonçalo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36134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76770"/>
          </a:xfrm>
        </p:spPr>
        <p:txBody>
          <a:bodyPr>
            <a:normAutofit/>
          </a:bodyPr>
          <a:lstStyle/>
          <a:p>
            <a:r>
              <a:rPr lang="en-US" dirty="0" err="1" smtClean="0"/>
              <a:t>ttH</a:t>
            </a:r>
            <a:r>
              <a:rPr lang="en-US" dirty="0" smtClean="0"/>
              <a:t> </a:t>
            </a:r>
            <a:r>
              <a:rPr lang="en-US" dirty="0"/>
              <a:t>S</a:t>
            </a:r>
            <a:r>
              <a:rPr lang="en-US" dirty="0" smtClean="0"/>
              <a:t>ystematic Uncertainties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7280" y="1234498"/>
            <a:ext cx="8686800" cy="5204942"/>
          </a:xfrm>
        </p:spPr>
        <p:txBody>
          <a:bodyPr>
            <a:normAutofit fontScale="92500"/>
          </a:bodyPr>
          <a:lstStyle/>
          <a:p>
            <a:r>
              <a:rPr lang="en-US" b="1" dirty="0" err="1" smtClean="0"/>
              <a:t>tt+heavy-flavour</a:t>
            </a:r>
            <a:r>
              <a:rPr lang="en-US" dirty="0" smtClean="0"/>
              <a:t> fractions: vary by 50% - theory studies suggest cross section uncertainty is 75% ; should be weighted down by the fraction of this background. Fit puts it at 30%.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b="1" dirty="0" err="1" smtClean="0"/>
              <a:t>tt</a:t>
            </a:r>
            <a:r>
              <a:rPr lang="en-US" b="1" dirty="0" smtClean="0"/>
              <a:t> modeling</a:t>
            </a:r>
            <a:r>
              <a:rPr lang="en-US" dirty="0" smtClean="0"/>
              <a:t> (</a:t>
            </a:r>
            <a:r>
              <a:rPr lang="en-US" dirty="0" err="1" smtClean="0"/>
              <a:t>Alpgen</a:t>
            </a:r>
            <a:r>
              <a:rPr lang="en-US" dirty="0" smtClean="0"/>
              <a:t>):</a:t>
            </a:r>
          </a:p>
          <a:p>
            <a:pPr lvl="1"/>
            <a:r>
              <a:rPr lang="en-US" b="1" dirty="0" err="1" smtClean="0"/>
              <a:t>Qfac</a:t>
            </a:r>
            <a:r>
              <a:rPr lang="en-US" dirty="0" smtClean="0"/>
              <a:t>: (±2.3%) The factorization scale for the hard scatter is varied by a factor of two up and down relative to the original scale, Q</a:t>
            </a:r>
            <a:r>
              <a:rPr lang="en-US" baseline="30000" dirty="0" smtClean="0"/>
              <a:t>2</a:t>
            </a:r>
            <a:r>
              <a:rPr lang="en-US" dirty="0" smtClean="0"/>
              <a:t> = Σ</a:t>
            </a:r>
            <a:r>
              <a:rPr lang="en-US" baseline="-25000" dirty="0" smtClean="0"/>
              <a:t>partons</a:t>
            </a:r>
            <a:r>
              <a:rPr lang="en-US" dirty="0" smtClean="0"/>
              <a:t>m</a:t>
            </a:r>
            <a:r>
              <a:rPr lang="en-US" baseline="30000" dirty="0" smtClean="0"/>
              <a:t>2</a:t>
            </a:r>
            <a:r>
              <a:rPr lang="en-US" dirty="0" smtClean="0"/>
              <a:t>+ p</a:t>
            </a:r>
            <a:r>
              <a:rPr lang="en-US" baseline="30000" dirty="0" smtClean="0"/>
              <a:t>2</a:t>
            </a:r>
            <a:r>
              <a:rPr lang="en-US" baseline="-25000" dirty="0" smtClean="0"/>
              <a:t>T</a:t>
            </a:r>
          </a:p>
          <a:p>
            <a:pPr lvl="1"/>
            <a:r>
              <a:rPr lang="en-US" b="1" dirty="0" err="1" smtClean="0"/>
              <a:t>kTfac</a:t>
            </a:r>
            <a:r>
              <a:rPr lang="en-US" dirty="0" smtClean="0"/>
              <a:t>: (±9.2%) The </a:t>
            </a:r>
            <a:r>
              <a:rPr lang="en-US" dirty="0" err="1" smtClean="0"/>
              <a:t>renormalisation</a:t>
            </a:r>
            <a:r>
              <a:rPr lang="en-US" dirty="0" smtClean="0"/>
              <a:t> scale associated with the evaluation of </a:t>
            </a:r>
            <a:r>
              <a:rPr lang="en-US" dirty="0" err="1" smtClean="0"/>
              <a:t>α</a:t>
            </a:r>
            <a:r>
              <a:rPr lang="en-US" baseline="-25000" dirty="0" err="1" smtClean="0"/>
              <a:t>s</a:t>
            </a:r>
            <a:r>
              <a:rPr lang="en-US" dirty="0" smtClean="0"/>
              <a:t> at each local vertex in the matrix element calculation is varied by a factor of two up and down relative to the original scale, </a:t>
            </a:r>
            <a:r>
              <a:rPr lang="en-US" dirty="0" err="1" smtClean="0"/>
              <a:t>k</a:t>
            </a:r>
            <a:r>
              <a:rPr lang="en-US" baseline="-25000" dirty="0" err="1" smtClean="0"/>
              <a:t>T</a:t>
            </a:r>
            <a:r>
              <a:rPr lang="en-US" dirty="0" smtClean="0"/>
              <a:t> , between two </a:t>
            </a:r>
            <a:r>
              <a:rPr lang="en-US" dirty="0" err="1" smtClean="0"/>
              <a:t>partons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Functional form of the factorization scale (</a:t>
            </a:r>
            <a:r>
              <a:rPr lang="en-US" b="1" dirty="0" smtClean="0"/>
              <a:t>iqopt2</a:t>
            </a:r>
            <a:r>
              <a:rPr lang="en-US" dirty="0" smtClean="0"/>
              <a:t>): (± 13%) Default choice (=1) for dynamic factorization scale, Q</a:t>
            </a:r>
            <a:r>
              <a:rPr lang="en-US" baseline="30000" dirty="0" smtClean="0"/>
              <a:t>2</a:t>
            </a:r>
            <a:r>
              <a:rPr lang="en-US" dirty="0" smtClean="0"/>
              <a:t> = Σ</a:t>
            </a:r>
            <a:r>
              <a:rPr lang="en-US" baseline="-25000" dirty="0" smtClean="0"/>
              <a:t>partons</a:t>
            </a:r>
            <a:r>
              <a:rPr lang="en-US" dirty="0" smtClean="0"/>
              <a:t>m</a:t>
            </a:r>
            <a:r>
              <a:rPr lang="en-US" baseline="30000" dirty="0" smtClean="0"/>
              <a:t>2</a:t>
            </a:r>
            <a:r>
              <a:rPr lang="en-US" dirty="0" smtClean="0"/>
              <a:t>+ p</a:t>
            </a:r>
            <a:r>
              <a:rPr lang="en-US" baseline="30000" dirty="0" smtClean="0"/>
              <a:t>2</a:t>
            </a:r>
            <a:r>
              <a:rPr lang="en-US" baseline="-25000" dirty="0" smtClean="0"/>
              <a:t>T</a:t>
            </a:r>
            <a:r>
              <a:rPr lang="en-US" dirty="0" smtClean="0"/>
              <a:t>,</a:t>
            </a:r>
            <a:r>
              <a:rPr lang="en-US" baseline="-25000" dirty="0" smtClean="0"/>
              <a:t> </a:t>
            </a:r>
            <a:r>
              <a:rPr lang="en-US" dirty="0" smtClean="0"/>
              <a:t>changed to Q</a:t>
            </a:r>
            <a:r>
              <a:rPr lang="en-US" baseline="30000" dirty="0" smtClean="0"/>
              <a:t>2</a:t>
            </a:r>
            <a:r>
              <a:rPr lang="en-US" dirty="0" smtClean="0"/>
              <a:t> = </a:t>
            </a:r>
            <a:r>
              <a:rPr lang="en-US" i="1" dirty="0" smtClean="0"/>
              <a:t>x</a:t>
            </a:r>
            <a:r>
              <a:rPr lang="en-US" baseline="-25000" dirty="0" smtClean="0"/>
              <a:t>1</a:t>
            </a:r>
            <a:r>
              <a:rPr lang="en-US" i="1" dirty="0" smtClean="0"/>
              <a:t>x</a:t>
            </a:r>
            <a:r>
              <a:rPr lang="en-US" baseline="-25000" dirty="0" smtClean="0"/>
              <a:t>2</a:t>
            </a:r>
            <a:r>
              <a:rPr lang="en-US" dirty="0" smtClean="0"/>
              <a:t>s. This has an order of magnitude larger effect than </a:t>
            </a:r>
            <a:r>
              <a:rPr lang="en-US" dirty="0" err="1" smtClean="0"/>
              <a:t>Qfac</a:t>
            </a:r>
            <a:r>
              <a:rPr lang="en-US" dirty="0" smtClean="0"/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14th November 2012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Ricardo Gonçalo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187D2E-9D8E-430D-BCA5-7FAF04D6C6BC}" type="slidenum">
              <a:rPr lang="en-GB" smtClean="0"/>
              <a:pPr>
                <a:defRPr/>
              </a:pPr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96347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779" y="300653"/>
            <a:ext cx="8859131" cy="6038029"/>
          </a:xfrm>
        </p:spPr>
        <p:txBody>
          <a:bodyPr>
            <a:normAutofit/>
          </a:bodyPr>
          <a:lstStyle/>
          <a:p>
            <a:r>
              <a:rPr lang="en-US" b="1" dirty="0" err="1" smtClean="0"/>
              <a:t>tt</a:t>
            </a:r>
            <a:r>
              <a:rPr lang="en-US" b="1" dirty="0" smtClean="0"/>
              <a:t> cross section</a:t>
            </a:r>
            <a:r>
              <a:rPr lang="en-US" dirty="0" smtClean="0"/>
              <a:t>: +9.9 -10.7% using NNLO </a:t>
            </a:r>
            <a:r>
              <a:rPr lang="en-US" dirty="0" err="1" smtClean="0"/>
              <a:t>Hathor</a:t>
            </a:r>
            <a:r>
              <a:rPr lang="en-US" dirty="0" smtClean="0"/>
              <a:t>.</a:t>
            </a:r>
          </a:p>
          <a:p>
            <a:endParaRPr lang="en-US" b="1" dirty="0" smtClean="0"/>
          </a:p>
          <a:p>
            <a:r>
              <a:rPr lang="en-US" b="1" dirty="0" smtClean="0"/>
              <a:t>Jet Energy scale</a:t>
            </a:r>
            <a:r>
              <a:rPr lang="en-US" dirty="0" smtClean="0"/>
              <a:t>: 16 eigenvectors recommended by the jet/</a:t>
            </a:r>
            <a:r>
              <a:rPr lang="en-US" dirty="0" err="1" smtClean="0"/>
              <a:t>ETmiss</a:t>
            </a:r>
            <a:r>
              <a:rPr lang="en-US" dirty="0" smtClean="0"/>
              <a:t> group are varied.</a:t>
            </a:r>
          </a:p>
          <a:p>
            <a:endParaRPr lang="en-US" b="1" dirty="0" smtClean="0"/>
          </a:p>
          <a:p>
            <a:r>
              <a:rPr lang="en-US" b="1" dirty="0" err="1" smtClean="0"/>
              <a:t>b</a:t>
            </a:r>
            <a:r>
              <a:rPr lang="en-US" b="1" dirty="0" smtClean="0"/>
              <a:t>, </a:t>
            </a:r>
            <a:r>
              <a:rPr lang="en-US" b="1" dirty="0" err="1" smtClean="0"/>
              <a:t>c</a:t>
            </a:r>
            <a:r>
              <a:rPr lang="en-US" b="1" dirty="0" smtClean="0"/>
              <a:t> and light tagging</a:t>
            </a:r>
            <a:r>
              <a:rPr lang="en-US" dirty="0" smtClean="0"/>
              <a:t>: 9 (btag),5(ctag) eigenvectors recommended by </a:t>
            </a:r>
            <a:r>
              <a:rPr lang="en-US" dirty="0" err="1" smtClean="0"/>
              <a:t>b</a:t>
            </a:r>
            <a:r>
              <a:rPr lang="en-US" dirty="0" smtClean="0"/>
              <a:t>-tagging group are varied for heavy </a:t>
            </a:r>
            <a:r>
              <a:rPr lang="en-US" dirty="0" err="1" smtClean="0"/>
              <a:t>flavours</a:t>
            </a:r>
            <a:r>
              <a:rPr lang="en-US" dirty="0" smtClean="0"/>
              <a:t> and the one value for light </a:t>
            </a:r>
            <a:r>
              <a:rPr lang="en-US" dirty="0" err="1" smtClean="0"/>
              <a:t>flavours</a:t>
            </a:r>
            <a:r>
              <a:rPr lang="en-US" dirty="0" smtClean="0"/>
              <a:t>.</a:t>
            </a:r>
          </a:p>
          <a:p>
            <a:endParaRPr lang="en-US" b="1" dirty="0" smtClean="0"/>
          </a:p>
          <a:p>
            <a:r>
              <a:rPr lang="en-US" b="1" dirty="0" smtClean="0"/>
              <a:t>QCD </a:t>
            </a:r>
            <a:r>
              <a:rPr lang="en-US" b="1" dirty="0" err="1" smtClean="0"/>
              <a:t>Multijets</a:t>
            </a:r>
            <a:r>
              <a:rPr lang="en-US" dirty="0" smtClean="0"/>
              <a:t>: Mostly in the electron channel. Correlated 50% uncertainty plus uncorrelated statistical estimate in each channel (66% in  6 jet  4 </a:t>
            </a:r>
            <a:r>
              <a:rPr lang="en-US" dirty="0" err="1" smtClean="0"/>
              <a:t>b</a:t>
            </a:r>
            <a:r>
              <a:rPr lang="en-US" dirty="0" smtClean="0"/>
              <a:t>-tag)</a:t>
            </a:r>
          </a:p>
          <a:p>
            <a:endParaRPr lang="en-US" b="1" dirty="0" smtClean="0"/>
          </a:p>
          <a:p>
            <a:r>
              <a:rPr lang="en-US" b="1" dirty="0" err="1" smtClean="0"/>
              <a:t>ttH</a:t>
            </a:r>
            <a:r>
              <a:rPr lang="en-US" b="1" dirty="0" smtClean="0"/>
              <a:t> </a:t>
            </a:r>
            <a:r>
              <a:rPr lang="en-US" b="1" dirty="0" err="1" smtClean="0"/>
              <a:t>parton</a:t>
            </a:r>
            <a:r>
              <a:rPr lang="en-US" b="1" dirty="0" smtClean="0"/>
              <a:t> shower </a:t>
            </a:r>
            <a:r>
              <a:rPr lang="en-US" b="1" dirty="0" err="1" smtClean="0"/>
              <a:t>modelling</a:t>
            </a:r>
            <a:r>
              <a:rPr lang="en-US" dirty="0" smtClean="0"/>
              <a:t>: 1-5% effect at </a:t>
            </a:r>
            <a:r>
              <a:rPr lang="en-US" dirty="0" err="1" smtClean="0"/>
              <a:t>mH</a:t>
            </a:r>
            <a:r>
              <a:rPr lang="en-US" dirty="0" smtClean="0"/>
              <a:t> = 120 </a:t>
            </a:r>
            <a:r>
              <a:rPr lang="en-US" dirty="0" err="1" smtClean="0"/>
              <a:t>GeV</a:t>
            </a:r>
            <a:endParaRPr 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14th November 2012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Ricardo Gonçalo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187D2E-9D8E-430D-BCA5-7FAF04D6C6BC}" type="slidenum">
              <a:rPr lang="en-GB" smtClean="0"/>
              <a:pPr>
                <a:defRPr/>
              </a:pPr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83264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9816"/>
          </a:xfrm>
        </p:spPr>
        <p:txBody>
          <a:bodyPr/>
          <a:lstStyle/>
          <a:p>
            <a:r>
              <a:rPr lang="en-US" dirty="0" smtClean="0"/>
              <a:t>ATLAS/CMS differences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122572" y="1317591"/>
            <a:ext cx="4303746" cy="5038758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en-US" dirty="0" err="1" smtClean="0"/>
              <a:t>Systematics</a:t>
            </a:r>
            <a:r>
              <a:rPr lang="en-US" dirty="0" smtClean="0"/>
              <a:t>:</a:t>
            </a:r>
          </a:p>
          <a:p>
            <a:r>
              <a:rPr lang="en-US" dirty="0" smtClean="0"/>
              <a:t>No QCD </a:t>
            </a:r>
            <a:r>
              <a:rPr lang="en-US" dirty="0" err="1" smtClean="0"/>
              <a:t>systematics</a:t>
            </a:r>
            <a:r>
              <a:rPr lang="en-US" dirty="0" smtClean="0"/>
              <a:t> (no QCD background?!)</a:t>
            </a:r>
          </a:p>
          <a:p>
            <a:r>
              <a:rPr lang="en-US" dirty="0" smtClean="0"/>
              <a:t>No </a:t>
            </a:r>
            <a:r>
              <a:rPr lang="en-US" dirty="0" err="1" smtClean="0"/>
              <a:t>ttH</a:t>
            </a:r>
            <a:r>
              <a:rPr lang="en-US" dirty="0" smtClean="0"/>
              <a:t> modeling</a:t>
            </a:r>
          </a:p>
          <a:p>
            <a:r>
              <a:rPr lang="en-US" dirty="0" smtClean="0"/>
              <a:t>No </a:t>
            </a:r>
            <a:r>
              <a:rPr lang="en-US" dirty="0" err="1" smtClean="0"/>
              <a:t>W+jets</a:t>
            </a:r>
            <a:r>
              <a:rPr lang="en-US" dirty="0" smtClean="0"/>
              <a:t>/HF systematic</a:t>
            </a:r>
          </a:p>
          <a:p>
            <a:r>
              <a:rPr lang="en-US" dirty="0" smtClean="0"/>
              <a:t>No JVF systematic (pileup suppression)</a:t>
            </a:r>
          </a:p>
          <a:p>
            <a:r>
              <a:rPr lang="en-US" dirty="0" smtClean="0"/>
              <a:t>Different treatment of Jet Energy Scale (ATLAS 16 NP), </a:t>
            </a:r>
            <a:r>
              <a:rPr lang="en-US" dirty="0" err="1" smtClean="0"/>
              <a:t>b</a:t>
            </a:r>
            <a:r>
              <a:rPr lang="en-US" dirty="0" smtClean="0"/>
              <a:t>-tag sys. (ATLAS 9 NP) and </a:t>
            </a:r>
            <a:r>
              <a:rPr lang="en-US" dirty="0" err="1" smtClean="0"/>
              <a:t>c</a:t>
            </a:r>
            <a:r>
              <a:rPr lang="en-US" dirty="0" smtClean="0"/>
              <a:t>-tag sys (ATLAS 5 NP): CMS one </a:t>
            </a:r>
            <a:r>
              <a:rPr lang="en-US" dirty="0" err="1" smtClean="0"/>
              <a:t>Nuis</a:t>
            </a:r>
            <a:r>
              <a:rPr lang="en-US" dirty="0" smtClean="0"/>
              <a:t>. Par.</a:t>
            </a:r>
          </a:p>
          <a:p>
            <a:r>
              <a:rPr lang="en-US" dirty="0" smtClean="0"/>
              <a:t>b and </a:t>
            </a:r>
            <a:r>
              <a:rPr lang="en-US" dirty="0" err="1" smtClean="0"/>
              <a:t>c</a:t>
            </a:r>
            <a:r>
              <a:rPr lang="en-US" dirty="0" smtClean="0"/>
              <a:t> tagging correlated</a:t>
            </a:r>
          </a:p>
          <a:p>
            <a:r>
              <a:rPr lang="en-US" dirty="0" smtClean="0"/>
              <a:t>One </a:t>
            </a:r>
            <a:r>
              <a:rPr lang="en-US" dirty="0" err="1" smtClean="0"/>
              <a:t>tt</a:t>
            </a:r>
            <a:r>
              <a:rPr lang="en-US" dirty="0" smtClean="0"/>
              <a:t> systematic uncertainty (ATLAS 3 NP)</a:t>
            </a:r>
          </a:p>
          <a:p>
            <a:r>
              <a:rPr lang="en-US" dirty="0" err="1" smtClean="0"/>
              <a:t>ttbar+HF</a:t>
            </a:r>
            <a:r>
              <a:rPr lang="en-US" dirty="0" smtClean="0"/>
              <a:t> 20% instead of 50% uncertainty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Cuts:</a:t>
            </a:r>
          </a:p>
          <a:p>
            <a:r>
              <a:rPr lang="en-US" dirty="0" smtClean="0"/>
              <a:t>Electrons and </a:t>
            </a:r>
            <a:r>
              <a:rPr lang="en-US" dirty="0" err="1" smtClean="0"/>
              <a:t>muon</a:t>
            </a:r>
            <a:r>
              <a:rPr lang="en-US" dirty="0" smtClean="0"/>
              <a:t>: </a:t>
            </a:r>
          </a:p>
          <a:p>
            <a:pPr lvl="1"/>
            <a:r>
              <a:rPr lang="en-US" dirty="0" smtClean="0"/>
              <a:t>ATLAS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&gt;20/25GeV </a:t>
            </a:r>
          </a:p>
          <a:p>
            <a:pPr lvl="1"/>
            <a:r>
              <a:rPr lang="en-US" dirty="0" smtClean="0"/>
              <a:t>CMS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 &gt; 30 </a:t>
            </a:r>
            <a:r>
              <a:rPr lang="en-US" dirty="0" err="1" smtClean="0"/>
              <a:t>GeV</a:t>
            </a:r>
            <a:r>
              <a:rPr lang="en-US" dirty="0" smtClean="0"/>
              <a:t> </a:t>
            </a:r>
          </a:p>
          <a:p>
            <a:r>
              <a:rPr lang="en-US" dirty="0" smtClean="0"/>
              <a:t>Jets: </a:t>
            </a:r>
          </a:p>
          <a:p>
            <a:pPr lvl="1"/>
            <a:r>
              <a:rPr lang="en-US" dirty="0" smtClean="0"/>
              <a:t>ATLAS </a:t>
            </a:r>
            <a:r>
              <a:rPr lang="en-US" dirty="0" err="1" smtClean="0"/>
              <a:t>pT</a:t>
            </a:r>
            <a:r>
              <a:rPr lang="en-US" dirty="0" smtClean="0"/>
              <a:t>&gt;25GeV</a:t>
            </a:r>
          </a:p>
          <a:p>
            <a:pPr lvl="1"/>
            <a:r>
              <a:rPr lang="en-US" dirty="0" smtClean="0"/>
              <a:t>CMS 3 leading jets pt &gt; 40 </a:t>
            </a:r>
            <a:r>
              <a:rPr lang="en-US" dirty="0" err="1" smtClean="0"/>
              <a:t>GeV</a:t>
            </a:r>
            <a:r>
              <a:rPr lang="en-US" dirty="0" smtClean="0"/>
              <a:t> (otherwise 30 </a:t>
            </a:r>
            <a:r>
              <a:rPr lang="en-US" dirty="0" err="1" smtClean="0"/>
              <a:t>GeV</a:t>
            </a:r>
            <a:r>
              <a:rPr lang="en-US" dirty="0" smtClean="0"/>
              <a:t>)</a:t>
            </a:r>
          </a:p>
          <a:p>
            <a:r>
              <a:rPr lang="en-US" dirty="0" smtClean="0"/>
              <a:t>More signal and higher cuts. Not clear what signal sources are used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533899" y="1317591"/>
            <a:ext cx="4397287" cy="2671168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en-US" dirty="0" smtClean="0"/>
              <a:t>Summary:</a:t>
            </a:r>
          </a:p>
          <a:p>
            <a:r>
              <a:rPr lang="en-US" dirty="0" smtClean="0"/>
              <a:t>ATLAS using CMS </a:t>
            </a:r>
            <a:r>
              <a:rPr lang="en-US" dirty="0" err="1" smtClean="0"/>
              <a:t>systematics</a:t>
            </a:r>
            <a:r>
              <a:rPr lang="en-US" dirty="0" smtClean="0"/>
              <a:t>: 35% better</a:t>
            </a:r>
          </a:p>
          <a:p>
            <a:r>
              <a:rPr lang="en-US" dirty="0" smtClean="0"/>
              <a:t>20% improvement from more signal</a:t>
            </a:r>
          </a:p>
          <a:p>
            <a:r>
              <a:rPr lang="en-US" dirty="0" smtClean="0"/>
              <a:t>Remaining improvement from use of Multivariate analysis (22%)</a:t>
            </a:r>
          </a:p>
          <a:p>
            <a:pPr>
              <a:buNone/>
            </a:pPr>
            <a:r>
              <a:rPr lang="en-US" dirty="0" smtClean="0"/>
              <a:t>In numbers: </a:t>
            </a:r>
          </a:p>
          <a:p>
            <a:r>
              <a:rPr lang="en-US" dirty="0" smtClean="0"/>
              <a:t>σ/σ</a:t>
            </a:r>
            <a:r>
              <a:rPr lang="en-US" baseline="-25000" dirty="0" smtClean="0"/>
              <a:t>SM</a:t>
            </a:r>
            <a:r>
              <a:rPr lang="en-US" dirty="0" smtClean="0"/>
              <a:t> = 10.5 -&gt; 7.8 from </a:t>
            </a:r>
            <a:r>
              <a:rPr lang="en-US" dirty="0" err="1" smtClean="0"/>
              <a:t>systematics</a:t>
            </a:r>
            <a:endParaRPr lang="en-US" dirty="0" smtClean="0"/>
          </a:p>
          <a:p>
            <a:r>
              <a:rPr lang="en-US" dirty="0" smtClean="0"/>
              <a:t>Take 22% improvement from MVA: -&gt; 6.1</a:t>
            </a:r>
          </a:p>
          <a:p>
            <a:r>
              <a:rPr lang="en-US" dirty="0" smtClean="0"/>
              <a:t>Take 20% additional signal: σ/σ</a:t>
            </a:r>
            <a:r>
              <a:rPr lang="en-US" baseline="-25000" dirty="0" smtClean="0"/>
              <a:t>SM</a:t>
            </a:r>
            <a:r>
              <a:rPr lang="en-US" dirty="0" smtClean="0"/>
              <a:t> -&gt; 5.1 (expect)</a:t>
            </a:r>
          </a:p>
          <a:p>
            <a:r>
              <a:rPr lang="en-US" dirty="0" smtClean="0"/>
              <a:t>CMS: 4.9 (expected)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Goncalo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Higgs Days 2012 - 19/9/2012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42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6317" y="4131201"/>
            <a:ext cx="4525627" cy="2054825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7695"/>
            <a:ext cx="9144000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9851EF-2D75-492E-85C2-78A76DB0D542}" type="slidenum">
              <a:rPr lang="en-GB" smtClean="0"/>
              <a:pPr>
                <a:defRPr/>
              </a:pPr>
              <a:t>43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ATLAS detector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14th November 2012</a:t>
            </a:r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Ricardo Gonçalo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70488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DIBOSON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14th November 2012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Ricardo Gonçalo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9851EF-2D75-492E-85C2-78A76DB0D542}" type="slidenum">
              <a:rPr lang="en-GB" smtClean="0"/>
              <a:pPr>
                <a:defRPr/>
              </a:pPr>
              <a:t>44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492" y="1321251"/>
            <a:ext cx="7107394" cy="5174484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14th November 2012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Ricardo Gonçalo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9851EF-2D75-492E-85C2-78A76DB0D542}" type="slidenum">
              <a:rPr lang="en-GB" smtClean="0"/>
              <a:pPr>
                <a:defRPr/>
              </a:pPr>
              <a:t>45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269" y="2146361"/>
            <a:ext cx="9008731" cy="346267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7" name="Rectangle 3"/>
          <p:cNvSpPr>
            <a:spLocks noGrp="1" noChangeArrowheads="1"/>
          </p:cNvSpPr>
          <p:nvPr>
            <p:ph type="title"/>
          </p:nvPr>
        </p:nvSpPr>
        <p:spPr>
          <a:xfrm>
            <a:off x="468313" y="1"/>
            <a:ext cx="8229600" cy="701039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 smtClean="0"/>
              <a:t>Analysis Overview</a:t>
            </a:r>
            <a:endParaRPr lang="en-GB" dirty="0">
              <a:cs typeface="Arial" charset="0"/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925869"/>
            <a:ext cx="9144000" cy="5279956"/>
          </a:xfrm>
        </p:spPr>
        <p:txBody>
          <a:bodyPr/>
          <a:lstStyle/>
          <a:p>
            <a:pPr marL="342900" lvl="1" indent="-342900" eaLnBrk="1" hangingPunct="1">
              <a:buFontTx/>
              <a:buChar char="•"/>
            </a:pPr>
            <a:r>
              <a:rPr lang="en-GB" sz="2200" dirty="0" smtClean="0">
                <a:solidFill>
                  <a:srgbClr val="0000FF"/>
                </a:solidFill>
                <a:cs typeface="Arial" charset="0"/>
                <a:sym typeface="Symbol" pitchFamily="18" charset="2"/>
              </a:rPr>
              <a:t>Previous publication:</a:t>
            </a:r>
            <a:r>
              <a:rPr lang="en-GB" sz="2200" dirty="0" smtClean="0">
                <a:solidFill>
                  <a:srgbClr val="8B008B"/>
                </a:solidFill>
                <a:cs typeface="Arial" charset="0"/>
                <a:sym typeface="Symbol" pitchFamily="18" charset="2"/>
              </a:rPr>
              <a:t> </a:t>
            </a:r>
            <a:r>
              <a:rPr lang="en-GB" sz="2200" dirty="0" smtClean="0">
                <a:cs typeface="Arial" charset="0"/>
                <a:sym typeface="Symbol" pitchFamily="18" charset="2"/>
              </a:rPr>
              <a:t>4.7 fb</a:t>
            </a:r>
            <a:r>
              <a:rPr lang="en-GB" sz="2200" baseline="30000" dirty="0" smtClean="0">
                <a:cs typeface="Arial" charset="0"/>
                <a:sym typeface="Symbol" pitchFamily="18" charset="2"/>
              </a:rPr>
              <a:t>-1 </a:t>
            </a:r>
            <a:r>
              <a:rPr lang="en-GB" sz="2200" dirty="0" smtClean="0">
                <a:cs typeface="Arial" charset="0"/>
                <a:sym typeface="Symbol" pitchFamily="18" charset="2"/>
              </a:rPr>
              <a:t> √s=7 </a:t>
            </a:r>
            <a:r>
              <a:rPr lang="en-GB" sz="2200" dirty="0" err="1" smtClean="0">
                <a:cs typeface="Arial" charset="0"/>
                <a:sym typeface="Symbol" pitchFamily="18" charset="2"/>
              </a:rPr>
              <a:t>TeV</a:t>
            </a:r>
            <a:r>
              <a:rPr lang="en-GB" sz="2200" dirty="0">
                <a:cs typeface="Arial" charset="0"/>
                <a:sym typeface="Symbol" pitchFamily="18" charset="2"/>
              </a:rPr>
              <a:t>	</a:t>
            </a:r>
            <a:r>
              <a:rPr lang="en-GB" sz="2200" dirty="0" smtClean="0">
                <a:cs typeface="Arial" charset="0"/>
                <a:sym typeface="Symbol" pitchFamily="18" charset="2"/>
              </a:rPr>
              <a:t>				</a:t>
            </a:r>
            <a:r>
              <a:rPr lang="en-GB" dirty="0" smtClean="0">
                <a:solidFill>
                  <a:srgbClr val="000000"/>
                </a:solidFill>
                <a:cs typeface="Arial" charset="0"/>
                <a:sym typeface="Symbol" pitchFamily="18" charset="2"/>
                <a:hlinkClick r:id="rId3"/>
              </a:rPr>
              <a:t>http://arxiv.org/abs/1207.0210</a:t>
            </a:r>
            <a:endParaRPr lang="en-GB" dirty="0" smtClean="0">
              <a:solidFill>
                <a:srgbClr val="000000"/>
              </a:solidFill>
              <a:cs typeface="Arial" charset="0"/>
              <a:sym typeface="Symbol" pitchFamily="18" charset="2"/>
            </a:endParaRPr>
          </a:p>
          <a:p>
            <a:pPr eaLnBrk="1" hangingPunct="1"/>
            <a:r>
              <a:rPr lang="en-GB" sz="2200" dirty="0" smtClean="0">
                <a:solidFill>
                  <a:srgbClr val="0000FF"/>
                </a:solidFill>
                <a:cs typeface="Arial" charset="0"/>
                <a:sym typeface="Symbol" pitchFamily="18" charset="2"/>
              </a:rPr>
              <a:t>This analysis: </a:t>
            </a:r>
            <a:r>
              <a:rPr lang="en-GB" sz="2200" dirty="0">
                <a:solidFill>
                  <a:srgbClr val="000000"/>
                </a:solidFill>
                <a:cs typeface="Arial" charset="0"/>
                <a:sym typeface="Symbol" pitchFamily="18" charset="2"/>
              </a:rPr>
              <a:t>4.7fb</a:t>
            </a:r>
            <a:r>
              <a:rPr lang="en-GB" sz="2200" baseline="30000" dirty="0">
                <a:solidFill>
                  <a:srgbClr val="000000"/>
                </a:solidFill>
                <a:cs typeface="Arial" charset="0"/>
                <a:sym typeface="Symbol" pitchFamily="18" charset="2"/>
              </a:rPr>
              <a:t>-1</a:t>
            </a:r>
            <a:r>
              <a:rPr lang="en-GB" sz="2200" dirty="0">
                <a:solidFill>
                  <a:srgbClr val="000000"/>
                </a:solidFill>
                <a:cs typeface="Arial" charset="0"/>
                <a:sym typeface="Symbol" pitchFamily="18" charset="2"/>
              </a:rPr>
              <a:t> </a:t>
            </a:r>
            <a:r>
              <a:rPr lang="en-GB" sz="2200" dirty="0">
                <a:cs typeface="Arial" charset="0"/>
                <a:sym typeface="Symbol" pitchFamily="18" charset="2"/>
              </a:rPr>
              <a:t>√</a:t>
            </a:r>
            <a:r>
              <a:rPr lang="en-GB" sz="2200" dirty="0" smtClean="0">
                <a:cs typeface="Arial" charset="0"/>
                <a:sym typeface="Symbol" pitchFamily="18" charset="2"/>
              </a:rPr>
              <a:t>s = </a:t>
            </a:r>
            <a:r>
              <a:rPr lang="en-GB" sz="2200" dirty="0" smtClean="0">
                <a:solidFill>
                  <a:srgbClr val="000000"/>
                </a:solidFill>
                <a:cs typeface="Arial" charset="0"/>
                <a:sym typeface="Symbol" pitchFamily="18" charset="2"/>
              </a:rPr>
              <a:t>7 </a:t>
            </a:r>
            <a:r>
              <a:rPr lang="en-GB" sz="2200" dirty="0" err="1">
                <a:solidFill>
                  <a:srgbClr val="000000"/>
                </a:solidFill>
                <a:cs typeface="Arial" charset="0"/>
                <a:sym typeface="Symbol" pitchFamily="18" charset="2"/>
              </a:rPr>
              <a:t>TeV</a:t>
            </a:r>
            <a:r>
              <a:rPr lang="en-GB" sz="2200" dirty="0">
                <a:solidFill>
                  <a:srgbClr val="000000"/>
                </a:solidFill>
                <a:cs typeface="Arial" charset="0"/>
                <a:sym typeface="Symbol" pitchFamily="18" charset="2"/>
              </a:rPr>
              <a:t> &amp;</a:t>
            </a:r>
            <a:r>
              <a:rPr lang="en-GB" sz="2200" dirty="0" smtClean="0">
                <a:solidFill>
                  <a:srgbClr val="000000"/>
                </a:solidFill>
                <a:cs typeface="Arial" charset="0"/>
                <a:sym typeface="Symbol" pitchFamily="18" charset="2"/>
              </a:rPr>
              <a:t> </a:t>
            </a:r>
            <a:r>
              <a:rPr lang="en-GB" sz="2200" dirty="0">
                <a:solidFill>
                  <a:srgbClr val="000000"/>
                </a:solidFill>
                <a:cs typeface="Arial" charset="0"/>
                <a:sym typeface="Symbol" pitchFamily="18" charset="2"/>
              </a:rPr>
              <a:t>13fb</a:t>
            </a:r>
            <a:r>
              <a:rPr lang="en-GB" sz="2200" baseline="30000" dirty="0">
                <a:solidFill>
                  <a:srgbClr val="000000"/>
                </a:solidFill>
                <a:cs typeface="Arial" charset="0"/>
                <a:sym typeface="Symbol" pitchFamily="18" charset="2"/>
              </a:rPr>
              <a:t>-1</a:t>
            </a:r>
            <a:r>
              <a:rPr lang="en-GB" sz="2200" dirty="0">
                <a:solidFill>
                  <a:srgbClr val="000000"/>
                </a:solidFill>
                <a:cs typeface="Arial" charset="0"/>
                <a:sym typeface="Symbol" pitchFamily="18" charset="2"/>
              </a:rPr>
              <a:t> </a:t>
            </a:r>
            <a:r>
              <a:rPr lang="en-GB" sz="2200" dirty="0">
                <a:cs typeface="Arial" charset="0"/>
                <a:sym typeface="Symbol" pitchFamily="18" charset="2"/>
              </a:rPr>
              <a:t>√</a:t>
            </a:r>
            <a:r>
              <a:rPr lang="en-GB" sz="2200" dirty="0" smtClean="0">
                <a:cs typeface="Arial" charset="0"/>
                <a:sym typeface="Symbol" pitchFamily="18" charset="2"/>
              </a:rPr>
              <a:t>s</a:t>
            </a:r>
            <a:r>
              <a:rPr lang="en-GB" sz="2200" dirty="0">
                <a:cs typeface="Arial" charset="0"/>
                <a:sym typeface="Symbol" pitchFamily="18" charset="2"/>
              </a:rPr>
              <a:t> </a:t>
            </a:r>
            <a:r>
              <a:rPr lang="en-GB" sz="2200" dirty="0" smtClean="0">
                <a:solidFill>
                  <a:srgbClr val="000000"/>
                </a:solidFill>
                <a:cs typeface="Arial" charset="0"/>
                <a:sym typeface="Symbol" pitchFamily="18" charset="2"/>
              </a:rPr>
              <a:t>= 8 </a:t>
            </a:r>
            <a:r>
              <a:rPr lang="en-GB" sz="2200" dirty="0" err="1">
                <a:solidFill>
                  <a:srgbClr val="000000"/>
                </a:solidFill>
                <a:cs typeface="Arial" charset="0"/>
                <a:sym typeface="Symbol" pitchFamily="18" charset="2"/>
              </a:rPr>
              <a:t>TeV</a:t>
            </a:r>
            <a:r>
              <a:rPr lang="en-GB" sz="2200" dirty="0">
                <a:solidFill>
                  <a:srgbClr val="000000"/>
                </a:solidFill>
                <a:cs typeface="Arial" charset="0"/>
                <a:sym typeface="Symbol" pitchFamily="18" charset="2"/>
              </a:rPr>
              <a:t> </a:t>
            </a:r>
          </a:p>
          <a:p>
            <a:pPr lvl="1" eaLnBrk="1" hangingPunct="1"/>
            <a:r>
              <a:rPr lang="en-GB" dirty="0" smtClean="0">
                <a:cs typeface="Arial" charset="0"/>
                <a:sym typeface="Symbol" pitchFamily="18" charset="2"/>
              </a:rPr>
              <a:t>S</a:t>
            </a:r>
            <a:r>
              <a:rPr lang="en-GB" dirty="0">
                <a:cs typeface="Arial" charset="0"/>
                <a:sym typeface="Symbol" pitchFamily="18" charset="2"/>
              </a:rPr>
              <a:t>/B is not large, but increases</a:t>
            </a:r>
            <a:r>
              <a:rPr lang="en-GB" dirty="0">
                <a:solidFill>
                  <a:srgbClr val="000000"/>
                </a:solidFill>
                <a:cs typeface="Arial" charset="0"/>
                <a:sym typeface="Symbol" pitchFamily="18" charset="2"/>
              </a:rPr>
              <a:t> as </a:t>
            </a:r>
            <a:r>
              <a:rPr lang="en-GB" dirty="0" err="1">
                <a:solidFill>
                  <a:srgbClr val="000000"/>
                </a:solidFill>
                <a:cs typeface="Arial" charset="0"/>
                <a:sym typeface="Symbol" pitchFamily="18" charset="2"/>
              </a:rPr>
              <a:t>p</a:t>
            </a:r>
            <a:r>
              <a:rPr lang="en-GB" baseline="-25000" dirty="0" err="1">
                <a:solidFill>
                  <a:srgbClr val="000000"/>
                </a:solidFill>
                <a:cs typeface="Arial" charset="0"/>
                <a:sym typeface="Symbol" pitchFamily="18" charset="2"/>
              </a:rPr>
              <a:t>T</a:t>
            </a:r>
            <a:r>
              <a:rPr lang="en-GB" baseline="30000" dirty="0" err="1">
                <a:solidFill>
                  <a:srgbClr val="000000"/>
                </a:solidFill>
                <a:cs typeface="Arial" charset="0"/>
                <a:sym typeface="Symbol" pitchFamily="18" charset="2"/>
              </a:rPr>
              <a:t>bb</a:t>
            </a:r>
            <a:r>
              <a:rPr lang="en-GB" baseline="30000" dirty="0">
                <a:solidFill>
                  <a:srgbClr val="000000"/>
                </a:solidFill>
                <a:cs typeface="Arial" charset="0"/>
                <a:sym typeface="Symbol" pitchFamily="18" charset="2"/>
              </a:rPr>
              <a:t> </a:t>
            </a:r>
            <a:r>
              <a:rPr lang="en-GB" dirty="0" smtClean="0">
                <a:solidFill>
                  <a:srgbClr val="000000"/>
                </a:solidFill>
                <a:cs typeface="Arial" charset="0"/>
                <a:sym typeface="Symbol" pitchFamily="18" charset="2"/>
              </a:rPr>
              <a:t>increases</a:t>
            </a:r>
          </a:p>
          <a:p>
            <a:pPr lvl="1" eaLnBrk="1" hangingPunct="1"/>
            <a:r>
              <a:rPr lang="en-GB" dirty="0" smtClean="0">
                <a:solidFill>
                  <a:srgbClr val="000000"/>
                </a:solidFill>
                <a:cs typeface="Arial" charset="0"/>
                <a:sym typeface="Symbol" pitchFamily="18" charset="2"/>
              </a:rPr>
              <a:t>Therefore </a:t>
            </a:r>
            <a:r>
              <a:rPr lang="en-GB" dirty="0">
                <a:solidFill>
                  <a:srgbClr val="000000"/>
                </a:solidFill>
                <a:cs typeface="Arial" charset="0"/>
                <a:sym typeface="Symbol" pitchFamily="18" charset="2"/>
              </a:rPr>
              <a:t>analysis broken into different </a:t>
            </a:r>
            <a:r>
              <a:rPr lang="en-GB" dirty="0" err="1">
                <a:solidFill>
                  <a:srgbClr val="000000"/>
                </a:solidFill>
                <a:cs typeface="Arial" charset="0"/>
                <a:sym typeface="Symbol" pitchFamily="18" charset="2"/>
              </a:rPr>
              <a:t>p</a:t>
            </a:r>
            <a:r>
              <a:rPr lang="en-GB" baseline="-25000" dirty="0" err="1">
                <a:solidFill>
                  <a:srgbClr val="000000"/>
                </a:solidFill>
                <a:cs typeface="Arial" charset="0"/>
                <a:sym typeface="Symbol" pitchFamily="18" charset="2"/>
              </a:rPr>
              <a:t>T</a:t>
            </a:r>
            <a:r>
              <a:rPr lang="en-GB" baseline="30000" dirty="0">
                <a:solidFill>
                  <a:srgbClr val="000000"/>
                </a:solidFill>
                <a:cs typeface="Arial" charset="0"/>
                <a:sym typeface="Symbol" pitchFamily="18" charset="2"/>
              </a:rPr>
              <a:t> </a:t>
            </a:r>
            <a:r>
              <a:rPr lang="en-GB" dirty="0" smtClean="0">
                <a:solidFill>
                  <a:srgbClr val="000000"/>
                </a:solidFill>
                <a:cs typeface="Arial" charset="0"/>
                <a:sym typeface="Symbol" pitchFamily="18" charset="2"/>
              </a:rPr>
              <a:t>bins (use </a:t>
            </a:r>
            <a:r>
              <a:rPr lang="en-GB" b="1" dirty="0" err="1" smtClean="0">
                <a:solidFill>
                  <a:srgbClr val="000000"/>
                </a:solidFill>
                <a:cs typeface="Arial" charset="0"/>
                <a:sym typeface="Symbol" pitchFamily="18" charset="2"/>
              </a:rPr>
              <a:t>p</a:t>
            </a:r>
            <a:r>
              <a:rPr lang="en-GB" b="1" baseline="-25000" dirty="0" err="1" smtClean="0">
                <a:solidFill>
                  <a:srgbClr val="000000"/>
                </a:solidFill>
                <a:cs typeface="Arial" charset="0"/>
                <a:sym typeface="Symbol" pitchFamily="18" charset="2"/>
              </a:rPr>
              <a:t>T</a:t>
            </a:r>
            <a:r>
              <a:rPr lang="en-GB" b="1" baseline="30000" dirty="0" err="1" smtClean="0">
                <a:solidFill>
                  <a:srgbClr val="000000"/>
                </a:solidFill>
                <a:cs typeface="Arial" charset="0"/>
                <a:sym typeface="Symbol" pitchFamily="18" charset="2"/>
              </a:rPr>
              <a:t>V</a:t>
            </a:r>
            <a:r>
              <a:rPr lang="en-GB" dirty="0" smtClean="0">
                <a:solidFill>
                  <a:srgbClr val="000000"/>
                </a:solidFill>
                <a:cs typeface="Arial" charset="0"/>
                <a:sym typeface="Symbol" pitchFamily="18" charset="2"/>
              </a:rPr>
              <a:t> of W or Z)</a:t>
            </a:r>
          </a:p>
          <a:p>
            <a:pPr lvl="1" eaLnBrk="1" hangingPunct="1"/>
            <a:r>
              <a:rPr lang="en-GB" dirty="0">
                <a:solidFill>
                  <a:srgbClr val="000000"/>
                </a:solidFill>
                <a:cs typeface="Arial" charset="0"/>
                <a:sym typeface="Symbol" pitchFamily="18" charset="2"/>
              </a:rPr>
              <a:t>Not yet enough ∫</a:t>
            </a:r>
            <a:r>
              <a:rPr lang="en-GB" dirty="0" err="1">
                <a:solidFill>
                  <a:srgbClr val="000000"/>
                </a:solidFill>
                <a:cs typeface="Arial" charset="0"/>
                <a:sym typeface="Symbol" pitchFamily="18" charset="2"/>
              </a:rPr>
              <a:t>Ldt</a:t>
            </a:r>
            <a:r>
              <a:rPr lang="en-GB" dirty="0">
                <a:solidFill>
                  <a:srgbClr val="000000"/>
                </a:solidFill>
                <a:cs typeface="Arial" charset="0"/>
                <a:sym typeface="Symbol" pitchFamily="18" charset="2"/>
              </a:rPr>
              <a:t> to </a:t>
            </a:r>
            <a:r>
              <a:rPr lang="en-GB" dirty="0" smtClean="0">
                <a:solidFill>
                  <a:srgbClr val="000000"/>
                </a:solidFill>
                <a:cs typeface="Arial" charset="0"/>
                <a:sym typeface="Symbol" pitchFamily="18" charset="2"/>
              </a:rPr>
              <a:t>use</a:t>
            </a:r>
            <a:r>
              <a:rPr lang="en-GB" dirty="0" smtClean="0">
                <a:solidFill>
                  <a:srgbClr val="000000"/>
                </a:solidFill>
                <a:cs typeface="Arial" charset="0"/>
                <a:sym typeface="Symbol" pitchFamily="18" charset="2"/>
              </a:rPr>
              <a:t> jet substructure </a:t>
            </a:r>
            <a:r>
              <a:rPr lang="en-GB" dirty="0" smtClean="0">
                <a:solidFill>
                  <a:srgbClr val="000000"/>
                </a:solidFill>
                <a:cs typeface="Arial" charset="0"/>
                <a:sym typeface="Symbol" pitchFamily="18" charset="2"/>
              </a:rPr>
              <a:t>techniques</a:t>
            </a:r>
            <a:endParaRPr lang="en-GB" dirty="0">
              <a:solidFill>
                <a:srgbClr val="990099"/>
              </a:solidFill>
              <a:cs typeface="Arial" charset="0"/>
              <a:sym typeface="Symbol" pitchFamily="18" charset="2"/>
            </a:endParaRPr>
          </a:p>
          <a:p>
            <a:pPr eaLnBrk="1" hangingPunct="1"/>
            <a:r>
              <a:rPr lang="en-GB" sz="2200" dirty="0" smtClean="0">
                <a:solidFill>
                  <a:srgbClr val="0000FF"/>
                </a:solidFill>
                <a:cs typeface="Arial" charset="0"/>
                <a:sym typeface="Symbol" pitchFamily="18" charset="2"/>
              </a:rPr>
              <a:t>Various substantial </a:t>
            </a:r>
            <a:r>
              <a:rPr lang="en-GB" sz="2200" dirty="0" smtClean="0">
                <a:solidFill>
                  <a:srgbClr val="0000FF"/>
                </a:solidFill>
                <a:cs typeface="Arial" charset="0"/>
                <a:sym typeface="Symbol" pitchFamily="18" charset="2"/>
              </a:rPr>
              <a:t>improvements </a:t>
            </a:r>
            <a:r>
              <a:rPr lang="en-GB" sz="2200" dirty="0" err="1" smtClean="0">
                <a:solidFill>
                  <a:srgbClr val="0000FF"/>
                </a:solidFill>
                <a:cs typeface="Arial" charset="0"/>
                <a:sym typeface="Symbol" pitchFamily="18" charset="2"/>
              </a:rPr>
              <a:t>wrt</a:t>
            </a:r>
            <a:r>
              <a:rPr lang="en-GB" sz="2200" dirty="0" smtClean="0">
                <a:solidFill>
                  <a:srgbClr val="0000FF"/>
                </a:solidFill>
                <a:cs typeface="Arial" charset="0"/>
                <a:sym typeface="Symbol" pitchFamily="18" charset="2"/>
              </a:rPr>
              <a:t> previous analysis</a:t>
            </a:r>
          </a:p>
          <a:p>
            <a:pPr lvl="1" eaLnBrk="1" hangingPunct="1"/>
            <a:r>
              <a:rPr lang="en-GB" dirty="0" smtClean="0">
                <a:cs typeface="Arial" charset="0"/>
                <a:sym typeface="Symbol" pitchFamily="18" charset="2"/>
              </a:rPr>
              <a:t>The analysis is divided into 16 categories using </a:t>
            </a:r>
            <a:r>
              <a:rPr lang="en-GB" dirty="0" err="1" smtClean="0">
                <a:cs typeface="Arial" charset="0"/>
                <a:sym typeface="Symbol" pitchFamily="18" charset="2"/>
              </a:rPr>
              <a:t>p</a:t>
            </a:r>
            <a:r>
              <a:rPr lang="en-GB" baseline="-25000" dirty="0" err="1" smtClean="0">
                <a:cs typeface="Arial" charset="0"/>
                <a:sym typeface="Symbol" pitchFamily="18" charset="2"/>
              </a:rPr>
              <a:t>T</a:t>
            </a:r>
            <a:r>
              <a:rPr lang="en-GB" baseline="30000" dirty="0" err="1" smtClean="0">
                <a:cs typeface="Arial" charset="0"/>
                <a:sym typeface="Symbol" pitchFamily="18" charset="2"/>
              </a:rPr>
              <a:t>V</a:t>
            </a:r>
            <a:endParaRPr lang="en-GB" dirty="0" smtClean="0">
              <a:cs typeface="Arial" charset="0"/>
              <a:sym typeface="Symbol" pitchFamily="18" charset="2"/>
            </a:endParaRPr>
          </a:p>
          <a:p>
            <a:pPr lvl="2" eaLnBrk="1" hangingPunct="1"/>
            <a:r>
              <a:rPr lang="en-GB" dirty="0" smtClean="0">
                <a:cs typeface="Arial" charset="0"/>
                <a:sym typeface="Symbol" pitchFamily="18" charset="2"/>
              </a:rPr>
              <a:t>0-lepton:         </a:t>
            </a:r>
            <a:r>
              <a:rPr lang="en-GB" dirty="0" err="1" smtClean="0">
                <a:cs typeface="Arial" charset="0"/>
                <a:sym typeface="Symbol" pitchFamily="18" charset="2"/>
              </a:rPr>
              <a:t>E</a:t>
            </a:r>
            <a:r>
              <a:rPr lang="en-GB" baseline="-25000" dirty="0" err="1" smtClean="0">
                <a:cs typeface="Arial" charset="0"/>
                <a:sym typeface="Symbol" pitchFamily="18" charset="2"/>
              </a:rPr>
              <a:t>T</a:t>
            </a:r>
            <a:r>
              <a:rPr lang="en-GB" baseline="30000" dirty="0" err="1" smtClean="0">
                <a:cs typeface="Arial" charset="0"/>
                <a:sym typeface="Symbol" pitchFamily="18" charset="2"/>
              </a:rPr>
              <a:t>miss</a:t>
            </a:r>
            <a:r>
              <a:rPr lang="en-GB" dirty="0" smtClean="0">
                <a:cs typeface="Arial" charset="0"/>
                <a:sym typeface="Symbol" pitchFamily="18" charset="2"/>
              </a:rPr>
              <a:t>  [120-160] [160-200] [&gt;200] GeV x (2 jets or 3 jets)</a:t>
            </a:r>
          </a:p>
          <a:p>
            <a:pPr lvl="2" eaLnBrk="1" hangingPunct="1"/>
            <a:r>
              <a:rPr lang="en-GB" dirty="0" smtClean="0">
                <a:cs typeface="Arial" charset="0"/>
                <a:sym typeface="Symbol" pitchFamily="18" charset="2"/>
              </a:rPr>
              <a:t>1 &amp; 2 lepton:   </a:t>
            </a:r>
            <a:r>
              <a:rPr lang="en-GB" dirty="0" err="1" smtClean="0">
                <a:cs typeface="Arial" charset="0"/>
                <a:sym typeface="Symbol" pitchFamily="18" charset="2"/>
              </a:rPr>
              <a:t>p</a:t>
            </a:r>
            <a:r>
              <a:rPr lang="en-GB" baseline="-25000" dirty="0" err="1" smtClean="0">
                <a:cs typeface="Arial" charset="0"/>
                <a:sym typeface="Symbol" pitchFamily="18" charset="2"/>
              </a:rPr>
              <a:t>T</a:t>
            </a:r>
            <a:r>
              <a:rPr lang="en-GB" baseline="30000" dirty="0" err="1" smtClean="0">
                <a:cs typeface="Arial" charset="0"/>
                <a:sym typeface="Symbol" pitchFamily="18" charset="2"/>
              </a:rPr>
              <a:t>W</a:t>
            </a:r>
            <a:r>
              <a:rPr lang="en-GB" baseline="30000" dirty="0" smtClean="0">
                <a:cs typeface="Arial" charset="0"/>
                <a:sym typeface="Symbol" pitchFamily="18" charset="2"/>
              </a:rPr>
              <a:t>/Z  </a:t>
            </a:r>
            <a:r>
              <a:rPr lang="en-GB" dirty="0" smtClean="0">
                <a:cs typeface="Arial" charset="0"/>
                <a:sym typeface="Symbol" pitchFamily="18" charset="2"/>
              </a:rPr>
              <a:t>[0-50],[50,100],[100-150],[150-200] [&gt;200] GeV</a:t>
            </a:r>
            <a:endParaRPr lang="en-GB" dirty="0">
              <a:cs typeface="Arial" charset="0"/>
              <a:sym typeface="Symbol" pitchFamily="18" charset="2"/>
            </a:endParaRPr>
          </a:p>
          <a:p>
            <a:pPr lvl="1" eaLnBrk="1" hangingPunct="1"/>
            <a:r>
              <a:rPr lang="en-GB" sz="2000" dirty="0" smtClean="0">
                <a:cs typeface="Arial" charset="0"/>
                <a:sym typeface="Symbol" pitchFamily="18" charset="2"/>
              </a:rPr>
              <a:t>Cuts are optimised for each category (~30% increase in sensitivity)</a:t>
            </a:r>
          </a:p>
          <a:p>
            <a:pPr lvl="1" eaLnBrk="1" hangingPunct="1"/>
            <a:r>
              <a:rPr lang="en-GB" dirty="0" err="1" smtClean="0">
                <a:cs typeface="Arial" charset="0"/>
                <a:sym typeface="Symbol" pitchFamily="18" charset="2"/>
              </a:rPr>
              <a:t>Muon</a:t>
            </a:r>
            <a:r>
              <a:rPr lang="en-GB" dirty="0" smtClean="0">
                <a:cs typeface="Arial" charset="0"/>
                <a:sym typeface="Symbol" pitchFamily="18" charset="2"/>
              </a:rPr>
              <a:t> energy (</a:t>
            </a:r>
            <a:r>
              <a:rPr lang="en-GB" dirty="0" err="1" smtClean="0">
                <a:cs typeface="Arial" charset="0"/>
                <a:sym typeface="Symbol" pitchFamily="18" charset="2"/>
              </a:rPr>
              <a:t>p</a:t>
            </a:r>
            <a:r>
              <a:rPr lang="en-GB" baseline="-25000" dirty="0" err="1" smtClean="0">
                <a:cs typeface="Arial" charset="0"/>
                <a:sym typeface="Symbol" pitchFamily="18" charset="2"/>
              </a:rPr>
              <a:t>T</a:t>
            </a:r>
            <a:r>
              <a:rPr lang="en-GB" dirty="0" smtClean="0">
                <a:cs typeface="Arial" charset="0"/>
                <a:sym typeface="Symbol" pitchFamily="18" charset="2"/>
              </a:rPr>
              <a:t>&gt;4 GeV) added for b-jets (~10% resolution</a:t>
            </a:r>
            <a:r>
              <a:rPr lang="en-GB" dirty="0" smtClean="0">
                <a:cs typeface="Arial" charset="0"/>
                <a:sym typeface="Symbol" pitchFamily="18" charset="2"/>
              </a:rPr>
              <a:t> improve/)</a:t>
            </a:r>
            <a:endParaRPr lang="en-GB" dirty="0" smtClean="0">
              <a:cs typeface="Arial" charset="0"/>
              <a:sym typeface="Symbol" pitchFamily="18" charset="2"/>
            </a:endParaRPr>
          </a:p>
          <a:p>
            <a:pPr lvl="1" eaLnBrk="1" hangingPunct="1"/>
            <a:r>
              <a:rPr lang="en-GB" dirty="0" smtClean="0">
                <a:cs typeface="Arial" charset="0"/>
                <a:sym typeface="Symbol" pitchFamily="18" charset="2"/>
              </a:rPr>
              <a:t>Additional </a:t>
            </a:r>
            <a:r>
              <a:rPr lang="en-GB" dirty="0" err="1" smtClean="0">
                <a:cs typeface="Arial" charset="0"/>
                <a:sym typeface="Symbol" pitchFamily="18" charset="2"/>
              </a:rPr>
              <a:t>ttbar</a:t>
            </a:r>
            <a:r>
              <a:rPr lang="en-GB" dirty="0" smtClean="0">
                <a:cs typeface="Arial" charset="0"/>
                <a:sym typeface="Symbol" pitchFamily="18" charset="2"/>
              </a:rPr>
              <a:t> based b-tagging calibration (~50% reduction in</a:t>
            </a:r>
            <a:r>
              <a:rPr lang="en-GB" dirty="0" smtClean="0">
                <a:cs typeface="Arial" charset="0"/>
                <a:sym typeface="Symbol" pitchFamily="18" charset="2"/>
              </a:rPr>
              <a:t> </a:t>
            </a:r>
            <a:r>
              <a:rPr lang="en-GB" dirty="0" err="1" smtClean="0">
                <a:cs typeface="Arial" charset="0"/>
                <a:sym typeface="Symbol" pitchFamily="18" charset="2"/>
              </a:rPr>
              <a:t>b</a:t>
            </a:r>
            <a:r>
              <a:rPr lang="en-GB" dirty="0" smtClean="0">
                <a:cs typeface="Arial" charset="0"/>
                <a:sym typeface="Symbol" pitchFamily="18" charset="2"/>
              </a:rPr>
              <a:t>-tagging systematic uncertainty)</a:t>
            </a:r>
            <a:endParaRPr lang="en-GB" dirty="0" smtClean="0">
              <a:cs typeface="Arial" charset="0"/>
              <a:sym typeface="Symbol" pitchFamily="18" charset="2"/>
            </a:endParaRPr>
          </a:p>
          <a:p>
            <a:pPr marL="457200" lvl="1" indent="0" eaLnBrk="1" hangingPunct="1">
              <a:buNone/>
            </a:pPr>
            <a:endParaRPr lang="en-GB" dirty="0">
              <a:solidFill>
                <a:srgbClr val="FF0000"/>
              </a:solidFill>
            </a:endParaRPr>
          </a:p>
          <a:p>
            <a:pPr marL="914400" lvl="2" indent="0" eaLnBrk="1" hangingPunct="1">
              <a:buNone/>
            </a:pPr>
            <a:endParaRPr lang="en-GB" sz="1000" b="1" dirty="0" smtClean="0">
              <a:solidFill>
                <a:srgbClr val="000000"/>
              </a:solidFill>
              <a:cs typeface="Arial" charset="0"/>
              <a:sym typeface="Symbol" pitchFamily="18" charset="2"/>
            </a:endParaRPr>
          </a:p>
          <a:p>
            <a:pPr lvl="1" eaLnBrk="1" hangingPunct="1"/>
            <a:endParaRPr lang="en-GB" sz="1800" dirty="0" smtClean="0">
              <a:solidFill>
                <a:srgbClr val="000000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3077" name="Slide Number Placeholder 2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0A9C0DE-417C-424D-A70D-41A5ACCF4FD5}" type="slidenum">
              <a:rPr lang="en-GB" smtClean="0"/>
              <a:pPr eaLnBrk="1" hangingPunct="1"/>
              <a:t>5</a:t>
            </a:fld>
            <a:endParaRPr lang="en-GB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14th November 2012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Ricardo Gonçalo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52953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7" name="Rectangle 3"/>
          <p:cNvSpPr>
            <a:spLocks noGrp="1" noChangeArrowheads="1"/>
          </p:cNvSpPr>
          <p:nvPr>
            <p:ph type="title"/>
          </p:nvPr>
        </p:nvSpPr>
        <p:spPr>
          <a:xfrm>
            <a:off x="468313" y="1"/>
            <a:ext cx="8229600" cy="701039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 smtClean="0"/>
              <a:t>Analysis Overview</a:t>
            </a:r>
            <a:endParaRPr lang="en-GB" dirty="0">
              <a:cs typeface="Arial" charset="0"/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925869"/>
            <a:ext cx="9144000" cy="5279956"/>
          </a:xfrm>
        </p:spPr>
        <p:txBody>
          <a:bodyPr/>
          <a:lstStyle/>
          <a:p>
            <a:pPr marL="342900" lvl="1" indent="-342900" eaLnBrk="1" hangingPunct="1">
              <a:buFontTx/>
              <a:buChar char="•"/>
            </a:pPr>
            <a:r>
              <a:rPr lang="en-GB" sz="2200" dirty="0" smtClean="0">
                <a:solidFill>
                  <a:srgbClr val="0000FF"/>
                </a:solidFill>
                <a:cs typeface="Arial" charset="0"/>
                <a:sym typeface="Symbol" pitchFamily="18" charset="2"/>
              </a:rPr>
              <a:t>Previous publication:</a:t>
            </a:r>
            <a:r>
              <a:rPr lang="en-GB" sz="2200" dirty="0" smtClean="0">
                <a:solidFill>
                  <a:srgbClr val="8B008B"/>
                </a:solidFill>
                <a:cs typeface="Arial" charset="0"/>
                <a:sym typeface="Symbol" pitchFamily="18" charset="2"/>
              </a:rPr>
              <a:t> </a:t>
            </a:r>
            <a:r>
              <a:rPr lang="en-GB" sz="2200" dirty="0" smtClean="0">
                <a:cs typeface="Arial" charset="0"/>
                <a:sym typeface="Symbol" pitchFamily="18" charset="2"/>
              </a:rPr>
              <a:t>4.7 fb</a:t>
            </a:r>
            <a:r>
              <a:rPr lang="en-GB" sz="2200" baseline="30000" dirty="0" smtClean="0">
                <a:cs typeface="Arial" charset="0"/>
                <a:sym typeface="Symbol" pitchFamily="18" charset="2"/>
              </a:rPr>
              <a:t>-1 </a:t>
            </a:r>
            <a:r>
              <a:rPr lang="en-GB" sz="2200" dirty="0" smtClean="0">
                <a:cs typeface="Arial" charset="0"/>
                <a:sym typeface="Symbol" pitchFamily="18" charset="2"/>
              </a:rPr>
              <a:t> √s=7 </a:t>
            </a:r>
            <a:r>
              <a:rPr lang="en-GB" sz="2200" dirty="0" err="1" smtClean="0">
                <a:cs typeface="Arial" charset="0"/>
                <a:sym typeface="Symbol" pitchFamily="18" charset="2"/>
              </a:rPr>
              <a:t>TeV</a:t>
            </a:r>
            <a:r>
              <a:rPr lang="en-GB" sz="2200" dirty="0">
                <a:cs typeface="Arial" charset="0"/>
                <a:sym typeface="Symbol" pitchFamily="18" charset="2"/>
              </a:rPr>
              <a:t>	</a:t>
            </a:r>
            <a:r>
              <a:rPr lang="en-GB" sz="2200" dirty="0" smtClean="0">
                <a:cs typeface="Arial" charset="0"/>
                <a:sym typeface="Symbol" pitchFamily="18" charset="2"/>
              </a:rPr>
              <a:t>				</a:t>
            </a:r>
            <a:r>
              <a:rPr lang="en-GB" dirty="0" smtClean="0">
                <a:solidFill>
                  <a:srgbClr val="000000"/>
                </a:solidFill>
                <a:cs typeface="Arial" charset="0"/>
                <a:sym typeface="Symbol" pitchFamily="18" charset="2"/>
                <a:hlinkClick r:id="rId3"/>
              </a:rPr>
              <a:t>http://arxiv.org/abs/1207.0210</a:t>
            </a:r>
            <a:endParaRPr lang="en-GB" dirty="0" smtClean="0">
              <a:solidFill>
                <a:srgbClr val="000000"/>
              </a:solidFill>
              <a:cs typeface="Arial" charset="0"/>
              <a:sym typeface="Symbol" pitchFamily="18" charset="2"/>
            </a:endParaRPr>
          </a:p>
          <a:p>
            <a:pPr eaLnBrk="1" hangingPunct="1"/>
            <a:r>
              <a:rPr lang="en-GB" sz="2200" dirty="0" smtClean="0">
                <a:solidFill>
                  <a:srgbClr val="0000FF"/>
                </a:solidFill>
                <a:cs typeface="Arial" charset="0"/>
                <a:sym typeface="Symbol" pitchFamily="18" charset="2"/>
              </a:rPr>
              <a:t>This analysis: </a:t>
            </a:r>
            <a:r>
              <a:rPr lang="en-GB" sz="2200" dirty="0">
                <a:solidFill>
                  <a:srgbClr val="000000"/>
                </a:solidFill>
                <a:cs typeface="Arial" charset="0"/>
                <a:sym typeface="Symbol" pitchFamily="18" charset="2"/>
              </a:rPr>
              <a:t>4.7fb</a:t>
            </a:r>
            <a:r>
              <a:rPr lang="en-GB" sz="2200" baseline="30000" dirty="0">
                <a:solidFill>
                  <a:srgbClr val="000000"/>
                </a:solidFill>
                <a:cs typeface="Arial" charset="0"/>
                <a:sym typeface="Symbol" pitchFamily="18" charset="2"/>
              </a:rPr>
              <a:t>-1</a:t>
            </a:r>
            <a:r>
              <a:rPr lang="en-GB" sz="2200" dirty="0">
                <a:solidFill>
                  <a:srgbClr val="000000"/>
                </a:solidFill>
                <a:cs typeface="Arial" charset="0"/>
                <a:sym typeface="Symbol" pitchFamily="18" charset="2"/>
              </a:rPr>
              <a:t> </a:t>
            </a:r>
            <a:r>
              <a:rPr lang="en-GB" sz="2200" dirty="0">
                <a:cs typeface="Arial" charset="0"/>
                <a:sym typeface="Symbol" pitchFamily="18" charset="2"/>
              </a:rPr>
              <a:t>√</a:t>
            </a:r>
            <a:r>
              <a:rPr lang="en-GB" sz="2200" dirty="0" smtClean="0">
                <a:cs typeface="Arial" charset="0"/>
                <a:sym typeface="Symbol" pitchFamily="18" charset="2"/>
              </a:rPr>
              <a:t>s = </a:t>
            </a:r>
            <a:r>
              <a:rPr lang="en-GB" sz="2200" dirty="0" smtClean="0">
                <a:solidFill>
                  <a:srgbClr val="000000"/>
                </a:solidFill>
                <a:cs typeface="Arial" charset="0"/>
                <a:sym typeface="Symbol" pitchFamily="18" charset="2"/>
              </a:rPr>
              <a:t>7 </a:t>
            </a:r>
            <a:r>
              <a:rPr lang="en-GB" sz="2200" dirty="0" err="1">
                <a:solidFill>
                  <a:srgbClr val="000000"/>
                </a:solidFill>
                <a:cs typeface="Arial" charset="0"/>
                <a:sym typeface="Symbol" pitchFamily="18" charset="2"/>
              </a:rPr>
              <a:t>TeV</a:t>
            </a:r>
            <a:r>
              <a:rPr lang="en-GB" sz="2200" dirty="0">
                <a:solidFill>
                  <a:srgbClr val="000000"/>
                </a:solidFill>
                <a:cs typeface="Arial" charset="0"/>
                <a:sym typeface="Symbol" pitchFamily="18" charset="2"/>
              </a:rPr>
              <a:t> &amp;</a:t>
            </a:r>
            <a:r>
              <a:rPr lang="en-GB" sz="2200" dirty="0" smtClean="0">
                <a:solidFill>
                  <a:srgbClr val="000000"/>
                </a:solidFill>
                <a:cs typeface="Arial" charset="0"/>
                <a:sym typeface="Symbol" pitchFamily="18" charset="2"/>
              </a:rPr>
              <a:t> </a:t>
            </a:r>
            <a:r>
              <a:rPr lang="en-GB" sz="2200" dirty="0">
                <a:solidFill>
                  <a:srgbClr val="000000"/>
                </a:solidFill>
                <a:cs typeface="Arial" charset="0"/>
                <a:sym typeface="Symbol" pitchFamily="18" charset="2"/>
              </a:rPr>
              <a:t>13fb</a:t>
            </a:r>
            <a:r>
              <a:rPr lang="en-GB" sz="2200" baseline="30000" dirty="0">
                <a:solidFill>
                  <a:srgbClr val="000000"/>
                </a:solidFill>
                <a:cs typeface="Arial" charset="0"/>
                <a:sym typeface="Symbol" pitchFamily="18" charset="2"/>
              </a:rPr>
              <a:t>-1</a:t>
            </a:r>
            <a:r>
              <a:rPr lang="en-GB" sz="2200" dirty="0">
                <a:solidFill>
                  <a:srgbClr val="000000"/>
                </a:solidFill>
                <a:cs typeface="Arial" charset="0"/>
                <a:sym typeface="Symbol" pitchFamily="18" charset="2"/>
              </a:rPr>
              <a:t> </a:t>
            </a:r>
            <a:r>
              <a:rPr lang="en-GB" sz="2200" dirty="0">
                <a:cs typeface="Arial" charset="0"/>
                <a:sym typeface="Symbol" pitchFamily="18" charset="2"/>
              </a:rPr>
              <a:t>√</a:t>
            </a:r>
            <a:r>
              <a:rPr lang="en-GB" sz="2200" dirty="0" smtClean="0">
                <a:cs typeface="Arial" charset="0"/>
                <a:sym typeface="Symbol" pitchFamily="18" charset="2"/>
              </a:rPr>
              <a:t>s</a:t>
            </a:r>
            <a:r>
              <a:rPr lang="en-GB" sz="2200" dirty="0">
                <a:cs typeface="Arial" charset="0"/>
                <a:sym typeface="Symbol" pitchFamily="18" charset="2"/>
              </a:rPr>
              <a:t> </a:t>
            </a:r>
            <a:r>
              <a:rPr lang="en-GB" sz="2200" dirty="0" smtClean="0">
                <a:solidFill>
                  <a:srgbClr val="000000"/>
                </a:solidFill>
                <a:cs typeface="Arial" charset="0"/>
                <a:sym typeface="Symbol" pitchFamily="18" charset="2"/>
              </a:rPr>
              <a:t>= 8 </a:t>
            </a:r>
            <a:r>
              <a:rPr lang="en-GB" sz="2200" dirty="0" err="1">
                <a:solidFill>
                  <a:srgbClr val="000000"/>
                </a:solidFill>
                <a:cs typeface="Arial" charset="0"/>
                <a:sym typeface="Symbol" pitchFamily="18" charset="2"/>
              </a:rPr>
              <a:t>TeV</a:t>
            </a:r>
            <a:r>
              <a:rPr lang="en-GB" sz="2200" dirty="0">
                <a:solidFill>
                  <a:srgbClr val="000000"/>
                </a:solidFill>
                <a:cs typeface="Arial" charset="0"/>
                <a:sym typeface="Symbol" pitchFamily="18" charset="2"/>
              </a:rPr>
              <a:t> </a:t>
            </a:r>
          </a:p>
          <a:p>
            <a:pPr lvl="1" eaLnBrk="1" hangingPunct="1"/>
            <a:r>
              <a:rPr lang="en-GB" dirty="0" smtClean="0">
                <a:cs typeface="Arial" charset="0"/>
                <a:sym typeface="Symbol" pitchFamily="18" charset="2"/>
              </a:rPr>
              <a:t>S</a:t>
            </a:r>
            <a:r>
              <a:rPr lang="en-GB" dirty="0">
                <a:cs typeface="Arial" charset="0"/>
                <a:sym typeface="Symbol" pitchFamily="18" charset="2"/>
              </a:rPr>
              <a:t>/B is not large, but increases</a:t>
            </a:r>
            <a:r>
              <a:rPr lang="en-GB" dirty="0">
                <a:solidFill>
                  <a:srgbClr val="000000"/>
                </a:solidFill>
                <a:cs typeface="Arial" charset="0"/>
                <a:sym typeface="Symbol" pitchFamily="18" charset="2"/>
              </a:rPr>
              <a:t> as </a:t>
            </a:r>
            <a:r>
              <a:rPr lang="en-GB" dirty="0" err="1">
                <a:solidFill>
                  <a:srgbClr val="000000"/>
                </a:solidFill>
                <a:cs typeface="Arial" charset="0"/>
                <a:sym typeface="Symbol" pitchFamily="18" charset="2"/>
              </a:rPr>
              <a:t>p</a:t>
            </a:r>
            <a:r>
              <a:rPr lang="en-GB" baseline="-25000" dirty="0" err="1">
                <a:solidFill>
                  <a:srgbClr val="000000"/>
                </a:solidFill>
                <a:cs typeface="Arial" charset="0"/>
                <a:sym typeface="Symbol" pitchFamily="18" charset="2"/>
              </a:rPr>
              <a:t>T</a:t>
            </a:r>
            <a:r>
              <a:rPr lang="en-GB" baseline="30000" dirty="0" err="1">
                <a:solidFill>
                  <a:srgbClr val="000000"/>
                </a:solidFill>
                <a:cs typeface="Arial" charset="0"/>
                <a:sym typeface="Symbol" pitchFamily="18" charset="2"/>
              </a:rPr>
              <a:t>bb</a:t>
            </a:r>
            <a:r>
              <a:rPr lang="en-GB" baseline="30000" dirty="0">
                <a:solidFill>
                  <a:srgbClr val="000000"/>
                </a:solidFill>
                <a:cs typeface="Arial" charset="0"/>
                <a:sym typeface="Symbol" pitchFamily="18" charset="2"/>
              </a:rPr>
              <a:t> </a:t>
            </a:r>
            <a:r>
              <a:rPr lang="en-GB" dirty="0" smtClean="0">
                <a:solidFill>
                  <a:srgbClr val="000000"/>
                </a:solidFill>
                <a:cs typeface="Arial" charset="0"/>
                <a:sym typeface="Symbol" pitchFamily="18" charset="2"/>
              </a:rPr>
              <a:t>increases</a:t>
            </a:r>
          </a:p>
          <a:p>
            <a:pPr lvl="1" eaLnBrk="1" hangingPunct="1"/>
            <a:r>
              <a:rPr lang="en-GB" dirty="0" smtClean="0">
                <a:solidFill>
                  <a:srgbClr val="000000"/>
                </a:solidFill>
                <a:cs typeface="Arial" charset="0"/>
                <a:sym typeface="Symbol" pitchFamily="18" charset="2"/>
              </a:rPr>
              <a:t>Therefore </a:t>
            </a:r>
            <a:r>
              <a:rPr lang="en-GB" dirty="0">
                <a:solidFill>
                  <a:srgbClr val="000000"/>
                </a:solidFill>
                <a:cs typeface="Arial" charset="0"/>
                <a:sym typeface="Symbol" pitchFamily="18" charset="2"/>
              </a:rPr>
              <a:t>analysis broken into different </a:t>
            </a:r>
            <a:r>
              <a:rPr lang="en-GB" dirty="0" err="1">
                <a:solidFill>
                  <a:srgbClr val="000000"/>
                </a:solidFill>
                <a:cs typeface="Arial" charset="0"/>
                <a:sym typeface="Symbol" pitchFamily="18" charset="2"/>
              </a:rPr>
              <a:t>p</a:t>
            </a:r>
            <a:r>
              <a:rPr lang="en-GB" baseline="-25000" dirty="0" err="1">
                <a:solidFill>
                  <a:srgbClr val="000000"/>
                </a:solidFill>
                <a:cs typeface="Arial" charset="0"/>
                <a:sym typeface="Symbol" pitchFamily="18" charset="2"/>
              </a:rPr>
              <a:t>T</a:t>
            </a:r>
            <a:r>
              <a:rPr lang="en-GB" baseline="30000" dirty="0">
                <a:solidFill>
                  <a:srgbClr val="000000"/>
                </a:solidFill>
                <a:cs typeface="Arial" charset="0"/>
                <a:sym typeface="Symbol" pitchFamily="18" charset="2"/>
              </a:rPr>
              <a:t> </a:t>
            </a:r>
            <a:r>
              <a:rPr lang="en-GB" dirty="0" smtClean="0">
                <a:solidFill>
                  <a:srgbClr val="000000"/>
                </a:solidFill>
                <a:cs typeface="Arial" charset="0"/>
                <a:sym typeface="Symbol" pitchFamily="18" charset="2"/>
              </a:rPr>
              <a:t>bins (use </a:t>
            </a:r>
            <a:r>
              <a:rPr lang="en-GB" b="1" dirty="0" err="1" smtClean="0">
                <a:solidFill>
                  <a:srgbClr val="000000"/>
                </a:solidFill>
                <a:cs typeface="Arial" charset="0"/>
                <a:sym typeface="Symbol" pitchFamily="18" charset="2"/>
              </a:rPr>
              <a:t>p</a:t>
            </a:r>
            <a:r>
              <a:rPr lang="en-GB" b="1" baseline="-25000" dirty="0" err="1" smtClean="0">
                <a:solidFill>
                  <a:srgbClr val="000000"/>
                </a:solidFill>
                <a:cs typeface="Arial" charset="0"/>
                <a:sym typeface="Symbol" pitchFamily="18" charset="2"/>
              </a:rPr>
              <a:t>T</a:t>
            </a:r>
            <a:r>
              <a:rPr lang="en-GB" b="1" baseline="30000" dirty="0" err="1" smtClean="0">
                <a:solidFill>
                  <a:srgbClr val="000000"/>
                </a:solidFill>
                <a:cs typeface="Arial" charset="0"/>
                <a:sym typeface="Symbol" pitchFamily="18" charset="2"/>
              </a:rPr>
              <a:t>V</a:t>
            </a:r>
            <a:r>
              <a:rPr lang="en-GB" dirty="0" smtClean="0">
                <a:solidFill>
                  <a:srgbClr val="000000"/>
                </a:solidFill>
                <a:cs typeface="Arial" charset="0"/>
                <a:sym typeface="Symbol" pitchFamily="18" charset="2"/>
              </a:rPr>
              <a:t> of W or Z)</a:t>
            </a:r>
          </a:p>
          <a:p>
            <a:pPr lvl="1" eaLnBrk="1" hangingPunct="1"/>
            <a:r>
              <a:rPr lang="en-GB" dirty="0">
                <a:solidFill>
                  <a:srgbClr val="000000"/>
                </a:solidFill>
                <a:cs typeface="Arial" charset="0"/>
                <a:sym typeface="Symbol" pitchFamily="18" charset="2"/>
              </a:rPr>
              <a:t>Not yet enough ∫</a:t>
            </a:r>
            <a:r>
              <a:rPr lang="en-GB" dirty="0" err="1">
                <a:solidFill>
                  <a:srgbClr val="000000"/>
                </a:solidFill>
                <a:cs typeface="Arial" charset="0"/>
                <a:sym typeface="Symbol" pitchFamily="18" charset="2"/>
              </a:rPr>
              <a:t>Ldt</a:t>
            </a:r>
            <a:r>
              <a:rPr lang="en-GB" dirty="0">
                <a:solidFill>
                  <a:srgbClr val="000000"/>
                </a:solidFill>
                <a:cs typeface="Arial" charset="0"/>
                <a:sym typeface="Symbol" pitchFamily="18" charset="2"/>
              </a:rPr>
              <a:t> to </a:t>
            </a:r>
            <a:r>
              <a:rPr lang="en-GB" dirty="0" smtClean="0">
                <a:solidFill>
                  <a:srgbClr val="000000"/>
                </a:solidFill>
                <a:cs typeface="Arial" charset="0"/>
                <a:sym typeface="Symbol" pitchFamily="18" charset="2"/>
              </a:rPr>
              <a:t>use</a:t>
            </a:r>
            <a:r>
              <a:rPr lang="en-GB" dirty="0" smtClean="0">
                <a:solidFill>
                  <a:srgbClr val="000000"/>
                </a:solidFill>
                <a:cs typeface="Arial" charset="0"/>
                <a:sym typeface="Symbol" pitchFamily="18" charset="2"/>
              </a:rPr>
              <a:t> jet substructure </a:t>
            </a:r>
            <a:r>
              <a:rPr lang="en-GB" dirty="0" smtClean="0">
                <a:solidFill>
                  <a:srgbClr val="000000"/>
                </a:solidFill>
                <a:cs typeface="Arial" charset="0"/>
                <a:sym typeface="Symbol" pitchFamily="18" charset="2"/>
              </a:rPr>
              <a:t>techniques</a:t>
            </a:r>
            <a:endParaRPr lang="en-GB" dirty="0">
              <a:solidFill>
                <a:srgbClr val="990099"/>
              </a:solidFill>
              <a:cs typeface="Arial" charset="0"/>
              <a:sym typeface="Symbol" pitchFamily="18" charset="2"/>
            </a:endParaRPr>
          </a:p>
          <a:p>
            <a:pPr eaLnBrk="1" hangingPunct="1"/>
            <a:r>
              <a:rPr lang="en-GB" sz="2200" dirty="0" smtClean="0">
                <a:solidFill>
                  <a:srgbClr val="0000FF"/>
                </a:solidFill>
                <a:cs typeface="Arial" charset="0"/>
                <a:sym typeface="Symbol" pitchFamily="18" charset="2"/>
              </a:rPr>
              <a:t>Various substantial </a:t>
            </a:r>
            <a:r>
              <a:rPr lang="en-GB" sz="2200" dirty="0" smtClean="0">
                <a:solidFill>
                  <a:srgbClr val="0000FF"/>
                </a:solidFill>
                <a:cs typeface="Arial" charset="0"/>
                <a:sym typeface="Symbol" pitchFamily="18" charset="2"/>
              </a:rPr>
              <a:t>improvements </a:t>
            </a:r>
            <a:r>
              <a:rPr lang="en-GB" sz="2200" dirty="0" err="1" smtClean="0">
                <a:solidFill>
                  <a:srgbClr val="0000FF"/>
                </a:solidFill>
                <a:cs typeface="Arial" charset="0"/>
                <a:sym typeface="Symbol" pitchFamily="18" charset="2"/>
              </a:rPr>
              <a:t>wrt</a:t>
            </a:r>
            <a:r>
              <a:rPr lang="en-GB" sz="2200" dirty="0" smtClean="0">
                <a:solidFill>
                  <a:srgbClr val="0000FF"/>
                </a:solidFill>
                <a:cs typeface="Arial" charset="0"/>
                <a:sym typeface="Symbol" pitchFamily="18" charset="2"/>
              </a:rPr>
              <a:t> previous analysis</a:t>
            </a:r>
          </a:p>
          <a:p>
            <a:pPr lvl="1" eaLnBrk="1" hangingPunct="1"/>
            <a:r>
              <a:rPr lang="en-GB" dirty="0" smtClean="0">
                <a:cs typeface="Arial" charset="0"/>
                <a:sym typeface="Symbol" pitchFamily="18" charset="2"/>
              </a:rPr>
              <a:t>The analysis is divided into 16 categories using </a:t>
            </a:r>
            <a:r>
              <a:rPr lang="en-GB" dirty="0" err="1" smtClean="0">
                <a:cs typeface="Arial" charset="0"/>
                <a:sym typeface="Symbol" pitchFamily="18" charset="2"/>
              </a:rPr>
              <a:t>p</a:t>
            </a:r>
            <a:r>
              <a:rPr lang="en-GB" baseline="-25000" dirty="0" err="1" smtClean="0">
                <a:cs typeface="Arial" charset="0"/>
                <a:sym typeface="Symbol" pitchFamily="18" charset="2"/>
              </a:rPr>
              <a:t>T</a:t>
            </a:r>
            <a:r>
              <a:rPr lang="en-GB" baseline="30000" dirty="0" err="1" smtClean="0">
                <a:cs typeface="Arial" charset="0"/>
                <a:sym typeface="Symbol" pitchFamily="18" charset="2"/>
              </a:rPr>
              <a:t>V</a:t>
            </a:r>
            <a:endParaRPr lang="en-GB" dirty="0" smtClean="0">
              <a:cs typeface="Arial" charset="0"/>
              <a:sym typeface="Symbol" pitchFamily="18" charset="2"/>
            </a:endParaRPr>
          </a:p>
          <a:p>
            <a:pPr lvl="2" eaLnBrk="1" hangingPunct="1"/>
            <a:r>
              <a:rPr lang="en-GB" dirty="0" smtClean="0">
                <a:cs typeface="Arial" charset="0"/>
                <a:sym typeface="Symbol" pitchFamily="18" charset="2"/>
              </a:rPr>
              <a:t>0-lepton:         </a:t>
            </a:r>
            <a:r>
              <a:rPr lang="en-GB" dirty="0" err="1" smtClean="0">
                <a:cs typeface="Arial" charset="0"/>
                <a:sym typeface="Symbol" pitchFamily="18" charset="2"/>
              </a:rPr>
              <a:t>E</a:t>
            </a:r>
            <a:r>
              <a:rPr lang="en-GB" baseline="-25000" dirty="0" err="1" smtClean="0">
                <a:cs typeface="Arial" charset="0"/>
                <a:sym typeface="Symbol" pitchFamily="18" charset="2"/>
              </a:rPr>
              <a:t>T</a:t>
            </a:r>
            <a:r>
              <a:rPr lang="en-GB" baseline="30000" dirty="0" err="1" smtClean="0">
                <a:cs typeface="Arial" charset="0"/>
                <a:sym typeface="Symbol" pitchFamily="18" charset="2"/>
              </a:rPr>
              <a:t>miss</a:t>
            </a:r>
            <a:r>
              <a:rPr lang="en-GB" dirty="0" smtClean="0">
                <a:cs typeface="Arial" charset="0"/>
                <a:sym typeface="Symbol" pitchFamily="18" charset="2"/>
              </a:rPr>
              <a:t>  [120-160] [160-200] [&gt;200] GeV x (2 jets or 3 jets)</a:t>
            </a:r>
          </a:p>
          <a:p>
            <a:pPr lvl="2" eaLnBrk="1" hangingPunct="1"/>
            <a:r>
              <a:rPr lang="en-GB" dirty="0" smtClean="0">
                <a:cs typeface="Arial" charset="0"/>
                <a:sym typeface="Symbol" pitchFamily="18" charset="2"/>
              </a:rPr>
              <a:t>1 &amp; 2 lepton:   </a:t>
            </a:r>
            <a:r>
              <a:rPr lang="en-GB" dirty="0" err="1" smtClean="0">
                <a:cs typeface="Arial" charset="0"/>
                <a:sym typeface="Symbol" pitchFamily="18" charset="2"/>
              </a:rPr>
              <a:t>p</a:t>
            </a:r>
            <a:r>
              <a:rPr lang="en-GB" baseline="-25000" dirty="0" err="1" smtClean="0">
                <a:cs typeface="Arial" charset="0"/>
                <a:sym typeface="Symbol" pitchFamily="18" charset="2"/>
              </a:rPr>
              <a:t>T</a:t>
            </a:r>
            <a:r>
              <a:rPr lang="en-GB" baseline="30000" dirty="0" err="1" smtClean="0">
                <a:cs typeface="Arial" charset="0"/>
                <a:sym typeface="Symbol" pitchFamily="18" charset="2"/>
              </a:rPr>
              <a:t>W</a:t>
            </a:r>
            <a:r>
              <a:rPr lang="en-GB" baseline="30000" dirty="0" smtClean="0">
                <a:cs typeface="Arial" charset="0"/>
                <a:sym typeface="Symbol" pitchFamily="18" charset="2"/>
              </a:rPr>
              <a:t>/Z  </a:t>
            </a:r>
            <a:r>
              <a:rPr lang="en-GB" dirty="0" smtClean="0">
                <a:cs typeface="Arial" charset="0"/>
                <a:sym typeface="Symbol" pitchFamily="18" charset="2"/>
              </a:rPr>
              <a:t>[0-50],[50,100],[100-150],[150-200] [&gt;200] GeV</a:t>
            </a:r>
            <a:endParaRPr lang="en-GB" dirty="0">
              <a:cs typeface="Arial" charset="0"/>
              <a:sym typeface="Symbol" pitchFamily="18" charset="2"/>
            </a:endParaRPr>
          </a:p>
          <a:p>
            <a:pPr lvl="1" eaLnBrk="1" hangingPunct="1"/>
            <a:r>
              <a:rPr lang="en-GB" sz="2000" dirty="0" smtClean="0">
                <a:cs typeface="Arial" charset="0"/>
                <a:sym typeface="Symbol" pitchFamily="18" charset="2"/>
              </a:rPr>
              <a:t>Cuts are optimised for each category (~30% increase in sensitivity)</a:t>
            </a:r>
          </a:p>
          <a:p>
            <a:pPr lvl="1" eaLnBrk="1" hangingPunct="1"/>
            <a:r>
              <a:rPr lang="en-GB" dirty="0" err="1" smtClean="0">
                <a:cs typeface="Arial" charset="0"/>
                <a:sym typeface="Symbol" pitchFamily="18" charset="2"/>
              </a:rPr>
              <a:t>Muon</a:t>
            </a:r>
            <a:r>
              <a:rPr lang="en-GB" dirty="0" smtClean="0">
                <a:cs typeface="Arial" charset="0"/>
                <a:sym typeface="Symbol" pitchFamily="18" charset="2"/>
              </a:rPr>
              <a:t> energy (</a:t>
            </a:r>
            <a:r>
              <a:rPr lang="en-GB" dirty="0" err="1" smtClean="0">
                <a:cs typeface="Arial" charset="0"/>
                <a:sym typeface="Symbol" pitchFamily="18" charset="2"/>
              </a:rPr>
              <a:t>p</a:t>
            </a:r>
            <a:r>
              <a:rPr lang="en-GB" baseline="-25000" dirty="0" err="1" smtClean="0">
                <a:cs typeface="Arial" charset="0"/>
                <a:sym typeface="Symbol" pitchFamily="18" charset="2"/>
              </a:rPr>
              <a:t>T</a:t>
            </a:r>
            <a:r>
              <a:rPr lang="en-GB" dirty="0" smtClean="0">
                <a:cs typeface="Arial" charset="0"/>
                <a:sym typeface="Symbol" pitchFamily="18" charset="2"/>
              </a:rPr>
              <a:t>&gt;4 GeV) added for b-jets (~10% resolution</a:t>
            </a:r>
            <a:r>
              <a:rPr lang="en-GB" dirty="0" smtClean="0">
                <a:cs typeface="Arial" charset="0"/>
                <a:sym typeface="Symbol" pitchFamily="18" charset="2"/>
              </a:rPr>
              <a:t> improve/)</a:t>
            </a:r>
            <a:endParaRPr lang="en-GB" dirty="0" smtClean="0">
              <a:cs typeface="Arial" charset="0"/>
              <a:sym typeface="Symbol" pitchFamily="18" charset="2"/>
            </a:endParaRPr>
          </a:p>
          <a:p>
            <a:pPr lvl="1" eaLnBrk="1" hangingPunct="1"/>
            <a:r>
              <a:rPr lang="en-GB" dirty="0" smtClean="0">
                <a:cs typeface="Arial" charset="0"/>
                <a:sym typeface="Symbol" pitchFamily="18" charset="2"/>
              </a:rPr>
              <a:t>Additional </a:t>
            </a:r>
            <a:r>
              <a:rPr lang="en-GB" dirty="0" err="1" smtClean="0">
                <a:cs typeface="Arial" charset="0"/>
                <a:sym typeface="Symbol" pitchFamily="18" charset="2"/>
              </a:rPr>
              <a:t>ttbar</a:t>
            </a:r>
            <a:r>
              <a:rPr lang="en-GB" dirty="0" smtClean="0">
                <a:cs typeface="Arial" charset="0"/>
                <a:sym typeface="Symbol" pitchFamily="18" charset="2"/>
              </a:rPr>
              <a:t> based b-tagging calibration (~50% reduction in</a:t>
            </a:r>
            <a:r>
              <a:rPr lang="en-GB" dirty="0" smtClean="0">
                <a:cs typeface="Arial" charset="0"/>
                <a:sym typeface="Symbol" pitchFamily="18" charset="2"/>
              </a:rPr>
              <a:t> </a:t>
            </a:r>
            <a:r>
              <a:rPr lang="en-GB" dirty="0" err="1" smtClean="0">
                <a:cs typeface="Arial" charset="0"/>
                <a:sym typeface="Symbol" pitchFamily="18" charset="2"/>
              </a:rPr>
              <a:t>b</a:t>
            </a:r>
            <a:r>
              <a:rPr lang="en-GB" dirty="0" smtClean="0">
                <a:cs typeface="Arial" charset="0"/>
                <a:sym typeface="Symbol" pitchFamily="18" charset="2"/>
              </a:rPr>
              <a:t>-tagging systematic uncertainty)</a:t>
            </a:r>
            <a:endParaRPr lang="en-GB" dirty="0" smtClean="0">
              <a:cs typeface="Arial" charset="0"/>
              <a:sym typeface="Symbol" pitchFamily="18" charset="2"/>
            </a:endParaRPr>
          </a:p>
          <a:p>
            <a:pPr marL="457200" lvl="1" indent="0" eaLnBrk="1" hangingPunct="1">
              <a:buNone/>
            </a:pPr>
            <a:endParaRPr lang="en-GB" dirty="0">
              <a:solidFill>
                <a:srgbClr val="FF0000"/>
              </a:solidFill>
            </a:endParaRPr>
          </a:p>
          <a:p>
            <a:pPr marL="914400" lvl="2" indent="0" eaLnBrk="1" hangingPunct="1">
              <a:buNone/>
            </a:pPr>
            <a:endParaRPr lang="en-GB" sz="1000" b="1" dirty="0" smtClean="0">
              <a:solidFill>
                <a:srgbClr val="000000"/>
              </a:solidFill>
              <a:cs typeface="Arial" charset="0"/>
              <a:sym typeface="Symbol" pitchFamily="18" charset="2"/>
            </a:endParaRPr>
          </a:p>
          <a:p>
            <a:pPr lvl="1" eaLnBrk="1" hangingPunct="1"/>
            <a:endParaRPr lang="en-GB" sz="1800" dirty="0" smtClean="0">
              <a:solidFill>
                <a:srgbClr val="000000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3077" name="Slide Number Placeholder 2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0A9C0DE-417C-424D-A70D-41A5ACCF4FD5}" type="slidenum">
              <a:rPr lang="en-GB" smtClean="0"/>
              <a:pPr eaLnBrk="1" hangingPunct="1"/>
              <a:t>6</a:t>
            </a:fld>
            <a:endParaRPr lang="en-GB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14th November 2012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Ricardo Gonçalo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52953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Details of event selection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179389" y="981075"/>
            <a:ext cx="2671984" cy="5111750"/>
          </a:xfrm>
        </p:spPr>
        <p:txBody>
          <a:bodyPr/>
          <a:lstStyle/>
          <a:p>
            <a:r>
              <a:rPr lang="en-US" dirty="0" smtClean="0"/>
              <a:t>Basic event selection: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Tuned kinematic cuts to </a:t>
            </a:r>
            <a:r>
              <a:rPr lang="en-US" dirty="0" err="1" smtClean="0"/>
              <a:t>optimise</a:t>
            </a:r>
            <a:r>
              <a:rPr lang="en-US" dirty="0" smtClean="0"/>
              <a:t> sensitivity in each category: 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14th November 2012</a:t>
            </a:r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Ricardo Gonçalo</a:t>
            </a:r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DB4097-E36B-45D4-BEEA-68F87D3393BD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933" y="3785441"/>
            <a:ext cx="3400779" cy="262657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4331" y="780085"/>
            <a:ext cx="5254492" cy="28742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19639"/>
            <a:ext cx="3154507" cy="270386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8224" y="3417702"/>
            <a:ext cx="3194433" cy="273808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0937" y="3420876"/>
            <a:ext cx="3153063" cy="27026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Backgrounds and MC 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272764" y="6042540"/>
            <a:ext cx="2421138" cy="630797"/>
          </a:xfrm>
        </p:spPr>
        <p:txBody>
          <a:bodyPr/>
          <a:lstStyle/>
          <a:p>
            <a:pPr marL="0" indent="0" algn="ctr">
              <a:buNone/>
            </a:pPr>
            <a:r>
              <a:rPr lang="en-GB" sz="2000" b="1" dirty="0" err="1">
                <a:solidFill>
                  <a:schemeClr val="accent2"/>
                </a:solidFill>
              </a:rPr>
              <a:t>Z+</a:t>
            </a:r>
            <a:r>
              <a:rPr lang="en-GB" sz="2000" b="1" dirty="0" err="1" smtClean="0">
                <a:solidFill>
                  <a:schemeClr val="accent2"/>
                </a:solidFill>
              </a:rPr>
              <a:t>jets</a:t>
            </a:r>
            <a:r>
              <a:rPr lang="en-GB" sz="2000" b="1" dirty="0" smtClean="0"/>
              <a:t>/</a:t>
            </a:r>
            <a:r>
              <a:rPr lang="en-GB" sz="2000" b="1" dirty="0" err="1" smtClean="0">
                <a:solidFill>
                  <a:srgbClr val="1DAC4A"/>
                </a:solidFill>
              </a:rPr>
              <a:t>W+jets</a:t>
            </a:r>
            <a:r>
              <a:rPr lang="en-GB" sz="2000" b="1" dirty="0" smtClean="0"/>
              <a:t>/</a:t>
            </a:r>
            <a:r>
              <a:rPr lang="en-GB" sz="2000" b="1" dirty="0" smtClean="0">
                <a:solidFill>
                  <a:srgbClr val="CFB825"/>
                </a:solidFill>
              </a:rPr>
              <a:t>Top</a:t>
            </a:r>
            <a:endParaRPr lang="en-GB" sz="2000" b="1" dirty="0">
              <a:solidFill>
                <a:schemeClr val="accent2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14th November 2012</a:t>
            </a:r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Ricardo Gonçalo</a:t>
            </a:r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DB4097-E36B-45D4-BEEA-68F87D3393BD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1444625" y="972047"/>
            <a:ext cx="3891785" cy="230832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GB" dirty="0" smtClean="0">
                <a:solidFill>
                  <a:srgbClr val="FF0000"/>
                </a:solidFill>
                <a:cs typeface="Arial" charset="0"/>
                <a:sym typeface="Symbol" pitchFamily="18" charset="2"/>
              </a:rPr>
              <a:t>Signal:  	</a:t>
            </a:r>
            <a:r>
              <a:rPr lang="en-GB" dirty="0" smtClean="0">
                <a:solidFill>
                  <a:srgbClr val="FF0000"/>
                </a:solidFill>
                <a:cs typeface="Arial" charset="0"/>
                <a:sym typeface="Symbol" pitchFamily="18" charset="2"/>
              </a:rPr>
              <a:t> WH</a:t>
            </a:r>
            <a:r>
              <a:rPr lang="en-GB" dirty="0">
                <a:solidFill>
                  <a:srgbClr val="FF0000"/>
                </a:solidFill>
                <a:cs typeface="Arial" charset="0"/>
                <a:sym typeface="Symbol" pitchFamily="18" charset="2"/>
              </a:rPr>
              <a:t>/ZH </a:t>
            </a:r>
            <a:r>
              <a:rPr lang="en-GB" dirty="0" smtClean="0">
                <a:solidFill>
                  <a:srgbClr val="FF0000"/>
                </a:solidFill>
                <a:cs typeface="Arial" charset="0"/>
                <a:sym typeface="Symbol" pitchFamily="18" charset="2"/>
              </a:rPr>
              <a:t>Pythia6/8 </a:t>
            </a:r>
            <a:endParaRPr lang="en-GB" dirty="0" smtClean="0">
              <a:solidFill>
                <a:srgbClr val="FF0000"/>
              </a:solidFill>
              <a:cs typeface="Arial" charset="0"/>
              <a:sym typeface="Symbol" pitchFamily="18" charset="2"/>
            </a:endParaRPr>
          </a:p>
          <a:p>
            <a:pPr marL="285750" indent="-285750">
              <a:buFont typeface="Arial"/>
              <a:buChar char="•"/>
            </a:pPr>
            <a:r>
              <a:rPr lang="en-GB" dirty="0" err="1">
                <a:solidFill>
                  <a:srgbClr val="FF981F"/>
                </a:solidFill>
                <a:cs typeface="Arial" charset="0"/>
                <a:sym typeface="Symbol" pitchFamily="18" charset="2"/>
              </a:rPr>
              <a:t>Diboson</a:t>
            </a:r>
            <a:r>
              <a:rPr lang="en-GB" dirty="0">
                <a:solidFill>
                  <a:srgbClr val="FF981F"/>
                </a:solidFill>
                <a:cs typeface="Arial" charset="0"/>
                <a:sym typeface="Symbol" pitchFamily="18" charset="2"/>
              </a:rPr>
              <a:t> </a:t>
            </a:r>
            <a:r>
              <a:rPr lang="en-GB" dirty="0" smtClean="0">
                <a:solidFill>
                  <a:srgbClr val="FF981F"/>
                </a:solidFill>
                <a:cs typeface="Arial" charset="0"/>
                <a:sym typeface="Symbol" pitchFamily="18" charset="2"/>
              </a:rPr>
              <a:t>    </a:t>
            </a:r>
            <a:r>
              <a:rPr lang="en-GB" dirty="0" smtClean="0">
                <a:solidFill>
                  <a:srgbClr val="FF981F"/>
                </a:solidFill>
                <a:cs typeface="Arial" charset="0"/>
                <a:sym typeface="Symbol" pitchFamily="18" charset="2"/>
              </a:rPr>
              <a:t>    WW</a:t>
            </a:r>
            <a:r>
              <a:rPr lang="en-GB" dirty="0">
                <a:solidFill>
                  <a:srgbClr val="FF981F"/>
                </a:solidFill>
                <a:cs typeface="Arial" charset="0"/>
                <a:sym typeface="Symbol" pitchFamily="18" charset="2"/>
              </a:rPr>
              <a:t>/WZ/ZZ </a:t>
            </a:r>
            <a:r>
              <a:rPr lang="en-GB" dirty="0" err="1" smtClean="0">
                <a:solidFill>
                  <a:srgbClr val="FF981F"/>
                </a:solidFill>
                <a:cs typeface="Arial" charset="0"/>
                <a:sym typeface="Symbol" pitchFamily="18" charset="2"/>
              </a:rPr>
              <a:t>Herwig</a:t>
            </a:r>
            <a:endParaRPr lang="en-GB" dirty="0" smtClean="0">
              <a:solidFill>
                <a:srgbClr val="D8BF00"/>
              </a:solidFill>
              <a:cs typeface="Arial" charset="0"/>
              <a:sym typeface="Symbol" pitchFamily="18" charset="2"/>
            </a:endParaRPr>
          </a:p>
          <a:p>
            <a:pPr marL="285750" indent="-285750">
              <a:buFont typeface="Arial"/>
              <a:buChar char="•"/>
            </a:pPr>
            <a:r>
              <a:rPr lang="en-GB" dirty="0" err="1" smtClean="0">
                <a:solidFill>
                  <a:srgbClr val="FF82AB"/>
                </a:solidFill>
                <a:cs typeface="Arial" charset="0"/>
                <a:sym typeface="Symbol" pitchFamily="18" charset="2"/>
              </a:rPr>
              <a:t>Multijet</a:t>
            </a:r>
            <a:r>
              <a:rPr lang="en-GB" dirty="0" smtClean="0">
                <a:solidFill>
                  <a:srgbClr val="FF82AB"/>
                </a:solidFill>
                <a:cs typeface="Arial" charset="0"/>
                <a:sym typeface="Symbol" pitchFamily="18" charset="2"/>
              </a:rPr>
              <a:t>: 	</a:t>
            </a:r>
            <a:r>
              <a:rPr lang="en-GB" dirty="0" smtClean="0">
                <a:solidFill>
                  <a:srgbClr val="FF82AB"/>
                </a:solidFill>
                <a:cs typeface="Arial" charset="0"/>
                <a:sym typeface="Symbol" pitchFamily="18" charset="2"/>
              </a:rPr>
              <a:t> Data </a:t>
            </a:r>
            <a:r>
              <a:rPr lang="en-GB" dirty="0" smtClean="0">
                <a:solidFill>
                  <a:srgbClr val="FF82AB"/>
                </a:solidFill>
                <a:cs typeface="Arial" charset="0"/>
                <a:sym typeface="Symbol" pitchFamily="18" charset="2"/>
              </a:rPr>
              <a:t>driven</a:t>
            </a:r>
            <a:endParaRPr lang="en-GB" dirty="0" smtClean="0">
              <a:solidFill>
                <a:srgbClr val="FF82AB"/>
              </a:solidFill>
              <a:cs typeface="Arial" charset="0"/>
              <a:sym typeface="Symbol" pitchFamily="18" charset="2"/>
            </a:endParaRPr>
          </a:p>
          <a:p>
            <a:pPr marL="285750" indent="-285750">
              <a:buFont typeface="Arial"/>
              <a:buChar char="•"/>
            </a:pPr>
            <a:r>
              <a:rPr lang="en-GB" dirty="0" err="1" smtClean="0">
                <a:solidFill>
                  <a:srgbClr val="D8BF00"/>
                </a:solidFill>
                <a:cs typeface="Arial" charset="0"/>
                <a:sym typeface="Symbol" pitchFamily="18" charset="2"/>
              </a:rPr>
              <a:t>ttbar</a:t>
            </a:r>
            <a:r>
              <a:rPr lang="en-GB" dirty="0" smtClean="0">
                <a:solidFill>
                  <a:srgbClr val="D8BF00"/>
                </a:solidFill>
                <a:cs typeface="Arial" charset="0"/>
                <a:sym typeface="Symbol" pitchFamily="18" charset="2"/>
              </a:rPr>
              <a:t>:	 	</a:t>
            </a:r>
            <a:r>
              <a:rPr lang="en-GB" dirty="0" smtClean="0">
                <a:solidFill>
                  <a:srgbClr val="D8BF00"/>
                </a:solidFill>
                <a:cs typeface="Arial" charset="0"/>
                <a:sym typeface="Symbol" pitchFamily="18" charset="2"/>
              </a:rPr>
              <a:t> MC</a:t>
            </a:r>
            <a:r>
              <a:rPr lang="en-GB" dirty="0">
                <a:solidFill>
                  <a:srgbClr val="D8BF00"/>
                </a:solidFill>
                <a:cs typeface="Arial" charset="0"/>
                <a:sym typeface="Symbol" pitchFamily="18" charset="2"/>
              </a:rPr>
              <a:t>@</a:t>
            </a:r>
            <a:r>
              <a:rPr lang="en-GB" dirty="0" smtClean="0">
                <a:solidFill>
                  <a:srgbClr val="D8BF00"/>
                </a:solidFill>
                <a:cs typeface="Arial" charset="0"/>
                <a:sym typeface="Symbol" pitchFamily="18" charset="2"/>
              </a:rPr>
              <a:t>NLO</a:t>
            </a:r>
          </a:p>
          <a:p>
            <a:pPr marL="285750" indent="-285750">
              <a:buFont typeface="Arial"/>
              <a:buChar char="•"/>
            </a:pPr>
            <a:r>
              <a:rPr lang="en-GB" dirty="0" smtClean="0">
                <a:solidFill>
                  <a:srgbClr val="D8BF00"/>
                </a:solidFill>
                <a:cs typeface="Arial" charset="0"/>
                <a:sym typeface="Symbol" pitchFamily="18" charset="2"/>
              </a:rPr>
              <a:t>Single Top 	</a:t>
            </a:r>
            <a:r>
              <a:rPr lang="en-GB" dirty="0" smtClean="0">
                <a:solidFill>
                  <a:srgbClr val="D8BF00"/>
                </a:solidFill>
                <a:cs typeface="Arial" charset="0"/>
                <a:sym typeface="Symbol" pitchFamily="18" charset="2"/>
              </a:rPr>
              <a:t> Acer</a:t>
            </a:r>
            <a:r>
              <a:rPr lang="en-GB" dirty="0" smtClean="0">
                <a:solidFill>
                  <a:srgbClr val="D8BF00"/>
                </a:solidFill>
                <a:cs typeface="Arial" charset="0"/>
                <a:sym typeface="Symbol" pitchFamily="18" charset="2"/>
              </a:rPr>
              <a:t>/MC@NLO</a:t>
            </a:r>
          </a:p>
          <a:p>
            <a:pPr marL="285750" indent="-285750">
              <a:buFont typeface="Arial"/>
              <a:buChar char="•"/>
            </a:pPr>
            <a:r>
              <a:rPr lang="en-GB" dirty="0" err="1" smtClean="0">
                <a:solidFill>
                  <a:srgbClr val="1DAC4A"/>
                </a:solidFill>
                <a:cs typeface="Arial" charset="0"/>
                <a:sym typeface="Symbol" pitchFamily="18" charset="2"/>
              </a:rPr>
              <a:t>W</a:t>
            </a:r>
            <a:r>
              <a:rPr lang="en-GB" dirty="0" err="1">
                <a:solidFill>
                  <a:srgbClr val="1DAC4A"/>
                </a:solidFill>
                <a:cs typeface="Arial" charset="0"/>
                <a:sym typeface="Symbol" pitchFamily="18" charset="2"/>
              </a:rPr>
              <a:t>+b</a:t>
            </a:r>
            <a:r>
              <a:rPr lang="en-GB" dirty="0">
                <a:solidFill>
                  <a:srgbClr val="1DAC4A"/>
                </a:solidFill>
                <a:cs typeface="Arial" charset="0"/>
                <a:sym typeface="Symbol" pitchFamily="18" charset="2"/>
              </a:rPr>
              <a:t> </a:t>
            </a:r>
            <a:r>
              <a:rPr lang="en-GB" dirty="0" smtClean="0">
                <a:solidFill>
                  <a:srgbClr val="1DAC4A"/>
                </a:solidFill>
                <a:cs typeface="Arial" charset="0"/>
                <a:sym typeface="Symbol" pitchFamily="18" charset="2"/>
              </a:rPr>
              <a:t>		</a:t>
            </a:r>
            <a:r>
              <a:rPr lang="en-GB" dirty="0" smtClean="0">
                <a:solidFill>
                  <a:srgbClr val="1DAC4A"/>
                </a:solidFill>
                <a:cs typeface="Arial" charset="0"/>
                <a:sym typeface="Symbol" pitchFamily="18" charset="2"/>
              </a:rPr>
              <a:t> </a:t>
            </a:r>
            <a:r>
              <a:rPr lang="en-GB" dirty="0" err="1" smtClean="0">
                <a:solidFill>
                  <a:srgbClr val="1DAC4A"/>
                </a:solidFill>
                <a:cs typeface="Arial" charset="0"/>
                <a:sym typeface="Symbol" pitchFamily="18" charset="2"/>
              </a:rPr>
              <a:t>Powheg</a:t>
            </a:r>
            <a:endParaRPr lang="en-GB" dirty="0" smtClean="0">
              <a:solidFill>
                <a:srgbClr val="1DAC4A"/>
              </a:solidFill>
              <a:cs typeface="Arial" charset="0"/>
              <a:sym typeface="Symbol" pitchFamily="18" charset="2"/>
            </a:endParaRPr>
          </a:p>
          <a:p>
            <a:pPr marL="285750" indent="-285750">
              <a:buFont typeface="Arial"/>
              <a:buChar char="•"/>
            </a:pPr>
            <a:r>
              <a:rPr lang="en-GB" dirty="0" err="1" smtClean="0">
                <a:solidFill>
                  <a:srgbClr val="1DAC4A"/>
                </a:solidFill>
                <a:cs typeface="Arial" charset="0"/>
                <a:sym typeface="Symbol" pitchFamily="18" charset="2"/>
              </a:rPr>
              <a:t>W</a:t>
            </a:r>
            <a:r>
              <a:rPr lang="en-GB" dirty="0" err="1">
                <a:solidFill>
                  <a:srgbClr val="1DAC4A"/>
                </a:solidFill>
                <a:cs typeface="Arial" charset="0"/>
                <a:sym typeface="Symbol" pitchFamily="18" charset="2"/>
              </a:rPr>
              <a:t>+c</a:t>
            </a:r>
            <a:r>
              <a:rPr lang="en-GB" dirty="0">
                <a:solidFill>
                  <a:srgbClr val="1DAC4A"/>
                </a:solidFill>
                <a:cs typeface="Arial" charset="0"/>
                <a:sym typeface="Symbol" pitchFamily="18" charset="2"/>
              </a:rPr>
              <a:t>/light-</a:t>
            </a:r>
            <a:r>
              <a:rPr lang="en-GB" dirty="0" smtClean="0">
                <a:solidFill>
                  <a:srgbClr val="1DAC4A"/>
                </a:solidFill>
                <a:cs typeface="Arial" charset="0"/>
                <a:sym typeface="Symbol" pitchFamily="18" charset="2"/>
              </a:rPr>
              <a:t>jets	</a:t>
            </a:r>
            <a:r>
              <a:rPr lang="en-GB" dirty="0" smtClean="0">
                <a:solidFill>
                  <a:srgbClr val="1DAC4A"/>
                </a:solidFill>
                <a:cs typeface="Arial" charset="0"/>
                <a:sym typeface="Symbol" pitchFamily="18" charset="2"/>
              </a:rPr>
              <a:t> </a:t>
            </a:r>
            <a:r>
              <a:rPr lang="en-GB" dirty="0" err="1" smtClean="0">
                <a:solidFill>
                  <a:srgbClr val="1DAC4A"/>
                </a:solidFill>
                <a:cs typeface="Arial" charset="0"/>
                <a:sym typeface="Symbol" pitchFamily="18" charset="2"/>
              </a:rPr>
              <a:t>Alpgen</a:t>
            </a:r>
            <a:endParaRPr lang="en-GB" dirty="0">
              <a:solidFill>
                <a:srgbClr val="1DAC4A"/>
              </a:solidFill>
              <a:cs typeface="Arial" charset="0"/>
              <a:sym typeface="Symbol" pitchFamily="18" charset="2"/>
            </a:endParaRPr>
          </a:p>
          <a:p>
            <a:pPr marL="285750" indent="-285750">
              <a:buFont typeface="Arial"/>
              <a:buChar char="•"/>
            </a:pPr>
            <a:r>
              <a:rPr lang="en-GB" dirty="0">
                <a:solidFill>
                  <a:srgbClr val="3366FF"/>
                </a:solidFill>
                <a:cs typeface="Arial" charset="0"/>
                <a:sym typeface="Symbol" pitchFamily="18" charset="2"/>
              </a:rPr>
              <a:t>Z+ b/c/light-jets</a:t>
            </a:r>
            <a:r>
              <a:rPr lang="en-GB" dirty="0" smtClean="0">
                <a:solidFill>
                  <a:srgbClr val="3366FF"/>
                </a:solidFill>
                <a:cs typeface="Arial" charset="0"/>
                <a:sym typeface="Symbol" pitchFamily="18" charset="2"/>
              </a:rPr>
              <a:t> </a:t>
            </a:r>
            <a:r>
              <a:rPr lang="en-GB" dirty="0" err="1" smtClean="0">
                <a:solidFill>
                  <a:srgbClr val="3366FF"/>
                </a:solidFill>
                <a:cs typeface="Arial" charset="0"/>
                <a:sym typeface="Symbol" pitchFamily="18" charset="2"/>
              </a:rPr>
              <a:t>Alpgen</a:t>
            </a:r>
            <a:r>
              <a:rPr lang="en-GB" dirty="0" smtClean="0">
                <a:solidFill>
                  <a:srgbClr val="3366FF"/>
                </a:solidFill>
                <a:cs typeface="Arial" charset="0"/>
                <a:sym typeface="Symbol" pitchFamily="18" charset="2"/>
              </a:rPr>
              <a:t>/Sherpa</a:t>
            </a:r>
          </a:p>
        </p:txBody>
      </p:sp>
      <p:sp>
        <p:nvSpPr>
          <p:cNvPr id="11" name="Content Placeholder 4"/>
          <p:cNvSpPr>
            <a:spLocks noGrp="1"/>
          </p:cNvSpPr>
          <p:nvPr>
            <p:ph sz="quarter" idx="3"/>
          </p:nvPr>
        </p:nvSpPr>
        <p:spPr>
          <a:xfrm>
            <a:off x="3550409" y="6031603"/>
            <a:ext cx="1624362" cy="586948"/>
          </a:xfrm>
        </p:spPr>
        <p:txBody>
          <a:bodyPr/>
          <a:lstStyle/>
          <a:p>
            <a:pPr marL="0" indent="0" algn="ctr">
              <a:buNone/>
            </a:pPr>
            <a:r>
              <a:rPr lang="en-GB" sz="2000" b="1" dirty="0" smtClean="0">
                <a:solidFill>
                  <a:srgbClr val="CFB825"/>
                </a:solidFill>
              </a:rPr>
              <a:t>Top</a:t>
            </a:r>
            <a:r>
              <a:rPr lang="en-GB" sz="2000" b="1" dirty="0" smtClean="0"/>
              <a:t>/</a:t>
            </a:r>
            <a:r>
              <a:rPr lang="en-GB" sz="2000" b="1" dirty="0" err="1" smtClean="0">
                <a:solidFill>
                  <a:srgbClr val="1DAC4A"/>
                </a:solidFill>
              </a:rPr>
              <a:t>W+jets</a:t>
            </a:r>
            <a:endParaRPr lang="en-GB" sz="2000" b="1" dirty="0">
              <a:solidFill>
                <a:schemeClr val="accent2"/>
              </a:solidFill>
            </a:endParaRPr>
          </a:p>
        </p:txBody>
      </p:sp>
      <p:sp>
        <p:nvSpPr>
          <p:cNvPr id="12" name="Content Placeholder 4"/>
          <p:cNvSpPr>
            <a:spLocks noGrp="1"/>
          </p:cNvSpPr>
          <p:nvPr>
            <p:ph sz="quarter" idx="3"/>
          </p:nvPr>
        </p:nvSpPr>
        <p:spPr>
          <a:xfrm>
            <a:off x="873898" y="6023057"/>
            <a:ext cx="1432635" cy="498498"/>
          </a:xfrm>
        </p:spPr>
        <p:txBody>
          <a:bodyPr/>
          <a:lstStyle/>
          <a:p>
            <a:pPr marL="0" indent="0" algn="ctr">
              <a:buNone/>
            </a:pPr>
            <a:r>
              <a:rPr lang="en-GB" sz="2000" b="1" dirty="0" err="1" smtClean="0">
                <a:solidFill>
                  <a:schemeClr val="accent2"/>
                </a:solidFill>
              </a:rPr>
              <a:t>Z+jets</a:t>
            </a:r>
            <a:endParaRPr lang="en-GB" sz="2000" b="1" dirty="0">
              <a:solidFill>
                <a:schemeClr val="accent2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273620" y="4015436"/>
            <a:ext cx="97123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ctr">
              <a:buNone/>
            </a:pPr>
            <a:r>
              <a:rPr lang="en-GB" sz="1600" b="1" dirty="0"/>
              <a:t>0 lepton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164367" y="3948596"/>
            <a:ext cx="97123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ctr">
              <a:buNone/>
            </a:pPr>
            <a:r>
              <a:rPr lang="en-GB" sz="1600" b="1" dirty="0"/>
              <a:t>1 lepton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319227" y="3948596"/>
            <a:ext cx="97123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ctr">
              <a:buNone/>
            </a:pPr>
            <a:r>
              <a:rPr lang="en-GB" sz="1600" b="1" dirty="0"/>
              <a:t>2 lepton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96456"/>
            <a:ext cx="1524000" cy="2793267"/>
          </a:xfrm>
          <a:prstGeom prst="rect">
            <a:avLst/>
          </a:prstGeom>
        </p:spPr>
      </p:pic>
      <p:sp>
        <p:nvSpPr>
          <p:cNvPr id="14" name="Content Placeholder 3"/>
          <p:cNvSpPr>
            <a:spLocks noGrp="1"/>
          </p:cNvSpPr>
          <p:nvPr>
            <p:ph sz="quarter" idx="2"/>
          </p:nvPr>
        </p:nvSpPr>
        <p:spPr>
          <a:xfrm>
            <a:off x="5380205" y="975917"/>
            <a:ext cx="3709838" cy="2283393"/>
          </a:xfrm>
        </p:spPr>
        <p:txBody>
          <a:bodyPr/>
          <a:lstStyle/>
          <a:p>
            <a:r>
              <a:rPr lang="en-GB" sz="1800" dirty="0"/>
              <a:t>B</a:t>
            </a:r>
            <a:r>
              <a:rPr lang="en-GB" sz="1800" dirty="0" smtClean="0"/>
              <a:t>ackground shapes from simulation and normalised using flavour &amp; data fit</a:t>
            </a:r>
          </a:p>
          <a:p>
            <a:r>
              <a:rPr lang="en-GB" sz="1800" dirty="0" smtClean="0"/>
              <a:t>Multi-jet </a:t>
            </a:r>
            <a:r>
              <a:rPr lang="en-GB" sz="1800" dirty="0" err="1" smtClean="0"/>
              <a:t>bkg</a:t>
            </a:r>
            <a:r>
              <a:rPr lang="en-GB" sz="1800" dirty="0" smtClean="0"/>
              <a:t> determined by data-driven techniques</a:t>
            </a:r>
          </a:p>
          <a:p>
            <a:r>
              <a:rPr lang="en-GB" sz="1800" dirty="0" smtClean="0"/>
              <a:t>WZ(</a:t>
            </a:r>
            <a:r>
              <a:rPr lang="en-GB" sz="1800" dirty="0" err="1" smtClean="0"/>
              <a:t>Z➞bb</a:t>
            </a:r>
            <a:r>
              <a:rPr lang="en-GB" sz="1800" dirty="0" smtClean="0"/>
              <a:t>) &amp; ZZ</a:t>
            </a:r>
            <a:r>
              <a:rPr lang="en-GB" sz="1800" dirty="0"/>
              <a:t>(</a:t>
            </a:r>
            <a:r>
              <a:rPr lang="en-GB" sz="1800" dirty="0" err="1"/>
              <a:t>Z➞bb</a:t>
            </a:r>
            <a:r>
              <a:rPr lang="en-GB" sz="1800" dirty="0" smtClean="0"/>
              <a:t>) resonant </a:t>
            </a:r>
            <a:r>
              <a:rPr lang="en-GB" sz="1800" dirty="0" err="1" smtClean="0"/>
              <a:t>bkg</a:t>
            </a:r>
            <a:r>
              <a:rPr lang="en-GB" sz="1800" dirty="0" smtClean="0"/>
              <a:t> normalisation and shape from simulation  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22860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Control regions:</a:t>
            </a:r>
            <a:endParaRPr lang="en-GB" dirty="0"/>
          </a:p>
        </p:txBody>
      </p:sp>
      <p:sp>
        <p:nvSpPr>
          <p:cNvPr id="37" name="Content Placeholder 36"/>
          <p:cNvSpPr>
            <a:spLocks noGrp="1"/>
          </p:cNvSpPr>
          <p:nvPr>
            <p:ph idx="1"/>
          </p:nvPr>
        </p:nvSpPr>
        <p:spPr>
          <a:xfrm>
            <a:off x="179389" y="981075"/>
            <a:ext cx="4676660" cy="2418351"/>
          </a:xfrm>
        </p:spPr>
        <p:txBody>
          <a:bodyPr/>
          <a:lstStyle/>
          <a:p>
            <a:r>
              <a:rPr lang="en-US" dirty="0" smtClean="0"/>
              <a:t>Pre </a:t>
            </a:r>
            <a:r>
              <a:rPr lang="en-US" dirty="0" err="1" smtClean="0"/>
              <a:t>b</a:t>
            </a:r>
            <a:r>
              <a:rPr lang="en-US" dirty="0" smtClean="0"/>
              <a:t>-tag: rich in </a:t>
            </a:r>
            <a:r>
              <a:rPr lang="en-US" dirty="0" err="1" smtClean="0"/>
              <a:t>V+light</a:t>
            </a:r>
            <a:r>
              <a:rPr lang="en-US" dirty="0" smtClean="0"/>
              <a:t> jets</a:t>
            </a:r>
          </a:p>
          <a:p>
            <a:r>
              <a:rPr lang="en-US" dirty="0" smtClean="0"/>
              <a:t>1 </a:t>
            </a:r>
            <a:r>
              <a:rPr lang="en-US" dirty="0" err="1" smtClean="0"/>
              <a:t>b</a:t>
            </a:r>
            <a:r>
              <a:rPr lang="en-US" dirty="0" smtClean="0"/>
              <a:t>-tag: </a:t>
            </a:r>
            <a:r>
              <a:rPr lang="en-US" dirty="0" err="1" smtClean="0"/>
              <a:t>V+light</a:t>
            </a:r>
            <a:r>
              <a:rPr lang="en-US" dirty="0" smtClean="0"/>
              <a:t>, </a:t>
            </a:r>
            <a:r>
              <a:rPr lang="en-US" dirty="0" err="1" smtClean="0"/>
              <a:t>V+c</a:t>
            </a:r>
            <a:r>
              <a:rPr lang="en-US" dirty="0" smtClean="0"/>
              <a:t>, </a:t>
            </a:r>
            <a:r>
              <a:rPr lang="en-US" dirty="0" err="1" smtClean="0"/>
              <a:t>V+b</a:t>
            </a:r>
            <a:r>
              <a:rPr lang="en-US" dirty="0" smtClean="0"/>
              <a:t> etc </a:t>
            </a:r>
          </a:p>
          <a:p>
            <a:r>
              <a:rPr lang="en-US" dirty="0" smtClean="0"/>
              <a:t>Top:</a:t>
            </a:r>
          </a:p>
          <a:p>
            <a:pPr lvl="1"/>
            <a:r>
              <a:rPr lang="en-US" dirty="0" smtClean="0"/>
              <a:t>1-lepton: ≥3-jet region; </a:t>
            </a:r>
          </a:p>
          <a:p>
            <a:pPr lvl="1"/>
            <a:r>
              <a:rPr lang="en-US" dirty="0" smtClean="0"/>
              <a:t>2-lepton: </a:t>
            </a:r>
            <a:r>
              <a:rPr lang="en-US" dirty="0" err="1" smtClean="0"/>
              <a:t>m(ll</a:t>
            </a:r>
            <a:r>
              <a:rPr lang="en-US" dirty="0" smtClean="0"/>
              <a:t>) sidebands of </a:t>
            </a:r>
            <a:r>
              <a:rPr lang="en-US" dirty="0" err="1" smtClean="0"/>
              <a:t>m</a:t>
            </a:r>
            <a:r>
              <a:rPr lang="en-US" baseline="-25000" dirty="0" err="1" smtClean="0"/>
              <a:t>Z</a:t>
            </a:r>
            <a:endParaRPr lang="en-US" baseline="-250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14th November 2012</a:t>
            </a:r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Ricardo Gonçalo</a:t>
            </a:r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DB4097-E36B-45D4-BEEA-68F87D3393BD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  <p:grpSp>
        <p:nvGrpSpPr>
          <p:cNvPr id="33" name="Group 32"/>
          <p:cNvGrpSpPr/>
          <p:nvPr/>
        </p:nvGrpSpPr>
        <p:grpSpPr>
          <a:xfrm>
            <a:off x="5019819" y="776060"/>
            <a:ext cx="3528025" cy="3024022"/>
            <a:chOff x="487508" y="676443"/>
            <a:chExt cx="3528025" cy="3024022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87508" y="676443"/>
              <a:ext cx="3528025" cy="3024022"/>
            </a:xfrm>
            <a:prstGeom prst="rect">
              <a:avLst/>
            </a:prstGeom>
          </p:spPr>
        </p:pic>
        <p:sp>
          <p:nvSpPr>
            <p:cNvPr id="35" name="TextBox 34"/>
            <p:cNvSpPr txBox="1"/>
            <p:nvPr/>
          </p:nvSpPr>
          <p:spPr>
            <a:xfrm>
              <a:off x="1941104" y="1221953"/>
              <a:ext cx="11341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Pre b-tag </a:t>
              </a:r>
              <a:endParaRPr lang="en-GB" dirty="0"/>
            </a:p>
          </p:txBody>
        </p:sp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3301" y="2821708"/>
              <a:ext cx="1030627" cy="237837"/>
            </a:xfrm>
            <a:prstGeom prst="rect">
              <a:avLst/>
            </a:prstGeom>
          </p:spPr>
        </p:pic>
        <p:sp>
          <p:nvSpPr>
            <p:cNvPr id="38" name="TextBox 37"/>
            <p:cNvSpPr txBox="1"/>
            <p:nvPr/>
          </p:nvSpPr>
          <p:spPr>
            <a:xfrm>
              <a:off x="1980623" y="2747818"/>
              <a:ext cx="10701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enriched</a:t>
              </a:r>
              <a:endParaRPr lang="en-GB" dirty="0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435800" y="3548287"/>
            <a:ext cx="3481381" cy="2984041"/>
            <a:chOff x="4681729" y="671849"/>
            <a:chExt cx="3481381" cy="2984041"/>
          </a:xfrm>
        </p:grpSpPr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81729" y="671849"/>
              <a:ext cx="3481381" cy="2984041"/>
            </a:xfrm>
            <a:prstGeom prst="rect">
              <a:avLst/>
            </a:prstGeom>
          </p:spPr>
        </p:pic>
        <p:sp>
          <p:nvSpPr>
            <p:cNvPr id="41" name="TextBox 40"/>
            <p:cNvSpPr txBox="1"/>
            <p:nvPr/>
          </p:nvSpPr>
          <p:spPr>
            <a:xfrm>
              <a:off x="6195367" y="1180138"/>
              <a:ext cx="9033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1</a:t>
              </a:r>
              <a:r>
                <a:rPr lang="en-GB" dirty="0" smtClean="0"/>
                <a:t> b-tag </a:t>
              </a:r>
              <a:endParaRPr lang="en-GB" dirty="0"/>
            </a:p>
          </p:txBody>
        </p:sp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160817" y="2722418"/>
              <a:ext cx="1145312" cy="286328"/>
            </a:xfrm>
            <a:prstGeom prst="rect">
              <a:avLst/>
            </a:prstGeom>
          </p:spPr>
        </p:pic>
        <p:sp>
          <p:nvSpPr>
            <p:cNvPr id="43" name="TextBox 42"/>
            <p:cNvSpPr txBox="1"/>
            <p:nvPr/>
          </p:nvSpPr>
          <p:spPr>
            <a:xfrm>
              <a:off x="6307282" y="2656609"/>
              <a:ext cx="10701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enriched</a:t>
              </a:r>
              <a:endParaRPr lang="en-GB" dirty="0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5009912" y="3566096"/>
            <a:ext cx="3538690" cy="3033163"/>
            <a:chOff x="502503" y="3566096"/>
            <a:chExt cx="3538690" cy="3033163"/>
          </a:xfrm>
        </p:grpSpPr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02503" y="3566096"/>
              <a:ext cx="3538690" cy="3033163"/>
            </a:xfrm>
            <a:prstGeom prst="rect">
              <a:avLst/>
            </a:prstGeom>
          </p:spPr>
        </p:pic>
        <p:grpSp>
          <p:nvGrpSpPr>
            <p:cNvPr id="46" name="Group 34"/>
            <p:cNvGrpSpPr/>
            <p:nvPr/>
          </p:nvGrpSpPr>
          <p:grpSpPr>
            <a:xfrm>
              <a:off x="1064370" y="4137777"/>
              <a:ext cx="1932472" cy="1766788"/>
              <a:chOff x="1064370" y="4137777"/>
              <a:chExt cx="1932472" cy="1766788"/>
            </a:xfrm>
          </p:grpSpPr>
          <p:sp>
            <p:nvSpPr>
              <p:cNvPr id="48" name="TextBox 47"/>
              <p:cNvSpPr txBox="1"/>
              <p:nvPr/>
            </p:nvSpPr>
            <p:spPr>
              <a:xfrm>
                <a:off x="2112803" y="4137777"/>
                <a:ext cx="88403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 smtClean="0"/>
                  <a:t>+  </a:t>
                </a:r>
                <a:r>
                  <a:rPr lang="en-GB" dirty="0" smtClean="0"/>
                  <a:t>1 </a:t>
                </a:r>
                <a:r>
                  <a:rPr lang="en-GB" dirty="0" smtClean="0"/>
                  <a:t>jet</a:t>
                </a:r>
                <a:endParaRPr lang="en-GB" dirty="0"/>
              </a:p>
            </p:txBody>
          </p:sp>
          <p:pic>
            <p:nvPicPr>
              <p:cNvPr id="49" name="Picture 48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64370" y="5623791"/>
                <a:ext cx="852175" cy="280774"/>
              </a:xfrm>
              <a:prstGeom prst="rect">
                <a:avLst/>
              </a:prstGeom>
            </p:spPr>
          </p:pic>
        </p:grpSp>
        <p:sp>
          <p:nvSpPr>
            <p:cNvPr id="47" name="TextBox 46"/>
            <p:cNvSpPr txBox="1"/>
            <p:nvPr/>
          </p:nvSpPr>
          <p:spPr>
            <a:xfrm>
              <a:off x="1856509" y="5588577"/>
              <a:ext cx="10701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enriched</a:t>
              </a:r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62372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38100">
          <a:solidFill>
            <a:schemeClr val="tx1"/>
          </a:solidFill>
          <a:headEnd type="none" w="med" len="med"/>
          <a:tailEnd type="triangle"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41099</TotalTime>
  <Words>3603</Words>
  <Application>Microsoft Macintosh PowerPoint</Application>
  <PresentationFormat>On-screen Show (4:3)</PresentationFormat>
  <Paragraphs>580</Paragraphs>
  <Slides>45</Slides>
  <Notes>6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Default Design</vt:lpstr>
      <vt:lpstr>H➞bb Searches in ATLAS</vt:lpstr>
      <vt:lpstr>Introduction</vt:lpstr>
      <vt:lpstr>New WH/ZH analysis of  7 and 8 TeV data</vt:lpstr>
      <vt:lpstr>Search Strategy</vt:lpstr>
      <vt:lpstr>Analysis Overview</vt:lpstr>
      <vt:lpstr>Analysis Overview</vt:lpstr>
      <vt:lpstr>Details of event selection</vt:lpstr>
      <vt:lpstr>Backgrounds and MC </vt:lpstr>
      <vt:lpstr>Control regions:</vt:lpstr>
      <vt:lpstr>Maximum likelihood Fits</vt:lpstr>
      <vt:lpstr>Analysis</vt:lpstr>
      <vt:lpstr>Systematic Uncertainties</vt:lpstr>
      <vt:lpstr>Mbb distribution (0-lepton, 8TeV)</vt:lpstr>
      <vt:lpstr>Mbb distribution (1-lepton, 8TeV)</vt:lpstr>
      <vt:lpstr>Mbb distribution (2-lepton, 8TeV)</vt:lpstr>
      <vt:lpstr>Results: Exp. S+B &amp; Obs. events </vt:lpstr>
      <vt:lpstr>Diboson production</vt:lpstr>
      <vt:lpstr>CLS limit results</vt:lpstr>
      <vt:lpstr>Combined (2011 &amp; 2012) result</vt:lpstr>
      <vt:lpstr>ttH analysis of  7 TeV data</vt:lpstr>
      <vt:lpstr>ttH, H-&gt;bb analysis A yes we can! channel</vt:lpstr>
      <vt:lpstr>ATLAS Analysis</vt:lpstr>
      <vt:lpstr>Slide 23</vt:lpstr>
      <vt:lpstr>ATLAS ttH, H-&gt;bb Analysis</vt:lpstr>
      <vt:lpstr>Conclusions</vt:lpstr>
      <vt:lpstr>Bonus slides</vt:lpstr>
      <vt:lpstr>Slide 27</vt:lpstr>
      <vt:lpstr>Selection cuts</vt:lpstr>
      <vt:lpstr>Further topological cuts</vt:lpstr>
      <vt:lpstr>QCD/multi-jet modelling</vt:lpstr>
      <vt:lpstr>B-tagging</vt:lpstr>
      <vt:lpstr>Mbb distributions (0-lep, 7TeV)</vt:lpstr>
      <vt:lpstr>Mbb distributions (1-lep, 7TeV)</vt:lpstr>
      <vt:lpstr>Mbb distributions (2-l, 7TeV)</vt:lpstr>
      <vt:lpstr>V+light &amp; V+c flavour fit</vt:lpstr>
      <vt:lpstr>Flavour fit results (2-lepton)</vt:lpstr>
      <vt:lpstr>Background estimation</vt:lpstr>
      <vt:lpstr>Samples &amp; Yields for ≥ 6 jets ≥ 4 b’s </vt:lpstr>
      <vt:lpstr>Slide 39</vt:lpstr>
      <vt:lpstr>ttH Systematic Uncertainties</vt:lpstr>
      <vt:lpstr>Slide 41</vt:lpstr>
      <vt:lpstr>ATLAS/CMS differences</vt:lpstr>
      <vt:lpstr>The ATLAS detector</vt:lpstr>
      <vt:lpstr>DIBOSON</vt:lpstr>
      <vt:lpstr>Slide 45</vt:lpstr>
    </vt:vector>
  </TitlesOfParts>
  <Manager/>
  <Company>University of Edinburgh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Higgs to bb in ATLAS</dc:title>
  <dc:subject/>
  <dc:creator>Phil Clark</dc:creator>
  <cp:keywords/>
  <dc:description/>
  <cp:lastModifiedBy>Ricardo Goncalo</cp:lastModifiedBy>
  <cp:revision>2071</cp:revision>
  <cp:lastPrinted>2012-11-11T12:56:34Z</cp:lastPrinted>
  <dcterms:created xsi:type="dcterms:W3CDTF">2012-11-12T15:12:30Z</dcterms:created>
  <dcterms:modified xsi:type="dcterms:W3CDTF">2012-11-14T19:03:31Z</dcterms:modified>
  <cp:category/>
</cp:coreProperties>
</file>