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72" r:id="rId5"/>
    <p:sldId id="258" r:id="rId6"/>
    <p:sldId id="257" r:id="rId7"/>
    <p:sldId id="261" r:id="rId8"/>
    <p:sldId id="262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70" autoAdjust="0"/>
  </p:normalViewPr>
  <p:slideViewPr>
    <p:cSldViewPr snapToGrid="0" snapToObjects="1">
      <p:cViewPr>
        <p:scale>
          <a:sx n="100" d="100"/>
          <a:sy n="100" d="100"/>
        </p:scale>
        <p:origin x="-584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24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720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691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769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551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781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972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140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059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88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7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F0E-111C-7048-909D-0184E1BF60E5}" type="datetimeFigureOut">
              <a:rPr lang="en-US" smtClean="0"/>
              <a:t>12.07.22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8467-B2B6-104F-BDA4-E589DFA9B5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199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imeshighereducation.com/world-university-rankings/2022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565853"/>
            <a:ext cx="9144000" cy="1470025"/>
          </a:xfrm>
        </p:spPr>
        <p:txBody>
          <a:bodyPr>
            <a:noAutofit/>
          </a:bodyPr>
          <a:lstStyle/>
          <a:p>
            <a:r>
              <a:rPr lang="pt-PT" sz="4800" dirty="0" err="1" smtClean="0"/>
              <a:t>Here</a:t>
            </a:r>
            <a:r>
              <a:rPr lang="pt-PT" sz="4800" dirty="0" smtClean="0"/>
              <a:t> </a:t>
            </a:r>
            <a:r>
              <a:rPr lang="pt-PT" sz="4800" dirty="0" err="1" smtClean="0"/>
              <a:t>is</a:t>
            </a:r>
            <a:r>
              <a:rPr lang="pt-PT" sz="4800" dirty="0" smtClean="0"/>
              <a:t> </a:t>
            </a:r>
            <a:r>
              <a:rPr lang="pt-PT" sz="4800" dirty="0" err="1" smtClean="0"/>
              <a:t>the</a:t>
            </a:r>
            <a:r>
              <a:rPr lang="pt-PT" sz="4800" dirty="0" smtClean="0"/>
              <a:t> </a:t>
            </a:r>
            <a:r>
              <a:rPr lang="pt-PT" sz="4800" dirty="0" err="1" smtClean="0"/>
              <a:t>key</a:t>
            </a:r>
            <a:r>
              <a:rPr lang="pt-PT" sz="4800" dirty="0" smtClean="0"/>
              <a:t> to </a:t>
            </a:r>
            <a:r>
              <a:rPr lang="pt-PT" sz="4800" dirty="0" err="1" smtClean="0"/>
              <a:t>your</a:t>
            </a:r>
            <a:r>
              <a:rPr lang="pt-PT" sz="4800" dirty="0" smtClean="0"/>
              <a:t> </a:t>
            </a:r>
            <a:r>
              <a:rPr lang="pt-PT" sz="4800" dirty="0" err="1" smtClean="0"/>
              <a:t>office</a:t>
            </a:r>
            <a:r>
              <a:rPr lang="pt-PT" sz="4800" dirty="0" smtClean="0"/>
              <a:t>.</a:t>
            </a:r>
            <a:br>
              <a:rPr lang="pt-PT" sz="4800" dirty="0" smtClean="0"/>
            </a:br>
            <a:r>
              <a:rPr lang="pt-PT" sz="4800" dirty="0" err="1" smtClean="0"/>
              <a:t>Good</a:t>
            </a:r>
            <a:r>
              <a:rPr lang="pt-PT" sz="4800" dirty="0" smtClean="0"/>
              <a:t> </a:t>
            </a:r>
            <a:r>
              <a:rPr lang="pt-PT" sz="4800" dirty="0" err="1" smtClean="0"/>
              <a:t>luck</a:t>
            </a:r>
            <a:r>
              <a:rPr lang="pt-PT" sz="4800" dirty="0" smtClean="0"/>
              <a:t>!</a:t>
            </a:r>
            <a:endParaRPr lang="pt-PT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80428"/>
            <a:ext cx="6400800" cy="1484086"/>
          </a:xfrm>
        </p:spPr>
        <p:txBody>
          <a:bodyPr>
            <a:normAutofit fontScale="85000" lnSpcReduction="10000"/>
          </a:bodyPr>
          <a:lstStyle/>
          <a:p>
            <a:r>
              <a:rPr lang="pt-PT" dirty="0" smtClean="0"/>
              <a:t>Ricardo Gonçalo (FCTUC/LIP)</a:t>
            </a:r>
          </a:p>
          <a:p>
            <a:r>
              <a:rPr lang="pt-PT" dirty="0" smtClean="0"/>
              <a:t>CNaPPES.22 </a:t>
            </a:r>
            <a:r>
              <a:rPr lang="mr-IN" dirty="0" smtClean="0"/>
              <a:t>–</a:t>
            </a:r>
            <a:r>
              <a:rPr lang="pt-PT" dirty="0" smtClean="0"/>
              <a:t> 14 e 15 de Julho 2022</a:t>
            </a:r>
          </a:p>
          <a:p>
            <a:r>
              <a:rPr lang="pt-PT" dirty="0" smtClean="0"/>
              <a:t>Escola Superior de Enfermagem de Coimbra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3542"/>
            <a:ext cx="9144000" cy="51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9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7"/>
            <a:ext cx="9144000" cy="68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3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/>
              <a:t>S</a:t>
            </a:r>
            <a:r>
              <a:rPr lang="pt-PT" dirty="0" err="1" smtClean="0"/>
              <a:t>tudy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38699"/>
          </a:xfrm>
        </p:spPr>
        <p:txBody>
          <a:bodyPr>
            <a:normAutofit fontScale="85000" lnSpcReduction="10000"/>
          </a:bodyPr>
          <a:lstStyle/>
          <a:p>
            <a:r>
              <a:rPr lang="pt-PT" b="1" u="sng" dirty="0" err="1" smtClean="0"/>
              <a:t>Not</a:t>
            </a:r>
            <a:r>
              <a:rPr lang="pt-PT" u="sng" dirty="0" smtClean="0"/>
              <a:t> </a:t>
            </a:r>
            <a:r>
              <a:rPr lang="pt-PT" u="sng" dirty="0" smtClean="0"/>
              <a:t>a </a:t>
            </a:r>
            <a:r>
              <a:rPr lang="pt-PT" u="sng" dirty="0" err="1" smtClean="0"/>
              <a:t>proper</a:t>
            </a:r>
            <a:r>
              <a:rPr lang="pt-PT" u="sng" dirty="0" smtClean="0"/>
              <a:t> </a:t>
            </a:r>
            <a:r>
              <a:rPr lang="pt-PT" u="sng" dirty="0" err="1" smtClean="0"/>
              <a:t>study</a:t>
            </a:r>
            <a:r>
              <a:rPr lang="pt-PT" dirty="0" smtClean="0"/>
              <a:t>!</a:t>
            </a:r>
          </a:p>
          <a:p>
            <a:endParaRPr lang="pt-PT" dirty="0" smtClean="0"/>
          </a:p>
          <a:p>
            <a:r>
              <a:rPr lang="pt-PT" dirty="0" err="1" smtClean="0"/>
              <a:t>Asked</a:t>
            </a:r>
            <a:r>
              <a:rPr lang="pt-PT" dirty="0" smtClean="0"/>
              <a:t> a </a:t>
            </a:r>
            <a:r>
              <a:rPr lang="pt-PT" dirty="0" err="1" smtClean="0"/>
              <a:t>few</a:t>
            </a:r>
            <a:r>
              <a:rPr lang="pt-PT" dirty="0" smtClean="0"/>
              <a:t> </a:t>
            </a:r>
            <a:r>
              <a:rPr lang="pt-PT" dirty="0" err="1" smtClean="0"/>
              <a:t>friends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collaborators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around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world</a:t>
            </a:r>
            <a:r>
              <a:rPr lang="pt-PT" dirty="0" smtClean="0"/>
              <a:t>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experiences</a:t>
            </a:r>
            <a:r>
              <a:rPr lang="pt-PT" dirty="0" smtClean="0"/>
              <a:t> </a:t>
            </a:r>
            <a:r>
              <a:rPr lang="pt-PT" dirty="0" err="1" smtClean="0"/>
              <a:t>had</a:t>
            </a:r>
            <a:r>
              <a:rPr lang="pt-PT" dirty="0" smtClean="0"/>
              <a:t> </a:t>
            </a:r>
            <a:r>
              <a:rPr lang="pt-PT" dirty="0" err="1" smtClean="0"/>
              <a:t>been</a:t>
            </a:r>
            <a:r>
              <a:rPr lang="pt-PT" dirty="0" smtClean="0"/>
              <a:t> </a:t>
            </a:r>
            <a:r>
              <a:rPr lang="pt-PT" dirty="0" err="1" smtClean="0"/>
              <a:t>upon</a:t>
            </a:r>
            <a:r>
              <a:rPr lang="pt-PT" dirty="0" smtClean="0"/>
              <a:t> </a:t>
            </a:r>
            <a:r>
              <a:rPr lang="pt-PT" dirty="0" err="1" smtClean="0"/>
              <a:t>starting</a:t>
            </a:r>
            <a:endParaRPr lang="pt-PT" dirty="0" smtClean="0"/>
          </a:p>
          <a:p>
            <a:pPr lvl="1"/>
            <a:endParaRPr lang="pt-PT" dirty="0" smtClean="0"/>
          </a:p>
          <a:p>
            <a:r>
              <a:rPr lang="pt-PT" dirty="0" err="1" smtClean="0"/>
              <a:t>The</a:t>
            </a:r>
            <a:r>
              <a:rPr lang="pt-PT" dirty="0" smtClean="0"/>
              <a:t> (</a:t>
            </a:r>
            <a:r>
              <a:rPr lang="pt-PT" dirty="0" err="1" smtClean="0"/>
              <a:t>biased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non-</a:t>
            </a:r>
            <a:r>
              <a:rPr lang="pt-PT" dirty="0" err="1" smtClean="0"/>
              <a:t>homogeneous</a:t>
            </a:r>
            <a:r>
              <a:rPr lang="pt-PT" dirty="0" smtClean="0"/>
              <a:t>!) </a:t>
            </a:r>
            <a:r>
              <a:rPr lang="pt-PT" dirty="0" err="1" smtClean="0"/>
              <a:t>sample</a:t>
            </a:r>
            <a:r>
              <a:rPr lang="pt-PT" dirty="0" smtClean="0"/>
              <a:t>:</a:t>
            </a:r>
            <a:endParaRPr lang="pt-PT" dirty="0"/>
          </a:p>
          <a:p>
            <a:pPr lvl="1"/>
            <a:r>
              <a:rPr lang="pt-PT" dirty="0"/>
              <a:t>STEM </a:t>
            </a:r>
            <a:r>
              <a:rPr lang="pt-PT" dirty="0" err="1" smtClean="0"/>
              <a:t>subjects</a:t>
            </a:r>
            <a:r>
              <a:rPr lang="pt-PT" dirty="0"/>
              <a:t>: </a:t>
            </a:r>
            <a:r>
              <a:rPr lang="pt-PT" dirty="0" err="1"/>
              <a:t>Physics</a:t>
            </a:r>
            <a:r>
              <a:rPr lang="pt-PT" dirty="0"/>
              <a:t>, </a:t>
            </a:r>
            <a:r>
              <a:rPr lang="pt-PT" dirty="0" err="1"/>
              <a:t>Engineering</a:t>
            </a:r>
            <a:r>
              <a:rPr lang="pt-PT" dirty="0"/>
              <a:t>, </a:t>
            </a:r>
            <a:r>
              <a:rPr lang="pt-PT" dirty="0" err="1"/>
              <a:t>Biology</a:t>
            </a:r>
            <a:r>
              <a:rPr lang="pt-PT" dirty="0"/>
              <a:t>/Medicine</a:t>
            </a:r>
          </a:p>
          <a:p>
            <a:pPr lvl="1"/>
            <a:r>
              <a:rPr lang="pt-PT" dirty="0" smtClean="0"/>
              <a:t>4 </a:t>
            </a:r>
            <a:r>
              <a:rPr lang="pt-PT" dirty="0" err="1"/>
              <a:t>women</a:t>
            </a:r>
            <a:r>
              <a:rPr lang="pt-PT" dirty="0"/>
              <a:t>; 8 </a:t>
            </a:r>
            <a:r>
              <a:rPr lang="pt-PT" dirty="0" err="1"/>
              <a:t>men</a:t>
            </a:r>
            <a:endParaRPr lang="pt-PT" dirty="0"/>
          </a:p>
          <a:p>
            <a:pPr lvl="1"/>
            <a:r>
              <a:rPr lang="pt-PT" dirty="0" smtClean="0"/>
              <a:t>Ages</a:t>
            </a:r>
            <a:r>
              <a:rPr lang="pt-PT" dirty="0" smtClean="0"/>
              <a:t>: </a:t>
            </a:r>
            <a:r>
              <a:rPr lang="pt-PT" dirty="0" err="1" smtClean="0"/>
              <a:t>between</a:t>
            </a:r>
            <a:r>
              <a:rPr lang="pt-PT" dirty="0" smtClean="0"/>
              <a:t> 35 </a:t>
            </a:r>
            <a:r>
              <a:rPr lang="pt-PT" dirty="0" err="1" smtClean="0"/>
              <a:t>and</a:t>
            </a:r>
            <a:r>
              <a:rPr lang="pt-PT" dirty="0" smtClean="0"/>
              <a:t> 52</a:t>
            </a:r>
          </a:p>
          <a:p>
            <a:pPr lvl="1"/>
            <a:r>
              <a:rPr lang="pt-PT" dirty="0" err="1" smtClean="0"/>
              <a:t>Teaching</a:t>
            </a:r>
            <a:r>
              <a:rPr lang="pt-PT" dirty="0" smtClean="0"/>
              <a:t> </a:t>
            </a:r>
            <a:r>
              <a:rPr lang="pt-PT" dirty="0" err="1" smtClean="0"/>
              <a:t>experience</a:t>
            </a:r>
            <a:r>
              <a:rPr lang="pt-PT" dirty="0" smtClean="0"/>
              <a:t>: </a:t>
            </a:r>
            <a:r>
              <a:rPr lang="pt-PT" dirty="0" err="1" smtClean="0"/>
              <a:t>from</a:t>
            </a:r>
            <a:r>
              <a:rPr lang="pt-PT" dirty="0" smtClean="0"/>
              <a:t> 3 to 10 </a:t>
            </a:r>
            <a:r>
              <a:rPr lang="pt-PT" dirty="0" err="1" smtClean="0"/>
              <a:t>years</a:t>
            </a:r>
            <a:endParaRPr lang="pt-PT" dirty="0" smtClean="0"/>
          </a:p>
          <a:p>
            <a:pPr lvl="1"/>
            <a:r>
              <a:rPr lang="pt-PT" dirty="0" err="1" smtClean="0"/>
              <a:t>Posts</a:t>
            </a:r>
            <a:r>
              <a:rPr lang="pt-PT" dirty="0" smtClean="0"/>
              <a:t>: </a:t>
            </a:r>
            <a:r>
              <a:rPr lang="pt-PT" dirty="0" err="1" smtClean="0"/>
              <a:t>Assistant</a:t>
            </a:r>
            <a:r>
              <a:rPr lang="pt-PT" dirty="0" smtClean="0"/>
              <a:t> (2), </a:t>
            </a:r>
            <a:r>
              <a:rPr lang="pt-PT" dirty="0" err="1" smtClean="0"/>
              <a:t>Associate</a:t>
            </a:r>
            <a:r>
              <a:rPr lang="pt-PT" dirty="0" smtClean="0"/>
              <a:t> (8)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smtClean="0"/>
              <a:t>to </a:t>
            </a:r>
            <a:r>
              <a:rPr lang="pt-PT" dirty="0" err="1" smtClean="0"/>
              <a:t>Full</a:t>
            </a:r>
            <a:r>
              <a:rPr lang="pt-PT" dirty="0" smtClean="0"/>
              <a:t> </a:t>
            </a:r>
            <a:r>
              <a:rPr lang="pt-PT" dirty="0" smtClean="0"/>
              <a:t>Professor (2)</a:t>
            </a: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356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76062" y="1746057"/>
            <a:ext cx="7267938" cy="4660987"/>
            <a:chOff x="966894" y="1181100"/>
            <a:chExt cx="6061124" cy="38550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0574" r="23141" b="13842"/>
            <a:stretch/>
          </p:blipFill>
          <p:spPr>
            <a:xfrm>
              <a:off x="966894" y="1181100"/>
              <a:ext cx="6061124" cy="385507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508500" y="206120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283075" y="247967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305934" y="239839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305934" y="247967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468494" y="202819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813300" y="192722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02175" y="223202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316728" y="234188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03781" y="236474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468494" y="197294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933950" y="18034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580006" y="24618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538731" y="251396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7474" y="888343"/>
            <a:ext cx="257536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Portugal:</a:t>
            </a:r>
          </a:p>
          <a:p>
            <a:r>
              <a:rPr lang="pt-PT" dirty="0" smtClean="0"/>
              <a:t>Universidade do Minho</a:t>
            </a:r>
          </a:p>
          <a:p>
            <a:r>
              <a:rPr lang="pt-PT" dirty="0" smtClean="0"/>
              <a:t>Universidade de Coimbra</a:t>
            </a:r>
          </a:p>
          <a:p>
            <a:r>
              <a:rPr lang="pt-PT" dirty="0" smtClean="0"/>
              <a:t>Instituto Superior Técnico</a:t>
            </a:r>
          </a:p>
          <a:p>
            <a:endParaRPr lang="pt-PT" dirty="0"/>
          </a:p>
          <a:p>
            <a:r>
              <a:rPr lang="pt-PT" b="1" dirty="0" smtClean="0"/>
              <a:t>Europa:</a:t>
            </a:r>
          </a:p>
          <a:p>
            <a:r>
              <a:rPr lang="pt-PT" dirty="0" smtClean="0"/>
              <a:t>Uppsala</a:t>
            </a:r>
          </a:p>
          <a:p>
            <a:r>
              <a:rPr lang="pt-PT" dirty="0" smtClean="0"/>
              <a:t>Copenhaga</a:t>
            </a:r>
          </a:p>
          <a:p>
            <a:r>
              <a:rPr lang="pt-PT" dirty="0" smtClean="0"/>
              <a:t>Liverpool</a:t>
            </a:r>
          </a:p>
          <a:p>
            <a:r>
              <a:rPr lang="pt-PT" dirty="0" smtClean="0"/>
              <a:t>Birmingham</a:t>
            </a:r>
          </a:p>
          <a:p>
            <a:r>
              <a:rPr lang="pt-PT" dirty="0" smtClean="0"/>
              <a:t>Londres</a:t>
            </a:r>
            <a:endParaRPr lang="pt-PT" dirty="0"/>
          </a:p>
          <a:p>
            <a:r>
              <a:rPr lang="pt-PT" dirty="0" smtClean="0"/>
              <a:t>Genebra</a:t>
            </a:r>
          </a:p>
          <a:p>
            <a:r>
              <a:rPr lang="pt-PT" dirty="0" smtClean="0"/>
              <a:t>Santiago de Compostela</a:t>
            </a:r>
          </a:p>
          <a:p>
            <a:endParaRPr lang="pt-PT" dirty="0" smtClean="0"/>
          </a:p>
          <a:p>
            <a:r>
              <a:rPr lang="pt-PT" b="1" dirty="0" smtClean="0"/>
              <a:t>EUA:</a:t>
            </a:r>
          </a:p>
          <a:p>
            <a:r>
              <a:rPr lang="pt-PT" dirty="0" smtClean="0"/>
              <a:t>Yale</a:t>
            </a:r>
          </a:p>
          <a:p>
            <a:r>
              <a:rPr lang="pt-PT" dirty="0" err="1" smtClean="0"/>
              <a:t>Northern</a:t>
            </a:r>
            <a:r>
              <a:rPr lang="pt-PT" dirty="0" smtClean="0"/>
              <a:t> Illinois</a:t>
            </a:r>
          </a:p>
          <a:p>
            <a:r>
              <a:rPr lang="pt-PT" dirty="0" smtClean="0"/>
              <a:t>New York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816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/>
              <a:t>q</a:t>
            </a:r>
            <a:r>
              <a:rPr lang="pt-PT" dirty="0" err="1" smtClean="0"/>
              <a:t>uestions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60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dirty="0" err="1"/>
              <a:t>Please</a:t>
            </a:r>
            <a:r>
              <a:rPr lang="pt-PT" dirty="0"/>
              <a:t> </a:t>
            </a:r>
            <a:r>
              <a:rPr lang="pt-PT" dirty="0" err="1"/>
              <a:t>give</a:t>
            </a:r>
            <a:r>
              <a:rPr lang="pt-PT" dirty="0"/>
              <a:t> a </a:t>
            </a:r>
            <a:r>
              <a:rPr lang="pt-PT" dirty="0" err="1"/>
              <a:t>brief</a:t>
            </a:r>
            <a:r>
              <a:rPr lang="pt-PT" dirty="0"/>
              <a:t> </a:t>
            </a:r>
            <a:r>
              <a:rPr lang="pt-PT" dirty="0" smtClean="0"/>
              <a:t>informal </a:t>
            </a:r>
            <a:r>
              <a:rPr lang="pt-PT" dirty="0" err="1" smtClean="0"/>
              <a:t>description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 smtClean="0"/>
              <a:t>training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/>
              <a:t>received</a:t>
            </a:r>
            <a:r>
              <a:rPr lang="pt-PT" dirty="0"/>
              <a:t> as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started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 smtClean="0"/>
              <a:t>university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Did</a:t>
            </a:r>
            <a:r>
              <a:rPr lang="pt-PT" dirty="0" smtClean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receive</a:t>
            </a:r>
            <a:r>
              <a:rPr lang="pt-PT" dirty="0"/>
              <a:t> </a:t>
            </a:r>
            <a:r>
              <a:rPr lang="pt-PT" dirty="0" err="1"/>
              <a:t>any</a:t>
            </a:r>
            <a:r>
              <a:rPr lang="pt-PT" dirty="0"/>
              <a:t> </a:t>
            </a:r>
            <a:r>
              <a:rPr lang="pt-PT" dirty="0" err="1"/>
              <a:t>training</a:t>
            </a:r>
            <a:r>
              <a:rPr lang="pt-PT" dirty="0"/>
              <a:t>?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</a:t>
            </a:r>
            <a:r>
              <a:rPr lang="pt-PT" dirty="0" err="1" smtClean="0"/>
              <a:t>f</a:t>
            </a:r>
            <a:r>
              <a:rPr lang="pt-PT" dirty="0" smtClean="0"/>
              <a:t> </a:t>
            </a:r>
            <a:r>
              <a:rPr lang="pt-PT" dirty="0" err="1" smtClean="0"/>
              <a:t>so</a:t>
            </a:r>
            <a:r>
              <a:rPr lang="pt-PT" dirty="0" smtClean="0"/>
              <a:t>:</a:t>
            </a:r>
          </a:p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smtClean="0"/>
              <a:t>a formal </a:t>
            </a:r>
            <a:r>
              <a:rPr lang="pt-PT" dirty="0" err="1" smtClean="0"/>
              <a:t>course</a:t>
            </a:r>
            <a:r>
              <a:rPr lang="pt-PT" dirty="0" smtClean="0"/>
              <a:t>? </a:t>
            </a:r>
            <a:endParaRPr lang="pt-PT" dirty="0" smtClean="0"/>
          </a:p>
          <a:p>
            <a:r>
              <a:rPr lang="pt-PT" dirty="0" err="1" smtClean="0"/>
              <a:t>How</a:t>
            </a:r>
            <a:r>
              <a:rPr lang="pt-PT" dirty="0" smtClean="0"/>
              <a:t> </a:t>
            </a:r>
            <a:r>
              <a:rPr lang="pt-PT" dirty="0" err="1"/>
              <a:t>long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? </a:t>
            </a:r>
            <a:endParaRPr lang="pt-PT" dirty="0" smtClean="0"/>
          </a:p>
          <a:p>
            <a:r>
              <a:rPr lang="pt-PT" dirty="0" err="1" smtClean="0"/>
              <a:t>Any</a:t>
            </a:r>
            <a:r>
              <a:rPr lang="pt-PT" dirty="0" smtClean="0"/>
              <a:t> </a:t>
            </a:r>
            <a:r>
              <a:rPr lang="pt-PT" dirty="0"/>
              <a:t>particular </a:t>
            </a:r>
            <a:r>
              <a:rPr lang="pt-PT" dirty="0" err="1"/>
              <a:t>focus</a:t>
            </a:r>
            <a:r>
              <a:rPr lang="pt-PT" dirty="0"/>
              <a:t>? </a:t>
            </a:r>
            <a:endParaRPr lang="pt-PT" dirty="0" smtClean="0"/>
          </a:p>
          <a:p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/>
              <a:t>it</a:t>
            </a:r>
            <a:r>
              <a:rPr lang="pt-PT" dirty="0"/>
              <a:t> informal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self-taught</a:t>
            </a:r>
            <a:r>
              <a:rPr lang="pt-PT" dirty="0"/>
              <a:t>?</a:t>
            </a:r>
          </a:p>
          <a:p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/>
              <a:t>are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benefits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faults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perceive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training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had</a:t>
            </a:r>
            <a:r>
              <a:rPr lang="pt-PT" dirty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action</a:t>
            </a:r>
            <a:r>
              <a:rPr lang="pt-PT" dirty="0" smtClean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took</a:t>
            </a:r>
            <a:r>
              <a:rPr lang="pt-P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347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Overview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responses 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407400" cy="5232400"/>
          </a:xfrm>
        </p:spPr>
        <p:txBody>
          <a:bodyPr>
            <a:normAutofit fontScale="62500" lnSpcReduction="20000"/>
          </a:bodyPr>
          <a:lstStyle/>
          <a:p>
            <a:r>
              <a:rPr lang="pt-PT" dirty="0" err="1" smtClean="0"/>
              <a:t>Overall</a:t>
            </a:r>
            <a:r>
              <a:rPr lang="pt-PT" dirty="0" smtClean="0"/>
              <a:t> 12 responses </a:t>
            </a:r>
            <a:r>
              <a:rPr lang="mr-IN" dirty="0" smtClean="0"/>
              <a:t>–</a:t>
            </a:r>
            <a:r>
              <a:rPr lang="pt-PT" dirty="0" smtClean="0"/>
              <a:t> </a:t>
            </a:r>
            <a:r>
              <a:rPr lang="pt-PT" dirty="0" err="1" smtClean="0"/>
              <a:t>interpreted</a:t>
            </a:r>
            <a:r>
              <a:rPr lang="pt-PT" dirty="0" smtClean="0"/>
              <a:t> </a:t>
            </a:r>
            <a:r>
              <a:rPr lang="pt-PT" dirty="0" err="1" smtClean="0"/>
              <a:t>qualitatively</a:t>
            </a:r>
            <a:endParaRPr lang="pt-PT" dirty="0" smtClean="0"/>
          </a:p>
          <a:p>
            <a:endParaRPr lang="pt-PT" dirty="0" smtClean="0"/>
          </a:p>
          <a:p>
            <a:r>
              <a:rPr lang="pt-PT" b="1" dirty="0" err="1" smtClean="0"/>
              <a:t>Pedagogical</a:t>
            </a:r>
            <a:r>
              <a:rPr lang="pt-PT" b="1" dirty="0" smtClean="0"/>
              <a:t> </a:t>
            </a:r>
            <a:r>
              <a:rPr lang="pt-PT" b="1" dirty="0" err="1" smtClean="0"/>
              <a:t>training</a:t>
            </a:r>
            <a:r>
              <a:rPr lang="pt-PT" dirty="0" smtClean="0"/>
              <a:t>:</a:t>
            </a:r>
          </a:p>
          <a:p>
            <a:pPr lvl="1"/>
            <a:r>
              <a:rPr lang="pt-PT" dirty="0" smtClean="0"/>
              <a:t>7 </a:t>
            </a:r>
            <a:r>
              <a:rPr lang="pt-PT" b="1" dirty="0" smtClean="0"/>
              <a:t>formal</a:t>
            </a:r>
            <a:r>
              <a:rPr lang="pt-PT" dirty="0" smtClean="0"/>
              <a:t> </a:t>
            </a:r>
            <a:r>
              <a:rPr lang="pt-PT" dirty="0" err="1" smtClean="0"/>
              <a:t>training</a:t>
            </a:r>
            <a:r>
              <a:rPr lang="pt-PT" dirty="0" smtClean="0"/>
              <a:t> (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isolated</a:t>
            </a:r>
            <a:r>
              <a:rPr lang="pt-PT" dirty="0" smtClean="0"/>
              <a:t> </a:t>
            </a:r>
            <a:r>
              <a:rPr lang="pt-PT" dirty="0" err="1" smtClean="0"/>
              <a:t>sessions</a:t>
            </a:r>
            <a:r>
              <a:rPr lang="pt-PT" dirty="0" smtClean="0"/>
              <a:t> to </a:t>
            </a:r>
            <a:r>
              <a:rPr lang="pt-PT" dirty="0" err="1" smtClean="0"/>
              <a:t>year-long</a:t>
            </a:r>
            <a:r>
              <a:rPr lang="pt-PT" dirty="0" smtClean="0"/>
              <a:t> </a:t>
            </a:r>
            <a:r>
              <a:rPr lang="pt-PT" dirty="0" err="1" smtClean="0"/>
              <a:t>course</a:t>
            </a:r>
            <a:r>
              <a:rPr lang="pt-PT" dirty="0" smtClean="0"/>
              <a:t>)</a:t>
            </a:r>
          </a:p>
          <a:p>
            <a:pPr lvl="1"/>
            <a:r>
              <a:rPr lang="pt-PT" dirty="0" smtClean="0"/>
              <a:t>2 </a:t>
            </a:r>
            <a:r>
              <a:rPr lang="pt-PT" b="1" dirty="0" smtClean="0"/>
              <a:t>informal</a:t>
            </a:r>
            <a:r>
              <a:rPr lang="pt-PT" dirty="0" smtClean="0"/>
              <a:t> </a:t>
            </a:r>
            <a:r>
              <a:rPr lang="pt-PT" dirty="0" err="1" smtClean="0"/>
              <a:t>training</a:t>
            </a:r>
            <a:r>
              <a:rPr lang="pt-PT" dirty="0" smtClean="0"/>
              <a:t> (</a:t>
            </a:r>
            <a:r>
              <a:rPr lang="pt-PT" dirty="0" err="1" smtClean="0"/>
              <a:t>support</a:t>
            </a:r>
            <a:r>
              <a:rPr lang="pt-PT" dirty="0" smtClean="0"/>
              <a:t> </a:t>
            </a:r>
            <a:r>
              <a:rPr lang="pt-PT" dirty="0" err="1" smtClean="0"/>
              <a:t>group</a:t>
            </a:r>
            <a:r>
              <a:rPr lang="pt-PT" dirty="0" smtClean="0"/>
              <a:t>, </a:t>
            </a:r>
            <a:r>
              <a:rPr lang="pt-PT" dirty="0" err="1" smtClean="0"/>
              <a:t>self-taught</a:t>
            </a:r>
            <a:r>
              <a:rPr lang="pt-PT" dirty="0" smtClean="0"/>
              <a:t>)</a:t>
            </a:r>
          </a:p>
          <a:p>
            <a:pPr lvl="1"/>
            <a:r>
              <a:rPr lang="pt-PT" dirty="0" smtClean="0"/>
              <a:t>3 </a:t>
            </a:r>
            <a:r>
              <a:rPr lang="pt-PT" b="1" dirty="0" smtClean="0"/>
              <a:t>no </a:t>
            </a:r>
            <a:r>
              <a:rPr lang="pt-PT" b="1" dirty="0" err="1" smtClean="0"/>
              <a:t>training</a:t>
            </a:r>
            <a:r>
              <a:rPr lang="pt-PT" b="1" dirty="0" smtClean="0"/>
              <a:t> </a:t>
            </a:r>
            <a:r>
              <a:rPr lang="pt-PT" dirty="0" smtClean="0"/>
              <a:t>/ 1 no </a:t>
            </a:r>
            <a:r>
              <a:rPr lang="pt-PT" dirty="0" err="1" smtClean="0"/>
              <a:t>interest</a:t>
            </a:r>
            <a:endParaRPr lang="pt-PT" dirty="0" smtClean="0"/>
          </a:p>
          <a:p>
            <a:pPr lvl="1"/>
            <a:r>
              <a:rPr lang="pt-PT" dirty="0" err="1" smtClean="0"/>
              <a:t>Slight</a:t>
            </a:r>
            <a:r>
              <a:rPr lang="pt-PT" dirty="0" smtClean="0"/>
              <a:t> </a:t>
            </a:r>
            <a:r>
              <a:rPr lang="pt-PT" dirty="0" err="1"/>
              <a:t>correlation</a:t>
            </a:r>
            <a:r>
              <a:rPr lang="pt-PT" dirty="0"/>
              <a:t> (</a:t>
            </a:r>
            <a:r>
              <a:rPr lang="pt-PT" dirty="0" err="1"/>
              <a:t>ρ</a:t>
            </a:r>
            <a:r>
              <a:rPr lang="pt-PT" dirty="0"/>
              <a:t>=0.62</a:t>
            </a:r>
            <a:r>
              <a:rPr lang="pt-PT" dirty="0" smtClean="0"/>
              <a:t>)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/>
              <a:t>university</a:t>
            </a:r>
            <a:r>
              <a:rPr lang="pt-PT" dirty="0"/>
              <a:t> </a:t>
            </a:r>
            <a:r>
              <a:rPr lang="pt-PT" dirty="0" smtClean="0"/>
              <a:t>ranking </a:t>
            </a:r>
            <a:r>
              <a:rPr lang="pt-PT" dirty="0" err="1" smtClean="0"/>
              <a:t>in</a:t>
            </a:r>
            <a:r>
              <a:rPr lang="pt-PT" dirty="0" smtClean="0"/>
              <a:t> THE(2022)*</a:t>
            </a:r>
          </a:p>
          <a:p>
            <a:pPr lvl="1"/>
            <a:r>
              <a:rPr lang="pt-PT" b="1" dirty="0" err="1" smtClean="0"/>
              <a:t>Mandatory</a:t>
            </a:r>
            <a:r>
              <a:rPr lang="pt-PT" dirty="0" smtClean="0"/>
              <a:t> (formal </a:t>
            </a:r>
            <a:r>
              <a:rPr lang="pt-PT" dirty="0" err="1"/>
              <a:t>or</a:t>
            </a:r>
            <a:r>
              <a:rPr lang="pt-PT" dirty="0"/>
              <a:t> informal </a:t>
            </a:r>
            <a:r>
              <a:rPr lang="pt-PT" dirty="0" err="1" smtClean="0"/>
              <a:t>training</a:t>
            </a:r>
            <a:r>
              <a:rPr lang="pt-PT" dirty="0" smtClean="0"/>
              <a:t>) </a:t>
            </a:r>
            <a:r>
              <a:rPr lang="pt-PT" dirty="0" err="1" smtClean="0"/>
              <a:t>in</a:t>
            </a:r>
            <a:r>
              <a:rPr lang="pt-PT" dirty="0" smtClean="0"/>
              <a:t> 4 cases </a:t>
            </a:r>
            <a:r>
              <a:rPr lang="mr-IN" dirty="0" smtClean="0"/>
              <a:t>–</a:t>
            </a:r>
            <a:r>
              <a:rPr lang="pt-PT" dirty="0" smtClean="0"/>
              <a:t> </a:t>
            </a:r>
            <a:r>
              <a:rPr lang="pt-PT" dirty="0" err="1" smtClean="0"/>
              <a:t>tied</a:t>
            </a:r>
            <a:r>
              <a:rPr lang="pt-PT" dirty="0" smtClean="0"/>
              <a:t> to </a:t>
            </a:r>
            <a:r>
              <a:rPr lang="pt-PT" dirty="0" err="1" smtClean="0"/>
              <a:t>success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probation</a:t>
            </a:r>
            <a:r>
              <a:rPr lang="pt-PT" dirty="0" smtClean="0"/>
              <a:t> </a:t>
            </a:r>
            <a:r>
              <a:rPr lang="pt-PT" dirty="0" err="1" smtClean="0"/>
              <a:t>period</a:t>
            </a:r>
            <a:r>
              <a:rPr lang="pt-PT" dirty="0" smtClean="0"/>
              <a:t> </a:t>
            </a:r>
          </a:p>
          <a:p>
            <a:endParaRPr lang="pt-PT" dirty="0" smtClean="0"/>
          </a:p>
          <a:p>
            <a:r>
              <a:rPr lang="pt-PT" dirty="0" err="1" smtClean="0"/>
              <a:t>Perceived</a:t>
            </a:r>
            <a:r>
              <a:rPr lang="pt-PT" dirty="0" smtClean="0"/>
              <a:t> </a:t>
            </a:r>
            <a:r>
              <a:rPr lang="pt-PT" dirty="0" err="1" smtClean="0"/>
              <a:t>benefit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problems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training</a:t>
            </a:r>
            <a:r>
              <a:rPr lang="pt-PT" dirty="0" smtClean="0"/>
              <a:t>:</a:t>
            </a:r>
          </a:p>
          <a:p>
            <a:pPr lvl="1"/>
            <a:r>
              <a:rPr lang="pt-PT" b="1" dirty="0" err="1" smtClean="0"/>
              <a:t>Very</a:t>
            </a:r>
            <a:r>
              <a:rPr lang="pt-PT" b="1" dirty="0" smtClean="0"/>
              <a:t> </a:t>
            </a:r>
            <a:r>
              <a:rPr lang="pt-PT" b="1" dirty="0" err="1" smtClean="0"/>
              <a:t>useful</a:t>
            </a:r>
            <a:r>
              <a:rPr lang="pt-PT" b="1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b="1" dirty="0" err="1" smtClean="0"/>
              <a:t>essential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8 cases / </a:t>
            </a:r>
            <a:r>
              <a:rPr lang="pt-PT" b="1" dirty="0" smtClean="0"/>
              <a:t>no </a:t>
            </a:r>
            <a:r>
              <a:rPr lang="pt-PT" b="1" dirty="0" err="1" smtClean="0"/>
              <a:t>interest</a:t>
            </a:r>
            <a:r>
              <a:rPr lang="pt-PT" b="1" dirty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1 case</a:t>
            </a:r>
          </a:p>
          <a:p>
            <a:pPr lvl="1"/>
            <a:r>
              <a:rPr lang="pt-PT" b="1" dirty="0" err="1" smtClean="0"/>
              <a:t>Department-specific</a:t>
            </a:r>
            <a:r>
              <a:rPr lang="pt-PT" b="1" dirty="0" smtClean="0"/>
              <a:t> </a:t>
            </a:r>
            <a:r>
              <a:rPr lang="pt-PT" dirty="0" err="1" smtClean="0"/>
              <a:t>training</a:t>
            </a:r>
            <a:r>
              <a:rPr lang="pt-PT" dirty="0" smtClean="0"/>
              <a:t> </a:t>
            </a:r>
            <a:r>
              <a:rPr lang="pt-PT" dirty="0" err="1" smtClean="0"/>
              <a:t>most</a:t>
            </a:r>
            <a:r>
              <a:rPr lang="pt-PT" dirty="0" smtClean="0"/>
              <a:t> </a:t>
            </a:r>
            <a:r>
              <a:rPr lang="pt-PT" dirty="0" err="1" smtClean="0"/>
              <a:t>useful</a:t>
            </a:r>
            <a:r>
              <a:rPr lang="pt-PT" dirty="0" smtClean="0"/>
              <a:t> </a:t>
            </a:r>
            <a:r>
              <a:rPr lang="mr-IN" dirty="0" smtClean="0"/>
              <a:t>–</a:t>
            </a:r>
            <a:r>
              <a:rPr lang="pt-PT" dirty="0" smtClean="0"/>
              <a:t> 3 </a:t>
            </a:r>
            <a:r>
              <a:rPr lang="pt-PT" dirty="0" err="1" smtClean="0"/>
              <a:t>mentions</a:t>
            </a:r>
            <a:endParaRPr lang="pt-PT" dirty="0" smtClean="0"/>
          </a:p>
          <a:p>
            <a:pPr lvl="1"/>
            <a:r>
              <a:rPr lang="pt-PT" b="1" dirty="0" err="1" smtClean="0"/>
              <a:t>Load</a:t>
            </a:r>
            <a:r>
              <a:rPr lang="pt-PT" dirty="0" smtClean="0"/>
              <a:t> </a:t>
            </a:r>
            <a:r>
              <a:rPr lang="pt-PT" dirty="0" err="1" smtClean="0"/>
              <a:t>should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carefully</a:t>
            </a:r>
            <a:r>
              <a:rPr lang="pt-PT" dirty="0" smtClean="0"/>
              <a:t> </a:t>
            </a:r>
            <a:r>
              <a:rPr lang="pt-PT" b="1" dirty="0" err="1" smtClean="0"/>
              <a:t>balanced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tied</a:t>
            </a:r>
            <a:r>
              <a:rPr lang="pt-PT" dirty="0" smtClean="0"/>
              <a:t> to </a:t>
            </a:r>
            <a:r>
              <a:rPr lang="pt-PT" dirty="0" err="1" smtClean="0"/>
              <a:t>reduced</a:t>
            </a:r>
            <a:r>
              <a:rPr lang="pt-PT" dirty="0" smtClean="0"/>
              <a:t> </a:t>
            </a:r>
            <a:r>
              <a:rPr lang="pt-PT" dirty="0" err="1" smtClean="0"/>
              <a:t>teaching</a:t>
            </a:r>
            <a:r>
              <a:rPr lang="pt-PT" dirty="0" smtClean="0"/>
              <a:t> time </a:t>
            </a:r>
            <a:r>
              <a:rPr lang="mr-IN" dirty="0" smtClean="0"/>
              <a:t>–</a:t>
            </a:r>
            <a:r>
              <a:rPr lang="pt-PT" dirty="0" smtClean="0"/>
              <a:t> 3 </a:t>
            </a:r>
            <a:r>
              <a:rPr lang="pt-PT" dirty="0" err="1" smtClean="0"/>
              <a:t>mentions</a:t>
            </a:r>
            <a:endParaRPr lang="pt-PT" dirty="0" smtClean="0"/>
          </a:p>
          <a:p>
            <a:pPr lvl="1"/>
            <a:r>
              <a:rPr lang="pt-PT" dirty="0" smtClean="0"/>
              <a:t>More </a:t>
            </a:r>
            <a:r>
              <a:rPr lang="pt-PT" dirty="0" err="1" smtClean="0"/>
              <a:t>women</a:t>
            </a:r>
            <a:r>
              <a:rPr lang="pt-PT" dirty="0" smtClean="0"/>
              <a:t> </a:t>
            </a:r>
            <a:r>
              <a:rPr lang="pt-PT" dirty="0" err="1" smtClean="0"/>
              <a:t>follow</a:t>
            </a:r>
            <a:r>
              <a:rPr lang="pt-PT" dirty="0" smtClean="0"/>
              <a:t> </a:t>
            </a:r>
            <a:r>
              <a:rPr lang="pt-PT" dirty="0" err="1" smtClean="0"/>
              <a:t>pedagogy</a:t>
            </a:r>
            <a:r>
              <a:rPr lang="pt-PT" dirty="0" smtClean="0"/>
              <a:t> </a:t>
            </a:r>
            <a:r>
              <a:rPr lang="pt-PT" dirty="0" err="1" smtClean="0"/>
              <a:t>training</a:t>
            </a:r>
            <a:r>
              <a:rPr lang="pt-PT" dirty="0" smtClean="0"/>
              <a:t> </a:t>
            </a:r>
            <a:r>
              <a:rPr lang="pt-PT" dirty="0" err="1" smtClean="0"/>
              <a:t>if</a:t>
            </a:r>
            <a:r>
              <a:rPr lang="pt-PT" dirty="0" smtClean="0"/>
              <a:t> </a:t>
            </a:r>
            <a:r>
              <a:rPr lang="pt-PT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mandatory</a:t>
            </a:r>
            <a:r>
              <a:rPr lang="pt-PT" dirty="0" smtClean="0"/>
              <a:t> </a:t>
            </a:r>
            <a:r>
              <a:rPr lang="mr-IN" dirty="0" smtClean="0"/>
              <a:t>–</a:t>
            </a:r>
            <a:r>
              <a:rPr lang="pt-PT" dirty="0" smtClean="0"/>
              <a:t> 1 </a:t>
            </a:r>
            <a:r>
              <a:rPr lang="pt-PT" dirty="0" err="1" smtClean="0"/>
              <a:t>mention</a:t>
            </a:r>
            <a:endParaRPr lang="pt-PT" dirty="0" smtClean="0"/>
          </a:p>
          <a:p>
            <a:pPr marL="0" indent="0">
              <a:buNone/>
            </a:pPr>
            <a:endParaRPr lang="pt-PT" sz="2900" dirty="0" smtClean="0"/>
          </a:p>
          <a:p>
            <a:pPr marL="0" indent="0">
              <a:buNone/>
            </a:pPr>
            <a:r>
              <a:rPr lang="pt-PT" sz="2900" dirty="0" smtClean="0"/>
              <a:t>(*) </a:t>
            </a:r>
            <a:r>
              <a:rPr lang="pt-PT" sz="2900" dirty="0" smtClean="0">
                <a:hlinkClick r:id="rId2"/>
              </a:rPr>
              <a:t>Times Higher Education 2022</a:t>
            </a:r>
            <a:r>
              <a:rPr lang="pt-PT" sz="2900" dirty="0" smtClean="0"/>
              <a:t> </a:t>
            </a:r>
            <a:r>
              <a:rPr lang="pt-PT" sz="2900" dirty="0" err="1"/>
              <a:t>teaching</a:t>
            </a:r>
            <a:r>
              <a:rPr lang="pt-PT" sz="2900" dirty="0"/>
              <a:t> </a:t>
            </a:r>
            <a:r>
              <a:rPr lang="pt-PT" sz="2900" dirty="0" err="1"/>
              <a:t>classification</a:t>
            </a:r>
            <a:endParaRPr lang="pt-PT" sz="2900" dirty="0"/>
          </a:p>
        </p:txBody>
      </p:sp>
    </p:spTree>
    <p:extLst>
      <p:ext uri="{BB962C8B-B14F-4D97-AF65-F5344CB8AC3E}">
        <p14:creationId xmlns:p14="http://schemas.microsoft.com/office/powerpoint/2010/main" val="200170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3900"/>
            <a:ext cx="8686800" cy="21971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sz="2000" dirty="0" err="1" smtClean="0"/>
              <a:t>Hopefully</a:t>
            </a:r>
            <a:r>
              <a:rPr lang="pt-PT" sz="2000" dirty="0" smtClean="0"/>
              <a:t> </a:t>
            </a:r>
            <a:r>
              <a:rPr lang="pt-PT" sz="2000" dirty="0" err="1"/>
              <a:t>u</a:t>
            </a:r>
            <a:r>
              <a:rPr lang="pt-PT" sz="2000" dirty="0" err="1" smtClean="0"/>
              <a:t>seful</a:t>
            </a:r>
            <a:r>
              <a:rPr lang="pt-PT" sz="2000" dirty="0" smtClean="0"/>
              <a:t> </a:t>
            </a:r>
            <a:r>
              <a:rPr lang="pt-PT" sz="2000" dirty="0" err="1" smtClean="0"/>
              <a:t>references</a:t>
            </a:r>
            <a:r>
              <a:rPr lang="pt-PT" sz="2000" dirty="0" smtClean="0"/>
              <a:t>: </a:t>
            </a:r>
          </a:p>
          <a:p>
            <a:r>
              <a:rPr lang="pt-PT" sz="2000" dirty="0"/>
              <a:t>Richard M. </a:t>
            </a:r>
            <a:r>
              <a:rPr lang="pt-PT" sz="2000" dirty="0" err="1"/>
              <a:t>Felder</a:t>
            </a:r>
            <a:r>
              <a:rPr lang="pt-PT" sz="2000" dirty="0"/>
              <a:t>, </a:t>
            </a:r>
            <a:r>
              <a:rPr lang="pt-PT" sz="2000" dirty="0" err="1"/>
              <a:t>Rebecca</a:t>
            </a:r>
            <a:r>
              <a:rPr lang="pt-PT" sz="2000" dirty="0"/>
              <a:t> Brent, </a:t>
            </a:r>
            <a:r>
              <a:rPr lang="pt-PT" sz="2000" dirty="0" smtClean="0"/>
              <a:t>“</a:t>
            </a:r>
            <a:r>
              <a:rPr lang="pt-PT" sz="2000" dirty="0" err="1" smtClean="0"/>
              <a:t>Teaching</a:t>
            </a:r>
            <a:r>
              <a:rPr lang="pt-PT" sz="2000" dirty="0" smtClean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Learning</a:t>
            </a:r>
            <a:r>
              <a:rPr lang="pt-PT" sz="2000" dirty="0"/>
              <a:t> STEM: A </a:t>
            </a:r>
            <a:r>
              <a:rPr lang="pt-PT" sz="2000" dirty="0" err="1"/>
              <a:t>Practical</a:t>
            </a:r>
            <a:r>
              <a:rPr lang="pt-PT" sz="2000" dirty="0"/>
              <a:t> </a:t>
            </a:r>
            <a:r>
              <a:rPr lang="pt-PT" sz="2000" dirty="0" err="1" smtClean="0"/>
              <a:t>Guide</a:t>
            </a:r>
            <a:r>
              <a:rPr lang="pt-PT" sz="2000" dirty="0" smtClean="0"/>
              <a:t>”, </a:t>
            </a:r>
            <a:r>
              <a:rPr lang="pt-PT" sz="2000" dirty="0" err="1" smtClean="0"/>
              <a:t>Jossey-Bass</a:t>
            </a:r>
            <a:r>
              <a:rPr lang="pt-PT" sz="2000" dirty="0" smtClean="0"/>
              <a:t> / John </a:t>
            </a:r>
            <a:r>
              <a:rPr lang="pt-PT" sz="2000" dirty="0" err="1" smtClean="0"/>
              <a:t>Wiley</a:t>
            </a:r>
            <a:r>
              <a:rPr lang="pt-PT" sz="2000" dirty="0" smtClean="0"/>
              <a:t> &amp; Sons, 2016, San Francisco, US</a:t>
            </a:r>
          </a:p>
          <a:p>
            <a:r>
              <a:rPr lang="pt-PT" sz="2000" dirty="0" err="1"/>
              <a:t>Randall</a:t>
            </a:r>
            <a:r>
              <a:rPr lang="pt-PT" sz="2000" dirty="0"/>
              <a:t> </a:t>
            </a:r>
            <a:r>
              <a:rPr lang="pt-PT" sz="2000" dirty="0" err="1" smtClean="0"/>
              <a:t>Knight</a:t>
            </a:r>
            <a:r>
              <a:rPr lang="pt-PT" sz="2000" dirty="0"/>
              <a:t>, </a:t>
            </a:r>
            <a:r>
              <a:rPr lang="pt-PT" sz="2000" dirty="0" smtClean="0"/>
              <a:t>“</a:t>
            </a:r>
            <a:r>
              <a:rPr lang="pt-PT" sz="2000" dirty="0" err="1" smtClean="0"/>
              <a:t>Five</a:t>
            </a:r>
            <a:r>
              <a:rPr lang="pt-PT" sz="2000" dirty="0" smtClean="0"/>
              <a:t> </a:t>
            </a:r>
            <a:r>
              <a:rPr lang="pt-PT" sz="2000" dirty="0" err="1"/>
              <a:t>Easy</a:t>
            </a:r>
            <a:r>
              <a:rPr lang="pt-PT" sz="2000" dirty="0"/>
              <a:t> </a:t>
            </a:r>
            <a:r>
              <a:rPr lang="pt-PT" sz="2000" dirty="0" err="1"/>
              <a:t>Lessons</a:t>
            </a:r>
            <a:r>
              <a:rPr lang="pt-PT" sz="2000" dirty="0"/>
              <a:t> : </a:t>
            </a:r>
            <a:r>
              <a:rPr lang="pt-PT" sz="2000" dirty="0" err="1"/>
              <a:t>Strategies</a:t>
            </a:r>
            <a:r>
              <a:rPr lang="pt-PT" sz="2000" dirty="0"/>
              <a:t> for </a:t>
            </a:r>
            <a:r>
              <a:rPr lang="pt-PT" sz="2000" dirty="0" err="1"/>
              <a:t>Successful</a:t>
            </a:r>
            <a:r>
              <a:rPr lang="pt-PT" sz="2000" dirty="0"/>
              <a:t> </a:t>
            </a:r>
            <a:r>
              <a:rPr lang="pt-PT" sz="2000" dirty="0" err="1"/>
              <a:t>Physics</a:t>
            </a:r>
            <a:r>
              <a:rPr lang="pt-PT" sz="2000" dirty="0"/>
              <a:t> </a:t>
            </a:r>
            <a:r>
              <a:rPr lang="pt-PT" sz="2000" dirty="0" err="1" smtClean="0"/>
              <a:t>Teaching</a:t>
            </a:r>
            <a:r>
              <a:rPr lang="pt-PT" sz="2000" dirty="0" smtClean="0"/>
              <a:t>”, </a:t>
            </a:r>
            <a:r>
              <a:rPr lang="pt-PT" sz="2000" dirty="0" err="1" smtClean="0"/>
              <a:t>Pearson</a:t>
            </a:r>
            <a:r>
              <a:rPr lang="pt-PT" sz="2000" dirty="0" smtClean="0"/>
              <a:t> </a:t>
            </a:r>
            <a:r>
              <a:rPr lang="pt-PT" sz="2000" dirty="0" err="1" smtClean="0"/>
              <a:t>Education</a:t>
            </a:r>
            <a:r>
              <a:rPr lang="pt-PT" sz="2000" dirty="0" smtClean="0"/>
              <a:t>, 2003, US</a:t>
            </a:r>
          </a:p>
          <a:p>
            <a:r>
              <a:rPr lang="pt-PT" sz="2000" dirty="0" smtClean="0"/>
              <a:t>Eric </a:t>
            </a:r>
            <a:r>
              <a:rPr lang="pt-PT" sz="2000" dirty="0" err="1" smtClean="0"/>
              <a:t>Mazur</a:t>
            </a:r>
            <a:r>
              <a:rPr lang="pt-PT" sz="2000" dirty="0"/>
              <a:t>, “</a:t>
            </a:r>
            <a:r>
              <a:rPr lang="pt-PT" sz="2000" dirty="0" err="1"/>
              <a:t>Peer</a:t>
            </a:r>
            <a:r>
              <a:rPr lang="pt-PT" sz="2000" dirty="0"/>
              <a:t> </a:t>
            </a:r>
            <a:r>
              <a:rPr lang="pt-PT" sz="2000" dirty="0" err="1"/>
              <a:t>Instruction</a:t>
            </a:r>
            <a:r>
              <a:rPr lang="pt-PT" sz="2000" dirty="0"/>
              <a:t>: A </a:t>
            </a:r>
            <a:r>
              <a:rPr lang="pt-PT" sz="2000" dirty="0" err="1"/>
              <a:t>User's</a:t>
            </a:r>
            <a:r>
              <a:rPr lang="pt-PT" sz="2000" dirty="0"/>
              <a:t> </a:t>
            </a:r>
            <a:r>
              <a:rPr lang="pt-PT" sz="2000" dirty="0" smtClean="0"/>
              <a:t>Manual”, </a:t>
            </a:r>
            <a:r>
              <a:rPr lang="pt-PT" sz="2000" dirty="0" err="1" smtClean="0"/>
              <a:t>Pearson</a:t>
            </a:r>
            <a:r>
              <a:rPr lang="pt-PT" sz="2000" dirty="0" smtClean="0"/>
              <a:t> </a:t>
            </a:r>
            <a:r>
              <a:rPr lang="pt-PT" sz="2000" dirty="0" err="1"/>
              <a:t>Educational</a:t>
            </a:r>
            <a:r>
              <a:rPr lang="pt-PT" sz="2000" dirty="0"/>
              <a:t> </a:t>
            </a:r>
            <a:r>
              <a:rPr lang="pt-PT" sz="2000" dirty="0" err="1"/>
              <a:t>Innovation</a:t>
            </a:r>
            <a:r>
              <a:rPr lang="pt-PT" sz="2000" dirty="0"/>
              <a:t>: </a:t>
            </a:r>
            <a:r>
              <a:rPr lang="pt-PT" sz="2000" dirty="0" err="1"/>
              <a:t>Instructor</a:t>
            </a:r>
            <a:r>
              <a:rPr lang="pt-PT" sz="2000" dirty="0"/>
              <a:t> </a:t>
            </a:r>
            <a:r>
              <a:rPr lang="pt-PT" sz="2000" dirty="0" err="1"/>
              <a:t>Resources</a:t>
            </a:r>
            <a:r>
              <a:rPr lang="pt-PT" sz="2000" dirty="0"/>
              <a:t> for </a:t>
            </a:r>
            <a:r>
              <a:rPr lang="pt-PT" sz="2000" dirty="0" err="1" smtClean="0"/>
              <a:t>Physics</a:t>
            </a:r>
            <a:r>
              <a:rPr lang="pt-PT" sz="2000" dirty="0"/>
              <a:t>, 1996</a:t>
            </a:r>
            <a:r>
              <a:rPr lang="pt-PT" sz="2000" dirty="0" smtClean="0"/>
              <a:t>, US</a:t>
            </a:r>
            <a:endParaRPr lang="pt-PT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7500"/>
          <a:stretch/>
        </p:blipFill>
        <p:spPr>
          <a:xfrm>
            <a:off x="571500" y="387724"/>
            <a:ext cx="8268444" cy="3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435</Words>
  <Application>Microsoft Macintosh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Here is the key to your office. Good luck!</vt:lpstr>
      <vt:lpstr>PowerPoint Presentation</vt:lpstr>
      <vt:lpstr>PowerPoint Presentation</vt:lpstr>
      <vt:lpstr>PowerPoint Presentation</vt:lpstr>
      <vt:lpstr>This Study</vt:lpstr>
      <vt:lpstr>PowerPoint Presentation</vt:lpstr>
      <vt:lpstr>The questions</vt:lpstr>
      <vt:lpstr>Overview of responses 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 está a chave do seu gabinete. Boa sorte!</dc:title>
  <dc:creator>Ricardo Goncalo</dc:creator>
  <cp:lastModifiedBy>Ricardo Goncalo</cp:lastModifiedBy>
  <cp:revision>20</cp:revision>
  <dcterms:created xsi:type="dcterms:W3CDTF">2022-07-05T00:21:37Z</dcterms:created>
  <dcterms:modified xsi:type="dcterms:W3CDTF">2022-07-13T00:58:11Z</dcterms:modified>
</cp:coreProperties>
</file>