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86" r:id="rId2"/>
  </p:sldMasterIdLst>
  <p:notesMasterIdLst>
    <p:notesMasterId r:id="rId14"/>
  </p:notesMasterIdLst>
  <p:sldIdLst>
    <p:sldId id="256" r:id="rId3"/>
    <p:sldId id="258" r:id="rId4"/>
    <p:sldId id="295" r:id="rId5"/>
    <p:sldId id="267" r:id="rId6"/>
    <p:sldId id="272" r:id="rId7"/>
    <p:sldId id="273" r:id="rId8"/>
    <p:sldId id="274" r:id="rId9"/>
    <p:sldId id="277" r:id="rId10"/>
    <p:sldId id="286" r:id="rId11"/>
    <p:sldId id="296" r:id="rId12"/>
    <p:sldId id="259" r:id="rId1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7"/>
    <p:restoredTop sz="93639" autoAdjust="0"/>
  </p:normalViewPr>
  <p:slideViewPr>
    <p:cSldViewPr snapToGrid="0" snapToObjects="1">
      <p:cViewPr varScale="1">
        <p:scale>
          <a:sx n="129" d="100"/>
          <a:sy n="129" d="100"/>
        </p:scale>
        <p:origin x="200" y="66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4FFFC0-7F91-B645-B200-D5583DF7B7AB}" type="datetimeFigureOut">
              <a:rPr lang="en-US" smtClean="0"/>
              <a:t>12/7/23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B564CE-C825-E54E-969C-416886337A00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01501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Apresentação geral do LIP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B564CE-C825-E54E-969C-416886337A00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70201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Em Coimbra em particular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B564CE-C825-E54E-969C-416886337A00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74295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latin typeface="Titillium Web" panose="00000500000000000000" pitchFamily="2" charset="0"/>
              </a:rPr>
              <a:t>Expert support for  </a:t>
            </a:r>
            <a:r>
              <a:rPr lang="en-GB" sz="1200">
                <a:latin typeface="+mn-lt"/>
              </a:rPr>
              <a:t>RADEM</a:t>
            </a:r>
            <a:r>
              <a:rPr lang="en-GB" sz="1200" baseline="0">
                <a:latin typeface="+mn-lt"/>
              </a:rPr>
              <a:t> </a:t>
            </a:r>
            <a:endParaRPr lang="en-GB" sz="1200" baseline="0" dirty="0">
              <a:latin typeface="+mn-lt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latin typeface="Titillium Web" panose="00000500000000000000" pitchFamily="2" charset="0"/>
              </a:rPr>
              <a:t>GLOSS: Gamma-ray Laue Optics and Solid State detectors</a:t>
            </a:r>
            <a:r>
              <a:rPr lang="en-GB" sz="1200" baseline="0" dirty="0">
                <a:latin typeface="Titillium Web" panose="00000500000000000000" pitchFamily="2" charset="0"/>
              </a:rPr>
              <a:t> </a:t>
            </a:r>
            <a:r>
              <a:rPr lang="en-GB" sz="1200" dirty="0">
                <a:latin typeface="Titillium Web" panose="00000500000000000000" pitchFamily="2" charset="0"/>
              </a:rPr>
              <a:t>(ESA/CNES Euro Ageing Materials)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latin typeface="Titillium Web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788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08.12.23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China National Space Administration visit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1F63-8711-DC43-A6B3-12EC219617C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38575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08.12.23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China National Space Administration visit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1F63-8711-DC43-A6B3-12EC219617C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80086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08.12.23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China National Space Administration visit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1F63-8711-DC43-A6B3-12EC219617C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038787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342900" lvl="0" indent="-257175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685800" lvl="1" indent="-23812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028700" lvl="2" indent="-23812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lvl="3" indent="-238125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714500" lvl="4" indent="-23812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057400" lvl="5" indent="-23812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400300" lvl="6" indent="-238125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2743200" lvl="7" indent="-23812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086100" lvl="8" indent="-23812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506354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FB5FF-4FD1-4CE4-BBC5-E6402FE06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143000"/>
            <a:ext cx="6858000" cy="2857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E71AAD-C5B9-485B-84DD-60DAFD5F1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>
                <a:solidFill>
                  <a:srgbClr val="FFFFFF"/>
                </a:solidFill>
              </a:rPr>
              <a:t>08.12.23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7CACFF-0406-4EE2-9E8F-F594B952C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</a:rPr>
              <a:t>China National Space Administration visit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52A47E-1990-4B6B-BCCB-75B6F213A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>
                <a:solidFill>
                  <a:srgbClr val="FFFFFF"/>
                </a:solidFill>
                <a:latin typeface="Impact"/>
              </a:rPr>
              <a:pPr/>
              <a:t>‹#›</a:t>
            </a:fld>
            <a:endParaRPr lang="en-US">
              <a:solidFill>
                <a:srgbClr val="FFFFFF"/>
              </a:solidFill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3306327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08.12.23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China National Space Administration visit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1F63-8711-DC43-A6B3-12EC219617C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22502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08.12.23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China National Space Administration visit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1F63-8711-DC43-A6B3-12EC219617C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04866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08.12.23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China National Space Administration visit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1F63-8711-DC43-A6B3-12EC219617C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18234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08.12.23</a:t>
            </a:r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China National Space Administration visit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1F63-8711-DC43-A6B3-12EC219617C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55657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08.12.23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China National Space Administration visit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1F63-8711-DC43-A6B3-12EC219617C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34411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08.12.23</a:t>
            </a:r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China National Space Administration visit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1F63-8711-DC43-A6B3-12EC219617C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72286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08.12.23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China National Space Administration visit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1F63-8711-DC43-A6B3-12EC219617C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0117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08.12.23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China National Space Administration visit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1F63-8711-DC43-A6B3-12EC219617C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18036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CH"/>
              <a:t>08.12.23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PT"/>
              <a:t>China National Space Administration visit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A71F63-8711-DC43-A6B3-12EC219617CA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34475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1" r:id="rId1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1500">
              <a:schemeClr val="accent4">
                <a:lumMod val="75000"/>
              </a:schemeClr>
            </a:gs>
            <a:gs pos="10684">
              <a:schemeClr val="accent6">
                <a:lumMod val="75000"/>
              </a:schemeClr>
            </a:gs>
            <a:gs pos="1000">
              <a:schemeClr val="accent6">
                <a:lumMod val="75000"/>
              </a:schemeClr>
            </a:gs>
            <a:gs pos="100000">
              <a:schemeClr val="accent4">
                <a:lumMod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1B49B9-8C94-4604-AEEE-CB5051962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143000"/>
            <a:ext cx="6858000" cy="9477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C3204E-CAF5-48A1-928F-757507EC48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2286000"/>
            <a:ext cx="8001000" cy="2286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40D12-4B42-4790-8677-C9250F3CDD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1500" y="301196"/>
            <a:ext cx="2286000" cy="273844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de-CH" kern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08.12.23</a:t>
            </a:r>
            <a:endParaRPr lang="en-US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B17CD-6C27-4CD1-B20D-EA4B8E54F4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43500" y="4572000"/>
            <a:ext cx="3429000" cy="273844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675">
                <a:solidFill>
                  <a:schemeClr val="tx1"/>
                </a:solidFill>
              </a:defRPr>
            </a:lvl1pPr>
          </a:lstStyle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-US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China National Space Administration visit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A934F-C817-4C99-A2CF-C763A3F20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58000" y="301196"/>
            <a:ext cx="1714500" cy="5715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3000">
                <a:solidFill>
                  <a:schemeClr val="tx1"/>
                </a:solidFill>
                <a:latin typeface="+mj-lt"/>
              </a:defRPr>
            </a:lvl1pPr>
          </a:lstStyle>
          <a:p>
            <a:pPr defTabSz="914400">
              <a:buClr>
                <a:srgbClr val="000000"/>
              </a:buClr>
              <a:buFont typeface="Arial"/>
              <a:buNone/>
            </a:pPr>
            <a:fld id="{D643A852-0206-46AC-B0EB-645612933129}" type="slidenum">
              <a:rPr lang="en-US" kern="0" smtClean="0">
                <a:solidFill>
                  <a:srgbClr val="FFFFFF"/>
                </a:solidFill>
                <a:latin typeface="Impact"/>
                <a:ea typeface="Arial"/>
                <a:cs typeface="Arial"/>
                <a:sym typeface="Arial"/>
              </a:rPr>
              <a:pPr defTabSz="914400"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kern="0">
              <a:solidFill>
                <a:srgbClr val="FFFFFF"/>
              </a:solidFill>
              <a:latin typeface="Impact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14571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7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microsoft.com/office/2007/relationships/hdphoto" Target="../media/hdphoto3.wdp"/><Relationship Id="rId5" Type="http://schemas.openxmlformats.org/officeDocument/2006/relationships/image" Target="../media/image10.png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microsoft.com/office/2007/relationships/hdphoto" Target="../media/hdphoto2.wdp"/><Relationship Id="rId9" Type="http://schemas.openxmlformats.org/officeDocument/2006/relationships/image" Target="../media/image14.pn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4.wdp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11" Type="http://schemas.openxmlformats.org/officeDocument/2006/relationships/image" Target="../media/image35.jpg"/><Relationship Id="rId5" Type="http://schemas.openxmlformats.org/officeDocument/2006/relationships/image" Target="../media/image29.jpeg"/><Relationship Id="rId10" Type="http://schemas.openxmlformats.org/officeDocument/2006/relationships/image" Target="../media/image34.jp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60;p126"/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" t="845" b="5508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253" y="863570"/>
            <a:ext cx="8959515" cy="1807441"/>
          </a:xfrm>
        </p:spPr>
        <p:txBody>
          <a:bodyPr>
            <a:noAutofit/>
          </a:bodyPr>
          <a:lstStyle/>
          <a:p>
            <a:r>
              <a:rPr lang="pt-PT" dirty="0">
                <a:solidFill>
                  <a:schemeClr val="bg1"/>
                </a:solidFill>
              </a:rPr>
              <a:t>LIP – </a:t>
            </a:r>
            <a:r>
              <a:rPr lang="pt-PT" dirty="0" err="1">
                <a:solidFill>
                  <a:schemeClr val="bg1"/>
                </a:solidFill>
              </a:rPr>
              <a:t>Laboratory</a:t>
            </a:r>
            <a:r>
              <a:rPr lang="pt-PT" dirty="0">
                <a:solidFill>
                  <a:schemeClr val="bg1"/>
                </a:solidFill>
              </a:rPr>
              <a:t> for </a:t>
            </a:r>
            <a:r>
              <a:rPr lang="pt-PT" dirty="0" err="1">
                <a:solidFill>
                  <a:schemeClr val="bg1"/>
                </a:solidFill>
              </a:rPr>
              <a:t>Instrumentation</a:t>
            </a:r>
            <a:r>
              <a:rPr lang="pt-PT" dirty="0">
                <a:solidFill>
                  <a:schemeClr val="bg1"/>
                </a:solidFill>
              </a:rPr>
              <a:t> </a:t>
            </a:r>
            <a:r>
              <a:rPr lang="pt-PT" dirty="0" err="1">
                <a:solidFill>
                  <a:schemeClr val="bg1"/>
                </a:solidFill>
              </a:rPr>
              <a:t>and</a:t>
            </a:r>
            <a:r>
              <a:rPr lang="pt-PT" dirty="0">
                <a:solidFill>
                  <a:schemeClr val="bg1"/>
                </a:solidFill>
              </a:rPr>
              <a:t> Experimental </a:t>
            </a:r>
            <a:r>
              <a:rPr lang="pt-PT" dirty="0" err="1">
                <a:solidFill>
                  <a:schemeClr val="bg1"/>
                </a:solidFill>
              </a:rPr>
              <a:t>Particle</a:t>
            </a:r>
            <a:r>
              <a:rPr lang="pt-PT" dirty="0">
                <a:solidFill>
                  <a:schemeClr val="bg1"/>
                </a:solidFill>
              </a:rPr>
              <a:t> </a:t>
            </a:r>
            <a:r>
              <a:rPr lang="pt-PT" dirty="0" err="1">
                <a:solidFill>
                  <a:schemeClr val="bg1"/>
                </a:solidFill>
              </a:rPr>
              <a:t>Physics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039979"/>
            <a:ext cx="9143999" cy="1138189"/>
          </a:xfrm>
        </p:spPr>
        <p:txBody>
          <a:bodyPr>
            <a:normAutofit fontScale="47500" lnSpcReduction="20000"/>
          </a:bodyPr>
          <a:lstStyle/>
          <a:p>
            <a:r>
              <a:rPr lang="pt-PT" sz="4600" dirty="0" err="1">
                <a:solidFill>
                  <a:schemeClr val="bg1"/>
                </a:solidFill>
              </a:rPr>
              <a:t>From</a:t>
            </a:r>
            <a:r>
              <a:rPr lang="pt-PT" sz="4600" dirty="0">
                <a:solidFill>
                  <a:schemeClr val="bg1"/>
                </a:solidFill>
              </a:rPr>
              <a:t> Fundamental </a:t>
            </a:r>
            <a:r>
              <a:rPr lang="pt-PT" sz="4600" dirty="0" err="1">
                <a:solidFill>
                  <a:schemeClr val="bg1"/>
                </a:solidFill>
              </a:rPr>
              <a:t>Physics</a:t>
            </a:r>
            <a:r>
              <a:rPr lang="pt-PT" sz="4600" dirty="0">
                <a:solidFill>
                  <a:schemeClr val="bg1"/>
                </a:solidFill>
              </a:rPr>
              <a:t> to </a:t>
            </a:r>
            <a:r>
              <a:rPr lang="pt-PT" sz="4600" dirty="0" err="1">
                <a:solidFill>
                  <a:schemeClr val="bg1"/>
                </a:solidFill>
              </a:rPr>
              <a:t>the</a:t>
            </a:r>
            <a:r>
              <a:rPr lang="pt-PT" sz="4600" dirty="0">
                <a:solidFill>
                  <a:schemeClr val="bg1"/>
                </a:solidFill>
              </a:rPr>
              <a:t> </a:t>
            </a:r>
            <a:r>
              <a:rPr lang="pt-PT" sz="4600" dirty="0" err="1">
                <a:solidFill>
                  <a:schemeClr val="bg1"/>
                </a:solidFill>
              </a:rPr>
              <a:t>Space</a:t>
            </a:r>
            <a:r>
              <a:rPr lang="pt-PT" sz="4600" dirty="0">
                <a:solidFill>
                  <a:schemeClr val="bg1"/>
                </a:solidFill>
              </a:rPr>
              <a:t> Frontier</a:t>
            </a:r>
          </a:p>
          <a:p>
            <a:endParaRPr lang="pt-PT" dirty="0">
              <a:solidFill>
                <a:schemeClr val="bg1"/>
              </a:solidFill>
            </a:endParaRPr>
          </a:p>
          <a:p>
            <a:endParaRPr lang="pt-PT" dirty="0">
              <a:solidFill>
                <a:schemeClr val="bg1"/>
              </a:solidFill>
            </a:endParaRPr>
          </a:p>
          <a:p>
            <a:r>
              <a:rPr lang="pt-PT" dirty="0">
                <a:solidFill>
                  <a:schemeClr val="bg1"/>
                </a:solidFill>
              </a:rPr>
              <a:t>Ricardo Gonçalo (FCTUC &amp; LIP)</a:t>
            </a:r>
          </a:p>
        </p:txBody>
      </p:sp>
      <p:pic>
        <p:nvPicPr>
          <p:cNvPr id="16" name="Picture 15" descr="UC_V_FundoEscuro-branco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732" y="4547225"/>
            <a:ext cx="610541" cy="599610"/>
          </a:xfrm>
          <a:prstGeom prst="rect">
            <a:avLst/>
          </a:prstGeom>
        </p:spPr>
      </p:pic>
      <p:pic>
        <p:nvPicPr>
          <p:cNvPr id="17" name="Picture 16" descr="2017_FCT_H_branco.png"/>
          <p:cNvPicPr>
            <a:picLocks noChangeAspect="1"/>
          </p:cNvPicPr>
          <p:nvPr/>
        </p:nvPicPr>
        <p:blipFill rotWithShape="1">
          <a:blip r:embed="rId4" cstate="screen">
            <a:alphaModFix amt="5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41" r="8619"/>
          <a:stretch/>
        </p:blipFill>
        <p:spPr>
          <a:xfrm>
            <a:off x="1466274" y="4547225"/>
            <a:ext cx="1755408" cy="596275"/>
          </a:xfrm>
          <a:prstGeom prst="rect">
            <a:avLst/>
          </a:prstGeom>
        </p:spPr>
      </p:pic>
      <p:pic>
        <p:nvPicPr>
          <p:cNvPr id="18" name="Picture 17" descr="LIP-white-3100x2100.png"/>
          <p:cNvPicPr>
            <a:picLocks noChangeAspect="1"/>
          </p:cNvPicPr>
          <p:nvPr/>
        </p:nvPicPr>
        <p:blipFill>
          <a:blip r:embed="rId5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47225"/>
            <a:ext cx="855732" cy="56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9827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714"/>
            <a:ext cx="8229600" cy="857250"/>
          </a:xfrm>
        </p:spPr>
        <p:txBody>
          <a:bodyPr/>
          <a:lstStyle/>
          <a:p>
            <a:r>
              <a:rPr lang="pt-PT" dirty="0" err="1">
                <a:solidFill>
                  <a:srgbClr val="FFFFFF"/>
                </a:solidFill>
              </a:rPr>
              <a:t>Partners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2340"/>
            <a:ext cx="8229600" cy="3926024"/>
          </a:xfrm>
        </p:spPr>
        <p:txBody>
          <a:bodyPr>
            <a:normAutofit fontScale="92500" lnSpcReduction="20000"/>
          </a:bodyPr>
          <a:lstStyle/>
          <a:p>
            <a:r>
              <a:rPr lang="pt-PT" dirty="0">
                <a:solidFill>
                  <a:srgbClr val="FFFFFF"/>
                </a:solidFill>
              </a:rPr>
              <a:t>ESA</a:t>
            </a:r>
          </a:p>
          <a:p>
            <a:r>
              <a:rPr lang="pt-PT" dirty="0">
                <a:solidFill>
                  <a:srgbClr val="FFFFFF"/>
                </a:solidFill>
              </a:rPr>
              <a:t>NASA</a:t>
            </a:r>
          </a:p>
          <a:p>
            <a:r>
              <a:rPr lang="pt-PT" dirty="0" err="1">
                <a:solidFill>
                  <a:srgbClr val="FFFFFF"/>
                </a:solidFill>
              </a:rPr>
              <a:t>Active</a:t>
            </a:r>
            <a:r>
              <a:rPr lang="pt-PT" dirty="0">
                <a:solidFill>
                  <a:srgbClr val="FFFFFF"/>
                </a:solidFill>
              </a:rPr>
              <a:t> </a:t>
            </a:r>
            <a:r>
              <a:rPr lang="pt-PT" dirty="0" err="1">
                <a:solidFill>
                  <a:srgbClr val="FFFFFF"/>
                </a:solidFill>
              </a:rPr>
              <a:t>Space</a:t>
            </a:r>
            <a:endParaRPr lang="pt-PT" dirty="0">
              <a:solidFill>
                <a:srgbClr val="FFFFFF"/>
              </a:solidFill>
            </a:endParaRPr>
          </a:p>
          <a:p>
            <a:r>
              <a:rPr lang="pt-PT" dirty="0">
                <a:solidFill>
                  <a:srgbClr val="FFFFFF"/>
                </a:solidFill>
              </a:rPr>
              <a:t>EFACEC</a:t>
            </a:r>
          </a:p>
          <a:p>
            <a:r>
              <a:rPr lang="pt-PT" dirty="0" err="1">
                <a:solidFill>
                  <a:srgbClr val="FFFFFF"/>
                </a:solidFill>
              </a:rPr>
              <a:t>Advacam</a:t>
            </a:r>
            <a:r>
              <a:rPr lang="pt-PT" dirty="0">
                <a:solidFill>
                  <a:srgbClr val="FFFFFF"/>
                </a:solidFill>
              </a:rPr>
              <a:t> (</a:t>
            </a:r>
            <a:r>
              <a:rPr lang="pt-PT" dirty="0" err="1">
                <a:solidFill>
                  <a:srgbClr val="FFFFFF"/>
                </a:solidFill>
              </a:rPr>
              <a:t>Chzechia</a:t>
            </a:r>
            <a:r>
              <a:rPr lang="pt-PT" dirty="0">
                <a:solidFill>
                  <a:srgbClr val="FFFFFF"/>
                </a:solidFill>
              </a:rPr>
              <a:t>)</a:t>
            </a:r>
          </a:p>
          <a:p>
            <a:r>
              <a:rPr lang="pt-PT" dirty="0" err="1">
                <a:solidFill>
                  <a:srgbClr val="FFFFFF"/>
                </a:solidFill>
              </a:rPr>
              <a:t>Ideas</a:t>
            </a:r>
            <a:r>
              <a:rPr lang="pt-PT" dirty="0">
                <a:solidFill>
                  <a:srgbClr val="FFFFFF"/>
                </a:solidFill>
              </a:rPr>
              <a:t> (</a:t>
            </a:r>
            <a:r>
              <a:rPr lang="pt-PT" dirty="0" err="1">
                <a:solidFill>
                  <a:srgbClr val="FFFFFF"/>
                </a:solidFill>
              </a:rPr>
              <a:t>Norway</a:t>
            </a:r>
            <a:r>
              <a:rPr lang="pt-PT" dirty="0">
                <a:solidFill>
                  <a:srgbClr val="FFFFFF"/>
                </a:solidFill>
              </a:rPr>
              <a:t>)</a:t>
            </a:r>
          </a:p>
          <a:p>
            <a:r>
              <a:rPr lang="pt-PT" dirty="0">
                <a:solidFill>
                  <a:srgbClr val="FFFFFF"/>
                </a:solidFill>
              </a:rPr>
              <a:t>PSI (</a:t>
            </a:r>
            <a:r>
              <a:rPr lang="pt-PT" dirty="0" err="1">
                <a:solidFill>
                  <a:srgbClr val="FFFFFF"/>
                </a:solidFill>
              </a:rPr>
              <a:t>Switzerland</a:t>
            </a:r>
            <a:r>
              <a:rPr lang="pt-PT" dirty="0">
                <a:solidFill>
                  <a:srgbClr val="FFFFFF"/>
                </a:solidFill>
              </a:rPr>
              <a:t>)</a:t>
            </a:r>
          </a:p>
          <a:p>
            <a:r>
              <a:rPr lang="pt-PT" dirty="0">
                <a:solidFill>
                  <a:srgbClr val="FFFFFF"/>
                </a:solidFill>
              </a:rPr>
              <a:t>...</a:t>
            </a:r>
          </a:p>
        </p:txBody>
      </p:sp>
      <p:pic>
        <p:nvPicPr>
          <p:cNvPr id="5" name="Picture 4" descr="1200px-EFACEC_logo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818" y="2455934"/>
            <a:ext cx="2274455" cy="758151"/>
          </a:xfrm>
          <a:prstGeom prst="rect">
            <a:avLst/>
          </a:prstGeom>
        </p:spPr>
      </p:pic>
      <p:pic>
        <p:nvPicPr>
          <p:cNvPr id="6" name="Picture 5" descr="logoASTslog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727" y="1819935"/>
            <a:ext cx="3029527" cy="814825"/>
          </a:xfrm>
          <a:prstGeom prst="rect">
            <a:avLst/>
          </a:prstGeom>
        </p:spPr>
      </p:pic>
      <p:pic>
        <p:nvPicPr>
          <p:cNvPr id="8" name="Picture 7" descr="ESA_emblem_sea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313" y="477546"/>
            <a:ext cx="1323554" cy="13235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9003" y="3090634"/>
            <a:ext cx="2752436" cy="5288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0488" y="853229"/>
            <a:ext cx="2773240" cy="13866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8635" y="3619512"/>
            <a:ext cx="2574637" cy="8582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27488" y="4140154"/>
            <a:ext cx="1699491" cy="67514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429901" y="4483057"/>
            <a:ext cx="2516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 err="1">
                <a:solidFill>
                  <a:srgbClr val="FFFFFF"/>
                </a:solidFill>
              </a:rPr>
              <a:t>http</a:t>
            </a:r>
            <a:r>
              <a:rPr lang="pt-PT" sz="2000" b="1" dirty="0">
                <a:solidFill>
                  <a:srgbClr val="FFFFFF"/>
                </a:solidFill>
              </a:rPr>
              <a:t>://</a:t>
            </a:r>
            <a:r>
              <a:rPr lang="pt-PT" sz="2000" b="1" dirty="0" err="1">
                <a:solidFill>
                  <a:srgbClr val="FFFFFF"/>
                </a:solidFill>
              </a:rPr>
              <a:t>www.lip.pt</a:t>
            </a:r>
            <a:r>
              <a:rPr lang="pt-PT" sz="2000" b="1" dirty="0">
                <a:solidFill>
                  <a:srgbClr val="FFFFFF"/>
                </a:solidFill>
              </a:rPr>
              <a:t>/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BE86DC-577B-F3CE-6351-4983831F0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China National Space Administration visit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925D4D-4B44-3137-6C98-532BF3EA1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1F63-8711-DC43-A6B3-12EC219617CA}" type="slidenum">
              <a:rPr lang="pt-PT" smtClean="0"/>
              <a:t>10</a:t>
            </a:fld>
            <a:endParaRPr lang="pt-PT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5C6C0E0D-B52A-D323-7697-DC6422786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08.12.23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701196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C4A53D-AE23-7570-D4A1-93600ADEAC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688" y="930574"/>
            <a:ext cx="6111964" cy="32823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21182" y="4352575"/>
            <a:ext cx="2516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 err="1"/>
              <a:t>http</a:t>
            </a:r>
            <a:r>
              <a:rPr lang="pt-PT" sz="2000" b="1" dirty="0"/>
              <a:t>://</a:t>
            </a:r>
            <a:r>
              <a:rPr lang="pt-PT" sz="2000" b="1" dirty="0" err="1"/>
              <a:t>www.lip.pt</a:t>
            </a:r>
            <a:r>
              <a:rPr lang="pt-PT" sz="2000" b="1" dirty="0"/>
              <a:t>/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A0062-18E1-E1F2-33C8-C673CA017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China National Space Administration visit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88AF11-764C-28A8-05FF-F582973A4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1F63-8711-DC43-A6B3-12EC219617CA}" type="slidenum">
              <a:rPr lang="pt-PT" smtClean="0"/>
              <a:t>11</a:t>
            </a:fld>
            <a:endParaRPr lang="pt-P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B2FE38-4A58-C8FF-A52E-B0FFC720A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08.12.23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97039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IP_intr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9E515CB-6DE3-BCEC-5572-60DCFABB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China National Space Administration visit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51D63D-F032-BEF7-1ED5-33577DD5B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1F63-8711-DC43-A6B3-12EC219617CA}" type="slidenum">
              <a:rPr lang="pt-PT" smtClean="0"/>
              <a:t>2</a:t>
            </a:fld>
            <a:endParaRPr lang="pt-P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1C66C0-11FD-8048-2964-D2059A889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08.12.23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09986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0"/>
            <a:ext cx="4547724" cy="30341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655" y="205979"/>
            <a:ext cx="3872345" cy="857250"/>
          </a:xfrm>
        </p:spPr>
        <p:txBody>
          <a:bodyPr>
            <a:noAutofit/>
          </a:bodyPr>
          <a:lstStyle/>
          <a:p>
            <a:pPr algn="l"/>
            <a:r>
              <a:rPr lang="pt-PT" sz="2400" kern="0" dirty="0" err="1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Particle</a:t>
            </a:r>
            <a:r>
              <a:rPr lang="pt-PT" sz="2400" kern="0" dirty="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lang="pt-PT" sz="2400" kern="0" dirty="0" err="1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Physics</a:t>
            </a:r>
            <a:r>
              <a:rPr lang="pt-PT" sz="2400" kern="0" dirty="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 Technologies</a:t>
            </a:r>
            <a:endParaRPr lang="pt-PT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4114799" cy="3752849"/>
          </a:xfrm>
        </p:spPr>
        <p:txBody>
          <a:bodyPr>
            <a:normAutofit fontScale="62500" lnSpcReduction="20000"/>
          </a:bodyPr>
          <a:lstStyle/>
          <a:p>
            <a:pPr marL="457200" indent="-355600" defTabSz="914400">
              <a:lnSpc>
                <a:spcPct val="150000"/>
              </a:lnSpc>
              <a:buClr>
                <a:srgbClr val="FFFFFF"/>
              </a:buClr>
              <a:buSzPts val="2000"/>
              <a:buFont typeface="Arial" panose="020B0604020202020204" pitchFamily="34" charset="0"/>
              <a:buChar char="•"/>
            </a:pPr>
            <a:r>
              <a:rPr lang="en-GB" kern="0" dirty="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Radiation </a:t>
            </a:r>
            <a:r>
              <a:rPr lang="en-GB" kern="0" dirty="0" err="1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Detetors</a:t>
            </a:r>
            <a:endParaRPr lang="en-GB" kern="0" dirty="0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457200" indent="-355600" defTabSz="914400">
              <a:lnSpc>
                <a:spcPct val="150000"/>
              </a:lnSpc>
              <a:buClr>
                <a:srgbClr val="FFFFFF"/>
              </a:buClr>
              <a:buSzPts val="2000"/>
              <a:buFont typeface="Arial" panose="020B0604020202020204" pitchFamily="34" charset="0"/>
              <a:buChar char="•"/>
            </a:pPr>
            <a:r>
              <a:rPr lang="en-GB" kern="0" dirty="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Particle Accelerators</a:t>
            </a:r>
          </a:p>
          <a:p>
            <a:pPr marL="457200" indent="-355600" defTabSz="914400">
              <a:lnSpc>
                <a:spcPct val="150000"/>
              </a:lnSpc>
              <a:buClr>
                <a:srgbClr val="FFFFFF"/>
              </a:buClr>
              <a:buSzPts val="2000"/>
              <a:buFont typeface="Arial" panose="020B0604020202020204" pitchFamily="34" charset="0"/>
              <a:buChar char="•"/>
            </a:pPr>
            <a:r>
              <a:rPr lang="en-GB" kern="0" dirty="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Electronics and Instrumentation</a:t>
            </a:r>
          </a:p>
          <a:p>
            <a:pPr marL="457200" indent="-355600" defTabSz="914400">
              <a:lnSpc>
                <a:spcPct val="150000"/>
              </a:lnSpc>
              <a:buClr>
                <a:srgbClr val="FFFFFF"/>
              </a:buClr>
              <a:buSzPts val="2000"/>
              <a:buFont typeface="Arial" panose="020B0604020202020204" pitchFamily="34" charset="0"/>
              <a:buChar char="•"/>
            </a:pPr>
            <a:r>
              <a:rPr lang="en-GB" kern="0" dirty="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Software:</a:t>
            </a:r>
          </a:p>
          <a:p>
            <a:pPr marL="857250" lvl="1" indent="-355600" defTabSz="914400">
              <a:lnSpc>
                <a:spcPct val="150000"/>
              </a:lnSpc>
              <a:buClr>
                <a:srgbClr val="FFFFFF"/>
              </a:buClr>
              <a:buSzPts val="2000"/>
              <a:buFont typeface="Arial" panose="020B0604020202020204" pitchFamily="34" charset="0"/>
              <a:buChar char="•"/>
            </a:pPr>
            <a:r>
              <a:rPr lang="en-GB" kern="0" dirty="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Large-scale data analysis</a:t>
            </a:r>
          </a:p>
          <a:p>
            <a:pPr marL="857250" lvl="1" indent="-355600" defTabSz="914400">
              <a:lnSpc>
                <a:spcPct val="150000"/>
              </a:lnSpc>
              <a:buClr>
                <a:srgbClr val="FFFFFF"/>
              </a:buClr>
              <a:buSzPts val="2000"/>
              <a:buFont typeface="Arial" panose="020B0604020202020204" pitchFamily="34" charset="0"/>
              <a:buChar char="•"/>
            </a:pPr>
            <a:r>
              <a:rPr lang="en-GB" kern="0" dirty="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Large experimental control systems</a:t>
            </a:r>
          </a:p>
          <a:p>
            <a:pPr marL="857250" lvl="1" indent="-355600" defTabSz="914400">
              <a:lnSpc>
                <a:spcPct val="150000"/>
              </a:lnSpc>
              <a:buClr>
                <a:srgbClr val="FFFFFF"/>
              </a:buClr>
              <a:buSzPts val="2000"/>
              <a:buFont typeface="Arial" panose="020B0604020202020204" pitchFamily="34" charset="0"/>
              <a:buChar char="•"/>
            </a:pPr>
            <a:r>
              <a:rPr lang="en-GB" kern="0" dirty="0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Detector/radiation simulation </a:t>
            </a:r>
          </a:p>
          <a:p>
            <a:endParaRPr lang="pt-PT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B281FF1-2B14-8263-3D20-73E36FF3C034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305144" y="2332399"/>
            <a:ext cx="1814580" cy="2811101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999" y="2807936"/>
            <a:ext cx="2990273" cy="2337396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1C1954-D7E4-BBC1-BB64-82C8991E7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China National Space Administration visit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50AD22-0189-7509-CF8B-C099B4F66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1F63-8711-DC43-A6B3-12EC219617CA}" type="slidenum">
              <a:rPr lang="pt-PT" smtClean="0"/>
              <a:t>3</a:t>
            </a:fld>
            <a:endParaRPr lang="pt-PT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7A6CA7F-3608-3005-6A53-D414DD2F3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08.12.23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9725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86" b="99292" l="2520" r="98508">
                        <a14:foregroundMark x1="90484" y1="48022" x2="98508" y2="47363"/>
                        <a14:foregroundMark x1="52089" y1="88354" x2="51790" y2="95361"/>
                        <a14:foregroundMark x1="7725" y1="12964" x2="33621" y2="13843"/>
                        <a14:foregroundMark x1="82725" y1="10547" x2="62500" y2="9448"/>
                        <a14:foregroundMark x1="23508" y1="11865" x2="33024" y2="9448"/>
                        <a14:foregroundMark x1="18733" y1="11865" x2="22613" y2="11646"/>
                        <a14:foregroundMark x1="92540" y1="57446" x2="93137" y2="49561"/>
                        <a14:foregroundMark x1="10643" y1="78662" x2="9781" y2="66846"/>
                        <a14:foregroundMark x1="85743" y1="65967" x2="82460" y2="76001"/>
                        <a14:foregroundMark x1="80040" y1="74463" x2="82294" y2="76880"/>
                        <a14:foregroundMark x1="42739" y1="86743" x2="43037" y2="91553"/>
                        <a14:backgroundMark x1="83024" y1="50220" x2="97016" y2="50220"/>
                        <a14:backgroundMark x1="3879" y1="11206" x2="3282" y2="23486"/>
                        <a14:backgroundMark x1="15186" y1="53491" x2="17573" y2="58105"/>
                        <a14:backgroundMark x1="14887" y1="9448" x2="26194" y2="8569"/>
                        <a14:backgroundMark x1="94330" y1="65112" x2="98210" y2="16455"/>
                        <a14:backgroundMark x1="15849" y1="71802" x2="32394" y2="70532"/>
                        <a14:backgroundMark x1="21519" y1="54150" x2="23442" y2="55420"/>
                        <a14:backgroundMark x1="34483" y1="71436" x2="36207" y2="74854"/>
                        <a14:backgroundMark x1="15318" y1="74976" x2="26890" y2="74609"/>
                        <a14:backgroundMark x1="68137" y1="78784" x2="76426" y2="71802"/>
                        <a14:backgroundMark x1="6167" y1="86304" x2="4675" y2="663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7042" y="1320083"/>
            <a:ext cx="1321390" cy="1345925"/>
          </a:xfrm>
          <a:prstGeom prst="rect">
            <a:avLst/>
          </a:prstGeom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711" y="2762889"/>
            <a:ext cx="1801142" cy="1088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0133" y="2543986"/>
            <a:ext cx="1511500" cy="112591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7" t="8896" r="1323" b="3984"/>
          <a:stretch>
            <a:fillRect/>
          </a:stretch>
        </p:blipFill>
        <p:spPr bwMode="auto">
          <a:xfrm>
            <a:off x="7420136" y="4122724"/>
            <a:ext cx="1617527" cy="768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1226" t="10328" r="25000" b="6577"/>
          <a:stretch/>
        </p:blipFill>
        <p:spPr>
          <a:xfrm>
            <a:off x="3638525" y="1338180"/>
            <a:ext cx="1808477" cy="1170077"/>
          </a:xfrm>
          <a:prstGeom prst="rect">
            <a:avLst/>
          </a:prstGeom>
        </p:spPr>
      </p:pic>
      <p:pic>
        <p:nvPicPr>
          <p:cNvPr id="18" name="Picture 695" descr="caixaSemElectronica"/>
          <p:cNvPicPr>
            <a:picLocks noChangeAspect="1" noChangeArrowheads="1"/>
          </p:cNvPicPr>
          <p:nvPr/>
        </p:nvPicPr>
        <p:blipFill>
          <a:blip r:embed="rId9"/>
          <a:srcRect l="1163" t="14639" b="13527"/>
          <a:stretch>
            <a:fillRect/>
          </a:stretch>
        </p:blipFill>
        <p:spPr bwMode="auto">
          <a:xfrm>
            <a:off x="3073342" y="134531"/>
            <a:ext cx="1850079" cy="800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4" descr="CIMG6632_2"/>
          <p:cNvPicPr>
            <a:picLocks noChangeAspect="1" noChangeArrowheads="1"/>
          </p:cNvPicPr>
          <p:nvPr/>
        </p:nvPicPr>
        <p:blipFill>
          <a:blip r:embed="rId10">
            <a:lum bright="12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185">
                        <a14:foregroundMark x1="26069" y1="28527" x2="77800" y2="11285"/>
                        <a14:foregroundMark x1="51629" y1="41693" x2="94908" y2="21160"/>
                        <a14:foregroundMark x1="81568" y1="7994" x2="93279" y2="6426"/>
                        <a14:foregroundMark x1="47352" y1="60658" x2="94908" y2="44984"/>
                        <a14:backgroundMark x1="5804" y1="12226" x2="37271" y2="6426"/>
                        <a14:backgroundMark x1="3157" y1="7994" x2="2546" y2="39342"/>
                        <a14:backgroundMark x1="2037" y1="59875" x2="13747" y2="91850"/>
                        <a14:backgroundMark x1="20163" y1="75392" x2="32485" y2="93417"/>
                        <a14:backgroundMark x1="94297" y1="75392" x2="53259" y2="95141"/>
                        <a14:backgroundMark x1="41039" y1="94357" x2="57026" y2="95141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687925" y="580604"/>
            <a:ext cx="1687025" cy="821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65081" y="211969"/>
            <a:ext cx="1789334" cy="138780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/>
          <a:srcRect l="5535" r="8711"/>
          <a:stretch/>
        </p:blipFill>
        <p:spPr>
          <a:xfrm>
            <a:off x="348132" y="4024181"/>
            <a:ext cx="1746842" cy="107451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60724" y="4044346"/>
            <a:ext cx="1957869" cy="105434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5"/>
          <a:srcRect l="19920" t="12366" r="54368" b="57159"/>
          <a:stretch/>
        </p:blipFill>
        <p:spPr>
          <a:xfrm>
            <a:off x="3716935" y="2762889"/>
            <a:ext cx="1367551" cy="82615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3" name="TextBox 32"/>
          <p:cNvSpPr txBox="1"/>
          <p:nvPr/>
        </p:nvSpPr>
        <p:spPr>
          <a:xfrm>
            <a:off x="2421256" y="1790898"/>
            <a:ext cx="18465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cap="small" dirty="0" err="1"/>
              <a:t>Dark</a:t>
            </a:r>
            <a:r>
              <a:rPr lang="pt-PT" sz="2800" cap="small" dirty="0"/>
              <a:t> </a:t>
            </a:r>
            <a:r>
              <a:rPr lang="pt-PT" sz="2800" cap="small" dirty="0" err="1"/>
              <a:t>matter</a:t>
            </a:r>
            <a:endParaRPr lang="pt-PT" sz="2800" cap="small" dirty="0"/>
          </a:p>
        </p:txBody>
      </p:sp>
      <p:sp>
        <p:nvSpPr>
          <p:cNvPr id="24" name="TextBox 23"/>
          <p:cNvSpPr txBox="1"/>
          <p:nvPr/>
        </p:nvSpPr>
        <p:spPr>
          <a:xfrm>
            <a:off x="2416462" y="1008486"/>
            <a:ext cx="27685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cap="small" dirty="0" err="1">
                <a:solidFill>
                  <a:schemeClr val="accent6">
                    <a:lumMod val="50000"/>
                  </a:schemeClr>
                </a:solidFill>
              </a:rPr>
              <a:t>Radiation</a:t>
            </a:r>
            <a:r>
              <a:rPr lang="pt-PT" sz="3200" cap="small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t-PT" sz="3200" cap="small" dirty="0" err="1">
                <a:solidFill>
                  <a:schemeClr val="accent6">
                    <a:lumMod val="50000"/>
                  </a:schemeClr>
                </a:solidFill>
              </a:rPr>
              <a:t>Detectors</a:t>
            </a:r>
            <a:endParaRPr lang="pt-PT" sz="3200" cap="small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 rot="5400000">
            <a:off x="4564044" y="913022"/>
            <a:ext cx="19620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cap="small" dirty="0" err="1">
                <a:solidFill>
                  <a:schemeClr val="accent1">
                    <a:lumMod val="75000"/>
                  </a:schemeClr>
                </a:solidFill>
              </a:rPr>
              <a:t>Automation</a:t>
            </a:r>
            <a:r>
              <a:rPr lang="pt-PT" sz="2800" cap="small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PT" sz="2800" cap="small" dirty="0" err="1">
                <a:solidFill>
                  <a:schemeClr val="accent1">
                    <a:lumMod val="75000"/>
                  </a:schemeClr>
                </a:solidFill>
              </a:rPr>
              <a:t>and</a:t>
            </a:r>
            <a:r>
              <a:rPr lang="pt-PT" sz="2800" cap="small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PT" sz="2800" cap="small" dirty="0" err="1">
                <a:solidFill>
                  <a:schemeClr val="accent1">
                    <a:lumMod val="75000"/>
                  </a:schemeClr>
                </a:solidFill>
              </a:rPr>
              <a:t>control</a:t>
            </a:r>
            <a:endParaRPr lang="pt-PT" sz="2800" cap="small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436741" y="263695"/>
            <a:ext cx="2579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cap="small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Detector</a:t>
            </a:r>
            <a:r>
              <a:rPr lang="pt-PT" sz="2800" cap="smal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t-PT" sz="2800" cap="small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Laboratory</a:t>
            </a:r>
            <a:endParaRPr lang="pt-PT" sz="2400" cap="smal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 rot="16200000">
            <a:off x="4656388" y="2599145"/>
            <a:ext cx="16497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cap="small" dirty="0" err="1">
                <a:solidFill>
                  <a:schemeClr val="accent5">
                    <a:lumMod val="75000"/>
                  </a:schemeClr>
                </a:solidFill>
              </a:rPr>
              <a:t>Precision</a:t>
            </a:r>
            <a:r>
              <a:rPr lang="pt-PT" sz="2400" cap="small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pt-PT" sz="2400" cap="small" dirty="0" err="1">
                <a:solidFill>
                  <a:schemeClr val="accent5">
                    <a:lumMod val="75000"/>
                  </a:schemeClr>
                </a:solidFill>
              </a:rPr>
              <a:t>mechanical</a:t>
            </a:r>
            <a:r>
              <a:rPr lang="pt-PT" sz="2400" cap="small" dirty="0">
                <a:solidFill>
                  <a:schemeClr val="accent5">
                    <a:lumMod val="75000"/>
                  </a:schemeClr>
                </a:solidFill>
              </a:rPr>
              <a:t> workshop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051920" y="1878085"/>
            <a:ext cx="1617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000" cap="small" dirty="0" err="1">
                <a:solidFill>
                  <a:schemeClr val="bg1">
                    <a:lumMod val="50000"/>
                  </a:schemeClr>
                </a:solidFill>
              </a:rPr>
              <a:t>Space</a:t>
            </a:r>
            <a:endParaRPr lang="pt-PT" sz="3600" cap="small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453235" y="2508257"/>
            <a:ext cx="2276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cap="small" dirty="0">
                <a:solidFill>
                  <a:srgbClr val="0000FF"/>
                </a:solidFill>
              </a:rPr>
              <a:t>Neutrinos</a:t>
            </a:r>
            <a:endParaRPr lang="pt-PT" sz="3200" cap="small" dirty="0">
              <a:solidFill>
                <a:srgbClr val="0000FF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 rot="16200000">
            <a:off x="4100097" y="851741"/>
            <a:ext cx="1470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cap="small" dirty="0" err="1">
                <a:solidFill>
                  <a:schemeClr val="accent4">
                    <a:lumMod val="75000"/>
                  </a:schemeClr>
                </a:solidFill>
              </a:rPr>
              <a:t>Muons</a:t>
            </a:r>
            <a:endParaRPr lang="pt-PT" sz="3200" cap="small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 rot="16200000">
            <a:off x="3706787" y="2720348"/>
            <a:ext cx="17766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cap="small" dirty="0" err="1">
                <a:solidFill>
                  <a:schemeClr val="accent3">
                    <a:lumMod val="75000"/>
                  </a:schemeClr>
                </a:solidFill>
              </a:rPr>
              <a:t>Thermal</a:t>
            </a:r>
            <a:r>
              <a:rPr lang="pt-PT" sz="2400" cap="small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pt-PT" sz="2400" cap="small" dirty="0" err="1">
                <a:solidFill>
                  <a:schemeClr val="accent3">
                    <a:lumMod val="75000"/>
                  </a:schemeClr>
                </a:solidFill>
              </a:rPr>
              <a:t>Neutrons</a:t>
            </a:r>
            <a:endParaRPr lang="pt-PT" sz="2400" cap="small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440306" y="2889742"/>
            <a:ext cx="17435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400" cap="small" dirty="0" err="1">
                <a:solidFill>
                  <a:srgbClr val="008000"/>
                </a:solidFill>
              </a:rPr>
              <a:t>Health</a:t>
            </a:r>
            <a:endParaRPr lang="pt-PT" sz="4400" cap="small" dirty="0">
              <a:solidFill>
                <a:srgbClr val="008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453237" y="3414838"/>
            <a:ext cx="17899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000" cap="small" dirty="0">
                <a:solidFill>
                  <a:schemeClr val="accent6">
                    <a:lumMod val="75000"/>
                  </a:schemeClr>
                </a:solidFill>
              </a:rPr>
              <a:t>CERN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929BDE-2B6B-19F0-1CDD-BE0D2BB2E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China National Space Administration visit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F718C2-529A-F8C9-3CFD-E09E4F3B3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A71F63-8711-DC43-A6B3-12EC219617CA}" type="slidenum">
              <a:rPr lang="pt-PT" smtClean="0"/>
              <a:t>4</a:t>
            </a:fld>
            <a:endParaRPr lang="pt-P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6BCF1F-05C7-B8F3-1EDC-1FA8E5453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08.12.23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5582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2.46914E-7 L -0.26232 0.012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25" y="6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971E-7 2.77692E-8 L -0.04048 0.1863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3" y="93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35802E-6 L 0.10972 0.19784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86" y="98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09877E-6 L 0.20139 0.21666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9" y="1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97531E-6 L 0.10486 0.10895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43" y="54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58025E-6 L 0.14201 -0.01018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1" y="-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25E-6 -3.02175E-6 L -0.48879 0.12911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40" y="64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6873E-6 2.11663E-6 L 0.29482 -0.0506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32" y="-25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83951E-6 L 0.36979 0.24197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90" y="120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2965E-6 4.83572E-6 L -0.20445 -0.14785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31" y="-74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000"/>
                            </p:stCondLst>
                            <p:childTnLst>
                              <p:par>
                                <p:cTn id="35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/>
      <p:bldP spid="26" grpId="0"/>
      <p:bldP spid="29" grpId="0"/>
      <p:bldP spid="30" grpId="0"/>
      <p:bldP spid="38" grpId="0"/>
      <p:bldP spid="39" grpId="0"/>
      <p:bldP spid="40" grpId="0"/>
      <p:bldP spid="41" grpId="0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8261"/>
            <a:ext cx="7404652" cy="874892"/>
          </a:xfrm>
        </p:spPr>
        <p:txBody>
          <a:bodyPr>
            <a:normAutofit/>
          </a:bodyPr>
          <a:lstStyle/>
          <a:p>
            <a:pPr algn="l"/>
            <a:r>
              <a:rPr lang="pt-PT" sz="3600" dirty="0" err="1"/>
              <a:t>Particle</a:t>
            </a:r>
            <a:r>
              <a:rPr lang="pt-PT" sz="3600" dirty="0"/>
              <a:t> </a:t>
            </a:r>
            <a:r>
              <a:rPr lang="pt-PT" sz="3600" dirty="0" err="1"/>
              <a:t>and</a:t>
            </a:r>
            <a:r>
              <a:rPr lang="pt-PT" sz="3600" dirty="0"/>
              <a:t> </a:t>
            </a:r>
            <a:r>
              <a:rPr lang="pt-PT" sz="3600" dirty="0" err="1"/>
              <a:t>Astroparticle</a:t>
            </a:r>
            <a:r>
              <a:rPr lang="pt-PT" sz="3600" dirty="0"/>
              <a:t> </a:t>
            </a:r>
            <a:r>
              <a:rPr lang="pt-PT" sz="3600" dirty="0" err="1"/>
              <a:t>Physics</a:t>
            </a:r>
            <a:endParaRPr lang="pt-PT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452" y="963153"/>
            <a:ext cx="5604831" cy="3970327"/>
          </a:xfrm>
        </p:spPr>
        <p:txBody>
          <a:bodyPr>
            <a:normAutofit fontScale="85000" lnSpcReduction="10000"/>
          </a:bodyPr>
          <a:lstStyle/>
          <a:p>
            <a:r>
              <a:rPr lang="pt-PT" dirty="0"/>
              <a:t>LHC (CERN) – ATLAS </a:t>
            </a:r>
            <a:r>
              <a:rPr lang="pt-PT" dirty="0" err="1"/>
              <a:t>experiment</a:t>
            </a:r>
            <a:r>
              <a:rPr lang="pt-PT" dirty="0"/>
              <a:t> 	</a:t>
            </a:r>
          </a:p>
          <a:p>
            <a:pPr lvl="1"/>
            <a:r>
              <a:rPr lang="pt-PT" dirty="0" err="1"/>
              <a:t>Higgs</a:t>
            </a:r>
            <a:r>
              <a:rPr lang="pt-PT" dirty="0"/>
              <a:t> </a:t>
            </a:r>
            <a:r>
              <a:rPr lang="pt-PT" dirty="0" err="1"/>
              <a:t>boson</a:t>
            </a:r>
            <a:r>
              <a:rPr lang="pt-PT" dirty="0"/>
              <a:t>, top quark, </a:t>
            </a:r>
            <a:r>
              <a:rPr lang="pt-PT" dirty="0" err="1"/>
              <a:t>exotics</a:t>
            </a:r>
            <a:r>
              <a:rPr lang="pt-PT" dirty="0"/>
              <a:t>, </a:t>
            </a:r>
            <a:r>
              <a:rPr lang="pt-PT" dirty="0" err="1"/>
              <a:t>etc</a:t>
            </a:r>
            <a:endParaRPr lang="pt-PT" dirty="0"/>
          </a:p>
          <a:p>
            <a:endParaRPr lang="pt-PT" dirty="0"/>
          </a:p>
          <a:p>
            <a:r>
              <a:rPr lang="pt-PT" dirty="0"/>
              <a:t>Lux </a:t>
            </a:r>
            <a:r>
              <a:rPr lang="pt-PT" dirty="0" err="1"/>
              <a:t>and</a:t>
            </a:r>
            <a:r>
              <a:rPr lang="pt-PT" dirty="0"/>
              <a:t> LZ </a:t>
            </a:r>
            <a:r>
              <a:rPr lang="pt-PT" dirty="0" err="1"/>
              <a:t>experiments</a:t>
            </a:r>
            <a:r>
              <a:rPr lang="pt-PT" dirty="0"/>
              <a:t> (US): </a:t>
            </a:r>
          </a:p>
          <a:p>
            <a:pPr lvl="1"/>
            <a:r>
              <a:rPr lang="pt-PT" dirty="0" err="1"/>
              <a:t>Dark</a:t>
            </a:r>
            <a:r>
              <a:rPr lang="pt-PT" dirty="0"/>
              <a:t> </a:t>
            </a:r>
            <a:r>
              <a:rPr lang="pt-PT" dirty="0" err="1"/>
              <a:t>Matter</a:t>
            </a:r>
            <a:r>
              <a:rPr lang="pt-PT" dirty="0"/>
              <a:t> </a:t>
            </a:r>
            <a:r>
              <a:rPr lang="pt-PT" dirty="0" err="1"/>
              <a:t>direct</a:t>
            </a:r>
            <a:r>
              <a:rPr lang="pt-PT" dirty="0"/>
              <a:t> </a:t>
            </a:r>
            <a:r>
              <a:rPr lang="pt-PT" dirty="0" err="1"/>
              <a:t>search</a:t>
            </a:r>
            <a:endParaRPr lang="pt-PT" dirty="0"/>
          </a:p>
          <a:p>
            <a:endParaRPr lang="pt-PT" dirty="0"/>
          </a:p>
          <a:p>
            <a:r>
              <a:rPr lang="pt-PT" dirty="0"/>
              <a:t>DUNE experimente (US):</a:t>
            </a:r>
          </a:p>
          <a:p>
            <a:pPr lvl="1"/>
            <a:r>
              <a:rPr lang="pt-PT" dirty="0" err="1"/>
              <a:t>Next</a:t>
            </a:r>
            <a:r>
              <a:rPr lang="pt-PT" dirty="0"/>
              <a:t> </a:t>
            </a:r>
            <a:r>
              <a:rPr lang="pt-PT" dirty="0" err="1"/>
              <a:t>generation</a:t>
            </a:r>
            <a:r>
              <a:rPr lang="pt-PT" dirty="0"/>
              <a:t> neutrino </a:t>
            </a:r>
            <a:r>
              <a:rPr lang="pt-PT" dirty="0" err="1"/>
              <a:t>oscillation</a:t>
            </a:r>
            <a:r>
              <a:rPr lang="pt-PT" dirty="0"/>
              <a:t> </a:t>
            </a:r>
            <a:r>
              <a:rPr lang="en-US" dirty="0"/>
              <a:t>experiment</a:t>
            </a:r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2908" y="3490468"/>
            <a:ext cx="2721093" cy="16530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938" y="1824197"/>
            <a:ext cx="2721092" cy="17592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5535" r="8711"/>
          <a:stretch/>
        </p:blipFill>
        <p:spPr>
          <a:xfrm>
            <a:off x="6422908" y="0"/>
            <a:ext cx="2721092" cy="182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859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8261"/>
            <a:ext cx="7658100" cy="857250"/>
          </a:xfrm>
        </p:spPr>
        <p:txBody>
          <a:bodyPr>
            <a:normAutofit/>
          </a:bodyPr>
          <a:lstStyle/>
          <a:p>
            <a:pPr algn="l"/>
            <a:r>
              <a:rPr lang="pt-PT" sz="3600" dirty="0" err="1"/>
              <a:t>Particle</a:t>
            </a:r>
            <a:r>
              <a:rPr lang="pt-PT" sz="3600" dirty="0"/>
              <a:t> </a:t>
            </a:r>
            <a:r>
              <a:rPr lang="pt-PT" sz="3600" dirty="0" err="1"/>
              <a:t>Detector</a:t>
            </a:r>
            <a:r>
              <a:rPr lang="pt-PT" sz="3600" dirty="0"/>
              <a:t> </a:t>
            </a:r>
            <a:r>
              <a:rPr lang="pt-PT" sz="3600" dirty="0" err="1"/>
              <a:t>development</a:t>
            </a:r>
            <a:endParaRPr lang="pt-PT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667" y="1351722"/>
            <a:ext cx="5874446" cy="3581758"/>
          </a:xfrm>
        </p:spPr>
        <p:txBody>
          <a:bodyPr>
            <a:normAutofit fontScale="77500" lnSpcReduction="20000"/>
          </a:bodyPr>
          <a:lstStyle/>
          <a:p>
            <a:r>
              <a:rPr lang="pt-PT" dirty="0" err="1"/>
              <a:t>Resistive</a:t>
            </a:r>
            <a:r>
              <a:rPr lang="pt-PT" dirty="0"/>
              <a:t> </a:t>
            </a:r>
            <a:r>
              <a:rPr lang="pt-PT" dirty="0" err="1"/>
              <a:t>Plate</a:t>
            </a:r>
            <a:r>
              <a:rPr lang="pt-PT" dirty="0"/>
              <a:t> </a:t>
            </a:r>
            <a:r>
              <a:rPr lang="pt-PT" dirty="0" err="1"/>
              <a:t>Chambers</a:t>
            </a:r>
            <a:endParaRPr lang="pt-PT" dirty="0"/>
          </a:p>
          <a:p>
            <a:pPr lvl="1"/>
            <a:r>
              <a:rPr lang="pt-PT" dirty="0" err="1"/>
              <a:t>Intrinsically</a:t>
            </a:r>
            <a:r>
              <a:rPr lang="pt-PT" dirty="0"/>
              <a:t> fast, </a:t>
            </a:r>
            <a:r>
              <a:rPr lang="pt-PT" dirty="0" err="1"/>
              <a:t>excellent</a:t>
            </a:r>
            <a:r>
              <a:rPr lang="pt-PT" dirty="0"/>
              <a:t> </a:t>
            </a:r>
            <a:r>
              <a:rPr lang="pt-PT" dirty="0" err="1"/>
              <a:t>spatial</a:t>
            </a:r>
            <a:r>
              <a:rPr lang="pt-PT" dirty="0"/>
              <a:t> </a:t>
            </a:r>
            <a:r>
              <a:rPr lang="pt-PT" dirty="0" err="1"/>
              <a:t>resolution</a:t>
            </a:r>
            <a:endParaRPr lang="pt-PT" dirty="0"/>
          </a:p>
          <a:p>
            <a:endParaRPr lang="pt-PT" dirty="0"/>
          </a:p>
          <a:p>
            <a:r>
              <a:rPr lang="pt-PT" dirty="0" err="1"/>
              <a:t>Noble</a:t>
            </a:r>
            <a:r>
              <a:rPr lang="pt-PT" dirty="0"/>
              <a:t> </a:t>
            </a:r>
            <a:r>
              <a:rPr lang="pt-PT" dirty="0" err="1"/>
              <a:t>liquid</a:t>
            </a:r>
            <a:r>
              <a:rPr lang="pt-PT" dirty="0"/>
              <a:t> </a:t>
            </a:r>
            <a:r>
              <a:rPr lang="pt-PT" dirty="0" err="1"/>
              <a:t>detectors</a:t>
            </a:r>
            <a:endParaRPr lang="pt-PT" dirty="0"/>
          </a:p>
          <a:p>
            <a:pPr lvl="1"/>
            <a:r>
              <a:rPr lang="pt-PT" dirty="0"/>
              <a:t>Neutrino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Dark</a:t>
            </a:r>
            <a:r>
              <a:rPr lang="pt-PT" dirty="0"/>
              <a:t> </a:t>
            </a:r>
            <a:r>
              <a:rPr lang="pt-PT" dirty="0" err="1"/>
              <a:t>Matter</a:t>
            </a:r>
            <a:r>
              <a:rPr lang="pt-PT" dirty="0"/>
              <a:t> </a:t>
            </a:r>
            <a:r>
              <a:rPr lang="pt-PT" dirty="0" err="1"/>
              <a:t>experiments</a:t>
            </a:r>
            <a:endParaRPr lang="pt-PT" dirty="0"/>
          </a:p>
          <a:p>
            <a:endParaRPr lang="pt-PT" dirty="0"/>
          </a:p>
          <a:p>
            <a:r>
              <a:rPr lang="pt-PT" dirty="0" err="1"/>
              <a:t>Gaseous</a:t>
            </a:r>
            <a:r>
              <a:rPr lang="pt-PT" dirty="0"/>
              <a:t> </a:t>
            </a:r>
            <a:r>
              <a:rPr lang="pt-PT" dirty="0" err="1"/>
              <a:t>detectors</a:t>
            </a:r>
            <a:endParaRPr lang="pt-PT" dirty="0"/>
          </a:p>
          <a:p>
            <a:pPr lvl="1"/>
            <a:r>
              <a:rPr lang="pt-PT" dirty="0" err="1"/>
              <a:t>Study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electron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ion</a:t>
            </a:r>
            <a:r>
              <a:rPr lang="pt-PT" dirty="0"/>
              <a:t> </a:t>
            </a:r>
            <a:r>
              <a:rPr lang="pt-PT" dirty="0" err="1"/>
              <a:t>mobility</a:t>
            </a:r>
            <a:r>
              <a:rPr lang="pt-PT" dirty="0"/>
              <a:t> in gases</a:t>
            </a:r>
          </a:p>
          <a:p>
            <a:endParaRPr lang="pt-PT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8341" y="12990"/>
            <a:ext cx="2674466" cy="1629164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6" r="18532"/>
          <a:stretch/>
        </p:blipFill>
        <p:spPr bwMode="auto">
          <a:xfrm rot="5400000">
            <a:off x="6862591" y="2849101"/>
            <a:ext cx="1727157" cy="2835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t="15043" b="18512"/>
          <a:stretch/>
        </p:blipFill>
        <p:spPr>
          <a:xfrm>
            <a:off x="6320867" y="1674258"/>
            <a:ext cx="2674466" cy="172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542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8157"/>
            <a:ext cx="6172200" cy="857250"/>
          </a:xfrm>
        </p:spPr>
        <p:txBody>
          <a:bodyPr>
            <a:normAutofit/>
          </a:bodyPr>
          <a:lstStyle/>
          <a:p>
            <a:pPr algn="l"/>
            <a:r>
              <a:rPr lang="pt-PT" dirty="0"/>
              <a:t>Some </a:t>
            </a:r>
            <a:r>
              <a:rPr lang="pt-PT" dirty="0" err="1"/>
              <a:t>Applications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970" y="1123122"/>
            <a:ext cx="6293767" cy="4020378"/>
          </a:xfrm>
        </p:spPr>
        <p:txBody>
          <a:bodyPr>
            <a:normAutofit fontScale="77500" lnSpcReduction="20000"/>
          </a:bodyPr>
          <a:lstStyle/>
          <a:p>
            <a:r>
              <a:rPr lang="pt-PT" dirty="0" err="1"/>
              <a:t>Brain</a:t>
            </a:r>
            <a:r>
              <a:rPr lang="pt-PT" dirty="0"/>
              <a:t>-PET </a:t>
            </a:r>
            <a:r>
              <a:rPr lang="pt-PT" dirty="0" err="1"/>
              <a:t>prototype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dirty="0" err="1"/>
              <a:t>sub-mm</a:t>
            </a:r>
            <a:r>
              <a:rPr lang="pt-PT" dirty="0"/>
              <a:t> </a:t>
            </a:r>
            <a:r>
              <a:rPr lang="pt-PT" dirty="0" err="1"/>
              <a:t>resolution</a:t>
            </a:r>
            <a:endParaRPr lang="pt-PT" dirty="0"/>
          </a:p>
          <a:p>
            <a:pPr lvl="1"/>
            <a:r>
              <a:rPr lang="pt-PT" dirty="0" err="1"/>
              <a:t>Under</a:t>
            </a:r>
            <a:r>
              <a:rPr lang="pt-PT" dirty="0"/>
              <a:t> </a:t>
            </a:r>
            <a:r>
              <a:rPr lang="pt-PT" dirty="0" err="1"/>
              <a:t>tests</a:t>
            </a:r>
            <a:r>
              <a:rPr lang="pt-PT" dirty="0"/>
              <a:t> in </a:t>
            </a:r>
            <a:r>
              <a:rPr lang="pt-PT" dirty="0" err="1"/>
              <a:t>radiation</a:t>
            </a:r>
            <a:r>
              <a:rPr lang="pt-PT" dirty="0"/>
              <a:t> </a:t>
            </a:r>
            <a:r>
              <a:rPr lang="pt-PT" dirty="0" err="1"/>
              <a:t>therapy</a:t>
            </a:r>
            <a:r>
              <a:rPr lang="pt-PT" dirty="0"/>
              <a:t> centre (ICNAS)</a:t>
            </a:r>
          </a:p>
          <a:p>
            <a:endParaRPr lang="pt-PT" sz="1200" dirty="0"/>
          </a:p>
          <a:p>
            <a:r>
              <a:rPr lang="pt-PT" dirty="0"/>
              <a:t>Radio-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proto-therapy</a:t>
            </a:r>
            <a:r>
              <a:rPr lang="pt-PT" dirty="0"/>
              <a:t> </a:t>
            </a:r>
            <a:r>
              <a:rPr lang="pt-PT" dirty="0" err="1"/>
              <a:t>instrumentation</a:t>
            </a:r>
            <a:endParaRPr lang="pt-PT" dirty="0"/>
          </a:p>
          <a:p>
            <a:endParaRPr lang="pt-PT" sz="1200" dirty="0"/>
          </a:p>
          <a:p>
            <a:r>
              <a:rPr lang="pt-PT" dirty="0" err="1"/>
              <a:t>Thermal</a:t>
            </a:r>
            <a:r>
              <a:rPr lang="pt-PT" dirty="0"/>
              <a:t> </a:t>
            </a:r>
            <a:r>
              <a:rPr lang="pt-PT" dirty="0" err="1"/>
              <a:t>neutron</a:t>
            </a:r>
            <a:r>
              <a:rPr lang="pt-PT" dirty="0"/>
              <a:t> </a:t>
            </a:r>
            <a:r>
              <a:rPr lang="pt-PT" dirty="0" err="1"/>
              <a:t>detectors</a:t>
            </a:r>
            <a:r>
              <a:rPr lang="pt-PT" dirty="0"/>
              <a:t> </a:t>
            </a:r>
            <a:endParaRPr lang="pt-PT" b="1" dirty="0"/>
          </a:p>
          <a:p>
            <a:pPr lvl="1"/>
            <a:r>
              <a:rPr lang="pt-PT" dirty="0" err="1"/>
              <a:t>European</a:t>
            </a:r>
            <a:r>
              <a:rPr lang="pt-PT" dirty="0"/>
              <a:t> </a:t>
            </a:r>
            <a:r>
              <a:rPr lang="pt-PT" dirty="0" err="1"/>
              <a:t>Spallation</a:t>
            </a:r>
            <a:r>
              <a:rPr lang="pt-PT" dirty="0"/>
              <a:t> </a:t>
            </a:r>
            <a:r>
              <a:rPr lang="pt-PT" dirty="0" err="1"/>
              <a:t>Source</a:t>
            </a:r>
            <a:endParaRPr lang="pt-PT" dirty="0"/>
          </a:p>
          <a:p>
            <a:pPr marL="0" indent="0">
              <a:buNone/>
            </a:pPr>
            <a:endParaRPr lang="pt-PT" sz="1200" dirty="0"/>
          </a:p>
          <a:p>
            <a:r>
              <a:rPr lang="pt-PT" dirty="0" err="1"/>
              <a:t>Muography</a:t>
            </a:r>
            <a:r>
              <a:rPr lang="pt-PT" dirty="0"/>
              <a:t> for </a:t>
            </a:r>
            <a:r>
              <a:rPr lang="pt-PT" dirty="0" err="1"/>
              <a:t>National</a:t>
            </a:r>
            <a:r>
              <a:rPr lang="pt-PT" dirty="0"/>
              <a:t> </a:t>
            </a:r>
            <a:r>
              <a:rPr lang="pt-PT" dirty="0" err="1"/>
              <a:t>Security</a:t>
            </a:r>
            <a:endParaRPr lang="pt-PT" dirty="0"/>
          </a:p>
          <a:p>
            <a:endParaRPr lang="pt-PT" sz="2000" dirty="0"/>
          </a:p>
          <a:p>
            <a:r>
              <a:rPr lang="pt-PT" dirty="0"/>
              <a:t>Tecnologia para o Astrofísica e Espaço</a:t>
            </a:r>
          </a:p>
          <a:p>
            <a:pPr lvl="1"/>
            <a:r>
              <a:rPr lang="pt-PT" dirty="0" err="1"/>
              <a:t>CdZnTe</a:t>
            </a:r>
            <a:r>
              <a:rPr lang="pt-PT" dirty="0"/>
              <a:t> </a:t>
            </a:r>
            <a:r>
              <a:rPr lang="pt-PT" dirty="0" err="1"/>
              <a:t>sensors</a:t>
            </a:r>
            <a:r>
              <a:rPr lang="pt-PT" dirty="0"/>
              <a:t> for X-</a:t>
            </a:r>
            <a:r>
              <a:rPr lang="pt-PT" dirty="0" err="1"/>
              <a:t>ray</a:t>
            </a:r>
            <a:r>
              <a:rPr lang="pt-PT" dirty="0"/>
              <a:t> </a:t>
            </a:r>
            <a:r>
              <a:rPr lang="pt-PT" dirty="0" err="1"/>
              <a:t>polarimetry</a:t>
            </a:r>
            <a:endParaRPr lang="pt-PT" b="1" dirty="0"/>
          </a:p>
          <a:p>
            <a:endParaRPr lang="pt-PT" sz="1200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738" y="8175"/>
            <a:ext cx="2733261" cy="1794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7" t="8896" r="1323" b="3984"/>
          <a:stretch>
            <a:fillRect/>
          </a:stretch>
        </p:blipFill>
        <p:spPr bwMode="auto">
          <a:xfrm>
            <a:off x="6410739" y="1802639"/>
            <a:ext cx="2733261" cy="1526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3" name="Picture 19" descr="US07945105-20110517-D0000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4" b="9963"/>
          <a:stretch/>
        </p:blipFill>
        <p:spPr bwMode="auto">
          <a:xfrm>
            <a:off x="6410738" y="3363925"/>
            <a:ext cx="2733262" cy="1757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73871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66" y="2753139"/>
            <a:ext cx="9054833" cy="23205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9574" y="0"/>
            <a:ext cx="7836799" cy="820635"/>
          </a:xfrm>
        </p:spPr>
        <p:txBody>
          <a:bodyPr>
            <a:normAutofit fontScale="90000"/>
          </a:bodyPr>
          <a:lstStyle/>
          <a:p>
            <a:pPr algn="l"/>
            <a:r>
              <a:rPr lang="pt-PT" dirty="0" err="1"/>
              <a:t>Infrastructures</a:t>
            </a:r>
            <a:r>
              <a:rPr lang="pt-PT" dirty="0"/>
              <a:t> in Coimbra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67" y="794625"/>
            <a:ext cx="8945504" cy="1958514"/>
          </a:xfrm>
        </p:spPr>
        <p:txBody>
          <a:bodyPr>
            <a:noAutofit/>
          </a:bodyPr>
          <a:lstStyle/>
          <a:p>
            <a:r>
              <a:rPr lang="pt-PT" sz="2000" dirty="0" err="1"/>
              <a:t>Detector</a:t>
            </a:r>
            <a:r>
              <a:rPr lang="pt-PT" sz="2000" dirty="0"/>
              <a:t> </a:t>
            </a:r>
            <a:r>
              <a:rPr lang="pt-PT" sz="2000" dirty="0" err="1"/>
              <a:t>Development</a:t>
            </a:r>
            <a:r>
              <a:rPr lang="pt-PT" sz="2000" dirty="0"/>
              <a:t> </a:t>
            </a:r>
            <a:r>
              <a:rPr lang="pt-PT" sz="2000" dirty="0" err="1"/>
              <a:t>Laboratory</a:t>
            </a:r>
            <a:r>
              <a:rPr lang="pt-PT" sz="2000" dirty="0"/>
              <a:t>: </a:t>
            </a:r>
          </a:p>
          <a:p>
            <a:pPr lvl="1"/>
            <a:r>
              <a:rPr lang="pt-PT" sz="1600" dirty="0"/>
              <a:t>Design </a:t>
            </a:r>
            <a:r>
              <a:rPr lang="pt-PT" sz="1600" dirty="0" err="1"/>
              <a:t>and</a:t>
            </a:r>
            <a:r>
              <a:rPr lang="pt-PT" sz="1600" dirty="0"/>
              <a:t> </a:t>
            </a:r>
            <a:r>
              <a:rPr lang="pt-PT" sz="1600" dirty="0" err="1"/>
              <a:t>construction</a:t>
            </a:r>
            <a:r>
              <a:rPr lang="pt-PT" sz="1600" dirty="0"/>
              <a:t> </a:t>
            </a:r>
            <a:r>
              <a:rPr lang="pt-PT" sz="1600" dirty="0" err="1"/>
              <a:t>of</a:t>
            </a:r>
            <a:r>
              <a:rPr lang="pt-PT" sz="1600" dirty="0"/>
              <a:t> </a:t>
            </a:r>
            <a:r>
              <a:rPr lang="pt-PT" sz="1600" dirty="0" err="1"/>
              <a:t>radiation</a:t>
            </a:r>
            <a:r>
              <a:rPr lang="pt-PT" sz="1600" dirty="0"/>
              <a:t> detetor </a:t>
            </a:r>
            <a:r>
              <a:rPr lang="pt-PT" sz="1600" dirty="0" err="1"/>
              <a:t>systems</a:t>
            </a:r>
            <a:endParaRPr lang="pt-PT" sz="1600" dirty="0"/>
          </a:p>
          <a:p>
            <a:r>
              <a:rPr lang="pt-PT" sz="2000" dirty="0" err="1"/>
              <a:t>Monitoring</a:t>
            </a:r>
            <a:r>
              <a:rPr lang="pt-PT" sz="2000" dirty="0"/>
              <a:t> </a:t>
            </a:r>
            <a:r>
              <a:rPr lang="pt-PT" sz="2000" dirty="0" err="1"/>
              <a:t>and</a:t>
            </a:r>
            <a:r>
              <a:rPr lang="pt-PT" sz="2000" dirty="0"/>
              <a:t> </a:t>
            </a:r>
            <a:r>
              <a:rPr lang="pt-PT" sz="2000" dirty="0" err="1"/>
              <a:t>Control</a:t>
            </a:r>
            <a:r>
              <a:rPr lang="pt-PT" sz="2000" dirty="0"/>
              <a:t> </a:t>
            </a:r>
            <a:r>
              <a:rPr lang="pt-PT" sz="2000" dirty="0" err="1"/>
              <a:t>Competence</a:t>
            </a:r>
            <a:r>
              <a:rPr lang="pt-PT" sz="2000" dirty="0"/>
              <a:t> Centre: </a:t>
            </a:r>
          </a:p>
          <a:p>
            <a:pPr lvl="1"/>
            <a:r>
              <a:rPr lang="pt-PT" sz="1600" dirty="0"/>
              <a:t>Experimental </a:t>
            </a:r>
            <a:r>
              <a:rPr lang="pt-PT" sz="1600" dirty="0" err="1"/>
              <a:t>control</a:t>
            </a:r>
            <a:r>
              <a:rPr lang="pt-PT" sz="1600" dirty="0"/>
              <a:t> </a:t>
            </a:r>
            <a:r>
              <a:rPr lang="pt-PT" sz="1600" dirty="0" err="1"/>
              <a:t>and</a:t>
            </a:r>
            <a:r>
              <a:rPr lang="pt-PT" sz="1600" dirty="0"/>
              <a:t> </a:t>
            </a:r>
            <a:r>
              <a:rPr lang="pt-PT" sz="1600" dirty="0" err="1"/>
              <a:t>safety</a:t>
            </a:r>
            <a:r>
              <a:rPr lang="pt-PT" sz="1600" dirty="0"/>
              <a:t> </a:t>
            </a:r>
            <a:r>
              <a:rPr lang="pt-PT" sz="1600" dirty="0" err="1"/>
              <a:t>systems</a:t>
            </a:r>
            <a:endParaRPr lang="pt-PT" sz="1600" dirty="0"/>
          </a:p>
          <a:p>
            <a:r>
              <a:rPr lang="pt-PT" sz="2000" dirty="0" err="1"/>
              <a:t>Precision</a:t>
            </a:r>
            <a:r>
              <a:rPr lang="pt-PT" sz="2000" dirty="0"/>
              <a:t> </a:t>
            </a:r>
            <a:r>
              <a:rPr lang="pt-PT" sz="2000" dirty="0" err="1"/>
              <a:t>Mechanical</a:t>
            </a:r>
            <a:r>
              <a:rPr lang="pt-PT" sz="2000" dirty="0"/>
              <a:t> Workshop: </a:t>
            </a:r>
          </a:p>
          <a:p>
            <a:pPr lvl="1"/>
            <a:r>
              <a:rPr lang="pt-PT" sz="1600" dirty="0"/>
              <a:t>Design </a:t>
            </a:r>
            <a:r>
              <a:rPr lang="pt-PT" sz="1600" dirty="0" err="1"/>
              <a:t>and</a:t>
            </a:r>
            <a:r>
              <a:rPr lang="pt-PT" sz="1600" dirty="0"/>
              <a:t> </a:t>
            </a:r>
            <a:r>
              <a:rPr lang="pt-PT" sz="1600" dirty="0" err="1"/>
              <a:t>execution</a:t>
            </a:r>
            <a:r>
              <a:rPr lang="pt-PT" sz="1600" dirty="0"/>
              <a:t> </a:t>
            </a:r>
            <a:r>
              <a:rPr lang="pt-PT" sz="1600" dirty="0" err="1"/>
              <a:t>of</a:t>
            </a:r>
            <a:r>
              <a:rPr lang="pt-PT" sz="1600" dirty="0"/>
              <a:t> </a:t>
            </a:r>
            <a:r>
              <a:rPr lang="pt-PT" sz="1600" dirty="0" err="1"/>
              <a:t>precision</a:t>
            </a:r>
            <a:r>
              <a:rPr lang="pt-PT" sz="1600" dirty="0"/>
              <a:t> </a:t>
            </a:r>
            <a:r>
              <a:rPr lang="pt-PT" sz="1600" dirty="0" err="1"/>
              <a:t>mechanics</a:t>
            </a:r>
            <a:r>
              <a:rPr lang="pt-PT" sz="1600" dirty="0"/>
              <a:t>; ideal for </a:t>
            </a:r>
            <a:r>
              <a:rPr lang="pt-PT" sz="1600" dirty="0" err="1"/>
              <a:t>prototypes</a:t>
            </a:r>
            <a:r>
              <a:rPr lang="pt-PT" sz="1600" dirty="0"/>
              <a:t> </a:t>
            </a:r>
            <a:r>
              <a:rPr lang="pt-PT" sz="1600" dirty="0" err="1"/>
              <a:t>and</a:t>
            </a:r>
            <a:r>
              <a:rPr lang="pt-PT" sz="1600" dirty="0"/>
              <a:t> </a:t>
            </a:r>
            <a:r>
              <a:rPr lang="pt-PT" sz="1600" dirty="0" err="1"/>
              <a:t>small</a:t>
            </a:r>
            <a:r>
              <a:rPr lang="pt-PT" sz="1600" dirty="0"/>
              <a:t> series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436899" y="3308724"/>
            <a:ext cx="1742420" cy="14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7507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Picture 18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</p:pic>
      <p:sp>
        <p:nvSpPr>
          <p:cNvPr id="192" name="CustomShape 2"/>
          <p:cNvSpPr/>
          <p:nvPr/>
        </p:nvSpPr>
        <p:spPr>
          <a:xfrm>
            <a:off x="5935421" y="70682"/>
            <a:ext cx="3105784" cy="835110"/>
          </a:xfrm>
          <a:prstGeom prst="rect">
            <a:avLst/>
          </a:prstGeom>
          <a:solidFill>
            <a:srgbClr val="000000">
              <a:alpha val="64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r>
              <a:rPr lang="en-GB" sz="1400" b="1" spc="-1" dirty="0" err="1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Missão</a:t>
            </a:r>
            <a:r>
              <a:rPr lang="en-GB" sz="1400" b="1" spc="-1" dirty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 JUICE </a:t>
            </a:r>
            <a:r>
              <a:rPr lang="en-GB" sz="1050" b="1" spc="-1" dirty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(ESA, EFACEC, PSI, IDEAS)</a:t>
            </a:r>
            <a:endParaRPr lang="en-GB" sz="1400" spc="-1" dirty="0">
              <a:solidFill>
                <a:srgbClr val="FFFFFF"/>
              </a:solidFill>
              <a:latin typeface="Titillium Web" panose="00000500000000000000" pitchFamily="2" charset="0"/>
              <a:sym typeface="Arial"/>
            </a:endParaRPr>
          </a:p>
          <a:p>
            <a:pPr marL="162000" indent="-16146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GB" sz="1400" spc="-1" dirty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RADEM – Rad. Hard Electron Mon.</a:t>
            </a:r>
            <a:endParaRPr lang="en-GB" sz="1400" spc="-1" dirty="0">
              <a:solidFill>
                <a:srgbClr val="FFFFFF"/>
              </a:solidFill>
              <a:latin typeface="Titillium Web" panose="00000500000000000000" pitchFamily="2" charset="0"/>
              <a:sym typeface="Arial"/>
            </a:endParaRPr>
          </a:p>
          <a:p>
            <a:pPr marL="162000" indent="-16146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GB" sz="1400" spc="-1" dirty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EEE component testing for the Jupiter radiation environment</a:t>
            </a:r>
            <a:endParaRPr lang="en-GB" sz="1400" spc="-1" dirty="0">
              <a:solidFill>
                <a:srgbClr val="FFFFFF"/>
              </a:solidFill>
              <a:latin typeface="Titillium Web" panose="00000500000000000000" pitchFamily="2" charset="0"/>
              <a:sym typeface="Arial"/>
            </a:endParaRPr>
          </a:p>
        </p:txBody>
      </p:sp>
      <p:sp>
        <p:nvSpPr>
          <p:cNvPr id="193" name="CustomShape 3"/>
          <p:cNvSpPr/>
          <p:nvPr/>
        </p:nvSpPr>
        <p:spPr>
          <a:xfrm>
            <a:off x="6530622" y="1284724"/>
            <a:ext cx="2312517" cy="68782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r>
              <a:rPr lang="en-GB" sz="1400" b="1" spc="-1" dirty="0" err="1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Projeto</a:t>
            </a:r>
            <a:r>
              <a:rPr lang="en-GB" sz="1400" b="1" spc="-1" dirty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 </a:t>
            </a:r>
            <a:r>
              <a:rPr lang="en-GB" sz="1400" b="1" spc="-1" dirty="0" err="1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MarsREM</a:t>
            </a:r>
            <a:r>
              <a:rPr lang="en-GB" sz="1400" spc="-1" dirty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 </a:t>
            </a:r>
            <a:r>
              <a:rPr lang="mr-IN" sz="1400" spc="-1" dirty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–</a:t>
            </a:r>
            <a:r>
              <a:rPr lang="en-GB" sz="1400" spc="-1" dirty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 Mars Energetic Radiation Environment Models (ESA)</a:t>
            </a:r>
            <a:endParaRPr lang="en-GB" sz="1400" spc="-1" dirty="0">
              <a:solidFill>
                <a:srgbClr val="FFFFFF"/>
              </a:solidFill>
              <a:latin typeface="Titillium Web" panose="00000500000000000000" pitchFamily="2" charset="0"/>
              <a:sym typeface="Arial"/>
            </a:endParaRPr>
          </a:p>
        </p:txBody>
      </p:sp>
      <p:sp>
        <p:nvSpPr>
          <p:cNvPr id="194" name="CustomShape 4"/>
          <p:cNvSpPr/>
          <p:nvPr/>
        </p:nvSpPr>
        <p:spPr>
          <a:xfrm>
            <a:off x="6519538" y="2276960"/>
            <a:ext cx="2600071" cy="13196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r>
              <a:rPr lang="en-GB" sz="1400" b="1" spc="-1" dirty="0" err="1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Efeitos</a:t>
            </a:r>
            <a:r>
              <a:rPr lang="en-GB" sz="1400" b="1" spc="-1" dirty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 da </a:t>
            </a:r>
            <a:r>
              <a:rPr lang="en-GB" sz="1400" b="1" spc="-1" dirty="0" err="1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radiação</a:t>
            </a:r>
            <a:r>
              <a:rPr lang="en-GB" sz="1400" b="1" spc="-1" dirty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 </a:t>
            </a:r>
            <a:r>
              <a:rPr lang="en-GB" sz="1400" b="1" spc="-1" dirty="0" err="1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espacial</a:t>
            </a:r>
            <a:r>
              <a:rPr lang="en-GB" sz="1400" b="1" spc="-1" dirty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:</a:t>
            </a:r>
            <a:endParaRPr lang="en-GB" spc="-1" dirty="0">
              <a:solidFill>
                <a:srgbClr val="FFFFFF"/>
              </a:solidFill>
              <a:latin typeface="Titillium Web" panose="00000500000000000000" pitchFamily="2" charset="0"/>
              <a:ea typeface="DejaVu Sans"/>
              <a:sym typeface="Arial"/>
            </a:endParaRPr>
          </a:p>
          <a:p>
            <a:pPr marL="162000" indent="-16146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GB" spc="-1" dirty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EEE component testing (Technology Test Bed)</a:t>
            </a:r>
          </a:p>
          <a:p>
            <a:pPr marL="162000" indent="-16146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GB" spc="-1" dirty="0" err="1">
                <a:solidFill>
                  <a:srgbClr val="FFFFFF"/>
                </a:solidFill>
                <a:latin typeface="Titillium Web" panose="00000500000000000000" pitchFamily="2" charset="0"/>
                <a:sym typeface="Arial"/>
              </a:rPr>
              <a:t>CdZnTe</a:t>
            </a:r>
            <a:r>
              <a:rPr lang="en-GB" spc="-1" dirty="0">
                <a:solidFill>
                  <a:srgbClr val="FFFFFF"/>
                </a:solidFill>
                <a:latin typeface="Titillium Web" panose="00000500000000000000" pitchFamily="2" charset="0"/>
                <a:sym typeface="Arial"/>
              </a:rPr>
              <a:t> s</a:t>
            </a:r>
            <a:r>
              <a:rPr lang="en-GB" spc="-1" dirty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ensor ageing </a:t>
            </a:r>
            <a:r>
              <a:rPr lang="en-GB" spc="-1" dirty="0">
                <a:solidFill>
                  <a:srgbClr val="FFFFFF"/>
                </a:solidFill>
                <a:latin typeface="Titillium Web" panose="00000500000000000000" pitchFamily="2" charset="0"/>
                <a:sym typeface="Arial"/>
              </a:rPr>
              <a:t>for space (GLOSS, ESA/CNES)</a:t>
            </a:r>
          </a:p>
        </p:txBody>
      </p:sp>
      <p:sp>
        <p:nvSpPr>
          <p:cNvPr id="195" name="CustomShape 5"/>
          <p:cNvSpPr/>
          <p:nvPr/>
        </p:nvSpPr>
        <p:spPr>
          <a:xfrm>
            <a:off x="968636" y="130707"/>
            <a:ext cx="2915730" cy="19767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r>
              <a:rPr lang="en-GB" sz="3200" spc="-1" dirty="0">
                <a:solidFill>
                  <a:srgbClr val="FFFFFF"/>
                </a:solidFill>
                <a:latin typeface="Titillium Web" panose="00000500000000000000" pitchFamily="2" charset="0"/>
                <a:sym typeface="Arial"/>
              </a:rPr>
              <a:t>Radiation technology in the space frontier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730D5A-F258-47BE-9539-1AA3DCC85A4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120" y="4781712"/>
            <a:ext cx="502576" cy="340309"/>
          </a:xfrm>
          <a:prstGeom prst="rect">
            <a:avLst/>
          </a:prstGeom>
        </p:spPr>
      </p:pic>
      <p:sp>
        <p:nvSpPr>
          <p:cNvPr id="10" name="Title 4">
            <a:extLst>
              <a:ext uri="{FF2B5EF4-FFF2-40B4-BE49-F238E27FC236}">
                <a16:creationId xmlns:a16="http://schemas.microsoft.com/office/drawing/2014/main" id="{A4E754C7-8DE1-C358-5E14-37C171D4A43F}"/>
              </a:ext>
            </a:extLst>
          </p:cNvPr>
          <p:cNvSpPr txBox="1">
            <a:spLocks/>
          </p:cNvSpPr>
          <p:nvPr/>
        </p:nvSpPr>
        <p:spPr>
          <a:xfrm>
            <a:off x="3314675" y="1488546"/>
            <a:ext cx="2836728" cy="8586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400" b="1" dirty="0" err="1">
                <a:latin typeface="Titillium Web" panose="00000500000000000000" pitchFamily="2" charset="0"/>
              </a:rPr>
              <a:t>Projeto</a:t>
            </a:r>
            <a:r>
              <a:rPr lang="en-GB" sz="1400" b="1" dirty="0">
                <a:latin typeface="Titillium Web" panose="00000500000000000000" pitchFamily="2" charset="0"/>
              </a:rPr>
              <a:t> BERM</a:t>
            </a:r>
            <a:r>
              <a:rPr lang="en-GB" sz="1400" dirty="0">
                <a:latin typeface="Titillium Web" panose="00000500000000000000" pitchFamily="2" charset="0"/>
              </a:rPr>
              <a:t>  (ESA/JAXA) </a:t>
            </a:r>
            <a:endParaRPr lang="en-US" sz="1400" dirty="0">
              <a:latin typeface="Titillium Web" panose="00000500000000000000" pitchFamily="2" charset="0"/>
            </a:endParaRPr>
          </a:p>
          <a:p>
            <a:r>
              <a:rPr lang="en-GB" sz="1400" dirty="0">
                <a:latin typeface="Titillium Web" panose="00000500000000000000" pitchFamily="2" charset="0"/>
              </a:rPr>
              <a:t>Radiation monitor de for </a:t>
            </a:r>
            <a:r>
              <a:rPr lang="en-GB" sz="1400" dirty="0" err="1">
                <a:latin typeface="Titillium Web" panose="00000500000000000000" pitchFamily="2" charset="0"/>
              </a:rPr>
              <a:t>Bepi</a:t>
            </a:r>
            <a:r>
              <a:rPr lang="en-GB" sz="1400" dirty="0">
                <a:latin typeface="Titillium Web" panose="00000500000000000000" pitchFamily="2" charset="0"/>
              </a:rPr>
              <a:t>-Colombo mission (Mercury)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5561769" y="130707"/>
            <a:ext cx="396742" cy="775085"/>
            <a:chOff x="7401548" y="2005771"/>
            <a:chExt cx="396742" cy="775085"/>
          </a:xfrm>
        </p:grpSpPr>
        <p:sp>
          <p:nvSpPr>
            <p:cNvPr id="13" name="Rectangle 12"/>
            <p:cNvSpPr/>
            <p:nvPr/>
          </p:nvSpPr>
          <p:spPr>
            <a:xfrm>
              <a:off x="7752571" y="2005771"/>
              <a:ext cx="45719" cy="775085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cxnSp>
          <p:nvCxnSpPr>
            <p:cNvPr id="20" name="Straight Connector 19"/>
            <p:cNvCxnSpPr/>
            <p:nvPr/>
          </p:nvCxnSpPr>
          <p:spPr>
            <a:xfrm flipH="1">
              <a:off x="7401548" y="2313925"/>
              <a:ext cx="367956" cy="213905"/>
            </a:xfrm>
            <a:prstGeom prst="line">
              <a:avLst/>
            </a:prstGeom>
            <a:ln w="28575" cmpd="sng">
              <a:solidFill>
                <a:srgbClr val="FFFFFF"/>
              </a:solidFill>
              <a:headEnd type="none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6151403" y="1419564"/>
            <a:ext cx="390764" cy="497433"/>
            <a:chOff x="7407526" y="2283423"/>
            <a:chExt cx="390764" cy="497433"/>
          </a:xfrm>
        </p:grpSpPr>
        <p:sp>
          <p:nvSpPr>
            <p:cNvPr id="30" name="Rectangle 29"/>
            <p:cNvSpPr/>
            <p:nvPr/>
          </p:nvSpPr>
          <p:spPr>
            <a:xfrm>
              <a:off x="7752571" y="2283423"/>
              <a:ext cx="45719" cy="497433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cxnSp>
          <p:nvCxnSpPr>
            <p:cNvPr id="31" name="Straight Connector 30"/>
            <p:cNvCxnSpPr/>
            <p:nvPr/>
          </p:nvCxnSpPr>
          <p:spPr>
            <a:xfrm flipH="1">
              <a:off x="7407526" y="2313925"/>
              <a:ext cx="361978" cy="159816"/>
            </a:xfrm>
            <a:prstGeom prst="line">
              <a:avLst/>
            </a:prstGeom>
            <a:ln w="28575" cmpd="sng">
              <a:solidFill>
                <a:srgbClr val="FFFFFF"/>
              </a:solidFill>
              <a:headEnd type="none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 rot="16200000">
            <a:off x="4302062" y="1259728"/>
            <a:ext cx="390763" cy="2174835"/>
            <a:chOff x="7407527" y="2306515"/>
            <a:chExt cx="390763" cy="2174835"/>
          </a:xfrm>
        </p:grpSpPr>
        <p:sp>
          <p:nvSpPr>
            <p:cNvPr id="34" name="Rectangle 33"/>
            <p:cNvSpPr/>
            <p:nvPr/>
          </p:nvSpPr>
          <p:spPr>
            <a:xfrm>
              <a:off x="7752571" y="2306515"/>
              <a:ext cx="45719" cy="2174835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cxnSp>
          <p:nvCxnSpPr>
            <p:cNvPr id="35" name="Straight Connector 34"/>
            <p:cNvCxnSpPr/>
            <p:nvPr/>
          </p:nvCxnSpPr>
          <p:spPr>
            <a:xfrm rot="5400000">
              <a:off x="7285346" y="2436106"/>
              <a:ext cx="606339" cy="361978"/>
            </a:xfrm>
            <a:prstGeom prst="line">
              <a:avLst/>
            </a:prstGeom>
            <a:ln w="28575" cmpd="sng">
              <a:solidFill>
                <a:srgbClr val="FFFFFF"/>
              </a:solidFill>
              <a:headEnd type="none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6151403" y="2357089"/>
            <a:ext cx="390764" cy="1130446"/>
            <a:chOff x="7407526" y="2283423"/>
            <a:chExt cx="390764" cy="1130446"/>
          </a:xfrm>
        </p:grpSpPr>
        <p:sp>
          <p:nvSpPr>
            <p:cNvPr id="38" name="Rectangle 37"/>
            <p:cNvSpPr/>
            <p:nvPr/>
          </p:nvSpPr>
          <p:spPr>
            <a:xfrm>
              <a:off x="7752571" y="2283423"/>
              <a:ext cx="45719" cy="1130446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cxnSp>
          <p:nvCxnSpPr>
            <p:cNvPr id="39" name="Straight Connector 38"/>
            <p:cNvCxnSpPr/>
            <p:nvPr/>
          </p:nvCxnSpPr>
          <p:spPr>
            <a:xfrm flipH="1">
              <a:off x="7407526" y="2313925"/>
              <a:ext cx="361978" cy="507243"/>
            </a:xfrm>
            <a:prstGeom prst="line">
              <a:avLst/>
            </a:prstGeom>
            <a:ln w="28575" cmpd="sng">
              <a:solidFill>
                <a:srgbClr val="FFFFFF"/>
              </a:solidFill>
              <a:headEnd type="none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CustomShape 4"/>
          <p:cNvSpPr/>
          <p:nvPr/>
        </p:nvSpPr>
        <p:spPr>
          <a:xfrm>
            <a:off x="4963612" y="3809296"/>
            <a:ext cx="4137306" cy="1099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0">
              <a:buClr>
                <a:srgbClr val="FFFFFF"/>
              </a:buClr>
              <a:buSzPct val="45000"/>
            </a:pPr>
            <a:r>
              <a:rPr lang="en-GB" b="1" spc="-1" dirty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Gamma ray </a:t>
            </a:r>
            <a:r>
              <a:rPr lang="en-GB" b="1" spc="-1" dirty="0" err="1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polarimetry</a:t>
            </a:r>
            <a:r>
              <a:rPr lang="en-GB" b="1" spc="-1" dirty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, Earth observation:</a:t>
            </a:r>
            <a:endParaRPr lang="en-GB" spc="-1" dirty="0">
              <a:solidFill>
                <a:srgbClr val="FFFFFF"/>
              </a:solidFill>
              <a:latin typeface="Titillium Web" panose="00000500000000000000" pitchFamily="2" charset="0"/>
              <a:ea typeface="DejaVu Sans"/>
              <a:sym typeface="Arial"/>
            </a:endParaRPr>
          </a:p>
          <a:p>
            <a:pPr marL="162000" indent="-16146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GB" spc="-1" dirty="0" err="1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COMcube</a:t>
            </a:r>
            <a:r>
              <a:rPr lang="en-GB" spc="-1" dirty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 (ESA); AMEGO (NASA)</a:t>
            </a:r>
          </a:p>
          <a:p>
            <a:pPr marL="162000" indent="-16146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GB" spc="-1" dirty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STRATOSPOLCA (ESA)</a:t>
            </a:r>
          </a:p>
          <a:p>
            <a:pPr marL="162000" indent="-16146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GB" spc="-1" dirty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THOR - Space Rider: Terrestrial Gamma Flashes (Active Space, </a:t>
            </a:r>
            <a:r>
              <a:rPr lang="en-GB" spc="-1" dirty="0" err="1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Advacam</a:t>
            </a:r>
            <a:r>
              <a:rPr lang="en-GB" spc="-1" dirty="0">
                <a:solidFill>
                  <a:srgbClr val="FFFFFF"/>
                </a:solidFill>
                <a:latin typeface="Titillium Web" panose="00000500000000000000" pitchFamily="2" charset="0"/>
                <a:ea typeface="DejaVu Sans"/>
                <a:sym typeface="Arial"/>
              </a:rPr>
              <a:t>, ESA)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4899642" y="3490991"/>
            <a:ext cx="783608" cy="1356873"/>
            <a:chOff x="7798287" y="2050645"/>
            <a:chExt cx="783608" cy="1356873"/>
          </a:xfrm>
        </p:grpSpPr>
        <p:sp>
          <p:nvSpPr>
            <p:cNvPr id="48" name="Rectangle 47"/>
            <p:cNvSpPr/>
            <p:nvPr/>
          </p:nvSpPr>
          <p:spPr>
            <a:xfrm flipH="1">
              <a:off x="7798287" y="2398697"/>
              <a:ext cx="45719" cy="1008821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cxnSp>
          <p:nvCxnSpPr>
            <p:cNvPr id="49" name="Straight Connector 48"/>
            <p:cNvCxnSpPr/>
            <p:nvPr/>
          </p:nvCxnSpPr>
          <p:spPr>
            <a:xfrm flipV="1">
              <a:off x="7821146" y="2050645"/>
              <a:ext cx="760749" cy="360752"/>
            </a:xfrm>
            <a:prstGeom prst="line">
              <a:avLst/>
            </a:prstGeom>
            <a:ln w="28575" cmpd="sng">
              <a:solidFill>
                <a:srgbClr val="FFFFFF"/>
              </a:solidFill>
              <a:headEnd type="none"/>
              <a:tailEnd type="oval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Picture 31" descr="A picture containing indoor&#10;&#10;Description automatically generated">
            <a:extLst>
              <a:ext uri="{FF2B5EF4-FFF2-40B4-BE49-F238E27FC236}">
                <a16:creationId xmlns:a16="http://schemas.microsoft.com/office/drawing/2014/main" id="{E042C63D-6DAF-E85E-F95E-C8C541859D3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029" y="3525515"/>
            <a:ext cx="1356279" cy="110585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68091" y="2583619"/>
            <a:ext cx="1723861" cy="2100476"/>
            <a:chOff x="829959" y="2731319"/>
            <a:chExt cx="1723861" cy="210047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CB3775D-A1F0-6114-8268-6BD3BB6236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9959" y="2731319"/>
              <a:ext cx="1475091" cy="1329401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FC51ED48-6ADF-70BF-BD85-9A5DCDE54C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70958" y="4117483"/>
              <a:ext cx="1182862" cy="714312"/>
            </a:xfrm>
            <a:prstGeom prst="rect">
              <a:avLst/>
            </a:prstGeom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895" y="2347146"/>
            <a:ext cx="2088355" cy="1382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D1B0B7-76E5-E652-99F1-391DC880CB2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562" y="3513505"/>
            <a:ext cx="1765328" cy="1103091"/>
          </a:xfrm>
          <a:prstGeom prst="rect">
            <a:avLst/>
          </a:prstGeom>
        </p:spPr>
      </p:pic>
      <p:pic>
        <p:nvPicPr>
          <p:cNvPr id="42" name="Imagem 3" descr="Uma imagem com transporte, aceso&#10;&#10;Descrição gerada automaticamente">
            <a:extLst>
              <a:ext uri="{FF2B5EF4-FFF2-40B4-BE49-F238E27FC236}">
                <a16:creationId xmlns:a16="http://schemas.microsoft.com/office/drawing/2014/main" id="{94E277BD-0BFF-4F4C-876D-BA27AAE014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4784" y="3959759"/>
            <a:ext cx="1635352" cy="1001167"/>
          </a:xfrm>
          <a:prstGeom prst="rect">
            <a:avLst/>
          </a:prstGeom>
        </p:spPr>
      </p:pic>
      <p:pic>
        <p:nvPicPr>
          <p:cNvPr id="46" name="Imagem 7" descr="Uma imagem com pessoa, em pé, grupo, pessoas&#10;&#10;Descrição gerada automaticamente">
            <a:extLst>
              <a:ext uri="{FF2B5EF4-FFF2-40B4-BE49-F238E27FC236}">
                <a16:creationId xmlns:a16="http://schemas.microsoft.com/office/drawing/2014/main" id="{5353B8B0-5500-48DD-8F50-4ED27ABD20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61" y="2347146"/>
            <a:ext cx="2096895" cy="15683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900" b="90000" l="9600" r="97900">
                        <a14:backgroundMark x1="52700" y1="23200" x2="71800" y2="33300"/>
                        <a14:backgroundMark x1="43600" y1="95500" x2="43600" y2="95500"/>
                        <a14:backgroundMark x1="29800" y1="66800" x2="60100" y2="727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0617" y="1828376"/>
            <a:ext cx="2351409" cy="235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07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ornVTI">
  <a:themeElements>
    <a:clrScheme name="AnalogousFromDarkSeedLeftStep">
      <a:dk1>
        <a:srgbClr val="000000"/>
      </a:dk1>
      <a:lt1>
        <a:srgbClr val="FFFFFF"/>
      </a:lt1>
      <a:dk2>
        <a:srgbClr val="171734"/>
      </a:dk2>
      <a:lt2>
        <a:srgbClr val="F0F3F1"/>
      </a:lt2>
      <a:accent1>
        <a:srgbClr val="E729A9"/>
      </a:accent1>
      <a:accent2>
        <a:srgbClr val="C417D5"/>
      </a:accent2>
      <a:accent3>
        <a:srgbClr val="8729E7"/>
      </a:accent3>
      <a:accent4>
        <a:srgbClr val="3528D8"/>
      </a:accent4>
      <a:accent5>
        <a:srgbClr val="296AE7"/>
      </a:accent5>
      <a:accent6>
        <a:srgbClr val="17A7D5"/>
      </a:accent6>
      <a:hlink>
        <a:srgbClr val="3F55BF"/>
      </a:hlink>
      <a:folHlink>
        <a:srgbClr val="7F7F7F"/>
      </a:folHlink>
    </a:clrScheme>
    <a:fontScheme name="Torn">
      <a:majorFont>
        <a:latin typeface="Impact"/>
        <a:ea typeface=""/>
        <a:cs typeface=""/>
      </a:majorFont>
      <a:minorFont>
        <a:latin typeface="Arial Nova C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ornVTI" id="{D93270A2-BAD7-4DCC-9D1D-3427EACCFA88}" vid="{1B17486C-9B79-43FC-98F9-5BF7AA5600D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3818</TotalTime>
  <Words>441</Words>
  <Application>Microsoft Macintosh PowerPoint</Application>
  <PresentationFormat>On-screen Show (16:9)</PresentationFormat>
  <Paragraphs>108</Paragraphs>
  <Slides>11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Arial Nova Cond</vt:lpstr>
      <vt:lpstr>Calibri</vt:lpstr>
      <vt:lpstr>Impact</vt:lpstr>
      <vt:lpstr>Titillium Web</vt:lpstr>
      <vt:lpstr>Wingdings</vt:lpstr>
      <vt:lpstr>Office Theme</vt:lpstr>
      <vt:lpstr>TornVTI</vt:lpstr>
      <vt:lpstr>LIP – Laboratory for Instrumentation and Experimental Particle Physics</vt:lpstr>
      <vt:lpstr>PowerPoint Presentation</vt:lpstr>
      <vt:lpstr>Particle Physics Technologies</vt:lpstr>
      <vt:lpstr>PowerPoint Presentation</vt:lpstr>
      <vt:lpstr>Particle and Astroparticle Physics</vt:lpstr>
      <vt:lpstr>Particle Detector development</vt:lpstr>
      <vt:lpstr>Some Applications</vt:lpstr>
      <vt:lpstr>Infrastructures in Coimbra</vt:lpstr>
      <vt:lpstr>PowerPoint Presentation</vt:lpstr>
      <vt:lpstr>Partners</vt:lpstr>
      <vt:lpstr>PowerPoint Presentation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Particles, technology, </dc:title>
  <dc:creator>Ricardo Goncalo</dc:creator>
  <cp:lastModifiedBy>Ricardo Goncalo</cp:lastModifiedBy>
  <cp:revision>55</cp:revision>
  <dcterms:created xsi:type="dcterms:W3CDTF">2022-11-06T11:51:23Z</dcterms:created>
  <dcterms:modified xsi:type="dcterms:W3CDTF">2023-12-08T04:53:17Z</dcterms:modified>
</cp:coreProperties>
</file>