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19" r:id="rId2"/>
    <p:sldId id="269" r:id="rId3"/>
    <p:sldId id="272" r:id="rId4"/>
    <p:sldId id="270" r:id="rId5"/>
    <p:sldId id="277" r:id="rId6"/>
    <p:sldId id="282" r:id="rId7"/>
    <p:sldId id="293" r:id="rId8"/>
    <p:sldId id="292" r:id="rId9"/>
    <p:sldId id="291" r:id="rId10"/>
    <p:sldId id="288" r:id="rId11"/>
    <p:sldId id="299" r:id="rId12"/>
    <p:sldId id="294" r:id="rId13"/>
    <p:sldId id="298" r:id="rId14"/>
    <p:sldId id="302" r:id="rId15"/>
    <p:sldId id="295" r:id="rId16"/>
    <p:sldId id="343" r:id="rId17"/>
    <p:sldId id="310" r:id="rId18"/>
    <p:sldId id="312" r:id="rId19"/>
    <p:sldId id="311" r:id="rId20"/>
    <p:sldId id="284" r:id="rId21"/>
    <p:sldId id="315" r:id="rId22"/>
    <p:sldId id="318" r:id="rId23"/>
    <p:sldId id="313" r:id="rId24"/>
    <p:sldId id="328" r:id="rId25"/>
    <p:sldId id="342" r:id="rId26"/>
    <p:sldId id="327" r:id="rId27"/>
    <p:sldId id="321" r:id="rId28"/>
    <p:sldId id="320" r:id="rId29"/>
    <p:sldId id="322" r:id="rId30"/>
    <p:sldId id="323" r:id="rId31"/>
    <p:sldId id="325" r:id="rId32"/>
    <p:sldId id="340" r:id="rId33"/>
    <p:sldId id="339" r:id="rId34"/>
    <p:sldId id="341" r:id="rId35"/>
    <p:sldId id="336" r:id="rId36"/>
    <p:sldId id="268" r:id="rId37"/>
    <p:sldId id="273" r:id="rId38"/>
    <p:sldId id="345" r:id="rId39"/>
    <p:sldId id="290" r:id="rId40"/>
    <p:sldId id="301" r:id="rId41"/>
    <p:sldId id="335" r:id="rId42"/>
    <p:sldId id="34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6" d="100"/>
          <a:sy n="76" d="100"/>
        </p:scale>
        <p:origin x="-1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15/06/18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15/06/18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</a:t>
            </a:r>
            <a:r>
              <a:rPr lang="pt-PT" dirty="0" smtClean="0">
                <a:sym typeface="Wingdings"/>
              </a:rPr>
              <a:t>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/HIG-16-041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30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/HIG-17-015/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February 2018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atlas.web.cern.ch</a:t>
            </a:r>
            <a:r>
              <a:rPr lang="en-US" dirty="0" smtClean="0"/>
              <a:t>/Atlas/GROUPS/PHYSICS/CONFNOTES/ATLAS-CONF-2017-047/ </a:t>
            </a:r>
            <a:r>
              <a:rPr lang="en-US" dirty="0" smtClean="0">
                <a:sym typeface="Wingdings"/>
              </a:rPr>
              <a:t> combination 5 July</a:t>
            </a:r>
            <a:r>
              <a:rPr lang="en-US" baseline="0" dirty="0" smtClean="0">
                <a:sym typeface="Wingdings"/>
              </a:rPr>
              <a:t> 2017</a:t>
            </a:r>
          </a:p>
          <a:p>
            <a:r>
              <a:rPr lang="pt-PT" dirty="0" smtClean="0"/>
              <a:t>ATLAS: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ZZ4l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31 </a:t>
            </a:r>
            <a:r>
              <a:rPr lang="pt-PT" dirty="0" err="1" smtClean="0"/>
              <a:t>fiducial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baseline="0" dirty="0" smtClean="0"/>
              <a:t>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,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518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/HIG-16-044/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  <a:endParaRPr lang="pt-PT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/HIG-16-043/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259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/Atlas/GROUPS/PHYSICS/CONFNOTES/ATLAS-CONF-2018-021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892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</a:t>
            </a:r>
            <a:r>
              <a:rPr lang="pt-PT" dirty="0" err="1" smtClean="0">
                <a:sym typeface="Wingdings"/>
              </a:rPr>
              <a:t>April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</a:p>
          <a:p>
            <a:pPr lvl="1"/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</a:p>
          <a:p>
            <a:pPr lvl="1"/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CMSPublic</a:t>
            </a:r>
            <a:r>
              <a:rPr lang="pt-PT" dirty="0" smtClean="0"/>
              <a:t>/</a:t>
            </a:r>
            <a:r>
              <a:rPr lang="pt-PT" dirty="0" err="1" smtClean="0"/>
              <a:t>PhysicsResultsCombined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5456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 </a:t>
            </a:r>
            <a:r>
              <a:rPr lang="pt-PT" dirty="0" smtClean="0">
                <a:sym typeface="Wingdings"/>
              </a:rPr>
              <a:t> </a:t>
            </a: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/HIG-17-018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March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</a:t>
            </a:r>
            <a:r>
              <a:rPr lang="pt-PT" dirty="0" smtClean="0"/>
              <a:t>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tt̄H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BDT bin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ratio.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candidates,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125.4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anti-k</a:t>
            </a:r>
            <a:r>
              <a:rPr lang="pt-PT" sz="120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R=0.4,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77%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cones.	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9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/TOP-15-001/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March 2017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9706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performed using two observables sensitive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the reconstructed invariant mass of the system formed by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-jet and the charged lepton l from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semileptonic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top- quark decay, and ∆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defined as the angular distance1 between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-jet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jb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 with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top-quark decay and the closest light jet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hadronically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decaying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boson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940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Eur</a:t>
            </a:r>
            <a:r>
              <a:rPr lang="tr-TR" dirty="0" smtClean="0"/>
              <a:t>. </a:t>
            </a:r>
            <a:r>
              <a:rPr lang="tr-TR" dirty="0" err="1" smtClean="0"/>
              <a:t>Phys</a:t>
            </a:r>
            <a:r>
              <a:rPr lang="tr-TR" dirty="0" smtClean="0"/>
              <a:t>. J. C 78 (2018) 110; arXiv:1701.07240</a:t>
            </a:r>
          </a:p>
          <a:p>
            <a:r>
              <a:rPr lang="tr-TR" dirty="0" err="1" smtClean="0"/>
              <a:t>https</a:t>
            </a:r>
            <a:r>
              <a:rPr lang="tr-TR" dirty="0" smtClean="0"/>
              <a:t>://</a:t>
            </a:r>
            <a:r>
              <a:rPr lang="tr-TR" dirty="0" err="1" smtClean="0"/>
              <a:t>atlas.web.cern.ch</a:t>
            </a:r>
            <a:r>
              <a:rPr lang="tr-TR" dirty="0" smtClean="0"/>
              <a:t>/Atlas/GROUPS/PHYSICS/PAPERS/STDM-2014-18/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002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Top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coloured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decays</a:t>
            </a:r>
            <a:r>
              <a:rPr lang="pt-PT" dirty="0" smtClean="0"/>
              <a:t> to </a:t>
            </a:r>
            <a:r>
              <a:rPr lang="pt-PT" dirty="0" err="1" smtClean="0"/>
              <a:t>jets</a:t>
            </a:r>
            <a:r>
              <a:rPr lang="pt-PT" dirty="0" smtClean="0"/>
              <a:t> =&gt; </a:t>
            </a:r>
            <a:r>
              <a:rPr lang="pt-PT" dirty="0" err="1" smtClean="0"/>
              <a:t>cannot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unambiguously</a:t>
            </a:r>
            <a:r>
              <a:rPr lang="pt-PT" dirty="0" smtClean="0"/>
              <a:t>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=&gt; </a:t>
            </a:r>
            <a:r>
              <a:rPr lang="pt-PT" dirty="0" err="1" smtClean="0"/>
              <a:t>cannot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unambiguously</a:t>
            </a:r>
            <a:r>
              <a:rPr lang="pt-PT" dirty="0" smtClean="0"/>
              <a:t> </a:t>
            </a:r>
            <a:r>
              <a:rPr lang="pt-PT" dirty="0" err="1" smtClean="0"/>
              <a:t>defined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terms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products</a:t>
            </a:r>
            <a:r>
              <a:rPr lang="pt-PT" dirty="0" smtClean="0"/>
              <a:t> </a:t>
            </a:r>
            <a:r>
              <a:rPr lang="pt-PT" dirty="0" err="1" smtClean="0"/>
              <a:t>invariant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 smtClean="0"/>
          </a:p>
          <a:p>
            <a:r>
              <a:rPr lang="pt-PT" dirty="0" smtClean="0"/>
              <a:t>Lisa </a:t>
            </a:r>
            <a:r>
              <a:rPr lang="pt-PT" dirty="0" err="1" smtClean="0"/>
              <a:t>Shabalina</a:t>
            </a:r>
            <a:r>
              <a:rPr lang="pt-PT" dirty="0" smtClean="0"/>
              <a:t> </a:t>
            </a:r>
            <a:r>
              <a:rPr lang="pt-PT" dirty="0" err="1" smtClean="0"/>
              <a:t>dixit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MC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understood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baseline="0" dirty="0" smtClean="0"/>
              <a:t>”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901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/TOP-17-007/</a:t>
            </a:r>
            <a:r>
              <a:rPr lang="pt-PT" dirty="0" err="1" smtClean="0"/>
              <a:t>index.html</a:t>
            </a:r>
            <a:r>
              <a:rPr lang="pt-PT" dirty="0" smtClean="0"/>
              <a:t> 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May 2018</a:t>
            </a:r>
            <a:endParaRPr lang="pt-P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/Atlas/GROUPS/PHYSICS/CONFNOTES/ATLAS-CONF-2017-071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 </a:t>
            </a:r>
            <a:r>
              <a:rPr lang="pt-P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L.Shabalina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“stress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despite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individual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precise 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combination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@8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precision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systematics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in-situ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 (JSF)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-to-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 (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bJSF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-dimensional </a:t>
            </a:r>
            <a:r>
              <a:rPr lang="pt-P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̄ →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lepton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120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/TOP-16-006/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 January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/Atlas/GROUPS/PHYSICS/PAPERS/TOPQ-2015-02</a:t>
            </a:r>
            <a:r>
              <a:rPr lang="pt-PT" dirty="0" smtClean="0"/>
              <a:t>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47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/TOP-15-012/</a:t>
            </a:r>
            <a:r>
              <a:rPr lang="pt-PT" dirty="0" err="1" smtClean="0"/>
              <a:t>index.html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/Atlas/GROUPS/PHYSICS/CONFNOTES/ATLAS-CONF-2017-071/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4584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</a:t>
            </a:r>
            <a:r>
              <a:rPr lang="pt-PT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</a:t>
            </a:r>
            <a:r>
              <a:rPr lang="pt-PT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atlas.web.cern.ch</a:t>
            </a:r>
            <a:r>
              <a:rPr lang="pt-PT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/Atlas/GROUPS/PHYSICS/PAPERS/TOPQ-2017-05/fig_02.png</a:t>
            </a:r>
            <a:r>
              <a:rPr lang="pt-PT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asurement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dilepton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 state,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 pair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oppositely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leptons (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μμ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originating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-boson decays,1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-hadrons (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-jets)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transverse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undetected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neutrinos. The contributions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doubly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amplitudes (and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interference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cross-section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invariant mass of the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pairs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lepton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proxy for the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boson and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cross-section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invariant mass of a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-jet and a lepton. </a:t>
            </a:r>
            <a:endParaRPr lang="fr-FR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205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2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8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61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62.emf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Relationship Id="rId27" Type="http://schemas.openxmlformats.org/officeDocument/2006/relationships/image" Target="../media/image73.png"/><Relationship Id="rId28" Type="http://schemas.openxmlformats.org/officeDocument/2006/relationships/image" Target="../media/image74.png"/><Relationship Id="rId29" Type="http://schemas.openxmlformats.org/officeDocument/2006/relationships/image" Target="../media/image7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30" Type="http://schemas.openxmlformats.org/officeDocument/2006/relationships/image" Target="../media/image76.png"/><Relationship Id="rId31" Type="http://schemas.openxmlformats.org/officeDocument/2006/relationships/image" Target="../media/image77.png"/><Relationship Id="rId32" Type="http://schemas.openxmlformats.org/officeDocument/2006/relationships/image" Target="../media/image78.png"/><Relationship Id="rId9" Type="http://schemas.openxmlformats.org/officeDocument/2006/relationships/oleObject" Target="../embeddings/oleObject2.bin"/><Relationship Id="rId6" Type="http://schemas.openxmlformats.org/officeDocument/2006/relationships/image" Target="../media/image6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6.emf"/><Relationship Id="rId33" Type="http://schemas.openxmlformats.org/officeDocument/2006/relationships/image" Target="../media/image79.png"/><Relationship Id="rId34" Type="http://schemas.openxmlformats.org/officeDocument/2006/relationships/image" Target="../media/image80.png"/><Relationship Id="rId10" Type="http://schemas.openxmlformats.org/officeDocument/2006/relationships/image" Target="../media/image57.emf"/><Relationship Id="rId11" Type="http://schemas.openxmlformats.org/officeDocument/2006/relationships/oleObject" Target="../embeddings/oleObject3.bin"/><Relationship Id="rId12" Type="http://schemas.openxmlformats.org/officeDocument/2006/relationships/image" Target="../media/image58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59.emf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png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18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8.png"/><Relationship Id="rId7" Type="http://schemas.openxmlformats.org/officeDocument/2006/relationships/image" Target="../media/image96.png"/><Relationship Id="rId8" Type="http://schemas.openxmlformats.org/officeDocument/2006/relationships/image" Target="../media/image29.png"/><Relationship Id="rId9" Type="http://schemas.openxmlformats.org/officeDocument/2006/relationships/image" Target="../media/image97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29.png"/><Relationship Id="rId8" Type="http://schemas.openxmlformats.org/officeDocument/2006/relationships/image" Target="../media/image18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30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Relationship Id="rId11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0.png"/><Relationship Id="rId5" Type="http://schemas.openxmlformats.org/officeDocument/2006/relationships/image" Target="../media/image120.png"/><Relationship Id="rId6" Type="http://schemas.openxmlformats.org/officeDocument/2006/relationships/image" Target="../media/image18.png"/><Relationship Id="rId7" Type="http://schemas.openxmlformats.org/officeDocument/2006/relationships/image" Target="../media/image121.png"/><Relationship Id="rId8" Type="http://schemas.openxmlformats.org/officeDocument/2006/relationships/image" Target="../media/image29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2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hyperlink" Target="https://twiki.cern.ch/twiki/bin/view/AtlasPublic/WebHome%23Conference_CONF_notes_and_Public" TargetMode="External"/><Relationship Id="rId5" Type="http://schemas.openxmlformats.org/officeDocument/2006/relationships/hyperlink" Target="https://cms.cern/content/cms-publications" TargetMode="External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microsoft.com/office/2007/relationships/hdphoto" Target="../media/hdphoto3.wdp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74756"/>
            <a:ext cx="792088" cy="53862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policromatico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0" y="6227204"/>
            <a:ext cx="1233982" cy="630796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Modelos-Barras-FUNDOS-v04_3logos-FEE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46" y="6227204"/>
            <a:ext cx="4182750" cy="647165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6165304"/>
            <a:ext cx="1326548" cy="698039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63" y="6193780"/>
            <a:ext cx="695953" cy="661928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MScol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3" y="6189515"/>
            <a:ext cx="663609" cy="66192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2272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12" y="764704"/>
            <a:ext cx="9144000" cy="1470025"/>
          </a:xfrm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LHC </a:t>
            </a:r>
            <a:r>
              <a:rPr lang="pt-PT" dirty="0" err="1">
                <a:solidFill>
                  <a:schemeClr val="bg1"/>
                </a:solidFill>
              </a:rPr>
              <a:t>highlights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in</a:t>
            </a:r>
            <a:r>
              <a:rPr lang="pt-PT" dirty="0">
                <a:solidFill>
                  <a:schemeClr val="bg1"/>
                </a:solidFill>
              </a:rPr>
              <a:t> top </a:t>
            </a:r>
            <a:r>
              <a:rPr lang="pt-PT" dirty="0" err="1">
                <a:solidFill>
                  <a:schemeClr val="bg1"/>
                </a:solidFill>
              </a:rPr>
              <a:t>and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Higgs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physics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31640" y="3836640"/>
            <a:ext cx="6400800" cy="17526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Ricardo </a:t>
            </a:r>
            <a:r>
              <a:rPr lang="pt-PT" dirty="0" smtClean="0">
                <a:solidFill>
                  <a:srgbClr val="FFFFFF"/>
                </a:solidFill>
              </a:rPr>
              <a:t>Gonçalo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sz="1800" dirty="0">
                <a:solidFill>
                  <a:srgbClr val="FFFFFF"/>
                </a:solidFill>
              </a:rPr>
              <a:t>Laboratório de Instrumentação e Física Experimental de Partículas</a:t>
            </a:r>
          </a:p>
          <a:p>
            <a:r>
              <a:rPr lang="pt-PT" dirty="0">
                <a:solidFill>
                  <a:srgbClr val="FFFFFF"/>
                </a:solidFill>
              </a:rPr>
              <a:t>BEACH 2018 – Peniche, </a:t>
            </a:r>
            <a:r>
              <a:rPr lang="pt-PT" dirty="0" smtClean="0">
                <a:solidFill>
                  <a:srgbClr val="FFFFFF"/>
                </a:solidFill>
              </a:rPr>
              <a:t>Portugal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7"/>
    </mc:Choice>
    <mc:Fallback>
      <p:transition xmlns:p14="http://schemas.microsoft.com/office/powerpoint/2010/main" spd="slow" advTm="142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top quark</a:t>
            </a:r>
            <a:endParaRPr lang="pt-PT" dirty="0"/>
          </a:p>
        </p:txBody>
      </p:sp>
      <p:grpSp>
        <p:nvGrpSpPr>
          <p:cNvPr id="8" name="Group 7"/>
          <p:cNvGrpSpPr/>
          <p:nvPr/>
        </p:nvGrpSpPr>
        <p:grpSpPr>
          <a:xfrm>
            <a:off x="1907704" y="1196752"/>
            <a:ext cx="7236296" cy="5370672"/>
            <a:chOff x="1035220" y="836712"/>
            <a:chExt cx="8167565" cy="63457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220" y="836712"/>
              <a:ext cx="5851801" cy="54452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7200149" y="5179836"/>
              <a:ext cx="3623148" cy="38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Fermilab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news</a:t>
              </a:r>
              <a:r>
                <a:rPr lang="pt-PT" sz="1600" dirty="0" smtClean="0"/>
                <a:t> 8 </a:t>
              </a:r>
              <a:r>
                <a:rPr lang="pt-PT" sz="1600" dirty="0" err="1" smtClean="0"/>
                <a:t>March</a:t>
              </a:r>
              <a:r>
                <a:rPr lang="pt-PT" sz="1600" dirty="0" smtClean="0"/>
                <a:t> 2013</a:t>
              </a:r>
              <a:endParaRPr lang="pt-PT" sz="16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258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"/>
    </mc:Choice>
    <mc:Fallback>
      <p:transition xmlns:p14="http://schemas.microsoft.com/office/powerpoint/2010/main" spd="slow" advTm="19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850106"/>
          </a:xfrm>
        </p:spPr>
        <p:txBody>
          <a:bodyPr/>
          <a:lstStyle/>
          <a:p>
            <a:r>
              <a:rPr lang="pt-PT" dirty="0" smtClean="0"/>
              <a:t>Top quarks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340768"/>
            <a:ext cx="5760640" cy="3456384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top </a:t>
            </a:r>
            <a:r>
              <a:rPr lang="pt-PT" dirty="0" err="1" smtClean="0"/>
              <a:t>is</a:t>
            </a:r>
            <a:r>
              <a:rPr lang="pt-PT" dirty="0" smtClean="0"/>
              <a:t> too </a:t>
            </a:r>
            <a:r>
              <a:rPr lang="pt-PT" dirty="0" err="1" smtClean="0"/>
              <a:t>heavy</a:t>
            </a:r>
            <a:r>
              <a:rPr lang="pt-PT" dirty="0" smtClean="0"/>
              <a:t> to </a:t>
            </a:r>
            <a:r>
              <a:rPr lang="pt-PT" dirty="0" err="1" smtClean="0"/>
              <a:t>form</a:t>
            </a:r>
            <a:r>
              <a:rPr lang="pt-PT" dirty="0" smtClean="0"/>
              <a:t> </a:t>
            </a:r>
            <a:r>
              <a:rPr lang="pt-PT" dirty="0" err="1" smtClean="0"/>
              <a:t>bound</a:t>
            </a:r>
            <a:r>
              <a:rPr lang="pt-PT" dirty="0" smtClean="0"/>
              <a:t> </a:t>
            </a:r>
            <a:r>
              <a:rPr lang="pt-PT" dirty="0" err="1" smtClean="0"/>
              <a:t>states</a:t>
            </a:r>
            <a:endParaRPr lang="pt-PT" dirty="0" smtClean="0"/>
          </a:p>
          <a:p>
            <a:pPr lvl="1"/>
            <a:r>
              <a:rPr lang="sv-SE" dirty="0" err="1" smtClean="0"/>
              <a:t>Allows</a:t>
            </a:r>
            <a:r>
              <a:rPr lang="sv-SE" dirty="0" smtClean="0"/>
              <a:t> observation </a:t>
            </a:r>
            <a:r>
              <a:rPr lang="sv-SE" dirty="0" err="1" smtClean="0"/>
              <a:t>of</a:t>
            </a:r>
            <a:r>
              <a:rPr lang="sv-SE" dirty="0" smtClean="0"/>
              <a:t> bare </a:t>
            </a:r>
            <a:r>
              <a:rPr lang="sv-SE" dirty="0" err="1"/>
              <a:t>quark</a:t>
            </a:r>
            <a:r>
              <a:rPr lang="sv-SE" dirty="0"/>
              <a:t> </a:t>
            </a:r>
            <a:r>
              <a:rPr lang="sv-SE" dirty="0" err="1" smtClean="0"/>
              <a:t>properties</a:t>
            </a:r>
            <a:r>
              <a:rPr lang="sv-SE" dirty="0" smtClean="0"/>
              <a:t>!</a:t>
            </a:r>
            <a:endParaRPr lang="sv-SE" dirty="0"/>
          </a:p>
          <a:p>
            <a:r>
              <a:rPr lang="sv-SE" dirty="0" err="1" smtClean="0"/>
              <a:t>Large</a:t>
            </a:r>
            <a:r>
              <a:rPr lang="sv-SE" dirty="0" smtClean="0"/>
              <a:t> </a:t>
            </a:r>
            <a:r>
              <a:rPr lang="sv-SE" dirty="0" err="1"/>
              <a:t>Yukawa</a:t>
            </a:r>
            <a:r>
              <a:rPr lang="sv-SE" dirty="0"/>
              <a:t> </a:t>
            </a:r>
            <a:r>
              <a:rPr lang="sv-SE" dirty="0" err="1"/>
              <a:t>coupling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Higgs</a:t>
            </a:r>
            <a:r>
              <a:rPr lang="sv-SE" dirty="0"/>
              <a:t> </a:t>
            </a:r>
            <a:r>
              <a:rPr lang="sv-SE" dirty="0" err="1" smtClean="0"/>
              <a:t>boson</a:t>
            </a:r>
            <a:endParaRPr lang="sv-SE" dirty="0" smtClean="0"/>
          </a:p>
          <a:p>
            <a:pPr lvl="1"/>
            <a:r>
              <a:rPr lang="sv-SE" dirty="0" smtClean="0"/>
              <a:t>Special </a:t>
            </a:r>
            <a:r>
              <a:rPr lang="sv-SE" dirty="0" err="1" smtClean="0"/>
              <a:t>role</a:t>
            </a:r>
            <a:r>
              <a:rPr lang="sv-SE" dirty="0" smtClean="0"/>
              <a:t> in EW </a:t>
            </a:r>
            <a:r>
              <a:rPr lang="sv-SE" dirty="0" err="1" smtClean="0"/>
              <a:t>symmetry</a:t>
            </a:r>
            <a:r>
              <a:rPr lang="sv-SE" dirty="0" smtClean="0"/>
              <a:t> </a:t>
            </a:r>
            <a:r>
              <a:rPr lang="sv-SE" dirty="0" err="1" smtClean="0"/>
              <a:t>breaking</a:t>
            </a:r>
            <a:r>
              <a:rPr lang="sv-SE" dirty="0" smtClean="0"/>
              <a:t>?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>
                <a:sym typeface="Wingdings"/>
              </a:rPr>
              <a:t>top </a:t>
            </a:r>
            <a:r>
              <a:rPr lang="pt-PT" dirty="0" err="1">
                <a:sym typeface="Wingdings"/>
              </a:rPr>
              <a:t>d</a:t>
            </a:r>
            <a:r>
              <a:rPr lang="pt-PT" dirty="0" err="1"/>
              <a:t>ecays</a:t>
            </a:r>
            <a:r>
              <a:rPr lang="pt-PT" dirty="0"/>
              <a:t> </a:t>
            </a:r>
            <a:r>
              <a:rPr lang="pt-PT" dirty="0" err="1"/>
              <a:t>almost</a:t>
            </a:r>
            <a:r>
              <a:rPr lang="pt-PT" dirty="0"/>
              <a:t> </a:t>
            </a:r>
            <a:r>
              <a:rPr lang="pt-PT" dirty="0" err="1"/>
              <a:t>always</a:t>
            </a:r>
            <a:r>
              <a:rPr lang="pt-PT" dirty="0"/>
              <a:t> as </a:t>
            </a:r>
            <a:r>
              <a:rPr lang="pt-PT" dirty="0" err="1"/>
              <a:t>t</a:t>
            </a:r>
            <a:r>
              <a:rPr lang="pt-PT" dirty="0" err="1">
                <a:sym typeface="Wingdings"/>
              </a:rPr>
              <a:t>bW</a:t>
            </a:r>
            <a:endParaRPr lang="pt-PT" dirty="0"/>
          </a:p>
          <a:p>
            <a:pPr lvl="1"/>
            <a:r>
              <a:rPr lang="pt-PT" dirty="0">
                <a:sym typeface="Wingdings"/>
              </a:rPr>
              <a:t>|</a:t>
            </a:r>
            <a:r>
              <a:rPr lang="pt-PT" dirty="0" err="1">
                <a:sym typeface="Wingdings"/>
              </a:rPr>
              <a:t>V</a:t>
            </a:r>
            <a:r>
              <a:rPr lang="pt-PT" baseline="-25000" dirty="0" err="1">
                <a:sym typeface="Wingdings"/>
              </a:rPr>
              <a:t>tb</a:t>
            </a:r>
            <a:r>
              <a:rPr lang="pt-PT" dirty="0">
                <a:sym typeface="Wingdings"/>
              </a:rPr>
              <a:t>|&gt;&gt;|</a:t>
            </a:r>
            <a:r>
              <a:rPr lang="pt-PT" dirty="0" err="1">
                <a:sym typeface="Wingdings"/>
              </a:rPr>
              <a:t>V</a:t>
            </a:r>
            <a:r>
              <a:rPr lang="pt-PT" baseline="-25000" dirty="0" err="1">
                <a:sym typeface="Wingdings"/>
              </a:rPr>
              <a:t>ts</a:t>
            </a:r>
            <a:r>
              <a:rPr lang="pt-PT" dirty="0">
                <a:sym typeface="Wingdings"/>
              </a:rPr>
              <a:t>|&gt;|</a:t>
            </a:r>
            <a:r>
              <a:rPr lang="pt-PT" dirty="0" err="1">
                <a:sym typeface="Wingdings"/>
              </a:rPr>
              <a:t>V</a:t>
            </a:r>
            <a:r>
              <a:rPr lang="pt-PT" baseline="-25000" dirty="0" err="1">
                <a:sym typeface="Wingdings"/>
              </a:rPr>
              <a:t>td</a:t>
            </a:r>
            <a:r>
              <a:rPr lang="pt-PT" dirty="0">
                <a:sym typeface="Wingdings"/>
              </a:rPr>
              <a:t>| =&gt; BR(</a:t>
            </a:r>
            <a:r>
              <a:rPr lang="pt-PT" dirty="0" err="1"/>
              <a:t>t</a:t>
            </a:r>
            <a:r>
              <a:rPr lang="pt-PT" dirty="0" err="1">
                <a:sym typeface="Wingdings"/>
              </a:rPr>
              <a:t>bW</a:t>
            </a:r>
            <a:r>
              <a:rPr lang="pt-PT" dirty="0">
                <a:sym typeface="Wingdings"/>
              </a:rPr>
              <a:t>) ≈ 1</a:t>
            </a:r>
            <a:endParaRPr lang="pt-PT" dirty="0"/>
          </a:p>
          <a:p>
            <a:r>
              <a:rPr lang="sv-SE" dirty="0" smtClean="0"/>
              <a:t>The </a:t>
            </a:r>
            <a:r>
              <a:rPr lang="sv-SE" dirty="0" smtClean="0"/>
              <a:t>LHC is a </a:t>
            </a:r>
            <a:r>
              <a:rPr lang="sv-SE" dirty="0" err="1" smtClean="0"/>
              <a:t>top</a:t>
            </a:r>
            <a:r>
              <a:rPr lang="sv-SE" dirty="0" smtClean="0"/>
              <a:t> </a:t>
            </a:r>
            <a:r>
              <a:rPr lang="sv-SE" dirty="0" err="1" smtClean="0"/>
              <a:t>factory</a:t>
            </a:r>
            <a:r>
              <a:rPr lang="sv-SE" dirty="0" smtClean="0"/>
              <a:t>:</a:t>
            </a:r>
          </a:p>
          <a:p>
            <a:pPr lvl="1"/>
            <a:r>
              <a:rPr lang="sv-SE" dirty="0" smtClean="0"/>
              <a:t>A </a:t>
            </a:r>
            <a:r>
              <a:rPr lang="sv-SE" dirty="0" err="1" smtClean="0"/>
              <a:t>great</a:t>
            </a:r>
            <a:r>
              <a:rPr lang="sv-SE" dirty="0" smtClean="0"/>
              <a:t> </a:t>
            </a:r>
            <a:r>
              <a:rPr lang="sv-SE" dirty="0" err="1" smtClean="0"/>
              <a:t>laboratory</a:t>
            </a:r>
            <a:r>
              <a:rPr lang="sv-SE" dirty="0" smtClean="0"/>
              <a:t> for </a:t>
            </a:r>
            <a:r>
              <a:rPr lang="sv-SE" dirty="0" err="1" smtClean="0"/>
              <a:t>top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endParaRPr lang="sv-SE" dirty="0" smtClean="0"/>
          </a:p>
          <a:p>
            <a:pPr lvl="1"/>
            <a:r>
              <a:rPr lang="sv-SE" dirty="0" smtClean="0"/>
              <a:t>And </a:t>
            </a:r>
            <a:r>
              <a:rPr lang="sv-SE" dirty="0" err="1" smtClean="0"/>
              <a:t>background</a:t>
            </a:r>
            <a:r>
              <a:rPr lang="sv-SE" dirty="0" smtClean="0"/>
              <a:t> for </a:t>
            </a:r>
            <a:r>
              <a:rPr lang="sv-SE" dirty="0" err="1" smtClean="0"/>
              <a:t>everything</a:t>
            </a:r>
            <a:r>
              <a:rPr lang="sv-SE" dirty="0" smtClean="0"/>
              <a:t> </a:t>
            </a:r>
            <a:r>
              <a:rPr lang="sv-SE" dirty="0" err="1" smtClean="0"/>
              <a:t>else</a:t>
            </a:r>
            <a:r>
              <a:rPr lang="sv-SE" dirty="0" smtClean="0"/>
              <a:t>… </a:t>
            </a:r>
            <a:r>
              <a:rPr lang="sv-SE" dirty="0" smtClean="0">
                <a:sym typeface="Wingdings"/>
              </a:rPr>
              <a:t></a:t>
            </a:r>
            <a:endParaRPr lang="sv-SE" dirty="0" smtClean="0"/>
          </a:p>
          <a:p>
            <a:pPr lvl="1"/>
            <a:r>
              <a:rPr lang="sv-SE" dirty="0" err="1" smtClean="0"/>
              <a:t>Dominated</a:t>
            </a:r>
            <a:r>
              <a:rPr lang="sv-SE" dirty="0" smtClean="0"/>
              <a:t> by </a:t>
            </a:r>
            <a:r>
              <a:rPr lang="sv-SE" dirty="0" err="1" smtClean="0"/>
              <a:t>top</a:t>
            </a:r>
            <a:r>
              <a:rPr lang="sv-SE" dirty="0" smtClean="0"/>
              <a:t> pair from </a:t>
            </a:r>
            <a:r>
              <a:rPr lang="sv-SE" dirty="0" err="1" smtClean="0"/>
              <a:t>gluon</a:t>
            </a:r>
            <a:r>
              <a:rPr lang="sv-SE" dirty="0" smtClean="0"/>
              <a:t> </a:t>
            </a:r>
            <a:r>
              <a:rPr lang="sv-SE" dirty="0" smtClean="0"/>
              <a:t>fusion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616" y="1556792"/>
            <a:ext cx="2237779" cy="2207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562946"/>
            <a:ext cx="3057076" cy="1968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3" y="4571764"/>
            <a:ext cx="2917637" cy="1959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4561172"/>
            <a:ext cx="3059832" cy="19705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160600"/>
            <a:ext cx="3347864" cy="925068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11</a:t>
            </a:fld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839" y="2182454"/>
            <a:ext cx="2983211" cy="23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41"/>
    </mc:Choice>
    <mc:Fallback>
      <p:transition xmlns:p14="http://schemas.microsoft.com/office/powerpoint/2010/main" spd="slow" advTm="1264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457481"/>
            <a:ext cx="5796136" cy="763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top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12775"/>
            <a:ext cx="9144000" cy="518457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/>
              <a:t>top quark </a:t>
            </a:r>
            <a:r>
              <a:rPr lang="pt-PT" b="1" dirty="0" err="1"/>
              <a:t>mass</a:t>
            </a:r>
            <a:r>
              <a:rPr lang="pt-PT" b="1" dirty="0"/>
              <a:t>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b="1" dirty="0" err="1"/>
              <a:t>key</a:t>
            </a:r>
            <a:r>
              <a:rPr lang="pt-PT" b="1" dirty="0"/>
              <a:t> </a:t>
            </a:r>
            <a:r>
              <a:rPr lang="pt-PT" b="1" dirty="0" err="1"/>
              <a:t>parameter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Standard </a:t>
            </a:r>
            <a:r>
              <a:rPr lang="pt-PT" b="1" dirty="0" err="1" smtClean="0"/>
              <a:t>Model</a:t>
            </a:r>
            <a:endParaRPr lang="pt-PT" b="1" dirty="0" smtClean="0"/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baseline="-25000" dirty="0" smtClean="0"/>
              <a:t> </a:t>
            </a:r>
            <a:r>
              <a:rPr lang="pt-PT" dirty="0" err="1"/>
              <a:t>r</a:t>
            </a:r>
            <a:r>
              <a:rPr lang="pt-PT" dirty="0" err="1" smtClean="0"/>
              <a:t>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/comes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close</a:t>
            </a:r>
            <a:r>
              <a:rPr lang="pt-PT" dirty="0" smtClean="0"/>
              <a:t> to 1 </a:t>
            </a:r>
            <a:endParaRPr lang="pt-PT" dirty="0"/>
          </a:p>
          <a:p>
            <a:pPr lvl="1"/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/>
              <a:t>important</a:t>
            </a:r>
            <a:r>
              <a:rPr lang="pt-PT" dirty="0"/>
              <a:t> </a:t>
            </a:r>
            <a:r>
              <a:rPr lang="pt-PT" dirty="0" err="1" smtClean="0"/>
              <a:t>radiative</a:t>
            </a:r>
            <a:r>
              <a:rPr lang="pt-PT" dirty="0" smtClean="0"/>
              <a:t> </a:t>
            </a:r>
            <a:r>
              <a:rPr lang="pt-PT" dirty="0" err="1" smtClean="0"/>
              <a:t>corrections</a:t>
            </a:r>
            <a:r>
              <a:rPr lang="pt-PT" dirty="0" smtClean="0"/>
              <a:t> to</a:t>
            </a:r>
            <a:r>
              <a:rPr lang="pt-PT" dirty="0"/>
              <a:t> </a:t>
            </a:r>
            <a:r>
              <a:rPr lang="pt-PT" dirty="0" smtClean="0"/>
              <a:t>Standard </a:t>
            </a:r>
            <a:r>
              <a:rPr lang="pt-PT" dirty="0" err="1"/>
              <a:t>Model</a:t>
            </a:r>
            <a:r>
              <a:rPr lang="pt-PT" dirty="0"/>
              <a:t> </a:t>
            </a:r>
            <a:r>
              <a:rPr lang="pt-PT" dirty="0" err="1"/>
              <a:t>observables</a:t>
            </a:r>
            <a:r>
              <a:rPr lang="pt-PT" dirty="0" smtClean="0"/>
              <a:t>.</a:t>
            </a:r>
          </a:p>
          <a:p>
            <a:r>
              <a:rPr lang="pt-PT" b="1" dirty="0" err="1" smtClean="0"/>
              <a:t>Theoretically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Beyond</a:t>
            </a:r>
            <a:r>
              <a:rPr lang="pt-PT" dirty="0" smtClean="0"/>
              <a:t> LO,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baseline="-25000" dirty="0" smtClean="0"/>
              <a:t> </a:t>
            </a:r>
            <a:r>
              <a:rPr lang="pt-PT" dirty="0" err="1" smtClean="0"/>
              <a:t>must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defined</a:t>
            </a:r>
            <a:r>
              <a:rPr lang="pt-PT" dirty="0" smtClean="0"/>
              <a:t> </a:t>
            </a:r>
            <a:r>
              <a:rPr lang="pt-PT" dirty="0" err="1" smtClean="0"/>
              <a:t>within</a:t>
            </a:r>
            <a:r>
              <a:rPr lang="pt-PT" dirty="0" smtClean="0"/>
              <a:t> a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b="1" dirty="0" err="1" smtClean="0"/>
              <a:t>renormalization</a:t>
            </a:r>
            <a:r>
              <a:rPr lang="pt-PT" b="1" dirty="0" smtClean="0"/>
              <a:t> </a:t>
            </a:r>
            <a:r>
              <a:rPr lang="pt-PT" b="1" dirty="0" err="1" smtClean="0"/>
              <a:t>scheme</a:t>
            </a:r>
            <a:endParaRPr lang="pt-PT" b="1" dirty="0"/>
          </a:p>
          <a:p>
            <a:pPr lvl="1"/>
            <a:r>
              <a:rPr lang="pt-PT" b="1" dirty="0" err="1" smtClean="0"/>
              <a:t>Pole</a:t>
            </a:r>
            <a:r>
              <a:rPr lang="pt-PT" b="1" dirty="0" smtClean="0"/>
              <a:t> </a:t>
            </a:r>
            <a:r>
              <a:rPr lang="pt-PT" b="1" dirty="0" err="1" smtClean="0"/>
              <a:t>mass</a:t>
            </a:r>
            <a:r>
              <a:rPr lang="pt-PT" b="1" dirty="0" smtClean="0"/>
              <a:t> </a:t>
            </a:r>
            <a:r>
              <a:rPr lang="pt-PT" dirty="0" err="1" smtClean="0"/>
              <a:t>scheme</a:t>
            </a:r>
            <a:r>
              <a:rPr lang="pt-PT" dirty="0" smtClean="0"/>
              <a:t>: </a:t>
            </a:r>
            <a:r>
              <a:rPr lang="pt-PT" dirty="0"/>
              <a:t>conserves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baseline="-25000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perturbation</a:t>
            </a:r>
            <a:r>
              <a:rPr lang="pt-PT" dirty="0" smtClean="0"/>
              <a:t> </a:t>
            </a:r>
            <a:r>
              <a:rPr lang="pt-PT" dirty="0" err="1" smtClean="0"/>
              <a:t>orders</a:t>
            </a:r>
            <a:endParaRPr lang="pt-PT" dirty="0" smtClean="0"/>
          </a:p>
          <a:p>
            <a:pPr lvl="1"/>
            <a:r>
              <a:rPr lang="pt-PT" b="1" dirty="0" smtClean="0"/>
              <a:t>MS </a:t>
            </a:r>
            <a:r>
              <a:rPr lang="pt-PT" b="1" dirty="0" err="1" smtClean="0"/>
              <a:t>scheme</a:t>
            </a:r>
            <a:r>
              <a:rPr lang="pt-PT" dirty="0"/>
              <a:t>: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corrections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order</a:t>
            </a:r>
            <a:r>
              <a:rPr lang="pt-PT" dirty="0" smtClean="0"/>
              <a:t> (</a:t>
            </a:r>
            <a:r>
              <a:rPr lang="pt-PT" dirty="0" err="1" smtClean="0"/>
              <a:t>differences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to a </a:t>
            </a:r>
            <a:r>
              <a:rPr lang="pt-PT" dirty="0" err="1" smtClean="0"/>
              <a:t>few</a:t>
            </a:r>
            <a:r>
              <a:rPr lang="pt-PT" dirty="0" smtClean="0"/>
              <a:t> </a:t>
            </a:r>
            <a:r>
              <a:rPr lang="pt-PT" dirty="0" err="1" smtClean="0"/>
              <a:t>GeV</a:t>
            </a:r>
            <a:r>
              <a:rPr lang="pt-PT" dirty="0" smtClean="0"/>
              <a:t>!)</a:t>
            </a:r>
          </a:p>
          <a:p>
            <a:endParaRPr lang="pt-PT" b="1" dirty="0" smtClean="0"/>
          </a:p>
          <a:p>
            <a:endParaRPr lang="pt-PT" b="1" dirty="0"/>
          </a:p>
          <a:p>
            <a:r>
              <a:rPr lang="pt-PT" b="1" dirty="0" err="1" smtClean="0"/>
              <a:t>Experimentally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Direct</a:t>
            </a:r>
            <a:r>
              <a:rPr lang="pt-PT" b="1" dirty="0" smtClean="0"/>
              <a:t> </a:t>
            </a:r>
            <a:r>
              <a:rPr lang="pt-PT" b="1" dirty="0" err="1" smtClean="0"/>
              <a:t>measurements</a:t>
            </a:r>
            <a:r>
              <a:rPr lang="pt-PT" b="1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“Monte Carlo </a:t>
            </a:r>
            <a:r>
              <a:rPr lang="pt-PT" dirty="0" err="1" smtClean="0"/>
              <a:t>mass</a:t>
            </a:r>
            <a:r>
              <a:rPr lang="pt-PT" dirty="0" smtClean="0"/>
              <a:t>”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b="1" baseline="30000" dirty="0" err="1" smtClean="0"/>
              <a:t>MC</a:t>
            </a:r>
            <a:r>
              <a:rPr lang="pt-PT" dirty="0" smtClean="0"/>
              <a:t>: </a:t>
            </a:r>
          </a:p>
          <a:p>
            <a:pPr lvl="2"/>
            <a:r>
              <a:rPr lang="pt-PT" dirty="0" err="1" smtClean="0"/>
              <a:t>Extracted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invariant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products</a:t>
            </a:r>
            <a:r>
              <a:rPr lang="pt-PT" dirty="0" smtClean="0"/>
              <a:t> (</a:t>
            </a:r>
            <a:r>
              <a:rPr lang="pt-PT" dirty="0" err="1" smtClean="0"/>
              <a:t>yes</a:t>
            </a:r>
            <a:r>
              <a:rPr lang="pt-PT" dirty="0" smtClean="0"/>
              <a:t>, </a:t>
            </a:r>
            <a:r>
              <a:rPr lang="pt-PT" dirty="0" err="1" smtClean="0"/>
              <a:t>including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)</a:t>
            </a:r>
          </a:p>
          <a:p>
            <a:pPr lvl="2"/>
            <a:r>
              <a:rPr lang="pt-PT" dirty="0" smtClean="0"/>
              <a:t>Top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unfolded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Monte Carlo </a:t>
            </a:r>
            <a:r>
              <a:rPr lang="pt-PT" dirty="0" err="1" smtClean="0"/>
              <a:t>simulation</a:t>
            </a:r>
            <a:r>
              <a:rPr lang="pt-PT" dirty="0" smtClean="0"/>
              <a:t> </a:t>
            </a:r>
            <a:r>
              <a:rPr lang="pt-PT" dirty="0" err="1" smtClean="0"/>
              <a:t>taking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MC</a:t>
            </a:r>
            <a:r>
              <a:rPr lang="pt-PT" baseline="-25000" dirty="0" smtClean="0"/>
              <a:t>  </a:t>
            </a:r>
            <a:r>
              <a:rPr lang="pt-PT" dirty="0" smtClean="0"/>
              <a:t>as input </a:t>
            </a:r>
            <a:r>
              <a:rPr lang="pt-PT" dirty="0" err="1" smtClean="0"/>
              <a:t>parameter</a:t>
            </a:r>
            <a:endParaRPr lang="pt-PT" dirty="0" smtClean="0"/>
          </a:p>
          <a:p>
            <a:pPr lvl="1"/>
            <a:r>
              <a:rPr lang="pt-PT" b="1" dirty="0" err="1" smtClean="0"/>
              <a:t>Indirect</a:t>
            </a:r>
            <a:r>
              <a:rPr lang="pt-PT" b="1" dirty="0" smtClean="0"/>
              <a:t> </a:t>
            </a:r>
            <a:r>
              <a:rPr lang="pt-PT" b="1" dirty="0" err="1" smtClean="0"/>
              <a:t>measurements</a:t>
            </a:r>
            <a:r>
              <a:rPr lang="pt-PT" b="1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pole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b="1" baseline="30000" dirty="0" err="1" smtClean="0"/>
              <a:t>pole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observables</a:t>
            </a:r>
            <a:r>
              <a:rPr lang="pt-PT" dirty="0" smtClean="0"/>
              <a:t> </a:t>
            </a:r>
            <a:r>
              <a:rPr lang="pt-PT" dirty="0" err="1" smtClean="0"/>
              <a:t>depending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endParaRPr lang="pt-PT" dirty="0" smtClean="0"/>
          </a:p>
          <a:p>
            <a:pPr lvl="2"/>
            <a:r>
              <a:rPr lang="pt-PT" dirty="0" smtClean="0"/>
              <a:t>E.g. </a:t>
            </a:r>
            <a:r>
              <a:rPr lang="pt-PT" dirty="0" err="1" smtClean="0"/>
              <a:t>from</a:t>
            </a:r>
            <a:r>
              <a:rPr lang="pt-PT" dirty="0"/>
              <a:t> </a:t>
            </a:r>
            <a:r>
              <a:rPr lang="pt-PT" dirty="0" err="1"/>
              <a:t>σ</a:t>
            </a:r>
            <a:r>
              <a:rPr lang="pt-PT" baseline="30000" dirty="0" err="1"/>
              <a:t>meas</a:t>
            </a:r>
            <a:r>
              <a:rPr lang="pt-PT" dirty="0" smtClean="0"/>
              <a:t> </a:t>
            </a:r>
            <a:r>
              <a:rPr lang="pt-PT" dirty="0" err="1" smtClean="0"/>
              <a:t>vs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baseline="30000" dirty="0" err="1" smtClean="0"/>
              <a:t>theory</a:t>
            </a:r>
            <a:r>
              <a:rPr lang="pt-PT" dirty="0" smtClean="0"/>
              <a:t>(α</a:t>
            </a:r>
            <a:r>
              <a:rPr lang="pt-PT" baseline="-25000" dirty="0" smtClean="0"/>
              <a:t>s</a:t>
            </a:r>
            <a:r>
              <a:rPr lang="pt-PT" dirty="0" smtClean="0"/>
              <a:t>,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dirty="0" smtClean="0"/>
              <a:t>, PDF, </a:t>
            </a:r>
            <a:r>
              <a:rPr lang="pt-PT" dirty="0" err="1" smtClean="0"/>
              <a:t>μ</a:t>
            </a:r>
            <a:r>
              <a:rPr lang="pt-PT" baseline="-25000" dirty="0" err="1" smtClean="0"/>
              <a:t>F</a:t>
            </a:r>
            <a:r>
              <a:rPr lang="pt-PT" dirty="0" smtClean="0"/>
              <a:t>, </a:t>
            </a:r>
            <a:r>
              <a:rPr lang="pt-PT" dirty="0" err="1" smtClean="0"/>
              <a:t>μ</a:t>
            </a:r>
            <a:r>
              <a:rPr lang="pt-PT" baseline="-25000" dirty="0" err="1" smtClean="0"/>
              <a:t>R</a:t>
            </a:r>
            <a:r>
              <a:rPr lang="pt-PT" dirty="0" smtClean="0"/>
              <a:t>, ...) </a:t>
            </a:r>
            <a:endParaRPr lang="pt-PT" baseline="30000" dirty="0" smtClean="0"/>
          </a:p>
          <a:p>
            <a:pPr lvl="2"/>
            <a:r>
              <a:rPr lang="pt-PT" dirty="0" err="1"/>
              <a:t>Measurement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a </a:t>
            </a:r>
            <a:r>
              <a:rPr lang="pt-PT" dirty="0" err="1"/>
              <a:t>given</a:t>
            </a:r>
            <a:r>
              <a:rPr lang="pt-PT" dirty="0"/>
              <a:t> </a:t>
            </a:r>
            <a:r>
              <a:rPr lang="pt-PT" dirty="0" err="1"/>
              <a:t>renormalization</a:t>
            </a:r>
            <a:r>
              <a:rPr lang="pt-PT" dirty="0"/>
              <a:t> </a:t>
            </a:r>
            <a:r>
              <a:rPr lang="pt-PT" dirty="0" err="1" smtClean="0"/>
              <a:t>scheme</a:t>
            </a:r>
            <a:endParaRPr lang="pt-PT" dirty="0" smtClean="0"/>
          </a:p>
          <a:p>
            <a:r>
              <a:rPr lang="pt-PT" b="1" dirty="0" smtClean="0"/>
              <a:t>O(</a:t>
            </a:r>
            <a:r>
              <a:rPr lang="pt-PT" b="1" dirty="0" err="1" smtClean="0"/>
              <a:t>GeV</a:t>
            </a:r>
            <a:r>
              <a:rPr lang="pt-PT" b="1" dirty="0" smtClean="0"/>
              <a:t>) </a:t>
            </a:r>
            <a:r>
              <a:rPr lang="pt-PT" b="1" dirty="0" err="1" smtClean="0"/>
              <a:t>difference</a:t>
            </a:r>
            <a:r>
              <a:rPr lang="pt-PT" b="1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b="1" baseline="30000" dirty="0" err="1" smtClean="0"/>
              <a:t>MC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b="1" baseline="30000" dirty="0" err="1" smtClean="0"/>
              <a:t>pole</a:t>
            </a:r>
            <a:endParaRPr lang="pt-PT" b="1" baseline="30000" dirty="0" smtClean="0"/>
          </a:p>
          <a:p>
            <a:pPr marL="800100" lvl="3" indent="-342900"/>
            <a:r>
              <a:rPr lang="pt-PT" dirty="0" err="1"/>
              <a:t>See</a:t>
            </a:r>
            <a:r>
              <a:rPr lang="pt-PT" dirty="0"/>
              <a:t> e.g. arXiv:1712.02796v3 [</a:t>
            </a:r>
            <a:r>
              <a:rPr lang="pt-PT" dirty="0" err="1"/>
              <a:t>hep-ph</a:t>
            </a:r>
            <a:r>
              <a:rPr lang="pt-PT" dirty="0"/>
              <a:t>] for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interesting</a:t>
            </a:r>
            <a:r>
              <a:rPr lang="pt-PT" dirty="0"/>
              <a:t> </a:t>
            </a:r>
            <a:r>
              <a:rPr lang="pt-PT" dirty="0" err="1" smtClean="0"/>
              <a:t>discussion</a:t>
            </a:r>
            <a:endParaRPr lang="pt-PT" dirty="0" smtClean="0"/>
          </a:p>
          <a:p>
            <a:endParaRPr lang="pt-P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12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>
            <a:off x="827584" y="3140968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2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92"/>
    </mc:Choice>
    <mc:Fallback>
      <p:transition xmlns:p14="http://schemas.microsoft.com/office/powerpoint/2010/main" spd="slow" advTm="12009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980728"/>
            <a:ext cx="3284373" cy="3331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221088"/>
            <a:ext cx="2615177" cy="2159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0" y="116632"/>
            <a:ext cx="9144000" cy="864096"/>
          </a:xfrm>
        </p:spPr>
        <p:txBody>
          <a:bodyPr>
            <a:noAutofit/>
          </a:bodyPr>
          <a:lstStyle/>
          <a:p>
            <a:r>
              <a:rPr lang="pt-PT" sz="4000" dirty="0" err="1" smtClean="0"/>
              <a:t>Direct</a:t>
            </a:r>
            <a:r>
              <a:rPr lang="pt-PT" sz="4000" dirty="0" smtClean="0"/>
              <a:t> </a:t>
            </a:r>
            <a:r>
              <a:rPr lang="pt-PT" sz="4000" dirty="0" err="1" smtClean="0"/>
              <a:t>m</a:t>
            </a:r>
            <a:r>
              <a:rPr lang="pt-PT" sz="4000" baseline="-25000" dirty="0" err="1" smtClean="0"/>
              <a:t>t</a:t>
            </a:r>
            <a:r>
              <a:rPr lang="pt-PT" sz="4000" dirty="0" smtClean="0"/>
              <a:t> </a:t>
            </a:r>
            <a:r>
              <a:rPr lang="pt-PT" sz="4000" dirty="0" err="1" smtClean="0"/>
              <a:t>measurement</a:t>
            </a:r>
            <a:r>
              <a:rPr lang="pt-PT" sz="4000" dirty="0" smtClean="0"/>
              <a:t> : </a:t>
            </a:r>
            <a:r>
              <a:rPr lang="pt-PT" sz="4000" dirty="0" err="1" smtClean="0"/>
              <a:t>l+jets</a:t>
            </a:r>
            <a:endParaRPr lang="pt-PT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78866" y="0"/>
            <a:ext cx="477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CMS-PAS-TOP-17-</a:t>
            </a:r>
            <a:r>
              <a:rPr lang="pt-PT" sz="1600" dirty="0" smtClean="0"/>
              <a:t>007; ATLAS</a:t>
            </a:r>
            <a:r>
              <a:rPr lang="pt-PT" sz="1600" dirty="0"/>
              <a:t>-CONF-2017-071</a:t>
            </a:r>
            <a:endParaRPr lang="pt-PT" sz="1600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13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485" y="2420888"/>
            <a:ext cx="1021903" cy="671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8800" y="1268760"/>
            <a:ext cx="2029939" cy="1363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944" y="4221089"/>
            <a:ext cx="2670396" cy="2204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5808" y="4221089"/>
            <a:ext cx="2658192" cy="21947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65" y="4720254"/>
            <a:ext cx="1722731" cy="7354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593011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PT" sz="1400" dirty="0"/>
              <a:t>(q1 </a:t>
            </a:r>
            <a:r>
              <a:rPr lang="pt-PT" sz="1400" dirty="0" err="1"/>
              <a:t>and</a:t>
            </a:r>
            <a:r>
              <a:rPr lang="pt-PT" sz="1400" dirty="0"/>
              <a:t> q2 </a:t>
            </a:r>
            <a:r>
              <a:rPr lang="pt-PT" sz="1400" dirty="0" err="1"/>
              <a:t>light</a:t>
            </a:r>
            <a:r>
              <a:rPr lang="pt-PT" sz="1400" dirty="0"/>
              <a:t> </a:t>
            </a:r>
            <a:r>
              <a:rPr lang="pt-PT" sz="1400" dirty="0" err="1"/>
              <a:t>jets</a:t>
            </a:r>
            <a:r>
              <a:rPr lang="pt-PT" sz="1400" dirty="0"/>
              <a:t> </a:t>
            </a:r>
            <a:r>
              <a:rPr lang="pt-PT" sz="1400" dirty="0" err="1"/>
              <a:t>assigned</a:t>
            </a:r>
            <a:r>
              <a:rPr lang="pt-PT" sz="1400" dirty="0"/>
              <a:t> to W</a:t>
            </a:r>
            <a:r>
              <a:rPr lang="pt-PT" sz="1400" dirty="0" smtClean="0"/>
              <a:t>)</a:t>
            </a:r>
            <a:endParaRPr lang="pt-PT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5544616" cy="3547222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e</a:t>
            </a:r>
            <a:r>
              <a:rPr lang="pt-PT" dirty="0"/>
              <a:t>/</a:t>
            </a:r>
            <a:r>
              <a:rPr lang="pt-PT" dirty="0" err="1"/>
              <a:t>μ</a:t>
            </a:r>
            <a:r>
              <a:rPr lang="pt-PT" dirty="0" smtClean="0"/>
              <a:t>+≥4 </a:t>
            </a:r>
            <a:r>
              <a:rPr lang="pt-PT" dirty="0" err="1" smtClean="0"/>
              <a:t>jets</a:t>
            </a:r>
            <a:r>
              <a:rPr lang="pt-PT" dirty="0" smtClean="0"/>
              <a:t> (2 b</a:t>
            </a:r>
            <a:r>
              <a:rPr lang="pt-PT" dirty="0"/>
              <a:t>-</a:t>
            </a:r>
            <a:r>
              <a:rPr lang="pt-PT" dirty="0" err="1" smtClean="0"/>
              <a:t>tagged</a:t>
            </a:r>
            <a:r>
              <a:rPr lang="pt-PT" dirty="0" smtClean="0"/>
              <a:t>)</a:t>
            </a:r>
            <a:endParaRPr lang="pt-PT" dirty="0"/>
          </a:p>
          <a:p>
            <a:r>
              <a:rPr lang="pt-PT" dirty="0" err="1"/>
              <a:t>Kinematic</a:t>
            </a:r>
            <a:r>
              <a:rPr lang="pt-PT" dirty="0"/>
              <a:t> </a:t>
            </a:r>
            <a:r>
              <a:rPr lang="pt-PT" dirty="0" err="1" smtClean="0"/>
              <a:t>fit</a:t>
            </a:r>
            <a:r>
              <a:rPr lang="pt-PT" dirty="0" smtClean="0"/>
              <a:t>:  </a:t>
            </a:r>
          </a:p>
          <a:p>
            <a:pPr lvl="1"/>
            <a:r>
              <a:rPr lang="pt-PT" dirty="0" err="1" smtClean="0"/>
              <a:t>Constraints</a:t>
            </a:r>
            <a:r>
              <a:rPr lang="pt-PT" dirty="0" smtClean="0"/>
              <a:t>: </a:t>
            </a:r>
            <a:r>
              <a:rPr lang="pt-PT" dirty="0"/>
              <a:t>W </a:t>
            </a:r>
            <a:r>
              <a:rPr lang="pt-PT" dirty="0" err="1" smtClean="0"/>
              <a:t>mass</a:t>
            </a:r>
            <a:r>
              <a:rPr lang="pt-PT" dirty="0" smtClean="0"/>
              <a:t>, 2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smtClean="0"/>
              <a:t>t </a:t>
            </a:r>
            <a:r>
              <a:rPr lang="pt-PT" dirty="0" err="1" smtClean="0"/>
              <a:t>tbar</a:t>
            </a:r>
            <a:endParaRPr lang="pt-PT" dirty="0"/>
          </a:p>
          <a:p>
            <a:r>
              <a:rPr lang="pt-PT" b="1" dirty="0"/>
              <a:t>CMS</a:t>
            </a:r>
            <a:r>
              <a:rPr lang="pt-PT" dirty="0"/>
              <a:t>: 35.9 fb</a:t>
            </a:r>
            <a:r>
              <a:rPr lang="pt-PT" baseline="30000" dirty="0"/>
              <a:t>-1 </a:t>
            </a:r>
            <a:r>
              <a:rPr lang="pt-PT" dirty="0" err="1"/>
              <a:t>at</a:t>
            </a:r>
            <a:r>
              <a:rPr lang="pt-PT" dirty="0"/>
              <a:t> √s = 13 </a:t>
            </a:r>
            <a:r>
              <a:rPr lang="pt-PT" dirty="0" err="1"/>
              <a:t>TeV</a:t>
            </a:r>
            <a:r>
              <a:rPr lang="pt-PT" dirty="0"/>
              <a:t> </a:t>
            </a:r>
          </a:p>
          <a:p>
            <a:pPr lvl="1"/>
            <a:r>
              <a:rPr lang="pt-PT" dirty="0" smtClean="0"/>
              <a:t>2D </a:t>
            </a:r>
            <a:r>
              <a:rPr lang="pt-PT" dirty="0" err="1"/>
              <a:t>fit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W</a:t>
            </a:r>
            <a:r>
              <a:rPr lang="pt-PT" baseline="30000" dirty="0" err="1" smtClean="0"/>
              <a:t>reco</a:t>
            </a:r>
            <a:r>
              <a:rPr lang="pt-PT" dirty="0" smtClean="0"/>
              <a:t> ; </a:t>
            </a:r>
            <a:r>
              <a:rPr lang="pt-PT" dirty="0" err="1" smtClean="0"/>
              <a:t>e</a:t>
            </a:r>
            <a:r>
              <a:rPr lang="pt-PT" dirty="0" err="1" smtClean="0"/>
              <a:t>xtract</a:t>
            </a:r>
            <a:r>
              <a:rPr lang="pt-PT" dirty="0" smtClean="0"/>
              <a:t> JSF</a:t>
            </a:r>
            <a:endParaRPr lang="pt-PT" dirty="0"/>
          </a:p>
          <a:p>
            <a:pPr marL="457200" lvl="1" indent="0">
              <a:buNone/>
            </a:pPr>
            <a:r>
              <a:rPr lang="da-DK" b="1" dirty="0" err="1" smtClean="0">
                <a:solidFill>
                  <a:srgbClr val="FF0000"/>
                </a:solidFill>
              </a:rPr>
              <a:t>m</a:t>
            </a:r>
            <a:r>
              <a:rPr lang="da-DK" b="1" baseline="-25000" dirty="0" err="1" smtClean="0">
                <a:solidFill>
                  <a:srgbClr val="FF0000"/>
                </a:solidFill>
              </a:rPr>
              <a:t>t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= 172.25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0.08 (</a:t>
            </a:r>
            <a:r>
              <a:rPr lang="da-DK" dirty="0" err="1">
                <a:solidFill>
                  <a:srgbClr val="FF0000"/>
                </a:solidFill>
              </a:rPr>
              <a:t>stat+JSF</a:t>
            </a:r>
            <a:r>
              <a:rPr lang="da-DK" dirty="0">
                <a:solidFill>
                  <a:srgbClr val="FF0000"/>
                </a:solidFill>
              </a:rPr>
              <a:t>)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0.62 (</a:t>
            </a:r>
            <a:r>
              <a:rPr lang="da-DK" dirty="0" err="1" smtClean="0">
                <a:solidFill>
                  <a:srgbClr val="FF0000"/>
                </a:solidFill>
              </a:rPr>
              <a:t>syst</a:t>
            </a:r>
            <a:r>
              <a:rPr lang="da-DK" dirty="0" smtClean="0">
                <a:solidFill>
                  <a:srgbClr val="FF0000"/>
                </a:solidFill>
              </a:rPr>
              <a:t>) </a:t>
            </a:r>
            <a:r>
              <a:rPr lang="da-DK" dirty="0" err="1" smtClean="0">
                <a:solidFill>
                  <a:srgbClr val="FF0000"/>
                </a:solidFill>
              </a:rPr>
              <a:t>GeV</a:t>
            </a:r>
            <a:endParaRPr lang="pt-PT" dirty="0" smtClean="0">
              <a:solidFill>
                <a:srgbClr val="FF0000"/>
              </a:solidFill>
            </a:endParaRPr>
          </a:p>
          <a:p>
            <a:r>
              <a:rPr lang="pt-PT" b="1" dirty="0" smtClean="0"/>
              <a:t>ATLAS</a:t>
            </a:r>
            <a:r>
              <a:rPr lang="pt-PT" dirty="0" smtClean="0"/>
              <a:t>: </a:t>
            </a:r>
            <a:r>
              <a:rPr lang="pt-PT" dirty="0"/>
              <a:t>20.2 </a:t>
            </a:r>
            <a:r>
              <a:rPr lang="pt-PT" dirty="0" smtClean="0"/>
              <a:t>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8 </a:t>
            </a:r>
            <a:r>
              <a:rPr lang="pt-PT" dirty="0" err="1" smtClean="0"/>
              <a:t>TeV</a:t>
            </a:r>
            <a:endParaRPr lang="pt-PT" dirty="0" smtClean="0"/>
          </a:p>
          <a:p>
            <a:pPr lvl="1"/>
            <a:r>
              <a:rPr lang="pt-PT" dirty="0" smtClean="0"/>
              <a:t>3D </a:t>
            </a:r>
            <a:r>
              <a:rPr lang="pt-PT" dirty="0" err="1" smtClean="0"/>
              <a:t>fit</a:t>
            </a:r>
            <a:r>
              <a:rPr lang="pt-PT" dirty="0" smtClean="0"/>
              <a:t> to: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r>
              <a:rPr lang="pt-PT" baseline="30000" dirty="0" err="1" smtClean="0"/>
              <a:t>reco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W</a:t>
            </a:r>
            <a:r>
              <a:rPr lang="pt-PT" baseline="30000" dirty="0" err="1" smtClean="0"/>
              <a:t>reco</a:t>
            </a:r>
            <a:r>
              <a:rPr lang="pt-PT" dirty="0" smtClean="0"/>
              <a:t>, </a:t>
            </a:r>
            <a:r>
              <a:rPr lang="pt-PT" dirty="0" err="1" smtClean="0"/>
              <a:t>R</a:t>
            </a:r>
            <a:r>
              <a:rPr lang="pt-PT" baseline="-25000" dirty="0" err="1" smtClean="0"/>
              <a:t>bq</a:t>
            </a:r>
            <a:r>
              <a:rPr lang="pt-PT" baseline="30000" dirty="0" err="1" smtClean="0"/>
              <a:t>reco</a:t>
            </a:r>
            <a:r>
              <a:rPr lang="pt-PT" dirty="0" smtClean="0"/>
              <a:t>  </a:t>
            </a:r>
          </a:p>
          <a:p>
            <a:pPr lvl="1"/>
            <a:r>
              <a:rPr lang="pt-PT" dirty="0" err="1"/>
              <a:t>E</a:t>
            </a:r>
            <a:r>
              <a:rPr lang="pt-PT" dirty="0" err="1" smtClean="0"/>
              <a:t>xtract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JSF, b-JSF</a:t>
            </a:r>
            <a:endParaRPr lang="pt-PT" dirty="0"/>
          </a:p>
          <a:p>
            <a:pPr marL="457200" lvl="1" indent="0">
              <a:buNone/>
            </a:pPr>
            <a:r>
              <a:rPr lang="da-DK" b="1" dirty="0" err="1" smtClean="0">
                <a:solidFill>
                  <a:srgbClr val="FF0000"/>
                </a:solidFill>
              </a:rPr>
              <a:t>m</a:t>
            </a:r>
            <a:r>
              <a:rPr lang="da-DK" b="1" baseline="-25000" dirty="0" err="1" smtClean="0">
                <a:solidFill>
                  <a:srgbClr val="FF0000"/>
                </a:solidFill>
              </a:rPr>
              <a:t>t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>
                <a:solidFill>
                  <a:srgbClr val="FF0000"/>
                </a:solidFill>
              </a:rPr>
              <a:t>= </a:t>
            </a:r>
            <a:r>
              <a:rPr lang="da-DK" dirty="0" smtClean="0">
                <a:solidFill>
                  <a:srgbClr val="FF0000"/>
                </a:solidFill>
              </a:rPr>
              <a:t>172.08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smtClean="0">
                <a:solidFill>
                  <a:srgbClr val="FF0000"/>
                </a:solidFill>
              </a:rPr>
              <a:t>0.39 </a:t>
            </a:r>
            <a:r>
              <a:rPr lang="da-DK" dirty="0">
                <a:solidFill>
                  <a:srgbClr val="FF0000"/>
                </a:solidFill>
              </a:rPr>
              <a:t>(</a:t>
            </a:r>
            <a:r>
              <a:rPr lang="da-DK" dirty="0" smtClean="0">
                <a:solidFill>
                  <a:srgbClr val="FF0000"/>
                </a:solidFill>
              </a:rPr>
              <a:t>stat)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smtClean="0">
                <a:solidFill>
                  <a:srgbClr val="FF0000"/>
                </a:solidFill>
              </a:rPr>
              <a:t>0.82 </a:t>
            </a:r>
            <a:r>
              <a:rPr lang="da-DK" dirty="0">
                <a:solidFill>
                  <a:srgbClr val="FF0000"/>
                </a:solidFill>
              </a:rPr>
              <a:t>(</a:t>
            </a:r>
            <a:r>
              <a:rPr lang="da-DK" dirty="0" err="1">
                <a:solidFill>
                  <a:srgbClr val="FF0000"/>
                </a:solidFill>
              </a:rPr>
              <a:t>syst</a:t>
            </a:r>
            <a:r>
              <a:rPr lang="da-DK" dirty="0">
                <a:solidFill>
                  <a:srgbClr val="FF0000"/>
                </a:solidFill>
              </a:rPr>
              <a:t>) </a:t>
            </a:r>
            <a:r>
              <a:rPr lang="da-DK" dirty="0" err="1" smtClean="0">
                <a:solidFill>
                  <a:srgbClr val="FF0000"/>
                </a:solidFill>
              </a:rPr>
              <a:t>GeV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/>
              <a:t>√s = 7 </a:t>
            </a:r>
            <a:r>
              <a:rPr lang="pt-PT" dirty="0" err="1" smtClean="0"/>
              <a:t>TeV</a:t>
            </a:r>
            <a:r>
              <a:rPr lang="pt-PT" dirty="0" smtClean="0"/>
              <a:t> data:</a:t>
            </a:r>
            <a:endParaRPr lang="pt-PT" dirty="0" smtClean="0"/>
          </a:p>
          <a:p>
            <a:pPr marL="457200" lvl="1" indent="0">
              <a:buNone/>
            </a:pPr>
            <a:r>
              <a:rPr lang="da-DK" b="1" dirty="0" err="1">
                <a:solidFill>
                  <a:srgbClr val="FF0000"/>
                </a:solidFill>
              </a:rPr>
              <a:t>m</a:t>
            </a:r>
            <a:r>
              <a:rPr lang="da-DK" b="1" baseline="-25000" dirty="0" err="1">
                <a:solidFill>
                  <a:srgbClr val="FF0000"/>
                </a:solidFill>
              </a:rPr>
              <a:t>t</a:t>
            </a:r>
            <a:r>
              <a:rPr lang="da-DK" dirty="0">
                <a:solidFill>
                  <a:srgbClr val="FF0000"/>
                </a:solidFill>
              </a:rPr>
              <a:t> = </a:t>
            </a:r>
            <a:r>
              <a:rPr lang="da-DK" dirty="0" smtClean="0">
                <a:solidFill>
                  <a:srgbClr val="FF0000"/>
                </a:solidFill>
              </a:rPr>
              <a:t>172.51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smtClean="0">
                <a:solidFill>
                  <a:srgbClr val="FF0000"/>
                </a:solidFill>
              </a:rPr>
              <a:t>0.27 </a:t>
            </a:r>
            <a:r>
              <a:rPr lang="da-DK" dirty="0">
                <a:solidFill>
                  <a:srgbClr val="FF0000"/>
                </a:solidFill>
              </a:rPr>
              <a:t>(stat)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smtClean="0">
                <a:solidFill>
                  <a:srgbClr val="FF0000"/>
                </a:solidFill>
              </a:rPr>
              <a:t>0.42 </a:t>
            </a:r>
            <a:r>
              <a:rPr lang="da-DK" dirty="0">
                <a:solidFill>
                  <a:srgbClr val="FF0000"/>
                </a:solidFill>
              </a:rPr>
              <a:t>(</a:t>
            </a:r>
            <a:r>
              <a:rPr lang="da-DK" dirty="0" err="1">
                <a:solidFill>
                  <a:srgbClr val="FF0000"/>
                </a:solidFill>
              </a:rPr>
              <a:t>syst</a:t>
            </a:r>
            <a:r>
              <a:rPr lang="da-DK" dirty="0" smtClean="0">
                <a:solidFill>
                  <a:srgbClr val="FF0000"/>
                </a:solidFill>
              </a:rPr>
              <a:t>) </a:t>
            </a:r>
            <a:r>
              <a:rPr lang="da-DK" dirty="0" err="1" smtClean="0">
                <a:solidFill>
                  <a:srgbClr val="FF0000"/>
                </a:solidFill>
              </a:rPr>
              <a:t>GeV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92896" y="4001373"/>
            <a:ext cx="3240360" cy="25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3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22"/>
    </mc:Choice>
    <mc:Fallback>
      <p:transition xmlns:p14="http://schemas.microsoft.com/office/powerpoint/2010/main" spd="slow" advTm="1228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105687"/>
            <a:ext cx="5267878" cy="2419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850106"/>
          </a:xfrm>
        </p:spPr>
        <p:txBody>
          <a:bodyPr/>
          <a:lstStyle/>
          <a:p>
            <a:r>
              <a:rPr lang="pt-PT" dirty="0" err="1" smtClean="0"/>
              <a:t>Indirect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5948163" cy="33123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b="1" dirty="0" smtClean="0"/>
              <a:t>CMS</a:t>
            </a:r>
            <a:r>
              <a:rPr lang="pt-PT" dirty="0" smtClean="0"/>
              <a:t>: 13 </a:t>
            </a:r>
            <a:r>
              <a:rPr lang="pt-PT" dirty="0" err="1"/>
              <a:t>TeV</a:t>
            </a:r>
            <a:r>
              <a:rPr lang="pt-PT" dirty="0"/>
              <a:t> </a:t>
            </a:r>
            <a:r>
              <a:rPr lang="pt-PT" dirty="0" smtClean="0"/>
              <a:t>data, L = </a:t>
            </a:r>
            <a:r>
              <a:rPr lang="pt-PT" dirty="0"/>
              <a:t>2.2 </a:t>
            </a:r>
            <a:r>
              <a:rPr lang="pt-PT" dirty="0" smtClean="0"/>
              <a:t>fb</a:t>
            </a:r>
            <a:r>
              <a:rPr lang="pt-PT" baseline="30000" dirty="0" smtClean="0"/>
              <a:t>-1</a:t>
            </a:r>
            <a:r>
              <a:rPr lang="pt-PT" dirty="0" smtClean="0"/>
              <a:t>; </a:t>
            </a:r>
            <a:r>
              <a:rPr lang="pt-PT" dirty="0" err="1"/>
              <a:t>lepton+jets</a:t>
            </a:r>
            <a:r>
              <a:rPr lang="pt-PT" dirty="0"/>
              <a:t> final </a:t>
            </a:r>
            <a:r>
              <a:rPr lang="pt-PT" dirty="0" err="1" smtClean="0"/>
              <a:t>state</a:t>
            </a:r>
            <a:endParaRPr lang="pt-PT" baseline="-25000" dirty="0"/>
          </a:p>
          <a:p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dirty="0" err="1" smtClean="0"/>
              <a:t>easure</a:t>
            </a:r>
            <a:r>
              <a:rPr lang="pt-PT" dirty="0" smtClean="0"/>
              <a:t> </a:t>
            </a:r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wrt</a:t>
            </a:r>
            <a:r>
              <a:rPr lang="pt-PT" dirty="0" smtClean="0"/>
              <a:t> min</a:t>
            </a:r>
            <a:r>
              <a:rPr lang="pt-PT" dirty="0" smtClean="0"/>
              <a:t>(</a:t>
            </a:r>
            <a:r>
              <a:rPr lang="pt-PT" dirty="0" err="1" smtClean="0"/>
              <a:t>m</a:t>
            </a:r>
            <a:r>
              <a:rPr lang="pt-PT" baseline="-25000" dirty="0" err="1" smtClean="0"/>
              <a:t>lb</a:t>
            </a:r>
            <a:r>
              <a:rPr lang="pt-PT" dirty="0" smtClean="0"/>
              <a:t>) </a:t>
            </a:r>
            <a:r>
              <a:rPr lang="pt-PT" dirty="0" err="1" smtClean="0"/>
              <a:t>in</a:t>
            </a:r>
            <a:r>
              <a:rPr lang="pt-PT" dirty="0"/>
              <a:t>  </a:t>
            </a:r>
            <a:r>
              <a:rPr lang="pt-PT" dirty="0" err="1"/>
              <a:t>categories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N</a:t>
            </a:r>
            <a:r>
              <a:rPr lang="pt-PT" baseline="-25000" dirty="0" err="1"/>
              <a:t>jet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</a:t>
            </a:r>
            <a:r>
              <a:rPr lang="pt-PT" baseline="-25000" dirty="0" err="1"/>
              <a:t>b-</a:t>
            </a:r>
            <a:r>
              <a:rPr lang="pt-PT" baseline="-25000" dirty="0" err="1" smtClean="0"/>
              <a:t>jet</a:t>
            </a:r>
            <a:r>
              <a:rPr lang="pt-PT" dirty="0" smtClean="0"/>
              <a:t>:</a:t>
            </a:r>
          </a:p>
          <a:p>
            <a:pPr marL="457200" lvl="1" indent="0">
              <a:buNone/>
            </a:pPr>
            <a:r>
              <a:rPr lang="pt-PT" dirty="0" err="1" smtClean="0">
                <a:solidFill>
                  <a:srgbClr val="FF0000"/>
                </a:solidFill>
              </a:rPr>
              <a:t>σ</a:t>
            </a:r>
            <a:r>
              <a:rPr lang="pt-PT" dirty="0" smtClean="0">
                <a:solidFill>
                  <a:srgbClr val="FF0000"/>
                </a:solidFill>
              </a:rPr>
              <a:t> = 888 ± 2 (</a:t>
            </a:r>
            <a:r>
              <a:rPr lang="pt-PT" dirty="0" err="1" smtClean="0">
                <a:solidFill>
                  <a:srgbClr val="FF0000"/>
                </a:solidFill>
              </a:rPr>
              <a:t>stat</a:t>
            </a:r>
            <a:r>
              <a:rPr lang="pt-PT" dirty="0" smtClean="0">
                <a:solidFill>
                  <a:srgbClr val="FF0000"/>
                </a:solidFill>
              </a:rPr>
              <a:t>)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pt-PT" dirty="0" smtClean="0">
                <a:solidFill>
                  <a:srgbClr val="FF0000"/>
                </a:solidFill>
              </a:rPr>
              <a:t> 27(</a:t>
            </a:r>
            <a:r>
              <a:rPr lang="pt-PT" dirty="0" err="1" smtClean="0">
                <a:solidFill>
                  <a:srgbClr val="FF0000"/>
                </a:solidFill>
              </a:rPr>
              <a:t>sys</a:t>
            </a:r>
            <a:r>
              <a:rPr lang="pt-PT" dirty="0" smtClean="0">
                <a:solidFill>
                  <a:srgbClr val="FF0000"/>
                </a:solidFill>
              </a:rPr>
              <a:t>) ± 20 </a:t>
            </a:r>
            <a:r>
              <a:rPr lang="pt-PT" dirty="0">
                <a:solidFill>
                  <a:srgbClr val="FF0000"/>
                </a:solidFill>
              </a:rPr>
              <a:t>(</a:t>
            </a:r>
            <a:r>
              <a:rPr lang="pt-PT" dirty="0" err="1">
                <a:solidFill>
                  <a:srgbClr val="FF0000"/>
                </a:solidFill>
              </a:rPr>
              <a:t>lumi</a:t>
            </a:r>
            <a:r>
              <a:rPr lang="pt-PT" dirty="0" smtClean="0">
                <a:solidFill>
                  <a:srgbClr val="FF0000"/>
                </a:solidFill>
              </a:rPr>
              <a:t>) pb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pt-PT" dirty="0" err="1"/>
              <a:t>Extract</a:t>
            </a:r>
            <a:r>
              <a:rPr lang="pt-PT" dirty="0"/>
              <a:t> </a:t>
            </a:r>
            <a:r>
              <a:rPr lang="pt-PT" dirty="0" err="1"/>
              <a:t>pole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cross </a:t>
            </a:r>
            <a:r>
              <a:rPr lang="pt-PT" dirty="0" err="1"/>
              <a:t>section</a:t>
            </a:r>
            <a:r>
              <a:rPr lang="pt-PT" dirty="0" smtClean="0"/>
              <a:t>:</a:t>
            </a:r>
          </a:p>
          <a:p>
            <a:pPr marL="457200" lvl="1" indent="0">
              <a:buNone/>
            </a:pPr>
            <a:r>
              <a:rPr lang="sv-SE" dirty="0" err="1" smtClean="0">
                <a:solidFill>
                  <a:srgbClr val="FF0000"/>
                </a:solidFill>
              </a:rPr>
              <a:t>m</a:t>
            </a:r>
            <a:r>
              <a:rPr lang="sv-SE" baseline="-25000" dirty="0" err="1" smtClean="0">
                <a:solidFill>
                  <a:srgbClr val="FF0000"/>
                </a:solidFill>
              </a:rPr>
              <a:t>t</a:t>
            </a:r>
            <a:r>
              <a:rPr lang="sv-SE" baseline="30000" dirty="0" err="1" smtClean="0">
                <a:solidFill>
                  <a:srgbClr val="FF0000"/>
                </a:solidFill>
              </a:rPr>
              <a:t>pole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rgbClr val="FF0000"/>
                </a:solidFill>
              </a:rPr>
              <a:t>= 170.6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rgbClr val="FF0000"/>
                </a:solidFill>
              </a:rPr>
              <a:t>2.7 (</a:t>
            </a:r>
            <a:r>
              <a:rPr lang="sv-SE" dirty="0" err="1">
                <a:solidFill>
                  <a:srgbClr val="FF0000"/>
                </a:solidFill>
              </a:rPr>
              <a:t>tot</a:t>
            </a:r>
            <a:r>
              <a:rPr lang="sv-SE" dirty="0" smtClean="0">
                <a:solidFill>
                  <a:srgbClr val="FF0000"/>
                </a:solidFill>
              </a:rPr>
              <a:t>) </a:t>
            </a:r>
            <a:r>
              <a:rPr lang="pt-PT" dirty="0">
                <a:solidFill>
                  <a:srgbClr val="FF0000"/>
                </a:solidFill>
              </a:rPr>
              <a:t>±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rgbClr val="FF0000"/>
                </a:solidFill>
              </a:rPr>
              <a:t>1.01 (</a:t>
            </a:r>
            <a:r>
              <a:rPr lang="sv-SE" dirty="0" err="1">
                <a:solidFill>
                  <a:srgbClr val="FF0000"/>
                </a:solidFill>
              </a:rPr>
              <a:t>syst</a:t>
            </a:r>
            <a:r>
              <a:rPr lang="sv-SE" dirty="0">
                <a:solidFill>
                  <a:srgbClr val="FF0000"/>
                </a:solidFill>
              </a:rPr>
              <a:t>.) </a:t>
            </a:r>
            <a:r>
              <a:rPr lang="sv-SE" dirty="0" smtClean="0">
                <a:solidFill>
                  <a:srgbClr val="FF0000"/>
                </a:solidFill>
              </a:rPr>
              <a:t>GeV</a:t>
            </a:r>
          </a:p>
          <a:p>
            <a:pPr marL="0" indent="0">
              <a:buNone/>
            </a:pPr>
            <a:r>
              <a:rPr lang="pt-PT" b="1" dirty="0" smtClean="0"/>
              <a:t>ATLAS</a:t>
            </a:r>
            <a:r>
              <a:rPr lang="pt-PT" dirty="0" smtClean="0"/>
              <a:t>: 8 </a:t>
            </a:r>
            <a:r>
              <a:rPr lang="pt-PT" dirty="0" err="1" smtClean="0"/>
              <a:t>TeV</a:t>
            </a:r>
            <a:r>
              <a:rPr lang="pt-PT" dirty="0" smtClean="0"/>
              <a:t> data, L = 20.2 fb</a:t>
            </a:r>
            <a:r>
              <a:rPr lang="pt-PT" baseline="30000" dirty="0" smtClean="0"/>
              <a:t>-1</a:t>
            </a:r>
            <a:r>
              <a:rPr lang="pt-PT" dirty="0" smtClean="0"/>
              <a:t>, </a:t>
            </a:r>
            <a:r>
              <a:rPr lang="pt-PT" dirty="0" err="1" smtClean="0"/>
              <a:t>dilepton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/>
              <a:t>1 </a:t>
            </a:r>
            <a:r>
              <a:rPr lang="pt-PT" dirty="0" err="1"/>
              <a:t>or</a:t>
            </a:r>
            <a:r>
              <a:rPr lang="pt-PT" dirty="0"/>
              <a:t> 2 b</a:t>
            </a:r>
            <a:r>
              <a:rPr lang="pt-PT" dirty="0" smtClean="0"/>
              <a:t>-</a:t>
            </a:r>
            <a:r>
              <a:rPr lang="pt-PT" dirty="0" err="1" smtClean="0"/>
              <a:t>jets</a:t>
            </a:r>
            <a:endParaRPr lang="pt-PT" dirty="0"/>
          </a:p>
          <a:p>
            <a:r>
              <a:rPr lang="pt-PT" dirty="0"/>
              <a:t>8 </a:t>
            </a:r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fiductial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/>
              <a:t>:</a:t>
            </a:r>
            <a:r>
              <a:rPr lang="pt-PT" dirty="0" smtClean="0"/>
              <a:t> </a:t>
            </a:r>
          </a:p>
          <a:p>
            <a:pPr marL="457200" lvl="1" indent="0">
              <a:buNone/>
            </a:pP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l</a:t>
            </a:r>
            <a:r>
              <a:rPr lang="pt-PT" dirty="0" smtClean="0"/>
              <a:t>, |</a:t>
            </a:r>
            <a:r>
              <a:rPr lang="pt-PT" dirty="0" err="1"/>
              <a:t>ηl</a:t>
            </a:r>
            <a:r>
              <a:rPr lang="pt-PT" dirty="0" smtClean="0"/>
              <a:t>|, </a:t>
            </a:r>
            <a:r>
              <a:rPr lang="el-GR" dirty="0"/>
              <a:t>p</a:t>
            </a:r>
            <a:r>
              <a:rPr lang="el-GR" i="1" baseline="30000" dirty="0"/>
              <a:t>e</a:t>
            </a:r>
            <a:r>
              <a:rPr lang="el-GR" baseline="30000" dirty="0"/>
              <a:t>μ</a:t>
            </a:r>
            <a:r>
              <a:rPr lang="el-GR" dirty="0"/>
              <a:t>, </a:t>
            </a:r>
            <a:r>
              <a:rPr lang="el-GR" dirty="0" smtClean="0"/>
              <a:t>m</a:t>
            </a:r>
            <a:r>
              <a:rPr lang="el-GR" i="1" baseline="30000" dirty="0" smtClean="0"/>
              <a:t>e</a:t>
            </a:r>
            <a:r>
              <a:rPr lang="el-GR" baseline="30000" dirty="0" smtClean="0"/>
              <a:t>μ</a:t>
            </a:r>
            <a:r>
              <a:rPr lang="en-US" dirty="0" smtClean="0"/>
              <a:t>, </a:t>
            </a:r>
            <a:r>
              <a:rPr lang="el-GR" dirty="0" smtClean="0"/>
              <a:t>|</a:t>
            </a:r>
            <a:r>
              <a:rPr lang="el-GR" dirty="0"/>
              <a:t>y</a:t>
            </a:r>
            <a:r>
              <a:rPr lang="el-GR" i="1" baseline="30000" dirty="0"/>
              <a:t>e</a:t>
            </a:r>
            <a:r>
              <a:rPr lang="el-GR" baseline="30000" dirty="0"/>
              <a:t>μ</a:t>
            </a:r>
            <a:r>
              <a:rPr lang="el-GR" dirty="0" smtClean="0"/>
              <a:t>|</a:t>
            </a:r>
            <a:r>
              <a:rPr lang="en-US" dirty="0"/>
              <a:t>,</a:t>
            </a:r>
            <a:r>
              <a:rPr lang="el-GR" dirty="0" smtClean="0"/>
              <a:t> </a:t>
            </a:r>
            <a:r>
              <a:rPr lang="el-GR" dirty="0"/>
              <a:t>∆</a:t>
            </a:r>
            <a:r>
              <a:rPr lang="el-GR" dirty="0" smtClean="0"/>
              <a:t>φ</a:t>
            </a:r>
            <a:r>
              <a:rPr lang="el-GR" i="1" baseline="30000" dirty="0" smtClean="0"/>
              <a:t>e</a:t>
            </a:r>
            <a:r>
              <a:rPr lang="el-GR" baseline="30000" dirty="0" smtClean="0"/>
              <a:t>μ</a:t>
            </a:r>
            <a:r>
              <a:rPr lang="en-US" dirty="0" smtClean="0"/>
              <a:t>,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l-GR" i="1" baseline="30000" dirty="0" smtClean="0"/>
              <a:t>e</a:t>
            </a:r>
            <a:r>
              <a:rPr lang="en-US" dirty="0" smtClean="0"/>
              <a:t>+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l-GR" baseline="30000" dirty="0" smtClean="0"/>
              <a:t>μ</a:t>
            </a:r>
            <a:r>
              <a:rPr lang="en-US" dirty="0" smtClean="0"/>
              <a:t>,</a:t>
            </a:r>
            <a:r>
              <a:rPr lang="nl-NL" i="1" dirty="0" smtClean="0"/>
              <a:t> </a:t>
            </a:r>
            <a:r>
              <a:rPr lang="nl-NL" i="1" dirty="0" err="1" smtClean="0"/>
              <a:t>E</a:t>
            </a:r>
            <a:r>
              <a:rPr lang="nl-NL" i="1" baseline="30000" dirty="0" err="1" smtClean="0"/>
              <a:t>e</a:t>
            </a:r>
            <a:r>
              <a:rPr lang="nl-NL" dirty="0" err="1" smtClean="0"/>
              <a:t>+</a:t>
            </a:r>
            <a:r>
              <a:rPr lang="nl-NL" i="1" dirty="0" err="1" smtClean="0"/>
              <a:t>E</a:t>
            </a:r>
            <a:r>
              <a:rPr lang="nl-NL" baseline="30000" dirty="0" err="1" smtClean="0"/>
              <a:t>μ</a:t>
            </a:r>
            <a:r>
              <a:rPr lang="nl-NL" dirty="0" smtClean="0"/>
              <a:t> </a:t>
            </a:r>
            <a:endParaRPr lang="en-US" dirty="0"/>
          </a:p>
          <a:p>
            <a:r>
              <a:rPr lang="en-US" dirty="0" smtClean="0"/>
              <a:t>m</a:t>
            </a:r>
            <a:r>
              <a:rPr lang="sv-SE" baseline="-25000" dirty="0" err="1" smtClean="0"/>
              <a:t>t</a:t>
            </a:r>
            <a:r>
              <a:rPr lang="sv-SE" baseline="30000" dirty="0" err="1" smtClean="0"/>
              <a:t>pole</a:t>
            </a:r>
            <a:r>
              <a:rPr lang="sv-SE" dirty="0" smtClean="0"/>
              <a:t> </a:t>
            </a:r>
            <a:r>
              <a:rPr lang="sv-SE" dirty="0" err="1" smtClean="0"/>
              <a:t>extracted</a:t>
            </a:r>
            <a:r>
              <a:rPr lang="sv-SE" dirty="0" smtClean="0"/>
              <a:t> from </a:t>
            </a:r>
            <a:r>
              <a:rPr lang="sv-SE" dirty="0" err="1" smtClean="0"/>
              <a:t>combined</a:t>
            </a:r>
            <a:r>
              <a:rPr lang="sv-SE" dirty="0" smtClean="0"/>
              <a:t> fit </a:t>
            </a:r>
            <a:r>
              <a:rPr lang="sv-SE" dirty="0" err="1" smtClean="0"/>
              <a:t>to</a:t>
            </a:r>
            <a:r>
              <a:rPr lang="sv-SE" dirty="0" smtClean="0"/>
              <a:t> templates or distribution moments</a:t>
            </a:r>
          </a:p>
          <a:p>
            <a:pPr lvl="1"/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t</a:t>
            </a:r>
            <a:r>
              <a:rPr lang="pt-PT" baseline="30000" dirty="0" err="1" smtClean="0">
                <a:solidFill>
                  <a:srgbClr val="FF0000"/>
                </a:solidFill>
              </a:rPr>
              <a:t>pole</a:t>
            </a:r>
            <a:r>
              <a:rPr lang="pt-PT" dirty="0" smtClean="0">
                <a:solidFill>
                  <a:srgbClr val="FF0000"/>
                </a:solidFill>
              </a:rPr>
              <a:t>= 173.2 ± 0.9 (</a:t>
            </a:r>
            <a:r>
              <a:rPr lang="pt-PT" dirty="0" err="1" smtClean="0">
                <a:solidFill>
                  <a:srgbClr val="FF0000"/>
                </a:solidFill>
              </a:rPr>
              <a:t>stat</a:t>
            </a:r>
            <a:r>
              <a:rPr lang="pt-PT" dirty="0" smtClean="0">
                <a:solidFill>
                  <a:srgbClr val="FF0000"/>
                </a:solidFill>
              </a:rPr>
              <a:t>) ± 0.8 (</a:t>
            </a:r>
            <a:r>
              <a:rPr lang="pt-PT" dirty="0" err="1" smtClean="0">
                <a:solidFill>
                  <a:srgbClr val="FF0000"/>
                </a:solidFill>
              </a:rPr>
              <a:t>syst</a:t>
            </a:r>
            <a:r>
              <a:rPr lang="pt-PT" dirty="0" smtClean="0">
                <a:solidFill>
                  <a:srgbClr val="FF0000"/>
                </a:solidFill>
              </a:rPr>
              <a:t>) ± 1.2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(</a:t>
            </a:r>
            <a:r>
              <a:rPr lang="pt-PT" dirty="0" err="1" smtClean="0">
                <a:solidFill>
                  <a:srgbClr val="FF0000"/>
                </a:solidFill>
              </a:rPr>
              <a:t>theo</a:t>
            </a:r>
            <a:r>
              <a:rPr lang="pt-PT" dirty="0" smtClean="0">
                <a:solidFill>
                  <a:srgbClr val="FF0000"/>
                </a:solidFill>
              </a:rPr>
              <a:t>) </a:t>
            </a:r>
            <a:r>
              <a:rPr lang="pt-PT" dirty="0" err="1" smtClean="0">
                <a:solidFill>
                  <a:srgbClr val="FF0000"/>
                </a:solidFill>
              </a:rPr>
              <a:t>GeV</a:t>
            </a:r>
            <a:r>
              <a:rPr lang="pt-PT" dirty="0"/>
              <a:t>		</a:t>
            </a:r>
            <a:endParaRPr lang="pt-PT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91880" y="-16095"/>
            <a:ext cx="55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	JHEP 09 (2017) </a:t>
            </a:r>
            <a:r>
              <a:rPr lang="pt-PT" dirty="0" smtClean="0"/>
              <a:t>051; EPJC77 </a:t>
            </a:r>
            <a:r>
              <a:rPr lang="pt-PT" dirty="0"/>
              <a:t>(2017) 804</a:t>
            </a:r>
            <a:endParaRPr lang="pt-PT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35" y="1038746"/>
            <a:ext cx="2958441" cy="2822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8" y="0"/>
            <a:ext cx="653390" cy="653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982" y="3933056"/>
            <a:ext cx="3654514" cy="263568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" y="-27384"/>
            <a:ext cx="704050" cy="7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6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63"/>
    </mc:Choice>
    <mc:Fallback>
      <p:transition xmlns:p14="http://schemas.microsoft.com/office/powerpoint/2010/main" spd="slow" advTm="631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2656"/>
            <a:ext cx="3995937" cy="5654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98"/>
            <a:ext cx="8229600" cy="895357"/>
          </a:xfrm>
        </p:spPr>
        <p:txBody>
          <a:bodyPr>
            <a:normAutofit/>
          </a:bodyPr>
          <a:lstStyle/>
          <a:p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story</a:t>
            </a:r>
            <a:r>
              <a:rPr lang="pt-PT" dirty="0" smtClean="0"/>
              <a:t>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0" y="0"/>
            <a:ext cx="653390" cy="6533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15</a:t>
            </a:fld>
            <a:endParaRPr lang="pt-PT"/>
          </a:p>
        </p:txBody>
      </p:sp>
      <p:pic>
        <p:nvPicPr>
          <p:cNvPr id="16" name="Picture 15" descr="LHC_topmass_sep2017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7155" y="1506156"/>
            <a:ext cx="3744416" cy="45657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6079032" y="3133425"/>
            <a:ext cx="5765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https</a:t>
            </a:r>
            <a:r>
              <a:rPr lang="pt-PT" sz="1400" dirty="0"/>
              <a:t>://</a:t>
            </a:r>
            <a:r>
              <a:rPr lang="pt-PT" sz="1400" dirty="0" err="1"/>
              <a:t>twiki.cern.ch</a:t>
            </a:r>
            <a:r>
              <a:rPr lang="pt-PT" sz="1400" dirty="0"/>
              <a:t>/</a:t>
            </a:r>
            <a:r>
              <a:rPr lang="pt-PT" sz="1400" dirty="0" err="1"/>
              <a:t>twiki</a:t>
            </a:r>
            <a:r>
              <a:rPr lang="pt-PT" sz="1400" dirty="0"/>
              <a:t>/bin/</a:t>
            </a:r>
            <a:r>
              <a:rPr lang="pt-PT" sz="1400" dirty="0" err="1"/>
              <a:t>view</a:t>
            </a:r>
            <a:r>
              <a:rPr lang="pt-PT" sz="1400" dirty="0"/>
              <a:t>/</a:t>
            </a:r>
            <a:r>
              <a:rPr lang="pt-PT" sz="1400" dirty="0" err="1"/>
              <a:t>LHCPhysics</a:t>
            </a:r>
            <a:r>
              <a:rPr lang="pt-PT" sz="1400" dirty="0"/>
              <a:t>/</a:t>
            </a:r>
            <a:r>
              <a:rPr lang="pt-PT" sz="1400" dirty="0" err="1"/>
              <a:t>LHCTopWGSummaryPlots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130970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00"/>
    </mc:Choice>
    <mc:Fallback>
      <p:transition xmlns:p14="http://schemas.microsoft.com/office/powerpoint/2010/main" spd="slow" advTm="247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7" y="4711810"/>
            <a:ext cx="2257621" cy="186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093" y="4711810"/>
            <a:ext cx="2248083" cy="1854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172" y="1340768"/>
            <a:ext cx="2623324" cy="2539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640" y="3903337"/>
            <a:ext cx="2649195" cy="2564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25760"/>
            <a:ext cx="7344816" cy="1143000"/>
          </a:xfrm>
        </p:spPr>
        <p:txBody>
          <a:bodyPr>
            <a:noAutofit/>
          </a:bodyPr>
          <a:lstStyle/>
          <a:p>
            <a:r>
              <a:rPr lang="pt-PT" sz="3200" dirty="0" smtClean="0"/>
              <a:t>ATLAS </a:t>
            </a:r>
            <a:r>
              <a:rPr lang="pt-PT" sz="3200" dirty="0" err="1" smtClean="0"/>
              <a:t>measurement</a:t>
            </a:r>
            <a:r>
              <a:rPr lang="pt-PT" sz="3200" dirty="0" smtClean="0"/>
              <a:t> </a:t>
            </a:r>
            <a:r>
              <a:rPr lang="pt-PT" sz="3200" dirty="0" err="1" smtClean="0"/>
              <a:t>of</a:t>
            </a:r>
            <a:r>
              <a:rPr lang="pt-PT" sz="3200" dirty="0" smtClean="0"/>
              <a:t> quantum </a:t>
            </a:r>
            <a:r>
              <a:rPr lang="pt-PT" sz="3200" dirty="0" err="1"/>
              <a:t>interference</a:t>
            </a:r>
            <a:r>
              <a:rPr lang="pt-PT" sz="3200" dirty="0"/>
              <a:t> </a:t>
            </a:r>
            <a:r>
              <a:rPr lang="pt-PT" sz="3200" dirty="0" err="1" smtClean="0"/>
              <a:t>in</a:t>
            </a:r>
            <a:r>
              <a:rPr lang="pt-PT" sz="3200" dirty="0" smtClean="0"/>
              <a:t> single top </a:t>
            </a:r>
            <a:r>
              <a:rPr lang="pt-PT" sz="3200" dirty="0" err="1" smtClean="0"/>
              <a:t>production</a:t>
            </a:r>
            <a:endParaRPr lang="pt-P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54102"/>
            <a:ext cx="6238079" cy="3443050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An</a:t>
            </a:r>
            <a:r>
              <a:rPr lang="pt-PT" dirty="0" smtClean="0"/>
              <a:t> NLO, top </a:t>
            </a:r>
            <a:r>
              <a:rPr lang="pt-PT" dirty="0" err="1" smtClean="0"/>
              <a:t>pair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single top (</a:t>
            </a:r>
            <a:r>
              <a:rPr lang="pt-PT" dirty="0" err="1" smtClean="0"/>
              <a:t>Wt</a:t>
            </a:r>
            <a:r>
              <a:rPr lang="pt-PT" dirty="0" smtClean="0"/>
              <a:t>)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quantum </a:t>
            </a:r>
            <a:r>
              <a:rPr lang="pt-PT" dirty="0" err="1" smtClean="0"/>
              <a:t>interference</a:t>
            </a:r>
            <a:endParaRPr lang="pt-PT" dirty="0" smtClean="0"/>
          </a:p>
          <a:p>
            <a:r>
              <a:rPr lang="pt-PT" dirty="0" smtClean="0"/>
              <a:t>Ad hoc </a:t>
            </a:r>
            <a:r>
              <a:rPr lang="pt-PT" dirty="0" err="1" smtClean="0"/>
              <a:t>treatment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tt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analyses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Diagram</a:t>
            </a:r>
            <a:r>
              <a:rPr lang="pt-PT" b="1" dirty="0" smtClean="0"/>
              <a:t> </a:t>
            </a:r>
            <a:r>
              <a:rPr lang="pt-PT" b="1" dirty="0" err="1" smtClean="0"/>
              <a:t>removal</a:t>
            </a:r>
            <a:r>
              <a:rPr lang="pt-PT" b="1" dirty="0" smtClean="0"/>
              <a:t> </a:t>
            </a:r>
            <a:r>
              <a:rPr lang="pt-PT" dirty="0" smtClean="0"/>
              <a:t>(</a:t>
            </a:r>
            <a:r>
              <a:rPr lang="pt-PT" b="1" dirty="0" smtClean="0"/>
              <a:t>DR</a:t>
            </a:r>
            <a:r>
              <a:rPr lang="pt-PT" dirty="0" smtClean="0"/>
              <a:t>): remove </a:t>
            </a:r>
            <a:r>
              <a:rPr lang="pt-PT" dirty="0" err="1" smtClean="0"/>
              <a:t>doubly</a:t>
            </a:r>
            <a:r>
              <a:rPr lang="pt-PT" dirty="0" smtClean="0"/>
              <a:t> </a:t>
            </a:r>
            <a:r>
              <a:rPr lang="pt-PT" dirty="0" err="1" smtClean="0"/>
              <a:t>resonant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Wtb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element</a:t>
            </a:r>
            <a:endParaRPr lang="pt-PT" dirty="0" smtClean="0"/>
          </a:p>
          <a:p>
            <a:pPr lvl="1"/>
            <a:r>
              <a:rPr lang="pt-PT" b="1" dirty="0" err="1" smtClean="0"/>
              <a:t>Diagram</a:t>
            </a:r>
            <a:r>
              <a:rPr lang="pt-PT" b="1" dirty="0" smtClean="0"/>
              <a:t> </a:t>
            </a:r>
            <a:r>
              <a:rPr lang="pt-PT" b="1" dirty="0" err="1" smtClean="0"/>
              <a:t>subtraction</a:t>
            </a:r>
            <a:r>
              <a:rPr lang="pt-PT" dirty="0" smtClean="0"/>
              <a:t> (</a:t>
            </a:r>
            <a:r>
              <a:rPr lang="pt-PT" b="1" dirty="0" smtClean="0"/>
              <a:t>DS</a:t>
            </a:r>
            <a:r>
              <a:rPr lang="pt-PT" dirty="0" smtClean="0"/>
              <a:t>): </a:t>
            </a:r>
            <a:r>
              <a:rPr lang="pt-PT" dirty="0" err="1" smtClean="0"/>
              <a:t>subtract</a:t>
            </a:r>
            <a:r>
              <a:rPr lang="pt-PT" dirty="0" smtClean="0"/>
              <a:t> </a:t>
            </a:r>
            <a:r>
              <a:rPr lang="pt-PT" dirty="0" err="1"/>
              <a:t>gauge-invariant</a:t>
            </a:r>
            <a:r>
              <a:rPr lang="pt-PT" dirty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Wtb</a:t>
            </a:r>
            <a:r>
              <a:rPr lang="pt-PT" dirty="0" smtClean="0"/>
              <a:t> </a:t>
            </a:r>
            <a:r>
              <a:rPr lang="pt-PT" dirty="0" err="1"/>
              <a:t>matrix</a:t>
            </a:r>
            <a:r>
              <a:rPr lang="pt-PT" dirty="0"/>
              <a:t> </a:t>
            </a:r>
            <a:r>
              <a:rPr lang="pt-PT" dirty="0" smtClean="0"/>
              <a:t> </a:t>
            </a:r>
            <a:r>
              <a:rPr lang="pt-PT" dirty="0" err="1" smtClean="0"/>
              <a:t>element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review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arXiv</a:t>
            </a:r>
            <a:r>
              <a:rPr lang="pt-PT" dirty="0"/>
              <a:t>:1607.05862 [</a:t>
            </a:r>
            <a:r>
              <a:rPr lang="pt-PT" dirty="0" err="1"/>
              <a:t>hep-ph</a:t>
            </a:r>
            <a:r>
              <a:rPr lang="pt-PT" dirty="0"/>
              <a:t>]</a:t>
            </a:r>
            <a:endParaRPr lang="pt-PT" dirty="0" smtClean="0"/>
          </a:p>
          <a:p>
            <a:r>
              <a:rPr lang="pt-PT" dirty="0" smtClean="0"/>
              <a:t>ATLAS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for </a:t>
            </a:r>
            <a:r>
              <a:rPr lang="pt-PT" dirty="0" err="1" smtClean="0"/>
              <a:t>tt</a:t>
            </a:r>
            <a:r>
              <a:rPr lang="pt-PT" dirty="0" smtClean="0"/>
              <a:t>/</a:t>
            </a:r>
            <a:r>
              <a:rPr lang="pt-PT" dirty="0" err="1" smtClean="0"/>
              <a:t>Wt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Focused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fiducial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effects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" y="-27384"/>
            <a:ext cx="704050" cy="704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3172" y="3880255"/>
            <a:ext cx="2623324" cy="2539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810" y="585944"/>
            <a:ext cx="4508500" cy="279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049" y="6420110"/>
            <a:ext cx="3273455" cy="3492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3744" y="34383"/>
            <a:ext cx="37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arXiv:1806.04667 [</a:t>
            </a:r>
            <a:r>
              <a:rPr lang="pt-PT" dirty="0" err="1"/>
              <a:t>hep-ex</a:t>
            </a:r>
            <a:r>
              <a:rPr lang="pt-PT" dirty="0"/>
              <a:t>]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5171" y="665235"/>
            <a:ext cx="1021903" cy="6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2"/>
    </mc:Choice>
    <mc:Fallback>
      <p:transition xmlns:p14="http://schemas.microsoft.com/office/powerpoint/2010/main" spd="slow" advTm="52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BEACH'18 - Peniche, Portugal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5018" y="4869160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physics</a:t>
            </a:r>
            <a:r>
              <a:rPr lang="pt-PT" dirty="0" smtClean="0">
                <a:solidFill>
                  <a:schemeClr val="bg1"/>
                </a:solidFill>
              </a:rPr>
              <a:t> @ </a:t>
            </a:r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LHC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1"/>
    </mc:Choice>
    <mc:Fallback>
      <p:transition xmlns:p14="http://schemas.microsoft.com/office/powerpoint/2010/main" spd="slow" advTm="40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892480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81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32"/>
    </mc:Choice>
    <mc:Fallback>
      <p:transition xmlns:p14="http://schemas.microsoft.com/office/powerpoint/2010/main" spd="slow" advTm="58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712968" cy="226298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r>
              <a:rPr lang="pt-PT" dirty="0" err="1"/>
              <a:t>Enormous</a:t>
            </a:r>
            <a:r>
              <a:rPr lang="pt-PT" dirty="0"/>
              <a:t> </a:t>
            </a:r>
            <a:r>
              <a:rPr lang="pt-PT" dirty="0" err="1"/>
              <a:t>amount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progress</a:t>
            </a:r>
            <a:r>
              <a:rPr lang="pt-PT" dirty="0"/>
              <a:t> </a:t>
            </a:r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6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ago</a:t>
            </a:r>
            <a:r>
              <a:rPr lang="pt-PT" dirty="0" smtClean="0"/>
              <a:t>!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062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8"/>
    </mc:Choice>
    <mc:Fallback>
      <p:transition xmlns:p14="http://schemas.microsoft.com/office/powerpoint/2010/main" spd="slow" advTm="466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243"/>
            <a:ext cx="4158881" cy="5697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16" y="64834"/>
            <a:ext cx="3826768" cy="1143000"/>
          </a:xfrm>
        </p:spPr>
        <p:txBody>
          <a:bodyPr/>
          <a:lstStyle/>
          <a:p>
            <a:r>
              <a:rPr lang="pt-PT" dirty="0" smtClean="0"/>
              <a:t>Outlook	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628800"/>
            <a:ext cx="5148064" cy="2808311"/>
          </a:xfrm>
          <a:solidFill>
            <a:srgbClr val="FFFFFF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PT" dirty="0" smtClean="0">
                <a:solidFill>
                  <a:srgbClr val="000000"/>
                </a:solidFill>
              </a:rPr>
              <a:t>...</a:t>
            </a:r>
            <a:r>
              <a:rPr lang="pt-PT" dirty="0" err="1" smtClean="0">
                <a:solidFill>
                  <a:srgbClr val="000000"/>
                </a:solidFill>
              </a:rPr>
              <a:t>so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I’ll</a:t>
            </a:r>
            <a:r>
              <a:rPr lang="pt-PT" dirty="0" smtClean="0">
                <a:solidFill>
                  <a:srgbClr val="000000"/>
                </a:solidFill>
              </a:rPr>
              <a:t> show </a:t>
            </a:r>
            <a:r>
              <a:rPr lang="pt-PT" dirty="0" err="1" smtClean="0">
                <a:solidFill>
                  <a:srgbClr val="000000"/>
                </a:solidFill>
              </a:rPr>
              <a:t>what</a:t>
            </a:r>
            <a:r>
              <a:rPr lang="pt-PT" dirty="0" smtClean="0">
                <a:solidFill>
                  <a:srgbClr val="000000"/>
                </a:solidFill>
              </a:rPr>
              <a:t> I </a:t>
            </a:r>
            <a:r>
              <a:rPr lang="pt-PT" dirty="0" err="1" smtClean="0">
                <a:solidFill>
                  <a:srgbClr val="000000"/>
                </a:solidFill>
              </a:rPr>
              <a:t>like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instead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smtClean="0">
                <a:solidFill>
                  <a:srgbClr val="000000"/>
                </a:solidFill>
                <a:sym typeface="Wingdings"/>
              </a:rPr>
              <a:t></a:t>
            </a:r>
            <a:endParaRPr lang="pt-PT" dirty="0" smtClean="0">
              <a:solidFill>
                <a:srgbClr val="000000"/>
              </a:solidFill>
            </a:endParaRPr>
          </a:p>
          <a:p>
            <a:endParaRPr lang="pt-PT" dirty="0" smtClean="0">
              <a:solidFill>
                <a:srgbClr val="000000"/>
              </a:solidFill>
            </a:endParaRP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ATLAS</a:t>
            </a:r>
            <a:r>
              <a:rPr lang="pt-PT" dirty="0" smtClean="0">
                <a:solidFill>
                  <a:srgbClr val="000000"/>
                </a:solidFill>
              </a:rPr>
              <a:t>, CMS </a:t>
            </a:r>
            <a:r>
              <a:rPr lang="pt-PT" dirty="0" err="1" smtClean="0">
                <a:solidFill>
                  <a:srgbClr val="000000"/>
                </a:solidFill>
              </a:rPr>
              <a:t>and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the</a:t>
            </a:r>
            <a:r>
              <a:rPr lang="pt-PT" dirty="0" smtClean="0">
                <a:solidFill>
                  <a:srgbClr val="000000"/>
                </a:solidFill>
              </a:rPr>
              <a:t> LHC</a:t>
            </a:r>
          </a:p>
          <a:p>
            <a:pPr lvl="1"/>
            <a:r>
              <a:rPr lang="pt-PT" dirty="0" err="1" smtClean="0">
                <a:solidFill>
                  <a:srgbClr val="000000"/>
                </a:solidFill>
              </a:rPr>
              <a:t>Quick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word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on</a:t>
            </a:r>
            <a:r>
              <a:rPr lang="pt-PT" dirty="0" smtClean="0">
                <a:solidFill>
                  <a:srgbClr val="000000"/>
                </a:solidFill>
              </a:rPr>
              <a:t> W </a:t>
            </a:r>
            <a:r>
              <a:rPr lang="pt-PT" dirty="0" err="1" smtClean="0">
                <a:solidFill>
                  <a:srgbClr val="000000"/>
                </a:solidFill>
              </a:rPr>
              <a:t>mass</a:t>
            </a:r>
            <a:endParaRPr lang="pt-PT" dirty="0" smtClean="0">
              <a:solidFill>
                <a:srgbClr val="000000"/>
              </a:solidFill>
            </a:endParaRPr>
          </a:p>
          <a:p>
            <a:pPr lvl="1"/>
            <a:r>
              <a:rPr lang="pt-PT" dirty="0">
                <a:solidFill>
                  <a:srgbClr val="000000"/>
                </a:solidFill>
              </a:rPr>
              <a:t>Top </a:t>
            </a:r>
            <a:r>
              <a:rPr lang="pt-PT" dirty="0" err="1" smtClean="0">
                <a:solidFill>
                  <a:srgbClr val="000000"/>
                </a:solidFill>
              </a:rPr>
              <a:t>physics</a:t>
            </a:r>
            <a:endParaRPr lang="pt-PT" baseline="30000" dirty="0" smtClean="0">
              <a:solidFill>
                <a:srgbClr val="000000"/>
              </a:solidFill>
            </a:endParaRPr>
          </a:p>
          <a:p>
            <a:pPr lvl="1"/>
            <a:r>
              <a:rPr lang="pt-PT" dirty="0" err="1" smtClean="0">
                <a:solidFill>
                  <a:srgbClr val="000000"/>
                </a:solidFill>
              </a:rPr>
              <a:t>Higgs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physics</a:t>
            </a:r>
            <a:endParaRPr lang="pt-PT" dirty="0" smtClean="0">
              <a:solidFill>
                <a:srgbClr val="000000"/>
              </a:solidFill>
            </a:endParaRPr>
          </a:p>
          <a:p>
            <a:endParaRPr lang="pt-PT" dirty="0" smtClean="0">
              <a:solidFill>
                <a:srgbClr val="000000"/>
              </a:solidFill>
            </a:endParaRPr>
          </a:p>
          <a:p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BEACH'18 - Peniche, Portugal</a:t>
            </a:r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</a:t>
            </a:fld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4209120" y="5772705"/>
            <a:ext cx="447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: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Eliza Melo da </a:t>
            </a:r>
            <a:r>
              <a:rPr lang="pt-PT" dirty="0" smtClean="0"/>
              <a:t>Costa </a:t>
            </a:r>
            <a:r>
              <a:rPr lang="pt-PT" dirty="0" err="1" smtClean="0"/>
              <a:t>on</a:t>
            </a:r>
            <a:r>
              <a:rPr lang="pt-PT" dirty="0" smtClean="0"/>
              <a:t> Z,H </a:t>
            </a:r>
            <a:r>
              <a:rPr lang="pt-PT" dirty="0" err="1" smtClean="0"/>
              <a:t>decays</a:t>
            </a:r>
            <a:r>
              <a:rPr lang="pt-PT" dirty="0" smtClean="0"/>
              <a:t> to </a:t>
            </a:r>
            <a:r>
              <a:rPr lang="pt-PT" dirty="0" err="1" smtClean="0"/>
              <a:t>quarkonia</a:t>
            </a: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116522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2"/>
    </mc:Choice>
    <mc:Fallback>
      <p:transition xmlns:p14="http://schemas.microsoft.com/office/powerpoint/2010/main" spd="slow" advTm="95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BEACH'18 - Peniche, Portugal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20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72954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738631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910229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261931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269450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822368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8878711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37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97"/>
    </mc:Choice>
    <mc:Fallback>
      <p:transition xmlns:p14="http://schemas.microsoft.com/office/powerpoint/2010/main" spd="slow" advTm="871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 </a:t>
            </a:r>
            <a:r>
              <a:rPr lang="el-GR" dirty="0" smtClean="0"/>
              <a:t>μ</a:t>
            </a:r>
            <a:r>
              <a:rPr lang="el-GR" baseline="-25000" dirty="0" smtClean="0"/>
              <a:t>VBF</a:t>
            </a:r>
            <a:r>
              <a:rPr lang="el-GR" baseline="-25000" dirty="0"/>
              <a:t>+VH</a:t>
            </a:r>
            <a:r>
              <a:rPr lang="el-GR" dirty="0"/>
              <a:t>/μ</a:t>
            </a:r>
            <a:r>
              <a:rPr lang="el-GR" baseline="-25000" dirty="0"/>
              <a:t>ggF+ttH</a:t>
            </a:r>
            <a:r>
              <a:rPr lang="el-GR" dirty="0"/>
              <a:t> = 1.06 </a:t>
            </a:r>
            <a:r>
              <a:rPr lang="el-GR" baseline="30000" dirty="0"/>
              <a:t>+0.35</a:t>
            </a:r>
            <a:r>
              <a:rPr lang="el-GR" dirty="0"/>
              <a:t> </a:t>
            </a:r>
            <a:r>
              <a:rPr lang="en-US" baseline="-25000" dirty="0" smtClean="0"/>
              <a:t>-</a:t>
            </a:r>
            <a:r>
              <a:rPr lang="el-GR" baseline="-25000" dirty="0" smtClean="0"/>
              <a:t>0.27</a:t>
            </a:r>
            <a:endParaRPr lang="en-US" baseline="-25000" dirty="0" smtClean="0"/>
          </a:p>
          <a:p>
            <a:pPr lvl="1"/>
            <a:r>
              <a:rPr lang="en-US" dirty="0" smtClean="0"/>
              <a:t>Coupling modifiers broadly consistent with SM but large uncertainty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89040"/>
            <a:ext cx="3637328" cy="2610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645024"/>
            <a:ext cx="3124511" cy="2999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38889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36" y="2266122"/>
            <a:ext cx="2469984" cy="7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"/>
    </mc:Choice>
    <mc:Fallback>
      <p:transition xmlns:p14="http://schemas.microsoft.com/office/powerpoint/2010/main" spd="slow" advTm="10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8"/>
    </mc:Choice>
    <mc:Fallback>
      <p:transition xmlns:p14="http://schemas.microsoft.com/office/powerpoint/2010/main" spd="slow" advTm="63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2: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70115"/>
            <a:ext cx="586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	arXiv:1706.09936 [</a:t>
            </a:r>
            <a:r>
              <a:rPr lang="pt-PT" sz="1600" dirty="0" err="1"/>
              <a:t>hep-ex</a:t>
            </a:r>
            <a:r>
              <a:rPr lang="pt-PT" sz="1600" dirty="0" smtClean="0"/>
              <a:t>]</a:t>
            </a:r>
            <a:r>
              <a:rPr lang="pt-PT" sz="1600" dirty="0" smtClean="0"/>
              <a:t>; </a:t>
            </a:r>
            <a:r>
              <a:rPr lang="pt-PT" sz="1600" dirty="0" smtClean="0"/>
              <a:t>arXiv</a:t>
            </a:r>
            <a:r>
              <a:rPr lang="pt-PT" sz="1600" dirty="0"/>
              <a:t>:1806.00242 [</a:t>
            </a:r>
            <a:r>
              <a:rPr lang="pt-PT" sz="1600" dirty="0" err="1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23</a:t>
            </a:fld>
            <a:endParaRPr lang="pt-PT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4581128"/>
            <a:ext cx="1328679" cy="872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1340768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17"/>
    </mc:Choice>
    <mc:Fallback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60" y="188640"/>
            <a:ext cx="5847512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865396" cy="208823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</a:t>
            </a:r>
            <a:r>
              <a:rPr lang="pt-PT" dirty="0" smtClean="0"/>
              <a:t>!</a:t>
            </a:r>
          </a:p>
          <a:p>
            <a:endParaRPr lang="pt-PT" dirty="0" smtClean="0"/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04626"/>
            <a:ext cx="3024336" cy="2875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7" y="703193"/>
            <a:ext cx="653390" cy="653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	JHEP 11 (2017) </a:t>
            </a:r>
            <a:r>
              <a:rPr lang="pt-PT" sz="1400" dirty="0" smtClean="0"/>
              <a:t>047; CMS</a:t>
            </a:r>
            <a:r>
              <a:rPr lang="pt-PT" sz="1400" dirty="0"/>
              <a:t>-HIG-17-</a:t>
            </a:r>
            <a:r>
              <a:rPr lang="pt-PT" sz="1400" dirty="0" smtClean="0"/>
              <a:t>015; ATLAS</a:t>
            </a:r>
            <a:r>
              <a:rPr lang="pt-PT" sz="1400" dirty="0"/>
              <a:t>-CONF-2018-</a:t>
            </a:r>
            <a:r>
              <a:rPr lang="pt-PT" sz="1400" dirty="0" smtClean="0"/>
              <a:t>002; </a:t>
            </a:r>
            <a:r>
              <a:rPr lang="pt-PT" sz="1400" dirty="0"/>
              <a:t>ATLAS-CONF-2018-018</a:t>
            </a:r>
            <a:endParaRPr lang="pt-PT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713827"/>
            <a:ext cx="3009010" cy="295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9" y="866002"/>
            <a:ext cx="2952328" cy="2909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3676801"/>
            <a:ext cx="2952329" cy="2918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21" y="1772816"/>
            <a:ext cx="1328679" cy="87299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93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3"/>
    </mc:Choice>
    <mc:Fallback>
      <p:transition xmlns:p14="http://schemas.microsoft.com/office/powerpoint/2010/main" spd="slow" advTm="37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717032"/>
            <a:ext cx="3003490" cy="30044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4" y="845292"/>
            <a:ext cx="6137922" cy="186615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Simplified</a:t>
            </a:r>
            <a:r>
              <a:rPr lang="pt-PT" dirty="0"/>
              <a:t> </a:t>
            </a:r>
            <a:r>
              <a:rPr lang="pt-PT" dirty="0" err="1"/>
              <a:t>template</a:t>
            </a:r>
            <a:r>
              <a:rPr lang="pt-PT" dirty="0"/>
              <a:t> cross </a:t>
            </a:r>
            <a:r>
              <a:rPr lang="pt-PT" dirty="0" err="1"/>
              <a:t>sections</a:t>
            </a:r>
            <a:r>
              <a:rPr lang="pt-PT" dirty="0"/>
              <a:t> (STXS</a:t>
            </a:r>
            <a:r>
              <a:rPr lang="pt-PT" dirty="0" smtClean="0"/>
              <a:t>):</a:t>
            </a:r>
            <a:endParaRPr lang="pt-PT" dirty="0"/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, </a:t>
            </a:r>
            <a:r>
              <a:rPr lang="pt-PT" dirty="0" err="1" smtClean="0"/>
              <a:t>simple</a:t>
            </a:r>
            <a:r>
              <a:rPr lang="pt-PT" dirty="0" smtClean="0"/>
              <a:t> </a:t>
            </a:r>
            <a:r>
              <a:rPr lang="pt-PT" dirty="0" err="1"/>
              <a:t>fiducial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definitions</a:t>
            </a:r>
            <a:r>
              <a:rPr lang="pt-PT" dirty="0"/>
              <a:t> for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mode</a:t>
            </a:r>
            <a:endParaRPr lang="pt-PT" dirty="0"/>
          </a:p>
          <a:p>
            <a:pPr lvl="1"/>
            <a:r>
              <a:rPr lang="pt-PT" dirty="0" err="1"/>
              <a:t>Common</a:t>
            </a:r>
            <a:r>
              <a:rPr lang="pt-PT" dirty="0"/>
              <a:t> for ATLAS, CMS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  <a:p>
            <a:pPr lvl="1"/>
            <a:r>
              <a:rPr lang="pt-PT" dirty="0" err="1" smtClean="0"/>
              <a:t>Good</a:t>
            </a:r>
            <a:r>
              <a:rPr lang="pt-PT" dirty="0" smtClean="0"/>
              <a:t> balance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/>
              <a:t>experimental </a:t>
            </a:r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 smtClean="0"/>
              <a:t>uncertainty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249" y="2702871"/>
            <a:ext cx="5760529" cy="208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76672"/>
            <a:ext cx="2966679" cy="3245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1802.04146; </a:t>
            </a:r>
            <a:r>
              <a:rPr lang="pt-PT" dirty="0"/>
              <a:t>ATLAS-CONF-2017-</a:t>
            </a:r>
            <a:r>
              <a:rPr lang="pt-PT" dirty="0" smtClean="0"/>
              <a:t>047; </a:t>
            </a:r>
            <a:r>
              <a:rPr lang="pt-PT" dirty="0"/>
              <a:t>CMS-PAS-HIG-18-001</a:t>
            </a:r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584798"/>
            <a:ext cx="5165870" cy="3868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5253"/>
            <a:ext cx="653390" cy="653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32856" y="2578596"/>
            <a:ext cx="2852031" cy="2852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121" y="1772816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"/>
    </mc:Choice>
    <mc:Fallback>
      <p:transition xmlns:p14="http://schemas.microsoft.com/office/powerpoint/2010/main" spd="slow" advTm="129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8" y="1268760"/>
            <a:ext cx="6370670" cy="2880320"/>
          </a:xfrm>
        </p:spPr>
        <p:txBody>
          <a:bodyPr>
            <a:normAutofit fontScale="55000" lnSpcReduction="20000"/>
          </a:bodyPr>
          <a:lstStyle/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err="1"/>
              <a:t>branching</a:t>
            </a:r>
            <a:r>
              <a:rPr lang="pt-PT" dirty="0"/>
              <a:t> </a:t>
            </a:r>
            <a:r>
              <a:rPr lang="pt-PT" dirty="0" err="1"/>
              <a:t>fraction</a:t>
            </a:r>
            <a:r>
              <a:rPr lang="pt-PT" dirty="0"/>
              <a:t> (58.4%) </a:t>
            </a:r>
            <a:r>
              <a:rPr lang="pt-PT" dirty="0" err="1" smtClean="0"/>
              <a:t>but</a:t>
            </a:r>
            <a:r>
              <a:rPr lang="pt-PT" dirty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/>
              <a:t>background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use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: WH/ZH</a:t>
            </a:r>
            <a:endParaRPr lang="en-US" dirty="0"/>
          </a:p>
          <a:p>
            <a:pPr lvl="1"/>
            <a:r>
              <a:rPr lang="en-US" dirty="0" smtClean="0"/>
              <a:t>Require </a:t>
            </a:r>
            <a:r>
              <a:rPr lang="en-US" dirty="0"/>
              <a:t>2 </a:t>
            </a:r>
            <a:r>
              <a:rPr lang="en-US" dirty="0" smtClean="0"/>
              <a:t>b </a:t>
            </a:r>
            <a:r>
              <a:rPr lang="en-US" dirty="0"/>
              <a:t>jets + 0 (Z→𝜈𝜈)</a:t>
            </a:r>
            <a:r>
              <a:rPr lang="en-US" dirty="0" smtClean="0"/>
              <a:t>, 1 </a:t>
            </a:r>
            <a:r>
              <a:rPr lang="en-US" dirty="0"/>
              <a:t>(W→ℓ𝜈) or 2 (Z→ℓℓ) </a:t>
            </a:r>
            <a:r>
              <a:rPr lang="en-US" dirty="0" smtClean="0"/>
              <a:t>leptons</a:t>
            </a:r>
          </a:p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smtClean="0"/>
              <a:t>backgrounds:</a:t>
            </a:r>
          </a:p>
          <a:p>
            <a:pPr lvl="1"/>
            <a:r>
              <a:rPr lang="pt-PT" dirty="0" err="1" smtClean="0"/>
              <a:t>Z</a:t>
            </a:r>
            <a:r>
              <a:rPr lang="pt-PT" dirty="0" err="1"/>
              <a:t>+</a:t>
            </a:r>
            <a:r>
              <a:rPr lang="pt-PT" dirty="0" err="1" smtClean="0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/>
              <a:t>(0- </a:t>
            </a:r>
            <a:r>
              <a:rPr lang="pt-PT" dirty="0" err="1"/>
              <a:t>and</a:t>
            </a:r>
            <a:r>
              <a:rPr lang="pt-PT" dirty="0"/>
              <a:t> 2-lepton)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(1</a:t>
            </a:r>
            <a:r>
              <a:rPr lang="pt-PT" dirty="0" smtClean="0"/>
              <a:t>-lepton</a:t>
            </a:r>
            <a:r>
              <a:rPr lang="pt-PT" dirty="0"/>
              <a:t>) </a:t>
            </a:r>
          </a:p>
          <a:p>
            <a:pPr lvl="1"/>
            <a:r>
              <a:rPr lang="pt-PT" dirty="0" err="1" smtClean="0"/>
              <a:t>Irreducible</a:t>
            </a:r>
            <a:r>
              <a:rPr lang="pt-PT" dirty="0" smtClean="0"/>
              <a:t> background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VZ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Z→</a:t>
            </a:r>
            <a:r>
              <a:rPr lang="pt-PT" dirty="0" err="1" smtClean="0"/>
              <a:t>bb</a:t>
            </a:r>
            <a:endParaRPr lang="pt-PT" dirty="0" smtClean="0"/>
          </a:p>
          <a:p>
            <a:r>
              <a:rPr lang="pt-PT" dirty="0" smtClean="0"/>
              <a:t>S</a:t>
            </a:r>
            <a:r>
              <a:rPr lang="en-US" dirty="0" err="1" smtClean="0"/>
              <a:t>ignificance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ATLAS: </a:t>
            </a:r>
            <a:r>
              <a:rPr lang="en-US" dirty="0" smtClean="0">
                <a:solidFill>
                  <a:srgbClr val="FF0000"/>
                </a:solidFill>
              </a:rPr>
              <a:t>observed (expected) of 3.5𝝈 (3.0𝝈)</a:t>
            </a:r>
          </a:p>
          <a:p>
            <a:pPr lvl="1"/>
            <a:r>
              <a:rPr lang="en-US" dirty="0" smtClean="0"/>
              <a:t>CMS: </a:t>
            </a:r>
            <a:r>
              <a:rPr lang="en-US" dirty="0" smtClean="0">
                <a:solidFill>
                  <a:srgbClr val="FF0000"/>
                </a:solidFill>
              </a:rPr>
              <a:t>observed </a:t>
            </a:r>
            <a:r>
              <a:rPr lang="en-US" dirty="0">
                <a:solidFill>
                  <a:srgbClr val="FF0000"/>
                </a:solidFill>
              </a:rPr>
              <a:t>(expected) </a:t>
            </a:r>
            <a:r>
              <a:rPr lang="en-US" dirty="0" smtClean="0">
                <a:solidFill>
                  <a:srgbClr val="FF0000"/>
                </a:solidFill>
              </a:rPr>
              <a:t>of 3.3𝝈 (2.8𝝈)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3.8𝝈(3.8𝝈) with Run 1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95" y="-5253"/>
            <a:ext cx="653390" cy="65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" y="0"/>
            <a:ext cx="704050" cy="70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0506" y="4005064"/>
            <a:ext cx="2357264" cy="2263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218" y="4237708"/>
            <a:ext cx="2521546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6" y="3861048"/>
            <a:ext cx="3517708" cy="2531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509" y="3910360"/>
            <a:ext cx="2160240" cy="2617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218" y="557446"/>
            <a:ext cx="2271527" cy="1327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7170" y="1896528"/>
            <a:ext cx="2521546" cy="24455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JHEP 12 (2017) </a:t>
            </a:r>
            <a:r>
              <a:rPr lang="pt-PT" dirty="0" smtClean="0"/>
              <a:t>024; </a:t>
            </a:r>
            <a:r>
              <a:rPr lang="hu-HU" dirty="0" smtClean="0"/>
              <a:t>Phys</a:t>
            </a:r>
            <a:r>
              <a:rPr lang="hu-HU" dirty="0" smtClean="0"/>
              <a:t>. Lett. B 780 (2018) 501</a:t>
            </a:r>
            <a:endParaRPr lang="pt-P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62"/>
    </mc:Choice>
    <mc:Fallback>
      <p:transition xmlns:p14="http://schemas.microsoft.com/office/powerpoint/2010/main" spd="slow" advTm="967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smtClean="0"/>
              <a:t>CMS </a:t>
            </a:r>
            <a:r>
              <a:rPr lang="pt-PT" dirty="0" err="1"/>
              <a:t>o</a:t>
            </a:r>
            <a:r>
              <a:rPr lang="pt-PT" dirty="0" err="1" smtClean="0"/>
              <a:t>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H</a:t>
            </a:r>
            <a:r>
              <a:rPr lang="pt-PT" dirty="0" err="1">
                <a:sym typeface="Wingdings"/>
              </a:rPr>
              <a:t></a:t>
            </a:r>
            <a:r>
              <a:rPr lang="pt-PT" dirty="0" err="1"/>
              <a:t>ττ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54060"/>
            <a:ext cx="5760640" cy="2634980"/>
          </a:xfrm>
        </p:spPr>
        <p:txBody>
          <a:bodyPr>
            <a:normAutofit fontScale="55000" lnSpcReduction="20000"/>
          </a:bodyPr>
          <a:lstStyle/>
          <a:p>
            <a:r>
              <a:rPr lang="pt-PT" dirty="0"/>
              <a:t>Combine </a:t>
            </a:r>
            <a:r>
              <a:rPr lang="pt-PT" dirty="0" err="1"/>
              <a:t>all</a:t>
            </a:r>
            <a:r>
              <a:rPr lang="pt-PT" dirty="0"/>
              <a:t> final: 𝝉</a:t>
            </a:r>
            <a:r>
              <a:rPr lang="pt-PT" baseline="-25000" dirty="0" err="1"/>
              <a:t>had</a:t>
            </a:r>
            <a:r>
              <a:rPr lang="pt-PT" dirty="0"/>
              <a:t>𝝉</a:t>
            </a:r>
            <a:r>
              <a:rPr lang="pt-PT" baseline="-25000" dirty="0" err="1"/>
              <a:t>had</a:t>
            </a:r>
            <a:r>
              <a:rPr lang="pt-PT" dirty="0"/>
              <a:t>, 𝝉</a:t>
            </a:r>
            <a:r>
              <a:rPr lang="pt-PT" baseline="-25000" dirty="0" err="1"/>
              <a:t>lep</a:t>
            </a:r>
            <a:r>
              <a:rPr lang="pt-PT" dirty="0"/>
              <a:t>𝝉</a:t>
            </a:r>
            <a:r>
              <a:rPr lang="pt-PT" baseline="-25000" dirty="0" err="1"/>
              <a:t>had</a:t>
            </a:r>
            <a:r>
              <a:rPr lang="pt-PT" dirty="0"/>
              <a:t>, 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smtClean="0"/>
              <a:t>3 </a:t>
            </a:r>
            <a:r>
              <a:rPr lang="pt-PT" dirty="0" err="1" smtClean="0"/>
              <a:t>categories</a:t>
            </a:r>
            <a:r>
              <a:rPr lang="pt-PT" dirty="0"/>
              <a:t>: 0-jet</a:t>
            </a:r>
            <a:r>
              <a:rPr lang="pt-PT" dirty="0" smtClean="0"/>
              <a:t>, VBF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boosted</a:t>
            </a:r>
            <a:r>
              <a:rPr lang="pt-PT" dirty="0"/>
              <a:t> (</a:t>
            </a:r>
            <a:r>
              <a:rPr lang="pt-PT" dirty="0" err="1"/>
              <a:t>mostly</a:t>
            </a:r>
            <a:r>
              <a:rPr lang="pt-PT" dirty="0"/>
              <a:t> </a:t>
            </a:r>
            <a:r>
              <a:rPr lang="pt-PT" dirty="0" err="1"/>
              <a:t>ggF</a:t>
            </a:r>
            <a:r>
              <a:rPr lang="pt-PT" dirty="0"/>
              <a:t>)</a:t>
            </a:r>
          </a:p>
          <a:p>
            <a:r>
              <a:rPr lang="pt-PT" dirty="0"/>
              <a:t>35.9 </a:t>
            </a:r>
            <a:r>
              <a:rPr lang="pt-PT" dirty="0" smtClean="0"/>
              <a:t>fb-1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r>
              <a:rPr lang="en-US" dirty="0"/>
              <a:t>2D likelihood </a:t>
            </a:r>
            <a:r>
              <a:rPr lang="en-US" dirty="0" smtClean="0"/>
              <a:t>fit using m</a:t>
            </a:r>
            <a:r>
              <a:rPr lang="en-US" baseline="-25000" dirty="0" smtClean="0"/>
              <a:t>𝜏𝜏</a:t>
            </a:r>
            <a:r>
              <a:rPr lang="en-US" dirty="0" smtClean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jj</a:t>
            </a:r>
            <a:r>
              <a:rPr lang="en-US" dirty="0"/>
              <a:t> 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smtClean="0"/>
              <a:t>𝜏𝜏</a:t>
            </a:r>
            <a:endParaRPr lang="en-US" dirty="0"/>
          </a:p>
          <a:p>
            <a:r>
              <a:rPr lang="en-US" dirty="0" smtClean="0"/>
              <a:t>Observed </a:t>
            </a:r>
            <a:r>
              <a:rPr lang="en-US" dirty="0"/>
              <a:t>(</a:t>
            </a:r>
            <a:r>
              <a:rPr lang="en-US" dirty="0" smtClean="0"/>
              <a:t>expected) </a:t>
            </a:r>
            <a:r>
              <a:rPr lang="en-US" dirty="0"/>
              <a:t>significance of 4.9𝝈 (4.7𝝈)</a:t>
            </a:r>
          </a:p>
          <a:p>
            <a:r>
              <a:rPr lang="en-US" dirty="0" smtClean="0"/>
              <a:t>Combining </a:t>
            </a:r>
            <a:r>
              <a:rPr lang="en-US" dirty="0"/>
              <a:t>with Run 1: </a:t>
            </a:r>
            <a:endParaRPr lang="en-US" dirty="0" smtClean="0"/>
          </a:p>
          <a:p>
            <a:pPr lvl="1"/>
            <a:r>
              <a:rPr lang="en-US" dirty="0"/>
              <a:t>36 fb-1 of 13 </a:t>
            </a:r>
            <a:r>
              <a:rPr lang="en-US" dirty="0" err="1"/>
              <a:t>TeV</a:t>
            </a:r>
            <a:r>
              <a:rPr lang="en-US" dirty="0"/>
              <a:t> data:  </a:t>
            </a:r>
            <a:r>
              <a:rPr lang="en-US" dirty="0" smtClean="0">
                <a:solidFill>
                  <a:srgbClr val="FF0000"/>
                </a:solidFill>
              </a:rPr>
              <a:t>4.9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4.7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pPr lvl="1"/>
            <a:r>
              <a:rPr lang="pt-PT" dirty="0" err="1"/>
              <a:t>Combining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5.9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5.9 </a:t>
            </a:r>
            <a:r>
              <a:rPr lang="en-US" dirty="0">
                <a:solidFill>
                  <a:srgbClr val="FF0000"/>
                </a:solidFill>
              </a:rPr>
              <a:t>𝝈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𝝁 </a:t>
            </a:r>
            <a:r>
              <a:rPr lang="en-US" dirty="0">
                <a:solidFill>
                  <a:srgbClr val="FF0000"/>
                </a:solidFill>
              </a:rPr>
              <a:t>= 0.98 ± </a:t>
            </a:r>
            <a:r>
              <a:rPr lang="en-US" dirty="0" smtClean="0">
                <a:solidFill>
                  <a:srgbClr val="FF0000"/>
                </a:solidFill>
              </a:rPr>
              <a:t>0.18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80728"/>
            <a:ext cx="2906307" cy="2812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042" y="3773230"/>
            <a:ext cx="3018758" cy="289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2" y="3717032"/>
            <a:ext cx="5600100" cy="3031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68" y="-27384"/>
            <a:ext cx="653390" cy="653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1478" y="1730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Lett. B 779 (2018) 283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013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76"/>
    </mc:Choice>
    <mc:Fallback>
      <p:transition xmlns:p14="http://schemas.microsoft.com/office/powerpoint/2010/main" spd="slow" advTm="42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55" y="1700808"/>
            <a:ext cx="1868545" cy="1227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t-PT" dirty="0" smtClean="0"/>
              <a:t>ATLAS </a:t>
            </a:r>
            <a:r>
              <a:rPr lang="pt-PT" dirty="0" err="1"/>
              <a:t>o</a:t>
            </a:r>
            <a:r>
              <a:rPr lang="pt-PT" dirty="0" err="1" smtClean="0"/>
              <a:t>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τ</a:t>
            </a:r>
            <a:r>
              <a:rPr lang="pt-PT" dirty="0" err="1"/>
              <a:t>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740" y="1196752"/>
            <a:ext cx="8843755" cy="2914111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Combine </a:t>
            </a:r>
            <a:r>
              <a:rPr lang="pt-PT" dirty="0" err="1" smtClean="0"/>
              <a:t>all</a:t>
            </a:r>
            <a:r>
              <a:rPr lang="pt-PT" dirty="0" smtClean="0"/>
              <a:t> final: 𝝉</a:t>
            </a:r>
            <a:r>
              <a:rPr lang="pt-PT" baseline="-25000" dirty="0" err="1" smtClean="0"/>
              <a:t>had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targeting</a:t>
            </a:r>
            <a:r>
              <a:rPr lang="pt-PT" dirty="0" smtClean="0"/>
              <a:t> 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r>
              <a:rPr lang="pt-PT" dirty="0" smtClean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</a:t>
            </a:r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)</a:t>
            </a:r>
            <a:endParaRPr lang="pt-PT" dirty="0"/>
          </a:p>
          <a:p>
            <a:r>
              <a:rPr lang="pt-PT" dirty="0" err="1" smtClean="0"/>
              <a:t>Dominant</a:t>
            </a:r>
            <a:r>
              <a:rPr lang="pt-PT" dirty="0" smtClean="0"/>
              <a:t> </a:t>
            </a:r>
            <a:r>
              <a:rPr lang="pt-PT" dirty="0"/>
              <a:t>backgrounds </a:t>
            </a:r>
            <a:r>
              <a:rPr lang="pt-PT" dirty="0" err="1"/>
              <a:t>from</a:t>
            </a:r>
            <a:r>
              <a:rPr lang="pt-PT" dirty="0"/>
              <a:t> Z→𝝉𝝉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</a:t>
            </a:r>
          </a:p>
          <a:p>
            <a:r>
              <a:rPr lang="pt-PT" dirty="0" err="1"/>
              <a:t>Cut-based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m𝜏𝜏 </a:t>
            </a:r>
            <a:r>
              <a:rPr lang="pt-PT" dirty="0" err="1" smtClean="0"/>
              <a:t>distribution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13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regions</a:t>
            </a:r>
            <a:endParaRPr lang="pt-PT" dirty="0"/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uncertainties</a:t>
            </a:r>
            <a:r>
              <a:rPr lang="pt-PT" dirty="0"/>
              <a:t>: data </a:t>
            </a:r>
            <a:r>
              <a:rPr lang="pt-PT" dirty="0" err="1"/>
              <a:t>and</a:t>
            </a:r>
            <a:r>
              <a:rPr lang="pt-PT" dirty="0"/>
              <a:t> MC </a:t>
            </a:r>
            <a:r>
              <a:rPr lang="pt-PT" dirty="0" err="1"/>
              <a:t>statistics</a:t>
            </a:r>
            <a:r>
              <a:rPr lang="pt-PT" dirty="0" smtClean="0"/>
              <a:t>,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/>
              <a:t>modelling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en-US" dirty="0" smtClean="0"/>
              <a:t>Cross section measurement (13 </a:t>
            </a:r>
            <a:r>
              <a:rPr lang="en-US" dirty="0" err="1" smtClean="0"/>
              <a:t>TeV</a:t>
            </a:r>
            <a:r>
              <a:rPr lang="en-US" dirty="0" smtClean="0"/>
              <a:t>): </a:t>
            </a:r>
          </a:p>
          <a:p>
            <a:r>
              <a:rPr lang="pt-PT" dirty="0" smtClean="0">
                <a:solidFill>
                  <a:srgbClr val="FF0000"/>
                </a:solidFill>
              </a:rPr>
              <a:t>𝝈</a:t>
            </a:r>
            <a:r>
              <a:rPr lang="pt-PT" baseline="30000" dirty="0" err="1" smtClean="0">
                <a:solidFill>
                  <a:srgbClr val="FF0000"/>
                </a:solidFill>
              </a:rPr>
              <a:t>ggF</a:t>
            </a:r>
            <a:r>
              <a:rPr lang="pt-PT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3.0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(stat.) </a:t>
            </a:r>
            <a:r>
              <a:rPr lang="en-US" baseline="30000" dirty="0" smtClean="0">
                <a:solidFill>
                  <a:srgbClr val="FF0000"/>
                </a:solidFill>
              </a:rPr>
              <a:t>+1.6</a:t>
            </a:r>
            <a:r>
              <a:rPr lang="en-US" baseline="-25000" dirty="0" smtClean="0">
                <a:solidFill>
                  <a:srgbClr val="FF0000"/>
                </a:solidFill>
              </a:rPr>
              <a:t>-1.2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(syst.)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/>
              <a:t>;  </a:t>
            </a:r>
            <a:r>
              <a:rPr lang="pt-PT" dirty="0">
                <a:solidFill>
                  <a:srgbClr val="FF0000"/>
                </a:solidFill>
              </a:rPr>
              <a:t>𝝈</a:t>
            </a:r>
            <a:r>
              <a:rPr lang="pt-PT" baseline="30000" dirty="0">
                <a:solidFill>
                  <a:srgbClr val="FF0000"/>
                </a:solidFill>
              </a:rPr>
              <a:t>VBF</a:t>
            </a:r>
            <a:r>
              <a:rPr lang="pt-PT" dirty="0">
                <a:solidFill>
                  <a:srgbClr val="FF0000"/>
                </a:solidFill>
              </a:rPr>
              <a:t> = 0.28 ± 0.09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.) ± 0.10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.) pb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Significance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36 fb</a:t>
            </a:r>
            <a:r>
              <a:rPr lang="en-US" baseline="30000" dirty="0"/>
              <a:t>-1</a:t>
            </a:r>
            <a:r>
              <a:rPr lang="en-US" dirty="0"/>
              <a:t> of 13 </a:t>
            </a:r>
            <a:r>
              <a:rPr lang="en-US" dirty="0" err="1"/>
              <a:t>TeV</a:t>
            </a:r>
            <a:r>
              <a:rPr lang="en-US" dirty="0"/>
              <a:t> data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 4.4 𝝈 observed; 4.1 𝝈 expected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dirty="0" err="1" smtClean="0"/>
              <a:t>Combining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7 </a:t>
            </a:r>
            <a:r>
              <a:rPr lang="pt-PT" dirty="0" err="1" smtClean="0"/>
              <a:t>and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6.4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5.4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endParaRPr lang="pt-PT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624" y="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110748"/>
            <a:ext cx="3419872" cy="2200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5064"/>
            <a:ext cx="3491880" cy="251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248" y="4083684"/>
            <a:ext cx="2420888" cy="2420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" y="-27384"/>
            <a:ext cx="704050" cy="70405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940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8"/>
    </mc:Choice>
    <mc:Fallback>
      <p:transition xmlns:p14="http://schemas.microsoft.com/office/powerpoint/2010/main" spd="slow" advTm="71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05" y="4149080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75" y="4335021"/>
            <a:ext cx="2226880" cy="1973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174880"/>
            <a:ext cx="1910108" cy="2272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429608"/>
            <a:ext cx="2601862" cy="1878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418654"/>
            <a:ext cx="822960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8753872" cy="2975669"/>
          </a:xfrm>
        </p:spPr>
        <p:txBody>
          <a:bodyPr>
            <a:normAutofit fontScale="70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540552" y="252226"/>
            <a:ext cx="6840760" cy="5913078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24/12/2017 – </a:t>
            </a:r>
            <a:r>
              <a:rPr lang="pt-PT" b="1" dirty="0" err="1"/>
              <a:t>Evidence</a:t>
            </a:r>
            <a:r>
              <a:rPr lang="pt-PT" b="1" dirty="0"/>
              <a:t> </a:t>
            </a:r>
            <a:r>
              <a:rPr lang="pt-PT" b="1" dirty="0" err="1"/>
              <a:t>from</a:t>
            </a:r>
            <a:r>
              <a:rPr lang="pt-PT" b="1" dirty="0"/>
              <a:t> ATLAS</a:t>
            </a:r>
            <a:r>
              <a:rPr lang="pt-PT" dirty="0"/>
              <a:t>:</a:t>
            </a:r>
          </a:p>
          <a:p>
            <a:pPr lvl="1"/>
            <a:r>
              <a:rPr lang="pt-PT" dirty="0"/>
              <a:t>36.1 fb-1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γγ</a:t>
            </a:r>
            <a:r>
              <a:rPr lang="pt-PT" dirty="0"/>
              <a:t>, </a:t>
            </a:r>
            <a:r>
              <a:rPr lang="pt-PT" dirty="0" err="1"/>
              <a:t>bb</a:t>
            </a:r>
            <a:r>
              <a:rPr lang="pt-PT" dirty="0"/>
              <a:t>, VV): 4.2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3.8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expected</a:t>
            </a:r>
            <a:endParaRPr lang="pt-PT" dirty="0"/>
          </a:p>
          <a:p>
            <a:r>
              <a:rPr lang="pt-PT" dirty="0"/>
              <a:t>08/04/2018 – </a:t>
            </a:r>
            <a:r>
              <a:rPr lang="pt-PT" b="1" dirty="0" err="1"/>
              <a:t>Observation</a:t>
            </a:r>
            <a:r>
              <a:rPr lang="pt-PT" b="1" dirty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/>
              <a:t>: </a:t>
            </a:r>
          </a:p>
          <a:p>
            <a:pPr lvl="1"/>
            <a:r>
              <a:rPr lang="en-US" dirty="0"/>
              <a:t>5.1 (7 </a:t>
            </a:r>
            <a:r>
              <a:rPr lang="en-US" dirty="0" err="1"/>
              <a:t>TeV</a:t>
            </a:r>
            <a:r>
              <a:rPr lang="en-US" dirty="0"/>
              <a:t>), 19.7 (8TeV), and 35.9 (13 </a:t>
            </a:r>
            <a:r>
              <a:rPr lang="en-US" dirty="0" err="1"/>
              <a:t>TeV</a:t>
            </a:r>
            <a:r>
              <a:rPr lang="en-US" dirty="0"/>
              <a:t>) fb-1: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5.2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4.2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expected</a:t>
            </a:r>
            <a:endParaRPr lang="pt-PT" dirty="0"/>
          </a:p>
          <a:p>
            <a:r>
              <a:rPr lang="pt-PT" dirty="0"/>
              <a:t>01/06/2018 – </a:t>
            </a:r>
            <a:r>
              <a:rPr lang="pt-PT" b="1" dirty="0" err="1"/>
              <a:t>Observation</a:t>
            </a:r>
            <a:r>
              <a:rPr lang="pt-PT" b="1" dirty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</a:t>
            </a:r>
            <a:r>
              <a:rPr lang="pt-PT" b="1" dirty="0"/>
              <a:t>ATLAS</a:t>
            </a:r>
            <a:r>
              <a:rPr lang="pt-PT" dirty="0"/>
              <a:t>: </a:t>
            </a:r>
          </a:p>
          <a:p>
            <a:pPr lvl="1"/>
            <a:r>
              <a:rPr lang="pt-PT" dirty="0"/>
              <a:t>79.8 fb</a:t>
            </a:r>
            <a:r>
              <a:rPr lang="pt-PT" baseline="30000" dirty="0"/>
              <a:t>-1</a:t>
            </a:r>
            <a:r>
              <a:rPr lang="pt-PT" dirty="0"/>
              <a:t> for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γγ</a:t>
            </a:r>
            <a:r>
              <a:rPr lang="pt-PT" dirty="0"/>
              <a:t>, ZZ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4l)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36.1 fb-1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bb</a:t>
            </a:r>
            <a:r>
              <a:rPr lang="pt-PT" dirty="0"/>
              <a:t>) (13 </a:t>
            </a:r>
            <a:r>
              <a:rPr lang="pt-PT" dirty="0" err="1"/>
              <a:t>TeV</a:t>
            </a:r>
            <a:r>
              <a:rPr lang="pt-PT" dirty="0"/>
              <a:t>): 5.2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4.9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/>
              <a:t>Adding 4.5 fb-1 (7 </a:t>
            </a:r>
            <a:r>
              <a:rPr lang="en-US" dirty="0" err="1"/>
              <a:t>TeV</a:t>
            </a:r>
            <a:r>
              <a:rPr lang="en-US" dirty="0"/>
              <a:t>) and 20.3 fb-1 (8 </a:t>
            </a:r>
            <a:r>
              <a:rPr lang="en-US" dirty="0" err="1"/>
              <a:t>TeV</a:t>
            </a:r>
            <a:r>
              <a:rPr lang="en-US" dirty="0" smtClean="0"/>
              <a:t>): </a:t>
            </a:r>
            <a:r>
              <a:rPr lang="en-US" dirty="0"/>
              <a:t>6.3 </a:t>
            </a:r>
            <a:r>
              <a:rPr lang="en-US" dirty="0" err="1"/>
              <a:t>σ</a:t>
            </a:r>
            <a:r>
              <a:rPr lang="en-US" dirty="0"/>
              <a:t> observed, 5.1 </a:t>
            </a:r>
            <a:r>
              <a:rPr lang="en-US" dirty="0" err="1"/>
              <a:t>σ</a:t>
            </a:r>
            <a:r>
              <a:rPr lang="en-US" dirty="0"/>
              <a:t> </a:t>
            </a:r>
            <a:r>
              <a:rPr lang="en-US" dirty="0" smtClean="0"/>
              <a:t>expected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4235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arXiv:1806.00425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</a:p>
          <a:p>
            <a:pPr algn="r"/>
            <a:r>
              <a:rPr lang="pt-PT" dirty="0" smtClean="0"/>
              <a:t>arXiv</a:t>
            </a:r>
            <a:r>
              <a:rPr lang="pt-PT" dirty="0"/>
              <a:t>:</a:t>
            </a:r>
            <a:r>
              <a:rPr lang="pt-PT" dirty="0" smtClean="0"/>
              <a:t>1804.02610</a:t>
            </a:r>
            <a:r>
              <a:rPr lang="pt-PT" dirty="0"/>
              <a:t>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1772816"/>
            <a:ext cx="2172350" cy="14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3"/>
    </mc:Choice>
    <mc:Fallback>
      <p:transition xmlns:p14="http://schemas.microsoft.com/office/powerpoint/2010/main" spd="slow" advTm="498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</a:t>
              </a:r>
              <a:r>
                <a:rPr lang="pt-PT" sz="1600" dirty="0" smtClean="0"/>
                <a:t>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  <a:endParaRPr lang="pt-PT" sz="1600" dirty="0" smtClean="0"/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</a:t>
              </a:r>
              <a:r>
                <a:rPr lang="pt-PT" sz="1600" dirty="0" smtClean="0"/>
                <a:t>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</a:t>
              </a:r>
              <a:r>
                <a:rPr lang="pt-PT" sz="1600" baseline="30000" dirty="0" smtClean="0"/>
                <a:t>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</a:t>
              </a:r>
              <a:r>
                <a:rPr lang="pt-PT" sz="1600" dirty="0" smtClean="0"/>
                <a:t>2015 </a:t>
              </a:r>
              <a:r>
                <a:rPr lang="pt-PT" sz="1600" dirty="0" smtClean="0"/>
                <a:t>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7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21"/>
    </mc:Choice>
    <mc:Fallback>
      <p:transition xmlns:p14="http://schemas.microsoft.com/office/powerpoint/2010/main" spd="slow" advTm="410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124744"/>
            <a:ext cx="5726781" cy="54027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leptons</a:t>
            </a:r>
            <a:r>
              <a:rPr lang="pt-PT" dirty="0" smtClean="0">
                <a:sym typeface="Wingdings"/>
              </a:rPr>
              <a:t>)</a:t>
            </a:r>
            <a:endParaRPr lang="pt-PT" dirty="0" smtClean="0"/>
          </a:p>
          <a:p>
            <a:r>
              <a:rPr lang="pt-PT" dirty="0" err="1" smtClean="0"/>
              <a:t>Sensitive</a:t>
            </a:r>
            <a:r>
              <a:rPr lang="pt-PT" dirty="0" smtClean="0"/>
              <a:t> </a:t>
            </a:r>
            <a:r>
              <a:rPr lang="pt-PT" dirty="0" smtClean="0"/>
              <a:t>to: </a:t>
            </a:r>
            <a:r>
              <a:rPr lang="pt-PT" dirty="0"/>
              <a:t>H→𝜏𝜏, H→WW* </a:t>
            </a:r>
            <a:r>
              <a:rPr lang="pt-PT" dirty="0" err="1"/>
              <a:t>and</a:t>
            </a:r>
            <a:r>
              <a:rPr lang="pt-PT" dirty="0"/>
              <a:t> H→ZZ*</a:t>
            </a:r>
          </a:p>
          <a:p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according</a:t>
            </a:r>
            <a:r>
              <a:rPr lang="pt-PT" dirty="0" smtClean="0"/>
              <a:t> to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light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hadronic</a:t>
            </a:r>
            <a:r>
              <a:rPr lang="pt-PT" dirty="0" smtClean="0"/>
              <a:t> 𝜏 </a:t>
            </a:r>
            <a:r>
              <a:rPr lang="pt-PT" dirty="0" err="1" smtClean="0"/>
              <a:t>decays</a:t>
            </a:r>
            <a:endParaRPr lang="pt-PT" dirty="0"/>
          </a:p>
          <a:p>
            <a:r>
              <a:rPr lang="pt-PT" dirty="0" smtClean="0"/>
              <a:t>Backgrounds: </a:t>
            </a:r>
            <a:r>
              <a:rPr lang="pt-PT" dirty="0" err="1" smtClean="0"/>
              <a:t>ttW</a:t>
            </a:r>
            <a:r>
              <a:rPr lang="pt-PT" dirty="0" smtClean="0"/>
              <a:t>/</a:t>
            </a:r>
            <a:r>
              <a:rPr lang="pt-PT" dirty="0" err="1" smtClean="0"/>
              <a:t>ttZ</a:t>
            </a:r>
            <a:r>
              <a:rPr lang="pt-PT" dirty="0" smtClean="0"/>
              <a:t>, </a:t>
            </a:r>
            <a:r>
              <a:rPr lang="pt-PT" dirty="0"/>
              <a:t>non-</a:t>
            </a:r>
            <a:r>
              <a:rPr lang="pt-PT" dirty="0" err="1"/>
              <a:t>prompt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 </a:t>
            </a:r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/>
              <a:t>: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modelling</a:t>
            </a:r>
            <a:r>
              <a:rPr lang="pt-PT" dirty="0"/>
              <a:t>,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non-</a:t>
            </a:r>
            <a:r>
              <a:rPr lang="pt-PT" dirty="0" err="1"/>
              <a:t>prompt</a:t>
            </a:r>
            <a:r>
              <a:rPr lang="pt-PT" dirty="0"/>
              <a:t> 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estimate</a:t>
            </a:r>
            <a:endParaRPr lang="pt-PT" dirty="0"/>
          </a:p>
          <a:p>
            <a:r>
              <a:rPr lang="pt-PT" dirty="0" smtClean="0"/>
              <a:t>ATLAS: </a:t>
            </a:r>
            <a:r>
              <a:rPr lang="pt-PT" dirty="0" smtClean="0">
                <a:solidFill>
                  <a:srgbClr val="FF0000"/>
                </a:solidFill>
              </a:rPr>
              <a:t>4.1𝝈 </a:t>
            </a:r>
            <a:r>
              <a:rPr lang="pt-PT" dirty="0" err="1" smtClean="0">
                <a:solidFill>
                  <a:srgbClr val="FF0000"/>
                </a:solidFill>
              </a:rPr>
              <a:t>observed</a:t>
            </a:r>
            <a:r>
              <a:rPr lang="pt-PT" dirty="0" smtClean="0">
                <a:solidFill>
                  <a:srgbClr val="FF0000"/>
                </a:solidFill>
              </a:rPr>
              <a:t>; 2.8𝝈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r>
              <a:rPr lang="pt-PT" dirty="0" smtClean="0"/>
              <a:t>CMS: </a:t>
            </a:r>
            <a:r>
              <a:rPr lang="pt-PT" dirty="0" smtClean="0">
                <a:solidFill>
                  <a:srgbClr val="FF0000"/>
                </a:solidFill>
              </a:rPr>
              <a:t>3.2𝝈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2.8𝝈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/>
          </a:p>
          <a:p>
            <a:pPr marL="0" indent="0">
              <a:buNone/>
            </a:pP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r>
              <a:rPr lang="pt-PT" dirty="0" smtClean="0">
                <a:sym typeface="Wingdings"/>
              </a:rPr>
              <a:t>):</a:t>
            </a:r>
          </a:p>
          <a:p>
            <a:r>
              <a:rPr lang="pt-PT" dirty="0" err="1" smtClean="0">
                <a:sym typeface="Wingdings"/>
              </a:rPr>
              <a:t>Profit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from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large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Hbb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branching</a:t>
            </a:r>
            <a:r>
              <a:rPr lang="pt-PT" dirty="0" smtClean="0">
                <a:sym typeface="Wingdings"/>
              </a:rPr>
              <a:t> ratio (58.4%)</a:t>
            </a:r>
            <a:endParaRPr lang="pt-PT" dirty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challenging</a:t>
            </a:r>
            <a:r>
              <a:rPr lang="pt-PT" dirty="0" smtClean="0"/>
              <a:t> final </a:t>
            </a:r>
            <a:r>
              <a:rPr lang="pt-PT" dirty="0" err="1" smtClean="0"/>
              <a:t>state</a:t>
            </a:r>
            <a:r>
              <a:rPr lang="pt-PT" dirty="0" smtClean="0"/>
              <a:t>: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ttbb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background,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, </a:t>
            </a:r>
            <a:r>
              <a:rPr lang="pt-PT" dirty="0" err="1" smtClean="0"/>
              <a:t>combinatorics</a:t>
            </a:r>
            <a:r>
              <a:rPr lang="pt-PT" dirty="0" smtClean="0"/>
              <a:t>...</a:t>
            </a:r>
          </a:p>
          <a:p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/>
              <a:t>categories</a:t>
            </a:r>
            <a:r>
              <a:rPr lang="pt-PT" dirty="0"/>
              <a:t> </a:t>
            </a:r>
            <a:r>
              <a:rPr lang="pt-PT" dirty="0" err="1"/>
              <a:t>according</a:t>
            </a:r>
            <a:r>
              <a:rPr lang="pt-PT" dirty="0"/>
              <a:t> to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light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 </a:t>
            </a:r>
            <a:r>
              <a:rPr lang="pt-PT" dirty="0" err="1" smtClean="0"/>
              <a:t>jets</a:t>
            </a:r>
            <a:endParaRPr lang="pt-PT" dirty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: </a:t>
            </a:r>
            <a:r>
              <a:rPr lang="pt-PT" dirty="0" err="1" smtClean="0"/>
              <a:t>tt+heavy</a:t>
            </a:r>
            <a:r>
              <a:rPr lang="pt-PT" dirty="0" smtClean="0"/>
              <a:t> </a:t>
            </a:r>
            <a:r>
              <a:rPr lang="pt-PT" dirty="0" err="1" smtClean="0"/>
              <a:t>flavours</a:t>
            </a:r>
            <a:r>
              <a:rPr lang="pt-PT" dirty="0" smtClean="0"/>
              <a:t>, b </a:t>
            </a:r>
            <a:r>
              <a:rPr lang="pt-PT" dirty="0" err="1" smtClean="0"/>
              <a:t>tagging</a:t>
            </a:r>
            <a:r>
              <a:rPr lang="pt-PT" dirty="0" smtClean="0"/>
              <a:t>,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r>
              <a:rPr lang="pt-PT" dirty="0"/>
              <a:t>ATLAS: </a:t>
            </a:r>
            <a:r>
              <a:rPr lang="pt-PT" dirty="0" smtClean="0">
                <a:solidFill>
                  <a:srgbClr val="FF0000"/>
                </a:solidFill>
              </a:rPr>
              <a:t>1.2𝝈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</a:t>
            </a:r>
            <a:r>
              <a:rPr lang="pt-PT" dirty="0" smtClean="0">
                <a:solidFill>
                  <a:srgbClr val="FF0000"/>
                </a:solidFill>
              </a:rPr>
              <a:t>1.6𝝈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pt-PT" dirty="0"/>
              <a:t>CMS: </a:t>
            </a:r>
            <a:r>
              <a:rPr lang="pt-PT" dirty="0" smtClean="0">
                <a:solidFill>
                  <a:srgbClr val="FF0000"/>
                </a:solidFill>
              </a:rPr>
              <a:t>1.6𝝈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</a:t>
            </a:r>
            <a:r>
              <a:rPr lang="pt-PT" dirty="0" smtClean="0">
                <a:solidFill>
                  <a:srgbClr val="FF0000"/>
                </a:solidFill>
              </a:rPr>
              <a:t>2.2𝝈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For </a:t>
            </a:r>
            <a:r>
              <a:rPr lang="pt-PT" dirty="0" err="1" smtClean="0"/>
              <a:t>both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: </a:t>
            </a:r>
          </a:p>
          <a:p>
            <a:r>
              <a:rPr lang="pt-PT" dirty="0" err="1"/>
              <a:t>I</a:t>
            </a:r>
            <a:r>
              <a:rPr lang="pt-PT" dirty="0" err="1" smtClean="0"/>
              <a:t>ntensive</a:t>
            </a:r>
            <a:r>
              <a:rPr lang="pt-PT" dirty="0" smtClean="0"/>
              <a:t> use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dedicated</a:t>
            </a:r>
            <a:r>
              <a:rPr lang="pt-PT" dirty="0" smtClean="0"/>
              <a:t> </a:t>
            </a:r>
            <a:r>
              <a:rPr lang="pt-PT" dirty="0" err="1" smtClean="0"/>
              <a:t>machine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r>
              <a:rPr lang="pt-PT" dirty="0" smtClean="0"/>
              <a:t> (neural </a:t>
            </a:r>
            <a:r>
              <a:rPr lang="pt-PT" dirty="0" err="1" smtClean="0"/>
              <a:t>nets</a:t>
            </a:r>
            <a:r>
              <a:rPr lang="pt-PT" dirty="0" smtClean="0"/>
              <a:t>,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decision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element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 </a:t>
            </a:r>
            <a:r>
              <a:rPr lang="pt-PT" dirty="0"/>
              <a:t>to </a:t>
            </a:r>
            <a:r>
              <a:rPr lang="pt-PT" dirty="0" err="1"/>
              <a:t>discriminate</a:t>
            </a:r>
            <a:r>
              <a:rPr lang="pt-PT" dirty="0"/>
              <a:t> </a:t>
            </a:r>
            <a:r>
              <a:rPr lang="pt-PT" dirty="0" err="1"/>
              <a:t>against</a:t>
            </a:r>
            <a:r>
              <a:rPr lang="pt-PT" dirty="0"/>
              <a:t> </a:t>
            </a:r>
            <a:r>
              <a:rPr lang="pt-PT" dirty="0" err="1"/>
              <a:t>fake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, </a:t>
            </a:r>
            <a:r>
              <a:rPr lang="pt-PT" dirty="0" err="1" smtClean="0"/>
              <a:t>reconstruct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r>
              <a:rPr lang="pt-PT" dirty="0" smtClean="0"/>
              <a:t>,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 err="1" smtClean="0"/>
              <a:t>tagging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/>
              <a:t>enhance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/background </a:t>
            </a:r>
            <a:r>
              <a:rPr lang="pt-PT" dirty="0" err="1" smtClean="0"/>
              <a:t>separation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(ML) </a:t>
            </a:r>
            <a:r>
              <a:rPr lang="pt-PT" sz="1600" dirty="0" err="1" smtClean="0"/>
              <a:t>Phys</a:t>
            </a:r>
            <a:r>
              <a:rPr lang="pt-PT" sz="1600" dirty="0"/>
              <a:t>. Rev. D 97 (2018) </a:t>
            </a:r>
            <a:r>
              <a:rPr lang="pt-PT" sz="1600" dirty="0"/>
              <a:t>072003</a:t>
            </a:r>
            <a:r>
              <a:rPr lang="pt-PT" sz="1600" dirty="0" smtClean="0"/>
              <a:t>; arXiv:1803.05485</a:t>
            </a:r>
            <a:r>
              <a:rPr lang="pt-PT" sz="1600" dirty="0" smtClean="0"/>
              <a:t>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</a:t>
            </a:r>
            <a:r>
              <a:rPr lang="pt-PT" sz="1600" dirty="0" err="1" smtClean="0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072016; JHEP 01 (2018) 054  </a:t>
            </a:r>
            <a:endParaRPr lang="pt-PT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00" y="1124744"/>
            <a:ext cx="3110099" cy="28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2633548"/>
            <a:ext cx="982476" cy="6455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576" y="1124744"/>
            <a:ext cx="3534151" cy="2016224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30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1887" y="4149080"/>
            <a:ext cx="3502113" cy="237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608" y="3386505"/>
            <a:ext cx="2190123" cy="3140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08506" y="3827761"/>
            <a:ext cx="282155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83"/>
    </mc:Choice>
    <mc:Fallback>
      <p:transition xmlns:p14="http://schemas.microsoft.com/office/powerpoint/2010/main" spd="slow" advTm="520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184" y="1196752"/>
            <a:ext cx="1706153" cy="112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1" y="116632"/>
            <a:ext cx="5184577" cy="936104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observation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7" y="929275"/>
            <a:ext cx="5628707" cy="33060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b="1" dirty="0" smtClean="0"/>
              <a:t>CMS</a:t>
            </a:r>
            <a:r>
              <a:rPr lang="pt-PT" dirty="0"/>
              <a:t>: </a:t>
            </a:r>
          </a:p>
          <a:p>
            <a:r>
              <a:rPr lang="en-US" dirty="0" smtClean="0"/>
              <a:t>Combined Run 1 + </a:t>
            </a:r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en-US" dirty="0" smtClean="0"/>
              <a:t> Run 2:</a:t>
            </a:r>
            <a:r>
              <a:rPr lang="pt-PT" dirty="0" smtClean="0"/>
              <a:t> </a:t>
            </a:r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ATLAS</a:t>
            </a:r>
            <a:r>
              <a:rPr lang="pt-PT" dirty="0"/>
              <a:t>: </a:t>
            </a:r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b="1" dirty="0" smtClean="0"/>
              <a:t>79.8 </a:t>
            </a:r>
            <a:r>
              <a:rPr lang="pt-PT" b="1" dirty="0"/>
              <a:t>fb</a:t>
            </a:r>
            <a:r>
              <a:rPr lang="pt-PT" b="1" baseline="30000" dirty="0"/>
              <a:t>-</a:t>
            </a:r>
            <a:r>
              <a:rPr lang="pt-PT" b="1" baseline="30000" dirty="0" smtClean="0"/>
              <a:t>1</a:t>
            </a:r>
            <a:endParaRPr lang="pt-PT" b="1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00" y="4255418"/>
            <a:ext cx="3439932" cy="2341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48880" y="3284984"/>
            <a:ext cx="3012895" cy="227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3814" y="4235364"/>
            <a:ext cx="3430186" cy="2547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77" y="908720"/>
            <a:ext cx="3460619" cy="332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6242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31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52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48"/>
    </mc:Choice>
    <mc:Fallback>
      <p:transition xmlns:p14="http://schemas.microsoft.com/office/powerpoint/2010/main" spd="slow" advTm="812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32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1"/>
    </mc:Choice>
    <mc:Fallback>
      <p:transition xmlns:p14="http://schemas.microsoft.com/office/powerpoint/2010/main" spd="slow" advTm="63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817488" y="2067850"/>
            <a:ext cx="4216267" cy="3024335"/>
            <a:chOff x="-434443" y="3321556"/>
            <a:chExt cx="5440403" cy="419297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4443" y="3842120"/>
              <a:ext cx="5440403" cy="367241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25789" y="3321556"/>
              <a:ext cx="3279811" cy="52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smtClean="0"/>
                <a:t>arXiv</a:t>
              </a:r>
              <a:r>
                <a:rPr lang="pt-PT" sz="1600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44" y="1844824"/>
            <a:ext cx="5016824" cy="3600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800" dirty="0" err="1" smtClean="0"/>
              <a:t>What</a:t>
            </a:r>
            <a:r>
              <a:rPr lang="pt-PT" sz="1800" dirty="0" smtClean="0"/>
              <a:t> I </a:t>
            </a:r>
            <a:r>
              <a:rPr lang="pt-PT" sz="1800" dirty="0" err="1" smtClean="0"/>
              <a:t>have</a:t>
            </a:r>
            <a:r>
              <a:rPr lang="pt-PT" sz="1800" dirty="0" smtClean="0"/>
              <a:t> </a:t>
            </a:r>
            <a:r>
              <a:rPr lang="pt-PT" sz="1800" dirty="0" err="1" smtClean="0"/>
              <a:t>left</a:t>
            </a:r>
            <a:r>
              <a:rPr lang="pt-PT" sz="1800" dirty="0" smtClean="0"/>
              <a:t> </a:t>
            </a:r>
            <a:r>
              <a:rPr lang="pt-PT" sz="1800" dirty="0" err="1" smtClean="0"/>
              <a:t>out</a:t>
            </a:r>
            <a:r>
              <a:rPr lang="pt-PT" sz="1800" dirty="0" smtClean="0"/>
              <a:t> (LOTS!):</a:t>
            </a:r>
          </a:p>
          <a:p>
            <a:r>
              <a:rPr lang="pt-PT" sz="1800" dirty="0" smtClean="0"/>
              <a:t>Top cross </a:t>
            </a:r>
            <a:r>
              <a:rPr lang="pt-PT" sz="1800" dirty="0" err="1" smtClean="0"/>
              <a:t>section</a:t>
            </a:r>
            <a:r>
              <a:rPr lang="pt-PT" sz="1800" dirty="0" smtClean="0"/>
              <a:t> </a:t>
            </a:r>
            <a:r>
              <a:rPr lang="pt-PT" sz="1800" dirty="0" err="1" smtClean="0"/>
              <a:t>measurements</a:t>
            </a:r>
            <a:r>
              <a:rPr lang="pt-PT" sz="1800" dirty="0" smtClean="0"/>
              <a:t>, BSM, FCNC </a:t>
            </a:r>
            <a:r>
              <a:rPr lang="pt-PT" sz="1800" dirty="0" err="1" smtClean="0"/>
              <a:t>searches</a:t>
            </a:r>
            <a:r>
              <a:rPr lang="pt-PT" sz="1800" dirty="0" smtClean="0"/>
              <a:t>, </a:t>
            </a:r>
            <a:r>
              <a:rPr lang="pt-PT" sz="1800" dirty="0" err="1" smtClean="0"/>
              <a:t>etc</a:t>
            </a:r>
            <a:endParaRPr lang="pt-PT" sz="1800" dirty="0"/>
          </a:p>
          <a:p>
            <a:r>
              <a:rPr lang="pt-PT" sz="1800" dirty="0" err="1" smtClean="0"/>
              <a:t>Searches</a:t>
            </a:r>
            <a:r>
              <a:rPr lang="pt-PT" sz="1800" dirty="0" smtClean="0"/>
              <a:t> for 2nd </a:t>
            </a:r>
            <a:r>
              <a:rPr lang="pt-PT" sz="1800" dirty="0" err="1" smtClean="0"/>
              <a:t>generation</a:t>
            </a:r>
            <a:r>
              <a:rPr lang="pt-PT" sz="1800" dirty="0" smtClean="0"/>
              <a:t> </a:t>
            </a:r>
            <a:r>
              <a:rPr lang="pt-PT" sz="1800" dirty="0" err="1" smtClean="0"/>
              <a:t>fermion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</a:t>
            </a:r>
            <a:r>
              <a:rPr lang="pt-PT" sz="1800" dirty="0" err="1" smtClean="0"/>
              <a:t>couplings</a:t>
            </a:r>
            <a:r>
              <a:rPr lang="pt-PT" sz="1800" dirty="0" smtClean="0"/>
              <a:t>, </a:t>
            </a:r>
            <a:r>
              <a:rPr lang="pt-PT" sz="1800" dirty="0" err="1" smtClean="0"/>
              <a:t>double-Higgs</a:t>
            </a:r>
            <a:r>
              <a:rPr lang="pt-PT" sz="1800" dirty="0" smtClean="0"/>
              <a:t> </a:t>
            </a:r>
            <a:r>
              <a:rPr lang="pt-PT" sz="1800" dirty="0" err="1" smtClean="0"/>
              <a:t>production</a:t>
            </a:r>
            <a:r>
              <a:rPr lang="pt-PT" sz="1800" dirty="0" smtClean="0"/>
              <a:t>, </a:t>
            </a:r>
            <a:r>
              <a:rPr lang="pt-PT" sz="1800" dirty="0" err="1" smtClean="0"/>
              <a:t>extended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</a:t>
            </a:r>
            <a:r>
              <a:rPr lang="pt-PT" sz="1800" dirty="0" smtClean="0"/>
              <a:t>sector, </a:t>
            </a:r>
            <a:r>
              <a:rPr lang="pt-PT" sz="1800" dirty="0" err="1" smtClean="0"/>
              <a:t>etc</a:t>
            </a:r>
            <a:endParaRPr lang="pt-PT" sz="1800" dirty="0" smtClean="0"/>
          </a:p>
          <a:p>
            <a:r>
              <a:rPr lang="pt-PT" sz="1800" dirty="0" err="1" smtClean="0"/>
              <a:t>Analysis</a:t>
            </a:r>
            <a:r>
              <a:rPr lang="pt-PT" sz="1800" dirty="0" smtClean="0"/>
              <a:t> </a:t>
            </a:r>
            <a:r>
              <a:rPr lang="pt-PT" sz="1800" dirty="0" err="1" smtClean="0"/>
              <a:t>details</a:t>
            </a:r>
            <a:r>
              <a:rPr lang="pt-PT" sz="1800" dirty="0" smtClean="0"/>
              <a:t> </a:t>
            </a:r>
            <a:r>
              <a:rPr lang="pt-PT" sz="1800" dirty="0" err="1" smtClean="0"/>
              <a:t>showing</a:t>
            </a:r>
            <a:r>
              <a:rPr lang="pt-PT" sz="1800" dirty="0" smtClean="0"/>
              <a:t> </a:t>
            </a:r>
            <a:r>
              <a:rPr lang="pt-PT" sz="1800" dirty="0" err="1" smtClean="0"/>
              <a:t>their</a:t>
            </a:r>
            <a:r>
              <a:rPr lang="pt-PT" sz="1800" dirty="0" smtClean="0"/>
              <a:t> </a:t>
            </a:r>
            <a:r>
              <a:rPr lang="pt-PT" sz="1800" dirty="0" err="1" smtClean="0"/>
              <a:t>huge</a:t>
            </a:r>
            <a:r>
              <a:rPr lang="pt-PT" sz="1800" dirty="0" smtClean="0"/>
              <a:t> </a:t>
            </a:r>
            <a:r>
              <a:rPr lang="pt-PT" sz="1800" dirty="0" err="1" smtClean="0"/>
              <a:t>sophistication</a:t>
            </a:r>
            <a:endParaRPr lang="pt-PT" sz="1800" dirty="0" smtClean="0"/>
          </a:p>
          <a:p>
            <a:r>
              <a:rPr lang="pt-PT" sz="1800" dirty="0" smtClean="0"/>
              <a:t>Performance </a:t>
            </a:r>
            <a:r>
              <a:rPr lang="pt-PT" sz="1800" dirty="0" err="1" smtClean="0"/>
              <a:t>studies</a:t>
            </a:r>
            <a:r>
              <a:rPr lang="pt-PT" sz="1800" dirty="0" smtClean="0"/>
              <a:t>/</a:t>
            </a:r>
            <a:r>
              <a:rPr lang="pt-PT" sz="1800" dirty="0" err="1" smtClean="0"/>
              <a:t>improvements</a:t>
            </a:r>
            <a:r>
              <a:rPr lang="pt-PT" sz="1800" dirty="0" smtClean="0"/>
              <a:t> </a:t>
            </a:r>
            <a:r>
              <a:rPr lang="pt-PT" sz="1800" dirty="0" err="1" smtClean="0"/>
              <a:t>which</a:t>
            </a:r>
            <a:r>
              <a:rPr lang="pt-PT" sz="1800" dirty="0" smtClean="0"/>
              <a:t> </a:t>
            </a:r>
            <a:r>
              <a:rPr lang="pt-PT" sz="1800" dirty="0" err="1" smtClean="0"/>
              <a:t>make</a:t>
            </a:r>
            <a:r>
              <a:rPr lang="pt-PT" sz="1800" dirty="0" smtClean="0"/>
              <a:t> </a:t>
            </a:r>
            <a:r>
              <a:rPr lang="pt-PT" sz="1800" dirty="0" err="1" smtClean="0"/>
              <a:t>it</a:t>
            </a:r>
            <a:r>
              <a:rPr lang="pt-PT" sz="1800" dirty="0" smtClean="0"/>
              <a:t> </a:t>
            </a:r>
            <a:r>
              <a:rPr lang="pt-PT" sz="1800" dirty="0" err="1" smtClean="0"/>
              <a:t>all</a:t>
            </a:r>
            <a:r>
              <a:rPr lang="pt-PT" sz="1800" dirty="0" smtClean="0"/>
              <a:t> </a:t>
            </a:r>
            <a:r>
              <a:rPr lang="pt-PT" sz="1800" dirty="0" err="1" smtClean="0"/>
              <a:t>possible</a:t>
            </a:r>
            <a:endParaRPr lang="pt-PT" sz="1800" dirty="0" smtClean="0"/>
          </a:p>
          <a:p>
            <a:r>
              <a:rPr lang="pt-PT" sz="1800" dirty="0" err="1" smtClean="0"/>
              <a:t>Projections</a:t>
            </a:r>
            <a:r>
              <a:rPr lang="pt-PT" sz="1800" dirty="0" smtClean="0"/>
              <a:t> for future LHC/HL-LHC </a:t>
            </a:r>
            <a:r>
              <a:rPr lang="pt-PT" sz="1800" dirty="0" err="1" smtClean="0"/>
              <a:t>running</a:t>
            </a:r>
            <a:endParaRPr lang="pt-PT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33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244873" y="980728"/>
            <a:ext cx="87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I </a:t>
            </a:r>
            <a:r>
              <a:rPr lang="pt-PT" sz="2400" dirty="0" err="1"/>
              <a:t>could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show a </a:t>
            </a:r>
            <a:r>
              <a:rPr lang="pt-PT" sz="2400" dirty="0" err="1"/>
              <a:t>few</a:t>
            </a:r>
            <a:r>
              <a:rPr lang="pt-PT" sz="2400" dirty="0"/>
              <a:t> </a:t>
            </a:r>
            <a:r>
              <a:rPr lang="pt-PT" sz="2400" dirty="0" err="1"/>
              <a:t>highlights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ATLAS </a:t>
            </a:r>
            <a:r>
              <a:rPr lang="pt-PT" sz="2400" dirty="0" err="1"/>
              <a:t>and</a:t>
            </a:r>
            <a:r>
              <a:rPr lang="pt-PT" sz="2400" dirty="0"/>
              <a:t> CMS top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physics</a:t>
            </a:r>
            <a:r>
              <a:rPr lang="pt-PT" sz="2400" dirty="0"/>
              <a:t> </a:t>
            </a:r>
            <a:r>
              <a:rPr lang="pt-PT" sz="2400" dirty="0" smtClean="0"/>
              <a:t>(a </a:t>
            </a:r>
            <a:r>
              <a:rPr lang="pt-PT" sz="2400" dirty="0" err="1" smtClean="0"/>
              <a:t>personal</a:t>
            </a:r>
            <a:r>
              <a:rPr lang="pt-PT" sz="2400" dirty="0" smtClean="0"/>
              <a:t> </a:t>
            </a:r>
            <a:r>
              <a:rPr lang="pt-PT" sz="2400" dirty="0" err="1" smtClean="0"/>
              <a:t>choice</a:t>
            </a:r>
            <a:r>
              <a:rPr lang="pt-PT" sz="2400" dirty="0" smtClean="0"/>
              <a:t>...</a:t>
            </a:r>
            <a:r>
              <a:rPr lang="pt-PT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473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35"/>
    </mc:Choice>
    <mc:Fallback>
      <p:transition xmlns:p14="http://schemas.microsoft.com/office/powerpoint/2010/main" spd="slow" advTm="653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44" y="1844824"/>
            <a:ext cx="5016824" cy="3600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800" dirty="0" err="1" smtClean="0"/>
              <a:t>What</a:t>
            </a:r>
            <a:r>
              <a:rPr lang="pt-PT" sz="1800" dirty="0" smtClean="0"/>
              <a:t> I </a:t>
            </a:r>
            <a:r>
              <a:rPr lang="pt-PT" sz="1800" dirty="0" err="1" smtClean="0"/>
              <a:t>have</a:t>
            </a:r>
            <a:r>
              <a:rPr lang="pt-PT" sz="1800" dirty="0" smtClean="0"/>
              <a:t> </a:t>
            </a:r>
            <a:r>
              <a:rPr lang="pt-PT" sz="1800" dirty="0" err="1" smtClean="0"/>
              <a:t>left</a:t>
            </a:r>
            <a:r>
              <a:rPr lang="pt-PT" sz="1800" dirty="0" smtClean="0"/>
              <a:t> </a:t>
            </a:r>
            <a:r>
              <a:rPr lang="pt-PT" sz="1800" dirty="0" err="1" smtClean="0"/>
              <a:t>out</a:t>
            </a:r>
            <a:r>
              <a:rPr lang="pt-PT" sz="1800" dirty="0" smtClean="0"/>
              <a:t> (LOTS!):</a:t>
            </a:r>
          </a:p>
          <a:p>
            <a:r>
              <a:rPr lang="pt-PT" sz="1800" dirty="0" smtClean="0"/>
              <a:t>Top cross </a:t>
            </a:r>
            <a:r>
              <a:rPr lang="pt-PT" sz="1800" dirty="0" err="1" smtClean="0"/>
              <a:t>section</a:t>
            </a:r>
            <a:r>
              <a:rPr lang="pt-PT" sz="1800" dirty="0" smtClean="0"/>
              <a:t> </a:t>
            </a:r>
            <a:r>
              <a:rPr lang="pt-PT" sz="1800" dirty="0" err="1" smtClean="0"/>
              <a:t>measurements</a:t>
            </a:r>
            <a:r>
              <a:rPr lang="pt-PT" sz="1800" dirty="0" smtClean="0"/>
              <a:t>, BSM, FCNC </a:t>
            </a:r>
            <a:r>
              <a:rPr lang="pt-PT" sz="1800" dirty="0" err="1" smtClean="0"/>
              <a:t>searches</a:t>
            </a:r>
            <a:r>
              <a:rPr lang="pt-PT" sz="1800" dirty="0" smtClean="0"/>
              <a:t>, </a:t>
            </a:r>
            <a:r>
              <a:rPr lang="pt-PT" sz="1800" dirty="0" err="1" smtClean="0"/>
              <a:t>etc</a:t>
            </a:r>
            <a:endParaRPr lang="pt-PT" sz="1800" dirty="0"/>
          </a:p>
          <a:p>
            <a:r>
              <a:rPr lang="pt-PT" sz="1800" dirty="0" err="1" smtClean="0"/>
              <a:t>Searches</a:t>
            </a:r>
            <a:r>
              <a:rPr lang="pt-PT" sz="1800" dirty="0" smtClean="0"/>
              <a:t> for 2nd </a:t>
            </a:r>
            <a:r>
              <a:rPr lang="pt-PT" sz="1800" dirty="0" err="1" smtClean="0"/>
              <a:t>generation</a:t>
            </a:r>
            <a:r>
              <a:rPr lang="pt-PT" sz="1800" dirty="0" smtClean="0"/>
              <a:t> </a:t>
            </a:r>
            <a:r>
              <a:rPr lang="pt-PT" sz="1800" dirty="0" err="1" smtClean="0"/>
              <a:t>fermion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</a:t>
            </a:r>
            <a:r>
              <a:rPr lang="pt-PT" sz="1800" dirty="0" err="1" smtClean="0"/>
              <a:t>couplings</a:t>
            </a:r>
            <a:r>
              <a:rPr lang="pt-PT" sz="1800" dirty="0" smtClean="0"/>
              <a:t>, </a:t>
            </a:r>
            <a:r>
              <a:rPr lang="pt-PT" sz="1800" dirty="0" err="1" smtClean="0"/>
              <a:t>double-Higgs</a:t>
            </a:r>
            <a:r>
              <a:rPr lang="pt-PT" sz="1800" dirty="0" smtClean="0"/>
              <a:t> </a:t>
            </a:r>
            <a:r>
              <a:rPr lang="pt-PT" sz="1800" dirty="0" err="1" smtClean="0"/>
              <a:t>production</a:t>
            </a:r>
            <a:r>
              <a:rPr lang="pt-PT" sz="1800" dirty="0" smtClean="0"/>
              <a:t>, </a:t>
            </a:r>
            <a:r>
              <a:rPr lang="pt-PT" sz="1800" dirty="0" err="1" smtClean="0"/>
              <a:t>extended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</a:t>
            </a:r>
            <a:r>
              <a:rPr lang="pt-PT" sz="1800" dirty="0" smtClean="0"/>
              <a:t>sector, </a:t>
            </a:r>
            <a:r>
              <a:rPr lang="pt-PT" sz="1800" dirty="0" err="1" smtClean="0"/>
              <a:t>etc</a:t>
            </a:r>
            <a:endParaRPr lang="pt-PT" sz="1800" dirty="0" smtClean="0"/>
          </a:p>
          <a:p>
            <a:r>
              <a:rPr lang="pt-PT" sz="1800" dirty="0" err="1" smtClean="0"/>
              <a:t>Analysis</a:t>
            </a:r>
            <a:r>
              <a:rPr lang="pt-PT" sz="1800" dirty="0" smtClean="0"/>
              <a:t> </a:t>
            </a:r>
            <a:r>
              <a:rPr lang="pt-PT" sz="1800" dirty="0" err="1" smtClean="0"/>
              <a:t>details</a:t>
            </a:r>
            <a:r>
              <a:rPr lang="pt-PT" sz="1800" dirty="0" smtClean="0"/>
              <a:t> </a:t>
            </a:r>
            <a:r>
              <a:rPr lang="pt-PT" sz="1800" dirty="0" err="1" smtClean="0"/>
              <a:t>showing</a:t>
            </a:r>
            <a:r>
              <a:rPr lang="pt-PT" sz="1800" dirty="0" smtClean="0"/>
              <a:t> </a:t>
            </a:r>
            <a:r>
              <a:rPr lang="pt-PT" sz="1800" dirty="0" err="1" smtClean="0"/>
              <a:t>their</a:t>
            </a:r>
            <a:r>
              <a:rPr lang="pt-PT" sz="1800" dirty="0" smtClean="0"/>
              <a:t> </a:t>
            </a:r>
            <a:r>
              <a:rPr lang="pt-PT" sz="1800" dirty="0" err="1" smtClean="0"/>
              <a:t>huge</a:t>
            </a:r>
            <a:r>
              <a:rPr lang="pt-PT" sz="1800" dirty="0" smtClean="0"/>
              <a:t> </a:t>
            </a:r>
            <a:r>
              <a:rPr lang="pt-PT" sz="1800" dirty="0" err="1" smtClean="0"/>
              <a:t>sophistication</a:t>
            </a:r>
            <a:endParaRPr lang="pt-PT" sz="1800" dirty="0" smtClean="0"/>
          </a:p>
          <a:p>
            <a:r>
              <a:rPr lang="pt-PT" sz="1800" dirty="0" smtClean="0"/>
              <a:t>Performance </a:t>
            </a:r>
            <a:r>
              <a:rPr lang="pt-PT" sz="1800" dirty="0" err="1" smtClean="0"/>
              <a:t>studies</a:t>
            </a:r>
            <a:r>
              <a:rPr lang="pt-PT" sz="1800" dirty="0" smtClean="0"/>
              <a:t>/</a:t>
            </a:r>
            <a:r>
              <a:rPr lang="pt-PT" sz="1800" dirty="0" err="1" smtClean="0"/>
              <a:t>improvements</a:t>
            </a:r>
            <a:r>
              <a:rPr lang="pt-PT" sz="1800" dirty="0" smtClean="0"/>
              <a:t> </a:t>
            </a:r>
            <a:r>
              <a:rPr lang="pt-PT" sz="1800" dirty="0" err="1" smtClean="0"/>
              <a:t>which</a:t>
            </a:r>
            <a:r>
              <a:rPr lang="pt-PT" sz="1800" dirty="0" smtClean="0"/>
              <a:t> </a:t>
            </a:r>
            <a:r>
              <a:rPr lang="pt-PT" sz="1800" dirty="0" err="1" smtClean="0"/>
              <a:t>make</a:t>
            </a:r>
            <a:r>
              <a:rPr lang="pt-PT" sz="1800" dirty="0" smtClean="0"/>
              <a:t> </a:t>
            </a:r>
            <a:r>
              <a:rPr lang="pt-PT" sz="1800" dirty="0" err="1" smtClean="0"/>
              <a:t>it</a:t>
            </a:r>
            <a:r>
              <a:rPr lang="pt-PT" sz="1800" dirty="0" smtClean="0"/>
              <a:t> </a:t>
            </a:r>
            <a:r>
              <a:rPr lang="pt-PT" sz="1800" dirty="0" err="1" smtClean="0"/>
              <a:t>all</a:t>
            </a:r>
            <a:r>
              <a:rPr lang="pt-PT" sz="1800" dirty="0" smtClean="0"/>
              <a:t> </a:t>
            </a:r>
            <a:r>
              <a:rPr lang="pt-PT" sz="1800" dirty="0" err="1" smtClean="0"/>
              <a:t>possible</a:t>
            </a:r>
            <a:endParaRPr lang="pt-PT" sz="1800" dirty="0" smtClean="0"/>
          </a:p>
          <a:p>
            <a:r>
              <a:rPr lang="pt-PT" sz="1800" dirty="0" err="1" smtClean="0"/>
              <a:t>Projections</a:t>
            </a:r>
            <a:r>
              <a:rPr lang="pt-PT" sz="1800" dirty="0" smtClean="0"/>
              <a:t> for future LHC/HL-LHC </a:t>
            </a:r>
            <a:r>
              <a:rPr lang="pt-PT" sz="1800" dirty="0" err="1" smtClean="0"/>
              <a:t>running</a:t>
            </a:r>
            <a:endParaRPr lang="pt-PT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34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244873" y="980728"/>
            <a:ext cx="87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I </a:t>
            </a:r>
            <a:r>
              <a:rPr lang="pt-PT" sz="2400" dirty="0" err="1"/>
              <a:t>could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show a </a:t>
            </a:r>
            <a:r>
              <a:rPr lang="pt-PT" sz="2400" dirty="0" err="1"/>
              <a:t>few</a:t>
            </a:r>
            <a:r>
              <a:rPr lang="pt-PT" sz="2400" dirty="0"/>
              <a:t> </a:t>
            </a:r>
            <a:r>
              <a:rPr lang="pt-PT" sz="2400" dirty="0" err="1"/>
              <a:t>highlights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ATLAS </a:t>
            </a:r>
            <a:r>
              <a:rPr lang="pt-PT" sz="2400" dirty="0" err="1"/>
              <a:t>and</a:t>
            </a:r>
            <a:r>
              <a:rPr lang="pt-PT" sz="2400" dirty="0"/>
              <a:t> CMS top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physics</a:t>
            </a:r>
            <a:r>
              <a:rPr lang="pt-PT" sz="2400" dirty="0"/>
              <a:t> </a:t>
            </a:r>
            <a:r>
              <a:rPr lang="pt-PT" sz="2400" dirty="0" smtClean="0"/>
              <a:t>(a </a:t>
            </a:r>
            <a:r>
              <a:rPr lang="pt-PT" sz="2400" dirty="0" err="1" smtClean="0"/>
              <a:t>personal</a:t>
            </a:r>
            <a:r>
              <a:rPr lang="pt-PT" sz="2400" dirty="0" smtClean="0"/>
              <a:t> </a:t>
            </a:r>
            <a:r>
              <a:rPr lang="pt-PT" sz="2400" dirty="0" err="1" smtClean="0"/>
              <a:t>choice</a:t>
            </a:r>
            <a:r>
              <a:rPr lang="pt-PT" sz="2400" dirty="0" smtClean="0"/>
              <a:t>...</a:t>
            </a:r>
            <a:r>
              <a:rPr lang="pt-PT" sz="2400" dirty="0" smtClean="0"/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48064" y="1877384"/>
            <a:ext cx="3844312" cy="3680177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3088" y="5521146"/>
            <a:ext cx="87492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err="1" smtClean="0"/>
              <a:t>Overall</a:t>
            </a:r>
            <a:r>
              <a:rPr lang="pt-PT" dirty="0" smtClean="0"/>
              <a:t> </a:t>
            </a:r>
            <a:r>
              <a:rPr lang="pt-PT" dirty="0" err="1" smtClean="0"/>
              <a:t>highlight</a:t>
            </a:r>
            <a:r>
              <a:rPr lang="pt-PT" dirty="0" smtClean="0"/>
              <a:t> (</a:t>
            </a:r>
            <a:r>
              <a:rPr lang="pt-PT" dirty="0" err="1" smtClean="0"/>
              <a:t>personal</a:t>
            </a:r>
            <a:r>
              <a:rPr lang="pt-PT" dirty="0" smtClean="0"/>
              <a:t> </a:t>
            </a:r>
            <a:r>
              <a:rPr lang="pt-PT" dirty="0" err="1" smtClean="0"/>
              <a:t>bias</a:t>
            </a:r>
            <a:r>
              <a:rPr lang="pt-PT" dirty="0" smtClean="0"/>
              <a:t>): </a:t>
            </a:r>
          </a:p>
          <a:p>
            <a:r>
              <a:rPr lang="pt-PT" dirty="0" smtClean="0"/>
              <a:t>“</a:t>
            </a:r>
            <a:r>
              <a:rPr lang="pt-PT" dirty="0" err="1"/>
              <a:t>The</a:t>
            </a:r>
            <a:r>
              <a:rPr lang="pt-PT" dirty="0"/>
              <a:t> &gt;5σ </a:t>
            </a:r>
            <a:r>
              <a:rPr lang="pt-PT" dirty="0" err="1"/>
              <a:t>observations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independently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 </a:t>
            </a:r>
            <a:r>
              <a:rPr lang="pt-PT" dirty="0" err="1"/>
              <a:t>and</a:t>
            </a:r>
            <a:r>
              <a:rPr lang="pt-PT" dirty="0"/>
              <a:t> CMS, </a:t>
            </a:r>
            <a:r>
              <a:rPr lang="pt-PT" dirty="0" err="1"/>
              <a:t>firmly</a:t>
            </a:r>
            <a:r>
              <a:rPr lang="pt-PT" dirty="0"/>
              <a:t> </a:t>
            </a:r>
            <a:r>
              <a:rPr lang="pt-PT" dirty="0" err="1"/>
              <a:t>establish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existence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kind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fundamental </a:t>
            </a:r>
            <a:r>
              <a:rPr lang="pt-PT" dirty="0" err="1"/>
              <a:t>interaction</a:t>
            </a:r>
            <a:r>
              <a:rPr lang="pt-PT" dirty="0" smtClean="0"/>
              <a:t>,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/>
              <a:t>interactions</a:t>
            </a:r>
            <a:r>
              <a:rPr lang="pt-PT" dirty="0"/>
              <a:t>.</a:t>
            </a:r>
            <a:r>
              <a:rPr lang="pt-PT" dirty="0" smtClean="0"/>
              <a:t>”</a:t>
            </a:r>
          </a:p>
          <a:p>
            <a:r>
              <a:rPr lang="pt-PT" dirty="0" err="1"/>
              <a:t>Gavin</a:t>
            </a:r>
            <a:r>
              <a:rPr lang="pt-PT" dirty="0"/>
              <a:t> </a:t>
            </a:r>
            <a:r>
              <a:rPr lang="pt-PT" dirty="0" err="1"/>
              <a:t>Salam</a:t>
            </a:r>
            <a:r>
              <a:rPr lang="pt-PT" dirty="0"/>
              <a:t> (LHCP’18)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450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14"/>
    </mc:Choice>
    <mc:Fallback>
      <p:transition xmlns:p14="http://schemas.microsoft.com/office/powerpoint/2010/main" spd="slow" advTm="1471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916833"/>
            <a:ext cx="4327127" cy="40324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conclusion</a:t>
            </a:r>
            <a:r>
              <a:rPr lang="pt-PT" sz="2400" dirty="0"/>
              <a:t>: </a:t>
            </a:r>
          </a:p>
          <a:p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top </a:t>
            </a:r>
            <a:r>
              <a:rPr lang="pt-PT" sz="2400" dirty="0" err="1"/>
              <a:t>results</a:t>
            </a:r>
            <a:r>
              <a:rPr lang="pt-PT" sz="2400" dirty="0"/>
              <a:t> </a:t>
            </a:r>
            <a:r>
              <a:rPr lang="pt-PT" sz="2400" dirty="0" err="1"/>
              <a:t>probe</a:t>
            </a:r>
            <a:r>
              <a:rPr lang="pt-PT" sz="2400" dirty="0"/>
              <a:t> </a:t>
            </a:r>
            <a:r>
              <a:rPr lang="pt-PT" sz="2400" dirty="0" err="1"/>
              <a:t>deeply</a:t>
            </a:r>
            <a:r>
              <a:rPr lang="pt-PT" sz="2400" dirty="0"/>
              <a:t> </a:t>
            </a:r>
            <a:r>
              <a:rPr lang="pt-PT" sz="2400" dirty="0" err="1"/>
              <a:t>into</a:t>
            </a:r>
            <a:r>
              <a:rPr lang="pt-PT" sz="2400" dirty="0"/>
              <a:t> </a:t>
            </a:r>
            <a:r>
              <a:rPr lang="pt-PT" sz="2400" dirty="0" err="1"/>
              <a:t>our</a:t>
            </a:r>
            <a:r>
              <a:rPr lang="pt-PT" sz="2400" dirty="0"/>
              <a:t> </a:t>
            </a:r>
            <a:r>
              <a:rPr lang="pt-PT" sz="2400" dirty="0" err="1"/>
              <a:t>understanding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 smtClean="0"/>
              <a:t>Nature</a:t>
            </a:r>
            <a:endParaRPr lang="pt-PT" sz="2400" dirty="0"/>
          </a:p>
          <a:p>
            <a:r>
              <a:rPr lang="pt-PT" sz="2400" dirty="0" err="1"/>
              <a:t>So</a:t>
            </a:r>
            <a:r>
              <a:rPr lang="pt-PT" sz="2400" dirty="0"/>
              <a:t> </a:t>
            </a:r>
            <a:r>
              <a:rPr lang="pt-PT" sz="2400" dirty="0" err="1"/>
              <a:t>far</a:t>
            </a:r>
            <a:r>
              <a:rPr lang="pt-PT" sz="2400" dirty="0"/>
              <a:t>, </a:t>
            </a:r>
            <a:r>
              <a:rPr lang="pt-PT" sz="2400" dirty="0" err="1"/>
              <a:t>the</a:t>
            </a:r>
            <a:r>
              <a:rPr lang="pt-PT" sz="2400" dirty="0"/>
              <a:t> SM </a:t>
            </a:r>
            <a:r>
              <a:rPr lang="pt-PT" sz="2400" dirty="0" err="1" smtClean="0"/>
              <a:t>holds</a:t>
            </a:r>
            <a:endParaRPr lang="pt-PT" sz="2400" dirty="0" smtClean="0"/>
          </a:p>
          <a:p>
            <a:r>
              <a:rPr lang="pt-PT" sz="2400" dirty="0" err="1" smtClean="0"/>
              <a:t>So</a:t>
            </a:r>
            <a:r>
              <a:rPr lang="pt-PT" sz="2400" dirty="0" smtClean="0"/>
              <a:t> </a:t>
            </a:r>
            <a:r>
              <a:rPr lang="pt-PT" sz="2400" dirty="0" err="1" smtClean="0"/>
              <a:t>we</a:t>
            </a:r>
            <a:r>
              <a:rPr lang="pt-PT" sz="2400" dirty="0" smtClean="0"/>
              <a:t> </a:t>
            </a:r>
            <a:r>
              <a:rPr lang="pt-PT" sz="2400" dirty="0" err="1" smtClean="0"/>
              <a:t>must</a:t>
            </a:r>
            <a:r>
              <a:rPr lang="pt-PT" sz="2400" dirty="0" smtClean="0"/>
              <a:t> </a:t>
            </a:r>
            <a:r>
              <a:rPr lang="pt-PT" sz="2400" dirty="0" err="1" smtClean="0"/>
              <a:t>look</a:t>
            </a:r>
            <a:r>
              <a:rPr lang="pt-PT" sz="2400" dirty="0" smtClean="0"/>
              <a:t> </a:t>
            </a:r>
            <a:r>
              <a:rPr lang="pt-PT" sz="2400" dirty="0" err="1" smtClean="0"/>
              <a:t>closer</a:t>
            </a:r>
            <a:r>
              <a:rPr lang="pt-PT" sz="2400" dirty="0" smtClean="0"/>
              <a:t>! </a:t>
            </a:r>
          </a:p>
          <a:p>
            <a:r>
              <a:rPr lang="pt-PT" sz="2400" dirty="0" err="1" smtClean="0"/>
              <a:t>Because</a:t>
            </a:r>
            <a:r>
              <a:rPr lang="pt-PT" sz="2400" dirty="0" smtClean="0"/>
              <a:t> </a:t>
            </a:r>
            <a:r>
              <a:rPr lang="pt-PT" sz="2400" strike="sngStrike" dirty="0" err="1" smtClean="0"/>
              <a:t>the</a:t>
            </a:r>
            <a:r>
              <a:rPr lang="pt-PT" sz="2400" strike="sngStrike" dirty="0" smtClean="0"/>
              <a:t> </a:t>
            </a:r>
            <a:r>
              <a:rPr lang="pt-PT" sz="2400" strike="sngStrike" dirty="0" err="1" smtClean="0"/>
              <a:t>truth</a:t>
            </a:r>
            <a:r>
              <a:rPr lang="pt-PT" sz="2400" dirty="0" smtClean="0"/>
              <a:t> New </a:t>
            </a:r>
            <a:r>
              <a:rPr lang="pt-PT" sz="2400" dirty="0" err="1" smtClean="0"/>
              <a:t>Physics</a:t>
            </a:r>
            <a:r>
              <a:rPr lang="pt-PT" sz="2400" dirty="0" smtClean="0"/>
              <a:t> </a:t>
            </a:r>
            <a:r>
              <a:rPr lang="pt-PT" sz="2400" dirty="0" err="1" smtClean="0"/>
              <a:t>is</a:t>
            </a:r>
            <a:r>
              <a:rPr lang="pt-PT" sz="2400" dirty="0" smtClean="0"/>
              <a:t> </a:t>
            </a:r>
            <a:r>
              <a:rPr lang="pt-PT" sz="2400" dirty="0" err="1" smtClean="0"/>
              <a:t>out</a:t>
            </a:r>
            <a:r>
              <a:rPr lang="pt-PT" sz="2400" dirty="0" smtClean="0"/>
              <a:t> </a:t>
            </a:r>
            <a:r>
              <a:rPr lang="pt-PT" sz="2400" dirty="0" err="1" smtClean="0"/>
              <a:t>there</a:t>
            </a:r>
            <a:r>
              <a:rPr lang="pt-PT" sz="2400" dirty="0" smtClean="0"/>
              <a:t>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35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38" y="1484784"/>
            <a:ext cx="3957699" cy="28397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873" y="980728"/>
            <a:ext cx="87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I </a:t>
            </a:r>
            <a:r>
              <a:rPr lang="pt-PT" sz="2400" dirty="0" err="1"/>
              <a:t>could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show a </a:t>
            </a:r>
            <a:r>
              <a:rPr lang="pt-PT" sz="2400" dirty="0" err="1"/>
              <a:t>few</a:t>
            </a:r>
            <a:r>
              <a:rPr lang="pt-PT" sz="2400" dirty="0"/>
              <a:t> </a:t>
            </a:r>
            <a:r>
              <a:rPr lang="pt-PT" sz="2400" dirty="0" err="1"/>
              <a:t>highlights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ATLAS </a:t>
            </a:r>
            <a:r>
              <a:rPr lang="pt-PT" sz="2400" dirty="0" err="1"/>
              <a:t>and</a:t>
            </a:r>
            <a:r>
              <a:rPr lang="pt-PT" sz="2400" dirty="0"/>
              <a:t> CMS top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physics</a:t>
            </a:r>
            <a:r>
              <a:rPr lang="pt-PT" sz="2400" dirty="0"/>
              <a:t> </a:t>
            </a:r>
            <a:r>
              <a:rPr lang="pt-PT" sz="2400" dirty="0" smtClean="0"/>
              <a:t>(a </a:t>
            </a:r>
            <a:r>
              <a:rPr lang="pt-PT" sz="2400" dirty="0" err="1" smtClean="0"/>
              <a:t>personal</a:t>
            </a:r>
            <a:r>
              <a:rPr lang="pt-PT" sz="2400" dirty="0" smtClean="0"/>
              <a:t> </a:t>
            </a:r>
            <a:r>
              <a:rPr lang="pt-PT" sz="2400" dirty="0" err="1" smtClean="0"/>
              <a:t>choice</a:t>
            </a:r>
            <a:r>
              <a:rPr lang="pt-PT" sz="2400" dirty="0" smtClean="0"/>
              <a:t>...)</a:t>
            </a:r>
            <a:endParaRPr lang="pt-PT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199" y="6084004"/>
            <a:ext cx="85765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here</a:t>
            </a:r>
            <a:r>
              <a:rPr lang="pt-PT" dirty="0" smtClean="0"/>
              <a:t> for more: </a:t>
            </a:r>
            <a:r>
              <a:rPr lang="pt-PT" dirty="0">
                <a:hlinkClick r:id="rId4"/>
              </a:rPr>
              <a:t>ATLAS Public results page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CMS Publications </a:t>
            </a:r>
            <a:r>
              <a:rPr lang="pt-PT" dirty="0" smtClean="0">
                <a:hlinkClick r:id="rId5"/>
              </a:rPr>
              <a:t>page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560" y="4496953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001" y="2177743"/>
            <a:ext cx="4448182" cy="28503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2370157"/>
            <a:ext cx="3406069" cy="1954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95"/>
    </mc:Choice>
    <mc:Fallback>
      <p:transition xmlns:p14="http://schemas.microsoft.com/office/powerpoint/2010/main" spd="slow" advTm="356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83155"/>
          </a:xfrm>
        </p:spPr>
        <p:txBody>
          <a:bodyPr>
            <a:normAutofit/>
          </a:bodyPr>
          <a:lstStyle/>
          <a:p>
            <a:r>
              <a:rPr lang="pt-PT" dirty="0" smtClean="0"/>
              <a:t>ATLAS, CMS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6" y="1157793"/>
            <a:ext cx="8999304" cy="2055025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1: 2009 – 2013; ≈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7 </a:t>
            </a:r>
            <a:r>
              <a:rPr lang="pt-PT" dirty="0" err="1" smtClean="0"/>
              <a:t>and</a:t>
            </a:r>
            <a:r>
              <a:rPr lang="pt-PT" dirty="0" smtClean="0"/>
              <a:t> ≈ 20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per </a:t>
            </a:r>
            <a:r>
              <a:rPr lang="pt-PT" dirty="0" err="1" smtClean="0"/>
              <a:t>experiment</a:t>
            </a:r>
            <a:endParaRPr lang="pt-PT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2: 2013 – 2018; </a:t>
            </a:r>
            <a:r>
              <a:rPr lang="pt-PT" dirty="0" err="1" smtClean="0">
                <a:solidFill>
                  <a:srgbClr val="FF0000"/>
                </a:solidFill>
              </a:rPr>
              <a:t>expect</a:t>
            </a:r>
            <a:r>
              <a:rPr lang="pt-PT" dirty="0" smtClean="0">
                <a:solidFill>
                  <a:srgbClr val="FF0000"/>
                </a:solidFill>
              </a:rPr>
              <a:t> &gt; 150 fb</a:t>
            </a:r>
            <a:r>
              <a:rPr lang="pt-PT" baseline="30000" dirty="0" smtClean="0">
                <a:solidFill>
                  <a:srgbClr val="FF0000"/>
                </a:solidFill>
              </a:rPr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endParaRPr lang="pt-PT" dirty="0" smtClean="0"/>
          </a:p>
          <a:p>
            <a:r>
              <a:rPr lang="pt-PT" dirty="0" err="1" smtClean="0"/>
              <a:t>Instantaneous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smtClean="0"/>
              <a:t>2 x 10</a:t>
            </a:r>
            <a:r>
              <a:rPr lang="pt-PT" b="1" baseline="30000" dirty="0" smtClean="0"/>
              <a:t>34</a:t>
            </a:r>
            <a:r>
              <a:rPr lang="pt-PT" b="1" dirty="0" smtClean="0"/>
              <a:t> cm</a:t>
            </a:r>
            <a:r>
              <a:rPr lang="pt-PT" b="1" baseline="30000" dirty="0" smtClean="0"/>
              <a:t>-2</a:t>
            </a:r>
            <a:r>
              <a:rPr lang="pt-PT" b="1" dirty="0" smtClean="0"/>
              <a:t>s</a:t>
            </a:r>
            <a:r>
              <a:rPr lang="pt-PT" b="1" baseline="30000" dirty="0" smtClean="0"/>
              <a:t>-1</a:t>
            </a:r>
            <a:r>
              <a:rPr lang="pt-PT" b="1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2017 (</a:t>
            </a:r>
            <a:r>
              <a:rPr lang="pt-PT" dirty="0" smtClean="0">
                <a:solidFill>
                  <a:srgbClr val="FF0000"/>
                </a:solidFill>
              </a:rPr>
              <a:t>2x design!</a:t>
            </a:r>
            <a:r>
              <a:rPr lang="pt-PT" dirty="0" smtClean="0"/>
              <a:t>) 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 err="1" smtClean="0"/>
              <a:t>Downside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/>
              <a:t> </a:t>
            </a:r>
            <a:r>
              <a:rPr lang="pt-PT" dirty="0" smtClean="0"/>
              <a:t>=&gt; experimental </a:t>
            </a:r>
            <a:r>
              <a:rPr lang="pt-PT" dirty="0" err="1" smtClean="0"/>
              <a:t>challenge</a:t>
            </a:r>
            <a:r>
              <a:rPr lang="pt-PT" dirty="0"/>
              <a:t>!</a:t>
            </a:r>
            <a:endParaRPr lang="pt-PT" dirty="0" smtClean="0"/>
          </a:p>
          <a:p>
            <a:pPr lvl="1"/>
            <a:r>
              <a:rPr lang="pt-PT" dirty="0" err="1"/>
              <a:t>M</a:t>
            </a:r>
            <a:r>
              <a:rPr lang="pt-PT" dirty="0" err="1" smtClean="0"/>
              <a:t>ultiple</a:t>
            </a:r>
            <a:r>
              <a:rPr lang="pt-PT" dirty="0" smtClean="0"/>
              <a:t> </a:t>
            </a:r>
            <a:r>
              <a:rPr lang="pt-PT" dirty="0" err="1" smtClean="0"/>
              <a:t>vertices</a:t>
            </a:r>
            <a:r>
              <a:rPr lang="pt-PT" dirty="0" smtClean="0"/>
              <a:t>,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occupancy</a:t>
            </a:r>
            <a:r>
              <a:rPr lang="pt-PT" dirty="0" smtClean="0"/>
              <a:t>, </a:t>
            </a:r>
            <a:r>
              <a:rPr lang="pt-PT" dirty="0" err="1" smtClean="0"/>
              <a:t>degraded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pPr lvl="1"/>
            <a:r>
              <a:rPr lang="pt-PT" dirty="0" smtClean="0"/>
              <a:t>LHC </a:t>
            </a:r>
            <a:r>
              <a:rPr lang="pt-PT" dirty="0" err="1" smtClean="0"/>
              <a:t>breaking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to </a:t>
            </a:r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: </a:t>
            </a:r>
            <a:r>
              <a:rPr lang="pt-PT" dirty="0" err="1" smtClean="0"/>
              <a:t>leveling</a:t>
            </a:r>
            <a:r>
              <a:rPr lang="pt-PT" dirty="0" smtClean="0"/>
              <a:t>! 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137" y="3099274"/>
            <a:ext cx="4565971" cy="32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42" y="3235606"/>
            <a:ext cx="4578027" cy="32897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254" y="3106117"/>
            <a:ext cx="4466988" cy="3162945"/>
            <a:chOff x="50127" y="3291286"/>
            <a:chExt cx="4466988" cy="3162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7636EE-2441-6444-AAEF-DCC24445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7" y="3420775"/>
              <a:ext cx="4466988" cy="30334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4544" y="3291286"/>
              <a:ext cx="3425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R. </a:t>
              </a:r>
              <a:r>
                <a:rPr lang="en-US" sz="1400" dirty="0" err="1" smtClean="0"/>
                <a:t>Steerenberg</a:t>
              </a:r>
              <a:r>
                <a:rPr lang="en-US" sz="1400" dirty="0" smtClean="0"/>
                <a:t> (CERN), LHCC 30 May 2018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023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="" xmlns:a16="http://schemas.microsoft.com/office/drawing/2014/main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="" xmlns:a16="http://schemas.microsoft.com/office/drawing/2014/main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="" xmlns:a16="http://schemas.microsoft.com/office/drawing/2014/main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="" xmlns:a16="http://schemas.microsoft.com/office/drawing/2014/main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="" xmlns:a16="http://schemas.microsoft.com/office/drawing/2014/main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="" xmlns:a16="http://schemas.microsoft.com/office/drawing/2014/main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="" xmlns:a16="http://schemas.microsoft.com/office/drawing/2014/main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="" xmlns:a16="http://schemas.microsoft.com/office/drawing/2014/main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547664" y="2708920"/>
            <a:ext cx="5440403" cy="3993307"/>
            <a:chOff x="-723827" y="3321554"/>
            <a:chExt cx="5440403" cy="39933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827" y="3642453"/>
              <a:ext cx="5440403" cy="36724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48530" y="3321554"/>
              <a:ext cx="1857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5600"/>
            <a:ext cx="9144000" cy="61341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4995" y="169333"/>
            <a:ext cx="8293048" cy="6325811"/>
            <a:chOff x="634995" y="169333"/>
            <a:chExt cx="8293048" cy="632581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34995" y="5417926"/>
              <a:ext cx="2809659" cy="107721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Solenoid: </a:t>
              </a:r>
              <a:r>
                <a:rPr lang="en-US" sz="1600" dirty="0" smtClean="0">
                  <a:solidFill>
                    <a:srgbClr val="FFFFFF"/>
                  </a:solidFill>
                </a:rPr>
                <a:t>B = 4 T</a:t>
              </a:r>
              <a:endParaRPr lang="en-US" sz="1600" b="1" dirty="0" smtClean="0">
                <a:solidFill>
                  <a:srgbClr val="FFFFFF"/>
                </a:solidFill>
              </a:endParaRPr>
            </a:p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endParaRPr lang="en-US" sz="1600" dirty="0" smtClean="0">
                <a:solidFill>
                  <a:srgbClr val="FFFFFF"/>
                </a:solidFill>
              </a:endParaRP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</a:t>
              </a:r>
            </a:p>
            <a:p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>
                  <a:solidFill>
                    <a:srgbClr val="FFFFFF"/>
                  </a:solidFill>
                </a:rPr>
                <a:t>/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0.02%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 </a:t>
              </a:r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0.005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Steel return</a:t>
              </a:r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yoke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/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1%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5%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PbWO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4</a:t>
              </a:r>
              <a:r>
                <a:rPr lang="en-US" sz="1600" dirty="0" smtClean="0">
                  <a:solidFill>
                    <a:srgbClr val="000000"/>
                  </a:solidFill>
                </a:rPr>
                <a:t> crystals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homogen</a:t>
              </a:r>
              <a:r>
                <a:rPr lang="en-US" sz="1600" dirty="0" smtClean="0">
                  <a:solidFill>
                    <a:srgbClr val="000000"/>
                  </a:solidFill>
                </a:rPr>
                <a:t>.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2-5%/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 0.005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88269" y="2872518"/>
              <a:ext cx="2639774" cy="10053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Brass+scint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./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Steel+quartz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smtClean="0">
                  <a:solidFill>
                    <a:srgbClr val="DDDDDD"/>
                  </a:solidFill>
                </a:rPr>
                <a:t>/</a:t>
              </a:r>
              <a:r>
                <a:rPr lang="en-US" dirty="0" err="1" smtClean="0">
                  <a:solidFill>
                    <a:srgbClr val="DDDDDD"/>
                  </a:solidFill>
                </a:rPr>
                <a:t>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100%/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 0.05 </a:t>
              </a:r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>
            <a:xfrm>
              <a:off x="2801053" y="1001107"/>
              <a:ext cx="1392905" cy="5099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 flipH="1">
              <a:off x="3794258" y="1001106"/>
              <a:ext cx="2984015" cy="177987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0"/>
            </p:cNvCxnSpPr>
            <p:nvPr/>
          </p:nvCxnSpPr>
          <p:spPr>
            <a:xfrm flipV="1">
              <a:off x="2039825" y="3407902"/>
              <a:ext cx="1754433" cy="20100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0"/>
            </p:cNvCxnSpPr>
            <p:nvPr/>
          </p:nvCxnSpPr>
          <p:spPr>
            <a:xfrm flipV="1">
              <a:off x="2039825" y="3665102"/>
              <a:ext cx="761228" cy="17528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9" idx="1"/>
            </p:cNvCxnSpPr>
            <p:nvPr/>
          </p:nvCxnSpPr>
          <p:spPr>
            <a:xfrm flipH="1" flipV="1">
              <a:off x="4193958" y="2780976"/>
              <a:ext cx="2094311" cy="59420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8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51"/>
    </mc:Choice>
    <mc:Fallback>
      <p:transition xmlns:p14="http://schemas.microsoft.com/office/powerpoint/2010/main" spd="slow" advTm="532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/>
              <a:t> </a:t>
            </a:r>
            <a:r>
              <a:rPr lang="pt-PT" dirty="0" err="1"/>
              <a:t>measurement</a:t>
            </a:r>
            <a:r>
              <a:rPr lang="pt-PT" dirty="0" smtClean="0"/>
              <a:t>: single top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9" y="1391629"/>
            <a:ext cx="4624097" cy="314206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Focus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(</a:t>
            </a:r>
            <a:r>
              <a:rPr lang="pt-PT" dirty="0" err="1" smtClean="0"/>
              <a:t>electroweak</a:t>
            </a:r>
            <a:r>
              <a:rPr lang="pt-PT" dirty="0" smtClean="0"/>
              <a:t>) single-top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</a:t>
            </a:r>
            <a:r>
              <a:rPr lang="pt-PT" u="sng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pair</a:t>
            </a:r>
            <a:r>
              <a:rPr lang="pt-PT" dirty="0" smtClean="0"/>
              <a:t>!</a:t>
            </a:r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 </a:t>
            </a:r>
            <a:r>
              <a:rPr lang="pt-PT" dirty="0" err="1" smtClean="0"/>
              <a:t>sample</a:t>
            </a:r>
            <a:endParaRPr lang="pt-PT" dirty="0"/>
          </a:p>
          <a:p>
            <a:pPr lvl="1"/>
            <a:r>
              <a:rPr lang="pt-PT" dirty="0" err="1" smtClean="0"/>
              <a:t>Systematic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r>
              <a:rPr lang="pt-PT" dirty="0" err="1"/>
              <a:t>p</a:t>
            </a:r>
            <a:r>
              <a:rPr lang="pt-PT" dirty="0" err="1" smtClean="0"/>
              <a:t>artially</a:t>
            </a:r>
            <a:r>
              <a:rPr lang="pt-PT" dirty="0" smtClean="0"/>
              <a:t> </a:t>
            </a:r>
            <a:r>
              <a:rPr lang="pt-PT" dirty="0" err="1"/>
              <a:t>uncorrelated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r>
              <a:rPr lang="pt-PT" dirty="0" smtClean="0"/>
              <a:t>L = 19.7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8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xsec</a:t>
            </a:r>
            <a:r>
              <a:rPr lang="pt-PT" dirty="0" smtClean="0"/>
              <a:t>:</a:t>
            </a:r>
            <a:r>
              <a:rPr lang="pt-PT" b="1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(t/</a:t>
            </a:r>
            <a:r>
              <a:rPr lang="pt-PT" u="sng" dirty="0" smtClean="0"/>
              <a:t>t</a:t>
            </a:r>
            <a:r>
              <a:rPr lang="pt-PT" dirty="0" smtClean="0"/>
              <a:t>) = 55/30 pb</a:t>
            </a:r>
          </a:p>
          <a:p>
            <a:r>
              <a:rPr lang="pt-PT" dirty="0" smtClean="0"/>
              <a:t>Top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kinematic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assuming</a:t>
            </a:r>
            <a:r>
              <a:rPr lang="pt-PT" dirty="0" smtClean="0"/>
              <a:t>  </a:t>
            </a:r>
            <a:r>
              <a:rPr lang="pt-PT" dirty="0" err="1" smtClean="0"/>
              <a:t>on-shell</a:t>
            </a:r>
            <a:r>
              <a:rPr lang="pt-PT" dirty="0" smtClean="0"/>
              <a:t> W</a:t>
            </a:r>
            <a:endParaRPr lang="pt-PT" b="1" dirty="0" smtClean="0"/>
          </a:p>
          <a:p>
            <a:pPr marL="0" indent="0">
              <a:buNone/>
            </a:pP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dirty="0" smtClean="0"/>
              <a:t> = </a:t>
            </a:r>
            <a:r>
              <a:rPr lang="pt-PT" dirty="0"/>
              <a:t>172.95 </a:t>
            </a:r>
            <a:r>
              <a:rPr lang="pt-PT" dirty="0" smtClean="0"/>
              <a:t>± </a:t>
            </a:r>
            <a:r>
              <a:rPr lang="pt-PT" dirty="0"/>
              <a:t>0.77 (</a:t>
            </a:r>
            <a:r>
              <a:rPr lang="pt-PT" dirty="0" err="1"/>
              <a:t>stat</a:t>
            </a:r>
            <a:r>
              <a:rPr lang="pt-PT" dirty="0"/>
              <a:t>) </a:t>
            </a:r>
            <a:r>
              <a:rPr lang="pt-PT" baseline="30000" dirty="0"/>
              <a:t>+</a:t>
            </a:r>
            <a:r>
              <a:rPr lang="pt-PT" baseline="30000" dirty="0" smtClean="0"/>
              <a:t>0.97</a:t>
            </a:r>
            <a:r>
              <a:rPr lang="pt-PT" baseline="-25000" dirty="0" smtClean="0"/>
              <a:t>-</a:t>
            </a:r>
            <a:r>
              <a:rPr lang="pt-PT" baseline="-25000" dirty="0"/>
              <a:t>0.93</a:t>
            </a:r>
            <a:r>
              <a:rPr lang="pt-PT" dirty="0"/>
              <a:t> (</a:t>
            </a:r>
            <a:r>
              <a:rPr lang="pt-PT" dirty="0" err="1" smtClean="0"/>
              <a:t>sys</a:t>
            </a:r>
            <a:r>
              <a:rPr lang="pt-PT" dirty="0" smtClean="0"/>
              <a:t>) </a:t>
            </a:r>
            <a:r>
              <a:rPr lang="pt-PT" dirty="0" err="1" smtClean="0"/>
              <a:t>GeV</a:t>
            </a:r>
            <a:endParaRPr lang="pt-PT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00808"/>
            <a:ext cx="4438676" cy="4290767"/>
          </a:xfrm>
          <a:prstGeom prst="rect">
            <a:avLst/>
          </a:prstGeom>
        </p:spPr>
      </p:pic>
      <p:pic>
        <p:nvPicPr>
          <p:cNvPr id="12" name="Picture 11" descr="CMS-TOP-15-001_Figure_001-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7152"/>
            <a:ext cx="1924482" cy="1611907"/>
          </a:xfrm>
          <a:prstGeom prst="rect">
            <a:avLst/>
          </a:prstGeom>
        </p:spPr>
      </p:pic>
      <p:pic>
        <p:nvPicPr>
          <p:cNvPr id="13" name="Picture 12" descr="CMS-TOP-15-001_Figure_001-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8" y="4785900"/>
            <a:ext cx="2023139" cy="1611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3390" cy="6533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5976" y="17438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EPJC 77 (2017) </a:t>
            </a:r>
            <a:r>
              <a:rPr lang="pt-PT" dirty="0" smtClean="0"/>
              <a:t>354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9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Top quark </a:t>
            </a:r>
            <a:r>
              <a:rPr lang="pt-PT" dirty="0" err="1" smtClean="0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348879"/>
            <a:ext cx="3851919" cy="4007471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Data</a:t>
            </a:r>
            <a:r>
              <a:rPr lang="pt-PT" dirty="0"/>
              <a:t>: </a:t>
            </a:r>
          </a:p>
          <a:p>
            <a:pPr marL="0" indent="0">
              <a:buNone/>
            </a:pPr>
            <a:r>
              <a:rPr lang="pt-PT" dirty="0" smtClean="0"/>
              <a:t>	20.2 </a:t>
            </a:r>
            <a:r>
              <a:rPr lang="pt-PT" dirty="0"/>
              <a:t>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√</a:t>
            </a:r>
            <a:r>
              <a:rPr lang="pt-PT" i="1" dirty="0"/>
              <a:t>s </a:t>
            </a:r>
            <a:r>
              <a:rPr lang="pt-PT" dirty="0"/>
              <a:t>= 8 </a:t>
            </a:r>
            <a:r>
              <a:rPr lang="pt-PT" dirty="0" err="1"/>
              <a:t>TeV</a:t>
            </a:r>
            <a:r>
              <a:rPr lang="pt-PT" dirty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Lepton+jets</a:t>
            </a:r>
            <a:r>
              <a:rPr lang="pt-PT" dirty="0" smtClean="0"/>
              <a:t> </a:t>
            </a:r>
            <a:r>
              <a:rPr lang="pt-PT" dirty="0" err="1" smtClean="0"/>
              <a:t>tt</a:t>
            </a:r>
            <a:r>
              <a:rPr lang="pt-PT" dirty="0" smtClean="0"/>
              <a:t> final </a:t>
            </a:r>
            <a:r>
              <a:rPr lang="pt-PT" dirty="0" err="1" smtClean="0"/>
              <a:t>state</a:t>
            </a:r>
            <a:endParaRPr lang="pt-PT" dirty="0" smtClean="0"/>
          </a:p>
          <a:p>
            <a:r>
              <a:rPr lang="pt-PT" dirty="0" err="1" smtClean="0"/>
              <a:t>Hadronic</a:t>
            </a:r>
            <a:r>
              <a:rPr lang="pt-PT" dirty="0" smtClean="0"/>
              <a:t> top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kinematic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endParaRPr lang="pt-PT" dirty="0" smtClean="0"/>
          </a:p>
          <a:p>
            <a:endParaRPr lang="en-US" dirty="0" smtClean="0"/>
          </a:p>
          <a:p>
            <a:r>
              <a:rPr lang="en-US" dirty="0" err="1" smtClean="0"/>
              <a:t>Γ</a:t>
            </a:r>
            <a:r>
              <a:rPr lang="en-US" i="1" baseline="-25000" dirty="0" err="1" smtClean="0"/>
              <a:t>t</a:t>
            </a:r>
            <a:r>
              <a:rPr lang="en-US" i="1" baseline="-25000" dirty="0" smtClean="0"/>
              <a:t> </a:t>
            </a:r>
            <a:r>
              <a:rPr lang="pt-PT" dirty="0" err="1"/>
              <a:t>extracted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template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</a:t>
            </a:r>
            <a:r>
              <a:rPr lang="pt-PT" dirty="0" err="1"/>
              <a:t>m</a:t>
            </a:r>
            <a:r>
              <a:rPr lang="pt-PT" baseline="-25000" dirty="0" err="1"/>
              <a:t>lb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</a:t>
            </a:r>
            <a:r>
              <a:rPr lang="pt-PT" dirty="0" err="1"/>
              <a:t>R</a:t>
            </a:r>
            <a:r>
              <a:rPr lang="pt-PT" baseline="-25000" dirty="0" err="1"/>
              <a:t>min</a:t>
            </a:r>
            <a:r>
              <a:rPr lang="pt-PT" dirty="0"/>
              <a:t>(</a:t>
            </a:r>
            <a:r>
              <a:rPr lang="pt-PT" dirty="0" err="1"/>
              <a:t>j,b</a:t>
            </a:r>
            <a:r>
              <a:rPr lang="pt-PT" dirty="0"/>
              <a:t>) </a:t>
            </a:r>
            <a:r>
              <a:rPr lang="pt-PT" dirty="0" err="1"/>
              <a:t>distributions</a:t>
            </a:r>
            <a:endParaRPr lang="pt-PT" dirty="0"/>
          </a:p>
          <a:p>
            <a:endParaRPr lang="pt-PT" dirty="0" smtClean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73033" y="1124744"/>
            <a:ext cx="8929303" cy="1008112"/>
          </a:xfrm>
        </p:spPr>
        <p:txBody>
          <a:bodyPr>
            <a:normAutofit fontScale="85000" lnSpcReduction="20000"/>
          </a:bodyPr>
          <a:lstStyle/>
          <a:p>
            <a:r>
              <a:rPr lang="pt-PT" dirty="0"/>
              <a:t>NNLO </a:t>
            </a:r>
            <a:r>
              <a:rPr lang="pt-PT" dirty="0" err="1"/>
              <a:t>calculation</a:t>
            </a:r>
            <a:r>
              <a:rPr lang="pt-PT" dirty="0"/>
              <a:t> </a:t>
            </a:r>
            <a:r>
              <a:rPr lang="pt-PT" dirty="0" err="1"/>
              <a:t>gives</a:t>
            </a:r>
            <a:r>
              <a:rPr lang="pt-PT" dirty="0"/>
              <a:t> </a:t>
            </a:r>
            <a:r>
              <a:rPr lang="en-US" dirty="0" err="1"/>
              <a:t>Γ</a:t>
            </a:r>
            <a:r>
              <a:rPr lang="en-US" i="1" baseline="-25000" dirty="0" err="1"/>
              <a:t>t</a:t>
            </a:r>
            <a:r>
              <a:rPr lang="en-US" i="1" dirty="0"/>
              <a:t> </a:t>
            </a:r>
            <a:r>
              <a:rPr lang="en-US" dirty="0"/>
              <a:t>= 1.322 </a:t>
            </a:r>
            <a:r>
              <a:rPr lang="en-US" dirty="0" err="1"/>
              <a:t>GeV</a:t>
            </a:r>
            <a:r>
              <a:rPr lang="en-US" dirty="0"/>
              <a:t> for </a:t>
            </a:r>
            <a:r>
              <a:rPr lang="en-US" i="1" dirty="0" err="1"/>
              <a:t>m</a:t>
            </a:r>
            <a:r>
              <a:rPr lang="en-US" i="1" baseline="-25000" dirty="0" err="1"/>
              <a:t>t</a:t>
            </a:r>
            <a:r>
              <a:rPr lang="en-US" dirty="0"/>
              <a:t> = 172.5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pt-PT" dirty="0"/>
              <a:t>A </a:t>
            </a:r>
            <a:r>
              <a:rPr lang="pt-PT" dirty="0" err="1"/>
              <a:t>clear</a:t>
            </a:r>
            <a:r>
              <a:rPr lang="pt-PT" dirty="0"/>
              <a:t> </a:t>
            </a:r>
            <a:r>
              <a:rPr lang="pt-PT" dirty="0" err="1"/>
              <a:t>deviation</a:t>
            </a:r>
            <a:r>
              <a:rPr lang="pt-PT" dirty="0"/>
              <a:t> </a:t>
            </a:r>
            <a:r>
              <a:rPr lang="pt-PT" dirty="0" err="1"/>
              <a:t>would</a:t>
            </a:r>
            <a:r>
              <a:rPr lang="pt-PT" dirty="0"/>
              <a:t> </a:t>
            </a:r>
            <a:r>
              <a:rPr lang="pt-PT" dirty="0" err="1"/>
              <a:t>indicate</a:t>
            </a:r>
            <a:r>
              <a:rPr lang="pt-PT" dirty="0"/>
              <a:t> BSM </a:t>
            </a:r>
            <a:r>
              <a:rPr lang="pt-PT" dirty="0" err="1"/>
              <a:t>physics</a:t>
            </a:r>
            <a:endParaRPr lang="pt-PT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41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" y="-27384"/>
            <a:ext cx="704050" cy="704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-1596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/>
              <a:t>Eur</a:t>
            </a:r>
            <a:r>
              <a:rPr lang="tr-TR" dirty="0"/>
              <a:t>. </a:t>
            </a:r>
            <a:r>
              <a:rPr lang="tr-TR" dirty="0" err="1"/>
              <a:t>Phys</a:t>
            </a:r>
            <a:r>
              <a:rPr lang="tr-TR" dirty="0"/>
              <a:t>. J. C 78 (2018) 129</a:t>
            </a:r>
            <a:endParaRPr lang="pt-P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9" y="1844824"/>
            <a:ext cx="5292081" cy="3140588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149251"/>
              </p:ext>
            </p:extLst>
          </p:nvPr>
        </p:nvGraphicFramePr>
        <p:xfrm>
          <a:off x="3851919" y="4989208"/>
          <a:ext cx="5195984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760"/>
                <a:gridCol w="2355585"/>
                <a:gridCol w="2099639"/>
              </a:tblGrid>
              <a:tr h="29427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Coll</a:t>
                      </a:r>
                      <a:r>
                        <a:rPr lang="pt-PT" sz="1600" dirty="0" smtClean="0"/>
                        <a:t>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Γ</a:t>
                      </a:r>
                      <a:r>
                        <a:rPr lang="en-US" sz="1600" i="1" baseline="-25000" dirty="0" err="1" smtClean="0"/>
                        <a:t>t</a:t>
                      </a:r>
                      <a:r>
                        <a:rPr lang="en-US" sz="1600" i="0" baseline="0" dirty="0" smtClean="0"/>
                        <a:t>  [</a:t>
                      </a:r>
                      <a:r>
                        <a:rPr lang="en-US" sz="1600" i="0" baseline="0" dirty="0" err="1" smtClean="0"/>
                        <a:t>GeV</a:t>
                      </a:r>
                      <a:r>
                        <a:rPr lang="en-US" sz="1600" i="0" baseline="0" dirty="0" smtClean="0"/>
                        <a:t>]</a:t>
                      </a:r>
                      <a:endParaRPr lang="pt-PT" sz="160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Ref</a:t>
                      </a:r>
                      <a:r>
                        <a:rPr lang="pt-PT" sz="1600" dirty="0" smtClean="0"/>
                        <a:t>.</a:t>
                      </a:r>
                      <a:endParaRPr lang="pt-PT" sz="1600" dirty="0"/>
                    </a:p>
                  </a:txBody>
                  <a:tcPr/>
                </a:tc>
              </a:tr>
              <a:tr h="29427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D0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2.00 </a:t>
                      </a:r>
                      <a:r>
                        <a:rPr lang="pt-PT" sz="1600" baseline="30000" dirty="0" smtClean="0"/>
                        <a:t>+0.47</a:t>
                      </a:r>
                      <a:r>
                        <a:rPr lang="pt-PT" sz="1600" baseline="-25000" dirty="0" smtClean="0"/>
                        <a:t>-0.43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PRD85 (2012) 091104</a:t>
                      </a:r>
                    </a:p>
                  </a:txBody>
                  <a:tcPr/>
                </a:tc>
              </a:tr>
              <a:tr h="290326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CMS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1.36 </a:t>
                      </a:r>
                      <a:r>
                        <a:rPr lang="pt-PT" sz="1600" dirty="0" smtClean="0"/>
                        <a:t>±</a:t>
                      </a:r>
                      <a:r>
                        <a:rPr lang="sv-SE" sz="1600" dirty="0" smtClean="0"/>
                        <a:t> 0.02 (stat.) </a:t>
                      </a:r>
                      <a:r>
                        <a:rPr lang="sv-SE" sz="1600" baseline="30000" dirty="0" smtClean="0"/>
                        <a:t>+0.14</a:t>
                      </a:r>
                      <a:r>
                        <a:rPr lang="sv-SE" sz="1600" baseline="-25000" dirty="0" smtClean="0"/>
                        <a:t>-0.11</a:t>
                      </a:r>
                      <a:r>
                        <a:rPr lang="sv-SE" sz="1600" dirty="0" smtClean="0"/>
                        <a:t> </a:t>
                      </a:r>
                      <a:endParaRPr lang="pt-P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 smtClean="0"/>
                        <a:t>PLB736 (2014) 33</a:t>
                      </a:r>
                    </a:p>
                  </a:txBody>
                  <a:tcPr/>
                </a:tc>
              </a:tr>
              <a:tr h="29427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ATLAS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1.76 </a:t>
                      </a:r>
                      <a:r>
                        <a:rPr lang="pt-PT" sz="1600" dirty="0" smtClean="0"/>
                        <a:t>±</a:t>
                      </a:r>
                      <a:r>
                        <a:rPr lang="sv-SE" sz="1600" dirty="0" smtClean="0"/>
                        <a:t> 0.33 (stat.) </a:t>
                      </a:r>
                      <a:r>
                        <a:rPr lang="sv-SE" sz="1600" baseline="30000" dirty="0" smtClean="0"/>
                        <a:t>+0.79</a:t>
                      </a:r>
                      <a:r>
                        <a:rPr lang="sv-SE" sz="1600" baseline="-25000" dirty="0" smtClean="0"/>
                        <a:t>-0.68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 smtClean="0"/>
                        <a:t>EPJC78 (2018) 2, 129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70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LHC </a:t>
            </a:r>
            <a:r>
              <a:rPr lang="pt-PT" dirty="0" err="1" smtClean="0"/>
              <a:t>and</a:t>
            </a:r>
            <a:r>
              <a:rPr lang="pt-PT" dirty="0" smtClean="0"/>
              <a:t> HL-LHC </a:t>
            </a:r>
            <a:r>
              <a:rPr lang="pt-PT" dirty="0" err="1" smtClean="0"/>
              <a:t>timeline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4999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133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BEACH'18 - Peniche, Portugal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66"/>
    </mc:Choice>
    <mc:Fallback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0640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92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93"/>
    </mc:Choice>
    <mc:Fallback>
      <p:transition xmlns:p14="http://schemas.microsoft.com/office/powerpoint/2010/main" spd="slow" advTm="461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SigmaNew_v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4447" y="-1108618"/>
            <a:ext cx="5620247" cy="9078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4048" y="2060848"/>
            <a:ext cx="3888432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21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7"/>
    </mc:Choice>
    <mc:Fallback>
      <p:transition xmlns:p14="http://schemas.microsoft.com/office/powerpoint/2010/main" spd="slow" advTm="458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0" y="1052736"/>
            <a:ext cx="8191362" cy="5195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W </a:t>
            </a:r>
            <a:r>
              <a:rPr lang="pt-PT" dirty="0" err="1" smtClean="0">
                <a:solidFill>
                  <a:schemeClr val="bg1"/>
                </a:solidFill>
              </a:rPr>
              <a:t>boson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mass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6157104"/>
            <a:ext cx="26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W candidate, UA1, 1982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28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"/>
    </mc:Choice>
    <mc:Fallback>
      <p:transition xmlns:p14="http://schemas.microsoft.com/office/powerpoint/2010/main" spd="slow" advTm="7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smtClean="0"/>
              <a:t>W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0" y="1238933"/>
            <a:ext cx="9032716" cy="2281500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low-pileup</a:t>
            </a:r>
            <a:r>
              <a:rPr lang="pt-PT" dirty="0" smtClean="0"/>
              <a:t> 2011 data: </a:t>
            </a:r>
            <a:r>
              <a:rPr lang="en-US" dirty="0" smtClean="0"/>
              <a:t>√</a:t>
            </a:r>
            <a:r>
              <a:rPr lang="en-US" dirty="0"/>
              <a:t>s = 7 </a:t>
            </a:r>
            <a:r>
              <a:rPr lang="en-US" dirty="0" err="1" smtClean="0"/>
              <a:t>TeV</a:t>
            </a:r>
            <a:r>
              <a:rPr lang="en-US" dirty="0" smtClean="0"/>
              <a:t>, 4.6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Detailed precision analysis and huge amount </a:t>
            </a:r>
            <a:r>
              <a:rPr lang="en-US" dirty="0"/>
              <a:t>of work to </a:t>
            </a:r>
            <a:r>
              <a:rPr lang="en-US" dirty="0" smtClean="0"/>
              <a:t>understand detector </a:t>
            </a:r>
            <a:r>
              <a:rPr lang="en-US" dirty="0"/>
              <a:t>response </a:t>
            </a:r>
            <a:r>
              <a:rPr lang="en-US" dirty="0" smtClean="0"/>
              <a:t>and </a:t>
            </a:r>
            <a:r>
              <a:rPr lang="en-US" dirty="0" err="1" smtClean="0"/>
              <a:t>modelling</a:t>
            </a:r>
            <a:r>
              <a:rPr lang="en-US" dirty="0" smtClean="0"/>
              <a:t> of </a:t>
            </a:r>
            <a:r>
              <a:rPr lang="en-US" dirty="0"/>
              <a:t>kinematic </a:t>
            </a:r>
            <a:r>
              <a:rPr lang="en-US" dirty="0" smtClean="0"/>
              <a:t>quantities</a:t>
            </a:r>
          </a:p>
          <a:p>
            <a:r>
              <a:rPr lang="sv-SE" dirty="0" err="1" smtClean="0"/>
              <a:t>Result</a:t>
            </a:r>
            <a:r>
              <a:rPr lang="sv-SE" dirty="0" smtClean="0"/>
              <a:t> (0.2 per mille!) </a:t>
            </a:r>
            <a:r>
              <a:rPr lang="sv-SE" dirty="0" err="1" smtClean="0"/>
              <a:t>competitive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LEP and </a:t>
            </a:r>
            <a:r>
              <a:rPr lang="sv-SE" dirty="0" err="1" smtClean="0"/>
              <a:t>Tevatron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r>
              <a:rPr lang="sv-SE" dirty="0" smtClean="0"/>
              <a:t>:</a:t>
            </a:r>
          </a:p>
          <a:p>
            <a:pPr marL="0" indent="0">
              <a:buNone/>
            </a:pPr>
            <a:r>
              <a:rPr lang="sv-SE" dirty="0" smtClean="0"/>
              <a:t>	m</a:t>
            </a:r>
            <a:r>
              <a:rPr lang="sv-SE" baseline="-25000" dirty="0" smtClean="0"/>
              <a:t>W</a:t>
            </a:r>
            <a:r>
              <a:rPr lang="sv-SE" dirty="0" smtClean="0"/>
              <a:t> = </a:t>
            </a:r>
            <a:r>
              <a:rPr lang="sv-SE" dirty="0" smtClean="0"/>
              <a:t>80 370 </a:t>
            </a:r>
            <a:r>
              <a:rPr lang="sv-SE" dirty="0" smtClean="0"/>
              <a:t>± 7 </a:t>
            </a:r>
            <a:r>
              <a:rPr lang="sv-SE" dirty="0" smtClean="0"/>
              <a:t>(stat.) </a:t>
            </a:r>
            <a:r>
              <a:rPr lang="sv-SE" dirty="0" smtClean="0"/>
              <a:t>± 11 </a:t>
            </a:r>
            <a:r>
              <a:rPr lang="sv-SE" dirty="0" err="1" smtClean="0"/>
              <a:t>syst</a:t>
            </a:r>
            <a:r>
              <a:rPr lang="sv-SE" dirty="0" smtClean="0"/>
              <a:t>. ± 14 </a:t>
            </a:r>
            <a:r>
              <a:rPr lang="sv-SE" dirty="0" err="1" smtClean="0"/>
              <a:t>modeling</a:t>
            </a:r>
            <a:r>
              <a:rPr lang="sv-SE" dirty="0"/>
              <a:t> MeV </a:t>
            </a:r>
            <a:endParaRPr lang="pt-PT" dirty="0" smtClean="0"/>
          </a:p>
          <a:p>
            <a:r>
              <a:rPr lang="en-US" dirty="0" smtClean="0"/>
              <a:t>To be followed up at with special low-pileup runs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19" y="3520434"/>
            <a:ext cx="4427984" cy="3186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0010" y="-1135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 smtClean="0"/>
              <a:t>Eur</a:t>
            </a:r>
            <a:r>
              <a:rPr lang="tr-TR" dirty="0" smtClean="0"/>
              <a:t>. </a:t>
            </a:r>
            <a:r>
              <a:rPr lang="tr-TR" dirty="0" err="1" smtClean="0"/>
              <a:t>Phys</a:t>
            </a:r>
            <a:r>
              <a:rPr lang="tr-TR" dirty="0" smtClean="0"/>
              <a:t>. J. C 78 (2018) 110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" y="3526574"/>
            <a:ext cx="4403987" cy="318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54"/>
            <a:ext cx="704050" cy="704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000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"/>
    </mc:Choice>
    <mc:Fallback>
      <p:transition xmlns:p14="http://schemas.microsoft.com/office/powerpoint/2010/main" spd="slow" advTm="5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29660</TotalTime>
  <Words>5652</Words>
  <Application>Microsoft Macintosh PowerPoint</Application>
  <PresentationFormat>On-screen Show (4:3)</PresentationFormat>
  <Paragraphs>637</Paragraphs>
  <Slides>42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LHC highlights in top and Higgs physics</vt:lpstr>
      <vt:lpstr>Outlook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 boson mass</vt:lpstr>
      <vt:lpstr>W boson mass</vt:lpstr>
      <vt:lpstr>Probing the top quark</vt:lpstr>
      <vt:lpstr>Top quarks at the LHC</vt:lpstr>
      <vt:lpstr>What we talk about when we talk about the top mass</vt:lpstr>
      <vt:lpstr>Direct mt measurement : l+jets</vt:lpstr>
      <vt:lpstr>Indirect mt measurement </vt:lpstr>
      <vt:lpstr>mt: the story so far</vt:lpstr>
      <vt:lpstr>ATLAS measurement of quantum interference in single top production</vt:lpstr>
      <vt:lpstr>Higgs physics @ the LHC</vt:lpstr>
      <vt:lpstr>Higgs @ the LHC</vt:lpstr>
      <vt:lpstr>Higgs @ the LHC</vt:lpstr>
      <vt:lpstr>PowerPoint Presentation</vt:lpstr>
      <vt:lpstr>The Run 1 legacy</vt:lpstr>
      <vt:lpstr>The Run 1 legacy</vt:lpstr>
      <vt:lpstr>Run 2: Higgs boson mass</vt:lpstr>
      <vt:lpstr>Differential Higgs boson cross sections</vt:lpstr>
      <vt:lpstr>PowerPoint Presentation</vt:lpstr>
      <vt:lpstr>Evidence for Hbb</vt:lpstr>
      <vt:lpstr>CMS observation of Hττ</vt:lpstr>
      <vt:lpstr>ATLAS observation of Hττ</vt:lpstr>
      <vt:lpstr>Observation of ttH production</vt:lpstr>
      <vt:lpstr>ttH observation: bb and Multileptons</vt:lpstr>
      <vt:lpstr>ttH observation</vt:lpstr>
      <vt:lpstr>PowerPoint Presentation</vt:lpstr>
      <vt:lpstr>Summary</vt:lpstr>
      <vt:lpstr>Summary</vt:lpstr>
      <vt:lpstr>Summary</vt:lpstr>
      <vt:lpstr>Bonus slides</vt:lpstr>
      <vt:lpstr>ATLAS, CMS and the LHC</vt:lpstr>
      <vt:lpstr>PowerPoint Presentation</vt:lpstr>
      <vt:lpstr>Exploring the electroweak scale</vt:lpstr>
      <vt:lpstr>Direct mt measurement: single top</vt:lpstr>
      <vt:lpstr>Top quark width</vt:lpstr>
      <vt:lpstr>LHC and HL-LHC timeline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451</cp:revision>
  <dcterms:created xsi:type="dcterms:W3CDTF">2018-05-26T12:08:32Z</dcterms:created>
  <dcterms:modified xsi:type="dcterms:W3CDTF">2018-06-19T09:09:43Z</dcterms:modified>
</cp:coreProperties>
</file>