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6" r:id="rId2"/>
  </p:sldMasterIdLst>
  <p:notesMasterIdLst>
    <p:notesMasterId r:id="rId12"/>
  </p:notesMasterIdLst>
  <p:sldIdLst>
    <p:sldId id="256" r:id="rId3"/>
    <p:sldId id="258" r:id="rId4"/>
    <p:sldId id="267" r:id="rId5"/>
    <p:sldId id="295" r:id="rId6"/>
    <p:sldId id="310" r:id="rId7"/>
    <p:sldId id="260" r:id="rId8"/>
    <p:sldId id="287" r:id="rId9"/>
    <p:sldId id="286" r:id="rId10"/>
    <p:sldId id="259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3656" autoAdjust="0"/>
  </p:normalViewPr>
  <p:slideViewPr>
    <p:cSldViewPr snapToGrid="0" snapToObjects="1">
      <p:cViewPr varScale="1">
        <p:scale>
          <a:sx n="159" d="100"/>
          <a:sy n="159" d="100"/>
        </p:scale>
        <p:origin x="52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FFC0-7F91-B645-B200-D5583DF7B7AB}" type="datetimeFigureOut">
              <a:rPr lang="en-US" smtClean="0"/>
              <a:t>9/11/23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564CE-C825-E54E-969C-416886337A0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150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Apresentação geral do LIP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020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Em Coimbra em particular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429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9253A1B5-7D82-ADE7-F26C-0A3F5F35591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660ADD-47AC-6D43-B021-73C13436D64A}" type="slidenum">
              <a:rPr lang="en-US" altLang="en-CH"/>
              <a:pPr/>
              <a:t>6</a:t>
            </a:fld>
            <a:endParaRPr lang="en-US" altLang="en-CH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1BE68965-947B-C640-07F7-6E06BB7EF58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751138" y="533400"/>
            <a:ext cx="4730750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B48E726F-3B55-6AAA-A681-C409FCF6C8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22350" y="3373438"/>
            <a:ext cx="8188325" cy="3195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97150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9493D461-BBF7-5DDF-56E8-379B23573B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A170AD-925C-8F4C-9D9C-4E92E4068993}" type="slidenum">
              <a:rPr lang="en-US" altLang="en-CH"/>
              <a:pPr/>
              <a:t>7</a:t>
            </a:fld>
            <a:endParaRPr lang="en-US" altLang="en-CH"/>
          </a:p>
        </p:txBody>
      </p:sp>
      <p:sp>
        <p:nvSpPr>
          <p:cNvPr id="104450" name="Text Box 2">
            <a:extLst>
              <a:ext uri="{FF2B5EF4-FFF2-40B4-BE49-F238E27FC236}">
                <a16:creationId xmlns:a16="http://schemas.microsoft.com/office/drawing/2014/main" id="{7C7EC869-7255-9E6C-1829-DBD6FD14A9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751138" y="533400"/>
            <a:ext cx="4730750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F7907598-5C10-D918-C799-E9250360CA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22350" y="3373438"/>
            <a:ext cx="8188325" cy="3195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153306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tillium Web" panose="00000500000000000000" pitchFamily="2" charset="0"/>
              </a:rPr>
              <a:t>Expert support for  </a:t>
            </a:r>
            <a:r>
              <a:rPr lang="en-GB" sz="1200">
                <a:latin typeface="+mn-lt"/>
              </a:rPr>
              <a:t>RADEM</a:t>
            </a:r>
            <a:r>
              <a:rPr lang="en-GB" sz="1200" baseline="0">
                <a:latin typeface="+mn-lt"/>
              </a:rPr>
              <a:t> </a:t>
            </a:r>
            <a:endParaRPr lang="en-GB" sz="1200" baseline="0" dirty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tillium Web" panose="00000500000000000000" pitchFamily="2" charset="0"/>
              </a:rPr>
              <a:t>GLOSS: Gamma-ray Laue Optics and Solid State detectors</a:t>
            </a:r>
            <a:r>
              <a:rPr lang="en-GB" sz="1200" baseline="0" dirty="0">
                <a:latin typeface="Titillium Web" panose="00000500000000000000" pitchFamily="2" charset="0"/>
              </a:rPr>
              <a:t> </a:t>
            </a:r>
            <a:r>
              <a:rPr lang="en-GB" sz="1200" dirty="0">
                <a:latin typeface="Titillium Web" panose="00000500000000000000" pitchFamily="2" charset="0"/>
              </a:rPr>
              <a:t>(ESA/CNES Euro Ageing Materials)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8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857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08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387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2857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R. Gonçalo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III EB Summit - 8/9/2023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>
                <a:solidFill>
                  <a:srgbClr val="FFFFFF"/>
                </a:solidFill>
                <a:latin typeface="Impact"/>
              </a:rPr>
              <a:pPr/>
              <a:t>‹#›</a:t>
            </a:fld>
            <a:endParaRPr lang="en-US">
              <a:solidFill>
                <a:srgbClr val="FFFFFF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0632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250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486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82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56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44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228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803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R.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III EB Summit - 8/9/2023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447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500">
              <a:schemeClr val="accent4">
                <a:lumMod val="75000"/>
              </a:schemeClr>
            </a:gs>
            <a:gs pos="10684">
              <a:schemeClr val="accent6">
                <a:lumMod val="75000"/>
              </a:schemeClr>
            </a:gs>
            <a:gs pos="1000">
              <a:schemeClr val="accent6">
                <a:lumMod val="7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947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286000"/>
            <a:ext cx="8001000" cy="228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301196"/>
            <a:ext cx="2286000" cy="27384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de-CH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R. Gonçalo</a:t>
            </a:r>
            <a:endParaRPr lang="en-US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0" y="4572000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III EB Summit - 8/9/2023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01196"/>
            <a:ext cx="1714500" cy="5715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D643A852-0206-46AC-B0EB-645612933129}" type="slidenum">
              <a:rPr lang="en-US" kern="0" smtClean="0">
                <a:solidFill>
                  <a:srgbClr val="FFFFFF"/>
                </a:solidFill>
                <a:latin typeface="Impact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srgbClr val="FFFFFF"/>
              </a:solidFill>
              <a:latin typeface="Impac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457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0;p126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845" b="550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1454"/>
            <a:ext cx="7772400" cy="1385514"/>
          </a:xfrm>
        </p:spPr>
        <p:txBody>
          <a:bodyPr>
            <a:no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LIP – Laboratório de Instrumentação e Física Experimental de </a:t>
            </a:r>
            <a:r>
              <a:rPr lang="pt-PT" sz="4000" dirty="0" err="1">
                <a:solidFill>
                  <a:schemeClr val="bg1"/>
                </a:solidFill>
              </a:rPr>
              <a:t>Partíulac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78231"/>
            <a:ext cx="9143999" cy="1807441"/>
          </a:xfrm>
        </p:spPr>
        <p:txBody>
          <a:bodyPr>
            <a:normAutofit fontScale="77500" lnSpcReduction="20000"/>
          </a:bodyPr>
          <a:lstStyle/>
          <a:p>
            <a:r>
              <a:rPr lang="pt-PT" sz="4600" dirty="0">
                <a:solidFill>
                  <a:schemeClr val="bg1"/>
                </a:solidFill>
              </a:rPr>
              <a:t>Da Física Fundamental à Tecnologia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Ricardo Gonçalo (FCTUC / LIP)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6" name="Picture 15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05" y="4547225"/>
            <a:ext cx="610541" cy="599610"/>
          </a:xfrm>
          <a:prstGeom prst="rect">
            <a:avLst/>
          </a:prstGeom>
        </p:spPr>
      </p:pic>
      <p:pic>
        <p:nvPicPr>
          <p:cNvPr id="17" name="Picture 16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1466274" y="4547225"/>
            <a:ext cx="1755408" cy="596275"/>
          </a:xfrm>
          <a:prstGeom prst="rect">
            <a:avLst/>
          </a:prstGeom>
        </p:spPr>
      </p:pic>
      <p:pic>
        <p:nvPicPr>
          <p:cNvPr id="18" name="Picture 17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225"/>
            <a:ext cx="855732" cy="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P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" y="9939"/>
            <a:ext cx="9144000" cy="5143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91A240-C083-BE0E-9914-69BBBCB2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25A37-2633-A78B-E2DE-6282CB66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6B9F7-4EBB-FD3C-4E47-DEA9B871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9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6" b="99292" l="2520" r="98508">
                        <a14:foregroundMark x1="90484" y1="48022" x2="98508" y2="47363"/>
                        <a14:foregroundMark x1="52089" y1="88354" x2="51790" y2="95361"/>
                        <a14:foregroundMark x1="7725" y1="12964" x2="33621" y2="13843"/>
                        <a14:foregroundMark x1="82725" y1="10547" x2="62500" y2="9448"/>
                        <a14:foregroundMark x1="23508" y1="11865" x2="33024" y2="9448"/>
                        <a14:foregroundMark x1="18733" y1="11865" x2="22613" y2="11646"/>
                        <a14:foregroundMark x1="92540" y1="57446" x2="93137" y2="49561"/>
                        <a14:foregroundMark x1="10643" y1="78662" x2="9781" y2="66846"/>
                        <a14:foregroundMark x1="85743" y1="65967" x2="82460" y2="76001"/>
                        <a14:foregroundMark x1="80040" y1="74463" x2="82294" y2="76880"/>
                        <a14:foregroundMark x1="42739" y1="86743" x2="43037" y2="91553"/>
                        <a14:backgroundMark x1="83024" y1="50220" x2="97016" y2="50220"/>
                        <a14:backgroundMark x1="3879" y1="11206" x2="3282" y2="23486"/>
                        <a14:backgroundMark x1="15186" y1="53491" x2="17573" y2="58105"/>
                        <a14:backgroundMark x1="14887" y1="9448" x2="26194" y2="8569"/>
                        <a14:backgroundMark x1="94330" y1="65112" x2="98210" y2="16455"/>
                        <a14:backgroundMark x1="15849" y1="71802" x2="32394" y2="70532"/>
                        <a14:backgroundMark x1="21519" y1="54150" x2="23442" y2="55420"/>
                        <a14:backgroundMark x1="34483" y1="71436" x2="36207" y2="74854"/>
                        <a14:backgroundMark x1="15318" y1="74976" x2="26890" y2="74609"/>
                        <a14:backgroundMark x1="68137" y1="78784" x2="76426" y2="71802"/>
                        <a14:backgroundMark x1="6167" y1="86304" x2="4675" y2="66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42" y="1320083"/>
            <a:ext cx="1321390" cy="134592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1" y="2762889"/>
            <a:ext cx="1801142" cy="10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133" y="2543986"/>
            <a:ext cx="1511500" cy="1125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7420136" y="4122724"/>
            <a:ext cx="1617527" cy="7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1226" t="10328" r="25000" b="6577"/>
          <a:stretch/>
        </p:blipFill>
        <p:spPr>
          <a:xfrm>
            <a:off x="3638525" y="1338180"/>
            <a:ext cx="1808477" cy="1170077"/>
          </a:xfrm>
          <a:prstGeom prst="rect">
            <a:avLst/>
          </a:prstGeom>
        </p:spPr>
      </p:pic>
      <p:pic>
        <p:nvPicPr>
          <p:cNvPr id="18" name="Picture 695" descr="caixaSemElectronica"/>
          <p:cNvPicPr>
            <a:picLocks noChangeAspect="1" noChangeArrowheads="1"/>
          </p:cNvPicPr>
          <p:nvPr/>
        </p:nvPicPr>
        <p:blipFill>
          <a:blip r:embed="rId9"/>
          <a:srcRect l="1163" t="14639" b="13527"/>
          <a:stretch>
            <a:fillRect/>
          </a:stretch>
        </p:blipFill>
        <p:spPr bwMode="auto">
          <a:xfrm>
            <a:off x="3073342" y="134531"/>
            <a:ext cx="1850079" cy="8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CIMG6632_2"/>
          <p:cNvPicPr>
            <a:picLocks noChangeAspect="1" noChangeArrowheads="1"/>
          </p:cNvPicPr>
          <p:nvPr/>
        </p:nvPicPr>
        <p:blipFill>
          <a:blip r:embed="rId10">
            <a:lum bright="1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85">
                        <a14:foregroundMark x1="26069" y1="28527" x2="77800" y2="11285"/>
                        <a14:foregroundMark x1="51629" y1="41693" x2="94908" y2="21160"/>
                        <a14:foregroundMark x1="81568" y1="7994" x2="93279" y2="6426"/>
                        <a14:foregroundMark x1="47352" y1="60658" x2="94908" y2="44984"/>
                        <a14:backgroundMark x1="5804" y1="12226" x2="37271" y2="6426"/>
                        <a14:backgroundMark x1="3157" y1="7994" x2="2546" y2="39342"/>
                        <a14:backgroundMark x1="2037" y1="59875" x2="13747" y2="91850"/>
                        <a14:backgroundMark x1="20163" y1="75392" x2="32485" y2="93417"/>
                        <a14:backgroundMark x1="94297" y1="75392" x2="53259" y2="95141"/>
                        <a14:backgroundMark x1="41039" y1="94357" x2="57026" y2="9514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7925" y="580604"/>
            <a:ext cx="1687025" cy="8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5081" y="211969"/>
            <a:ext cx="1789334" cy="138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535" r="8711"/>
          <a:stretch/>
        </p:blipFill>
        <p:spPr>
          <a:xfrm>
            <a:off x="348132" y="4024181"/>
            <a:ext cx="1746842" cy="10745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724" y="4044346"/>
            <a:ext cx="1957869" cy="10543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19920" t="12366" r="54368" b="57159"/>
          <a:stretch/>
        </p:blipFill>
        <p:spPr>
          <a:xfrm>
            <a:off x="3716935" y="2762889"/>
            <a:ext cx="1367551" cy="8261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extBox 32"/>
          <p:cNvSpPr txBox="1"/>
          <p:nvPr/>
        </p:nvSpPr>
        <p:spPr>
          <a:xfrm>
            <a:off x="2421256" y="1790898"/>
            <a:ext cx="184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/>
              <a:t>Matéria Escura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6462" y="1056612"/>
            <a:ext cx="27685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>
                <a:solidFill>
                  <a:schemeClr val="accent6">
                    <a:lumMod val="50000"/>
                  </a:schemeClr>
                </a:solidFill>
              </a:rPr>
              <a:t>Detetores de radiação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4597428" y="946405"/>
            <a:ext cx="189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>
                <a:solidFill>
                  <a:schemeClr val="accent1">
                    <a:lumMod val="75000"/>
                  </a:schemeClr>
                </a:solidFill>
              </a:rPr>
              <a:t>Automação e controlo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6741" y="343905"/>
            <a:ext cx="257917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Laboratório de detetores</a:t>
            </a:r>
            <a:endParaRPr lang="pt-PT" sz="2400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656388" y="2820745"/>
            <a:ext cx="16497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>
                <a:solidFill>
                  <a:schemeClr val="accent5">
                    <a:lumMod val="75000"/>
                  </a:schemeClr>
                </a:solidFill>
              </a:rPr>
              <a:t>Oficina de precisão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1920" y="1878085"/>
            <a:ext cx="1617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>
                <a:solidFill>
                  <a:schemeClr val="bg1">
                    <a:lumMod val="50000"/>
                  </a:schemeClr>
                </a:solidFill>
              </a:rPr>
              <a:t>Espaço</a:t>
            </a:r>
            <a:endParaRPr lang="pt-PT" sz="36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53235" y="2508257"/>
            <a:ext cx="227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>
                <a:solidFill>
                  <a:srgbClr val="0000FF"/>
                </a:solidFill>
              </a:rPr>
              <a:t>Neutrinos</a:t>
            </a:r>
            <a:endParaRPr lang="pt-PT" sz="3200" cap="small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90230" y="941873"/>
            <a:ext cx="1289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>
                <a:solidFill>
                  <a:schemeClr val="accent4">
                    <a:lumMod val="75000"/>
                  </a:schemeClr>
                </a:solidFill>
              </a:rPr>
              <a:t>Muões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706787" y="2757281"/>
            <a:ext cx="17766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>
                <a:solidFill>
                  <a:schemeClr val="accent3">
                    <a:lumMod val="75000"/>
                  </a:schemeClr>
                </a:solidFill>
              </a:rPr>
              <a:t>Neutrões térmicos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40306" y="2889742"/>
            <a:ext cx="174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cap="small" dirty="0">
                <a:solidFill>
                  <a:srgbClr val="008000"/>
                </a:solidFill>
              </a:rPr>
              <a:t>Saúde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53237" y="3414838"/>
            <a:ext cx="178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>
                <a:solidFill>
                  <a:schemeClr val="accent6">
                    <a:lumMod val="75000"/>
                  </a:schemeClr>
                </a:solidFill>
              </a:rPr>
              <a:t>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429F9-E2BE-99CE-E7F8-7A934062B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D248E-9EB1-D0C7-A381-3FB5445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III EB </a:t>
            </a:r>
            <a:r>
              <a:rPr lang="pt-PT" dirty="0" err="1"/>
              <a:t>Summit</a:t>
            </a:r>
            <a:r>
              <a:rPr lang="pt-PT" dirty="0"/>
              <a:t> - 8/9/2023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D4BA1-964F-9C08-A03E-9F64AA86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58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7 L -0.26232 0.01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971E-7 2.77692E-8 L -0.04048 0.1863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" y="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5802E-6 L 0.10972 0.197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09877E-6 L 0.20139 0.2166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97531E-6 L 0.10486 0.1089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17187 -0.0123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25E-6 -3.02175E-6 L -0.48879 0.129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6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873E-6 2.11663E-6 L 0.29482 -0.05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32" y="-2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359E-6 2.09503E-6 L 0.36379 0.2900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14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965E-6 4.83572E-6 L -0.20445 -0.147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1" y="-7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29" grpId="0"/>
      <p:bldP spid="30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47724" cy="3034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55" y="205979"/>
            <a:ext cx="3872345" cy="857250"/>
          </a:xfrm>
        </p:spPr>
        <p:txBody>
          <a:bodyPr>
            <a:noAutofit/>
          </a:bodyPr>
          <a:lstStyle/>
          <a:p>
            <a:pPr algn="l"/>
            <a:r>
              <a:rPr lang="pt-PT" sz="2400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Tecnologias da Física de Partículas</a:t>
            </a:r>
            <a:endParaRPr lang="pt-P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14799" cy="3752849"/>
          </a:xfrm>
        </p:spPr>
        <p:txBody>
          <a:bodyPr>
            <a:normAutofit fontScale="70000" lnSpcReduction="20000"/>
          </a:bodyPr>
          <a:lstStyle/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Detetores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radiação</a:t>
            </a:r>
            <a:endParaRPr lang="en-GB" kern="0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Eletrónica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e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instrumentação</a:t>
            </a:r>
            <a:endParaRPr lang="en-GB" kern="0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Software: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Análise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dados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em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grande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escala</a:t>
            </a:r>
            <a:endParaRPr lang="en-GB" kern="0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Controlo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experimental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Simulação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detetores</a:t>
            </a: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</a:p>
          <a:p>
            <a:endParaRPr lang="pt-P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281FF1-2B14-8263-3D20-73E36FF3C034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05144" y="2332399"/>
            <a:ext cx="1814580" cy="281110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2807936"/>
            <a:ext cx="2990273" cy="233739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7D665-B42F-A4EA-7010-5DEB44D7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BBD38-5258-8023-9934-D2CE70AB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43F08-3352-8121-AE39-2148EB32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72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65" y="983974"/>
            <a:ext cx="5419311" cy="361287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3842" y="40105"/>
            <a:ext cx="6172200" cy="571500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rgbClr val="FFFFFF"/>
                </a:solidFill>
              </a:rPr>
              <a:t>Highlights</a:t>
            </a:r>
            <a:r>
              <a:rPr lang="pt-PT" dirty="0">
                <a:solidFill>
                  <a:srgbClr val="FFFFFF"/>
                </a:solidFill>
              </a:rPr>
              <a:t> Recentes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III EB Summit - 8/9/2023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296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DFDF7363-954B-104B-B991-74CAEC0D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91" y="342900"/>
            <a:ext cx="1554956" cy="207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20477789-2562-BCDB-B964-4A26E6B0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66" y="342900"/>
            <a:ext cx="2440781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978077E0-297E-A16F-A7DF-D92163FF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912" y="344780"/>
            <a:ext cx="1225967" cy="163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6D453-1F63-6C02-9959-A5770D39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BAC30-5931-B783-38AD-06DE387B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DEB7-87FF-2723-03D0-57AA6004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6</a:t>
            </a:fld>
            <a:endParaRPr lang="pt-P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DEE3E-2C6F-65F2-BCDE-D7E9B49E75B0}"/>
              </a:ext>
            </a:extLst>
          </p:cNvPr>
          <p:cNvSpPr txBox="1"/>
          <p:nvPr/>
        </p:nvSpPr>
        <p:spPr>
          <a:xfrm>
            <a:off x="113865" y="35673"/>
            <a:ext cx="355332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Desenvolvimento e construção de detetores e sistemas experimentais</a:t>
            </a:r>
          </a:p>
          <a:p>
            <a:endParaRPr lang="en-CH" dirty="0">
              <a:solidFill>
                <a:schemeClr val="bg1"/>
              </a:solidFill>
            </a:endParaRPr>
          </a:p>
          <a:p>
            <a:r>
              <a:rPr lang="en-CH" dirty="0">
                <a:solidFill>
                  <a:schemeClr val="bg1"/>
                </a:solidFill>
              </a:rPr>
              <a:t>Experiências de física nuclear e de partículas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Detetores de radiação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Eletrónica rápida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Sistemas de gás ultra limpo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Sistemas de controlo e operação</a:t>
            </a:r>
          </a:p>
          <a:p>
            <a:endParaRPr lang="en-CH" dirty="0">
              <a:solidFill>
                <a:schemeClr val="bg1"/>
              </a:solidFill>
            </a:endParaRPr>
          </a:p>
          <a:p>
            <a:r>
              <a:rPr lang="en-CH" dirty="0">
                <a:solidFill>
                  <a:schemeClr val="bg1"/>
                </a:solidFill>
              </a:rPr>
              <a:t>Trabalhos com os grandes laboratórios e experiências internacionais: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CERN, GSI, SNOLab,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bg1"/>
                </a:solidFill>
              </a:rPr>
              <a:t>AMS, ATLAS,Auger,  CMS, Compass, DUNE, Hades, Lux-Zeplin, SHIP, SNO+,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chemeClr val="bg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BC0A1A0-E498-138F-485D-6C23ECE9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1" t="24330" r="37151" b="16171"/>
          <a:stretch>
            <a:fillRect/>
          </a:stretch>
        </p:blipFill>
        <p:spPr bwMode="auto">
          <a:xfrm>
            <a:off x="6309097" y="1492389"/>
            <a:ext cx="1225967" cy="293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081" t="24330" r="37151" b="161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01A2D4A-5413-C1A6-8F6F-3E0C5E0C0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18429"/>
          <a:stretch/>
        </p:blipFill>
        <p:spPr bwMode="auto">
          <a:xfrm>
            <a:off x="7563347" y="1495961"/>
            <a:ext cx="1332000" cy="293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80EE152D-B391-AAEE-5372-C1170763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45" y="2242201"/>
            <a:ext cx="1920479" cy="144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D3BF87-8F65-99B0-EB53-799B60FD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91" y="3304926"/>
            <a:ext cx="1851422" cy="138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050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>
            <a:extLst>
              <a:ext uri="{FF2B5EF4-FFF2-40B4-BE49-F238E27FC236}">
                <a16:creationId xmlns:a16="http://schemas.microsoft.com/office/drawing/2014/main" id="{38928AD2-1DD8-649A-DA48-3E1151CF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27362" r="33275" b="10406"/>
          <a:stretch>
            <a:fillRect/>
          </a:stretch>
        </p:blipFill>
        <p:spPr bwMode="auto">
          <a:xfrm>
            <a:off x="5090524" y="360241"/>
            <a:ext cx="1993831" cy="24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719" t="27362" r="33275" b="104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37" name="Picture 13">
            <a:extLst>
              <a:ext uri="{FF2B5EF4-FFF2-40B4-BE49-F238E27FC236}">
                <a16:creationId xmlns:a16="http://schemas.microsoft.com/office/drawing/2014/main" id="{9F885A6F-3651-9AA2-9409-45AF2ED9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356" y="360241"/>
            <a:ext cx="1939754" cy="24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6C8A-756B-B23B-7CF6-8761411E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BED83-F26E-11D2-75DD-5394C775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594A-111E-BBFB-9727-7AFF6A8E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7</a:t>
            </a:fld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33B5A-9F03-092F-E84D-8C005CF47923}"/>
              </a:ext>
            </a:extLst>
          </p:cNvPr>
          <p:cNvSpPr txBox="1"/>
          <p:nvPr/>
        </p:nvSpPr>
        <p:spPr>
          <a:xfrm>
            <a:off x="126516" y="270795"/>
            <a:ext cx="47509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Desenvolvimento de muitas aplicações na área biomédica</a:t>
            </a:r>
          </a:p>
          <a:p>
            <a:endParaRPr lang="en-CH" dirty="0">
              <a:solidFill>
                <a:schemeClr val="bg1"/>
              </a:solidFill>
            </a:endParaRPr>
          </a:p>
          <a:p>
            <a:r>
              <a:rPr lang="en-CH" dirty="0">
                <a:solidFill>
                  <a:schemeClr val="bg1"/>
                </a:solidFill>
              </a:rPr>
              <a:t>Sobretudo:</a:t>
            </a:r>
          </a:p>
          <a:p>
            <a:r>
              <a:rPr lang="en-CH" dirty="0">
                <a:solidFill>
                  <a:schemeClr val="bg1"/>
                </a:solidFill>
              </a:rPr>
              <a:t>Positron Emmission Tomography (PET / ToF-PET)</a:t>
            </a:r>
          </a:p>
          <a:p>
            <a:r>
              <a:rPr lang="en-CH" dirty="0">
                <a:solidFill>
                  <a:schemeClr val="bg1"/>
                </a:solidFill>
              </a:rPr>
              <a:t>Orthogonal Imaging para terapias com feixes</a:t>
            </a:r>
          </a:p>
          <a:p>
            <a:r>
              <a:rPr lang="en-CH" dirty="0">
                <a:solidFill>
                  <a:schemeClr val="bg1"/>
                </a:solidFill>
              </a:rPr>
              <a:t>Dosimetria e microdosimetria</a:t>
            </a:r>
          </a:p>
          <a:p>
            <a:r>
              <a:rPr lang="en-CH" dirty="0">
                <a:solidFill>
                  <a:schemeClr val="bg1"/>
                </a:solidFill>
              </a:rPr>
              <a:t>Instrumentação para medições biológicas</a:t>
            </a:r>
          </a:p>
          <a:p>
            <a:r>
              <a:rPr lang="en-CH" dirty="0">
                <a:solidFill>
                  <a:schemeClr val="bg1"/>
                </a:solidFill>
              </a:rPr>
              <a:t>etc</a:t>
            </a:r>
          </a:p>
          <a:p>
            <a:endParaRPr lang="en-CH" dirty="0">
              <a:solidFill>
                <a:schemeClr val="bg1"/>
              </a:solidFill>
            </a:endParaRPr>
          </a:p>
          <a:p>
            <a:r>
              <a:rPr lang="en-CH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49" name="Picture 1" descr="page15image1475645088">
            <a:extLst>
              <a:ext uri="{FF2B5EF4-FFF2-40B4-BE49-F238E27FC236}">
                <a16:creationId xmlns:a16="http://schemas.microsoft.com/office/drawing/2014/main" id="{7CD3CBF3-FBB1-BD1E-CDA4-74D952DD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531277"/>
            <a:ext cx="4281116" cy="6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15image1475645392">
            <a:extLst>
              <a:ext uri="{FF2B5EF4-FFF2-40B4-BE49-F238E27FC236}">
                <a16:creationId xmlns:a16="http://schemas.microsoft.com/office/drawing/2014/main" id="{D3AD9A0B-2B2E-EC0C-52F4-811CDD05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-629918"/>
            <a:ext cx="1266416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5image1475645696">
            <a:extLst>
              <a:ext uri="{FF2B5EF4-FFF2-40B4-BE49-F238E27FC236}">
                <a16:creationId xmlns:a16="http://schemas.microsoft.com/office/drawing/2014/main" id="{849F0925-4700-34A1-751A-FB9E4EE8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52522"/>
            <a:ext cx="3004310" cy="18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42CD55D-FFD5-D9FD-7FFD-BAE92CDC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1" t="16347" r="12273" b="14308"/>
          <a:stretch>
            <a:fillRect/>
          </a:stretch>
        </p:blipFill>
        <p:spPr bwMode="auto">
          <a:xfrm>
            <a:off x="2467467" y="3786808"/>
            <a:ext cx="1383128" cy="98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721" t="16347" r="12273" b="143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508710B-D791-7977-3BED-D88308FB8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47" y="2921458"/>
            <a:ext cx="1425353" cy="10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42C27-31DC-DECE-64F1-3BCC606D7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262" y="2952522"/>
            <a:ext cx="2206237" cy="181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680719-E1B8-9408-413E-3DED6BC01F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967" t="2887" r="23967" b="4665"/>
          <a:stretch/>
        </p:blipFill>
        <p:spPr>
          <a:xfrm>
            <a:off x="162493" y="2925602"/>
            <a:ext cx="1534651" cy="184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54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5935421" y="70682"/>
            <a:ext cx="3105784" cy="83511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Missão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JUICE </a:t>
            </a:r>
            <a:r>
              <a:rPr lang="en-GB" sz="105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(ESA, EFACEC, PSI, IDEAS)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RADEM – Rad. Hard Electron Mon.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Teste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z="1400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componentes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EEE </a:t>
            </a:r>
            <a:r>
              <a:rPr lang="en-GB" sz="1400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para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ambiente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z="1400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Júpiter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6530622" y="1284724"/>
            <a:ext cx="2312517" cy="6878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Projeto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MarsREM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mr-IN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–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Mars Energetic Radiation Environment Models (ESA)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6519538" y="2276960"/>
            <a:ext cx="2600071" cy="1319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Efeitos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da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radiação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espacial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:</a:t>
            </a:r>
            <a:endParaRPr lang="en-GB" spc="-1" dirty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Teste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componentes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EEE (Technology Test Bed)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Envelhecimento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sensores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CdZnTe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para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o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espaço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(GLOSS, ESA/CNES)</a:t>
            </a:r>
          </a:p>
        </p:txBody>
      </p:sp>
      <p:sp>
        <p:nvSpPr>
          <p:cNvPr id="195" name="CustomShape 5"/>
          <p:cNvSpPr/>
          <p:nvPr/>
        </p:nvSpPr>
        <p:spPr>
          <a:xfrm>
            <a:off x="968636" y="130708"/>
            <a:ext cx="2915730" cy="10469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Tecnologia</a:t>
            </a:r>
            <a:r>
              <a:rPr lang="en-GB" sz="3200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da </a:t>
            </a:r>
            <a:r>
              <a:rPr lang="en-GB" sz="3200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radiação</a:t>
            </a:r>
            <a:r>
              <a:rPr lang="en-GB" sz="3200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z="3200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na</a:t>
            </a:r>
            <a:r>
              <a:rPr lang="en-GB" sz="3200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z="3200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fronteira</a:t>
            </a:r>
            <a:r>
              <a:rPr lang="en-GB" sz="3200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do </a:t>
            </a:r>
            <a:r>
              <a:rPr lang="en-GB" sz="3200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espaço</a:t>
            </a:r>
            <a:endParaRPr lang="en-GB" sz="32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30D5A-F258-47BE-9539-1AA3DCC85A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0" y="4781712"/>
            <a:ext cx="502576" cy="3403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4E754C7-8DE1-C358-5E14-37C171D4A43F}"/>
              </a:ext>
            </a:extLst>
          </p:cNvPr>
          <p:cNvSpPr txBox="1">
            <a:spLocks/>
          </p:cNvSpPr>
          <p:nvPr/>
        </p:nvSpPr>
        <p:spPr>
          <a:xfrm>
            <a:off x="3314675" y="1488546"/>
            <a:ext cx="2836728" cy="858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 err="1">
                <a:latin typeface="Titillium Web" panose="00000500000000000000" pitchFamily="2" charset="0"/>
              </a:rPr>
              <a:t>Projeto</a:t>
            </a:r>
            <a:r>
              <a:rPr lang="en-GB" sz="1400" b="1" dirty="0">
                <a:latin typeface="Titillium Web" panose="00000500000000000000" pitchFamily="2" charset="0"/>
              </a:rPr>
              <a:t> BERM</a:t>
            </a:r>
            <a:r>
              <a:rPr lang="en-GB" sz="1400" dirty="0">
                <a:latin typeface="Titillium Web" panose="00000500000000000000" pitchFamily="2" charset="0"/>
              </a:rPr>
              <a:t>  (ESA/JAXA) </a:t>
            </a:r>
            <a:endParaRPr lang="en-US" sz="1400" dirty="0">
              <a:latin typeface="Titillium Web" panose="00000500000000000000" pitchFamily="2" charset="0"/>
            </a:endParaRPr>
          </a:p>
          <a:p>
            <a:r>
              <a:rPr lang="en-GB" sz="1400" dirty="0">
                <a:latin typeface="Titillium Web" panose="00000500000000000000" pitchFamily="2" charset="0"/>
              </a:rPr>
              <a:t>Monitor de </a:t>
            </a:r>
            <a:r>
              <a:rPr lang="en-GB" sz="1400" dirty="0" err="1">
                <a:latin typeface="Titillium Web" panose="00000500000000000000" pitchFamily="2" charset="0"/>
              </a:rPr>
              <a:t>radiação</a:t>
            </a:r>
            <a:r>
              <a:rPr lang="en-GB" sz="1400" dirty="0">
                <a:latin typeface="Titillium Web" panose="00000500000000000000" pitchFamily="2" charset="0"/>
              </a:rPr>
              <a:t> </a:t>
            </a:r>
            <a:r>
              <a:rPr lang="en-GB" sz="1400" dirty="0" err="1">
                <a:latin typeface="Titillium Web" panose="00000500000000000000" pitchFamily="2" charset="0"/>
              </a:rPr>
              <a:t>para</a:t>
            </a:r>
            <a:r>
              <a:rPr lang="en-GB" sz="1400" dirty="0">
                <a:latin typeface="Titillium Web" panose="00000500000000000000" pitchFamily="2" charset="0"/>
              </a:rPr>
              <a:t> </a:t>
            </a:r>
            <a:r>
              <a:rPr lang="en-GB" sz="1400" dirty="0" err="1">
                <a:latin typeface="Titillium Web" panose="00000500000000000000" pitchFamily="2" charset="0"/>
              </a:rPr>
              <a:t>missão</a:t>
            </a:r>
            <a:r>
              <a:rPr lang="en-GB" sz="1400" dirty="0">
                <a:latin typeface="Titillium Web" panose="00000500000000000000" pitchFamily="2" charset="0"/>
              </a:rPr>
              <a:t> </a:t>
            </a:r>
            <a:r>
              <a:rPr lang="en-GB" sz="1400" dirty="0" err="1">
                <a:latin typeface="Titillium Web" panose="00000500000000000000" pitchFamily="2" charset="0"/>
              </a:rPr>
              <a:t>Bepi</a:t>
            </a:r>
            <a:r>
              <a:rPr lang="en-GB" sz="1400" dirty="0">
                <a:latin typeface="Titillium Web" panose="00000500000000000000" pitchFamily="2" charset="0"/>
              </a:rPr>
              <a:t>-Colombo (</a:t>
            </a:r>
            <a:r>
              <a:rPr lang="en-GB" sz="1400" dirty="0" err="1">
                <a:latin typeface="Titillium Web" panose="00000500000000000000" pitchFamily="2" charset="0"/>
              </a:rPr>
              <a:t>Mercúrio</a:t>
            </a:r>
            <a:r>
              <a:rPr lang="en-GB" sz="1400" dirty="0">
                <a:latin typeface="Titillium Web" panose="00000500000000000000" pitchFamily="2" charset="0"/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61769" y="130707"/>
            <a:ext cx="396742" cy="775085"/>
            <a:chOff x="7401548" y="2005771"/>
            <a:chExt cx="396742" cy="775085"/>
          </a:xfrm>
        </p:grpSpPr>
        <p:sp>
          <p:nvSpPr>
            <p:cNvPr id="13" name="Rectangle 12"/>
            <p:cNvSpPr/>
            <p:nvPr/>
          </p:nvSpPr>
          <p:spPr>
            <a:xfrm>
              <a:off x="7752571" y="2005771"/>
              <a:ext cx="45719" cy="77508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7401548" y="2313925"/>
              <a:ext cx="367956" cy="213905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151403" y="1419564"/>
            <a:ext cx="390764" cy="497433"/>
            <a:chOff x="7407526" y="2283423"/>
            <a:chExt cx="390764" cy="497433"/>
          </a:xfrm>
        </p:grpSpPr>
        <p:sp>
          <p:nvSpPr>
            <p:cNvPr id="30" name="Rectangle 29"/>
            <p:cNvSpPr/>
            <p:nvPr/>
          </p:nvSpPr>
          <p:spPr>
            <a:xfrm>
              <a:off x="7752571" y="2283423"/>
              <a:ext cx="45719" cy="49743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7407526" y="2313925"/>
              <a:ext cx="361978" cy="159816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6200000">
            <a:off x="4302062" y="1259728"/>
            <a:ext cx="390763" cy="2174835"/>
            <a:chOff x="7407527" y="2306515"/>
            <a:chExt cx="390763" cy="2174835"/>
          </a:xfrm>
        </p:grpSpPr>
        <p:sp>
          <p:nvSpPr>
            <p:cNvPr id="34" name="Rectangle 33"/>
            <p:cNvSpPr/>
            <p:nvPr/>
          </p:nvSpPr>
          <p:spPr>
            <a:xfrm>
              <a:off x="7752571" y="2306515"/>
              <a:ext cx="45719" cy="21748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7285346" y="2436106"/>
              <a:ext cx="606339" cy="361978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151403" y="2357089"/>
            <a:ext cx="390764" cy="1130446"/>
            <a:chOff x="7407526" y="2283423"/>
            <a:chExt cx="390764" cy="1130446"/>
          </a:xfrm>
        </p:grpSpPr>
        <p:sp>
          <p:nvSpPr>
            <p:cNvPr id="38" name="Rectangle 37"/>
            <p:cNvSpPr/>
            <p:nvPr/>
          </p:nvSpPr>
          <p:spPr>
            <a:xfrm>
              <a:off x="7752571" y="2283423"/>
              <a:ext cx="45719" cy="113044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7407526" y="2313925"/>
              <a:ext cx="361978" cy="507243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ustomShape 4"/>
          <p:cNvSpPr/>
          <p:nvPr/>
        </p:nvSpPr>
        <p:spPr>
          <a:xfrm>
            <a:off x="4963612" y="3809296"/>
            <a:ext cx="4137306" cy="109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">
              <a:buClr>
                <a:srgbClr val="FFFFFF"/>
              </a:buClr>
              <a:buSzPct val="45000"/>
            </a:pPr>
            <a:r>
              <a:rPr lang="en-GB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Gamma ray </a:t>
            </a:r>
            <a:r>
              <a:rPr lang="en-GB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polarimetry</a:t>
            </a:r>
            <a:r>
              <a:rPr lang="en-GB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Earth observation:</a:t>
            </a:r>
            <a:endParaRPr lang="en-GB" spc="-1" dirty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COMcube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(ESA); AMEGO (NASA)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STRATOSPOLCA (ESA)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THOR - Space Rider: Terrestrial Gamma Flashes (Active Space,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Advacam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ESA)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899642" y="3490991"/>
            <a:ext cx="783608" cy="1356873"/>
            <a:chOff x="7798287" y="2050645"/>
            <a:chExt cx="783608" cy="1356873"/>
          </a:xfrm>
        </p:grpSpPr>
        <p:sp>
          <p:nvSpPr>
            <p:cNvPr id="48" name="Rectangle 47"/>
            <p:cNvSpPr/>
            <p:nvPr/>
          </p:nvSpPr>
          <p:spPr>
            <a:xfrm flipH="1">
              <a:off x="7798287" y="2398697"/>
              <a:ext cx="45719" cy="100882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7821146" y="2050645"/>
              <a:ext cx="760749" cy="360752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picture containing indoor&#10;&#10;Description automatically generated">
            <a:extLst>
              <a:ext uri="{FF2B5EF4-FFF2-40B4-BE49-F238E27FC236}">
                <a16:creationId xmlns:a16="http://schemas.microsoft.com/office/drawing/2014/main" id="{E042C63D-6DAF-E85E-F95E-C8C541859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29" y="3525515"/>
            <a:ext cx="1356279" cy="11058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8091" y="2583619"/>
            <a:ext cx="1723861" cy="2100476"/>
            <a:chOff x="829959" y="2731319"/>
            <a:chExt cx="1723861" cy="21004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B3775D-A1F0-6114-8268-6BD3BB623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959" y="2731319"/>
              <a:ext cx="1475091" cy="132940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C51ED48-6ADF-70BF-BD85-9A5DCDE54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0958" y="4117483"/>
              <a:ext cx="1182862" cy="71431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95" y="2347146"/>
            <a:ext cx="2088355" cy="138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D1B0B7-76E5-E652-99F1-391DC880CB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62" y="3513505"/>
            <a:ext cx="1765328" cy="1103091"/>
          </a:xfrm>
          <a:prstGeom prst="rect">
            <a:avLst/>
          </a:prstGeom>
        </p:spPr>
      </p:pic>
      <p:pic>
        <p:nvPicPr>
          <p:cNvPr id="42" name="Imagem 3" descr="Uma imagem com transporte, aceso&#10;&#10;Descrição gerada automaticamente">
            <a:extLst>
              <a:ext uri="{FF2B5EF4-FFF2-40B4-BE49-F238E27FC236}">
                <a16:creationId xmlns:a16="http://schemas.microsoft.com/office/drawing/2014/main" id="{94E277BD-0BFF-4F4C-876D-BA27AAE01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784" y="3959759"/>
            <a:ext cx="1635352" cy="1001167"/>
          </a:xfrm>
          <a:prstGeom prst="rect">
            <a:avLst/>
          </a:prstGeom>
        </p:spPr>
      </p:pic>
      <p:pic>
        <p:nvPicPr>
          <p:cNvPr id="46" name="Imagem 7" descr="Uma imagem com pessoa, em pé, grupo, pessoas&#10;&#10;Descrição gerada automaticamente">
            <a:extLst>
              <a:ext uri="{FF2B5EF4-FFF2-40B4-BE49-F238E27FC236}">
                <a16:creationId xmlns:a16="http://schemas.microsoft.com/office/drawing/2014/main" id="{5353B8B0-5500-48DD-8F50-4ED27ABD2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1" y="2347146"/>
            <a:ext cx="2096895" cy="1568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0" b="90000" l="9600" r="97900">
                        <a14:backgroundMark x1="52700" y1="23200" x2="71800" y2="33300"/>
                        <a14:backgroundMark x1="43600" y1="95500" x2="43600" y2="95500"/>
                        <a14:backgroundMark x1="29800" y1="66800" x2="60100" y2="72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17" y="1828376"/>
            <a:ext cx="2351409" cy="23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4A53D-AE23-7570-D4A1-93600ADE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10" y="1207397"/>
            <a:ext cx="5118051" cy="27485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3615"/>
            <a:ext cx="8229600" cy="857250"/>
          </a:xfrm>
        </p:spPr>
        <p:txBody>
          <a:bodyPr/>
          <a:lstStyle/>
          <a:p>
            <a:r>
              <a:rPr lang="pt-PT" dirty="0"/>
              <a:t>O LIP numa imagem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1182" y="4352575"/>
            <a:ext cx="251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/>
              <a:t>http</a:t>
            </a:r>
            <a:r>
              <a:rPr lang="pt-PT" sz="2000" b="1" dirty="0"/>
              <a:t>://</a:t>
            </a:r>
            <a:r>
              <a:rPr lang="pt-PT" sz="2000" b="1" dirty="0" err="1"/>
              <a:t>www.lip.pt</a:t>
            </a:r>
            <a:r>
              <a:rPr lang="pt-PT" sz="2000" b="1" dirty="0"/>
              <a:t>/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D684F-C760-6EEE-7C73-D9FAAB51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R. Gonçalo</a:t>
            </a:r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A1363-0DE5-2613-2733-DCA0AB54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III EB Summit - 8/9/2023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EAD1A-40D3-FFA1-DAF2-67A87DAF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703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1"/>
      </a:lt2>
      <a:accent1>
        <a:srgbClr val="E729A9"/>
      </a:accent1>
      <a:accent2>
        <a:srgbClr val="C417D5"/>
      </a:accent2>
      <a:accent3>
        <a:srgbClr val="8729E7"/>
      </a:accent3>
      <a:accent4>
        <a:srgbClr val="3528D8"/>
      </a:accent4>
      <a:accent5>
        <a:srgbClr val="296AE7"/>
      </a:accent5>
      <a:accent6>
        <a:srgbClr val="17A7D5"/>
      </a:accent6>
      <a:hlink>
        <a:srgbClr val="3F55BF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401</Words>
  <Application>Microsoft Macintosh PowerPoint</Application>
  <PresentationFormat>On-screen Show (16:9)</PresentationFormat>
  <Paragraphs>90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Nova Cond</vt:lpstr>
      <vt:lpstr>Calibri</vt:lpstr>
      <vt:lpstr>Impact</vt:lpstr>
      <vt:lpstr>Titillium Web</vt:lpstr>
      <vt:lpstr>Wingdings</vt:lpstr>
      <vt:lpstr>Office Theme</vt:lpstr>
      <vt:lpstr>TornVTI</vt:lpstr>
      <vt:lpstr>LIP – Laboratório de Instrumentação e Física Experimental de Partíulac</vt:lpstr>
      <vt:lpstr>PowerPoint Presentation</vt:lpstr>
      <vt:lpstr>PowerPoint Presentation</vt:lpstr>
      <vt:lpstr>Tecnologias da Física de Partículas</vt:lpstr>
      <vt:lpstr>Highlights Recentes</vt:lpstr>
      <vt:lpstr>PowerPoint Presentation</vt:lpstr>
      <vt:lpstr>PowerPoint Presentation</vt:lpstr>
      <vt:lpstr>PowerPoint Presentation</vt:lpstr>
      <vt:lpstr>O LIP numa imagem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Particles, technology, </dc:title>
  <dc:creator>Ricardo Goncalo</dc:creator>
  <cp:lastModifiedBy>Ricardo Goncalo</cp:lastModifiedBy>
  <cp:revision>63</cp:revision>
  <dcterms:created xsi:type="dcterms:W3CDTF">2022-11-06T11:51:23Z</dcterms:created>
  <dcterms:modified xsi:type="dcterms:W3CDTF">2023-09-11T15:45:14Z</dcterms:modified>
</cp:coreProperties>
</file>