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9" r:id="rId4"/>
    <p:sldId id="261" r:id="rId5"/>
    <p:sldId id="260" r:id="rId6"/>
    <p:sldId id="262" r:id="rId7"/>
    <p:sldId id="291" r:id="rId8"/>
    <p:sldId id="265" r:id="rId9"/>
    <p:sldId id="266" r:id="rId10"/>
    <p:sldId id="267" r:id="rId11"/>
    <p:sldId id="288" r:id="rId12"/>
    <p:sldId id="289" r:id="rId13"/>
    <p:sldId id="290" r:id="rId14"/>
    <p:sldId id="268" r:id="rId15"/>
    <p:sldId id="269" r:id="rId16"/>
    <p:sldId id="292" r:id="rId17"/>
    <p:sldId id="293" r:id="rId18"/>
    <p:sldId id="294" r:id="rId19"/>
    <p:sldId id="295" r:id="rId20"/>
    <p:sldId id="287" r:id="rId21"/>
    <p:sldId id="296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302" r:id="rId33"/>
    <p:sldId id="303" r:id="rId34"/>
    <p:sldId id="282" r:id="rId35"/>
    <p:sldId id="283" r:id="rId36"/>
    <p:sldId id="284" r:id="rId37"/>
    <p:sldId id="285" r:id="rId38"/>
    <p:sldId id="263" r:id="rId39"/>
    <p:sldId id="298" r:id="rId40"/>
    <p:sldId id="309" r:id="rId41"/>
    <p:sldId id="297" r:id="rId42"/>
    <p:sldId id="299" r:id="rId43"/>
    <p:sldId id="300" r:id="rId44"/>
    <p:sldId id="258" r:id="rId45"/>
    <p:sldId id="286" r:id="rId46"/>
    <p:sldId id="305" r:id="rId47"/>
    <p:sldId id="307" r:id="rId48"/>
    <p:sldId id="30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1D3BD-F805-4A46-B947-DFF51FA0B30F}" type="datetimeFigureOut">
              <a:rPr lang="en-US" smtClean="0"/>
              <a:pPr/>
              <a:t>6/20/09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94E57-A4AA-2747-AC39-4856B7645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2CDCB-6E80-1547-8AC9-B1E6814D7823}" type="datetimeFigureOut">
              <a:rPr lang="en-US" smtClean="0"/>
              <a:pPr/>
              <a:t>6/20/09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16A9A-DE78-894C-9E67-64E5B1819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EABDB-70B2-5F41-8BCD-409A7F4EADB0}" type="slidenum">
              <a:rPr lang="en-US"/>
              <a:pPr/>
              <a:t>15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92135" tIns="46067" rIns="92135" bIns="4606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6450-A589-B14B-BA0E-624EDFA05767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F7F6-63D3-0542-8EA3-9E8D334B318E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96A0-7751-5D42-ABD3-BAFC2EF019B5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27563" y="6248400"/>
            <a:ext cx="43370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14775" y="6248400"/>
            <a:ext cx="585788" cy="457200"/>
          </a:xfrm>
        </p:spPr>
        <p:txBody>
          <a:bodyPr/>
          <a:lstStyle>
            <a:lvl1pPr>
              <a:defRPr smtClean="0"/>
            </a:lvl1pPr>
          </a:lstStyle>
          <a:p>
            <a:fld id="{A8729278-6155-9842-BD94-C7CBB2934D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3394075" cy="476250"/>
          </a:xfrm>
        </p:spPr>
        <p:txBody>
          <a:bodyPr/>
          <a:lstStyle>
            <a:lvl1pPr>
              <a:defRPr/>
            </a:lvl1pPr>
          </a:lstStyle>
          <a:p>
            <a:fld id="{7E3E3502-7095-D149-BDE7-8088F999373D}" type="datetime1">
              <a:rPr lang="en-US" smtClean="0"/>
              <a:pPr/>
              <a:t>6/20/09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627563" y="6248400"/>
            <a:ext cx="43370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914775" y="6248400"/>
            <a:ext cx="585788" cy="457200"/>
          </a:xfrm>
        </p:spPr>
        <p:txBody>
          <a:bodyPr/>
          <a:lstStyle>
            <a:lvl1pPr>
              <a:defRPr smtClean="0"/>
            </a:lvl1pPr>
          </a:lstStyle>
          <a:p>
            <a:fld id="{1C21BB1A-18C1-234E-9C06-6128740F45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3394075" cy="476250"/>
          </a:xfrm>
        </p:spPr>
        <p:txBody>
          <a:bodyPr/>
          <a:lstStyle>
            <a:lvl1pPr>
              <a:defRPr/>
            </a:lvl1pPr>
          </a:lstStyle>
          <a:p>
            <a:fld id="{2C2901D2-109E-4542-BFC8-469BE89061D6}" type="datetime1">
              <a:rPr lang="en-US" smtClean="0"/>
              <a:pPr/>
              <a:t>6/20/09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1AB718-C72B-CA4B-B5A8-BF7DC5B20AA7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C096AFA5-8233-6D40-8506-68C541213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FEE-9E0B-D241-A655-E065B2CDE75E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80DD-66FF-7A49-94A1-7F75C31889BC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378D-1F50-474B-A728-7291A82D169E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E03A-3E16-5640-AEAE-7D45C4511927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E9B6-9F2D-3D45-86DA-BA845574FA66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7DB4-3658-6545-A53E-F0F3A43262B7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6F63-EDA0-FE4F-B0F6-9432B8C133B3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3380-93F0-C044-8479-790B408062E4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9BCB-B761-4443-B3B9-AB54EFB48CD7}" type="datetime1">
              <a:rPr lang="en-US" smtClean="0"/>
              <a:pPr/>
              <a:t>6/20/09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EBFC2-A662-6C48-97F3-F0C4A7E4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wmf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-service-db-runlist.web.cern.ch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igconf.cern.ch/" TargetMode="External"/><Relationship Id="rId3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-service-db-runlist.web.cern.ch/atlas-service-db-runlist/query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Trigger (&amp; some DAQ basics)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Alessandro </a:t>
            </a:r>
            <a:r>
              <a:rPr lang="en-US" dirty="0" err="1" smtClean="0"/>
              <a:t>Cerri</a:t>
            </a:r>
            <a:r>
              <a:rPr lang="en-US" dirty="0" smtClean="0"/>
              <a:t> (CERN), Ricardo Goncalo (Royal Holloway)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278-6155-9842-BD94-C7CBB2934D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08100"/>
            <a:ext cx="8016522" cy="379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295400"/>
            <a:ext cx="7996482" cy="381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6200" y="130998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H-&gt;4μ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Trigger: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Choice is between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Coarse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fast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Precise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3366FF"/>
                </a:solidFill>
              </a:rPr>
              <a:t>slow</a:t>
            </a:r>
          </a:p>
          <a:p>
            <a:r>
              <a:rPr lang="en-US" dirty="0" smtClean="0"/>
              <a:t>We combine both: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Three</a:t>
            </a:r>
            <a:r>
              <a:rPr lang="en-US" dirty="0" smtClean="0"/>
              <a:t> stages (“levels”) going from coarser to more precise and from real time (ns/event) to ‘slow’ (seconds/event)</a:t>
            </a:r>
          </a:p>
          <a:p>
            <a:pPr lvl="1"/>
            <a:r>
              <a:rPr lang="en-US" dirty="0" smtClean="0"/>
              <a:t>Events are skimmed to lower rates at each level, giving the next level ‘more time to think about them’</a:t>
            </a:r>
          </a:p>
          <a:p>
            <a:pPr lvl="1"/>
            <a:r>
              <a:rPr lang="en-US" dirty="0" smtClean="0"/>
              <a:t>Pipelined structure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deadtimeless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Trigger: dead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is dead time generated?</a:t>
            </a:r>
          </a:p>
          <a:p>
            <a:pPr lvl="1"/>
            <a:r>
              <a:rPr lang="en-US" dirty="0" smtClean="0"/>
              <a:t>Detector readout</a:t>
            </a:r>
          </a:p>
          <a:p>
            <a:pPr lvl="1"/>
            <a:r>
              <a:rPr lang="en-US" dirty="0" smtClean="0"/>
              <a:t>Excessive processing time</a:t>
            </a:r>
          </a:p>
          <a:p>
            <a:pPr lvl="1"/>
            <a:r>
              <a:rPr lang="en-US" dirty="0" smtClean="0"/>
              <a:t>“Backpressure”</a:t>
            </a:r>
          </a:p>
          <a:p>
            <a:r>
              <a:rPr lang="en-US" dirty="0" smtClean="0"/>
              <a:t>How do we account for it?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(average user): luminosity in data is corrected by </a:t>
            </a:r>
            <a:r>
              <a:rPr lang="en-US" dirty="0" smtClean="0">
                <a:solidFill>
                  <a:srgbClr val="4F81BD"/>
                </a:solidFill>
              </a:rPr>
              <a:t>luminosity group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(some special cases): more detailed insight may be needed</a:t>
            </a:r>
          </a:p>
          <a:p>
            <a:pPr lvl="1"/>
            <a:r>
              <a:rPr lang="en-US" dirty="0" smtClean="0"/>
              <a:t>See luminosity-group </a:t>
            </a:r>
            <a:r>
              <a:rPr lang="en-US" dirty="0" err="1" smtClean="0"/>
              <a:t>twiki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Trigger &amp; DAQ: luminosity &amp; conditions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35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Luminosity is uniquely defined only for fixed detector &amp; selection configuration</a:t>
            </a:r>
          </a:p>
          <a:p>
            <a:r>
              <a:rPr lang="en-US" dirty="0" smtClean="0"/>
              <a:t>This is never exactly true:</a:t>
            </a:r>
          </a:p>
          <a:p>
            <a:pPr lvl="1"/>
            <a:r>
              <a:rPr lang="en-US" dirty="0" smtClean="0"/>
              <a:t>Detector conditions vary without control (trips etc.)</a:t>
            </a:r>
          </a:p>
          <a:p>
            <a:pPr lvl="1"/>
            <a:r>
              <a:rPr lang="en-US" dirty="0" smtClean="0"/>
              <a:t>DAQ &amp; selection criteria change (e.g. with luminosity, presence of noisy channels, readout problems etc.)</a:t>
            </a:r>
          </a:p>
          <a:p>
            <a:r>
              <a:rPr lang="en-US" dirty="0" smtClean="0"/>
              <a:t>ATLAS data taking runs planned to last 10ths of hours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Luminosity blocks</a:t>
            </a:r>
            <a:r>
              <a:rPr lang="en-US" dirty="0" smtClean="0"/>
              <a:t>: our best approximation of periods with ‘constant data taking conditions’</a:t>
            </a:r>
          </a:p>
          <a:p>
            <a:pPr lvl="1"/>
            <a:r>
              <a:rPr lang="en-US" dirty="0" smtClean="0"/>
              <a:t>Passively defined (start-stop transitions, detector trips, slow control issues, machine conditions etc.)</a:t>
            </a:r>
          </a:p>
          <a:p>
            <a:pPr lvl="1"/>
            <a:r>
              <a:rPr lang="en-US" dirty="0" smtClean="0"/>
              <a:t>Actively enforced (trigger configuration changes, operator intervention etc.)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Data quality flags</a:t>
            </a:r>
            <a:r>
              <a:rPr lang="en-US" dirty="0" smtClean="0"/>
              <a:t>, luminosity etc. are defined with this granularity</a:t>
            </a:r>
          </a:p>
          <a:p>
            <a:pPr lvl="1"/>
            <a:r>
              <a:rPr lang="en-US" dirty="0" smtClean="0"/>
              <a:t>Data itself (with few special exceptions) is handled in minimal units of ‘</a:t>
            </a:r>
            <a:r>
              <a:rPr lang="en-US" dirty="0" err="1" smtClean="0"/>
              <a:t>lumiblocks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444750" y="6248400"/>
            <a:ext cx="4337050" cy="457200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Cerri</a:t>
            </a:r>
            <a:r>
              <a:rPr lang="en-US" dirty="0" smtClean="0"/>
              <a:t>, R. Goncalo - ARTEMIS - Pisa, June'09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93906" y="6248400"/>
            <a:ext cx="585788" cy="457200"/>
          </a:xfrm>
        </p:spPr>
        <p:txBody>
          <a:bodyPr/>
          <a:lstStyle/>
          <a:p>
            <a:fld id="{704E8AEF-83F8-C24C-9380-9D0954D1C43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275"/>
            <a:ext cx="8002587" cy="866775"/>
          </a:xfrm>
        </p:spPr>
        <p:txBody>
          <a:bodyPr/>
          <a:lstStyle/>
          <a:p>
            <a:r>
              <a:rPr lang="en-US"/>
              <a:t>The ATLAS trigger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9300" y="1125538"/>
            <a:ext cx="4038600" cy="5256212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1600" dirty="0"/>
              <a:t>Three trigger levels: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Level 1: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Hardware based (FPGA/ASIC)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Coarse granularity detector data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Calorimeter and </a:t>
            </a:r>
            <a:r>
              <a:rPr lang="en-US" sz="1400" dirty="0" err="1"/>
              <a:t>muon</a:t>
            </a:r>
            <a:r>
              <a:rPr lang="en-US" sz="1400" dirty="0"/>
              <a:t> spectrometer only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Latency </a:t>
            </a:r>
            <a:r>
              <a:rPr lang="en-US" sz="1400" dirty="0" smtClean="0"/>
              <a:t>2.5 </a:t>
            </a:r>
            <a:r>
              <a:rPr lang="en-US" sz="1400" dirty="0" err="1">
                <a:sym typeface="Symbol" charset="2"/>
              </a:rPr>
              <a:t>s</a:t>
            </a:r>
            <a:r>
              <a:rPr lang="en-US" sz="1400" dirty="0">
                <a:sym typeface="Symbol" charset="2"/>
              </a:rPr>
              <a:t> (buffer length)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Output rate ~75 </a:t>
            </a:r>
            <a:r>
              <a:rPr lang="en-US" sz="1400" dirty="0" smtClean="0">
                <a:sym typeface="Symbol" charset="2"/>
              </a:rPr>
              <a:t>kHz (limit ~100 kHz)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ym typeface="Symbol" charset="2"/>
              </a:rPr>
              <a:t>Level 2: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Software based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Only detector sub-regions processed </a:t>
            </a:r>
            <a:r>
              <a:rPr lang="en-US" sz="1400" dirty="0" smtClean="0">
                <a:sym typeface="Symbol" charset="2"/>
              </a:rPr>
              <a:t>(</a:t>
            </a:r>
            <a:r>
              <a:rPr lang="en-US" sz="1400" b="1" dirty="0" smtClean="0">
                <a:sym typeface="Symbol" charset="2"/>
              </a:rPr>
              <a:t>R</a:t>
            </a:r>
            <a:r>
              <a:rPr lang="en-US" sz="1400" dirty="0" smtClean="0">
                <a:sym typeface="Symbol" charset="2"/>
              </a:rPr>
              <a:t>egions </a:t>
            </a:r>
            <a:r>
              <a:rPr lang="en-US" sz="1400" b="1" dirty="0">
                <a:sym typeface="Symbol" charset="2"/>
              </a:rPr>
              <a:t>o</a:t>
            </a:r>
            <a:r>
              <a:rPr lang="en-US" sz="1400" dirty="0">
                <a:sym typeface="Symbol" charset="2"/>
              </a:rPr>
              <a:t>f </a:t>
            </a:r>
            <a:r>
              <a:rPr lang="en-US" sz="1400" b="1" dirty="0">
                <a:sym typeface="Symbol" charset="2"/>
              </a:rPr>
              <a:t>I</a:t>
            </a:r>
            <a:r>
              <a:rPr lang="en-US" sz="1400" dirty="0">
                <a:sym typeface="Symbol" charset="2"/>
              </a:rPr>
              <a:t>nterest) seeded by level 1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Full detector granularity in </a:t>
            </a:r>
            <a:r>
              <a:rPr lang="en-US" sz="1400" dirty="0" err="1">
                <a:sym typeface="Symbol" charset="2"/>
              </a:rPr>
              <a:t>RoIs</a:t>
            </a:r>
            <a:endParaRPr lang="en-US" sz="1400" dirty="0">
              <a:sym typeface="Symbol" charset="2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Fast tracking and </a:t>
            </a:r>
            <a:r>
              <a:rPr lang="en-US" sz="1400" dirty="0" err="1">
                <a:sym typeface="Symbol" charset="2"/>
              </a:rPr>
              <a:t>calorimetry</a:t>
            </a:r>
            <a:endParaRPr lang="en-US" sz="1400" dirty="0">
              <a:sym typeface="Symbol" charset="2"/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Average execution time </a:t>
            </a:r>
            <a:r>
              <a:rPr lang="en-US" sz="1400" dirty="0" smtClean="0"/>
              <a:t>~40 </a:t>
            </a:r>
            <a:r>
              <a:rPr lang="en-US" sz="1400" dirty="0"/>
              <a:t>ms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Output rate ~1 kHz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Event Filter (EF):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Seeded by level 2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Full detector granularity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Potential full event access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Offline algorithms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Average execution time ~1 </a:t>
            </a:r>
            <a:r>
              <a:rPr lang="en-US" sz="1400" dirty="0" err="1"/>
              <a:t>s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/>
              <a:t>Output rate ~200 Hz</a:t>
            </a:r>
          </a:p>
        </p:txBody>
      </p:sp>
      <p:pic>
        <p:nvPicPr>
          <p:cNvPr id="19968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422400"/>
            <a:ext cx="3816350" cy="4670425"/>
          </a:xfrm>
          <a:noFill/>
          <a:ln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7950" y="2855913"/>
            <a:ext cx="576263" cy="3240087"/>
            <a:chOff x="68" y="1797"/>
            <a:chExt cx="363" cy="2041"/>
          </a:xfrm>
        </p:grpSpPr>
        <p:sp>
          <p:nvSpPr>
            <p:cNvPr id="199691" name="AutoShape 11"/>
            <p:cNvSpPr>
              <a:spLocks/>
            </p:cNvSpPr>
            <p:nvPr/>
          </p:nvSpPr>
          <p:spPr bwMode="auto">
            <a:xfrm>
              <a:off x="295" y="1797"/>
              <a:ext cx="136" cy="2041"/>
            </a:xfrm>
            <a:prstGeom prst="leftBrace">
              <a:avLst>
                <a:gd name="adj1" fmla="val 125061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692" name="Text Box 12"/>
            <p:cNvSpPr txBox="1">
              <a:spLocks noChangeArrowheads="1"/>
            </p:cNvSpPr>
            <p:nvPr/>
          </p:nvSpPr>
          <p:spPr bwMode="auto">
            <a:xfrm rot="10800000">
              <a:off x="68" y="2024"/>
              <a:ext cx="289" cy="1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</a:rPr>
                <a:t>High-Level Trigger</a:t>
              </a:r>
            </a:p>
          </p:txBody>
        </p:sp>
      </p:grpSp>
      <p:sp>
        <p:nvSpPr>
          <p:cNvPr id="199694" name="Rectangle 14"/>
          <p:cNvSpPr>
            <a:spLocks noChangeArrowheads="1"/>
          </p:cNvSpPr>
          <p:nvPr/>
        </p:nvSpPr>
        <p:spPr bwMode="auto">
          <a:xfrm>
            <a:off x="827088" y="2819400"/>
            <a:ext cx="3816350" cy="17287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5" name="Rectangle 15"/>
          <p:cNvSpPr>
            <a:spLocks noChangeArrowheads="1"/>
          </p:cNvSpPr>
          <p:nvPr/>
        </p:nvSpPr>
        <p:spPr bwMode="auto">
          <a:xfrm>
            <a:off x="5003800" y="3068638"/>
            <a:ext cx="3816350" cy="13684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6" name="Rectangle 16"/>
          <p:cNvSpPr>
            <a:spLocks noChangeArrowheads="1"/>
          </p:cNvSpPr>
          <p:nvPr/>
        </p:nvSpPr>
        <p:spPr bwMode="auto">
          <a:xfrm>
            <a:off x="5003800" y="4365625"/>
            <a:ext cx="3816350" cy="18002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7" name="Rectangle 17"/>
          <p:cNvSpPr>
            <a:spLocks noChangeArrowheads="1"/>
          </p:cNvSpPr>
          <p:nvPr/>
        </p:nvSpPr>
        <p:spPr bwMode="auto">
          <a:xfrm>
            <a:off x="755650" y="4572000"/>
            <a:ext cx="3816350" cy="18002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4" grpId="0" animBg="1"/>
      <p:bldP spid="199695" grpId="0" animBg="1"/>
      <p:bldP spid="199696" grpId="0" animBg="1"/>
      <p:bldP spid="1996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13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A51CFC-5971-1541-90BA-6FC1319540B1}" type="slidenum">
              <a:rPr lang="en-US"/>
              <a:pPr/>
              <a:t>15</a:t>
            </a:fld>
            <a:endParaRPr lang="en-US"/>
          </a:p>
        </p:txBody>
      </p:sp>
      <p:sp>
        <p:nvSpPr>
          <p:cNvPr id="283781" name="Rectangle 133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2913" y="1077913"/>
            <a:ext cx="5983287" cy="4256087"/>
            <a:chOff x="1169" y="677"/>
            <a:chExt cx="4083" cy="2681"/>
          </a:xfrm>
        </p:grpSpPr>
        <p:pic>
          <p:nvPicPr>
            <p:cNvPr id="283651" name="Picture 3" descr="Image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87" y="677"/>
              <a:ext cx="2065" cy="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69" y="1346"/>
              <a:ext cx="1575" cy="2012"/>
              <a:chOff x="1169" y="1346"/>
              <a:chExt cx="1575" cy="2012"/>
            </a:xfrm>
          </p:grpSpPr>
          <p:sp>
            <p:nvSpPr>
              <p:cNvPr id="283655" name="Line 7"/>
              <p:cNvSpPr>
                <a:spLocks noChangeShapeType="1"/>
              </p:cNvSpPr>
              <p:nvPr/>
            </p:nvSpPr>
            <p:spPr bwMode="auto">
              <a:xfrm flipV="1">
                <a:off x="1560" y="1510"/>
                <a:ext cx="468" cy="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6" name="Line 8"/>
              <p:cNvSpPr>
                <a:spLocks noChangeShapeType="1"/>
              </p:cNvSpPr>
              <p:nvPr/>
            </p:nvSpPr>
            <p:spPr bwMode="auto">
              <a:xfrm>
                <a:off x="2362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7" name="Line 9"/>
              <p:cNvSpPr>
                <a:spLocks noChangeShapeType="1"/>
              </p:cNvSpPr>
              <p:nvPr/>
            </p:nvSpPr>
            <p:spPr bwMode="auto">
              <a:xfrm>
                <a:off x="2414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8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2322" y="1791"/>
                <a:ext cx="69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Gigabit Ethernet</a:t>
                </a:r>
              </a:p>
            </p:txBody>
          </p:sp>
          <p:sp>
            <p:nvSpPr>
              <p:cNvPr id="283659" name="Line 11"/>
              <p:cNvSpPr>
                <a:spLocks noChangeShapeType="1"/>
              </p:cNvSpPr>
              <p:nvPr/>
            </p:nvSpPr>
            <p:spPr bwMode="auto">
              <a:xfrm>
                <a:off x="2473" y="1518"/>
                <a:ext cx="8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0" name="Line 12"/>
              <p:cNvSpPr>
                <a:spLocks noChangeShapeType="1"/>
              </p:cNvSpPr>
              <p:nvPr/>
            </p:nvSpPr>
            <p:spPr bwMode="auto">
              <a:xfrm>
                <a:off x="2533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1" name="Line 13"/>
              <p:cNvSpPr>
                <a:spLocks noChangeShapeType="1"/>
              </p:cNvSpPr>
              <p:nvPr/>
            </p:nvSpPr>
            <p:spPr bwMode="auto">
              <a:xfrm>
                <a:off x="2592" y="1518"/>
                <a:ext cx="8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2" name="Line 14"/>
              <p:cNvSpPr>
                <a:spLocks noChangeShapeType="1"/>
              </p:cNvSpPr>
              <p:nvPr/>
            </p:nvSpPr>
            <p:spPr bwMode="auto">
              <a:xfrm>
                <a:off x="2310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3" name="Line 15"/>
              <p:cNvSpPr>
                <a:spLocks noChangeShapeType="1"/>
              </p:cNvSpPr>
              <p:nvPr/>
            </p:nvSpPr>
            <p:spPr bwMode="auto">
              <a:xfrm>
                <a:off x="2258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4" name="Line 16"/>
              <p:cNvSpPr>
                <a:spLocks noChangeShapeType="1"/>
              </p:cNvSpPr>
              <p:nvPr/>
            </p:nvSpPr>
            <p:spPr bwMode="auto">
              <a:xfrm>
                <a:off x="2206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5" name="Line 17"/>
              <p:cNvSpPr>
                <a:spLocks noChangeShapeType="1"/>
              </p:cNvSpPr>
              <p:nvPr/>
            </p:nvSpPr>
            <p:spPr bwMode="auto">
              <a:xfrm>
                <a:off x="2154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6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1499" y="1905"/>
                <a:ext cx="822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Event data requests</a:t>
                </a:r>
              </a:p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Delete commands  </a:t>
                </a:r>
              </a:p>
            </p:txBody>
          </p:sp>
          <p:sp>
            <p:nvSpPr>
              <p:cNvPr id="283667" name="Text Box 19"/>
              <p:cNvSpPr txBox="1">
                <a:spLocks noChangeArrowheads="1"/>
              </p:cNvSpPr>
              <p:nvPr/>
            </p:nvSpPr>
            <p:spPr bwMode="auto">
              <a:xfrm rot="-5400000">
                <a:off x="1228" y="2000"/>
                <a:ext cx="892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Requested event data</a:t>
                </a:r>
              </a:p>
            </p:txBody>
          </p:sp>
          <p:sp>
            <p:nvSpPr>
              <p:cNvPr id="283668" name="Line 20"/>
              <p:cNvSpPr>
                <a:spLocks noChangeShapeType="1"/>
              </p:cNvSpPr>
              <p:nvPr/>
            </p:nvSpPr>
            <p:spPr bwMode="auto">
              <a:xfrm flipH="1">
                <a:off x="1779" y="1601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 type="stealth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169" y="1490"/>
                <a:ext cx="391" cy="1868"/>
                <a:chOff x="1169" y="1490"/>
                <a:chExt cx="391" cy="1868"/>
              </a:xfrm>
            </p:grpSpPr>
            <p:sp>
              <p:nvSpPr>
                <p:cNvPr id="283670" name="Text Box 2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845" y="2504"/>
                  <a:ext cx="801" cy="1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Regions Of Interest</a:t>
                  </a:r>
                </a:p>
              </p:txBody>
            </p:sp>
            <p:sp>
              <p:nvSpPr>
                <p:cNvPr id="28367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404" y="1774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67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352" y="1774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673" name="Rectangle 25"/>
                <p:cNvSpPr>
                  <a:spLocks noChangeArrowheads="1"/>
                </p:cNvSpPr>
                <p:nvPr/>
              </p:nvSpPr>
              <p:spPr bwMode="auto">
                <a:xfrm>
                  <a:off x="1196" y="1490"/>
                  <a:ext cx="364" cy="288"/>
                </a:xfrm>
                <a:prstGeom prst="rect">
                  <a:avLst/>
                </a:prstGeom>
                <a:solidFill>
                  <a:srgbClr val="FFF2E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LVL2</a:t>
                  </a:r>
                </a:p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Super-</a:t>
                  </a:r>
                </a:p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visor</a:t>
                  </a:r>
                  <a:endParaRPr lang="en-US" sz="2400" b="0"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283674" name="Rectangle 26"/>
              <p:cNvSpPr>
                <a:spLocks noChangeArrowheads="1"/>
              </p:cNvSpPr>
              <p:nvPr/>
            </p:nvSpPr>
            <p:spPr bwMode="auto">
              <a:xfrm>
                <a:off x="2028" y="1346"/>
                <a:ext cx="676" cy="192"/>
              </a:xfrm>
              <a:prstGeom prst="rect">
                <a:avLst/>
              </a:prstGeom>
              <a:solidFill>
                <a:srgbClr val="FFF2E4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0">
                    <a:ea typeface="ＭＳ Ｐゴシック" charset="-128"/>
                    <a:cs typeface="ＭＳ Ｐゴシック" charset="-128"/>
                  </a:rPr>
                  <a:t>Network switches</a:t>
                </a:r>
                <a:endParaRPr lang="en-US" sz="1200" b="0"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422650" y="704850"/>
            <a:ext cx="1590675" cy="1600200"/>
            <a:chOff x="2336" y="444"/>
            <a:chExt cx="1085" cy="1008"/>
          </a:xfrm>
        </p:grpSpPr>
        <p:sp>
          <p:nvSpPr>
            <p:cNvPr id="283676" name="Text Box 28"/>
            <p:cNvSpPr txBox="1">
              <a:spLocks noChangeArrowheads="1"/>
            </p:cNvSpPr>
            <p:nvPr/>
          </p:nvSpPr>
          <p:spPr bwMode="auto">
            <a:xfrm>
              <a:off x="2797" y="601"/>
              <a:ext cx="62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Second-</a:t>
              </a:r>
            </a:p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level</a:t>
              </a:r>
            </a:p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trigger</a:t>
              </a:r>
            </a:p>
          </p:txBody>
        </p:sp>
        <p:sp>
          <p:nvSpPr>
            <p:cNvPr id="283677" name="Line 29"/>
            <p:cNvSpPr>
              <a:spLocks noChangeShapeType="1"/>
            </p:cNvSpPr>
            <p:nvPr/>
          </p:nvSpPr>
          <p:spPr bwMode="auto">
            <a:xfrm flipV="1">
              <a:off x="2466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78" name="Line 30"/>
            <p:cNvSpPr>
              <a:spLocks noChangeShapeType="1"/>
            </p:cNvSpPr>
            <p:nvPr/>
          </p:nvSpPr>
          <p:spPr bwMode="auto">
            <a:xfrm flipV="1">
              <a:off x="2518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79" name="Line 31"/>
            <p:cNvSpPr>
              <a:spLocks noChangeShapeType="1"/>
            </p:cNvSpPr>
            <p:nvPr/>
          </p:nvSpPr>
          <p:spPr bwMode="auto">
            <a:xfrm flipV="1">
              <a:off x="2570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0" name="Line 32"/>
            <p:cNvSpPr>
              <a:spLocks noChangeShapeType="1"/>
            </p:cNvSpPr>
            <p:nvPr/>
          </p:nvSpPr>
          <p:spPr bwMode="auto">
            <a:xfrm flipV="1">
              <a:off x="2622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1" name="Rectangle 33"/>
            <p:cNvSpPr>
              <a:spLocks noChangeArrowheads="1"/>
            </p:cNvSpPr>
            <p:nvPr/>
          </p:nvSpPr>
          <p:spPr bwMode="auto">
            <a:xfrm>
              <a:off x="2652" y="1068"/>
              <a:ext cx="260" cy="96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0">
                  <a:ea typeface="ＭＳ Ｐゴシック" charset="-128"/>
                  <a:cs typeface="ＭＳ Ｐゴシック" charset="-128"/>
                </a:rPr>
                <a:t>pROS</a:t>
              </a:r>
              <a:endParaRPr lang="en-US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682" name="Line 34"/>
            <p:cNvSpPr>
              <a:spLocks noChangeShapeType="1"/>
            </p:cNvSpPr>
            <p:nvPr/>
          </p:nvSpPr>
          <p:spPr bwMode="auto">
            <a:xfrm>
              <a:off x="2668" y="1164"/>
              <a:ext cx="0" cy="185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3" name="Text Box 35"/>
            <p:cNvSpPr txBox="1">
              <a:spLocks noChangeArrowheads="1"/>
            </p:cNvSpPr>
            <p:nvPr/>
          </p:nvSpPr>
          <p:spPr bwMode="auto">
            <a:xfrm>
              <a:off x="2336" y="444"/>
              <a:ext cx="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 500 </a:t>
              </a:r>
            </a:p>
          </p:txBody>
        </p:sp>
        <p:sp>
          <p:nvSpPr>
            <p:cNvPr id="283684" name="Text Box 36"/>
            <p:cNvSpPr txBox="1">
              <a:spLocks noChangeArrowheads="1"/>
            </p:cNvSpPr>
            <p:nvPr/>
          </p:nvSpPr>
          <p:spPr bwMode="auto">
            <a:xfrm>
              <a:off x="2691" y="1136"/>
              <a:ext cx="332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stores </a:t>
              </a:r>
            </a:p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LVL2</a:t>
              </a:r>
            </a:p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output</a:t>
              </a:r>
            </a:p>
          </p:txBody>
        </p:sp>
        <p:sp>
          <p:nvSpPr>
            <p:cNvPr id="283685" name="Rectangle 37"/>
            <p:cNvSpPr>
              <a:spLocks noChangeArrowheads="1"/>
            </p:cNvSpPr>
            <p:nvPr/>
          </p:nvSpPr>
          <p:spPr bwMode="auto">
            <a:xfrm>
              <a:off x="2444" y="588"/>
              <a:ext cx="364" cy="431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LVL2 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farm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267200" y="4051300"/>
            <a:ext cx="1828330" cy="1981200"/>
            <a:chOff x="2912" y="2552"/>
            <a:chExt cx="1248" cy="1248"/>
          </a:xfrm>
        </p:grpSpPr>
        <p:sp>
          <p:nvSpPr>
            <p:cNvPr id="283689" name="Rectangle 41"/>
            <p:cNvSpPr>
              <a:spLocks noChangeArrowheads="1"/>
            </p:cNvSpPr>
            <p:nvPr/>
          </p:nvSpPr>
          <p:spPr bwMode="auto">
            <a:xfrm>
              <a:off x="2964" y="2974"/>
              <a:ext cx="364" cy="528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Read-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Out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Drivers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12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ROD</a:t>
              </a:r>
              <a:r>
                <a:rPr lang="en-US" sz="1200" b="0">
                  <a:ea typeface="ＭＳ Ｐゴシック" charset="-128"/>
                  <a:cs typeface="ＭＳ Ｐゴシック" charset="-128"/>
                </a:rPr>
                <a:t>s</a:t>
              </a:r>
              <a:r>
                <a:rPr lang="en-US" sz="1000" b="0">
                  <a:ea typeface="ＭＳ Ｐゴシック" charset="-128"/>
                  <a:cs typeface="ＭＳ Ｐゴシック" charset="-128"/>
                </a:rPr>
                <a:t>)</a:t>
              </a:r>
              <a:endParaRPr lang="en-US" sz="12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690" name="Rectangle 42"/>
            <p:cNvSpPr>
              <a:spLocks noChangeArrowheads="1"/>
            </p:cNvSpPr>
            <p:nvPr/>
          </p:nvSpPr>
          <p:spPr bwMode="auto">
            <a:xfrm>
              <a:off x="3484" y="3358"/>
              <a:ext cx="364" cy="394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First-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level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trigger</a:t>
              </a:r>
            </a:p>
          </p:txBody>
        </p:sp>
        <p:sp>
          <p:nvSpPr>
            <p:cNvPr id="283691" name="Line 43"/>
            <p:cNvSpPr>
              <a:spLocks noChangeShapeType="1"/>
            </p:cNvSpPr>
            <p:nvPr/>
          </p:nvSpPr>
          <p:spPr bwMode="auto">
            <a:xfrm flipH="1" flipV="1">
              <a:off x="3848" y="3406"/>
              <a:ext cx="31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2" name="Line 44"/>
            <p:cNvSpPr>
              <a:spLocks noChangeShapeType="1"/>
            </p:cNvSpPr>
            <p:nvPr/>
          </p:nvSpPr>
          <p:spPr bwMode="auto">
            <a:xfrm>
              <a:off x="3848" y="3454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3" name="Line 45"/>
            <p:cNvSpPr>
              <a:spLocks noChangeShapeType="1"/>
            </p:cNvSpPr>
            <p:nvPr/>
          </p:nvSpPr>
          <p:spPr bwMode="auto">
            <a:xfrm rot="5400000" flipH="1">
              <a:off x="3744" y="2894"/>
              <a:ext cx="0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4" name="Line 46"/>
            <p:cNvSpPr>
              <a:spLocks noChangeShapeType="1"/>
            </p:cNvSpPr>
            <p:nvPr/>
          </p:nvSpPr>
          <p:spPr bwMode="auto">
            <a:xfrm rot="-5400000" flipH="1" flipV="1">
              <a:off x="3742" y="2849"/>
              <a:ext cx="6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5" name="Line 47"/>
            <p:cNvSpPr>
              <a:spLocks noChangeShapeType="1"/>
            </p:cNvSpPr>
            <p:nvPr/>
          </p:nvSpPr>
          <p:spPr bwMode="auto">
            <a:xfrm rot="-5400000" flipH="1" flipV="1">
              <a:off x="3742" y="2801"/>
              <a:ext cx="6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6" name="Line 48"/>
            <p:cNvSpPr>
              <a:spLocks noChangeShapeType="1"/>
            </p:cNvSpPr>
            <p:nvPr/>
          </p:nvSpPr>
          <p:spPr bwMode="auto">
            <a:xfrm rot="-5400000" flipH="1" flipV="1">
              <a:off x="3741" y="2753"/>
              <a:ext cx="6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7" name="Line 49"/>
            <p:cNvSpPr>
              <a:spLocks noChangeShapeType="1"/>
            </p:cNvSpPr>
            <p:nvPr/>
          </p:nvSpPr>
          <p:spPr bwMode="auto">
            <a:xfrm rot="-5400000" flipH="1" flipV="1">
              <a:off x="3741" y="2706"/>
              <a:ext cx="7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8" name="Text Box 50"/>
            <p:cNvSpPr txBox="1">
              <a:spLocks noChangeArrowheads="1"/>
            </p:cNvSpPr>
            <p:nvPr/>
          </p:nvSpPr>
          <p:spPr bwMode="auto">
            <a:xfrm>
              <a:off x="3250" y="2846"/>
              <a:ext cx="6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Dedicated links</a:t>
              </a:r>
            </a:p>
          </p:txBody>
        </p:sp>
        <p:sp>
          <p:nvSpPr>
            <p:cNvPr id="283699" name="Line 51"/>
            <p:cNvSpPr>
              <a:spLocks noChangeShapeType="1"/>
            </p:cNvSpPr>
            <p:nvPr/>
          </p:nvSpPr>
          <p:spPr bwMode="auto">
            <a:xfrm rot="-5400000" flipH="1" flipV="1">
              <a:off x="3740" y="2658"/>
              <a:ext cx="7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0" name="Line 52"/>
            <p:cNvSpPr>
              <a:spLocks noChangeShapeType="1"/>
            </p:cNvSpPr>
            <p:nvPr/>
          </p:nvSpPr>
          <p:spPr bwMode="auto">
            <a:xfrm rot="-5400000" flipH="1" flipV="1">
              <a:off x="3740" y="2609"/>
              <a:ext cx="7" cy="833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1" name="Line 53"/>
            <p:cNvSpPr>
              <a:spLocks noChangeShapeType="1"/>
            </p:cNvSpPr>
            <p:nvPr/>
          </p:nvSpPr>
          <p:spPr bwMode="auto">
            <a:xfrm rot="5400000" flipH="1">
              <a:off x="3406" y="3328"/>
              <a:ext cx="0" cy="156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2" name="Line 54"/>
            <p:cNvSpPr>
              <a:spLocks noChangeShapeType="1"/>
            </p:cNvSpPr>
            <p:nvPr/>
          </p:nvSpPr>
          <p:spPr bwMode="auto">
            <a:xfrm flipH="1" flipV="1">
              <a:off x="3900" y="3454"/>
              <a:ext cx="52" cy="9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3" name="Line 55"/>
            <p:cNvSpPr>
              <a:spLocks noChangeShapeType="1"/>
            </p:cNvSpPr>
            <p:nvPr/>
          </p:nvSpPr>
          <p:spPr bwMode="auto">
            <a:xfrm flipH="1" flipV="1">
              <a:off x="3952" y="3550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4" name="Line 56"/>
            <p:cNvSpPr>
              <a:spLocks noChangeShapeType="1"/>
            </p:cNvSpPr>
            <p:nvPr/>
          </p:nvSpPr>
          <p:spPr bwMode="auto">
            <a:xfrm flipH="1" flipV="1">
              <a:off x="3328" y="3454"/>
              <a:ext cx="104" cy="34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5" name="Line 57"/>
            <p:cNvSpPr>
              <a:spLocks noChangeShapeType="1"/>
            </p:cNvSpPr>
            <p:nvPr/>
          </p:nvSpPr>
          <p:spPr bwMode="auto">
            <a:xfrm flipH="1">
              <a:off x="2964" y="2802"/>
              <a:ext cx="98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6" name="Text Box 58"/>
            <p:cNvSpPr txBox="1">
              <a:spLocks noChangeArrowheads="1"/>
            </p:cNvSpPr>
            <p:nvPr/>
          </p:nvSpPr>
          <p:spPr bwMode="auto">
            <a:xfrm>
              <a:off x="2964" y="2814"/>
              <a:ext cx="3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VME</a:t>
              </a:r>
            </a:p>
          </p:txBody>
        </p:sp>
        <p:sp>
          <p:nvSpPr>
            <p:cNvPr id="283707" name="Text Box 59"/>
            <p:cNvSpPr txBox="1">
              <a:spLocks noChangeArrowheads="1"/>
            </p:cNvSpPr>
            <p:nvPr/>
          </p:nvSpPr>
          <p:spPr bwMode="auto">
            <a:xfrm>
              <a:off x="2912" y="2552"/>
              <a:ext cx="9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 i="1">
                  <a:ea typeface="ＭＳ Ｐゴシック" charset="-128"/>
                  <a:cs typeface="ＭＳ Ｐゴシック" charset="-128"/>
                </a:rPr>
                <a:t>Data of events accepted</a:t>
              </a:r>
            </a:p>
            <a:p>
              <a:r>
                <a:rPr lang="en-US" sz="1000" b="0" i="1">
                  <a:ea typeface="ＭＳ Ｐゴシック" charset="-128"/>
                  <a:cs typeface="ＭＳ Ｐゴシック" charset="-128"/>
                </a:rPr>
                <a:t>by first-level trigger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08" name="Line 60"/>
            <p:cNvSpPr>
              <a:spLocks noChangeShapeType="1"/>
            </p:cNvSpPr>
            <p:nvPr/>
          </p:nvSpPr>
          <p:spPr bwMode="auto">
            <a:xfrm flipV="1">
              <a:off x="4004" y="2552"/>
              <a:ext cx="0" cy="1248"/>
            </a:xfrm>
            <a:prstGeom prst="line">
              <a:avLst/>
            </a:prstGeom>
            <a:noFill/>
            <a:ln w="12700">
              <a:solidFill>
                <a:srgbClr val="80004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752600" y="4164013"/>
            <a:ext cx="4214813" cy="2509838"/>
            <a:chOff x="1196" y="2623"/>
            <a:chExt cx="2876" cy="1581"/>
          </a:xfrm>
        </p:grpSpPr>
        <p:sp>
          <p:nvSpPr>
            <p:cNvPr id="283710" name="AutoShape 62"/>
            <p:cNvSpPr>
              <a:spLocks noChangeArrowheads="1"/>
            </p:cNvSpPr>
            <p:nvPr/>
          </p:nvSpPr>
          <p:spPr bwMode="auto">
            <a:xfrm>
              <a:off x="1270" y="3896"/>
              <a:ext cx="468" cy="240"/>
            </a:xfrm>
            <a:prstGeom prst="leftArrow">
              <a:avLst>
                <a:gd name="adj1" fmla="val 50000"/>
                <a:gd name="adj2" fmla="val 48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1" lang="en-US" sz="1600" b="0">
                <a:solidFill>
                  <a:schemeClr val="accent2"/>
                </a:solidFill>
                <a:latin typeface="Times New Roman" charset="0"/>
              </a:endParaRP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196" y="2623"/>
              <a:ext cx="2876" cy="1581"/>
              <a:chOff x="1196" y="2623"/>
              <a:chExt cx="2876" cy="1581"/>
            </a:xfrm>
          </p:grpSpPr>
          <p:sp>
            <p:nvSpPr>
              <p:cNvPr id="283712" name="Rectangle 64"/>
              <p:cNvSpPr>
                <a:spLocks noChangeArrowheads="1"/>
              </p:cNvSpPr>
              <p:nvPr/>
            </p:nvSpPr>
            <p:spPr bwMode="auto">
              <a:xfrm>
                <a:off x="2028" y="2984"/>
                <a:ext cx="624" cy="528"/>
              </a:xfrm>
              <a:prstGeom prst="rect">
                <a:avLst/>
              </a:prstGeom>
              <a:solidFill>
                <a:srgbClr val="FFF2E4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Read-Out</a:t>
                </a:r>
              </a:p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Subsystems</a:t>
                </a:r>
              </a:p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(</a:t>
                </a:r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ROS</a:t>
                </a:r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</a:t>
                </a:r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)</a:t>
                </a:r>
                <a:endParaRPr lang="en-US" sz="1200" b="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3713" name="Line 65"/>
              <p:cNvSpPr>
                <a:spLocks noChangeShapeType="1"/>
              </p:cNvSpPr>
              <p:nvPr/>
            </p:nvSpPr>
            <p:spPr bwMode="auto">
              <a:xfrm rot="16200000" flipV="1">
                <a:off x="2807" y="3275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4" name="Line 66"/>
              <p:cNvSpPr>
                <a:spLocks noChangeShapeType="1"/>
              </p:cNvSpPr>
              <p:nvPr/>
            </p:nvSpPr>
            <p:spPr bwMode="auto">
              <a:xfrm rot="16200000" flipV="1">
                <a:off x="2807" y="3227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5" name="Line 67"/>
              <p:cNvSpPr>
                <a:spLocks noChangeShapeType="1"/>
              </p:cNvSpPr>
              <p:nvPr/>
            </p:nvSpPr>
            <p:spPr bwMode="auto">
              <a:xfrm rot="16200000" flipV="1">
                <a:off x="2807" y="3179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6" name="Line 68"/>
              <p:cNvSpPr>
                <a:spLocks noChangeShapeType="1"/>
              </p:cNvSpPr>
              <p:nvPr/>
            </p:nvSpPr>
            <p:spPr bwMode="auto">
              <a:xfrm rot="16200000" flipV="1">
                <a:off x="2807" y="3131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7" name="Line 69"/>
              <p:cNvSpPr>
                <a:spLocks noChangeShapeType="1"/>
              </p:cNvSpPr>
              <p:nvPr/>
            </p:nvSpPr>
            <p:spPr bwMode="auto">
              <a:xfrm rot="16200000" flipV="1">
                <a:off x="2808" y="3084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8" name="Line 70"/>
              <p:cNvSpPr>
                <a:spLocks noChangeShapeType="1"/>
              </p:cNvSpPr>
              <p:nvPr/>
            </p:nvSpPr>
            <p:spPr bwMode="auto">
              <a:xfrm rot="16200000" flipV="1">
                <a:off x="2807" y="3035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9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2807" y="2987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0" name="Line 72"/>
              <p:cNvSpPr>
                <a:spLocks noChangeShapeType="1"/>
              </p:cNvSpPr>
              <p:nvPr/>
            </p:nvSpPr>
            <p:spPr bwMode="auto">
              <a:xfrm rot="16200000" flipV="1">
                <a:off x="2807" y="2939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1" name="Line 73"/>
              <p:cNvSpPr>
                <a:spLocks noChangeShapeType="1"/>
              </p:cNvSpPr>
              <p:nvPr/>
            </p:nvSpPr>
            <p:spPr bwMode="auto">
              <a:xfrm rot="16200000" flipV="1">
                <a:off x="2807" y="2891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3" name="Text Box 75"/>
              <p:cNvSpPr txBox="1">
                <a:spLocks noChangeArrowheads="1"/>
              </p:cNvSpPr>
              <p:nvPr/>
            </p:nvSpPr>
            <p:spPr bwMode="auto">
              <a:xfrm>
                <a:off x="2648" y="2623"/>
                <a:ext cx="33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1600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Read-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Out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Links</a:t>
                </a:r>
              </a:p>
            </p:txBody>
          </p:sp>
          <p:sp>
            <p:nvSpPr>
              <p:cNvPr id="283724" name="Rectangle 76"/>
              <p:cNvSpPr>
                <a:spLocks noChangeArrowheads="1"/>
              </p:cNvSpPr>
              <p:nvPr/>
            </p:nvSpPr>
            <p:spPr bwMode="auto">
              <a:xfrm>
                <a:off x="1196" y="3358"/>
                <a:ext cx="364" cy="288"/>
              </a:xfrm>
              <a:prstGeom prst="rect">
                <a:avLst/>
              </a:prstGeom>
              <a:solidFill>
                <a:srgbClr val="FFF2E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RoI</a:t>
                </a:r>
              </a:p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Builder</a:t>
                </a:r>
                <a:endParaRPr lang="en-US" sz="2400" b="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3725" name="Line 77"/>
              <p:cNvSpPr>
                <a:spLocks noChangeShapeType="1"/>
              </p:cNvSpPr>
              <p:nvPr/>
            </p:nvSpPr>
            <p:spPr bwMode="auto">
              <a:xfrm flipH="1">
                <a:off x="1560" y="3550"/>
                <a:ext cx="1924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6" name="Line 78"/>
              <p:cNvSpPr>
                <a:spLocks noChangeShapeType="1"/>
              </p:cNvSpPr>
              <p:nvPr/>
            </p:nvSpPr>
            <p:spPr bwMode="auto">
              <a:xfrm flipH="1">
                <a:off x="1560" y="3598"/>
                <a:ext cx="1924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7" name="Text Box 79"/>
              <p:cNvSpPr txBox="1">
                <a:spLocks noChangeArrowheads="1"/>
              </p:cNvSpPr>
              <p:nvPr/>
            </p:nvSpPr>
            <p:spPr bwMode="auto">
              <a:xfrm>
                <a:off x="1850" y="2696"/>
                <a:ext cx="3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~150</a:t>
                </a:r>
              </a:p>
              <a:p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PCs</a:t>
                </a:r>
              </a:p>
            </p:txBody>
          </p:sp>
          <p:sp>
            <p:nvSpPr>
              <p:cNvPr id="283728" name="Text Box 80"/>
              <p:cNvSpPr txBox="1">
                <a:spLocks noChangeArrowheads="1"/>
              </p:cNvSpPr>
              <p:nvPr/>
            </p:nvSpPr>
            <p:spPr bwMode="auto">
              <a:xfrm>
                <a:off x="1763" y="3800"/>
                <a:ext cx="2309" cy="4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ea typeface="ＭＳ Ｐゴシック" charset="-128"/>
                    <a:cs typeface="ＭＳ Ｐゴシック" charset="-128"/>
                  </a:rPr>
                  <a:t>Event data </a:t>
                </a:r>
                <a:r>
                  <a:rPr lang="en-US">
                    <a:ea typeface="ＭＳ Ｐゴシック" charset="-128"/>
                    <a:cs typeface="ＭＳ Ｐゴシック" charset="-128"/>
                  </a:rPr>
                  <a:t>pushed</a:t>
                </a:r>
                <a:r>
                  <a:rPr lang="en-US" b="0">
                    <a:ea typeface="ＭＳ Ｐゴシック" charset="-128"/>
                    <a:cs typeface="ＭＳ Ｐゴシック" charset="-128"/>
                  </a:rPr>
                  <a:t> @ ≤ 100 kHz, </a:t>
                </a:r>
              </a:p>
              <a:p>
                <a:r>
                  <a:rPr lang="en-US" b="0">
                    <a:ea typeface="ＭＳ Ｐゴシック" charset="-128"/>
                    <a:cs typeface="ＭＳ Ｐゴシック" charset="-128"/>
                  </a:rPr>
                  <a:t>1600 fragments of ~ 1 kByte each</a:t>
                </a: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1600200" y="2228850"/>
            <a:ext cx="4191000" cy="3825875"/>
            <a:chOff x="1092" y="1404"/>
            <a:chExt cx="2860" cy="2410"/>
          </a:xfrm>
        </p:grpSpPr>
        <p:sp>
          <p:nvSpPr>
            <p:cNvPr id="283730" name="Text Box 82"/>
            <p:cNvSpPr txBox="1">
              <a:spLocks noChangeArrowheads="1"/>
            </p:cNvSpPr>
            <p:nvPr/>
          </p:nvSpPr>
          <p:spPr bwMode="auto">
            <a:xfrm>
              <a:off x="1612" y="3656"/>
              <a:ext cx="1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Timing Trigger Control (TTC)</a:t>
              </a:r>
            </a:p>
          </p:txBody>
        </p: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1092" y="1404"/>
              <a:ext cx="2860" cy="2410"/>
              <a:chOff x="1092" y="1404"/>
              <a:chExt cx="2860" cy="2410"/>
            </a:xfrm>
          </p:grpSpPr>
          <p:sp>
            <p:nvSpPr>
              <p:cNvPr id="283732" name="Line 84"/>
              <p:cNvSpPr>
                <a:spLocks noChangeShapeType="1"/>
              </p:cNvSpPr>
              <p:nvPr/>
            </p:nvSpPr>
            <p:spPr bwMode="auto">
              <a:xfrm flipV="1">
                <a:off x="1092" y="1491"/>
                <a:ext cx="0" cy="2323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3" name="Line 85"/>
              <p:cNvSpPr>
                <a:spLocks noChangeShapeType="1"/>
              </p:cNvSpPr>
              <p:nvPr/>
            </p:nvSpPr>
            <p:spPr bwMode="auto">
              <a:xfrm flipV="1">
                <a:off x="1092" y="3454"/>
                <a:ext cx="104" cy="9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4" name="Line 86"/>
              <p:cNvSpPr>
                <a:spLocks noChangeShapeType="1"/>
              </p:cNvSpPr>
              <p:nvPr/>
            </p:nvSpPr>
            <p:spPr bwMode="auto">
              <a:xfrm flipV="1">
                <a:off x="1092" y="3800"/>
                <a:ext cx="2860" cy="1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5" name="Line 87"/>
              <p:cNvSpPr>
                <a:spLocks noChangeShapeType="1"/>
              </p:cNvSpPr>
              <p:nvPr/>
            </p:nvSpPr>
            <p:spPr bwMode="auto">
              <a:xfrm flipV="1">
                <a:off x="1092" y="1404"/>
                <a:ext cx="104" cy="9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1447800" y="1771650"/>
            <a:ext cx="1524000" cy="457200"/>
            <a:chOff x="988" y="1116"/>
            <a:chExt cx="1040" cy="288"/>
          </a:xfrm>
        </p:grpSpPr>
        <p:sp>
          <p:nvSpPr>
            <p:cNvPr id="283737" name="Rectangle 89"/>
            <p:cNvSpPr>
              <a:spLocks noChangeArrowheads="1"/>
            </p:cNvSpPr>
            <p:nvPr/>
          </p:nvSpPr>
          <p:spPr bwMode="auto">
            <a:xfrm>
              <a:off x="988" y="1116"/>
              <a:ext cx="364" cy="288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DataFlow</a:t>
              </a: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Manager</a:t>
              </a:r>
              <a:endParaRPr lang="en-US" sz="24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38" name="Line 90"/>
            <p:cNvSpPr>
              <a:spLocks noChangeShapeType="1"/>
            </p:cNvSpPr>
            <p:nvPr/>
          </p:nvSpPr>
          <p:spPr bwMode="auto">
            <a:xfrm>
              <a:off x="1352" y="1371"/>
              <a:ext cx="67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2209800" y="704850"/>
            <a:ext cx="762000" cy="1371600"/>
            <a:chOff x="1508" y="444"/>
            <a:chExt cx="520" cy="864"/>
          </a:xfrm>
        </p:grpSpPr>
        <p:sp>
          <p:nvSpPr>
            <p:cNvPr id="283740" name="Rectangle 92"/>
            <p:cNvSpPr>
              <a:spLocks noChangeArrowheads="1"/>
            </p:cNvSpPr>
            <p:nvPr/>
          </p:nvSpPr>
          <p:spPr bwMode="auto">
            <a:xfrm>
              <a:off x="1560" y="588"/>
              <a:ext cx="364" cy="43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Event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Filter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(EF)</a:t>
              </a:r>
            </a:p>
          </p:txBody>
        </p:sp>
        <p:sp>
          <p:nvSpPr>
            <p:cNvPr id="283741" name="Line 93"/>
            <p:cNvSpPr>
              <a:spLocks noChangeShapeType="1"/>
            </p:cNvSpPr>
            <p:nvPr/>
          </p:nvSpPr>
          <p:spPr bwMode="auto">
            <a:xfrm flipV="1">
              <a:off x="1924" y="1020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2" name="Line 94"/>
            <p:cNvSpPr>
              <a:spLocks noChangeShapeType="1"/>
            </p:cNvSpPr>
            <p:nvPr/>
          </p:nvSpPr>
          <p:spPr bwMode="auto">
            <a:xfrm flipV="1">
              <a:off x="1924" y="972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3" name="Line 95"/>
            <p:cNvSpPr>
              <a:spLocks noChangeShapeType="1"/>
            </p:cNvSpPr>
            <p:nvPr/>
          </p:nvSpPr>
          <p:spPr bwMode="auto">
            <a:xfrm flipV="1">
              <a:off x="1612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4" name="Text Box 96"/>
            <p:cNvSpPr txBox="1">
              <a:spLocks noChangeArrowheads="1"/>
            </p:cNvSpPr>
            <p:nvPr/>
          </p:nvSpPr>
          <p:spPr bwMode="auto">
            <a:xfrm>
              <a:off x="1508" y="444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~1600</a:t>
              </a:r>
            </a:p>
          </p:txBody>
        </p:sp>
        <p:sp>
          <p:nvSpPr>
            <p:cNvPr id="283745" name="Rectangle 97"/>
            <p:cNvSpPr>
              <a:spLocks noChangeArrowheads="1"/>
            </p:cNvSpPr>
            <p:nvPr/>
          </p:nvSpPr>
          <p:spPr bwMode="auto">
            <a:xfrm>
              <a:off x="1560" y="1116"/>
              <a:ext cx="364" cy="19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Network </a:t>
              </a: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switches</a:t>
              </a:r>
              <a:endParaRPr lang="en-US" sz="12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46" name="Line 98"/>
            <p:cNvSpPr>
              <a:spLocks noChangeShapeType="1"/>
            </p:cNvSpPr>
            <p:nvPr/>
          </p:nvSpPr>
          <p:spPr bwMode="auto">
            <a:xfrm flipV="1">
              <a:off x="1664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7" name="Line 99"/>
            <p:cNvSpPr>
              <a:spLocks noChangeShapeType="1"/>
            </p:cNvSpPr>
            <p:nvPr/>
          </p:nvSpPr>
          <p:spPr bwMode="auto">
            <a:xfrm flipV="1">
              <a:off x="1716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8" name="Line 100"/>
            <p:cNvSpPr>
              <a:spLocks noChangeShapeType="1"/>
            </p:cNvSpPr>
            <p:nvPr/>
          </p:nvSpPr>
          <p:spPr bwMode="auto">
            <a:xfrm flipV="1">
              <a:off x="1768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9" name="Line 101"/>
            <p:cNvSpPr>
              <a:spLocks noChangeShapeType="1"/>
            </p:cNvSpPr>
            <p:nvPr/>
          </p:nvSpPr>
          <p:spPr bwMode="auto">
            <a:xfrm flipV="1">
              <a:off x="1820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0" name="Line 102"/>
            <p:cNvSpPr>
              <a:spLocks noChangeShapeType="1"/>
            </p:cNvSpPr>
            <p:nvPr/>
          </p:nvSpPr>
          <p:spPr bwMode="auto">
            <a:xfrm flipV="1">
              <a:off x="1872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1" name="Line 103"/>
            <p:cNvSpPr>
              <a:spLocks noChangeShapeType="1"/>
            </p:cNvSpPr>
            <p:nvPr/>
          </p:nvSpPr>
          <p:spPr bwMode="auto">
            <a:xfrm flipV="1">
              <a:off x="1924" y="924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3752" name="Text Box 104"/>
          <p:cNvSpPr txBox="1">
            <a:spLocks noChangeArrowheads="1"/>
          </p:cNvSpPr>
          <p:nvPr/>
        </p:nvSpPr>
        <p:spPr bwMode="auto">
          <a:xfrm>
            <a:off x="127000" y="3295650"/>
            <a:ext cx="13170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Event data </a:t>
            </a:r>
          </a:p>
          <a:p>
            <a:r>
              <a:rPr lang="en-US" sz="1600" dirty="0">
                <a:ea typeface="ＭＳ Ｐゴシック" charset="-128"/>
                <a:cs typeface="ＭＳ Ｐゴシック" charset="-128"/>
              </a:rPr>
              <a:t>pulled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: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partial events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@ ≤ 100 kHz,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full events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@ ~ 3 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kHz</a:t>
            </a:r>
          </a:p>
          <a:p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Event size </a:t>
            </a:r>
          </a:p>
          <a:p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~1.5MB</a:t>
            </a:r>
          </a:p>
          <a:p>
            <a:endParaRPr lang="en-US" sz="1600" b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3753" name="AutoShape 105"/>
          <p:cNvSpPr>
            <a:spLocks noChangeArrowheads="1"/>
          </p:cNvSpPr>
          <p:nvPr/>
        </p:nvSpPr>
        <p:spPr bwMode="auto">
          <a:xfrm rot="5400000">
            <a:off x="381000" y="268605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228600" y="471488"/>
            <a:ext cx="3733800" cy="1131888"/>
            <a:chOff x="156" y="297"/>
            <a:chExt cx="2548" cy="713"/>
          </a:xfrm>
        </p:grpSpPr>
        <p:sp>
          <p:nvSpPr>
            <p:cNvPr id="283756" name="Text Box 108"/>
            <p:cNvSpPr txBox="1">
              <a:spLocks noChangeArrowheads="1"/>
            </p:cNvSpPr>
            <p:nvPr/>
          </p:nvSpPr>
          <p:spPr bwMode="auto">
            <a:xfrm>
              <a:off x="1363" y="297"/>
              <a:ext cx="13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 smtClean="0">
                  <a:ea typeface="ＭＳ Ｐゴシック" charset="-128"/>
                  <a:cs typeface="ＭＳ Ｐゴシック" charset="-128"/>
                </a:rPr>
                <a:t>4-code dual-socket nodes</a:t>
              </a:r>
              <a:endParaRPr lang="en-US" sz="1200" b="0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57" name="Line 109"/>
            <p:cNvSpPr>
              <a:spLocks noChangeShapeType="1"/>
            </p:cNvSpPr>
            <p:nvPr/>
          </p:nvSpPr>
          <p:spPr bwMode="auto">
            <a:xfrm flipV="1">
              <a:off x="1196" y="464"/>
              <a:ext cx="1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8" name="Line 110"/>
            <p:cNvSpPr>
              <a:spLocks noChangeShapeType="1"/>
            </p:cNvSpPr>
            <p:nvPr/>
          </p:nvSpPr>
          <p:spPr bwMode="auto">
            <a:xfrm>
              <a:off x="2652" y="464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9" name="Line 111"/>
            <p:cNvSpPr>
              <a:spLocks noChangeShapeType="1"/>
            </p:cNvSpPr>
            <p:nvPr/>
          </p:nvSpPr>
          <p:spPr bwMode="auto">
            <a:xfrm flipH="1">
              <a:off x="1144" y="464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12"/>
            <p:cNvGrpSpPr>
              <a:grpSpLocks/>
            </p:cNvGrpSpPr>
            <p:nvPr/>
          </p:nvGrpSpPr>
          <p:grpSpPr bwMode="auto">
            <a:xfrm>
              <a:off x="156" y="316"/>
              <a:ext cx="952" cy="694"/>
              <a:chOff x="156" y="316"/>
              <a:chExt cx="952" cy="694"/>
            </a:xfrm>
          </p:grpSpPr>
          <p:sp>
            <p:nvSpPr>
              <p:cNvPr id="283761" name="Text Box 113"/>
              <p:cNvSpPr txBox="1">
                <a:spLocks noChangeArrowheads="1"/>
              </p:cNvSpPr>
              <p:nvPr/>
            </p:nvSpPr>
            <p:spPr bwMode="auto">
              <a:xfrm>
                <a:off x="162" y="316"/>
                <a:ext cx="62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CERN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computer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centre</a:t>
                </a:r>
              </a:p>
            </p:txBody>
          </p:sp>
          <p:sp>
            <p:nvSpPr>
              <p:cNvPr id="283762" name="Text Box 114"/>
              <p:cNvSpPr txBox="1">
                <a:spLocks noChangeArrowheads="1"/>
              </p:cNvSpPr>
              <p:nvPr/>
            </p:nvSpPr>
            <p:spPr bwMode="auto">
              <a:xfrm>
                <a:off x="608" y="598"/>
                <a:ext cx="50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Event rate 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~ 200 Hz</a:t>
                </a:r>
              </a:p>
            </p:txBody>
          </p:sp>
          <p:sp>
            <p:nvSpPr>
              <p:cNvPr id="283763" name="Line 115"/>
              <p:cNvSpPr>
                <a:spLocks noChangeShapeType="1"/>
              </p:cNvSpPr>
              <p:nvPr/>
            </p:nvSpPr>
            <p:spPr bwMode="auto">
              <a:xfrm flipH="1">
                <a:off x="624" y="853"/>
                <a:ext cx="468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64" name="Rectangle 116"/>
              <p:cNvSpPr>
                <a:spLocks noChangeArrowheads="1"/>
              </p:cNvSpPr>
              <p:nvPr/>
            </p:nvSpPr>
            <p:spPr bwMode="auto">
              <a:xfrm>
                <a:off x="156" y="722"/>
                <a:ext cx="468" cy="288"/>
              </a:xfrm>
              <a:prstGeom prst="rect">
                <a:avLst/>
              </a:prstGeom>
              <a:solidFill>
                <a:srgbClr val="FFF2E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Data </a:t>
                </a:r>
              </a:p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storage</a:t>
                </a:r>
              </a:p>
            </p:txBody>
          </p:sp>
        </p:grpSp>
      </p:grpSp>
      <p:grpSp>
        <p:nvGrpSpPr>
          <p:cNvPr id="15" name="Group 117"/>
          <p:cNvGrpSpPr>
            <a:grpSpLocks/>
          </p:cNvGrpSpPr>
          <p:nvPr/>
        </p:nvGrpSpPr>
        <p:grpSpPr bwMode="auto">
          <a:xfrm>
            <a:off x="1600200" y="704850"/>
            <a:ext cx="685800" cy="1219200"/>
            <a:chOff x="1092" y="444"/>
            <a:chExt cx="468" cy="768"/>
          </a:xfrm>
        </p:grpSpPr>
        <p:sp>
          <p:nvSpPr>
            <p:cNvPr id="283766" name="Text Box 118"/>
            <p:cNvSpPr txBox="1">
              <a:spLocks noChangeArrowheads="1"/>
            </p:cNvSpPr>
            <p:nvPr/>
          </p:nvSpPr>
          <p:spPr bwMode="auto">
            <a:xfrm>
              <a:off x="1198" y="44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6</a:t>
              </a:r>
            </a:p>
          </p:txBody>
        </p:sp>
        <p:sp>
          <p:nvSpPr>
            <p:cNvPr id="283767" name="Line 119"/>
            <p:cNvSpPr>
              <a:spLocks noChangeShapeType="1"/>
            </p:cNvSpPr>
            <p:nvPr/>
          </p:nvSpPr>
          <p:spPr bwMode="auto">
            <a:xfrm>
              <a:off x="1456" y="972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68" name="Line 120"/>
            <p:cNvSpPr>
              <a:spLocks noChangeShapeType="1"/>
            </p:cNvSpPr>
            <p:nvPr/>
          </p:nvSpPr>
          <p:spPr bwMode="auto">
            <a:xfrm>
              <a:off x="1456" y="1020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69" name="Line 121"/>
            <p:cNvSpPr>
              <a:spLocks noChangeShapeType="1"/>
            </p:cNvSpPr>
            <p:nvPr/>
          </p:nvSpPr>
          <p:spPr bwMode="auto">
            <a:xfrm>
              <a:off x="1456" y="924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0" name="Rectangle 122"/>
            <p:cNvSpPr>
              <a:spLocks noChangeArrowheads="1"/>
            </p:cNvSpPr>
            <p:nvPr/>
          </p:nvSpPr>
          <p:spPr bwMode="auto">
            <a:xfrm>
              <a:off x="1092" y="588"/>
              <a:ext cx="364" cy="43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Local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Storage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SubFarm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Outputs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9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SFO</a:t>
              </a:r>
              <a:r>
                <a:rPr lang="en-US" sz="900" b="0">
                  <a:ea typeface="ＭＳ Ｐゴシック" charset="-128"/>
                  <a:cs typeface="ＭＳ Ｐゴシック" charset="-128"/>
                </a:rPr>
                <a:t>s)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3771" name="Line 123"/>
          <p:cNvSpPr>
            <a:spLocks noChangeShapeType="1"/>
          </p:cNvSpPr>
          <p:nvPr/>
        </p:nvSpPr>
        <p:spPr bwMode="auto">
          <a:xfrm flipH="1">
            <a:off x="3048000" y="2541588"/>
            <a:ext cx="0" cy="1447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24"/>
          <p:cNvGrpSpPr>
            <a:grpSpLocks/>
          </p:cNvGrpSpPr>
          <p:nvPr/>
        </p:nvGrpSpPr>
        <p:grpSpPr bwMode="auto">
          <a:xfrm>
            <a:off x="2927350" y="704850"/>
            <a:ext cx="577850" cy="1431925"/>
            <a:chOff x="1998" y="444"/>
            <a:chExt cx="394" cy="902"/>
          </a:xfrm>
        </p:grpSpPr>
        <p:sp>
          <p:nvSpPr>
            <p:cNvPr id="283773" name="Line 125"/>
            <p:cNvSpPr>
              <a:spLocks noChangeShapeType="1"/>
            </p:cNvSpPr>
            <p:nvPr/>
          </p:nvSpPr>
          <p:spPr bwMode="auto">
            <a:xfrm flipV="1">
              <a:off x="2132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4" name="Line 126"/>
            <p:cNvSpPr>
              <a:spLocks noChangeShapeType="1"/>
            </p:cNvSpPr>
            <p:nvPr/>
          </p:nvSpPr>
          <p:spPr bwMode="auto">
            <a:xfrm flipV="1">
              <a:off x="2184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5" name="Line 127"/>
            <p:cNvSpPr>
              <a:spLocks noChangeShapeType="1"/>
            </p:cNvSpPr>
            <p:nvPr/>
          </p:nvSpPr>
          <p:spPr bwMode="auto">
            <a:xfrm flipV="1">
              <a:off x="2236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6" name="Line 128"/>
            <p:cNvSpPr>
              <a:spLocks noChangeShapeType="1"/>
            </p:cNvSpPr>
            <p:nvPr/>
          </p:nvSpPr>
          <p:spPr bwMode="auto">
            <a:xfrm flipV="1">
              <a:off x="2288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7" name="Text Box 129"/>
            <p:cNvSpPr txBox="1">
              <a:spLocks noChangeArrowheads="1"/>
            </p:cNvSpPr>
            <p:nvPr/>
          </p:nvSpPr>
          <p:spPr bwMode="auto">
            <a:xfrm>
              <a:off x="1998" y="444"/>
              <a:ext cx="3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~100 </a:t>
              </a:r>
            </a:p>
          </p:txBody>
        </p:sp>
        <p:sp>
          <p:nvSpPr>
            <p:cNvPr id="283778" name="Rectangle 130"/>
            <p:cNvSpPr>
              <a:spLocks noChangeArrowheads="1"/>
            </p:cNvSpPr>
            <p:nvPr/>
          </p:nvSpPr>
          <p:spPr bwMode="auto">
            <a:xfrm>
              <a:off x="2028" y="588"/>
              <a:ext cx="364" cy="433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Event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Builder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SubFarm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Inputs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9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SFI</a:t>
              </a:r>
              <a:r>
                <a:rPr lang="en-US" sz="900" b="0">
                  <a:ea typeface="ＭＳ Ｐゴシック" charset="-128"/>
                  <a:cs typeface="ＭＳ Ｐゴシック" charset="-128"/>
                </a:rPr>
                <a:t>s)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3780" name="Text Box 132"/>
          <p:cNvSpPr txBox="1">
            <a:spLocks noChangeArrowheads="1"/>
          </p:cNvSpPr>
          <p:nvPr/>
        </p:nvSpPr>
        <p:spPr bwMode="auto">
          <a:xfrm>
            <a:off x="4419600" y="76200"/>
            <a:ext cx="45452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Trigger / DAQ architecture</a:t>
            </a:r>
          </a:p>
        </p:txBody>
      </p:sp>
      <p:pic>
        <p:nvPicPr>
          <p:cNvPr id="131" name="Picture 5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275564"/>
            <a:ext cx="2694994" cy="19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 and Overlaps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Multiple event selection schemes are implemented at once (e.g. ‘</a:t>
            </a:r>
            <a:r>
              <a:rPr lang="en-US" dirty="0" err="1" smtClean="0"/>
              <a:t>dimuon</a:t>
            </a:r>
            <a:r>
              <a:rPr lang="en-US" dirty="0" smtClean="0"/>
              <a:t>’ events, </a:t>
            </a:r>
            <a:r>
              <a:rPr lang="en-US" dirty="0" err="1" smtClean="0"/>
              <a:t>muon+jet</a:t>
            </a:r>
            <a:r>
              <a:rPr lang="en-US" dirty="0" smtClean="0"/>
              <a:t>, </a:t>
            </a:r>
            <a:r>
              <a:rPr lang="en-US" dirty="0" err="1" smtClean="0"/>
              <a:t>muon+Met</a:t>
            </a:r>
            <a:r>
              <a:rPr lang="en-US" dirty="0" smtClean="0"/>
              <a:t> etc.)</a:t>
            </a:r>
          </a:p>
          <a:p>
            <a:r>
              <a:rPr lang="en-US" dirty="0" smtClean="0"/>
              <a:t>For data handling purposes written in different file sets (‘streams’), in files closed at </a:t>
            </a:r>
            <a:r>
              <a:rPr lang="en-US" dirty="0" err="1" smtClean="0"/>
              <a:t>lumiblock</a:t>
            </a:r>
            <a:r>
              <a:rPr lang="en-US" dirty="0" smtClean="0"/>
              <a:t> boundaries</a:t>
            </a:r>
          </a:p>
          <a:p>
            <a:r>
              <a:rPr lang="en-US" dirty="0" smtClean="0"/>
              <a:t>Inclusive or exclusive approach possible</a:t>
            </a:r>
          </a:p>
          <a:p>
            <a:r>
              <a:rPr lang="en-US" dirty="0" smtClean="0"/>
              <a:t>ATLAS chose inclusive streaming: the same event can end up in multiple streams…</a:t>
            </a:r>
          </a:p>
          <a:p>
            <a:pPr lvl="1"/>
            <a:r>
              <a:rPr lang="en-US" dirty="0" smtClean="0"/>
              <a:t>We waste some </a:t>
            </a:r>
            <a:r>
              <a:rPr lang="en-US" dirty="0" err="1" smtClean="0"/>
              <a:t>bandwith</a:t>
            </a:r>
            <a:r>
              <a:rPr lang="en-US" dirty="0" smtClean="0"/>
              <a:t> in favor of simpler data handling</a:t>
            </a:r>
          </a:p>
          <a:p>
            <a:pPr lvl="1"/>
            <a:r>
              <a:rPr lang="en-US" dirty="0" smtClean="0"/>
              <a:t>We must design our streams wisely</a:t>
            </a:r>
          </a:p>
          <a:p>
            <a:r>
              <a:rPr lang="en-US" dirty="0" smtClean="0"/>
              <a:t>What happens with overlaps?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Prescales</a:t>
            </a:r>
            <a:r>
              <a:rPr lang="en-US" dirty="0" smtClean="0"/>
              <a:t> &amp; </a:t>
            </a:r>
            <a:r>
              <a:rPr lang="en-US" dirty="0" err="1" smtClean="0"/>
              <a:t>passthroughs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Relative abundance of physics in pp collisions is defined by nature</a:t>
            </a:r>
          </a:p>
          <a:p>
            <a:r>
              <a:rPr lang="en-US" dirty="0" smtClean="0"/>
              <a:t>We want to pick &amp; choose</a:t>
            </a:r>
          </a:p>
          <a:p>
            <a:pPr lvl="1"/>
            <a:r>
              <a:rPr lang="en-US" dirty="0" smtClean="0"/>
              <a:t>We rank physics in our minds (…and different people have different ranks in their mind)</a:t>
            </a:r>
          </a:p>
          <a:p>
            <a:pPr lvl="1"/>
            <a:r>
              <a:rPr lang="en-US" dirty="0" smtClean="0"/>
              <a:t>Selections are the realization of our ranking (e.g. we raise the Pt threshold in single-</a:t>
            </a:r>
            <a:r>
              <a:rPr lang="en-US" dirty="0" err="1" smtClean="0"/>
              <a:t>muon</a:t>
            </a:r>
            <a:r>
              <a:rPr lang="en-US" dirty="0" smtClean="0"/>
              <a:t> triggers to suit our bandwidth desires)</a:t>
            </a:r>
          </a:p>
          <a:p>
            <a:pPr lvl="1"/>
            <a:r>
              <a:rPr lang="en-US" dirty="0" smtClean="0"/>
              <a:t>We want to sample also events below threshold, for several reasons:</a:t>
            </a:r>
          </a:p>
          <a:p>
            <a:pPr lvl="2"/>
            <a:r>
              <a:rPr lang="en-US" dirty="0" smtClean="0"/>
              <a:t>Understand our selection biases</a:t>
            </a:r>
          </a:p>
          <a:p>
            <a:pPr lvl="2"/>
            <a:r>
              <a:rPr lang="en-US" dirty="0" smtClean="0"/>
              <a:t>Provide calibration samples</a:t>
            </a:r>
          </a:p>
          <a:p>
            <a:pPr lvl="2"/>
            <a:r>
              <a:rPr lang="en-US" dirty="0" smtClean="0"/>
              <a:t>Debug trigger/DAQ</a:t>
            </a:r>
          </a:p>
          <a:p>
            <a:pPr lvl="1">
              <a:buNone/>
            </a:pPr>
            <a:r>
              <a:rPr lang="en-US" dirty="0" smtClean="0"/>
              <a:t>..this is implemented in the Trigger flexibility with two mechanisms:</a:t>
            </a:r>
          </a:p>
          <a:p>
            <a:r>
              <a:rPr lang="en-US" dirty="0" err="1" smtClean="0"/>
              <a:t>Prescales</a:t>
            </a:r>
            <a:r>
              <a:rPr lang="en-US" dirty="0" smtClean="0"/>
              <a:t>: throw away N events every M being selected by a given criteria</a:t>
            </a:r>
          </a:p>
          <a:p>
            <a:pPr lvl="1"/>
            <a:r>
              <a:rPr lang="en-US" dirty="0" smtClean="0"/>
              <a:t>independent parameters at each level</a:t>
            </a:r>
          </a:p>
          <a:p>
            <a:pPr lvl="1"/>
            <a:r>
              <a:rPr lang="en-US" dirty="0" smtClean="0"/>
              <a:t>Independent parameters across selection criteria</a:t>
            </a:r>
          </a:p>
          <a:p>
            <a:pPr lvl="1"/>
            <a:r>
              <a:rPr lang="en-US" dirty="0" smtClean="0"/>
              <a:t>…what happens when I use events from several selection criteria which have different </a:t>
            </a:r>
            <a:r>
              <a:rPr lang="en-US" dirty="0" err="1" smtClean="0"/>
              <a:t>prescales</a:t>
            </a:r>
            <a:r>
              <a:rPr lang="en-US" dirty="0" smtClean="0"/>
              <a:t> in one analysis?</a:t>
            </a:r>
          </a:p>
          <a:p>
            <a:r>
              <a:rPr lang="en-US" dirty="0" err="1" smtClean="0"/>
              <a:t>Passthroughs</a:t>
            </a:r>
            <a:r>
              <a:rPr lang="en-US" dirty="0" smtClean="0"/>
              <a:t>: skip a given selection at a given trigger stage and </a:t>
            </a:r>
            <a:r>
              <a:rPr lang="en-US" b="1" dirty="0" smtClean="0"/>
              <a:t>impose</a:t>
            </a:r>
            <a:r>
              <a:rPr lang="en-US" dirty="0" smtClean="0"/>
              <a:t> the decision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58980" y="0"/>
            <a:ext cx="6337756" cy="6477000"/>
          </a:xfrm>
          <a:prstGeom prst="rect">
            <a:avLst/>
          </a:prstGeom>
          <a:noFill/>
          <a:ln/>
        </p:spPr>
      </p:pic>
      <p:grpSp>
        <p:nvGrpSpPr>
          <p:cNvPr id="74" name="Group 73"/>
          <p:cNvGrpSpPr/>
          <p:nvPr/>
        </p:nvGrpSpPr>
        <p:grpSpPr>
          <a:xfrm>
            <a:off x="934780" y="1828800"/>
            <a:ext cx="4462943" cy="4191000"/>
            <a:chOff x="934780" y="1828800"/>
            <a:chExt cx="4462943" cy="4191000"/>
          </a:xfrm>
        </p:grpSpPr>
        <p:grpSp>
          <p:nvGrpSpPr>
            <p:cNvPr id="69" name="Group 68"/>
            <p:cNvGrpSpPr/>
            <p:nvPr/>
          </p:nvGrpSpPr>
          <p:grpSpPr>
            <a:xfrm>
              <a:off x="934780" y="2514600"/>
              <a:ext cx="3733799" cy="685800"/>
              <a:chOff x="934780" y="2514600"/>
              <a:chExt cx="3733799" cy="6858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923008" y="2454828"/>
                <a:ext cx="685800" cy="80534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934780" y="2586335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LVL2 </a:t>
                </a:r>
                <a:r>
                  <a:rPr lang="en-US" sz="2400" dirty="0" err="1" smtClean="0"/>
                  <a:t>Prescale</a:t>
                </a:r>
                <a:endParaRPr lang="en-US" sz="24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839780" y="2893368"/>
                <a:ext cx="914400" cy="22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087180" y="5334000"/>
              <a:ext cx="4310543" cy="685800"/>
              <a:chOff x="1087180" y="5334000"/>
              <a:chExt cx="4310543" cy="6858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6200000">
                <a:off x="4652152" y="5274228"/>
                <a:ext cx="685800" cy="80534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87180" y="5334000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EF </a:t>
                </a:r>
                <a:r>
                  <a:rPr lang="en-US" sz="2400" dirty="0" err="1" smtClean="0"/>
                  <a:t>Prescale</a:t>
                </a:r>
                <a:endParaRPr lang="en-US" sz="2400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2687380" y="5636568"/>
                <a:ext cx="1752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934780" y="1828800"/>
              <a:ext cx="3700943" cy="757535"/>
              <a:chOff x="934780" y="1828800"/>
              <a:chExt cx="3700943" cy="75753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890152" y="1769028"/>
                <a:ext cx="685800" cy="805343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934780" y="1900535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LVL1 </a:t>
                </a:r>
                <a:r>
                  <a:rPr lang="en-US" sz="2400" dirty="0" err="1" smtClean="0"/>
                  <a:t>Prescale</a:t>
                </a:r>
                <a:endParaRPr lang="en-US" sz="2400" dirty="0"/>
              </a:p>
            </p:txBody>
          </p:sp>
          <p:cxnSp>
            <p:nvCxnSpPr>
              <p:cNvPr id="12" name="Straight Arrow Connector 11"/>
              <p:cNvCxnSpPr>
                <a:stCxn id="8" idx="3"/>
              </p:cNvCxnSpPr>
              <p:nvPr/>
            </p:nvCxnSpPr>
            <p:spPr>
              <a:xfrm>
                <a:off x="2839780" y="2131368"/>
                <a:ext cx="914400" cy="22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364376" y="2510730"/>
                <a:ext cx="147935" cy="32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-55820" y="990600"/>
            <a:ext cx="5268973" cy="4367214"/>
            <a:chOff x="-55820" y="990600"/>
            <a:chExt cx="5268973" cy="4367214"/>
          </a:xfrm>
        </p:grpSpPr>
        <p:grpSp>
          <p:nvGrpSpPr>
            <p:cNvPr id="67" name="Group 66"/>
            <p:cNvGrpSpPr/>
            <p:nvPr/>
          </p:nvGrpSpPr>
          <p:grpSpPr>
            <a:xfrm>
              <a:off x="-17720" y="990600"/>
              <a:ext cx="4610100" cy="838200"/>
              <a:chOff x="-17720" y="990600"/>
              <a:chExt cx="4610100" cy="83820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932408" y="1007029"/>
                <a:ext cx="685800" cy="805343"/>
              </a:xfrm>
              <a:prstGeom prst="rect">
                <a:avLst/>
              </a:prstGeom>
            </p:spPr>
          </p:pic>
          <p:cxnSp>
            <p:nvCxnSpPr>
              <p:cNvPr id="21" name="Straight Connector 20"/>
              <p:cNvCxnSpPr/>
              <p:nvPr/>
            </p:nvCxnSpPr>
            <p:spPr>
              <a:xfrm rot="10800000">
                <a:off x="3449380" y="990600"/>
                <a:ext cx="1143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3449380" y="1827211"/>
                <a:ext cx="1143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3383400" y="1753195"/>
                <a:ext cx="147935" cy="32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3380125" y="1069280"/>
                <a:ext cx="147935" cy="32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-17720" y="1143000"/>
                <a:ext cx="2400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LVL1 </a:t>
                </a:r>
                <a:r>
                  <a:rPr lang="en-US" sz="2400" dirty="0" err="1" smtClean="0"/>
                  <a:t>Passthrough</a:t>
                </a:r>
                <a:endParaRPr lang="en-US" sz="2400" dirty="0"/>
              </a:p>
            </p:txBody>
          </p:sp>
          <p:cxnSp>
            <p:nvCxnSpPr>
              <p:cNvPr id="55" name="Straight Arrow Connector 54"/>
              <p:cNvCxnSpPr>
                <a:stCxn id="54" idx="3"/>
              </p:cNvCxnSpPr>
              <p:nvPr/>
            </p:nvCxnSpPr>
            <p:spPr>
              <a:xfrm>
                <a:off x="2382580" y="1373833"/>
                <a:ext cx="419100" cy="22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-55820" y="3124200"/>
              <a:ext cx="4746726" cy="836612"/>
              <a:chOff x="-55820" y="3124200"/>
              <a:chExt cx="4746726" cy="83661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932408" y="3140628"/>
                <a:ext cx="685800" cy="805343"/>
              </a:xfrm>
              <a:prstGeom prst="rect">
                <a:avLst/>
              </a:prstGeom>
            </p:spPr>
          </p:pic>
          <p:cxnSp>
            <p:nvCxnSpPr>
              <p:cNvPr id="27" name="Straight Connector 26"/>
              <p:cNvCxnSpPr/>
              <p:nvPr/>
            </p:nvCxnSpPr>
            <p:spPr>
              <a:xfrm>
                <a:off x="4516181" y="3124200"/>
                <a:ext cx="152399" cy="761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3449381" y="3124200"/>
                <a:ext cx="1066807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 flipV="1">
                <a:off x="3487475" y="3956049"/>
                <a:ext cx="1203431" cy="476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3377051" y="3196530"/>
                <a:ext cx="147935" cy="32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405525" y="3880445"/>
                <a:ext cx="147935" cy="32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4615300" y="3880445"/>
                <a:ext cx="147935" cy="32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-55820" y="3272135"/>
                <a:ext cx="2400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LVL2 </a:t>
                </a:r>
                <a:r>
                  <a:rPr lang="en-US" sz="2400" dirty="0" err="1" smtClean="0"/>
                  <a:t>Passthrough</a:t>
                </a:r>
                <a:endParaRPr lang="en-US" sz="2400" dirty="0"/>
              </a:p>
            </p:txBody>
          </p:sp>
          <p:cxnSp>
            <p:nvCxnSpPr>
              <p:cNvPr id="60" name="Straight Arrow Connector 59"/>
              <p:cNvCxnSpPr>
                <a:stCxn id="59" idx="3"/>
              </p:cNvCxnSpPr>
              <p:nvPr/>
            </p:nvCxnSpPr>
            <p:spPr>
              <a:xfrm>
                <a:off x="2344480" y="3502968"/>
                <a:ext cx="419100" cy="22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-55820" y="4635500"/>
              <a:ext cx="5268973" cy="722314"/>
              <a:chOff x="-55820" y="4635500"/>
              <a:chExt cx="5268973" cy="72231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969402" y="4588428"/>
                <a:ext cx="685800" cy="805343"/>
              </a:xfrm>
              <a:prstGeom prst="rect">
                <a:avLst/>
              </a:prstGeom>
            </p:spPr>
          </p:pic>
          <p:cxnSp>
            <p:nvCxnSpPr>
              <p:cNvPr id="45" name="Straight Connector 44"/>
              <p:cNvCxnSpPr/>
              <p:nvPr/>
            </p:nvCxnSpPr>
            <p:spPr>
              <a:xfrm rot="10800000" flipV="1">
                <a:off x="3487474" y="4643436"/>
                <a:ext cx="1706622" cy="47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 flipV="1">
                <a:off x="3506531" y="5353050"/>
                <a:ext cx="1706622" cy="47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3458905" y="5305424"/>
                <a:ext cx="9525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3429435" y="4682332"/>
                <a:ext cx="9525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-55820" y="4724400"/>
                <a:ext cx="2400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EF </a:t>
                </a:r>
                <a:r>
                  <a:rPr lang="en-US" sz="2400" dirty="0" err="1" smtClean="0"/>
                  <a:t>Passthrough</a:t>
                </a:r>
                <a:endParaRPr lang="en-US" sz="2400" dirty="0"/>
              </a:p>
            </p:txBody>
          </p:sp>
          <p:cxnSp>
            <p:nvCxnSpPr>
              <p:cNvPr id="62" name="Straight Arrow Connector 61"/>
              <p:cNvCxnSpPr>
                <a:stCxn id="61" idx="3"/>
              </p:cNvCxnSpPr>
              <p:nvPr/>
            </p:nvCxnSpPr>
            <p:spPr>
              <a:xfrm>
                <a:off x="2344480" y="4955233"/>
                <a:ext cx="419100" cy="22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Trigger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362"/>
            <a:ext cx="8229600" cy="54879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part of event payload we store whether a given trigger strategy accepted that event: ‘trigger decision for each level’</a:t>
            </a:r>
          </a:p>
          <a:p>
            <a:r>
              <a:rPr lang="en-US" dirty="0" err="1" smtClean="0"/>
              <a:t>Prescales</a:t>
            </a:r>
            <a:r>
              <a:rPr lang="en-US" dirty="0" smtClean="0"/>
              <a:t> complicate the picture:</a:t>
            </a:r>
          </a:p>
          <a:p>
            <a:pPr lvl="1"/>
            <a:r>
              <a:rPr lang="en-US" dirty="0" smtClean="0"/>
              <a:t>Decision </a:t>
            </a:r>
            <a:r>
              <a:rPr lang="en-US" b="1" dirty="0" smtClean="0"/>
              <a:t>before</a:t>
            </a:r>
            <a:r>
              <a:rPr lang="en-US" dirty="0" smtClean="0"/>
              <a:t> </a:t>
            </a:r>
            <a:r>
              <a:rPr lang="en-US" dirty="0" err="1" smtClean="0"/>
              <a:t>prescale</a:t>
            </a:r>
            <a:endParaRPr lang="en-US" dirty="0" smtClean="0"/>
          </a:p>
          <a:p>
            <a:pPr lvl="1"/>
            <a:r>
              <a:rPr lang="en-US" dirty="0" smtClean="0"/>
              <a:t>Decision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dirty="0" err="1" smtClean="0"/>
              <a:t>prescale</a:t>
            </a:r>
            <a:endParaRPr lang="en-US" dirty="0" smtClean="0"/>
          </a:p>
          <a:p>
            <a:r>
              <a:rPr lang="en-US" dirty="0" smtClean="0"/>
              <a:t>REM: a single ‘stream’ contains multiple sources of trigger decision, with potentially different </a:t>
            </a:r>
            <a:r>
              <a:rPr lang="en-US" dirty="0" err="1" smtClean="0"/>
              <a:t>prescales</a:t>
            </a:r>
            <a:endParaRPr lang="en-US" dirty="0" smtClean="0"/>
          </a:p>
          <a:p>
            <a:r>
              <a:rPr lang="en-US" dirty="0" smtClean="0"/>
              <a:t>Q: How do we evaluate integrated luminosity if we use a logical combination of several selections with different </a:t>
            </a:r>
            <a:r>
              <a:rPr lang="en-US" dirty="0" err="1" smtClean="0"/>
              <a:t>prescales</a:t>
            </a:r>
            <a:r>
              <a:rPr lang="en-US" dirty="0" smtClean="0"/>
              <a:t>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Aim</a:t>
            </a:r>
            <a:r>
              <a:rPr lang="en-US" dirty="0" smtClean="0"/>
              <a:t>: give you enough familiarity with the ATLAS trigger and related EDM components</a:t>
            </a:r>
          </a:p>
          <a:p>
            <a:pPr>
              <a:buNone/>
            </a:pPr>
            <a:r>
              <a:rPr lang="en-US" dirty="0" smtClean="0">
                <a:solidFill>
                  <a:srgbClr val="1F497D"/>
                </a:solidFill>
              </a:rPr>
              <a:t>Target</a:t>
            </a:r>
            <a:r>
              <a:rPr lang="en-US" dirty="0" smtClean="0"/>
              <a:t>: people with limited or no knowledge of trigger, tools and their effects/features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 I</a:t>
            </a:r>
          </a:p>
          <a:p>
            <a:pPr lvl="1"/>
            <a:r>
              <a:rPr lang="en-US" dirty="0" smtClean="0"/>
              <a:t>How does ATLAS data get out of Point 1</a:t>
            </a:r>
          </a:p>
          <a:p>
            <a:pPr lvl="1"/>
            <a:r>
              <a:rPr lang="en-US" dirty="0" smtClean="0"/>
              <a:t>Why do I care?</a:t>
            </a:r>
          </a:p>
          <a:p>
            <a:pPr lvl="1"/>
            <a:r>
              <a:rPr lang="en-US" dirty="0" smtClean="0"/>
              <a:t>What do I need to know?</a:t>
            </a:r>
          </a:p>
          <a:p>
            <a:pPr lvl="1"/>
            <a:r>
              <a:rPr lang="en-US" dirty="0" smtClean="0"/>
              <a:t>…linguistics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Part II</a:t>
            </a:r>
          </a:p>
          <a:p>
            <a:pPr lvl="1"/>
            <a:r>
              <a:rPr lang="en-US" dirty="0" smtClean="0"/>
              <a:t>Hands-on tutorial based on toy analyses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429000" cy="365125"/>
          </a:xfrm>
        </p:spPr>
        <p:txBody>
          <a:bodyPr/>
          <a:lstStyle/>
          <a:p>
            <a:r>
              <a:rPr lang="en-US" smtClean="0"/>
              <a:t>A. Cerri, R. Goncalo - ARTEMIS - Pisa, June'09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Trigger-DAQ role in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blessing, but also a curse</a:t>
            </a:r>
          </a:p>
          <a:p>
            <a:pPr lvl="1"/>
            <a:r>
              <a:rPr lang="en-US" dirty="0" smtClean="0"/>
              <a:t>Biases</a:t>
            </a:r>
          </a:p>
          <a:p>
            <a:pPr lvl="2"/>
            <a:r>
              <a:rPr lang="en-US" dirty="0" smtClean="0"/>
              <a:t>Physics content: Trigger selection</a:t>
            </a:r>
          </a:p>
          <a:p>
            <a:pPr lvl="2"/>
            <a:r>
              <a:rPr lang="en-US" dirty="0" smtClean="0"/>
              <a:t>…but not only: Readout (errors?)</a:t>
            </a:r>
          </a:p>
          <a:p>
            <a:r>
              <a:rPr lang="en-US" dirty="0" smtClean="0"/>
              <a:t>Ideally you want to:</a:t>
            </a:r>
          </a:p>
          <a:p>
            <a:pPr lvl="1"/>
            <a:r>
              <a:rPr lang="en-US" dirty="0" smtClean="0"/>
              <a:t>Optimize event selection for your specific channel</a:t>
            </a:r>
          </a:p>
          <a:p>
            <a:pPr lvl="1"/>
            <a:r>
              <a:rPr lang="en-US" dirty="0" smtClean="0"/>
              <a:t>Account for it in your analysis</a:t>
            </a:r>
          </a:p>
          <a:p>
            <a:pPr lvl="2"/>
            <a:r>
              <a:rPr lang="en-US" dirty="0" smtClean="0"/>
              <a:t>Tighter offline selection</a:t>
            </a:r>
          </a:p>
          <a:p>
            <a:pPr lvl="2"/>
            <a:r>
              <a:rPr lang="en-US" dirty="0" smtClean="0"/>
              <a:t>Looser offline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LVL1 flexibility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 256 different selection criteria can be implemented, choosing and partly) combining:</a:t>
            </a:r>
          </a:p>
          <a:p>
            <a:pPr lvl="1">
              <a:buFont typeface="Arial"/>
              <a:buChar char="•"/>
            </a:pPr>
            <a:r>
              <a:rPr lang="en-US" sz="2500" dirty="0" smtClean="0"/>
              <a:t>‘</a:t>
            </a:r>
            <a:r>
              <a:rPr lang="en-US" sz="2500" dirty="0" err="1" smtClean="0"/>
              <a:t>muon</a:t>
            </a:r>
            <a:r>
              <a:rPr lang="en-US" sz="2500" dirty="0" smtClean="0"/>
              <a:t>’ triggers (</a:t>
            </a:r>
            <a:r>
              <a:rPr lang="en-US" sz="2500" dirty="0" smtClean="0">
                <a:solidFill>
                  <a:srgbClr val="4F81BD"/>
                </a:solidFill>
              </a:rPr>
              <a:t>6</a:t>
            </a:r>
            <a:r>
              <a:rPr lang="en-US" sz="2500" dirty="0" smtClean="0"/>
              <a:t> Pt thresholds)</a:t>
            </a:r>
          </a:p>
          <a:p>
            <a:pPr lvl="1">
              <a:buFont typeface="Arial"/>
              <a:buChar char="•"/>
            </a:pPr>
            <a:r>
              <a:rPr lang="en-US" sz="2500" dirty="0" smtClean="0"/>
              <a:t>‘</a:t>
            </a:r>
            <a:r>
              <a:rPr lang="en-US" sz="2500" dirty="0" err="1" smtClean="0"/>
              <a:t>calorimetry</a:t>
            </a:r>
            <a:r>
              <a:rPr lang="en-US" sz="2500" dirty="0" smtClean="0"/>
              <a:t>’ triggers ( </a:t>
            </a:r>
            <a:r>
              <a:rPr lang="en-US" sz="1500" dirty="0" smtClean="0"/>
              <a:t>[EM,J,TAU] </a:t>
            </a:r>
            <a:r>
              <a:rPr lang="en-US" sz="2500" dirty="0" smtClean="0">
                <a:solidFill>
                  <a:srgbClr val="4F81BD"/>
                </a:solidFill>
              </a:rPr>
              <a:t>3x8 + 4</a:t>
            </a:r>
            <a:r>
              <a:rPr lang="en-US" sz="2500" dirty="0" smtClean="0"/>
              <a:t> </a:t>
            </a:r>
            <a:r>
              <a:rPr lang="en-US" sz="1500" dirty="0" smtClean="0"/>
              <a:t>[forward]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4F81BD"/>
                </a:solidFill>
              </a:rPr>
              <a:t>+ 8</a:t>
            </a:r>
            <a:r>
              <a:rPr lang="en-US" sz="2500" dirty="0" smtClean="0"/>
              <a:t> </a:t>
            </a:r>
            <a:r>
              <a:rPr lang="en-US" sz="1500" dirty="0" smtClean="0"/>
              <a:t>[global: Et etc.]</a:t>
            </a:r>
            <a:r>
              <a:rPr lang="en-US" sz="2500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sz="2500" dirty="0" smtClean="0"/>
              <a:t>MBTS, ZDC, Lucid</a:t>
            </a:r>
          </a:p>
          <a:p>
            <a:pPr lvl="1">
              <a:buFont typeface="Arial"/>
              <a:buChar char="•"/>
            </a:pPr>
            <a:r>
              <a:rPr lang="en-US" sz="2500" dirty="0" smtClean="0"/>
              <a:t>‘special’ triggers:</a:t>
            </a:r>
          </a:p>
          <a:p>
            <a:pPr lvl="2">
              <a:buFont typeface="Arial"/>
              <a:buChar char="•"/>
            </a:pPr>
            <a:r>
              <a:rPr lang="en-US" sz="2500" dirty="0" smtClean="0"/>
              <a:t>RNDM</a:t>
            </a:r>
          </a:p>
          <a:p>
            <a:pPr lvl="2">
              <a:buFont typeface="Arial"/>
              <a:buChar char="•"/>
            </a:pPr>
            <a:r>
              <a:rPr lang="en-US" sz="2500" dirty="0" smtClean="0"/>
              <a:t>Calibration</a:t>
            </a:r>
          </a:p>
          <a:p>
            <a:pPr lvl="2">
              <a:buFont typeface="Arial"/>
              <a:buChar char="•"/>
            </a:pPr>
            <a:r>
              <a:rPr lang="en-US" sz="2500" dirty="0" smtClean="0"/>
              <a:t>Cosmic specific (</a:t>
            </a:r>
            <a:r>
              <a:rPr lang="en-US" sz="2500" dirty="0" err="1" smtClean="0"/>
              <a:t>scintillators</a:t>
            </a:r>
            <a:r>
              <a:rPr lang="en-US" sz="2500" dirty="0" smtClean="0"/>
              <a:t>, TRT etc.)</a:t>
            </a:r>
          </a:p>
          <a:p>
            <a:pPr lvl="2">
              <a:buFont typeface="Arial"/>
              <a:buChar char="•"/>
            </a:pPr>
            <a:r>
              <a:rPr lang="en-US" sz="2500" dirty="0" smtClean="0"/>
              <a:t>Bunch groups (signals synchronous with the bunch structures in LHC)</a:t>
            </a:r>
          </a:p>
          <a:p>
            <a:pPr lvl="2">
              <a:buFont typeface="Arial"/>
              <a:buChar char="•"/>
            </a:pP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8181" y="6251575"/>
            <a:ext cx="2976563" cy="457200"/>
          </a:xfrm>
        </p:spPr>
        <p:txBody>
          <a:bodyPr/>
          <a:lstStyle/>
          <a:p>
            <a:pPr algn="ctr"/>
            <a:r>
              <a:rPr lang="en-US" smtClean="0"/>
              <a:t>A. Cerri, R. Goncalo - ARTEMIS - Pisa, June'09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7088" y="6248400"/>
            <a:ext cx="457200" cy="460375"/>
          </a:xfrm>
        </p:spPr>
        <p:txBody>
          <a:bodyPr/>
          <a:lstStyle/>
          <a:p>
            <a:pPr algn="r"/>
            <a:fld id="{D93257EB-D5BE-2A49-8C45-78D43D9C06BE}" type="slidenum">
              <a:rPr lang="en-US"/>
              <a:pPr algn="r"/>
              <a:t>22</a:t>
            </a:fld>
            <a:endParaRPr lang="en-US" dirty="0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sz="4000"/>
              <a:t>Level 1 architecture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947738"/>
            <a:ext cx="4087812" cy="5434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Level 1 uses </a:t>
            </a:r>
            <a:r>
              <a:rPr lang="en-US" sz="1800" dirty="0">
                <a:solidFill>
                  <a:schemeClr val="accent2"/>
                </a:solidFill>
              </a:rPr>
              <a:t>calorimeter </a:t>
            </a:r>
            <a:r>
              <a:rPr lang="en-US" sz="1800" dirty="0"/>
              <a:t>and </a:t>
            </a:r>
            <a:r>
              <a:rPr lang="en-US" sz="1800" dirty="0" err="1">
                <a:solidFill>
                  <a:schemeClr val="accent2"/>
                </a:solidFill>
              </a:rPr>
              <a:t>muon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systems only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00CC99"/>
                </a:solidFill>
              </a:rPr>
              <a:t>Muon</a:t>
            </a:r>
            <a:r>
              <a:rPr lang="en-US" sz="1800" dirty="0">
                <a:solidFill>
                  <a:srgbClr val="00CC99"/>
                </a:solidFill>
              </a:rPr>
              <a:t> spectrometer</a:t>
            </a:r>
            <a:r>
              <a:rPr lang="en-US" sz="1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Dedicated (fast) </a:t>
            </a:r>
            <a:r>
              <a:rPr lang="en-US" sz="1600" dirty="0"/>
              <a:t>trigger chambers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Thin Gap Chambers – TGC</a:t>
            </a: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1400" dirty="0" smtClean="0"/>
              <a:t>Resistive Plate Chambers </a:t>
            </a:r>
            <a:r>
              <a:rPr lang="en-US" sz="1400" dirty="0"/>
              <a:t>–</a:t>
            </a:r>
            <a:r>
              <a:rPr lang="en-US" sz="1400" dirty="0" smtClean="0"/>
              <a:t> RPC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CC99"/>
                </a:solidFill>
              </a:rPr>
              <a:t>Calorimeter:</a:t>
            </a:r>
            <a:endParaRPr lang="en-US" sz="1800" dirty="0" smtClean="0">
              <a:solidFill>
                <a:srgbClr val="00CC9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Based on Trigger Towers:</a:t>
            </a:r>
            <a:r>
              <a:rPr lang="en-US" sz="1600" dirty="0" smtClean="0">
                <a:sym typeface="Symbol" charset="2"/>
              </a:rPr>
              <a:t> analog sum of calorimeter cells with coarse granularity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ym typeface="Symbol" charset="2"/>
              </a:rPr>
              <a:t>Separate from precision readout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/>
              <a:t>Identify </a:t>
            </a:r>
            <a:r>
              <a:rPr lang="en-US" sz="1800" dirty="0">
                <a:solidFill>
                  <a:srgbClr val="FF3300"/>
                </a:solidFill>
              </a:rPr>
              <a:t>regions of interest (</a:t>
            </a:r>
            <a:r>
              <a:rPr lang="en-US" sz="1800" dirty="0" err="1">
                <a:solidFill>
                  <a:srgbClr val="FF3300"/>
                </a:solidFill>
              </a:rPr>
              <a:t>RoI</a:t>
            </a:r>
            <a:r>
              <a:rPr lang="en-US" sz="1800" dirty="0">
                <a:solidFill>
                  <a:srgbClr val="FF3300"/>
                </a:solidFill>
              </a:rPr>
              <a:t>) </a:t>
            </a:r>
            <a:r>
              <a:rPr lang="en-US" sz="1800" dirty="0"/>
              <a:t>and classify them as MU, EM/</a:t>
            </a:r>
            <a:r>
              <a:rPr lang="en-US" sz="1800" dirty="0" smtClean="0"/>
              <a:t>TAU, JET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On L1 accept, pass </a:t>
            </a:r>
            <a:r>
              <a:rPr lang="en-US" sz="1800" dirty="0"/>
              <a:t>to level 2:</a:t>
            </a:r>
          </a:p>
          <a:p>
            <a:pPr lvl="1">
              <a:lnSpc>
                <a:spcPct val="80000"/>
              </a:lnSpc>
            </a:pPr>
            <a:r>
              <a:rPr lang="en-US" sz="1600" dirty="0" err="1"/>
              <a:t>RoI</a:t>
            </a:r>
            <a:r>
              <a:rPr lang="en-US" sz="1600" dirty="0"/>
              <a:t> type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</a:t>
            </a:r>
            <a:r>
              <a:rPr lang="en-US" sz="1600" baseline="-25000" dirty="0"/>
              <a:t>T</a:t>
            </a:r>
            <a:r>
              <a:rPr lang="en-US" sz="1600" dirty="0"/>
              <a:t> threshold passed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Location in </a:t>
            </a:r>
            <a:r>
              <a:rPr lang="en-US" sz="1600" dirty="0" err="1" smtClean="0">
                <a:sym typeface="Symbol" charset="2"/>
              </a:rPr>
              <a:t></a:t>
            </a:r>
            <a:r>
              <a:rPr lang="en-US" sz="1600" dirty="0" smtClean="0">
                <a:sym typeface="Symbol" charset="2"/>
              </a:rPr>
              <a:t> and </a:t>
            </a:r>
            <a:r>
              <a:rPr lang="en-US" sz="1600" dirty="0" err="1" smtClean="0">
                <a:sym typeface="Symbol" charset="2"/>
              </a:rPr>
              <a:t></a:t>
            </a:r>
            <a:endParaRPr lang="en-US" sz="1600" dirty="0"/>
          </a:p>
        </p:txBody>
      </p:sp>
      <p:grpSp>
        <p:nvGrpSpPr>
          <p:cNvPr id="2" name="Group 12"/>
          <p:cNvGrpSpPr/>
          <p:nvPr/>
        </p:nvGrpSpPr>
        <p:grpSpPr>
          <a:xfrm>
            <a:off x="4495800" y="2362200"/>
            <a:ext cx="4572000" cy="2514600"/>
            <a:chOff x="4495800" y="2058780"/>
            <a:chExt cx="4572000" cy="25146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495800" y="2058780"/>
              <a:ext cx="4572000" cy="2514600"/>
              <a:chOff x="2857" y="2540"/>
              <a:chExt cx="3385" cy="1822"/>
            </a:xfrm>
          </p:grpSpPr>
          <p:pic>
            <p:nvPicPr>
              <p:cNvPr id="360455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 l="13182" t="23854" r="8788" b="20146"/>
              <a:stretch>
                <a:fillRect/>
              </a:stretch>
            </p:blipFill>
            <p:spPr bwMode="auto">
              <a:xfrm>
                <a:off x="2857" y="2540"/>
                <a:ext cx="3386" cy="1823"/>
              </a:xfrm>
              <a:prstGeom prst="rect">
                <a:avLst/>
              </a:prstGeom>
              <a:noFill/>
            </p:spPr>
          </p:pic>
          <p:sp>
            <p:nvSpPr>
              <p:cNvPr id="360456" name="AutoShape 8"/>
              <p:cNvSpPr>
                <a:spLocks noChangeArrowheads="1"/>
              </p:cNvSpPr>
              <p:nvPr/>
            </p:nvSpPr>
            <p:spPr bwMode="auto">
              <a:xfrm>
                <a:off x="2857" y="2540"/>
                <a:ext cx="3386" cy="1823"/>
              </a:xfrm>
              <a:prstGeom prst="roundRect">
                <a:avLst>
                  <a:gd name="adj" fmla="val 51"/>
                </a:avLst>
              </a:prstGeom>
              <a:noFill/>
              <a:ln w="284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72400" y="36576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calorimeter</a:t>
              </a:r>
              <a:endParaRPr lang="en-US" sz="1200" dirty="0"/>
            </a:p>
          </p:txBody>
        </p:sp>
      </p:grpSp>
      <p:pic>
        <p:nvPicPr>
          <p:cNvPr id="360452" name="Picture 4" descr="LVL1archite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38650" y="1219200"/>
            <a:ext cx="4630501" cy="430518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 1: Calorimeter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399"/>
            <a:ext cx="4191000" cy="4800601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55000" lnSpcReduction="20000"/>
          </a:bodyPr>
          <a:lstStyle/>
          <a:p>
            <a:pPr indent="-342000">
              <a:lnSpc>
                <a:spcPct val="120000"/>
              </a:lnSpc>
            </a:pPr>
            <a:r>
              <a:rPr lang="en-US" sz="3027" dirty="0" smtClean="0"/>
              <a:t>Coarse granularity trigger towers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</a:t>
            </a:r>
            <a:r>
              <a:rPr lang="en-US" sz="2627" dirty="0" smtClean="0">
                <a:sym typeface="Symbol" charset="2"/>
              </a:rPr>
              <a:t> = 0.10.1 for </a:t>
            </a:r>
            <a:r>
              <a:rPr lang="en-US" sz="2627" dirty="0" err="1" smtClean="0">
                <a:sym typeface="Symbol" charset="2"/>
              </a:rPr>
              <a:t>e</a:t>
            </a:r>
            <a:r>
              <a:rPr lang="en-US" sz="2627" dirty="0" smtClean="0">
                <a:sym typeface="Symbol" charset="2"/>
              </a:rPr>
              <a:t>, </a:t>
            </a:r>
            <a:r>
              <a:rPr lang="en-US" sz="2627" dirty="0" err="1" smtClean="0">
                <a:sym typeface="Symbol" charset="2"/>
              </a:rPr>
              <a:t>γ</a:t>
            </a:r>
            <a:r>
              <a:rPr lang="en-US" sz="2627" dirty="0" smtClean="0">
                <a:sym typeface="Symbol" charset="2"/>
              </a:rPr>
              <a:t>, </a:t>
            </a:r>
            <a:r>
              <a:rPr lang="en-US" sz="2627" dirty="0" err="1" smtClean="0">
                <a:sym typeface="Symbol" charset="2"/>
              </a:rPr>
              <a:t>τ</a:t>
            </a:r>
            <a:r>
              <a:rPr lang="en-US" sz="2627" dirty="0" smtClean="0">
                <a:sym typeface="Symbol" charset="2"/>
              </a:rPr>
              <a:t> up to |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|&lt;2.5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</a:t>
            </a:r>
            <a:r>
              <a:rPr lang="en-US" sz="2627" dirty="0" smtClean="0">
                <a:sym typeface="Symbol" charset="2"/>
              </a:rPr>
              <a:t> = 0.20.2 for jets, up to |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|&lt;3.2</a:t>
            </a:r>
          </a:p>
          <a:p>
            <a:pPr indent="-342000">
              <a:lnSpc>
                <a:spcPct val="120000"/>
              </a:lnSpc>
            </a:pPr>
            <a:endParaRPr lang="en-US" sz="3027" dirty="0" smtClean="0"/>
          </a:p>
          <a:p>
            <a:pPr indent="-342000">
              <a:lnSpc>
                <a:spcPct val="120000"/>
              </a:lnSpc>
            </a:pPr>
            <a:r>
              <a:rPr lang="en-US" sz="3027" dirty="0" smtClean="0"/>
              <a:t>Search calorimeter for physical objects (sliding window)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e/γ</a:t>
            </a:r>
            <a:r>
              <a:rPr lang="en-US" sz="2627" dirty="0" smtClean="0">
                <a:sym typeface="Symbol" charset="2"/>
              </a:rPr>
              <a:t>: isolated electromagnetic clusters 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τ</a:t>
            </a:r>
            <a:r>
              <a:rPr lang="en-US" sz="2627" dirty="0" smtClean="0">
                <a:sym typeface="Symbol" charset="2"/>
              </a:rPr>
              <a:t>/hadrons: isolated </a:t>
            </a:r>
            <a:r>
              <a:rPr lang="en-US" sz="2627" dirty="0" err="1" smtClean="0">
                <a:sym typeface="Symbol" charset="2"/>
              </a:rPr>
              <a:t>hadronic</a:t>
            </a:r>
            <a:r>
              <a:rPr lang="en-US" sz="2627" dirty="0" smtClean="0">
                <a:sym typeface="Symbol" charset="2"/>
              </a:rPr>
              <a:t> clusters 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smtClean="0">
                <a:sym typeface="Symbol" charset="2"/>
              </a:rPr>
              <a:t>Jets: local E</a:t>
            </a:r>
            <a:r>
              <a:rPr lang="en-US" sz="2627" baseline="-25000" dirty="0" smtClean="0">
                <a:sym typeface="Symbol" charset="2"/>
              </a:rPr>
              <a:t>T</a:t>
            </a:r>
            <a:r>
              <a:rPr lang="en-US" sz="2627" dirty="0" smtClean="0">
                <a:sym typeface="Symbol" charset="2"/>
              </a:rPr>
              <a:t> maximum in programmable 2x2, 3x3 or 4x4 tower sliding window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smtClean="0">
                <a:sym typeface="Symbol" charset="2"/>
              </a:rPr>
              <a:t>Extended to 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=4.9 wit low granularity (FCAL)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ΣE</a:t>
            </a:r>
            <a:r>
              <a:rPr lang="en-US" sz="2627" baseline="-25000" dirty="0" err="1" smtClean="0">
                <a:sym typeface="Symbol" charset="2"/>
              </a:rPr>
              <a:t>T</a:t>
            </a:r>
            <a:r>
              <a:rPr lang="en-US" sz="2627" baseline="30000" dirty="0" err="1" smtClean="0">
                <a:sym typeface="Symbol" charset="2"/>
              </a:rPr>
              <a:t>em,had</a:t>
            </a:r>
            <a:r>
              <a:rPr lang="en-US" sz="2627" dirty="0" smtClean="0">
                <a:sym typeface="Symbol" charset="2"/>
              </a:rPr>
              <a:t>, </a:t>
            </a:r>
            <a:r>
              <a:rPr lang="en-US" sz="2627" dirty="0" err="1" smtClean="0">
                <a:sym typeface="Symbol" charset="2"/>
              </a:rPr>
              <a:t>ΣE</a:t>
            </a:r>
            <a:r>
              <a:rPr lang="en-US" sz="2627" baseline="-25000" dirty="0" err="1" smtClean="0">
                <a:sym typeface="Symbol" charset="2"/>
              </a:rPr>
              <a:t>T</a:t>
            </a:r>
            <a:r>
              <a:rPr lang="en-US" sz="2627" baseline="30000" dirty="0" err="1" smtClean="0">
                <a:sym typeface="Symbol" charset="2"/>
              </a:rPr>
              <a:t>jets</a:t>
            </a:r>
            <a:r>
              <a:rPr lang="en-US" sz="2627" dirty="0" smtClean="0">
                <a:sym typeface="Symbol" charset="2"/>
              </a:rPr>
              <a:t> and </a:t>
            </a:r>
            <a:r>
              <a:rPr lang="en-US" sz="2627" dirty="0" err="1" smtClean="0">
                <a:sym typeface="Symbol" charset="2"/>
              </a:rPr>
              <a:t>E</a:t>
            </a:r>
            <a:r>
              <a:rPr lang="en-US" sz="2627" baseline="-25000" dirty="0" err="1" smtClean="0">
                <a:sym typeface="Symbol" charset="2"/>
              </a:rPr>
              <a:t>t</a:t>
            </a:r>
            <a:r>
              <a:rPr lang="en-US" sz="2627" baseline="30000" dirty="0" err="1" smtClean="0">
                <a:sym typeface="Symbol" charset="2"/>
              </a:rPr>
              <a:t>miss</a:t>
            </a:r>
            <a:r>
              <a:rPr lang="en-US" sz="2627" dirty="0" smtClean="0">
                <a:sym typeface="Symbol" charset="2"/>
              </a:rPr>
              <a:t> with jet granularity, up to 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=4.9</a:t>
            </a:r>
          </a:p>
          <a:p>
            <a:pPr indent="-342000">
              <a:lnSpc>
                <a:spcPct val="120000"/>
              </a:lnSpc>
            </a:pPr>
            <a:endParaRPr lang="en-US" sz="3027" dirty="0" smtClean="0">
              <a:sym typeface="Symbol" charset="2"/>
            </a:endParaRPr>
          </a:p>
          <a:p>
            <a:pPr indent="-342000">
              <a:lnSpc>
                <a:spcPct val="120000"/>
              </a:lnSpc>
            </a:pPr>
            <a:r>
              <a:rPr lang="en-US" sz="3027" dirty="0" smtClean="0">
                <a:sym typeface="Symbol" charset="2"/>
              </a:rPr>
              <a:t>Analog sum of calorimeter cells; separate from precision readout</a:t>
            </a:r>
          </a:p>
          <a:p>
            <a:pPr lvl="1" indent="-342000">
              <a:lnSpc>
                <a:spcPct val="120000"/>
              </a:lnSpc>
            </a:pPr>
            <a:r>
              <a:rPr lang="en-US" sz="2560" dirty="0" smtClean="0">
                <a:sym typeface="Symbol" charset="2"/>
              </a:rPr>
              <a:t>Separate for EM and </a:t>
            </a:r>
            <a:r>
              <a:rPr lang="en-US" sz="2560" dirty="0" err="1" smtClean="0">
                <a:sym typeface="Symbol" charset="2"/>
              </a:rPr>
              <a:t>hadronic</a:t>
            </a:r>
            <a:r>
              <a:rPr lang="en-US" sz="2560" dirty="0" smtClean="0">
                <a:sym typeface="Symbol" charset="2"/>
              </a:rPr>
              <a:t> towers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4" descr="EGammaAl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9863" y="1517650"/>
            <a:ext cx="3846937" cy="4273550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81800" y="990600"/>
            <a:ext cx="1447800" cy="333375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latin typeface="Tahoma" charset="0"/>
              </a:rPr>
              <a:t>e/</a:t>
            </a:r>
            <a:r>
              <a:rPr lang="en-GB" sz="1400" b="1">
                <a:latin typeface="Tahoma" charset="0"/>
                <a:sym typeface="Symbol" charset="2"/>
              </a:rPr>
              <a:t></a:t>
            </a:r>
            <a:r>
              <a:rPr lang="en-GB" sz="1400" b="1">
                <a:latin typeface="Tahoma" charset="0"/>
              </a:rPr>
              <a:t> 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Level 1: </a:t>
            </a:r>
            <a:r>
              <a:rPr lang="en-US" dirty="0" err="1" smtClean="0"/>
              <a:t>Muon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038600" cy="4983163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Uses dedicated trigger chambers with fast response (RPC, TGC)</a:t>
            </a:r>
          </a:p>
          <a:p>
            <a:endParaRPr lang="en-US" dirty="0" smtClean="0"/>
          </a:p>
          <a:p>
            <a:r>
              <a:rPr lang="en-US" dirty="0" smtClean="0"/>
              <a:t>Searches for coincidence hits in different chamber double-layers</a:t>
            </a:r>
          </a:p>
          <a:p>
            <a:pPr lvl="1"/>
            <a:r>
              <a:rPr lang="en-US" dirty="0" smtClean="0"/>
              <a:t>Starting on pivot plan (RPC2, TGC2)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threshold (&gt;6GeV) look for 3 hits out of 4 planes</a:t>
            </a:r>
          </a:p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threshold (&gt;20GeV) look for 3 hits out of 4 planes + 1 out of 2 in outer layer</a:t>
            </a:r>
          </a:p>
          <a:p>
            <a:r>
              <a:rPr lang="en-US" dirty="0" smtClean="0"/>
              <a:t>Algorithm is programmable and coincidence window is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-dependent</a:t>
            </a:r>
            <a:endParaRPr lang="en-US" baseline="-25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87875" y="1676400"/>
            <a:ext cx="3946525" cy="3615835"/>
          </a:xfrm>
          <a:prstGeom prst="rect">
            <a:avLst/>
          </a:prstGeom>
          <a:noFill/>
          <a:ln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981825" y="2819400"/>
            <a:ext cx="469900" cy="2143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20000"/>
              </a:spcBef>
              <a:buFont typeface="ZapfDingbats" pitchFamily="82" charset="2"/>
              <a:buNone/>
            </a:pPr>
            <a:r>
              <a:rPr lang="en-US" sz="800">
                <a:latin typeface="Tahoma" charset="0"/>
              </a:rPr>
              <a:t>Toroid</a:t>
            </a:r>
          </a:p>
        </p:txBody>
      </p:sp>
      <p:pic>
        <p:nvPicPr>
          <p:cNvPr id="10" name="Picture 3" descr="muontrigg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600200"/>
            <a:ext cx="4779459" cy="372061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18878" y="6356350"/>
            <a:ext cx="3272422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Cerri</a:t>
            </a:r>
            <a:r>
              <a:rPr lang="en-US" dirty="0" smtClean="0"/>
              <a:t>, R. Goncalo - ARTEMIS - Pisa, June'09</a:t>
            </a:r>
            <a:endParaRPr lang="en-US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356350"/>
            <a:ext cx="3276600" cy="365125"/>
          </a:xfrm>
        </p:spPr>
        <p:txBody>
          <a:bodyPr/>
          <a:lstStyle/>
          <a:p>
            <a:fld id="{79593937-8BBB-3646-A41D-456268B9EA9A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74434" name="AutoShape 2"/>
          <p:cNvSpPr>
            <a:spLocks noChangeArrowheads="1"/>
          </p:cNvSpPr>
          <p:nvPr/>
        </p:nvSpPr>
        <p:spPr bwMode="auto">
          <a:xfrm>
            <a:off x="7669213" y="3067050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match?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4284663" y="692150"/>
            <a:ext cx="4859337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9" y="44450"/>
            <a:ext cx="3816350" cy="866775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Symbol" charset="2"/>
              </a:rPr>
              <a:t>Selection method</a:t>
            </a:r>
          </a:p>
        </p:txBody>
      </p:sp>
      <p:pic>
        <p:nvPicPr>
          <p:cNvPr id="274437" name="Picture 5" descr="atlas_event_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3794125" cy="4832350"/>
          </a:xfrm>
          <a:noFill/>
          <a:ln/>
        </p:spPr>
      </p:pic>
      <p:sp>
        <p:nvSpPr>
          <p:cNvPr id="274438" name="AutoShape 6"/>
          <p:cNvSpPr>
            <a:spLocks noChangeArrowheads="1"/>
          </p:cNvSpPr>
          <p:nvPr/>
        </p:nvSpPr>
        <p:spPr bwMode="auto">
          <a:xfrm>
            <a:off x="7597775" y="333375"/>
            <a:ext cx="1225550" cy="4318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EMROI</a:t>
            </a:r>
          </a:p>
        </p:txBody>
      </p:sp>
      <p:sp>
        <p:nvSpPr>
          <p:cNvPr id="274439" name="AutoShape 7"/>
          <p:cNvSpPr>
            <a:spLocks noChangeArrowheads="1"/>
          </p:cNvSpPr>
          <p:nvPr/>
        </p:nvSpPr>
        <p:spPr bwMode="auto">
          <a:xfrm>
            <a:off x="7596188" y="906463"/>
            <a:ext cx="1222375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L2 calorim.</a:t>
            </a:r>
          </a:p>
        </p:txBody>
      </p:sp>
      <p:sp>
        <p:nvSpPr>
          <p:cNvPr id="274441" name="AutoShape 9"/>
          <p:cNvSpPr>
            <a:spLocks noChangeArrowheads="1"/>
          </p:cNvSpPr>
          <p:nvPr/>
        </p:nvSpPr>
        <p:spPr bwMode="auto">
          <a:xfrm>
            <a:off x="7597775" y="1985963"/>
            <a:ext cx="1223963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L2 tracking</a:t>
            </a:r>
          </a:p>
        </p:txBody>
      </p:sp>
      <p:sp>
        <p:nvSpPr>
          <p:cNvPr id="274442" name="AutoShape 10"/>
          <p:cNvSpPr>
            <a:spLocks noChangeArrowheads="1"/>
          </p:cNvSpPr>
          <p:nvPr/>
        </p:nvSpPr>
        <p:spPr bwMode="auto">
          <a:xfrm>
            <a:off x="7669213" y="1409700"/>
            <a:ext cx="1081087" cy="430213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cluster?</a:t>
            </a:r>
          </a:p>
        </p:txBody>
      </p:sp>
      <p:sp>
        <p:nvSpPr>
          <p:cNvPr id="274443" name="AutoShape 11"/>
          <p:cNvSpPr>
            <a:spLocks noChangeArrowheads="1"/>
          </p:cNvSpPr>
          <p:nvPr/>
        </p:nvSpPr>
        <p:spPr bwMode="auto">
          <a:xfrm>
            <a:off x="7597775" y="3643313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E.F.calorim.</a:t>
            </a:r>
          </a:p>
        </p:txBody>
      </p:sp>
      <p:sp>
        <p:nvSpPr>
          <p:cNvPr id="274444" name="AutoShape 12"/>
          <p:cNvSpPr>
            <a:spLocks noChangeArrowheads="1"/>
          </p:cNvSpPr>
          <p:nvPr/>
        </p:nvSpPr>
        <p:spPr bwMode="auto">
          <a:xfrm>
            <a:off x="7669213" y="2490788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track?</a:t>
            </a:r>
          </a:p>
        </p:txBody>
      </p:sp>
      <p:sp>
        <p:nvSpPr>
          <p:cNvPr id="274445" name="AutoShape 13"/>
          <p:cNvSpPr>
            <a:spLocks noChangeArrowheads="1"/>
          </p:cNvSpPr>
          <p:nvPr/>
        </p:nvSpPr>
        <p:spPr bwMode="auto">
          <a:xfrm>
            <a:off x="7597775" y="4146550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E.F.tracking</a:t>
            </a:r>
          </a:p>
        </p:txBody>
      </p:sp>
      <p:sp>
        <p:nvSpPr>
          <p:cNvPr id="274446" name="AutoShape 14"/>
          <p:cNvSpPr>
            <a:spLocks noChangeArrowheads="1"/>
          </p:cNvSpPr>
          <p:nvPr/>
        </p:nvSpPr>
        <p:spPr bwMode="auto">
          <a:xfrm>
            <a:off x="7667625" y="4652963"/>
            <a:ext cx="1081088" cy="50165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track?</a:t>
            </a:r>
          </a:p>
        </p:txBody>
      </p:sp>
      <p:sp>
        <p:nvSpPr>
          <p:cNvPr id="274447" name="AutoShape 15"/>
          <p:cNvSpPr>
            <a:spLocks noChangeArrowheads="1"/>
          </p:cNvSpPr>
          <p:nvPr/>
        </p:nvSpPr>
        <p:spPr bwMode="auto">
          <a:xfrm>
            <a:off x="7596188" y="5805488"/>
            <a:ext cx="1225550" cy="576262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e/</a:t>
            </a:r>
            <a:r>
              <a:rPr lang="en-US" b="0">
                <a:sym typeface="Symbol" charset="2"/>
              </a:rPr>
              <a:t> OK</a:t>
            </a:r>
            <a:r>
              <a:rPr lang="en-US" b="0"/>
              <a:t>?</a:t>
            </a:r>
          </a:p>
        </p:txBody>
      </p:sp>
      <p:cxnSp>
        <p:nvCxnSpPr>
          <p:cNvPr id="274448" name="AutoShape 16"/>
          <p:cNvCxnSpPr>
            <a:cxnSpLocks noChangeShapeType="1"/>
            <a:stCxn id="274438" idx="4"/>
            <a:endCxn id="274439" idx="0"/>
          </p:cNvCxnSpPr>
          <p:nvPr/>
        </p:nvCxnSpPr>
        <p:spPr bwMode="auto">
          <a:xfrm flipH="1">
            <a:off x="8207375" y="765175"/>
            <a:ext cx="3175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0" name="AutoShape 18"/>
          <p:cNvCxnSpPr>
            <a:cxnSpLocks noChangeShapeType="1"/>
            <a:stCxn id="274439" idx="2"/>
            <a:endCxn id="274442" idx="0"/>
          </p:cNvCxnSpPr>
          <p:nvPr/>
        </p:nvCxnSpPr>
        <p:spPr bwMode="auto">
          <a:xfrm>
            <a:off x="8207375" y="1265238"/>
            <a:ext cx="3175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1" name="AutoShape 19"/>
          <p:cNvCxnSpPr>
            <a:cxnSpLocks noChangeShapeType="1"/>
            <a:stCxn id="274442" idx="2"/>
            <a:endCxn id="274441" idx="0"/>
          </p:cNvCxnSpPr>
          <p:nvPr/>
        </p:nvCxnSpPr>
        <p:spPr bwMode="auto">
          <a:xfrm>
            <a:off x="8210550" y="1839913"/>
            <a:ext cx="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2" name="AutoShape 20"/>
          <p:cNvCxnSpPr>
            <a:cxnSpLocks noChangeShapeType="1"/>
            <a:stCxn id="274441" idx="2"/>
            <a:endCxn id="274444" idx="0"/>
          </p:cNvCxnSpPr>
          <p:nvPr/>
        </p:nvCxnSpPr>
        <p:spPr bwMode="auto">
          <a:xfrm flipH="1">
            <a:off x="8208963" y="2344738"/>
            <a:ext cx="1587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3" name="AutoShape 21"/>
          <p:cNvCxnSpPr>
            <a:cxnSpLocks noChangeShapeType="1"/>
            <a:stCxn id="274444" idx="2"/>
            <a:endCxn id="274434" idx="0"/>
          </p:cNvCxnSpPr>
          <p:nvPr/>
        </p:nvCxnSpPr>
        <p:spPr bwMode="auto">
          <a:xfrm>
            <a:off x="8208963" y="29225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4" name="AutoShape 22"/>
          <p:cNvCxnSpPr>
            <a:cxnSpLocks noChangeShapeType="1"/>
            <a:stCxn id="274443" idx="2"/>
            <a:endCxn id="274445" idx="0"/>
          </p:cNvCxnSpPr>
          <p:nvPr/>
        </p:nvCxnSpPr>
        <p:spPr bwMode="auto">
          <a:xfrm>
            <a:off x="8210550" y="40020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5" name="AutoShape 23"/>
          <p:cNvCxnSpPr>
            <a:cxnSpLocks noChangeShapeType="1"/>
          </p:cNvCxnSpPr>
          <p:nvPr/>
        </p:nvCxnSpPr>
        <p:spPr bwMode="auto">
          <a:xfrm flipH="1">
            <a:off x="8208963" y="5514975"/>
            <a:ext cx="611187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6" name="AutoShape 24"/>
          <p:cNvCxnSpPr>
            <a:cxnSpLocks noChangeShapeType="1"/>
            <a:stCxn id="274445" idx="2"/>
            <a:endCxn id="274446" idx="0"/>
          </p:cNvCxnSpPr>
          <p:nvPr/>
        </p:nvCxnSpPr>
        <p:spPr bwMode="auto">
          <a:xfrm flipH="1">
            <a:off x="8208963" y="4505325"/>
            <a:ext cx="1587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4572000" y="2114550"/>
            <a:ext cx="2665413" cy="1069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/>
              <a:t>Level 2 seeded by Level 1</a:t>
            </a:r>
          </a:p>
          <a:p>
            <a:r>
              <a:rPr lang="en-US" sz="1600" b="0"/>
              <a:t>Fast reconstruction algorithms </a:t>
            </a:r>
          </a:p>
          <a:p>
            <a:r>
              <a:rPr lang="en-US" sz="1600" b="0"/>
              <a:t>Reconstruction within RoI</a:t>
            </a:r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4572000" y="271463"/>
            <a:ext cx="2665413" cy="1069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dirty="0"/>
              <a:t>Level1 </a:t>
            </a:r>
            <a:r>
              <a:rPr lang="en-US" sz="1600" dirty="0"/>
              <a:t>Region of Interest </a:t>
            </a:r>
            <a:r>
              <a:rPr lang="en-US" sz="1600" b="0" dirty="0"/>
              <a:t>is found and</a:t>
            </a:r>
            <a:r>
              <a:rPr lang="en-US" sz="1600" b="0" dirty="0" smtClean="0"/>
              <a:t> </a:t>
            </a:r>
            <a:r>
              <a:rPr lang="en-US" sz="1600" dirty="0" smtClean="0">
                <a:sym typeface="Symbol" charset="2"/>
              </a:rPr>
              <a:t>threshold/position </a:t>
            </a:r>
            <a:r>
              <a:rPr lang="en-US" sz="1600" b="0" dirty="0" smtClean="0">
                <a:sym typeface="Symbol" charset="2"/>
              </a:rPr>
              <a:t>in </a:t>
            </a:r>
            <a:r>
              <a:rPr lang="en-US" sz="1600" b="0" dirty="0"/>
              <a:t>EM calorimeter</a:t>
            </a:r>
            <a:r>
              <a:rPr lang="en-US" sz="1600" b="0" dirty="0" smtClean="0">
                <a:sym typeface="Symbol" charset="2"/>
              </a:rPr>
              <a:t> are </a:t>
            </a:r>
            <a:r>
              <a:rPr lang="en-US" sz="1600" b="0" dirty="0">
                <a:sym typeface="Symbol" charset="2"/>
              </a:rPr>
              <a:t>passed to Level 2</a:t>
            </a:r>
          </a:p>
        </p:txBody>
      </p:sp>
      <p:sp>
        <p:nvSpPr>
          <p:cNvPr id="274459" name="Text Box 27"/>
          <p:cNvSpPr txBox="1">
            <a:spLocks noChangeArrowheads="1"/>
          </p:cNvSpPr>
          <p:nvPr/>
        </p:nvSpPr>
        <p:spPr bwMode="auto">
          <a:xfrm>
            <a:off x="4572000" y="4533900"/>
            <a:ext cx="2665413" cy="1314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/>
              <a:t>Ev.Filter seeded by Level 2</a:t>
            </a:r>
          </a:p>
          <a:p>
            <a:r>
              <a:rPr lang="en-US" sz="1600" b="0"/>
              <a:t>Offline reconstruction algorithms </a:t>
            </a:r>
          </a:p>
          <a:p>
            <a:r>
              <a:rPr lang="en-US" sz="1600" b="0"/>
              <a:t>Refined alignment and calibration</a:t>
            </a:r>
          </a:p>
        </p:txBody>
      </p:sp>
      <p:sp>
        <p:nvSpPr>
          <p:cNvPr id="274460" name="Rectangle 28"/>
          <p:cNvSpPr>
            <a:spLocks noChangeArrowheads="1"/>
          </p:cNvSpPr>
          <p:nvPr/>
        </p:nvSpPr>
        <p:spPr bwMode="auto">
          <a:xfrm>
            <a:off x="7523163" y="836613"/>
            <a:ext cx="1370012" cy="28082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1" name="Rectangle 29"/>
          <p:cNvSpPr>
            <a:spLocks noChangeArrowheads="1"/>
          </p:cNvSpPr>
          <p:nvPr/>
        </p:nvSpPr>
        <p:spPr bwMode="auto">
          <a:xfrm>
            <a:off x="4500563" y="4437063"/>
            <a:ext cx="2808287" cy="15128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2" name="Rectangle 30"/>
          <p:cNvSpPr>
            <a:spLocks noChangeArrowheads="1"/>
          </p:cNvSpPr>
          <p:nvPr/>
        </p:nvSpPr>
        <p:spPr bwMode="auto">
          <a:xfrm>
            <a:off x="4500563" y="1989138"/>
            <a:ext cx="2808287" cy="12969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4463" name="AutoShape 31"/>
          <p:cNvCxnSpPr>
            <a:cxnSpLocks noChangeShapeType="1"/>
            <a:stCxn id="274434" idx="2"/>
            <a:endCxn id="274443" idx="0"/>
          </p:cNvCxnSpPr>
          <p:nvPr/>
        </p:nvCxnSpPr>
        <p:spPr bwMode="auto">
          <a:xfrm>
            <a:off x="8208963" y="3498850"/>
            <a:ext cx="1587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65" name="Text Box 33"/>
          <p:cNvSpPr txBox="1">
            <a:spLocks noChangeArrowheads="1"/>
          </p:cNvSpPr>
          <p:nvPr/>
        </p:nvSpPr>
        <p:spPr bwMode="auto">
          <a:xfrm>
            <a:off x="395288" y="1125538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Event rejection possible at each step</a:t>
            </a:r>
          </a:p>
        </p:txBody>
      </p:sp>
      <p:sp>
        <p:nvSpPr>
          <p:cNvPr id="274466" name="AutoShape 34"/>
          <p:cNvSpPr>
            <a:spLocks noChangeArrowheads="1"/>
          </p:cNvSpPr>
          <p:nvPr/>
        </p:nvSpPr>
        <p:spPr bwMode="auto">
          <a:xfrm rot="1518196">
            <a:off x="2484438" y="2574925"/>
            <a:ext cx="392112" cy="1347788"/>
          </a:xfrm>
          <a:custGeom>
            <a:avLst/>
            <a:gdLst>
              <a:gd name="G0" fmla="+- 7740 0 0"/>
              <a:gd name="G1" fmla="+- 21600 0 7740"/>
              <a:gd name="G2" fmla="*/ 7740 1 2"/>
              <a:gd name="G3" fmla="+- 21600 0 G2"/>
              <a:gd name="G4" fmla="+/ 7740 21600 2"/>
              <a:gd name="G5" fmla="+/ G1 0 2"/>
              <a:gd name="G6" fmla="*/ 21600 21600 7740"/>
              <a:gd name="G7" fmla="*/ G6 1 2"/>
              <a:gd name="G8" fmla="+- 21600 0 G7"/>
              <a:gd name="G9" fmla="*/ 21600 1 2"/>
              <a:gd name="G10" fmla="+- 7740 0 G9"/>
              <a:gd name="G11" fmla="?: G10 G8 0"/>
              <a:gd name="G12" fmla="?: G10 G7 21600"/>
              <a:gd name="T0" fmla="*/ 17730 w 21600"/>
              <a:gd name="T1" fmla="*/ 10800 h 21600"/>
              <a:gd name="T2" fmla="*/ 10800 w 21600"/>
              <a:gd name="T3" fmla="*/ 21600 h 21600"/>
              <a:gd name="T4" fmla="*/ 3870 w 21600"/>
              <a:gd name="T5" fmla="*/ 10800 h 21600"/>
              <a:gd name="T6" fmla="*/ 10800 w 21600"/>
              <a:gd name="T7" fmla="*/ 0 h 21600"/>
              <a:gd name="T8" fmla="*/ 5670 w 21600"/>
              <a:gd name="T9" fmla="*/ 5670 h 21600"/>
              <a:gd name="T10" fmla="*/ 15930 w 21600"/>
              <a:gd name="T11" fmla="*/ 159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7" name="AutoShape 35"/>
          <p:cNvSpPr>
            <a:spLocks noChangeArrowheads="1"/>
          </p:cNvSpPr>
          <p:nvPr/>
        </p:nvSpPr>
        <p:spPr bwMode="auto">
          <a:xfrm rot="11457325">
            <a:off x="2051050" y="3952875"/>
            <a:ext cx="320675" cy="1347788"/>
          </a:xfrm>
          <a:custGeom>
            <a:avLst/>
            <a:gdLst>
              <a:gd name="G0" fmla="+- 7740 0 0"/>
              <a:gd name="G1" fmla="+- 21600 0 7740"/>
              <a:gd name="G2" fmla="*/ 7740 1 2"/>
              <a:gd name="G3" fmla="+- 21600 0 G2"/>
              <a:gd name="G4" fmla="+/ 7740 21600 2"/>
              <a:gd name="G5" fmla="+/ G1 0 2"/>
              <a:gd name="G6" fmla="*/ 21600 21600 7740"/>
              <a:gd name="G7" fmla="*/ G6 1 2"/>
              <a:gd name="G8" fmla="+- 21600 0 G7"/>
              <a:gd name="G9" fmla="*/ 21600 1 2"/>
              <a:gd name="G10" fmla="+- 7740 0 G9"/>
              <a:gd name="G11" fmla="?: G10 G8 0"/>
              <a:gd name="G12" fmla="?: G10 G7 21600"/>
              <a:gd name="T0" fmla="*/ 17730 w 21600"/>
              <a:gd name="T1" fmla="*/ 10800 h 21600"/>
              <a:gd name="T2" fmla="*/ 10800 w 21600"/>
              <a:gd name="T3" fmla="*/ 21600 h 21600"/>
              <a:gd name="T4" fmla="*/ 3870 w 21600"/>
              <a:gd name="T5" fmla="*/ 10800 h 21600"/>
              <a:gd name="T6" fmla="*/ 10800 w 21600"/>
              <a:gd name="T7" fmla="*/ 0 h 21600"/>
              <a:gd name="T8" fmla="*/ 5670 w 21600"/>
              <a:gd name="T9" fmla="*/ 5670 h 21600"/>
              <a:gd name="T10" fmla="*/ 15930 w 21600"/>
              <a:gd name="T11" fmla="*/ 159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8" name="Rectangle 36"/>
          <p:cNvSpPr>
            <a:spLocks noChangeArrowheads="1"/>
          </p:cNvSpPr>
          <p:nvPr/>
        </p:nvSpPr>
        <p:spPr bwMode="auto">
          <a:xfrm>
            <a:off x="3348038" y="1628775"/>
            <a:ext cx="865187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800"/>
              <a:t>Electromagnetic</a:t>
            </a:r>
          </a:p>
          <a:p>
            <a:pPr algn="ctr"/>
            <a:r>
              <a:rPr lang="en-US" sz="800"/>
              <a:t>clusters</a:t>
            </a:r>
          </a:p>
        </p:txBody>
      </p:sp>
      <p:sp>
        <p:nvSpPr>
          <p:cNvPr id="274469" name="AutoShape 37"/>
          <p:cNvSpPr>
            <a:spLocks noChangeArrowheads="1"/>
          </p:cNvSpPr>
          <p:nvPr/>
        </p:nvSpPr>
        <p:spPr bwMode="auto">
          <a:xfrm rot="-1388566">
            <a:off x="2916238" y="2781300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70" name="AutoShape 38"/>
          <p:cNvSpPr>
            <a:spLocks noChangeArrowheads="1"/>
          </p:cNvSpPr>
          <p:nvPr/>
        </p:nvSpPr>
        <p:spPr bwMode="auto">
          <a:xfrm rot="-1388566">
            <a:off x="2268538" y="4724400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71" name="AutoShape 39"/>
          <p:cNvSpPr>
            <a:spLocks noChangeArrowheads="1"/>
          </p:cNvSpPr>
          <p:nvPr/>
        </p:nvSpPr>
        <p:spPr bwMode="auto">
          <a:xfrm>
            <a:off x="7596188" y="5299075"/>
            <a:ext cx="1223962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e/</a:t>
            </a:r>
            <a:r>
              <a:rPr lang="en-US" b="0">
                <a:sym typeface="Symbol" charset="2"/>
              </a:rPr>
              <a:t></a:t>
            </a:r>
            <a:r>
              <a:rPr lang="en-US">
                <a:sym typeface="Symbol" charset="2"/>
              </a:rPr>
              <a:t> </a:t>
            </a:r>
            <a:r>
              <a:rPr lang="en-US" b="0"/>
              <a:t>reconst.</a:t>
            </a:r>
          </a:p>
        </p:txBody>
      </p:sp>
      <p:cxnSp>
        <p:nvCxnSpPr>
          <p:cNvPr id="274472" name="AutoShape 40"/>
          <p:cNvCxnSpPr>
            <a:cxnSpLocks noChangeShapeType="1"/>
            <a:stCxn id="274446" idx="2"/>
            <a:endCxn id="274471" idx="0"/>
          </p:cNvCxnSpPr>
          <p:nvPr/>
        </p:nvCxnSpPr>
        <p:spPr bwMode="auto">
          <a:xfrm>
            <a:off x="8208963" y="5154613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73" name="AutoShape 41"/>
          <p:cNvCxnSpPr>
            <a:cxnSpLocks noChangeShapeType="1"/>
            <a:stCxn id="274471" idx="2"/>
            <a:endCxn id="274447" idx="0"/>
          </p:cNvCxnSpPr>
          <p:nvPr/>
        </p:nvCxnSpPr>
        <p:spPr bwMode="auto">
          <a:xfrm>
            <a:off x="8208963" y="5657850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64" name="Rectangle 32"/>
          <p:cNvSpPr>
            <a:spLocks noChangeArrowheads="1"/>
          </p:cNvSpPr>
          <p:nvPr/>
        </p:nvSpPr>
        <p:spPr bwMode="auto">
          <a:xfrm>
            <a:off x="7451725" y="3573463"/>
            <a:ext cx="1403350" cy="28797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4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74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4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60" grpId="0" animBg="1"/>
      <p:bldP spid="274461" grpId="0" animBg="1"/>
      <p:bldP spid="274462" grpId="0" animBg="1"/>
      <p:bldP spid="274466" grpId="0" animBg="1"/>
      <p:bldP spid="274467" grpId="0" animBg="1"/>
      <p:bldP spid="274468" grpId="0" animBg="1"/>
      <p:bldP spid="274468" grpId="1" animBg="1"/>
      <p:bldP spid="274469" grpId="0" animBg="1"/>
      <p:bldP spid="274469" grpId="1" animBg="1"/>
      <p:bldP spid="274470" grpId="0" animBg="1"/>
      <p:bldP spid="274470" grpId="1" animBg="1"/>
      <p:bldP spid="2744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42E1-4D76-6D49-A784-FB5D2AA542C1}" type="slidenum">
              <a:rPr lang="en-US"/>
              <a:pPr/>
              <a:t>27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 Level Trigger architecture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5950" y="1052513"/>
            <a:ext cx="7993062" cy="3384550"/>
          </a:xfrm>
          <a:solidFill>
            <a:srgbClr val="A4F7FE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i="1" dirty="0">
                <a:solidFill>
                  <a:schemeClr val="accent2"/>
                </a:solidFill>
              </a:rPr>
              <a:t>Basic idea:</a:t>
            </a:r>
          </a:p>
          <a:p>
            <a:pPr>
              <a:lnSpc>
                <a:spcPct val="80000"/>
              </a:lnSpc>
            </a:pPr>
            <a:r>
              <a:rPr lang="en-US" sz="1800" b="1" i="1" dirty="0">
                <a:solidFill>
                  <a:srgbClr val="FF3300"/>
                </a:solidFill>
              </a:rPr>
              <a:t>Seeded</a:t>
            </a:r>
            <a:r>
              <a:rPr lang="en-US" sz="1800" b="1" dirty="0">
                <a:solidFill>
                  <a:srgbClr val="FF3300"/>
                </a:solidFill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and </a:t>
            </a:r>
            <a:r>
              <a:rPr lang="en-US" sz="1800" b="1" i="1" dirty="0">
                <a:solidFill>
                  <a:srgbClr val="FF3300"/>
                </a:solidFill>
              </a:rPr>
              <a:t>Stepwise</a:t>
            </a:r>
            <a:r>
              <a:rPr lang="en-US" sz="1800" b="1" dirty="0">
                <a:solidFill>
                  <a:schemeClr val="accent2"/>
                </a:solidFill>
              </a:rPr>
              <a:t> Reconstruction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/>
              <a:t>Regions of Interest (</a:t>
            </a:r>
            <a:r>
              <a:rPr lang="en-US" sz="1800" dirty="0" err="1"/>
              <a:t>RoI</a:t>
            </a:r>
            <a:r>
              <a:rPr lang="en-US" sz="1800" dirty="0"/>
              <a:t>) </a:t>
            </a:r>
            <a:r>
              <a:rPr lang="en-US" sz="1800" i="1" dirty="0"/>
              <a:t>“seed”</a:t>
            </a:r>
            <a:r>
              <a:rPr lang="en-US" sz="1800" dirty="0"/>
              <a:t>  trigger reconstruction chains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Reconstruction (“</a:t>
            </a:r>
            <a:r>
              <a:rPr lang="en-US" sz="1800" dirty="0">
                <a:solidFill>
                  <a:srgbClr val="009900"/>
                </a:solidFill>
              </a:rPr>
              <a:t>Feature Extraction</a:t>
            </a:r>
            <a:r>
              <a:rPr lang="en-US" sz="1800" dirty="0"/>
              <a:t>”) in steps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One or more algorithms per step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Validate step-by-step in “</a:t>
            </a:r>
            <a:r>
              <a:rPr lang="en-US" sz="1800" dirty="0">
                <a:solidFill>
                  <a:srgbClr val="009900"/>
                </a:solidFill>
              </a:rPr>
              <a:t>Hypothesis</a:t>
            </a:r>
            <a:r>
              <a:rPr lang="en-US" sz="1800" dirty="0"/>
              <a:t>” algorithms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Check intermediate signatures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Early rejection</a:t>
            </a:r>
            <a:r>
              <a:rPr lang="en-US" sz="1800" dirty="0" smtClean="0"/>
              <a:t>: rejects </a:t>
            </a:r>
            <a:r>
              <a:rPr lang="en-US" sz="1800" dirty="0"/>
              <a:t>hypotheses </a:t>
            </a:r>
            <a:r>
              <a:rPr lang="en-US" sz="1800" dirty="0">
                <a:solidFill>
                  <a:srgbClr val="FF3300"/>
                </a:solidFill>
              </a:rPr>
              <a:t>as early as possible </a:t>
            </a:r>
            <a:r>
              <a:rPr lang="en-US" sz="1800" dirty="0"/>
              <a:t>to save </a:t>
            </a:r>
            <a:r>
              <a:rPr lang="en-US" sz="1800" dirty="0" smtClean="0"/>
              <a:t>time/resources</a:t>
            </a:r>
            <a:endParaRPr lang="en-US" sz="1800" dirty="0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5950" y="4652963"/>
            <a:ext cx="7994650" cy="1655762"/>
          </a:xfrm>
          <a:solidFill>
            <a:srgbClr val="FFFF9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Note: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Level 2</a:t>
            </a:r>
            <a:r>
              <a:rPr lang="en-US" sz="1800" dirty="0" smtClean="0"/>
              <a:t> usually accesses </a:t>
            </a:r>
            <a:r>
              <a:rPr lang="en-US" sz="1800" dirty="0"/>
              <a:t>only a</a:t>
            </a:r>
            <a:r>
              <a:rPr lang="en-US" sz="1800" dirty="0" smtClean="0"/>
              <a:t> small fraction </a:t>
            </a:r>
            <a:r>
              <a:rPr lang="en-US" sz="1800" dirty="0"/>
              <a:t>of the full event</a:t>
            </a:r>
            <a:r>
              <a:rPr lang="en-US" sz="1800" dirty="0" smtClean="0"/>
              <a:t> (about 2%)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Depends on number and kind of Level 1 </a:t>
            </a:r>
            <a:r>
              <a:rPr lang="en-US" sz="1600" dirty="0" err="1" smtClean="0"/>
              <a:t>RoI’s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“Full-scan” is possible but too costly for normal running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Event Filter runs after event building and may </a:t>
            </a:r>
            <a:r>
              <a:rPr lang="en-US" sz="1800" dirty="0" err="1" smtClean="0"/>
              <a:t>analyse</a:t>
            </a:r>
            <a:r>
              <a:rPr lang="en-US" sz="1800" dirty="0" smtClean="0"/>
              <a:t> full event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But </a:t>
            </a:r>
            <a:r>
              <a:rPr lang="en-US" sz="1600" dirty="0"/>
              <a:t>will normally run in seeded </a:t>
            </a:r>
            <a:r>
              <a:rPr lang="en-US" sz="1600" dirty="0" smtClean="0"/>
              <a:t>mode, with some exceptions (e.g.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 triggers)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6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6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6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Trigger Algorithm Steering</a:t>
            </a:r>
            <a:endParaRPr lang="en-US" sz="3600" dirty="0">
              <a:sym typeface="Symbol" charset="2"/>
            </a:endParaRPr>
          </a:p>
        </p:txBody>
      </p:sp>
      <p:pic>
        <p:nvPicPr>
          <p:cNvPr id="3645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50698" b="-50698"/>
          <a:stretch>
            <a:fillRect/>
          </a:stretch>
        </p:blipFill>
        <p:spPr>
          <a:xfrm>
            <a:off x="4724400" y="1388401"/>
            <a:ext cx="4191000" cy="5545799"/>
          </a:xfrm>
          <a:noFill/>
          <a:ln/>
        </p:spPr>
      </p:pic>
      <p:sp>
        <p:nvSpPr>
          <p:cNvPr id="3645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" y="715962"/>
            <a:ext cx="8291513" cy="18748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One top algorithm (</a:t>
            </a:r>
            <a:r>
              <a:rPr lang="en-US" sz="2400" dirty="0">
                <a:solidFill>
                  <a:srgbClr val="FF3300"/>
                </a:solidFill>
              </a:rPr>
              <a:t>Steering</a:t>
            </a:r>
            <a:r>
              <a:rPr lang="en-US" sz="2400" dirty="0"/>
              <a:t>) manages the HLT algorithms: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Determines from trigger Menu what </a:t>
            </a:r>
            <a:r>
              <a:rPr lang="en-US" sz="2000" dirty="0">
                <a:solidFill>
                  <a:schemeClr val="accent2"/>
                </a:solidFill>
              </a:rPr>
              <a:t>chains of algorithms </a:t>
            </a:r>
            <a:r>
              <a:rPr lang="en-US" sz="2000" dirty="0"/>
              <a:t>exist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Instantiates and calls </a:t>
            </a:r>
            <a:r>
              <a:rPr lang="en-US" sz="2000" dirty="0"/>
              <a:t>each of the algorithms in the right sequence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Provides a way (the </a:t>
            </a:r>
            <a:r>
              <a:rPr lang="en-US" sz="2000" dirty="0">
                <a:solidFill>
                  <a:schemeClr val="accent2"/>
                </a:solidFill>
              </a:rPr>
              <a:t>Navigation</a:t>
            </a:r>
            <a:r>
              <a:rPr lang="en-US" sz="2000" dirty="0"/>
              <a:t>) for each algorithm to pass data to the next one in the chain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"/>
          </p:nvPr>
        </p:nvSpPr>
        <p:spPr>
          <a:xfrm>
            <a:off x="304800" y="2438400"/>
            <a:ext cx="4419600" cy="3806825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Feature caching</a:t>
            </a:r>
          </a:p>
          <a:p>
            <a:pPr lvl="1"/>
            <a:r>
              <a:rPr lang="en-US" dirty="0" smtClean="0"/>
              <a:t>Physical objects (tracks etc) are reconstructed once and cached for repeated use</a:t>
            </a:r>
          </a:p>
          <a:p>
            <a:endParaRPr lang="en-US" dirty="0" smtClean="0"/>
          </a:p>
          <a:p>
            <a:r>
              <a:rPr lang="en-US" dirty="0" smtClean="0"/>
              <a:t>Steering applies </a:t>
            </a:r>
            <a:r>
              <a:rPr lang="en-US" dirty="0" err="1" smtClean="0"/>
              <a:t>prescales</a:t>
            </a:r>
            <a:endParaRPr lang="en-US" dirty="0" smtClean="0"/>
          </a:p>
          <a:p>
            <a:pPr lvl="1"/>
            <a:r>
              <a:rPr lang="en-US" dirty="0" smtClean="0"/>
              <a:t>Take 1 in N accepted events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passthrough</a:t>
            </a:r>
            <a:r>
              <a:rPr lang="en-US" dirty="0" smtClean="0"/>
              <a:t> factors </a:t>
            </a:r>
          </a:p>
          <a:p>
            <a:pPr lvl="1"/>
            <a:r>
              <a:rPr lang="en-US" dirty="0" smtClean="0"/>
              <a:t>Take 1 in N events</a:t>
            </a:r>
          </a:p>
          <a:p>
            <a:endParaRPr lang="en-US" dirty="0" smtClean="0"/>
          </a:p>
          <a:p>
            <a:r>
              <a:rPr lang="en-US" dirty="0" smtClean="0"/>
              <a:t>More technical details:</a:t>
            </a:r>
          </a:p>
          <a:p>
            <a:pPr lvl="1"/>
            <a:r>
              <a:rPr lang="en-US" dirty="0" smtClean="0"/>
              <a:t>Possible to re-run hypothesis algorithms offline – study working point for each trigger </a:t>
            </a:r>
          </a:p>
          <a:p>
            <a:pPr lvl="1"/>
            <a:r>
              <a:rPr lang="en-US" dirty="0" smtClean="0"/>
              <a:t>Possible to re-run </a:t>
            </a:r>
            <a:r>
              <a:rPr lang="en-US" dirty="0" err="1" smtClean="0"/>
              <a:t>prescaled</a:t>
            </a:r>
            <a:r>
              <a:rPr lang="en-US" dirty="0" smtClean="0"/>
              <a:t>-out chains for accepted events (tricky…for expert studies)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245225"/>
            <a:ext cx="3581400" cy="476250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Cerri</a:t>
            </a:r>
            <a:r>
              <a:rPr lang="en-US" dirty="0" smtClean="0"/>
              <a:t>, R. Goncalo - ARTEMIS - Pisa, June'09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B015-7233-AD4B-AECF-C2DEC9A141D5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356350"/>
            <a:ext cx="3619500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Cerri</a:t>
            </a:r>
            <a:r>
              <a:rPr lang="en-US" dirty="0" smtClean="0"/>
              <a:t>, R. Goncalo - ARTEMIS - Pisa, June'09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356350"/>
            <a:ext cx="3276600" cy="365125"/>
          </a:xfrm>
        </p:spPr>
        <p:txBody>
          <a:bodyPr/>
          <a:lstStyle/>
          <a:p>
            <a:fld id="{B8F9E7EE-F148-9047-98A1-9D339025F711}" type="slidenum">
              <a:rPr lang="en-US"/>
              <a:pPr/>
              <a:t>29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15888"/>
            <a:ext cx="8075613" cy="719137"/>
          </a:xfrm>
        </p:spPr>
        <p:txBody>
          <a:bodyPr>
            <a:normAutofit fontScale="90000"/>
          </a:bodyPr>
          <a:lstStyle/>
          <a:p>
            <a:r>
              <a:rPr lang="en-US"/>
              <a:t>Trigger algorithms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03276"/>
            <a:ext cx="8640762" cy="5521324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High-Level Trigger algorithms </a:t>
            </a:r>
            <a:r>
              <a:rPr lang="en-US" sz="1800" dirty="0" err="1"/>
              <a:t>organised</a:t>
            </a:r>
            <a:r>
              <a:rPr lang="en-US" sz="1800" dirty="0"/>
              <a:t> in groups (“slices”):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rgbClr val="FF0000"/>
                </a:solidFill>
              </a:rPr>
              <a:t>Minimum bias, </a:t>
            </a:r>
            <a:r>
              <a:rPr lang="en-US" sz="1600" dirty="0" err="1">
                <a:solidFill>
                  <a:srgbClr val="FF0000"/>
                </a:solidFill>
              </a:rPr>
              <a:t>e/</a:t>
            </a:r>
            <a:r>
              <a:rPr lang="en-US" sz="1600" dirty="0" err="1">
                <a:solidFill>
                  <a:srgbClr val="FF0000"/>
                </a:solidFill>
                <a:sym typeface="Symbol" charset="2"/>
              </a:rPr>
              <a:t></a:t>
            </a:r>
            <a:r>
              <a:rPr lang="en-US" sz="1600" dirty="0">
                <a:solidFill>
                  <a:srgbClr val="FF0000"/>
                </a:solidFill>
                <a:sym typeface="Symbol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sym typeface="Symbol" charset="2"/>
              </a:rPr>
              <a:t></a:t>
            </a:r>
            <a:r>
              <a:rPr lang="en-US" sz="1600" dirty="0">
                <a:solidFill>
                  <a:srgbClr val="FF0000"/>
                </a:solidFill>
                <a:sym typeface="Symbol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sym typeface="Symbol" charset="2"/>
              </a:rPr>
              <a:t></a:t>
            </a:r>
            <a:r>
              <a:rPr lang="en-US" sz="1600" dirty="0">
                <a:solidFill>
                  <a:srgbClr val="FF0000"/>
                </a:solidFill>
                <a:sym typeface="Symbol" charset="2"/>
              </a:rPr>
              <a:t>, jets, B physics, B tagging, </a:t>
            </a:r>
            <a:r>
              <a:rPr lang="en-US" sz="1600" dirty="0" err="1">
                <a:solidFill>
                  <a:srgbClr val="FF0000"/>
                </a:solidFill>
                <a:sym typeface="Symbol" charset="2"/>
              </a:rPr>
              <a:t>E</a:t>
            </a:r>
            <a:r>
              <a:rPr lang="en-US" sz="1600" baseline="-25000" dirty="0" err="1">
                <a:solidFill>
                  <a:srgbClr val="FF0000"/>
                </a:solidFill>
                <a:sym typeface="Symbol" charset="2"/>
              </a:rPr>
              <a:t>T</a:t>
            </a:r>
            <a:r>
              <a:rPr lang="en-US" sz="1600" baseline="30000" dirty="0" err="1">
                <a:solidFill>
                  <a:srgbClr val="FF0000"/>
                </a:solidFill>
                <a:sym typeface="Symbol" charset="2"/>
              </a:rPr>
              <a:t>miss</a:t>
            </a:r>
            <a:r>
              <a:rPr lang="en-US" sz="1600" dirty="0">
                <a:solidFill>
                  <a:srgbClr val="FF0000"/>
                </a:solidFill>
                <a:sym typeface="Symbol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sym typeface="Symbol" charset="2"/>
              </a:rPr>
              <a:t>cosmics</a:t>
            </a:r>
            <a:r>
              <a:rPr lang="en-US" sz="1600" dirty="0">
                <a:solidFill>
                  <a:srgbClr val="FF0000"/>
                </a:solidFill>
                <a:sym typeface="Symbol" charset="2"/>
              </a:rPr>
              <a:t>, plus combined-slice 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algorithms (e.g. </a:t>
            </a:r>
            <a:r>
              <a:rPr lang="en-US" sz="1600" dirty="0" err="1" smtClean="0">
                <a:solidFill>
                  <a:srgbClr val="FF0000"/>
                </a:solidFill>
                <a:sym typeface="Symbol" charset="2"/>
              </a:rPr>
              <a:t>e+E</a:t>
            </a:r>
            <a:r>
              <a:rPr lang="en-US" sz="1600" baseline="-25000" dirty="0" err="1" smtClean="0">
                <a:solidFill>
                  <a:srgbClr val="FF0000"/>
                </a:solidFill>
                <a:sym typeface="Symbol" charset="2"/>
              </a:rPr>
              <a:t>t</a:t>
            </a:r>
            <a:r>
              <a:rPr lang="en-US" sz="1600" baseline="30000" dirty="0" err="1" smtClean="0">
                <a:solidFill>
                  <a:srgbClr val="FF0000"/>
                </a:solidFill>
                <a:sym typeface="Symbol" charset="2"/>
              </a:rPr>
              <a:t>miss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sz="1600" dirty="0" smtClean="0">
              <a:sym typeface="Symbol" charset="2"/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Level 2 algorithms: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Fast algorithms </a:t>
            </a:r>
            <a:r>
              <a:rPr lang="en-US" sz="1600" dirty="0" smtClean="0"/>
              <a:t>– make the best of the available time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Minimize data access </a:t>
            </a:r>
            <a:r>
              <a:rPr lang="en-US" sz="1600" dirty="0" smtClean="0"/>
              <a:t>– to save time and minimize network use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Event Filter algorithms: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Offline reconstruction software</a:t>
            </a:r>
            <a:r>
              <a:rPr lang="en-US" sz="1600" dirty="0" smtClean="0"/>
              <a:t> wrapped to be run by Steering algorithm in </a:t>
            </a:r>
            <a:r>
              <a:rPr lang="en-US" sz="1600" dirty="0" err="1" smtClean="0"/>
              <a:t>RoI</a:t>
            </a:r>
            <a:r>
              <a:rPr lang="en-US" sz="1600" dirty="0" smtClean="0"/>
              <a:t> mode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More precise and much slower than L2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Optimise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re-use and </a:t>
            </a:r>
            <a:r>
              <a:rPr lang="en-US" sz="1600" dirty="0" err="1" smtClean="0">
                <a:solidFill>
                  <a:srgbClr val="FF0000"/>
                </a:solidFill>
              </a:rPr>
              <a:t>maintenability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reconstruction algorithms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Ease analysi</a:t>
            </a:r>
            <a:r>
              <a:rPr lang="en-US" sz="1600" dirty="0" smtClean="0"/>
              <a:t>s of trigger data and comparison with offline (same event data model)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Downside can be a lower flexibility in software development (different set of people/requirements)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Different algorithm instances created for different configurations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E.g. track reconstruction may be optimized differently for B-tagging and </a:t>
            </a:r>
            <a:r>
              <a:rPr lang="en-US" sz="1600" dirty="0" err="1" smtClean="0"/>
              <a:t>muon</a:t>
            </a:r>
            <a:r>
              <a:rPr lang="en-US" sz="1600" dirty="0" smtClean="0"/>
              <a:t> finding 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All algorithms running in ATLAS software framework ATHENA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No need to emulate the high-level trigger software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development: run MC production from Trigger configuration database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  <a:sym typeface="Symbol" charset="2"/>
              </a:rPr>
              <a:t>Only Level 1 </a:t>
            </a:r>
            <a:r>
              <a:rPr lang="en-US" sz="1400" dirty="0" smtClean="0">
                <a:sym typeface="Symbol" charset="2"/>
              </a:rPr>
              <a:t>needs to be emulated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If you know all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/>
          <a:lstStyle/>
          <a:p>
            <a:r>
              <a:rPr lang="en-US" dirty="0" smtClean="0"/>
              <a:t>The ‘</a:t>
            </a:r>
            <a:r>
              <a:rPr lang="en-US" dirty="0" err="1" smtClean="0"/>
              <a:t>celt</a:t>
            </a:r>
            <a:r>
              <a:rPr lang="en-US" dirty="0" smtClean="0"/>
              <a:t> stone’: parity violation in classical mechanics?</a:t>
            </a:r>
          </a:p>
          <a:p>
            <a:r>
              <a:rPr lang="en-US" dirty="0" smtClean="0"/>
              <a:t>1, 1, 2, 3, 5, 8, 13, 21, 34…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66999"/>
            <a:ext cx="2629431" cy="3459163"/>
          </a:xfrm>
          <a:prstGeom prst="rect">
            <a:avLst/>
          </a:prstGeom>
        </p:spPr>
      </p:pic>
      <p:pic>
        <p:nvPicPr>
          <p:cNvPr id="9" name="Picture 8" descr="Fibo2.JPG"/>
          <p:cNvPicPr>
            <a:picLocks noChangeAspect="1"/>
          </p:cNvPicPr>
          <p:nvPr/>
        </p:nvPicPr>
        <p:blipFill>
          <a:blip r:embed="rId3"/>
          <a:srcRect r="61283"/>
          <a:stretch>
            <a:fillRect/>
          </a:stretch>
        </p:blipFill>
        <p:spPr>
          <a:xfrm>
            <a:off x="3416300" y="3816350"/>
            <a:ext cx="2070100" cy="2540000"/>
          </a:xfrm>
          <a:prstGeom prst="rect">
            <a:avLst/>
          </a:prstGeom>
        </p:spPr>
      </p:pic>
      <p:pic>
        <p:nvPicPr>
          <p:cNvPr id="11" name="Picture 10" descr="Fibo1.JPG"/>
          <p:cNvPicPr>
            <a:picLocks noChangeAspect="1"/>
          </p:cNvPicPr>
          <p:nvPr/>
        </p:nvPicPr>
        <p:blipFill>
          <a:blip r:embed="rId4"/>
          <a:srcRect r="58760"/>
          <a:stretch>
            <a:fillRect/>
          </a:stretch>
        </p:blipFill>
        <p:spPr>
          <a:xfrm>
            <a:off x="3232150" y="2438400"/>
            <a:ext cx="2406650" cy="1441396"/>
          </a:xfrm>
          <a:prstGeom prst="rect">
            <a:avLst/>
          </a:prstGeom>
        </p:spPr>
      </p:pic>
      <p:pic>
        <p:nvPicPr>
          <p:cNvPr id="12" name="Picture 11" descr="InAg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0" y="2616200"/>
            <a:ext cx="32385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352800" cy="457200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Cerri</a:t>
            </a:r>
            <a:r>
              <a:rPr lang="en-US" dirty="0" smtClean="0"/>
              <a:t>, R. Goncalo - ARTEMIS - Pisa, June'09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9150" y="6229350"/>
            <a:ext cx="498475" cy="476250"/>
          </a:xfrm>
        </p:spPr>
        <p:txBody>
          <a:bodyPr/>
          <a:lstStyle/>
          <a:p>
            <a:pPr algn="r"/>
            <a:fld id="{6A048F86-358B-1447-86A5-5B8C14A0CEA5}" type="slidenum">
              <a:rPr lang="en-US"/>
              <a:pPr algn="r"/>
              <a:t>30</a:t>
            </a:fld>
            <a:endParaRPr lang="en-US" dirty="0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686800" cy="706438"/>
          </a:xfrm>
        </p:spPr>
        <p:txBody>
          <a:bodyPr/>
          <a:lstStyle/>
          <a:p>
            <a:r>
              <a:rPr lang="en-US" sz="3200"/>
              <a:t>Example: level 2 e/</a:t>
            </a:r>
            <a:r>
              <a:rPr lang="en-US" sz="3200">
                <a:sym typeface="Symbol" charset="2"/>
              </a:rPr>
              <a:t> calorimeter reconstruction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79488"/>
            <a:ext cx="4773612" cy="5329237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rgbClr val="217905"/>
                </a:solidFill>
              </a:rPr>
              <a:t>Full granularity </a:t>
            </a:r>
            <a:r>
              <a:rPr lang="en-US" sz="2000" dirty="0"/>
              <a:t>but </a:t>
            </a:r>
            <a:r>
              <a:rPr lang="en-US" sz="2000" dirty="0">
                <a:solidFill>
                  <a:srgbClr val="FF0000"/>
                </a:solidFill>
              </a:rPr>
              <a:t>short time </a:t>
            </a:r>
            <a:r>
              <a:rPr lang="en-US" sz="2000" dirty="0"/>
              <a:t>and only rough</a:t>
            </a:r>
            <a:r>
              <a:rPr lang="en-US" sz="2000" dirty="0">
                <a:solidFill>
                  <a:schemeClr val="accent2"/>
                </a:solidFill>
              </a:rPr>
              <a:t> calibration</a:t>
            </a:r>
          </a:p>
          <a:p>
            <a:pPr marL="457200" indent="-457200">
              <a:lnSpc>
                <a:spcPct val="80000"/>
              </a:lnSpc>
            </a:pPr>
            <a:endParaRPr lang="en-US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Reconstruction steps: 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 err="1"/>
              <a:t>LAr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9900"/>
                </a:solidFill>
              </a:rPr>
              <a:t>sample 2</a:t>
            </a:r>
            <a:r>
              <a:rPr lang="en-US" sz="1800" dirty="0"/>
              <a:t>; cluster </a:t>
            </a:r>
            <a:r>
              <a:rPr lang="en-US" sz="1800" dirty="0">
                <a:solidFill>
                  <a:schemeClr val="accent2"/>
                </a:solidFill>
              </a:rPr>
              <a:t>position and size </a:t>
            </a:r>
            <a:r>
              <a:rPr lang="en-US" sz="1800" dirty="0"/>
              <a:t>(E in 3x3 cells/E in 7x7 cells)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 err="1"/>
              <a:t>LAr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9900"/>
                </a:solidFill>
              </a:rPr>
              <a:t>sample 1</a:t>
            </a:r>
            <a:r>
              <a:rPr lang="en-US" sz="1800" dirty="0"/>
              <a:t>; look for </a:t>
            </a:r>
            <a:r>
              <a:rPr lang="en-US" sz="1800" dirty="0">
                <a:solidFill>
                  <a:schemeClr val="accent2"/>
                </a:solidFill>
              </a:rPr>
              <a:t>second maxima </a:t>
            </a:r>
            <a:r>
              <a:rPr lang="en-US" sz="1800" dirty="0"/>
              <a:t>in strip couples (most likely from </a:t>
            </a:r>
            <a:r>
              <a:rPr lang="en-US" sz="1800" b="1" dirty="0">
                <a:sym typeface="Symbol" charset="2"/>
              </a:rPr>
              <a:t></a:t>
            </a:r>
            <a:r>
              <a:rPr lang="en-US" sz="1800" b="1" baseline="30000" dirty="0">
                <a:sym typeface="Symbol" charset="2"/>
              </a:rPr>
              <a:t>0</a:t>
            </a:r>
            <a:r>
              <a:rPr lang="en-US" sz="1800" b="1" dirty="0">
                <a:sym typeface="Symbol" charset="2"/>
              </a:rPr>
              <a:t></a:t>
            </a:r>
            <a:r>
              <a:rPr lang="en-US" sz="1800" dirty="0">
                <a:sym typeface="Symbol" charset="2"/>
              </a:rPr>
              <a:t>, etc</a:t>
            </a:r>
            <a:r>
              <a:rPr lang="en-US" sz="1800" dirty="0"/>
              <a:t>)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Total cluster </a:t>
            </a:r>
            <a:r>
              <a:rPr lang="en-US" sz="1800" dirty="0">
                <a:solidFill>
                  <a:schemeClr val="accent2"/>
                </a:solidFill>
              </a:rPr>
              <a:t>energy </a:t>
            </a:r>
            <a:r>
              <a:rPr lang="en-US" sz="1800" dirty="0"/>
              <a:t>measured in all samplings; include calibration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Longitudinal </a:t>
            </a:r>
            <a:r>
              <a:rPr lang="en-US" sz="1800" dirty="0">
                <a:solidFill>
                  <a:schemeClr val="accent2"/>
                </a:solidFill>
              </a:rPr>
              <a:t>isolation </a:t>
            </a:r>
            <a:r>
              <a:rPr lang="en-US" sz="1800" dirty="0"/>
              <a:t>(leakage into </a:t>
            </a:r>
            <a:r>
              <a:rPr lang="en-US" sz="1800" dirty="0" err="1"/>
              <a:t>hadronic</a:t>
            </a:r>
            <a:r>
              <a:rPr lang="en-US" sz="1800" dirty="0"/>
              <a:t> calorimeter)</a:t>
            </a:r>
          </a:p>
          <a:p>
            <a:pPr marL="457200" indent="-457200">
              <a:lnSpc>
                <a:spcPct val="80000"/>
              </a:lnSpc>
            </a:pPr>
            <a:endParaRPr lang="en-US" sz="2000" dirty="0"/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Produce a level 2 EM cluster </a:t>
            </a:r>
            <a:r>
              <a:rPr lang="en-US" sz="2000" dirty="0" smtClean="0"/>
              <a:t>object</a:t>
            </a:r>
            <a:endParaRPr lang="en-US" sz="2000" dirty="0"/>
          </a:p>
        </p:txBody>
      </p:sp>
      <p:pic>
        <p:nvPicPr>
          <p:cNvPr id="282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4149725"/>
            <a:ext cx="1800225" cy="1778000"/>
          </a:xfrm>
          <a:noFill/>
          <a:ln/>
        </p:spPr>
      </p:pic>
      <p:pic>
        <p:nvPicPr>
          <p:cNvPr id="28262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164388" y="4149725"/>
            <a:ext cx="1800225" cy="1795463"/>
          </a:xfrm>
          <a:noFill/>
          <a:ln/>
        </p:spPr>
      </p:pic>
      <p:pic>
        <p:nvPicPr>
          <p:cNvPr id="282630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037508" y="646112"/>
            <a:ext cx="3927105" cy="3468688"/>
          </a:xfrm>
          <a:noFill/>
          <a:ln/>
        </p:spPr>
      </p:pic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6659563" y="41497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sym typeface="Symbol" charset="2"/>
              </a:rPr>
              <a:t></a:t>
            </a:r>
            <a:r>
              <a:rPr lang="en-US" b="1" baseline="30000">
                <a:solidFill>
                  <a:srgbClr val="FF0000"/>
                </a:solidFill>
                <a:sym typeface="Symbol" charset="2"/>
              </a:rPr>
              <a:t>0</a:t>
            </a: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8313738" y="41497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sym typeface="Symbol" charset="2"/>
              </a:rPr>
              <a:t></a:t>
            </a:r>
            <a:endParaRPr lang="en-US" b="1" baseline="30000">
              <a:solidFill>
                <a:srgbClr val="FF0000"/>
              </a:solidFill>
              <a:sym typeface="Symbol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152400" y="76200"/>
            <a:ext cx="4724400" cy="17160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762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199" y="6356350"/>
            <a:ext cx="3308583" cy="365125"/>
          </a:xfrm>
        </p:spPr>
        <p:txBody>
          <a:bodyPr/>
          <a:lstStyle/>
          <a:p>
            <a:r>
              <a:rPr lang="en-US" smtClean="0"/>
              <a:t>A. Cerri, R. Goncalo - ARTEMIS - Pisa, June'09</a:t>
            </a:r>
            <a:endParaRPr lang="en-US" dirty="0"/>
          </a:p>
        </p:txBody>
      </p:sp>
      <p:grpSp>
        <p:nvGrpSpPr>
          <p:cNvPr id="2" name="Group 196"/>
          <p:cNvGrpSpPr/>
          <p:nvPr/>
        </p:nvGrpSpPr>
        <p:grpSpPr>
          <a:xfrm>
            <a:off x="6096000" y="0"/>
            <a:ext cx="3124200" cy="6453188"/>
            <a:chOff x="6019800" y="0"/>
            <a:chExt cx="3124200" cy="6453188"/>
          </a:xfrm>
        </p:grpSpPr>
        <p:sp>
          <p:nvSpPr>
            <p:cNvPr id="298040" name="Rectangle 56"/>
            <p:cNvSpPr>
              <a:spLocks noChangeArrowheads="1"/>
            </p:cNvSpPr>
            <p:nvPr/>
          </p:nvSpPr>
          <p:spPr bwMode="auto">
            <a:xfrm>
              <a:off x="6019800" y="0"/>
              <a:ext cx="3124200" cy="6453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95" name="AutoShape 11"/>
            <p:cNvSpPr>
              <a:spLocks noChangeArrowheads="1"/>
            </p:cNvSpPr>
            <p:nvPr/>
          </p:nvSpPr>
          <p:spPr bwMode="auto">
            <a:xfrm>
              <a:off x="7597775" y="188913"/>
              <a:ext cx="1225550" cy="431800"/>
            </a:xfrm>
            <a:prstGeom prst="flowChartInputOutpu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EMROI</a:t>
              </a:r>
            </a:p>
          </p:txBody>
        </p:sp>
        <p:sp>
          <p:nvSpPr>
            <p:cNvPr id="297996" name="AutoShape 12"/>
            <p:cNvSpPr>
              <a:spLocks noChangeArrowheads="1"/>
            </p:cNvSpPr>
            <p:nvPr/>
          </p:nvSpPr>
          <p:spPr bwMode="auto">
            <a:xfrm>
              <a:off x="7594600" y="906463"/>
              <a:ext cx="1222375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/>
                <a:t>L2 </a:t>
              </a:r>
              <a:r>
                <a:rPr lang="en-US" b="0" dirty="0" err="1"/>
                <a:t>calorim</a:t>
              </a:r>
              <a:r>
                <a:rPr lang="en-US" b="0" dirty="0"/>
                <a:t>.</a:t>
              </a:r>
            </a:p>
          </p:txBody>
        </p:sp>
        <p:sp>
          <p:nvSpPr>
            <p:cNvPr id="297997" name="AutoShape 13"/>
            <p:cNvSpPr>
              <a:spLocks noChangeArrowheads="1"/>
            </p:cNvSpPr>
            <p:nvPr/>
          </p:nvSpPr>
          <p:spPr bwMode="auto">
            <a:xfrm>
              <a:off x="7596188" y="2252663"/>
              <a:ext cx="1223962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L2 tracking</a:t>
              </a:r>
            </a:p>
          </p:txBody>
        </p:sp>
        <p:sp>
          <p:nvSpPr>
            <p:cNvPr id="297998" name="AutoShape 14"/>
            <p:cNvSpPr>
              <a:spLocks noChangeArrowheads="1"/>
            </p:cNvSpPr>
            <p:nvPr/>
          </p:nvSpPr>
          <p:spPr bwMode="auto">
            <a:xfrm>
              <a:off x="7667625" y="1676400"/>
              <a:ext cx="1081088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/>
                <a:t>OK?</a:t>
              </a:r>
              <a:endParaRPr lang="en-US" b="0" dirty="0"/>
            </a:p>
          </p:txBody>
        </p:sp>
        <p:sp>
          <p:nvSpPr>
            <p:cNvPr id="297999" name="AutoShape 15"/>
            <p:cNvSpPr>
              <a:spLocks noChangeArrowheads="1"/>
            </p:cNvSpPr>
            <p:nvPr/>
          </p:nvSpPr>
          <p:spPr bwMode="auto">
            <a:xfrm>
              <a:off x="7596188" y="3479801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E.F.calorim.</a:t>
              </a:r>
            </a:p>
          </p:txBody>
        </p:sp>
        <p:sp>
          <p:nvSpPr>
            <p:cNvPr id="298000" name="AutoShape 16"/>
            <p:cNvSpPr>
              <a:spLocks noChangeArrowheads="1"/>
            </p:cNvSpPr>
            <p:nvPr/>
          </p:nvSpPr>
          <p:spPr bwMode="auto">
            <a:xfrm>
              <a:off x="7488238" y="2757488"/>
              <a:ext cx="1427162" cy="584200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match?</a:t>
              </a:r>
              <a:endParaRPr lang="en-US" b="0" dirty="0"/>
            </a:p>
          </p:txBody>
        </p:sp>
        <p:sp>
          <p:nvSpPr>
            <p:cNvPr id="298001" name="AutoShape 17"/>
            <p:cNvSpPr>
              <a:spLocks noChangeArrowheads="1"/>
            </p:cNvSpPr>
            <p:nvPr/>
          </p:nvSpPr>
          <p:spPr bwMode="auto">
            <a:xfrm>
              <a:off x="7596188" y="3983038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E.F.tracking</a:t>
              </a:r>
            </a:p>
          </p:txBody>
        </p:sp>
        <p:sp>
          <p:nvSpPr>
            <p:cNvPr id="298002" name="AutoShape 18"/>
            <p:cNvSpPr>
              <a:spLocks noChangeArrowheads="1"/>
            </p:cNvSpPr>
            <p:nvPr/>
          </p:nvSpPr>
          <p:spPr bwMode="auto">
            <a:xfrm>
              <a:off x="7666038" y="4419600"/>
              <a:ext cx="1081087" cy="376237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/>
                <a:t>track?</a:t>
              </a:r>
            </a:p>
          </p:txBody>
        </p:sp>
        <p:sp>
          <p:nvSpPr>
            <p:cNvPr id="298003" name="AutoShape 19"/>
            <p:cNvSpPr>
              <a:spLocks noChangeArrowheads="1"/>
            </p:cNvSpPr>
            <p:nvPr/>
          </p:nvSpPr>
          <p:spPr bwMode="auto">
            <a:xfrm>
              <a:off x="7594600" y="5672138"/>
              <a:ext cx="1225550" cy="57626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</a:t>
              </a:r>
              <a:r>
                <a:rPr lang="en-US" b="0" baseline="30000">
                  <a:sym typeface="Symbol" pitchFamily="-107" charset="2"/>
                </a:rPr>
                <a:t></a:t>
              </a:r>
              <a:r>
                <a:rPr lang="en-US" b="0">
                  <a:sym typeface="Symbol" pitchFamily="-107" charset="2"/>
                </a:rPr>
                <a:t> OK?</a:t>
              </a:r>
            </a:p>
          </p:txBody>
        </p:sp>
        <p:cxnSp>
          <p:nvCxnSpPr>
            <p:cNvPr id="298004" name="AutoShape 20"/>
            <p:cNvCxnSpPr>
              <a:cxnSpLocks noChangeShapeType="1"/>
              <a:stCxn id="297995" idx="4"/>
              <a:endCxn id="297996" idx="0"/>
            </p:cNvCxnSpPr>
            <p:nvPr/>
          </p:nvCxnSpPr>
          <p:spPr bwMode="auto">
            <a:xfrm flipH="1">
              <a:off x="8205788" y="620713"/>
              <a:ext cx="4762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5" name="AutoShape 21"/>
            <p:cNvCxnSpPr>
              <a:cxnSpLocks noChangeShapeType="1"/>
              <a:stCxn id="297996" idx="2"/>
              <a:endCxn id="297998" idx="0"/>
            </p:cNvCxnSpPr>
            <p:nvPr/>
          </p:nvCxnSpPr>
          <p:spPr bwMode="auto">
            <a:xfrm rot="16200000" flipH="1">
              <a:off x="8001397" y="1469628"/>
              <a:ext cx="411162" cy="2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6" name="AutoShape 22"/>
            <p:cNvCxnSpPr>
              <a:cxnSpLocks noChangeShapeType="1"/>
              <a:stCxn id="297998" idx="2"/>
              <a:endCxn id="297997" idx="0"/>
            </p:cNvCxnSpPr>
            <p:nvPr/>
          </p:nvCxnSpPr>
          <p:spPr bwMode="auto">
            <a:xfrm>
              <a:off x="8208963" y="2106613"/>
              <a:ext cx="0" cy="146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7" name="AutoShape 23"/>
            <p:cNvCxnSpPr>
              <a:cxnSpLocks noChangeShapeType="1"/>
              <a:stCxn id="297997" idx="2"/>
              <a:endCxn id="298000" idx="0"/>
            </p:cNvCxnSpPr>
            <p:nvPr/>
          </p:nvCxnSpPr>
          <p:spPr bwMode="auto">
            <a:xfrm rot="5400000">
              <a:off x="8131969" y="2681288"/>
              <a:ext cx="146050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7999" idx="2"/>
              <a:endCxn id="298001" idx="0"/>
            </p:cNvCxnSpPr>
            <p:nvPr/>
          </p:nvCxnSpPr>
          <p:spPr bwMode="auto">
            <a:xfrm>
              <a:off x="8208963" y="3838576"/>
              <a:ext cx="0" cy="144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0" name="AutoShape 26"/>
            <p:cNvCxnSpPr>
              <a:cxnSpLocks noChangeShapeType="1"/>
            </p:cNvCxnSpPr>
            <p:nvPr/>
          </p:nvCxnSpPr>
          <p:spPr bwMode="auto">
            <a:xfrm flipH="1">
              <a:off x="8207375" y="5180013"/>
              <a:ext cx="611188" cy="71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1" name="AutoShape 27"/>
            <p:cNvCxnSpPr>
              <a:cxnSpLocks noChangeShapeType="1"/>
              <a:stCxn id="298001" idx="2"/>
              <a:endCxn id="298002" idx="0"/>
            </p:cNvCxnSpPr>
            <p:nvPr/>
          </p:nvCxnSpPr>
          <p:spPr bwMode="auto">
            <a:xfrm rot="5400000">
              <a:off x="8168483" y="4379913"/>
              <a:ext cx="77787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3" name="AutoShape 29"/>
            <p:cNvCxnSpPr>
              <a:cxnSpLocks noChangeShapeType="1"/>
              <a:stCxn id="298000" idx="2"/>
              <a:endCxn id="297999" idx="0"/>
            </p:cNvCxnSpPr>
            <p:nvPr/>
          </p:nvCxnSpPr>
          <p:spPr bwMode="auto">
            <a:xfrm rot="16200000" flipH="1">
              <a:off x="8135938" y="3407569"/>
              <a:ext cx="138113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14" name="AutoShape 30"/>
            <p:cNvSpPr>
              <a:spLocks noChangeArrowheads="1"/>
            </p:cNvSpPr>
            <p:nvPr/>
          </p:nvSpPr>
          <p:spPr bwMode="auto">
            <a:xfrm>
              <a:off x="7594600" y="4876800"/>
              <a:ext cx="1223963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e/</a:t>
              </a:r>
              <a:r>
                <a:rPr lang="en-US" b="0">
                  <a:sym typeface="Symbol" pitchFamily="-107" charset="2"/>
                </a:rPr>
                <a:t></a:t>
              </a:r>
              <a:r>
                <a:rPr lang="en-US">
                  <a:sym typeface="Symbol" pitchFamily="-107" charset="2"/>
                </a:rPr>
                <a:t> </a:t>
              </a:r>
              <a:r>
                <a:rPr lang="en-US" b="0"/>
                <a:t>reconst.</a:t>
              </a:r>
            </a:p>
          </p:txBody>
        </p:sp>
        <p:cxnSp>
          <p:nvCxnSpPr>
            <p:cNvPr id="298015" name="AutoShape 31"/>
            <p:cNvCxnSpPr>
              <a:cxnSpLocks noChangeShapeType="1"/>
              <a:stCxn id="298002" idx="2"/>
              <a:endCxn id="298014" idx="0"/>
            </p:cNvCxnSpPr>
            <p:nvPr/>
          </p:nvCxnSpPr>
          <p:spPr bwMode="auto">
            <a:xfrm rot="5400000">
              <a:off x="8166101" y="4836318"/>
              <a:ext cx="8096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6" name="AutoShape 32"/>
            <p:cNvCxnSpPr>
              <a:cxnSpLocks noChangeShapeType="1"/>
              <a:stCxn id="298014" idx="2"/>
              <a:endCxn id="298003" idx="0"/>
            </p:cNvCxnSpPr>
            <p:nvPr/>
          </p:nvCxnSpPr>
          <p:spPr bwMode="auto">
            <a:xfrm rot="16200000" flipH="1">
              <a:off x="7988697" y="5453459"/>
              <a:ext cx="436563" cy="7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20" name="AutoShape 36"/>
            <p:cNvSpPr>
              <a:spLocks noChangeArrowheads="1"/>
            </p:cNvSpPr>
            <p:nvPr/>
          </p:nvSpPr>
          <p:spPr bwMode="auto">
            <a:xfrm>
              <a:off x="6242050" y="906463"/>
              <a:ext cx="1222375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L2 calorim.</a:t>
              </a:r>
            </a:p>
          </p:txBody>
        </p:sp>
        <p:sp>
          <p:nvSpPr>
            <p:cNvPr id="298022" name="AutoShape 38"/>
            <p:cNvSpPr>
              <a:spLocks noChangeArrowheads="1"/>
            </p:cNvSpPr>
            <p:nvPr/>
          </p:nvSpPr>
          <p:spPr bwMode="auto">
            <a:xfrm>
              <a:off x="6315075" y="1676400"/>
              <a:ext cx="1081087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/>
                <a:t>OK?</a:t>
              </a:r>
              <a:endParaRPr lang="en-US" b="0" dirty="0"/>
            </a:p>
          </p:txBody>
        </p:sp>
        <p:sp>
          <p:nvSpPr>
            <p:cNvPr id="298023" name="AutoShape 39"/>
            <p:cNvSpPr>
              <a:spLocks noChangeArrowheads="1"/>
            </p:cNvSpPr>
            <p:nvPr/>
          </p:nvSpPr>
          <p:spPr bwMode="auto">
            <a:xfrm>
              <a:off x="6243637" y="3479801"/>
              <a:ext cx="1223963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E.F.calorim.</a:t>
              </a:r>
            </a:p>
          </p:txBody>
        </p:sp>
        <p:sp>
          <p:nvSpPr>
            <p:cNvPr id="298027" name="AutoShape 43"/>
            <p:cNvSpPr>
              <a:spLocks noChangeArrowheads="1"/>
            </p:cNvSpPr>
            <p:nvPr/>
          </p:nvSpPr>
          <p:spPr bwMode="auto">
            <a:xfrm>
              <a:off x="6242050" y="5672138"/>
              <a:ext cx="1225550" cy="57626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ym typeface="Symbol" pitchFamily="-107" charset="2"/>
                </a:rPr>
                <a:t></a:t>
              </a:r>
              <a:r>
                <a:rPr lang="en-US" b="0">
                  <a:sym typeface="Symbol" pitchFamily="-107" charset="2"/>
                </a:rPr>
                <a:t> OK</a:t>
              </a:r>
              <a:r>
                <a:rPr lang="en-US" b="0"/>
                <a:t>?</a:t>
              </a:r>
            </a:p>
          </p:txBody>
        </p:sp>
        <p:cxnSp>
          <p:nvCxnSpPr>
            <p:cNvPr id="298028" name="AutoShape 44"/>
            <p:cNvCxnSpPr>
              <a:cxnSpLocks noChangeShapeType="1"/>
              <a:stCxn id="298020" idx="2"/>
              <a:endCxn id="298022" idx="0"/>
            </p:cNvCxnSpPr>
            <p:nvPr/>
          </p:nvCxnSpPr>
          <p:spPr bwMode="auto">
            <a:xfrm rot="16200000" flipH="1">
              <a:off x="6648847" y="1469628"/>
              <a:ext cx="411162" cy="2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29" name="AutoShape 45"/>
            <p:cNvCxnSpPr>
              <a:cxnSpLocks noChangeShapeType="1"/>
              <a:stCxn id="298022" idx="2"/>
              <a:endCxn id="298023" idx="0"/>
            </p:cNvCxnSpPr>
            <p:nvPr/>
          </p:nvCxnSpPr>
          <p:spPr bwMode="auto">
            <a:xfrm rot="5400000">
              <a:off x="6169025" y="2793207"/>
              <a:ext cx="137318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2" name="AutoShape 48"/>
            <p:cNvCxnSpPr>
              <a:cxnSpLocks noChangeShapeType="1"/>
              <a:stCxn id="298023" idx="2"/>
              <a:endCxn id="298036" idx="0"/>
            </p:cNvCxnSpPr>
            <p:nvPr/>
          </p:nvCxnSpPr>
          <p:spPr bwMode="auto">
            <a:xfrm rot="5400000">
              <a:off x="6335713" y="4356894"/>
              <a:ext cx="1038224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3" name="AutoShape 49"/>
            <p:cNvCxnSpPr>
              <a:cxnSpLocks noChangeShapeType="1"/>
            </p:cNvCxnSpPr>
            <p:nvPr/>
          </p:nvCxnSpPr>
          <p:spPr bwMode="auto">
            <a:xfrm flipH="1">
              <a:off x="6854825" y="5180013"/>
              <a:ext cx="611187" cy="71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36" name="AutoShape 52"/>
            <p:cNvSpPr>
              <a:spLocks noChangeArrowheads="1"/>
            </p:cNvSpPr>
            <p:nvPr/>
          </p:nvSpPr>
          <p:spPr bwMode="auto">
            <a:xfrm>
              <a:off x="6242050" y="4876800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e/</a:t>
              </a:r>
              <a:r>
                <a:rPr lang="en-US" b="0">
                  <a:sym typeface="Symbol" pitchFamily="-107" charset="2"/>
                </a:rPr>
                <a:t></a:t>
              </a:r>
              <a:r>
                <a:rPr lang="en-US">
                  <a:sym typeface="Symbol" pitchFamily="-107" charset="2"/>
                </a:rPr>
                <a:t> </a:t>
              </a:r>
              <a:r>
                <a:rPr lang="en-US" b="0"/>
                <a:t>reconst.</a:t>
              </a:r>
            </a:p>
          </p:txBody>
        </p:sp>
        <p:cxnSp>
          <p:nvCxnSpPr>
            <p:cNvPr id="298038" name="AutoShape 54"/>
            <p:cNvCxnSpPr>
              <a:cxnSpLocks noChangeShapeType="1"/>
              <a:stCxn id="298036" idx="2"/>
              <a:endCxn id="298027" idx="0"/>
            </p:cNvCxnSpPr>
            <p:nvPr/>
          </p:nvCxnSpPr>
          <p:spPr bwMode="auto">
            <a:xfrm rot="16200000" flipH="1">
              <a:off x="6636147" y="5453459"/>
              <a:ext cx="436563" cy="7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9" name="AutoShape 55"/>
            <p:cNvCxnSpPr>
              <a:cxnSpLocks noChangeShapeType="1"/>
              <a:stCxn id="297995" idx="4"/>
              <a:endCxn id="298020" idx="0"/>
            </p:cNvCxnSpPr>
            <p:nvPr/>
          </p:nvCxnSpPr>
          <p:spPr bwMode="auto">
            <a:xfrm rot="5400000">
              <a:off x="7389019" y="84932"/>
              <a:ext cx="285750" cy="135731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3" name="Group 131"/>
          <p:cNvGrpSpPr/>
          <p:nvPr/>
        </p:nvGrpSpPr>
        <p:grpSpPr>
          <a:xfrm>
            <a:off x="5105400" y="1295400"/>
            <a:ext cx="1676400" cy="4343400"/>
            <a:chOff x="5029200" y="1295400"/>
            <a:chExt cx="1676400" cy="4343400"/>
          </a:xfrm>
        </p:grpSpPr>
        <p:sp>
          <p:nvSpPr>
            <p:cNvPr id="79" name="Parallelogram 78"/>
            <p:cNvSpPr/>
            <p:nvPr/>
          </p:nvSpPr>
          <p:spPr>
            <a:xfrm>
              <a:off x="5038724" y="1295400"/>
              <a:ext cx="1666876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TrigEMCluster</a:t>
              </a:r>
              <a:endParaRPr lang="en-US" sz="1400" dirty="0"/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5029200" y="2667000"/>
              <a:ext cx="167640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TrigInDetTracks</a:t>
              </a:r>
              <a:endParaRPr lang="en-US" sz="1400" dirty="0"/>
            </a:p>
          </p:txBody>
        </p:sp>
        <p:sp>
          <p:nvSpPr>
            <p:cNvPr id="109" name="Parallelogram 108"/>
            <p:cNvSpPr/>
            <p:nvPr/>
          </p:nvSpPr>
          <p:spPr>
            <a:xfrm>
              <a:off x="5038724" y="3962400"/>
              <a:ext cx="1622228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CaloCluster</a:t>
              </a:r>
              <a:endParaRPr lang="en-US" sz="1400" dirty="0"/>
            </a:p>
          </p:txBody>
        </p:sp>
        <p:sp>
          <p:nvSpPr>
            <p:cNvPr id="112" name="Parallelogram 111"/>
            <p:cNvSpPr/>
            <p:nvPr/>
          </p:nvSpPr>
          <p:spPr>
            <a:xfrm>
              <a:off x="5029200" y="5281613"/>
              <a:ext cx="167640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egamma</a:t>
              </a:r>
              <a:endParaRPr lang="en-US" sz="1400" dirty="0"/>
            </a:p>
          </p:txBody>
        </p:sp>
      </p:grpSp>
      <p:grpSp>
        <p:nvGrpSpPr>
          <p:cNvPr id="4" name="Group 198"/>
          <p:cNvGrpSpPr/>
          <p:nvPr/>
        </p:nvGrpSpPr>
        <p:grpSpPr>
          <a:xfrm>
            <a:off x="5926039" y="1085850"/>
            <a:ext cx="2358330" cy="4586288"/>
            <a:chOff x="5926039" y="1085850"/>
            <a:chExt cx="2358330" cy="4586288"/>
          </a:xfrm>
        </p:grpSpPr>
        <p:cxnSp>
          <p:nvCxnSpPr>
            <p:cNvPr id="122" name="Shape 121"/>
            <p:cNvCxnSpPr>
              <a:stCxn id="112" idx="2"/>
              <a:endCxn id="298027" idx="0"/>
            </p:cNvCxnSpPr>
            <p:nvPr/>
          </p:nvCxnSpPr>
          <p:spPr>
            <a:xfrm>
              <a:off x="6737152" y="5460207"/>
              <a:ext cx="193873" cy="21193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30"/>
            <p:cNvGrpSpPr/>
            <p:nvPr/>
          </p:nvGrpSpPr>
          <p:grpSpPr>
            <a:xfrm>
              <a:off x="5926039" y="1085850"/>
              <a:ext cx="2358330" cy="4586288"/>
              <a:chOff x="5926039" y="1085850"/>
              <a:chExt cx="2358330" cy="4586288"/>
            </a:xfrm>
          </p:grpSpPr>
          <p:grpSp>
            <p:nvGrpSpPr>
              <p:cNvPr id="6" name="Group 98"/>
              <p:cNvGrpSpPr/>
              <p:nvPr/>
            </p:nvGrpSpPr>
            <p:grpSpPr>
              <a:xfrm>
                <a:off x="5948362" y="1085850"/>
                <a:ext cx="2336007" cy="590550"/>
                <a:chOff x="5948362" y="1085850"/>
                <a:chExt cx="2336007" cy="590550"/>
              </a:xfrm>
            </p:grpSpPr>
            <p:cxnSp>
              <p:nvCxnSpPr>
                <p:cNvPr id="92" name="Shape 91"/>
                <p:cNvCxnSpPr>
                  <a:stCxn id="298020" idx="1"/>
                  <a:endCxn id="79" idx="0"/>
                </p:cNvCxnSpPr>
                <p:nvPr/>
              </p:nvCxnSpPr>
              <p:spPr>
                <a:xfrm rot="10800000" flipV="1">
                  <a:off x="5948362" y="1085850"/>
                  <a:ext cx="369888" cy="209549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hape 94"/>
                <p:cNvCxnSpPr>
                  <a:stCxn id="79" idx="2"/>
                  <a:endCxn id="298022" idx="0"/>
                </p:cNvCxnSpPr>
                <p:nvPr/>
              </p:nvCxnSpPr>
              <p:spPr>
                <a:xfrm>
                  <a:off x="6737152" y="1473994"/>
                  <a:ext cx="194667" cy="202406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hape 96"/>
                <p:cNvCxnSpPr>
                  <a:stCxn id="79" idx="2"/>
                  <a:endCxn id="297998" idx="0"/>
                </p:cNvCxnSpPr>
                <p:nvPr/>
              </p:nvCxnSpPr>
              <p:spPr>
                <a:xfrm>
                  <a:off x="6737152" y="1473994"/>
                  <a:ext cx="1547217" cy="202406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07"/>
              <p:cNvGrpSpPr/>
              <p:nvPr/>
            </p:nvGrpSpPr>
            <p:grpSpPr>
              <a:xfrm>
                <a:off x="5943600" y="2432050"/>
                <a:ext cx="1728788" cy="617538"/>
                <a:chOff x="5943600" y="2432050"/>
                <a:chExt cx="1728788" cy="617538"/>
              </a:xfrm>
            </p:grpSpPr>
            <p:cxnSp>
              <p:nvCxnSpPr>
                <p:cNvPr id="105" name="Shape 104"/>
                <p:cNvCxnSpPr>
                  <a:stCxn id="297997" idx="1"/>
                  <a:endCxn id="100" idx="0"/>
                </p:cNvCxnSpPr>
                <p:nvPr/>
              </p:nvCxnSpPr>
              <p:spPr>
                <a:xfrm rot="10800000" flipV="1">
                  <a:off x="5943600" y="2432050"/>
                  <a:ext cx="1728788" cy="234949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Elbow Connector 106"/>
                <p:cNvCxnSpPr>
                  <a:stCxn id="100" idx="2"/>
                  <a:endCxn id="298000" idx="1"/>
                </p:cNvCxnSpPr>
                <p:nvPr/>
              </p:nvCxnSpPr>
              <p:spPr>
                <a:xfrm>
                  <a:off x="6737152" y="2845594"/>
                  <a:ext cx="827286" cy="203994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24"/>
              <p:cNvGrpSpPr/>
              <p:nvPr/>
            </p:nvGrpSpPr>
            <p:grpSpPr>
              <a:xfrm>
                <a:off x="5943600" y="5056187"/>
                <a:ext cx="2339975" cy="615951"/>
                <a:chOff x="5943600" y="5056187"/>
                <a:chExt cx="2339975" cy="615951"/>
              </a:xfrm>
            </p:grpSpPr>
            <p:cxnSp>
              <p:nvCxnSpPr>
                <p:cNvPr id="116" name="Shape 115"/>
                <p:cNvCxnSpPr>
                  <a:stCxn id="298036" idx="1"/>
                  <a:endCxn id="112" idx="0"/>
                </p:cNvCxnSpPr>
                <p:nvPr/>
              </p:nvCxnSpPr>
              <p:spPr>
                <a:xfrm rot="10800000" flipV="1">
                  <a:off x="5943600" y="5056187"/>
                  <a:ext cx="374650" cy="225425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hape 123"/>
                <p:cNvCxnSpPr>
                  <a:stCxn id="112" idx="2"/>
                  <a:endCxn id="298003" idx="0"/>
                </p:cNvCxnSpPr>
                <p:nvPr/>
              </p:nvCxnSpPr>
              <p:spPr>
                <a:xfrm>
                  <a:off x="6737152" y="5460207"/>
                  <a:ext cx="1546423" cy="21193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29"/>
              <p:cNvGrpSpPr/>
              <p:nvPr/>
            </p:nvGrpSpPr>
            <p:grpSpPr>
              <a:xfrm>
                <a:off x="5926039" y="3659188"/>
                <a:ext cx="393799" cy="1396999"/>
                <a:chOff x="5926039" y="3659188"/>
                <a:chExt cx="393799" cy="1396999"/>
              </a:xfrm>
            </p:grpSpPr>
            <p:cxnSp>
              <p:nvCxnSpPr>
                <p:cNvPr id="111" name="Shape 110"/>
                <p:cNvCxnSpPr>
                  <a:stCxn id="298023" idx="1"/>
                  <a:endCxn id="109" idx="0"/>
                </p:cNvCxnSpPr>
                <p:nvPr/>
              </p:nvCxnSpPr>
              <p:spPr>
                <a:xfrm rot="10800000" flipV="1">
                  <a:off x="5926039" y="3659188"/>
                  <a:ext cx="393799" cy="30321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hape 128"/>
                <p:cNvCxnSpPr>
                  <a:stCxn id="109" idx="4"/>
                  <a:endCxn id="298036" idx="1"/>
                </p:cNvCxnSpPr>
                <p:nvPr/>
              </p:nvCxnSpPr>
              <p:spPr>
                <a:xfrm rot="16200000" flipH="1">
                  <a:off x="5753844" y="4491781"/>
                  <a:ext cx="736601" cy="392212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Group 197"/>
          <p:cNvGrpSpPr/>
          <p:nvPr/>
        </p:nvGrpSpPr>
        <p:grpSpPr>
          <a:xfrm>
            <a:off x="6692504" y="1295399"/>
            <a:ext cx="1432321" cy="4343401"/>
            <a:chOff x="6692504" y="1295399"/>
            <a:chExt cx="1432321" cy="4343401"/>
          </a:xfrm>
        </p:grpSpPr>
        <p:cxnSp>
          <p:nvCxnSpPr>
            <p:cNvPr id="169" name="Straight Arrow Connector 168"/>
            <p:cNvCxnSpPr>
              <a:stCxn id="161" idx="3"/>
              <a:endCxn id="160" idx="1"/>
            </p:cNvCxnSpPr>
            <p:nvPr/>
          </p:nvCxnSpPr>
          <p:spPr>
            <a:xfrm rot="5400000" flipH="1" flipV="1">
              <a:off x="7300913" y="21717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95"/>
            <p:cNvGrpSpPr/>
            <p:nvPr/>
          </p:nvGrpSpPr>
          <p:grpSpPr>
            <a:xfrm>
              <a:off x="6692504" y="1295399"/>
              <a:ext cx="1432321" cy="4343401"/>
              <a:chOff x="9879809" y="1295399"/>
              <a:chExt cx="1432321" cy="4343401"/>
            </a:xfrm>
          </p:grpSpPr>
          <p:sp>
            <p:nvSpPr>
              <p:cNvPr id="160" name="Round Diagonal Corner Rectangle 159"/>
              <p:cNvSpPr/>
              <p:nvPr/>
            </p:nvSpPr>
            <p:spPr>
              <a:xfrm>
                <a:off x="10654905" y="1295399"/>
                <a:ext cx="657225" cy="381001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1" name="Round Diagonal Corner Rectangle 160"/>
              <p:cNvSpPr/>
              <p:nvPr/>
            </p:nvSpPr>
            <p:spPr>
              <a:xfrm>
                <a:off x="10654905" y="2667000"/>
                <a:ext cx="657225" cy="357187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2" name="Round Diagonal Corner Rectangle 161"/>
              <p:cNvSpPr/>
              <p:nvPr/>
            </p:nvSpPr>
            <p:spPr>
              <a:xfrm>
                <a:off x="10654905" y="3962398"/>
                <a:ext cx="657225" cy="357189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>
                <a:off x="10654905" y="5286375"/>
                <a:ext cx="657225" cy="352425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cxnSp>
            <p:nvCxnSpPr>
              <p:cNvPr id="165" name="Straight Arrow Connector 164"/>
              <p:cNvCxnSpPr>
                <a:stCxn id="163" idx="3"/>
                <a:endCxn id="162" idx="1"/>
              </p:cNvCxnSpPr>
              <p:nvPr/>
            </p:nvCxnSpPr>
            <p:spPr>
              <a:xfrm rot="5400000" flipH="1" flipV="1">
                <a:off x="10500124" y="4802981"/>
                <a:ext cx="96678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162" idx="3"/>
                <a:endCxn id="161" idx="1"/>
              </p:cNvCxnSpPr>
              <p:nvPr/>
            </p:nvCxnSpPr>
            <p:spPr>
              <a:xfrm rot="5400000" flipH="1" flipV="1">
                <a:off x="10514413" y="3493293"/>
                <a:ext cx="93821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60" idx="2"/>
                <a:endCxn id="79" idx="2"/>
              </p:cNvCxnSpPr>
              <p:nvPr/>
            </p:nvCxnSpPr>
            <p:spPr>
              <a:xfrm rot="10800000">
                <a:off x="9924457" y="1473994"/>
                <a:ext cx="730448" cy="119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161" idx="2"/>
                <a:endCxn id="100" idx="2"/>
              </p:cNvCxnSpPr>
              <p:nvPr/>
            </p:nvCxnSpPr>
            <p:spPr>
              <a:xfrm rot="10800000">
                <a:off x="9924457" y="2845594"/>
                <a:ext cx="7304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stCxn id="162" idx="2"/>
                <a:endCxn id="109" idx="2"/>
              </p:cNvCxnSpPr>
              <p:nvPr/>
            </p:nvCxnSpPr>
            <p:spPr>
              <a:xfrm rot="10800000" flipV="1">
                <a:off x="9879809" y="4140992"/>
                <a:ext cx="77509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>
                <a:stCxn id="163" idx="2"/>
                <a:endCxn id="112" idx="2"/>
              </p:cNvCxnSpPr>
              <p:nvPr/>
            </p:nvCxnSpPr>
            <p:spPr>
              <a:xfrm rot="10800000">
                <a:off x="9924457" y="5460208"/>
                <a:ext cx="730448" cy="23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86"/>
          <p:cNvGrpSpPr/>
          <p:nvPr/>
        </p:nvGrpSpPr>
        <p:grpSpPr>
          <a:xfrm>
            <a:off x="270646" y="152400"/>
            <a:ext cx="4606153" cy="1384995"/>
            <a:chOff x="204789" y="-4572000"/>
            <a:chExt cx="4667923" cy="1384995"/>
          </a:xfrm>
        </p:grpSpPr>
        <p:sp>
          <p:nvSpPr>
            <p:cNvPr id="83" name="TextBox 82"/>
            <p:cNvSpPr txBox="1"/>
            <p:nvPr/>
          </p:nvSpPr>
          <p:spPr>
            <a:xfrm>
              <a:off x="1477985" y="-4572000"/>
              <a:ext cx="33947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b="1" dirty="0" err="1" smtClean="0"/>
                <a:t>FE</a:t>
              </a:r>
              <a:r>
                <a:rPr lang="en-US" dirty="0" err="1" smtClean="0"/>
                <a:t>ature</a:t>
              </a:r>
              <a:r>
                <a:rPr lang="en-US" dirty="0" smtClean="0"/>
                <a:t> </a:t>
              </a:r>
              <a:r>
                <a:rPr lang="en-US" dirty="0" err="1" smtClean="0"/>
                <a:t>e</a:t>
              </a:r>
              <a:r>
                <a:rPr lang="en-US" b="1" dirty="0" err="1" smtClean="0"/>
                <a:t>X</a:t>
              </a:r>
              <a:r>
                <a:rPr lang="en-US" dirty="0" err="1" smtClean="0"/>
                <a:t>traction</a:t>
              </a:r>
              <a:r>
                <a:rPr lang="en-US" dirty="0" smtClean="0"/>
                <a:t> </a:t>
              </a:r>
              <a:r>
                <a:rPr lang="en-US" dirty="0" err="1" smtClean="0"/>
                <a:t>algos</a:t>
              </a:r>
              <a:r>
                <a:rPr lang="en-US" dirty="0" smtClean="0"/>
                <a:t> produce</a:t>
              </a:r>
            </a:p>
            <a:p>
              <a:pPr>
                <a:spcBef>
                  <a:spcPts val="1800"/>
                </a:spcBef>
              </a:pPr>
              <a:r>
                <a:rPr lang="en-US" dirty="0"/>
                <a:t>F</a:t>
              </a:r>
              <a:r>
                <a:rPr lang="en-US" dirty="0" smtClean="0"/>
                <a:t>eatures on which selection in </a:t>
              </a:r>
            </a:p>
            <a:p>
              <a:pPr>
                <a:spcBef>
                  <a:spcPts val="1800"/>
                </a:spcBef>
              </a:pPr>
              <a:r>
                <a:rPr lang="en-US" b="1" dirty="0" err="1" smtClean="0"/>
                <a:t>HYPO</a:t>
              </a:r>
              <a:r>
                <a:rPr lang="en-US" dirty="0" err="1" smtClean="0"/>
                <a:t>thesis</a:t>
              </a:r>
              <a:r>
                <a:rPr lang="en-US" dirty="0" smtClean="0"/>
                <a:t> </a:t>
              </a:r>
              <a:r>
                <a:rPr lang="en-US" dirty="0" err="1" smtClean="0"/>
                <a:t>algos</a:t>
              </a:r>
              <a:r>
                <a:rPr lang="en-US" dirty="0" smtClean="0"/>
                <a:t> is based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4" name="AutoShape 36"/>
            <p:cNvSpPr>
              <a:spLocks noChangeArrowheads="1"/>
            </p:cNvSpPr>
            <p:nvPr/>
          </p:nvSpPr>
          <p:spPr bwMode="auto">
            <a:xfrm>
              <a:off x="407967" y="-4535487"/>
              <a:ext cx="877909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/>
                <a:t>FEX</a:t>
              </a:r>
              <a:endParaRPr lang="en-US" b="0" dirty="0"/>
            </a:p>
          </p:txBody>
        </p:sp>
        <p:sp>
          <p:nvSpPr>
            <p:cNvPr id="85" name="AutoShape 38"/>
            <p:cNvSpPr>
              <a:spLocks noChangeArrowheads="1"/>
            </p:cNvSpPr>
            <p:nvPr/>
          </p:nvSpPr>
          <p:spPr bwMode="auto">
            <a:xfrm>
              <a:off x="316623" y="-3617218"/>
              <a:ext cx="1081087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HYPO</a:t>
              </a:r>
              <a:endParaRPr lang="en-US" b="0" dirty="0"/>
            </a:p>
          </p:txBody>
        </p:sp>
        <p:sp>
          <p:nvSpPr>
            <p:cNvPr id="86" name="Parallelogram 85"/>
            <p:cNvSpPr/>
            <p:nvPr/>
          </p:nvSpPr>
          <p:spPr>
            <a:xfrm>
              <a:off x="204789" y="-4103687"/>
              <a:ext cx="127411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features</a:t>
              </a:r>
              <a:endParaRPr lang="en-US" sz="1600" dirty="0"/>
            </a:p>
          </p:txBody>
        </p:sp>
      </p:grpSp>
      <p:grpSp>
        <p:nvGrpSpPr>
          <p:cNvPr id="13" name="Group 89"/>
          <p:cNvGrpSpPr/>
          <p:nvPr/>
        </p:nvGrpSpPr>
        <p:grpSpPr>
          <a:xfrm>
            <a:off x="3002206" y="4953000"/>
            <a:ext cx="1569794" cy="207716"/>
            <a:chOff x="3059958" y="3276600"/>
            <a:chExt cx="1569794" cy="207716"/>
          </a:xfrm>
        </p:grpSpPr>
        <p:sp>
          <p:nvSpPr>
            <p:cNvPr id="74" name="AutoShape 11"/>
            <p:cNvSpPr>
              <a:spLocks noChangeArrowheads="1"/>
            </p:cNvSpPr>
            <p:nvPr/>
          </p:nvSpPr>
          <p:spPr bwMode="auto">
            <a:xfrm>
              <a:off x="3059958" y="3276600"/>
              <a:ext cx="347752" cy="207716"/>
            </a:xfrm>
            <a:prstGeom prst="flowChartAlternateProcess">
              <a:avLst/>
            </a:prstGeom>
            <a:solidFill>
              <a:srgbClr val="3333FF"/>
            </a:solidFill>
            <a:ln w="3175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ESD</a:t>
              </a:r>
            </a:p>
          </p:txBody>
        </p:sp>
        <p:sp>
          <p:nvSpPr>
            <p:cNvPr id="75" name="AutoShape 12"/>
            <p:cNvSpPr>
              <a:spLocks noChangeArrowheads="1"/>
            </p:cNvSpPr>
            <p:nvPr/>
          </p:nvSpPr>
          <p:spPr bwMode="auto">
            <a:xfrm>
              <a:off x="3455434" y="3276600"/>
              <a:ext cx="368101" cy="207716"/>
            </a:xfrm>
            <a:prstGeom prst="flowChartAlternateProcess">
              <a:avLst/>
            </a:prstGeom>
            <a:solidFill>
              <a:srgbClr val="00CC66"/>
            </a:solidFill>
            <a:ln w="3175" algn="ctr">
              <a:solidFill>
                <a:srgbClr val="00CC66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AOD</a:t>
              </a:r>
            </a:p>
          </p:txBody>
        </p:sp>
        <p:sp>
          <p:nvSpPr>
            <p:cNvPr id="76" name="AutoShape 13"/>
            <p:cNvSpPr>
              <a:spLocks noChangeArrowheads="1"/>
            </p:cNvSpPr>
            <p:nvPr/>
          </p:nvSpPr>
          <p:spPr bwMode="auto">
            <a:xfrm>
              <a:off x="4275216" y="3276600"/>
              <a:ext cx="354536" cy="207716"/>
            </a:xfrm>
            <a:prstGeom prst="flowChartAlternateProcess">
              <a:avLst/>
            </a:prstGeom>
            <a:solidFill>
              <a:srgbClr val="FF33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TAG</a:t>
              </a:r>
            </a:p>
          </p:txBody>
        </p:sp>
        <p:sp>
          <p:nvSpPr>
            <p:cNvPr id="77" name="AutoShape 18"/>
            <p:cNvSpPr>
              <a:spLocks noChangeArrowheads="1"/>
            </p:cNvSpPr>
            <p:nvPr/>
          </p:nvSpPr>
          <p:spPr bwMode="auto">
            <a:xfrm>
              <a:off x="3871259" y="3276600"/>
              <a:ext cx="356232" cy="207716"/>
            </a:xfrm>
            <a:prstGeom prst="flowChartAlternateProcess">
              <a:avLst/>
            </a:prstGeom>
            <a:solidFill>
              <a:srgbClr val="FFCC66"/>
            </a:solidFill>
            <a:ln w="3175" algn="ctr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DPD</a:t>
              </a:r>
            </a:p>
          </p:txBody>
        </p:sp>
      </p:grpSp>
      <p:sp>
        <p:nvSpPr>
          <p:cNvPr id="78" name="Parallelogram 77"/>
          <p:cNvSpPr/>
          <p:nvPr/>
        </p:nvSpPr>
        <p:spPr>
          <a:xfrm>
            <a:off x="2993090" y="5494340"/>
            <a:ext cx="1274110" cy="29686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features</a:t>
            </a:r>
            <a:endParaRPr lang="en-US" sz="1400" dirty="0"/>
          </a:p>
        </p:txBody>
      </p:sp>
      <p:sp>
        <p:nvSpPr>
          <p:cNvPr id="87" name="Content Placeholder 191"/>
          <p:cNvSpPr>
            <a:spLocks noGrp="1"/>
          </p:cNvSpPr>
          <p:nvPr>
            <p:ph idx="1"/>
          </p:nvPr>
        </p:nvSpPr>
        <p:spPr>
          <a:xfrm>
            <a:off x="171734" y="1828800"/>
            <a:ext cx="4476466" cy="4577686"/>
          </a:xfrm>
        </p:spPr>
        <p:txBody>
          <a:bodyPr>
            <a:normAutofit fontScale="92500" lnSpcReduction="10000"/>
          </a:bodyPr>
          <a:lstStyle/>
          <a:p>
            <a:pPr marL="438150" indent="-319088"/>
            <a:r>
              <a:rPr lang="en-US" sz="2000" dirty="0" smtClean="0"/>
              <a:t>Chain:</a:t>
            </a:r>
          </a:p>
          <a:p>
            <a:pPr lvl="1"/>
            <a:r>
              <a:rPr lang="en-US" sz="1600" dirty="0" smtClean="0"/>
              <a:t>Started, if seed has fired and chain is not 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prescaled</a:t>
            </a:r>
            <a:endParaRPr lang="en-US" sz="1600" dirty="0" smtClean="0"/>
          </a:p>
          <a:p>
            <a:pPr lvl="1"/>
            <a:r>
              <a:rPr lang="en-US" sz="1600" dirty="0" smtClean="0"/>
              <a:t>Stopped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 step</a:t>
            </a:r>
            <a:r>
              <a:rPr lang="en-US" sz="1600" dirty="0" smtClean="0"/>
              <a:t>, if  a HYPO is not passed </a:t>
            </a:r>
            <a:endParaRPr lang="en-US" sz="2000" dirty="0" smtClean="0"/>
          </a:p>
          <a:p>
            <a:pPr lvl="1"/>
            <a:r>
              <a:rPr lang="en-US" sz="1600" dirty="0" smtClean="0"/>
              <a:t>Last HYPO passed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chain passed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Event:</a:t>
            </a:r>
          </a:p>
          <a:p>
            <a:pPr lvl="1"/>
            <a:r>
              <a:rPr lang="en-US" sz="1600" dirty="0" smtClean="0"/>
              <a:t>Passed, if at least one EF chain is passed</a:t>
            </a:r>
            <a:endParaRPr lang="en-US" sz="2000" dirty="0" smtClean="0"/>
          </a:p>
          <a:p>
            <a:pPr lvl="1"/>
            <a:r>
              <a:rPr lang="en-US" sz="1600" dirty="0" smtClean="0"/>
              <a:t>Put into all streams that are associated with any passed EF chain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Trigger information in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Trigger Decision +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Trigger features +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Trigger Navigation +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Configuration </a:t>
            </a:r>
          </a:p>
        </p:txBody>
      </p:sp>
      <p:sp>
        <p:nvSpPr>
          <p:cNvPr id="91" name="Round Diagonal Corner Rectangle 90"/>
          <p:cNvSpPr/>
          <p:nvPr/>
        </p:nvSpPr>
        <p:spPr>
          <a:xfrm>
            <a:off x="3228975" y="5819775"/>
            <a:ext cx="657225" cy="352425"/>
          </a:xfrm>
          <a:prstGeom prst="round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T.E.</a:t>
            </a:r>
            <a:endParaRPr lang="en-US" dirty="0"/>
          </a:p>
        </p:txBody>
      </p:sp>
      <p:sp>
        <p:nvSpPr>
          <p:cNvPr id="93" name="Terminator 92"/>
          <p:cNvSpPr/>
          <p:nvPr/>
        </p:nvSpPr>
        <p:spPr>
          <a:xfrm>
            <a:off x="6553200" y="6332537"/>
            <a:ext cx="2124076" cy="449263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assed </a:t>
            </a:r>
            <a:r>
              <a:rPr lang="en-US" dirty="0" err="1" smtClean="0"/>
              <a:t>e/γ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94" name="Terminator 93"/>
          <p:cNvSpPr/>
          <p:nvPr/>
        </p:nvSpPr>
        <p:spPr>
          <a:xfrm>
            <a:off x="2981324" y="5189538"/>
            <a:ext cx="1285876" cy="273052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152401" y="4877594"/>
            <a:ext cx="4724399" cy="137080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28700"/>
            <a:ext cx="5537200" cy="56007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Features can be retrieved through the “</a:t>
            </a:r>
            <a:r>
              <a:rPr lang="en-US" dirty="0" err="1" smtClean="0"/>
              <a:t>TriggerNavigation</a:t>
            </a:r>
            <a:r>
              <a:rPr lang="en-US" dirty="0" smtClean="0"/>
              <a:t>” using the </a:t>
            </a:r>
            <a:r>
              <a:rPr lang="en-US" dirty="0" err="1" smtClean="0"/>
              <a:t>TrigDecisionTool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Features are created by FEX algorithms. They appear in </a:t>
            </a:r>
            <a:r>
              <a:rPr lang="en-US" dirty="0" err="1" smtClean="0"/>
              <a:t>StoreGate</a:t>
            </a:r>
            <a:r>
              <a:rPr lang="en-US" dirty="0" smtClean="0"/>
              <a:t> in containers according to FEX name. A FEX also creates a “</a:t>
            </a:r>
            <a:r>
              <a:rPr lang="en-US" dirty="0" err="1" smtClean="0"/>
              <a:t>TriggerElement</a:t>
            </a:r>
            <a:r>
              <a:rPr lang="en-US" dirty="0" smtClean="0"/>
              <a:t>” (TE)</a:t>
            </a:r>
          </a:p>
          <a:p>
            <a:pPr lvl="1"/>
            <a:r>
              <a:rPr lang="en-US" dirty="0" smtClean="0"/>
              <a:t> A TE is used as handle to the feature</a:t>
            </a:r>
          </a:p>
          <a:p>
            <a:pPr lvl="1"/>
            <a:r>
              <a:rPr lang="en-US" dirty="0" smtClean="0"/>
              <a:t>A TE has a pass/fail state set by the HYPO corresponding to the FEX</a:t>
            </a:r>
          </a:p>
          <a:p>
            <a:endParaRPr lang="en-US" dirty="0" smtClean="0"/>
          </a:p>
          <a:p>
            <a:r>
              <a:rPr lang="en-US" dirty="0" smtClean="0"/>
              <a:t>So the navigation can give you the TE’s for all the FEX that run in a chain</a:t>
            </a:r>
          </a:p>
          <a:p>
            <a:pPr lvl="1"/>
            <a:r>
              <a:rPr lang="en-US" dirty="0" smtClean="0"/>
              <a:t>Or just those that passed the last step in the chain</a:t>
            </a:r>
          </a:p>
          <a:p>
            <a:pPr lvl="1"/>
            <a:r>
              <a:rPr lang="en-US" dirty="0" smtClean="0"/>
              <a:t>From there you get the features (type </a:t>
            </a:r>
            <a:r>
              <a:rPr lang="en-US" dirty="0" err="1" smtClean="0"/>
              <a:t>templated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is the correct way to retrieve the features for each </a:t>
            </a:r>
            <a:r>
              <a:rPr lang="en-US" dirty="0" err="1" smtClean="0"/>
              <a:t>RoI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dirty="0" smtClean="0"/>
              <a:t>What’s there? – Features</a:t>
            </a:r>
            <a:endParaRPr lang="en-US" dirty="0"/>
          </a:p>
        </p:txBody>
      </p:sp>
      <p:grpSp>
        <p:nvGrpSpPr>
          <p:cNvPr id="2" name="Group 131"/>
          <p:cNvGrpSpPr/>
          <p:nvPr/>
        </p:nvGrpSpPr>
        <p:grpSpPr>
          <a:xfrm>
            <a:off x="5972175" y="1295400"/>
            <a:ext cx="1676400" cy="4343400"/>
            <a:chOff x="5029200" y="1295400"/>
            <a:chExt cx="1676400" cy="4343400"/>
          </a:xfrm>
          <a:solidFill>
            <a:srgbClr val="000090"/>
          </a:solidFill>
        </p:grpSpPr>
        <p:sp>
          <p:nvSpPr>
            <p:cNvPr id="9" name="Parallelogram 8"/>
            <p:cNvSpPr/>
            <p:nvPr/>
          </p:nvSpPr>
          <p:spPr>
            <a:xfrm>
              <a:off x="5038724" y="1295400"/>
              <a:ext cx="1666876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TrigEMCluster</a:t>
              </a:r>
              <a:endParaRPr lang="en-US" sz="1400" dirty="0"/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5029200" y="2667000"/>
              <a:ext cx="1676400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TrigInDetTrack</a:t>
              </a:r>
              <a:endParaRPr lang="en-US" sz="1400" dirty="0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5038724" y="3962400"/>
              <a:ext cx="1622228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CaloCluster</a:t>
              </a:r>
              <a:endParaRPr lang="en-US" sz="1400" dirty="0"/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5029200" y="5281613"/>
              <a:ext cx="1676400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egamma</a:t>
              </a:r>
              <a:endParaRPr lang="en-US" sz="1400" dirty="0"/>
            </a:p>
          </p:txBody>
        </p:sp>
      </p:grpSp>
      <p:grpSp>
        <p:nvGrpSpPr>
          <p:cNvPr id="4" name="Group 197"/>
          <p:cNvGrpSpPr/>
          <p:nvPr/>
        </p:nvGrpSpPr>
        <p:grpSpPr>
          <a:xfrm>
            <a:off x="7635479" y="1295399"/>
            <a:ext cx="1279921" cy="4343401"/>
            <a:chOff x="6844904" y="1295399"/>
            <a:chExt cx="1279921" cy="4343401"/>
          </a:xfrm>
        </p:grpSpPr>
        <p:cxnSp>
          <p:nvCxnSpPr>
            <p:cNvPr id="30" name="Straight Arrow Connector 29"/>
            <p:cNvCxnSpPr>
              <a:stCxn id="33" idx="3"/>
              <a:endCxn id="32" idx="1"/>
            </p:cNvCxnSpPr>
            <p:nvPr/>
          </p:nvCxnSpPr>
          <p:spPr>
            <a:xfrm rot="5400000" flipH="1" flipV="1">
              <a:off x="7300913" y="21717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95"/>
            <p:cNvGrpSpPr/>
            <p:nvPr/>
          </p:nvGrpSpPr>
          <p:grpSpPr>
            <a:xfrm>
              <a:off x="6844904" y="1295399"/>
              <a:ext cx="1279921" cy="4343401"/>
              <a:chOff x="10032209" y="1295399"/>
              <a:chExt cx="1279921" cy="4343401"/>
            </a:xfrm>
          </p:grpSpPr>
          <p:sp>
            <p:nvSpPr>
              <p:cNvPr id="32" name="Round Diagonal Corner Rectangle 31"/>
              <p:cNvSpPr/>
              <p:nvPr/>
            </p:nvSpPr>
            <p:spPr>
              <a:xfrm>
                <a:off x="10654905" y="1295399"/>
                <a:ext cx="657225" cy="381001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>
                <a:off x="10654905" y="2667000"/>
                <a:ext cx="657225" cy="357187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34" name="Round Diagonal Corner Rectangle 33"/>
              <p:cNvSpPr/>
              <p:nvPr/>
            </p:nvSpPr>
            <p:spPr>
              <a:xfrm>
                <a:off x="10654905" y="3962398"/>
                <a:ext cx="657225" cy="357189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>
                <a:off x="10654905" y="5286375"/>
                <a:ext cx="657225" cy="352425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cxnSp>
            <p:nvCxnSpPr>
              <p:cNvPr id="36" name="Straight Arrow Connector 35"/>
              <p:cNvCxnSpPr>
                <a:stCxn id="35" idx="3"/>
                <a:endCxn id="34" idx="1"/>
              </p:cNvCxnSpPr>
              <p:nvPr/>
            </p:nvCxnSpPr>
            <p:spPr>
              <a:xfrm rot="5400000" flipH="1" flipV="1">
                <a:off x="10500124" y="4802981"/>
                <a:ext cx="96678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4" idx="3"/>
                <a:endCxn id="33" idx="1"/>
              </p:cNvCxnSpPr>
              <p:nvPr/>
            </p:nvCxnSpPr>
            <p:spPr>
              <a:xfrm rot="5400000" flipH="1" flipV="1">
                <a:off x="10514413" y="3493293"/>
                <a:ext cx="93821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2" idx="2"/>
              </p:cNvCxnSpPr>
              <p:nvPr/>
            </p:nvCxnSpPr>
            <p:spPr>
              <a:xfrm rot="10800000">
                <a:off x="10076857" y="1485900"/>
                <a:ext cx="578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3" idx="2"/>
                <a:endCxn id="10" idx="2"/>
              </p:cNvCxnSpPr>
              <p:nvPr/>
            </p:nvCxnSpPr>
            <p:spPr>
              <a:xfrm rot="10800000">
                <a:off x="10076857" y="2845594"/>
                <a:ext cx="578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4" idx="2"/>
                <a:endCxn id="11" idx="2"/>
              </p:cNvCxnSpPr>
              <p:nvPr/>
            </p:nvCxnSpPr>
            <p:spPr>
              <a:xfrm rot="10800000" flipV="1">
                <a:off x="10032209" y="4140992"/>
                <a:ext cx="62269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5" idx="2"/>
                <a:endCxn id="12" idx="2"/>
              </p:cNvCxnSpPr>
              <p:nvPr/>
            </p:nvCxnSpPr>
            <p:spPr>
              <a:xfrm rot="10800000">
                <a:off x="10076857" y="5460208"/>
                <a:ext cx="578048" cy="23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Menu</a:t>
            </a:r>
            <a:br>
              <a:rPr lang="en-US" dirty="0" smtClean="0"/>
            </a:br>
            <a:r>
              <a:rPr lang="en-US" sz="2333" dirty="0" smtClean="0"/>
              <a:t>(just an example, definitely obsolete)</a:t>
            </a:r>
            <a:endParaRPr lang="en-US" sz="2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83" y="914400"/>
            <a:ext cx="3241251" cy="2667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Complex menu, includes triggers for:</a:t>
            </a:r>
          </a:p>
          <a:p>
            <a:pPr lvl="1"/>
            <a:r>
              <a:rPr lang="en-US" dirty="0" smtClean="0"/>
              <a:t>Physics </a:t>
            </a:r>
          </a:p>
          <a:p>
            <a:pPr lvl="1"/>
            <a:r>
              <a:rPr lang="en-US" dirty="0" smtClean="0"/>
              <a:t>Detector calibration</a:t>
            </a:r>
          </a:p>
          <a:p>
            <a:pPr lvl="1"/>
            <a:r>
              <a:rPr lang="en-US" dirty="0" smtClean="0"/>
              <a:t>Minimum bias</a:t>
            </a:r>
          </a:p>
          <a:p>
            <a:pPr lvl="1"/>
            <a:r>
              <a:rPr lang="en-US" dirty="0" smtClean="0"/>
              <a:t>Efficiency measurement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Offline data streams based on trigger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34" y="979488"/>
            <a:ext cx="5675066" cy="5878512"/>
          </a:xfrm>
          <a:prstGeom prst="rect">
            <a:avLst/>
          </a:prstGeom>
        </p:spPr>
      </p:pic>
      <p:pic>
        <p:nvPicPr>
          <p:cNvPr id="9" name="Picture 8" descr="ra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08" y="3633389"/>
            <a:ext cx="2090492" cy="2615011"/>
          </a:xfrm>
          <a:prstGeom prst="rect">
            <a:avLst/>
          </a:prstGeom>
        </p:spPr>
      </p:pic>
      <p:sp useBgFill="1">
        <p:nvSpPr>
          <p:cNvPr id="10" name="TextBox 9"/>
          <p:cNvSpPr txBox="1"/>
          <p:nvPr/>
        </p:nvSpPr>
        <p:spPr>
          <a:xfrm>
            <a:off x="7315201" y="838200"/>
            <a:ext cx="182879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Draft </a:t>
            </a:r>
            <a:r>
              <a:rPr lang="en-US" dirty="0" err="1" smtClean="0"/>
              <a:t>e/γ</a:t>
            </a:r>
            <a:r>
              <a:rPr lang="en-US" dirty="0" smtClean="0"/>
              <a:t> menu for L=10</a:t>
            </a:r>
            <a:r>
              <a:rPr lang="en-US" baseline="30000" dirty="0" smtClean="0"/>
              <a:t>31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6260068"/>
            <a:ext cx="2133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250Hz  plus overlaps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59038" y="6324600"/>
            <a:ext cx="4337050" cy="457200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Cerri</a:t>
            </a:r>
            <a:r>
              <a:rPr lang="en-US" dirty="0" smtClean="0"/>
              <a:t>, R. Goncalo - ARTEMIS - Pisa, June'09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3406" y="6248400"/>
            <a:ext cx="585788" cy="457200"/>
          </a:xfrm>
        </p:spPr>
        <p:txBody>
          <a:bodyPr/>
          <a:lstStyle/>
          <a:p>
            <a:fld id="{243AB3E0-521D-684F-8F9A-F7EC5BC3676F}" type="slidenum">
              <a:rPr lang="en-US"/>
              <a:pPr/>
              <a:t>36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115888"/>
            <a:ext cx="4906962" cy="723900"/>
          </a:xfrm>
        </p:spPr>
        <p:txBody>
          <a:bodyPr>
            <a:normAutofit fontScale="90000"/>
          </a:bodyPr>
          <a:lstStyle/>
          <a:p>
            <a:r>
              <a:rPr lang="en-US"/>
              <a:t>Configuration</a:t>
            </a:r>
          </a:p>
        </p:txBody>
      </p:sp>
      <p:sp>
        <p:nvSpPr>
          <p:cNvPr id="296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3950"/>
            <a:ext cx="4824412" cy="540067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/>
              <a:t>Trigger configuration: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Active triggers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Their parameters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Prescale factors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Passthrough fractions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Consistent over three trigger levels</a:t>
            </a:r>
          </a:p>
          <a:p>
            <a:pPr lvl="1"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 sz="1800"/>
              <a:t>Needed for: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Online running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Event simulation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Offline analysis</a:t>
            </a:r>
          </a:p>
          <a:p>
            <a:pPr lvl="1"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800"/>
              <a:t>Relational Database (TriggerDB) for online running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User interface (TriggerTool)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Browse trigger list (menu) through key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Read and write menu into XML format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Menu consistency checks</a:t>
            </a:r>
          </a:p>
          <a:p>
            <a:pPr lvl="1"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800"/>
              <a:t>After run, configuration becomes conditions data (Conditions Database)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For use in simulation &amp; analysis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64163" y="1484313"/>
            <a:ext cx="3132137" cy="4321175"/>
            <a:chOff x="2832" y="528"/>
            <a:chExt cx="2928" cy="3447"/>
          </a:xfrm>
        </p:grpSpPr>
        <p:pic>
          <p:nvPicPr>
            <p:cNvPr id="29696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67" y="528"/>
              <a:ext cx="2893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6967" name="Rectangle 7"/>
            <p:cNvSpPr>
              <a:spLocks noChangeArrowheads="1"/>
            </p:cNvSpPr>
            <p:nvPr/>
          </p:nvSpPr>
          <p:spPr bwMode="auto">
            <a:xfrm>
              <a:off x="2832" y="1968"/>
              <a:ext cx="9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66C7-6862-2247-94F4-4643E8B710D7}" type="slidenum">
              <a:rPr lang="en-US"/>
              <a:pPr/>
              <a:t>37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546100"/>
          </a:xfrm>
          <a:ln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/>
              <a:t>Configuration Data Flow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636963" y="665163"/>
            <a:ext cx="2630487" cy="571500"/>
          </a:xfrm>
          <a:prstGeom prst="octagon">
            <a:avLst>
              <a:gd name="adj" fmla="val 29287"/>
            </a:avLst>
          </a:prstGeom>
          <a:solidFill>
            <a:srgbClr val="9BDEFF">
              <a:alpha val="50000"/>
            </a:srgbClr>
          </a:solidFill>
          <a:ln w="31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r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>
                <a:solidFill>
                  <a:srgbClr val="FF0000"/>
                </a:solidFill>
              </a:rPr>
              <a:t>TriggerDB</a:t>
            </a:r>
            <a:r>
              <a:rPr lang="en-GB"/>
              <a:t/>
            </a:r>
            <a:br>
              <a:rPr lang="en-GB"/>
            </a:br>
            <a:r>
              <a:rPr lang="en-GB" sz="1600" b="1">
                <a:solidFill>
                  <a:srgbClr val="3333FF"/>
                </a:solidFill>
              </a:rPr>
              <a:t>All </a:t>
            </a:r>
            <a:r>
              <a:rPr lang="en-GB" sz="1600" b="1">
                <a:solidFill>
                  <a:srgbClr val="339933"/>
                </a:solidFill>
              </a:rPr>
              <a:t>configuration</a:t>
            </a:r>
            <a:r>
              <a:rPr lang="en-GB" sz="1600" b="1">
                <a:solidFill>
                  <a:srgbClr val="3333FF"/>
                </a:solidFill>
              </a:rPr>
              <a:t> data</a:t>
            </a:r>
            <a:endParaRPr lang="en-US" sz="1600" b="1">
              <a:solidFill>
                <a:srgbClr val="3333FF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483350" y="2181225"/>
            <a:ext cx="1116013" cy="765175"/>
          </a:xfrm>
          <a:prstGeom prst="can">
            <a:avLst>
              <a:gd name="adj" fmla="val 26556"/>
            </a:avLst>
          </a:prstGeom>
          <a:solidFill>
            <a:srgbClr val="FF8585">
              <a:alpha val="45000"/>
            </a:srgbClr>
          </a:solidFill>
          <a:ln w="31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" b="1"/>
              <a:t> </a:t>
            </a:r>
          </a:p>
          <a:p>
            <a:pPr algn="ctr"/>
            <a:r>
              <a:rPr lang="en-US" sz="1400" b="1"/>
              <a:t>Online</a:t>
            </a:r>
          </a:p>
          <a:p>
            <a:pPr algn="ctr"/>
            <a:r>
              <a:rPr lang="en-US" sz="1400" b="1"/>
              <a:t>Conditions</a:t>
            </a:r>
          </a:p>
          <a:p>
            <a:pPr algn="ctr"/>
            <a:r>
              <a:rPr lang="en-US" sz="1400" b="1"/>
              <a:t>Database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49238" y="820738"/>
            <a:ext cx="1454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Preparation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4975" y="1844675"/>
            <a:ext cx="8572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Data</a:t>
            </a:r>
          </a:p>
          <a:p>
            <a:pPr algn="ctr"/>
            <a:r>
              <a:rPr lang="en-US" b="1">
                <a:solidFill>
                  <a:srgbClr val="000080"/>
                </a:solidFill>
              </a:rPr>
              <a:t>taking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1125" y="4638675"/>
            <a:ext cx="1924050" cy="915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Reconstruction/</a:t>
            </a:r>
          </a:p>
          <a:p>
            <a:pPr algn="ctr"/>
            <a:r>
              <a:rPr lang="en-US" b="1">
                <a:solidFill>
                  <a:srgbClr val="000080"/>
                </a:solidFill>
              </a:rPr>
              <a:t>Trigger aware </a:t>
            </a:r>
            <a:br>
              <a:rPr lang="en-US" b="1">
                <a:solidFill>
                  <a:srgbClr val="000080"/>
                </a:solidFill>
              </a:rPr>
            </a:br>
            <a:r>
              <a:rPr lang="en-US" b="1">
                <a:solidFill>
                  <a:srgbClr val="000080"/>
                </a:solidFill>
              </a:rPr>
              <a:t>analysis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 t="15823" b="20363"/>
          <a:stretch>
            <a:fillRect/>
          </a:stretch>
        </p:blipFill>
        <p:spPr bwMode="auto">
          <a:xfrm>
            <a:off x="1651000" y="1498600"/>
            <a:ext cx="1608138" cy="1449388"/>
          </a:xfrm>
          <a:prstGeom prst="rect">
            <a:avLst/>
          </a:prstGeom>
          <a:noFill/>
          <a:ln w="3175">
            <a:solidFill>
              <a:srgbClr val="C5C5C5"/>
            </a:solidFill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90763" y="3811588"/>
            <a:ext cx="4759325" cy="2440668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u="sng" dirty="0">
                <a:solidFill>
                  <a:srgbClr val="CC3300"/>
                </a:solidFill>
              </a:rPr>
              <a:t>Trigger Result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passed?, passed through?,  </a:t>
            </a:r>
            <a:r>
              <a:rPr lang="en-US" sz="1400" b="1" dirty="0" err="1"/>
              <a:t>prescaled</a:t>
            </a:r>
            <a:r>
              <a:rPr lang="en-US" sz="1400" b="1" dirty="0"/>
              <a:t>?, last successful step in trigger execution?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600" b="1" dirty="0"/>
          </a:p>
          <a:p>
            <a:pPr algn="ctr">
              <a:lnSpc>
                <a:spcPct val="120000"/>
              </a:lnSpc>
            </a:pPr>
            <a:r>
              <a:rPr lang="en-US" sz="1600" b="1" u="sng" dirty="0">
                <a:solidFill>
                  <a:srgbClr val="CC3300"/>
                </a:solidFill>
              </a:rPr>
              <a:t>Trigger EDM</a:t>
            </a:r>
            <a:endParaRPr lang="en-US" sz="1600" b="1" u="sng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Trigger objects for trigger selection studies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1400" b="1" dirty="0"/>
          </a:p>
          <a:p>
            <a:pPr algn="ctr"/>
            <a:r>
              <a:rPr lang="en-US" sz="1600" b="1" u="sng" dirty="0">
                <a:solidFill>
                  <a:srgbClr val="CC3300"/>
                </a:solidFill>
              </a:rPr>
              <a:t>Trigger Configuration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Trigger names (version), </a:t>
            </a:r>
            <a:r>
              <a:rPr lang="en-US" sz="1400" b="1" dirty="0" err="1"/>
              <a:t>prescales</a:t>
            </a:r>
            <a:r>
              <a:rPr lang="en-US" sz="1400" b="1" dirty="0"/>
              <a:t>, pass </a:t>
            </a:r>
            <a:r>
              <a:rPr lang="en-US" sz="1400" b="1" dirty="0" err="1"/>
              <a:t>throughs</a:t>
            </a:r>
            <a:endParaRPr lang="en-US" sz="1400" b="1" dirty="0" smtClean="0"/>
          </a:p>
          <a:p>
            <a:pPr>
              <a:lnSpc>
                <a:spcPct val="120000"/>
              </a:lnSpc>
            </a:pPr>
            <a:endParaRPr lang="en-US" sz="600" b="1" u="sng" dirty="0">
              <a:solidFill>
                <a:srgbClr val="CC3300"/>
              </a:solidFill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7337425" y="4292600"/>
            <a:ext cx="712788" cy="358775"/>
          </a:xfrm>
          <a:prstGeom prst="flowChartAlternateProcess">
            <a:avLst/>
          </a:prstGeom>
          <a:solidFill>
            <a:srgbClr val="3333FF"/>
          </a:solidFill>
          <a:ln w="31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ESD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7339013" y="4775200"/>
            <a:ext cx="712787" cy="358775"/>
          </a:xfrm>
          <a:prstGeom prst="flowChartAlternateProcess">
            <a:avLst/>
          </a:prstGeom>
          <a:solidFill>
            <a:srgbClr val="00CC66"/>
          </a:solidFill>
          <a:ln w="317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AOD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7351713" y="5743575"/>
            <a:ext cx="684212" cy="358775"/>
          </a:xfrm>
          <a:prstGeom prst="flowChartAlternateProcess">
            <a:avLst/>
          </a:prstGeom>
          <a:solidFill>
            <a:srgbClr val="FF33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TAG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 rot="2891646">
            <a:off x="2894807" y="1154906"/>
            <a:ext cx="1250950" cy="347663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Configures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 rot="-24079406">
            <a:off x="5994400" y="1192213"/>
            <a:ext cx="1069975" cy="1027112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Stores</a:t>
            </a:r>
          </a:p>
          <a:p>
            <a:pPr algn="ctr"/>
            <a:r>
              <a:rPr lang="en-US" sz="1200" b="1"/>
              <a:t>decoded Trigger Menu 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568450" y="3063875"/>
            <a:ext cx="32766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3300"/>
                </a:solidFill>
              </a:rPr>
              <a:t>Encoded trigger decision</a:t>
            </a:r>
          </a:p>
          <a:p>
            <a:pPr algn="ctr"/>
            <a:r>
              <a:rPr lang="en-US" sz="1600" b="1">
                <a:solidFill>
                  <a:srgbClr val="CC3300"/>
                </a:solidFill>
              </a:rPr>
              <a:t> (trigger result from all 3 levels )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6048375" y="3028950"/>
            <a:ext cx="847725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7337425" y="5259388"/>
            <a:ext cx="712788" cy="358775"/>
          </a:xfrm>
          <a:prstGeom prst="flowChartAlternateProcess">
            <a:avLst/>
          </a:prstGeom>
          <a:solidFill>
            <a:srgbClr val="FFCC66"/>
          </a:solidFill>
          <a:ln w="317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DPD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 rot="5400000">
            <a:off x="7800975" y="48926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9E1E00"/>
                </a:solidFill>
              </a:rPr>
              <a:t>With decreasing</a:t>
            </a:r>
            <a:br>
              <a:rPr lang="en-US" sz="1600" b="1">
                <a:solidFill>
                  <a:srgbClr val="9E1E00"/>
                </a:solidFill>
              </a:rPr>
            </a:br>
            <a:r>
              <a:rPr lang="en-US" sz="1600" b="1">
                <a:solidFill>
                  <a:srgbClr val="9E1E00"/>
                </a:solidFill>
              </a:rPr>
              <a:t>amount of detail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8307388" y="4300538"/>
            <a:ext cx="0" cy="1814512"/>
          </a:xfrm>
          <a:prstGeom prst="line">
            <a:avLst/>
          </a:prstGeom>
          <a:noFill/>
          <a:ln w="28575">
            <a:solidFill>
              <a:srgbClr val="9E1E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570163" y="3024188"/>
            <a:ext cx="979487" cy="655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432425" y="3101975"/>
            <a:ext cx="23844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9900"/>
                </a:solidFill>
              </a:rPr>
              <a:t>Decoded Trigger Menu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457200" y="381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600">
              <a:solidFill>
                <a:srgbClr val="CC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7425" y="3811588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formats: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figure out how the trigger was configured…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Break down your sample by:</a:t>
            </a:r>
          </a:p>
          <a:p>
            <a:pPr lvl="1"/>
            <a:r>
              <a:rPr lang="en-US" dirty="0" smtClean="0"/>
              <a:t>Stream</a:t>
            </a:r>
          </a:p>
          <a:p>
            <a:pPr lvl="1"/>
            <a:r>
              <a:rPr lang="en-US" dirty="0" err="1" smtClean="0"/>
              <a:t>Lumiblock</a:t>
            </a:r>
            <a:endParaRPr lang="en-US" dirty="0" smtClean="0"/>
          </a:p>
          <a:p>
            <a:r>
              <a:rPr lang="en-US" sz="2800" dirty="0" smtClean="0"/>
              <a:t>Figure out how HLT/L1 were configured:</a:t>
            </a:r>
          </a:p>
          <a:p>
            <a:pPr lvl="1"/>
            <a:r>
              <a:rPr lang="en-US" sz="2400" dirty="0" smtClean="0"/>
              <a:t>By run number/interval:</a:t>
            </a:r>
          </a:p>
          <a:p>
            <a:pPr algn="ctr">
              <a:buNone/>
            </a:pPr>
            <a:r>
              <a:rPr lang="en-US" sz="2800" dirty="0" smtClean="0">
                <a:hlinkClick r:id="rId2"/>
              </a:rPr>
              <a:t>http://atlas-service-db-runlist.web.cern.ch/</a:t>
            </a:r>
            <a:endParaRPr lang="en-US" sz="2800" dirty="0" smtClean="0"/>
          </a:p>
          <a:p>
            <a:pPr lvl="1"/>
            <a:r>
              <a:rPr lang="en-US" sz="2400" dirty="0" smtClean="0"/>
              <a:t>Complex queries (search for a consistent set of detector/TDAQ conditions:</a:t>
            </a:r>
          </a:p>
          <a:p>
            <a:pPr algn="ctr">
              <a:buNone/>
            </a:pPr>
            <a:r>
              <a:rPr lang="en-US" sz="2800" dirty="0" smtClean="0"/>
              <a:t>http://atlas-</a:t>
            </a:r>
            <a:r>
              <a:rPr lang="en-US" sz="2800" dirty="0" err="1" smtClean="0"/>
              <a:t>runquery.cern.ch</a:t>
            </a:r>
            <a:r>
              <a:rPr lang="en-US" sz="2800" dirty="0" smtClean="0"/>
              <a:t>/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Run Query Page</a:t>
            </a:r>
            <a:endParaRPr lang="en-US" dirty="0"/>
          </a:p>
        </p:txBody>
      </p:sp>
      <p:pic>
        <p:nvPicPr>
          <p:cNvPr id="4" name="Picture 3" descr="RunQueryT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961"/>
            <a:ext cx="9144000" cy="57274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9886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Web interface </a:t>
            </a:r>
            <a:r>
              <a:rPr lang="en-US" sz="2800" dirty="0" smtClean="0">
                <a:hlinkClick r:id="rId2"/>
              </a:rPr>
              <a:t>http://trigconf.cern.ch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Runs TriggerTool on the server, result presented as dynamic html pages</a:t>
            </a:r>
          </a:p>
          <a:p>
            <a:endParaRPr lang="en-US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-52058"/>
            <a:ext cx="8229600" cy="1143000"/>
          </a:xfrm>
        </p:spPr>
        <p:txBody>
          <a:bodyPr>
            <a:noAutofit/>
          </a:bodyPr>
          <a:lstStyle/>
          <a:p>
            <a:r>
              <a:rPr sz="3100" dirty="0" smtClean="0"/>
              <a:t>Web Interface to COOL and the TriggerDB</a:t>
            </a:r>
            <a:endParaRPr lang="en-US" sz="3100" dirty="0"/>
          </a:p>
        </p:txBody>
      </p:sp>
      <p:pic>
        <p:nvPicPr>
          <p:cNvPr id="7" name="Image 6" descr="JJ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53" y="3284867"/>
            <a:ext cx="3409647" cy="303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JJ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275467"/>
            <a:ext cx="4114800" cy="200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JJ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46667"/>
            <a:ext cx="3004932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887658" y="2380647"/>
            <a:ext cx="9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 Search</a:t>
            </a:r>
            <a:br>
              <a:rPr lang="en-US" sz="1400" b="1" dirty="0" smtClean="0"/>
            </a:br>
            <a:r>
              <a:rPr lang="en-US" sz="1400" b="1" dirty="0" smtClean="0"/>
              <a:t>run-range</a:t>
            </a:r>
            <a:endParaRPr lang="en-US" sz="1400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3571875" y="2694317"/>
            <a:ext cx="314325" cy="13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810000" y="3513467"/>
            <a:ext cx="920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 Run list</a:t>
            </a:r>
            <a:endParaRPr lang="en-US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3600" y="2751467"/>
            <a:ext cx="301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3. Trigger configuration (</a:t>
            </a:r>
            <a:r>
              <a:rPr lang="en-US" sz="1400" b="1" dirty="0" err="1" smtClean="0"/>
              <a:t>browsable</a:t>
            </a:r>
            <a:r>
              <a:rPr lang="en-US" sz="1400" b="1" dirty="0" smtClean="0"/>
              <a:t>)</a:t>
            </a:r>
            <a:br>
              <a:rPr lang="en-US" sz="1400" b="1" dirty="0" smtClean="0"/>
            </a:br>
            <a:r>
              <a:rPr lang="en-US" sz="1400" b="1" dirty="0" smtClean="0"/>
              <a:t>(definition, algorithms, selection cuts)</a:t>
            </a:r>
            <a:endParaRPr lang="en-US" sz="1400" b="1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3886201" y="3894468"/>
            <a:ext cx="381000" cy="228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5829299" y="3094367"/>
            <a:ext cx="22860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52400" y="4046867"/>
            <a:ext cx="280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Also with simple comparison functionality</a:t>
            </a:r>
            <a:endParaRPr lang="en-US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857500" y="4189742"/>
            <a:ext cx="200025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List Webpage</a:t>
            </a:r>
            <a:endParaRPr lang="en-US" dirty="0"/>
          </a:p>
        </p:txBody>
      </p:sp>
      <p:pic>
        <p:nvPicPr>
          <p:cNvPr id="4" name="Picture 3" descr="RunListWeb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648"/>
            <a:ext cx="9144000" cy="41877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List: a query</a:t>
            </a:r>
            <a:endParaRPr lang="en-US" dirty="0"/>
          </a:p>
        </p:txBody>
      </p:sp>
      <p:pic>
        <p:nvPicPr>
          <p:cNvPr id="4" name="Picture 3" descr="RunListQueryExa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69956"/>
            <a:ext cx="8915400" cy="52594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31864" y="4128310"/>
            <a:ext cx="12192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Pointers to tables a special trigger conditions database (</a:t>
            </a:r>
            <a:r>
              <a:rPr lang="en-US" dirty="0" err="1" smtClean="0"/>
              <a:t>TriggerDB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Trigger menu configuration</a:t>
            </a:r>
          </a:p>
          <a:p>
            <a:pPr lvl="1"/>
            <a:r>
              <a:rPr lang="en-US" dirty="0" smtClean="0"/>
              <a:t>One single number combining: L1</a:t>
            </a:r>
            <a:r>
              <a:rPr lang="en-US" dirty="0"/>
              <a:t>+</a:t>
            </a:r>
            <a:r>
              <a:rPr lang="en-US" dirty="0" smtClean="0"/>
              <a:t>HLT</a:t>
            </a:r>
          </a:p>
          <a:p>
            <a:pPr lvl="1"/>
            <a:r>
              <a:rPr lang="en-US" dirty="0" smtClean="0"/>
              <a:t>Cannot change for a given run</a:t>
            </a:r>
          </a:p>
          <a:p>
            <a:r>
              <a:rPr lang="en-US" dirty="0" err="1" smtClean="0"/>
              <a:t>Prescale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Separate L1 &amp; HLT tables</a:t>
            </a:r>
          </a:p>
          <a:p>
            <a:pPr lvl="1"/>
            <a:r>
              <a:rPr lang="en-US" dirty="0" smtClean="0"/>
              <a:t>Can change along a run, in different </a:t>
            </a:r>
            <a:r>
              <a:rPr lang="en-US" dirty="0" err="1" smtClean="0"/>
              <a:t>lumiblocks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Menu page </a:t>
            </a:r>
            <a:br>
              <a:rPr lang="en-US" dirty="0" smtClean="0"/>
            </a:br>
            <a:r>
              <a:rPr lang="en-US" dirty="0" smtClean="0"/>
              <a:t>(from trigger keys link)</a:t>
            </a:r>
            <a:endParaRPr lang="en-US" dirty="0"/>
          </a:p>
        </p:txBody>
      </p:sp>
      <p:pic>
        <p:nvPicPr>
          <p:cNvPr id="4" name="Picture 3" descr="TriggerMe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2316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38400" y="2286000"/>
            <a:ext cx="2819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Viewing and Modifying </a:t>
            </a:r>
            <a:r>
              <a:rPr lang="en-US" sz="3600" dirty="0">
                <a:ea typeface="ＭＳ Ｐゴシック" pitchFamily="-112" charset="-128"/>
                <a:cs typeface="ＭＳ Ｐゴシック" pitchFamily="-112" charset="-128"/>
              </a:rPr>
              <a:t>a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 Menu</a:t>
            </a:r>
            <a:endParaRPr lang="en-US" sz="3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4339" name="Picture 3" descr="tt6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08075"/>
            <a:ext cx="80772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2209800" y="906463"/>
            <a:ext cx="1524000" cy="846137"/>
          </a:xfrm>
          <a:prstGeom prst="wedgeRectCallout">
            <a:avLst>
              <a:gd name="adj1" fmla="val -87069"/>
              <a:gd name="adj2" fmla="val 2783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L1 Items in menu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886200" y="906463"/>
            <a:ext cx="1524000" cy="846137"/>
          </a:xfrm>
          <a:prstGeom prst="wedgeRectCallout">
            <a:avLst>
              <a:gd name="adj1" fmla="val -77454"/>
              <a:gd name="adj2" fmla="val 1298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L2 chains in menu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38800" y="906463"/>
            <a:ext cx="1524000" cy="846137"/>
          </a:xfrm>
          <a:prstGeom prst="wedgeRectCallout">
            <a:avLst>
              <a:gd name="adj1" fmla="val -53951"/>
              <a:gd name="adj2" fmla="val 1337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EF chains in menu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391400" y="906463"/>
            <a:ext cx="1524000" cy="846137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Record names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391400" y="2667000"/>
            <a:ext cx="1524000" cy="846138"/>
          </a:xfrm>
          <a:prstGeom prst="wedgeRectCallout">
            <a:avLst>
              <a:gd name="adj1" fmla="val -67840"/>
              <a:gd name="adj2" fmla="val 93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Some useful statistics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22263" y="5791200"/>
            <a:ext cx="1524000" cy="846138"/>
          </a:xfrm>
          <a:prstGeom prst="wedgeRectCallout">
            <a:avLst>
              <a:gd name="adj1" fmla="val 22968"/>
              <a:gd name="adj2" fmla="val -2244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L1 Threshold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998663" y="5791200"/>
            <a:ext cx="1524000" cy="846138"/>
          </a:xfrm>
          <a:prstGeom prst="wedgeRectCallout">
            <a:avLst>
              <a:gd name="adj1" fmla="val -9081"/>
              <a:gd name="adj2" fmla="val -17050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Steps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733800" y="5791200"/>
            <a:ext cx="1905000" cy="846138"/>
          </a:xfrm>
          <a:prstGeom prst="wedgeRectCallout">
            <a:avLst>
              <a:gd name="adj1" fmla="val -79805"/>
              <a:gd name="adj2" fmla="val -20131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Input / Output Trigger Elements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867400" y="5791200"/>
            <a:ext cx="1524000" cy="846138"/>
          </a:xfrm>
          <a:prstGeom prst="wedgeRectCallout">
            <a:avLst>
              <a:gd name="adj1" fmla="val -189629"/>
              <a:gd name="adj2" fmla="val -26678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Algorithms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76200" y="1905000"/>
            <a:ext cx="1524000" cy="1219200"/>
          </a:xfrm>
          <a:prstGeom prst="wedgeRectCallout">
            <a:avLst>
              <a:gd name="adj1" fmla="val 57155"/>
              <a:gd name="adj2" fmla="val 10341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Menu can be edited by clicking the object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265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L1 Items: name, version, CTP-Id, </a:t>
            </a:r>
            <a:r>
              <a:rPr lang="en-US" dirty="0" err="1" smtClean="0"/>
              <a:t>prescale</a:t>
            </a:r>
            <a:endParaRPr lang="en-US" dirty="0" smtClean="0"/>
          </a:p>
          <a:p>
            <a:r>
              <a:rPr lang="en-US" dirty="0" smtClean="0"/>
              <a:t>HLT Chains: name, version, level, counter, prescale, trigger elements</a:t>
            </a:r>
          </a:p>
          <a:p>
            <a:r>
              <a:rPr lang="en-US" dirty="0" smtClean="0"/>
              <a:t>Streams: chains feeding into each stream</a:t>
            </a:r>
          </a:p>
          <a:p>
            <a:r>
              <a:rPr lang="en-US" dirty="0" smtClean="0"/>
              <a:t>Chain-groups: chains belonging to each group</a:t>
            </a:r>
          </a:p>
          <a:p>
            <a:r>
              <a:rPr lang="en-US" dirty="0" smtClean="0"/>
              <a:t>Bunch-groups: name of each of the 8 BG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dirty="0" smtClean="0"/>
              <a:t>What’s there? – Configuration Data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Triger</a:t>
            </a:r>
            <a:r>
              <a:rPr lang="en-US" dirty="0" smtClean="0"/>
              <a:t> Menu and L1 rates stored in COOL, HLT rates coming. Quick access via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Run summary pages (WEB based)</a:t>
            </a:r>
          </a:p>
          <a:p>
            <a:pPr lvl="1"/>
            <a:r>
              <a:rPr lang="en-US" dirty="0" smtClean="0">
                <a:hlinkClick r:id="rId2"/>
              </a:rPr>
              <a:t>http://atlas-service-db-runlist.web.cern.ch/atlas-service-db-runlist/query.html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Trigger names, rates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AtlCoolTrigger.py (command line tool)</a:t>
            </a:r>
          </a:p>
          <a:p>
            <a:pPr lvl="2"/>
            <a:r>
              <a:rPr lang="en-US" dirty="0" err="1" smtClean="0"/>
              <a:t>AtlCoolTrigger</a:t>
            </a:r>
            <a:r>
              <a:rPr lang="en-US" dirty="0" smtClean="0"/>
              <a:t> –r 91000‐99000 (many run summary)</a:t>
            </a:r>
          </a:p>
          <a:p>
            <a:pPr lvl="2"/>
            <a:r>
              <a:rPr lang="en-US" dirty="0" err="1" smtClean="0"/>
              <a:t>AtlCoolTrigger</a:t>
            </a:r>
            <a:r>
              <a:rPr lang="en-US" dirty="0" smtClean="0"/>
              <a:t> –v –m –r 90272 (single run menu)</a:t>
            </a:r>
          </a:p>
          <a:p>
            <a:pPr lvl="2"/>
            <a:r>
              <a:rPr lang="en-US" dirty="0" smtClean="0"/>
              <a:t>Prints keys, trigger menus, streams, allows diff‐</a:t>
            </a:r>
            <a:r>
              <a:rPr lang="en-US" dirty="0" err="1" smtClean="0"/>
              <a:t>ing</a:t>
            </a:r>
            <a:r>
              <a:rPr lang="en-US" dirty="0" smtClean="0"/>
              <a:t> of menus in different runs</a:t>
            </a:r>
            <a:endParaRPr lang="en-US" sz="300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Trigger Menu Listing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Analysis based on single trigger chain or an ‘OR’ of a few chains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8000"/>
                </a:solidFill>
              </a:rPr>
              <a:t>Chain definition </a:t>
            </a:r>
            <a:r>
              <a:rPr lang="en-US" sz="2800" dirty="0" smtClean="0"/>
              <a:t>– algorithms, cuts, multiplicities – do not change during a run, but can change between runs</a:t>
            </a:r>
          </a:p>
          <a:p>
            <a:pPr lvl="1"/>
            <a:r>
              <a:rPr lang="en-US" sz="2400" dirty="0" smtClean="0"/>
              <a:t>Important for analysis on DPD, where multiple runs are merged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8000"/>
                </a:solidFill>
              </a:rPr>
              <a:t>Prescales at LVL1 or at HLT</a:t>
            </a:r>
            <a:r>
              <a:rPr lang="en-US" sz="2800" dirty="0" smtClean="0"/>
              <a:t> can change between luminosity blocks</a:t>
            </a:r>
          </a:p>
          <a:p>
            <a:pPr lvl="1"/>
            <a:r>
              <a:rPr lang="en-US" sz="2400" dirty="0" smtClean="0"/>
              <a:t>A negative prescale means that this trigger is off. This is important for calculating the integrated luminosity</a:t>
            </a:r>
          </a:p>
          <a:p>
            <a:endParaRPr lang="en-US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Trigger-aware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Trigger &amp; DAQ in ATLAS</a:t>
            </a:r>
          </a:p>
          <a:p>
            <a:r>
              <a:rPr lang="en-US" dirty="0" smtClean="0"/>
              <a:t>Trigger</a:t>
            </a:r>
          </a:p>
          <a:p>
            <a:pPr lvl="1"/>
            <a:r>
              <a:rPr lang="en-US" dirty="0" smtClean="0"/>
              <a:t>Overall structure, capabilities &amp; limitations</a:t>
            </a:r>
          </a:p>
          <a:p>
            <a:pPr lvl="1"/>
            <a:r>
              <a:rPr lang="en-US" dirty="0" smtClean="0"/>
              <a:t>Streams, overlaps</a:t>
            </a:r>
          </a:p>
          <a:p>
            <a:pPr lvl="1"/>
            <a:r>
              <a:rPr lang="en-US" dirty="0" smtClean="0"/>
              <a:t>Luminosity, live time, dead time</a:t>
            </a:r>
          </a:p>
          <a:p>
            <a:pPr lvl="1"/>
            <a:r>
              <a:rPr lang="en-US" dirty="0" smtClean="0"/>
              <a:t>LVL1</a:t>
            </a:r>
          </a:p>
          <a:p>
            <a:pPr lvl="2"/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HLT</a:t>
            </a:r>
          </a:p>
          <a:p>
            <a:pPr lvl="2"/>
            <a:r>
              <a:rPr lang="en-US" dirty="0" smtClean="0"/>
              <a:t>Algorithms, chains, sequences</a:t>
            </a:r>
          </a:p>
          <a:p>
            <a:pPr lvl="2"/>
            <a:r>
              <a:rPr lang="en-US" dirty="0" smtClean="0"/>
              <a:t>EDM ‘remnants’ of trigger processing</a:t>
            </a:r>
          </a:p>
          <a:p>
            <a:pPr lvl="2"/>
            <a:r>
              <a:rPr lang="en-US" dirty="0" smtClean="0"/>
              <a:t>HLT menu</a:t>
            </a:r>
          </a:p>
          <a:p>
            <a:r>
              <a:rPr lang="en-US" dirty="0" smtClean="0"/>
              <a:t>Trigger configuration</a:t>
            </a:r>
          </a:p>
          <a:p>
            <a:pPr lvl="1"/>
            <a:r>
              <a:rPr lang="en-US" dirty="0" smtClean="0"/>
              <a:t>Menus, </a:t>
            </a:r>
            <a:r>
              <a:rPr lang="en-US" dirty="0" err="1" smtClean="0"/>
              <a:t>Prescales</a:t>
            </a:r>
            <a:endParaRPr lang="en-US" dirty="0" smtClean="0"/>
          </a:p>
          <a:p>
            <a:r>
              <a:rPr lang="en-US" dirty="0" smtClean="0"/>
              <a:t>Conditions</a:t>
            </a:r>
          </a:p>
          <a:p>
            <a:pPr lvl="1"/>
            <a:r>
              <a:rPr lang="en-US" dirty="0" err="1" smtClean="0"/>
              <a:t>TriggerTool</a:t>
            </a:r>
            <a:r>
              <a:rPr lang="en-US" dirty="0" smtClean="0"/>
              <a:t>, </a:t>
            </a:r>
            <a:r>
              <a:rPr lang="en-US" dirty="0" err="1" smtClean="0"/>
              <a:t>TriggerDB</a:t>
            </a:r>
            <a:r>
              <a:rPr lang="en-US" dirty="0" smtClean="0"/>
              <a:t>, menu keys [</a:t>
            </a:r>
            <a:r>
              <a:rPr lang="en-US" dirty="0" err="1" smtClean="0"/>
              <a:t>supermaster</a:t>
            </a:r>
            <a:r>
              <a:rPr lang="en-US" dirty="0" smtClean="0"/>
              <a:t>, HLT, LVL1], </a:t>
            </a:r>
            <a:r>
              <a:rPr lang="en-US" dirty="0" err="1" smtClean="0"/>
              <a:t>prescale</a:t>
            </a:r>
            <a:r>
              <a:rPr lang="en-US" dirty="0" smtClean="0"/>
              <a:t> sets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 TDAQ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TDAQ is the funnel that conveys data from ATLAS to CASTOR</a:t>
            </a:r>
          </a:p>
          <a:p>
            <a:r>
              <a:rPr lang="en-US" dirty="0" smtClean="0"/>
              <a:t>Data needs to be:</a:t>
            </a:r>
          </a:p>
          <a:p>
            <a:pPr lvl="1"/>
            <a:r>
              <a:rPr lang="en-US" dirty="0" smtClean="0"/>
              <a:t>Compressed</a:t>
            </a:r>
          </a:p>
          <a:p>
            <a:pPr lvl="1"/>
            <a:r>
              <a:rPr lang="en-US" dirty="0" smtClean="0"/>
              <a:t>Skimmed</a:t>
            </a:r>
          </a:p>
          <a:p>
            <a:pPr lvl="1"/>
            <a:r>
              <a:rPr lang="en-US" dirty="0" smtClean="0"/>
              <a:t>Recorded</a:t>
            </a:r>
          </a:p>
          <a:p>
            <a:pPr>
              <a:buNone/>
            </a:pPr>
            <a:r>
              <a:rPr lang="en-US" dirty="0" smtClean="0"/>
              <a:t>…all in real time!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94" y="3707844"/>
            <a:ext cx="2667000" cy="1900238"/>
          </a:xfrm>
          <a:prstGeom prst="rect">
            <a:avLst/>
          </a:prstGeom>
        </p:spPr>
      </p:pic>
      <p:pic>
        <p:nvPicPr>
          <p:cNvPr id="5" name="Picture 4" descr="ATL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2971800" cy="2230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98" y="2971800"/>
            <a:ext cx="829804" cy="850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>
            <a:off x="1465035" y="2607241"/>
            <a:ext cx="4227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2702" y="3200400"/>
            <a:ext cx="225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4x10</a:t>
            </a:r>
            <a:r>
              <a:rPr lang="en-US" baseline="30000" dirty="0" smtClean="0"/>
              <a:t>7</a:t>
            </a:r>
            <a:r>
              <a:rPr lang="en-US" dirty="0" smtClean="0"/>
              <a:t> / </a:t>
            </a:r>
            <a:r>
              <a:rPr lang="en-US" dirty="0" err="1" smtClean="0"/>
              <a:t>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298" y="5791200"/>
            <a:ext cx="829804" cy="85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5102" y="5791200"/>
            <a:ext cx="354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~200 / 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(27 CD/min, 7km/yr)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C2-A662-6C48-97F3-F0C4A7E4262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457200"/>
          </a:xfrm>
        </p:spPr>
        <p:txBody>
          <a:bodyPr/>
          <a:lstStyle/>
          <a:p>
            <a:pPr algn="ctr"/>
            <a:r>
              <a:rPr lang="en-US" smtClean="0"/>
              <a:t>A. Cerri, R. Goncalo - ARTEMIS - Pisa, June'09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7862888" y="6245225"/>
            <a:ext cx="1101724" cy="460375"/>
          </a:xfrm>
        </p:spPr>
        <p:txBody>
          <a:bodyPr/>
          <a:lstStyle/>
          <a:p>
            <a:pPr algn="r"/>
            <a:fld id="{36CB3790-0A13-5348-AD33-E326644F792B}" type="slidenum">
              <a:rPr lang="en-US"/>
              <a:pPr algn="r"/>
              <a:t>8</a:t>
            </a:fld>
            <a:endParaRPr lang="en-US" dirty="0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633412"/>
          </a:xfrm>
        </p:spPr>
        <p:txBody>
          <a:bodyPr/>
          <a:lstStyle/>
          <a:p>
            <a:r>
              <a:rPr lang="en-US" sz="3200" dirty="0"/>
              <a:t>Challenges faced by the ATLAS</a:t>
            </a:r>
            <a:r>
              <a:rPr lang="en-US" sz="3200" dirty="0" smtClean="0"/>
              <a:t> TDAQ system</a:t>
            </a:r>
            <a:endParaRPr lang="en-US" sz="320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3950"/>
            <a:ext cx="4319588" cy="51847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Much of ATLAS physics means cross sections at least ~</a:t>
            </a:r>
            <a:r>
              <a:rPr lang="en-US" sz="1800" dirty="0">
                <a:solidFill>
                  <a:srgbClr val="FF3300"/>
                </a:solidFill>
              </a:rPr>
              <a:t>10</a:t>
            </a:r>
            <a:r>
              <a:rPr lang="en-US" sz="1800" baseline="30000" dirty="0">
                <a:solidFill>
                  <a:srgbClr val="FF3300"/>
                </a:solidFill>
              </a:rPr>
              <a:t>6</a:t>
            </a:r>
            <a:r>
              <a:rPr lang="en-US" sz="1800" dirty="0">
                <a:solidFill>
                  <a:srgbClr val="FF3300"/>
                </a:solidFill>
              </a:rPr>
              <a:t> times smaller </a:t>
            </a:r>
            <a:r>
              <a:rPr lang="en-US" sz="1800" dirty="0"/>
              <a:t>than total cross section</a:t>
            </a:r>
          </a:p>
          <a:p>
            <a:pPr>
              <a:lnSpc>
                <a:spcPct val="80000"/>
              </a:lnSpc>
            </a:pPr>
            <a:endParaRPr lang="en-US" sz="1800" baseline="30000" dirty="0"/>
          </a:p>
          <a:p>
            <a:pPr>
              <a:lnSpc>
                <a:spcPct val="80000"/>
              </a:lnSpc>
            </a:pPr>
            <a:r>
              <a:rPr lang="en-US" sz="1800" dirty="0"/>
              <a:t>25ns</a:t>
            </a:r>
            <a:r>
              <a:rPr lang="en-US" sz="1800" dirty="0" smtClean="0"/>
              <a:t> “bunch crossing” </a:t>
            </a:r>
            <a:r>
              <a:rPr lang="en-US" sz="1800" dirty="0"/>
              <a:t>interval (</a:t>
            </a:r>
            <a:r>
              <a:rPr lang="en-US" sz="1800" dirty="0">
                <a:solidFill>
                  <a:srgbClr val="FF3300"/>
                </a:solidFill>
              </a:rPr>
              <a:t>40 MHz</a:t>
            </a:r>
            <a:r>
              <a:rPr lang="en-US" sz="1800" dirty="0"/>
              <a:t>)</a:t>
            </a: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Event size 1.5 MB (</a:t>
            </a:r>
            <a:r>
              <a:rPr lang="en-US" sz="1800" dirty="0" err="1" smtClean="0"/>
              <a:t>x</a:t>
            </a:r>
            <a:r>
              <a:rPr lang="en-US" sz="1800" dirty="0" smtClean="0"/>
              <a:t> 40 MHz = </a:t>
            </a:r>
            <a:r>
              <a:rPr lang="en-US" sz="1800" dirty="0" smtClean="0">
                <a:solidFill>
                  <a:srgbClr val="FF0000"/>
                </a:solidFill>
              </a:rPr>
              <a:t>60 TB/</a:t>
            </a:r>
            <a:r>
              <a:rPr lang="en-US" sz="1800" dirty="0" err="1" smtClean="0">
                <a:solidFill>
                  <a:srgbClr val="FF0000"/>
                </a:solidFill>
              </a:rPr>
              <a:t>s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/>
              <a:t>Offline storing/processing: </a:t>
            </a:r>
            <a:r>
              <a:rPr lang="en-US" sz="1800" dirty="0">
                <a:solidFill>
                  <a:srgbClr val="FF3300"/>
                </a:solidFill>
              </a:rPr>
              <a:t>~200 Hz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FF3300"/>
                </a:solidFill>
              </a:rPr>
              <a:t>~5</a:t>
            </a:r>
            <a:r>
              <a:rPr lang="en-US" sz="1600" dirty="0">
                <a:solidFill>
                  <a:srgbClr val="FF0000"/>
                </a:solidFill>
              </a:rPr>
              <a:t> events per million crossings</a:t>
            </a:r>
            <a:r>
              <a:rPr lang="en-US" sz="1600" dirty="0"/>
              <a:t>!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In one second at design luminosity: 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O(40 </a:t>
            </a:r>
            <a:r>
              <a:rPr lang="en-US" sz="1600" dirty="0"/>
              <a:t>000 </a:t>
            </a:r>
            <a:r>
              <a:rPr lang="en-US" sz="1600" dirty="0" smtClean="0"/>
              <a:t>000) </a:t>
            </a:r>
            <a:r>
              <a:rPr lang="en-US" sz="1600" dirty="0"/>
              <a:t>bunch crossings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~2000 W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~500 Z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~10 top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~0.1 Higgs events?</a:t>
            </a:r>
          </a:p>
          <a:p>
            <a:pPr lvl="1">
              <a:lnSpc>
                <a:spcPct val="80000"/>
              </a:lnSpc>
            </a:pPr>
            <a:r>
              <a:rPr lang="en-US" sz="1600" b="1" dirty="0"/>
              <a:t>200 events written out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We’d like the </a:t>
            </a:r>
            <a:r>
              <a:rPr lang="en-US" sz="1800" dirty="0"/>
              <a:t>right 200 events</a:t>
            </a:r>
            <a:r>
              <a:rPr lang="en-US" sz="1800" dirty="0" smtClean="0"/>
              <a:t> to </a:t>
            </a:r>
            <a:r>
              <a:rPr lang="en-US" sz="1800" dirty="0"/>
              <a:t>be written out</a:t>
            </a:r>
            <a:r>
              <a:rPr lang="en-US" sz="1800" dirty="0" smtClean="0"/>
              <a:t>!... 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19559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2999" y="836613"/>
            <a:ext cx="4011613" cy="549239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faced by the ATLAS trigger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18150" y="1143001"/>
            <a:ext cx="3625850" cy="26669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 = 10</a:t>
            </a:r>
            <a:r>
              <a:rPr lang="en-US" sz="1800" baseline="30000" dirty="0" smtClean="0"/>
              <a:t>34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= 10</a:t>
            </a:r>
            <a:r>
              <a:rPr lang="en-US" sz="1800" baseline="30000" dirty="0" smtClean="0"/>
              <a:t>7</a:t>
            </a:r>
            <a:r>
              <a:rPr lang="en-US" sz="1800" dirty="0" smtClean="0"/>
              <a:t>mb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Hz</a:t>
            </a:r>
          </a:p>
          <a:p>
            <a:r>
              <a:rPr lang="en-US" sz="1800" dirty="0" err="1" smtClean="0"/>
              <a:t>σ</a:t>
            </a:r>
            <a:r>
              <a:rPr lang="en-US" sz="1800" dirty="0" smtClean="0"/>
              <a:t> = 70 </a:t>
            </a:r>
            <a:r>
              <a:rPr lang="en-US" sz="1800" dirty="0" err="1" smtClean="0"/>
              <a:t>mb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=&gt; Rate = 70x10</a:t>
            </a:r>
            <a:r>
              <a:rPr lang="en-US" sz="1800" baseline="30000" dirty="0" smtClean="0">
                <a:solidFill>
                  <a:srgbClr val="FF0000"/>
                </a:solidFill>
              </a:rPr>
              <a:t>7</a:t>
            </a:r>
            <a:r>
              <a:rPr lang="en-US" sz="1800" dirty="0" smtClean="0">
                <a:solidFill>
                  <a:srgbClr val="FF0000"/>
                </a:solidFill>
              </a:rPr>
              <a:t>Hz</a:t>
            </a:r>
          </a:p>
          <a:p>
            <a:r>
              <a:rPr lang="en-US" sz="1800" dirty="0" err="1" smtClean="0"/>
              <a:t>Δt</a:t>
            </a:r>
            <a:r>
              <a:rPr lang="en-US" sz="1800" dirty="0" smtClean="0"/>
              <a:t> = 25ns = 25x10</a:t>
            </a:r>
            <a:r>
              <a:rPr lang="en-US" sz="1800" baseline="30000" dirty="0" smtClean="0"/>
              <a:t>-9</a:t>
            </a:r>
            <a:r>
              <a:rPr lang="en-US" sz="1800" dirty="0" smtClean="0"/>
              <a:t> Hz</a:t>
            </a:r>
            <a:r>
              <a:rPr lang="en-US" sz="1800" baseline="30000" dirty="0" smtClean="0"/>
              <a:t>-1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=&gt; Events/25ns = 70x25x10</a:t>
            </a:r>
            <a:r>
              <a:rPr lang="en-US" sz="1800" baseline="30000" dirty="0" smtClean="0">
                <a:solidFill>
                  <a:srgbClr val="FF0000"/>
                </a:solidFill>
              </a:rPr>
              <a:t>-2</a:t>
            </a:r>
            <a:r>
              <a:rPr lang="en-US" sz="1800" dirty="0" smtClean="0">
                <a:solidFill>
                  <a:srgbClr val="FF0000"/>
                </a:solidFill>
              </a:rPr>
              <a:t> = 17.5</a:t>
            </a:r>
          </a:p>
          <a:p>
            <a:r>
              <a:rPr lang="en-US" sz="1800" dirty="0" smtClean="0"/>
              <a:t>Not all bunches full (2835/3564)</a:t>
            </a:r>
          </a:p>
          <a:p>
            <a:pPr>
              <a:buFont typeface="Symbol" charset="2"/>
              <a:buChar char=""/>
            </a:pPr>
            <a:r>
              <a:rPr lang="en-US" sz="1800" dirty="0" smtClean="0">
                <a:solidFill>
                  <a:srgbClr val="FF0000"/>
                </a:solidFill>
              </a:rPr>
              <a:t>22 events/crossing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Cerri, R. Goncalo - ARTEMIS - Pisa, June'09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8522"/>
            <a:ext cx="4984750" cy="293007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3487961" y="2573561"/>
            <a:ext cx="2930078" cy="158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19600"/>
            <a:ext cx="6486630" cy="1619433"/>
          </a:xfrm>
          <a:prstGeom prst="rect">
            <a:avLst/>
          </a:prstGeom>
        </p:spPr>
      </p:pic>
      <p:sp>
        <p:nvSpPr>
          <p:cNvPr id="15" name="Content Placeholder 6"/>
          <p:cNvSpPr txBox="1">
            <a:spLocks/>
          </p:cNvSpPr>
          <p:nvPr/>
        </p:nvSpPr>
        <p:spPr>
          <a:xfrm>
            <a:off x="76200" y="4191001"/>
            <a:ext cx="2590800" cy="198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Detector response time varies from a few ns to e.g. ~700 ns for MDT chambers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=&gt; Pileup not only from the same crossing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4069</Words>
  <Application>Microsoft Macintosh PowerPoint</Application>
  <PresentationFormat>On-screen Show (4:3)</PresentationFormat>
  <Paragraphs>678</Paragraphs>
  <Slides>48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Trigger (&amp; some DAQ basics) tutorial</vt:lpstr>
      <vt:lpstr>The plan</vt:lpstr>
      <vt:lpstr>If you know all this…</vt:lpstr>
      <vt:lpstr>Part I</vt:lpstr>
      <vt:lpstr>Outline</vt:lpstr>
      <vt:lpstr>ATLAS TDAQ</vt:lpstr>
      <vt:lpstr>Introduction</vt:lpstr>
      <vt:lpstr>Challenges faced by the ATLAS TDAQ system</vt:lpstr>
      <vt:lpstr>Challenges faced by the ATLAS trigger</vt:lpstr>
      <vt:lpstr>Slide 10</vt:lpstr>
      <vt:lpstr>Trigger: levels</vt:lpstr>
      <vt:lpstr>Trigger: dead time</vt:lpstr>
      <vt:lpstr>Trigger &amp; DAQ: luminosity &amp; conditions</vt:lpstr>
      <vt:lpstr>The ATLAS trigger</vt:lpstr>
      <vt:lpstr>Slide 15</vt:lpstr>
      <vt:lpstr>Streams and Overlaps</vt:lpstr>
      <vt:lpstr>Prescales &amp; passthroughs</vt:lpstr>
      <vt:lpstr>Slide 18</vt:lpstr>
      <vt:lpstr>Trigger decision</vt:lpstr>
      <vt:lpstr>Trigger-DAQ role in analyses</vt:lpstr>
      <vt:lpstr>LVL1 flexibility</vt:lpstr>
      <vt:lpstr>Level 1 architecture</vt:lpstr>
      <vt:lpstr>Level 1: Calorimeter Trigger</vt:lpstr>
      <vt:lpstr>Level 1: Muon trigger</vt:lpstr>
      <vt:lpstr>Slide 25</vt:lpstr>
      <vt:lpstr>Selection method</vt:lpstr>
      <vt:lpstr>High Level Trigger architecture</vt:lpstr>
      <vt:lpstr>Trigger Algorithm Steering</vt:lpstr>
      <vt:lpstr>Trigger algorithms</vt:lpstr>
      <vt:lpstr>Example: level 2 e/ calorimeter reconstruction</vt:lpstr>
      <vt:lpstr>Slide 31</vt:lpstr>
      <vt:lpstr>Slide 32</vt:lpstr>
      <vt:lpstr>What’s there? – Features</vt:lpstr>
      <vt:lpstr>Slide 34</vt:lpstr>
      <vt:lpstr>Trigger Menu (just an example, definitely obsolete)</vt:lpstr>
      <vt:lpstr>Configuration</vt:lpstr>
      <vt:lpstr>Configuration Data Flow</vt:lpstr>
      <vt:lpstr>How do I figure out how the trigger was configured…</vt:lpstr>
      <vt:lpstr>Run Query Page</vt:lpstr>
      <vt:lpstr>Web Interface to COOL and the TriggerDB</vt:lpstr>
      <vt:lpstr>Run List Webpage</vt:lpstr>
      <vt:lpstr>Run List: a query</vt:lpstr>
      <vt:lpstr>Trigger Keys</vt:lpstr>
      <vt:lpstr>Trigger Menu page  (from trigger keys link)</vt:lpstr>
      <vt:lpstr>Viewing and Modifying a Menu</vt:lpstr>
      <vt:lpstr>What’s there? – Configuration Data</vt:lpstr>
      <vt:lpstr>Trigger Menu Listing</vt:lpstr>
      <vt:lpstr>Trigger-aware analysis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(&amp; some DAQ basics) tutorial</dc:title>
  <dc:creator>Alex</dc:creator>
  <cp:lastModifiedBy>Ricardo Goncalo</cp:lastModifiedBy>
  <cp:revision>43</cp:revision>
  <dcterms:created xsi:type="dcterms:W3CDTF">2009-06-20T06:37:40Z</dcterms:created>
  <dcterms:modified xsi:type="dcterms:W3CDTF">2009-06-20T06:48:45Z</dcterms:modified>
</cp:coreProperties>
</file>