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0"/>
  </p:notesMasterIdLst>
  <p:handoutMasterIdLst>
    <p:handoutMasterId r:id="rId161"/>
  </p:handoutMasterIdLst>
  <p:sldIdLst>
    <p:sldId id="379" r:id="rId2"/>
    <p:sldId id="460" r:id="rId3"/>
    <p:sldId id="269" r:id="rId4"/>
    <p:sldId id="451" r:id="rId5"/>
    <p:sldId id="278" r:id="rId6"/>
    <p:sldId id="397" r:id="rId7"/>
    <p:sldId id="400" r:id="rId8"/>
    <p:sldId id="387" r:id="rId9"/>
    <p:sldId id="388" r:id="rId10"/>
    <p:sldId id="389" r:id="rId11"/>
    <p:sldId id="461" r:id="rId12"/>
    <p:sldId id="292" r:id="rId13"/>
    <p:sldId id="332" r:id="rId14"/>
    <p:sldId id="335" r:id="rId15"/>
    <p:sldId id="331" r:id="rId16"/>
    <p:sldId id="293" r:id="rId17"/>
    <p:sldId id="275" r:id="rId18"/>
    <p:sldId id="276" r:id="rId19"/>
    <p:sldId id="295" r:id="rId20"/>
    <p:sldId id="277" r:id="rId21"/>
    <p:sldId id="462" r:id="rId22"/>
    <p:sldId id="280" r:id="rId23"/>
    <p:sldId id="298" r:id="rId24"/>
    <p:sldId id="402" r:id="rId25"/>
    <p:sldId id="281" r:id="rId26"/>
    <p:sldId id="282" r:id="rId27"/>
    <p:sldId id="284" r:id="rId28"/>
    <p:sldId id="287" r:id="rId29"/>
    <p:sldId id="463" r:id="rId30"/>
    <p:sldId id="271" r:id="rId31"/>
    <p:sldId id="405" r:id="rId32"/>
    <p:sldId id="301" r:id="rId33"/>
    <p:sldId id="272" r:id="rId34"/>
    <p:sldId id="378" r:id="rId35"/>
    <p:sldId id="439" r:id="rId36"/>
    <p:sldId id="458" r:id="rId37"/>
    <p:sldId id="380" r:id="rId38"/>
    <p:sldId id="259" r:id="rId39"/>
    <p:sldId id="267" r:id="rId40"/>
    <p:sldId id="381" r:id="rId41"/>
    <p:sldId id="415" r:id="rId42"/>
    <p:sldId id="383" r:id="rId43"/>
    <p:sldId id="418" r:id="rId44"/>
    <p:sldId id="419" r:id="rId45"/>
    <p:sldId id="420" r:id="rId46"/>
    <p:sldId id="384" r:id="rId47"/>
    <p:sldId id="385" r:id="rId48"/>
    <p:sldId id="414" r:id="rId49"/>
    <p:sldId id="443" r:id="rId50"/>
    <p:sldId id="416" r:id="rId51"/>
    <p:sldId id="417" r:id="rId52"/>
    <p:sldId id="407" r:id="rId53"/>
    <p:sldId id="408" r:id="rId54"/>
    <p:sldId id="410" r:id="rId55"/>
    <p:sldId id="424" r:id="rId56"/>
    <p:sldId id="454" r:id="rId57"/>
    <p:sldId id="445" r:id="rId58"/>
    <p:sldId id="444" r:id="rId59"/>
    <p:sldId id="421" r:id="rId60"/>
    <p:sldId id="422" r:id="rId61"/>
    <p:sldId id="411" r:id="rId62"/>
    <p:sldId id="413" r:id="rId63"/>
    <p:sldId id="409" r:id="rId64"/>
    <p:sldId id="406" r:id="rId65"/>
    <p:sldId id="425" r:id="rId66"/>
    <p:sldId id="453" r:id="rId67"/>
    <p:sldId id="456" r:id="rId68"/>
    <p:sldId id="455" r:id="rId69"/>
    <p:sldId id="427" r:id="rId70"/>
    <p:sldId id="428" r:id="rId71"/>
    <p:sldId id="429" r:id="rId72"/>
    <p:sldId id="430" r:id="rId73"/>
    <p:sldId id="438" r:id="rId74"/>
    <p:sldId id="432" r:id="rId75"/>
    <p:sldId id="433" r:id="rId76"/>
    <p:sldId id="434" r:id="rId77"/>
    <p:sldId id="435" r:id="rId78"/>
    <p:sldId id="436" r:id="rId79"/>
    <p:sldId id="437" r:id="rId80"/>
    <p:sldId id="452" r:id="rId81"/>
    <p:sldId id="464" r:id="rId82"/>
    <p:sldId id="457" r:id="rId83"/>
    <p:sldId id="426" r:id="rId84"/>
    <p:sldId id="308" r:id="rId85"/>
    <p:sldId id="398" r:id="rId86"/>
    <p:sldId id="399" r:id="rId87"/>
    <p:sldId id="329" r:id="rId88"/>
    <p:sldId id="294" r:id="rId89"/>
    <p:sldId id="306" r:id="rId90"/>
    <p:sldId id="309" r:id="rId91"/>
    <p:sldId id="310" r:id="rId92"/>
    <p:sldId id="311" r:id="rId93"/>
    <p:sldId id="312" r:id="rId94"/>
    <p:sldId id="313" r:id="rId95"/>
    <p:sldId id="314" r:id="rId96"/>
    <p:sldId id="315" r:id="rId97"/>
    <p:sldId id="316" r:id="rId98"/>
    <p:sldId id="317" r:id="rId99"/>
    <p:sldId id="318" r:id="rId100"/>
    <p:sldId id="319" r:id="rId101"/>
    <p:sldId id="338" r:id="rId102"/>
    <p:sldId id="320" r:id="rId103"/>
    <p:sldId id="322" r:id="rId104"/>
    <p:sldId id="324" r:id="rId105"/>
    <p:sldId id="323" r:id="rId106"/>
    <p:sldId id="325" r:id="rId107"/>
    <p:sldId id="326" r:id="rId108"/>
    <p:sldId id="328" r:id="rId109"/>
    <p:sldId id="341" r:id="rId110"/>
    <p:sldId id="339" r:id="rId111"/>
    <p:sldId id="401" r:id="rId112"/>
    <p:sldId id="340" r:id="rId113"/>
    <p:sldId id="342" r:id="rId114"/>
    <p:sldId id="343" r:id="rId115"/>
    <p:sldId id="412" r:id="rId116"/>
    <p:sldId id="347" r:id="rId117"/>
    <p:sldId id="346" r:id="rId118"/>
    <p:sldId id="344" r:id="rId119"/>
    <p:sldId id="348" r:id="rId120"/>
    <p:sldId id="350" r:id="rId121"/>
    <p:sldId id="349" r:id="rId122"/>
    <p:sldId id="351" r:id="rId123"/>
    <p:sldId id="403" r:id="rId124"/>
    <p:sldId id="404" r:id="rId125"/>
    <p:sldId id="352" r:id="rId126"/>
    <p:sldId id="353" r:id="rId127"/>
    <p:sldId id="354" r:id="rId128"/>
    <p:sldId id="355" r:id="rId129"/>
    <p:sldId id="356" r:id="rId130"/>
    <p:sldId id="357" r:id="rId131"/>
    <p:sldId id="358" r:id="rId132"/>
    <p:sldId id="359" r:id="rId133"/>
    <p:sldId id="360" r:id="rId134"/>
    <p:sldId id="361" r:id="rId135"/>
    <p:sldId id="362" r:id="rId136"/>
    <p:sldId id="423" r:id="rId137"/>
    <p:sldId id="364" r:id="rId138"/>
    <p:sldId id="365" r:id="rId139"/>
    <p:sldId id="363" r:id="rId140"/>
    <p:sldId id="366" r:id="rId141"/>
    <p:sldId id="440" r:id="rId142"/>
    <p:sldId id="367" r:id="rId143"/>
    <p:sldId id="368" r:id="rId144"/>
    <p:sldId id="369" r:id="rId145"/>
    <p:sldId id="370" r:id="rId146"/>
    <p:sldId id="371" r:id="rId147"/>
    <p:sldId id="372" r:id="rId148"/>
    <p:sldId id="373" r:id="rId149"/>
    <p:sldId id="374" r:id="rId150"/>
    <p:sldId id="376" r:id="rId151"/>
    <p:sldId id="375" r:id="rId152"/>
    <p:sldId id="441" r:id="rId153"/>
    <p:sldId id="442" r:id="rId154"/>
    <p:sldId id="446" r:id="rId155"/>
    <p:sldId id="447" r:id="rId156"/>
    <p:sldId id="448" r:id="rId157"/>
    <p:sldId id="449" r:id="rId158"/>
    <p:sldId id="450" r:id="rId1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8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33"/>
    <a:srgbClr val="F6BA92"/>
    <a:srgbClr val="C55A11"/>
    <a:srgbClr val="7F6000"/>
    <a:srgbClr val="97C777"/>
    <a:srgbClr val="003030"/>
    <a:srgbClr val="800000"/>
    <a:srgbClr val="7A0000"/>
    <a:srgbClr val="385723"/>
    <a:srgbClr val="6298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33" autoAdjust="0"/>
    <p:restoredTop sz="62152" autoAdjust="0"/>
  </p:normalViewPr>
  <p:slideViewPr>
    <p:cSldViewPr snapToGrid="0" showGuides="1">
      <p:cViewPr varScale="1">
        <p:scale>
          <a:sx n="55" d="100"/>
          <a:sy n="55" d="100"/>
        </p:scale>
        <p:origin x="907" y="43"/>
      </p:cViewPr>
      <p:guideLst>
        <p:guide pos="2880"/>
        <p:guide orient="horz" pos="867"/>
      </p:guideLst>
    </p:cSldViewPr>
  </p:slideViewPr>
  <p:notesTextViewPr>
    <p:cViewPr>
      <p:scale>
        <a:sx n="1" d="1"/>
        <a:sy n="1" d="1"/>
      </p:scale>
      <p:origin x="0" y="0"/>
    </p:cViewPr>
  </p:notesTextViewPr>
  <p:sorterViewPr>
    <p:cViewPr>
      <p:scale>
        <a:sx n="66" d="100"/>
        <a:sy n="66" d="100"/>
      </p:scale>
      <p:origin x="0" y="-5059"/>
    </p:cViewPr>
  </p:sorterViewPr>
  <p:notesViewPr>
    <p:cSldViewPr snapToGrid="0" showGuides="1">
      <p:cViewPr varScale="1">
        <p:scale>
          <a:sx n="65" d="100"/>
          <a:sy n="65" d="100"/>
        </p:scale>
        <p:origin x="2318" y="4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63.emf"/><Relationship Id="rId2" Type="http://schemas.openxmlformats.org/officeDocument/2006/relationships/image" Target="../media/image362.emf"/><Relationship Id="rId1" Type="http://schemas.openxmlformats.org/officeDocument/2006/relationships/image" Target="../media/image3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26879F3D-0CAE-4DF0-8D80-DFA743FBFC56}" type="datetimeFigureOut">
              <a:rPr lang="en-US" smtClean="0"/>
              <a:t>7/1/2015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C56E54-F1D7-4FF2-AA22-73D394F5E855}" type="slidenum">
              <a:rPr lang="en-US" smtClean="0"/>
              <a:t>‹#›</a:t>
            </a:fld>
            <a:endParaRPr lang="en-US"/>
          </a:p>
        </p:txBody>
      </p:sp>
    </p:spTree>
    <p:extLst>
      <p:ext uri="{BB962C8B-B14F-4D97-AF65-F5344CB8AC3E}">
        <p14:creationId xmlns:p14="http://schemas.microsoft.com/office/powerpoint/2010/main" val="3087935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C0754FB4-89B5-4816-B9A3-D65DDF145B9B}" type="datetimeFigureOut">
              <a:rPr lang="en-US" smtClean="0"/>
              <a:t>7/1/2015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0C3AE-F14D-447F-AEB2-7746A4B111E6}" type="slidenum">
              <a:rPr lang="en-US" smtClean="0"/>
              <a:t>‹#›</a:t>
            </a:fld>
            <a:endParaRPr lang="en-US"/>
          </a:p>
        </p:txBody>
      </p:sp>
    </p:spTree>
    <p:extLst>
      <p:ext uri="{BB962C8B-B14F-4D97-AF65-F5344CB8AC3E}">
        <p14:creationId xmlns:p14="http://schemas.microsoft.com/office/powerpoint/2010/main" val="139380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a:t>
            </a:r>
          </a:p>
          <a:p>
            <a:r>
              <a:rPr lang="en-US" dirty="0" smtClean="0"/>
              <a:t>The title</a:t>
            </a:r>
            <a:r>
              <a:rPr lang="en-US" baseline="0" dirty="0" smtClean="0"/>
              <a:t> of my thesis is </a:t>
            </a:r>
          </a:p>
          <a:p>
            <a:r>
              <a:rPr lang="en-US" baseline="0" dirty="0" smtClean="0"/>
              <a:t>the </a:t>
            </a:r>
            <a:r>
              <a:rPr lang="en-GB" baseline="0" dirty="0" smtClean="0"/>
              <a:t>Study of the longitudinal and transverse cosmic ray shower profiles  at the Pierre Auger Observatory</a:t>
            </a:r>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1</a:t>
            </a:fld>
            <a:endParaRPr lang="en-US"/>
          </a:p>
        </p:txBody>
      </p:sp>
    </p:spTree>
    <p:extLst>
      <p:ext uri="{BB962C8B-B14F-4D97-AF65-F5344CB8AC3E}">
        <p14:creationId xmlns:p14="http://schemas.microsoft.com/office/powerpoint/2010/main" val="154607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FD energy is proportional to the electromagnetic development</a:t>
            </a:r>
          </a:p>
          <a:p>
            <a:endParaRPr lang="en-US" dirty="0" smtClean="0"/>
          </a:p>
          <a:p>
            <a:r>
              <a:rPr lang="en-US" dirty="0" smtClean="0"/>
              <a:t>However the signal</a:t>
            </a:r>
            <a:r>
              <a:rPr lang="en-US" baseline="0" dirty="0" smtClean="0"/>
              <a:t> used to calibrate the surface detectors, measures both electromagnetic and </a:t>
            </a:r>
            <a:r>
              <a:rPr lang="en-US" baseline="0" dirty="0" err="1" smtClean="0"/>
              <a:t>muonic</a:t>
            </a:r>
            <a:r>
              <a:rPr lang="en-US" baseline="0" dirty="0" smtClean="0"/>
              <a:t> component</a:t>
            </a:r>
          </a:p>
          <a:p>
            <a:endParaRPr lang="en-US" baseline="0" dirty="0" smtClean="0"/>
          </a:p>
          <a:p>
            <a:r>
              <a:rPr lang="en-US" baseline="0" dirty="0" smtClean="0"/>
              <a:t>Nevertheless, the muons are not consistent with the data </a:t>
            </a:r>
          </a:p>
          <a:p>
            <a:r>
              <a:rPr lang="en-US" baseline="0" dirty="0" smtClean="0"/>
              <a:t>and the energy will be correlated with the energy</a:t>
            </a:r>
          </a:p>
          <a:p>
            <a:endParaRPr lang="en-US" baseline="0" dirty="0" smtClean="0"/>
          </a:p>
          <a:p>
            <a:r>
              <a:rPr lang="en-US" baseline="0" dirty="0" smtClean="0"/>
              <a:t>In </a:t>
            </a:r>
            <a:r>
              <a:rPr lang="en-US" baseline="0" dirty="0" err="1" smtClean="0"/>
              <a:t>conlusion</a:t>
            </a:r>
            <a:r>
              <a:rPr lang="en-US" baseline="0" dirty="0" smtClean="0"/>
              <a:t>,</a:t>
            </a:r>
          </a:p>
          <a:p>
            <a:r>
              <a:rPr lang="en-US" baseline="0" dirty="0" smtClean="0"/>
              <a:t>We need to have a detector for muons only</a:t>
            </a:r>
          </a:p>
          <a:p>
            <a:r>
              <a:rPr lang="en-US" baseline="0" dirty="0" smtClean="0"/>
              <a:t>And we should calibrate the energy in the SD with the electromagnetic signal</a:t>
            </a:r>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10</a:t>
            </a:fld>
            <a:endParaRPr lang="en-US"/>
          </a:p>
        </p:txBody>
      </p:sp>
    </p:spTree>
    <p:extLst>
      <p:ext uri="{BB962C8B-B14F-4D97-AF65-F5344CB8AC3E}">
        <p14:creationId xmlns:p14="http://schemas.microsoft.com/office/powerpoint/2010/main" val="38155976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100</a:t>
            </a:fld>
            <a:endParaRPr lang="en-US"/>
          </a:p>
        </p:txBody>
      </p:sp>
    </p:spTree>
    <p:extLst>
      <p:ext uri="{BB962C8B-B14F-4D97-AF65-F5344CB8AC3E}">
        <p14:creationId xmlns:p14="http://schemas.microsoft.com/office/powerpoint/2010/main" val="40573734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101</a:t>
            </a:fld>
            <a:endParaRPr lang="en-US"/>
          </a:p>
        </p:txBody>
      </p:sp>
    </p:spTree>
    <p:extLst>
      <p:ext uri="{BB962C8B-B14F-4D97-AF65-F5344CB8AC3E}">
        <p14:creationId xmlns:p14="http://schemas.microsoft.com/office/powerpoint/2010/main" val="37830407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102</a:t>
            </a:fld>
            <a:endParaRPr lang="en-US"/>
          </a:p>
        </p:txBody>
      </p:sp>
    </p:spTree>
    <p:extLst>
      <p:ext uri="{BB962C8B-B14F-4D97-AF65-F5344CB8AC3E}">
        <p14:creationId xmlns:p14="http://schemas.microsoft.com/office/powerpoint/2010/main" val="2531813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103</a:t>
            </a:fld>
            <a:endParaRPr lang="en-US"/>
          </a:p>
        </p:txBody>
      </p:sp>
    </p:spTree>
    <p:extLst>
      <p:ext uri="{BB962C8B-B14F-4D97-AF65-F5344CB8AC3E}">
        <p14:creationId xmlns:p14="http://schemas.microsoft.com/office/powerpoint/2010/main" val="28592165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104</a:t>
            </a:fld>
            <a:endParaRPr lang="en-US"/>
          </a:p>
        </p:txBody>
      </p:sp>
    </p:spTree>
    <p:extLst>
      <p:ext uri="{BB962C8B-B14F-4D97-AF65-F5344CB8AC3E}">
        <p14:creationId xmlns:p14="http://schemas.microsoft.com/office/powerpoint/2010/main" val="1744586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105</a:t>
            </a:fld>
            <a:endParaRPr lang="en-US"/>
          </a:p>
        </p:txBody>
      </p:sp>
    </p:spTree>
    <p:extLst>
      <p:ext uri="{BB962C8B-B14F-4D97-AF65-F5344CB8AC3E}">
        <p14:creationId xmlns:p14="http://schemas.microsoft.com/office/powerpoint/2010/main" val="116976294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106</a:t>
            </a:fld>
            <a:endParaRPr lang="en-US"/>
          </a:p>
        </p:txBody>
      </p:sp>
    </p:spTree>
    <p:extLst>
      <p:ext uri="{BB962C8B-B14F-4D97-AF65-F5344CB8AC3E}">
        <p14:creationId xmlns:p14="http://schemas.microsoft.com/office/powerpoint/2010/main" val="39479051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107</a:t>
            </a:fld>
            <a:endParaRPr lang="en-US"/>
          </a:p>
        </p:txBody>
      </p:sp>
    </p:spTree>
    <p:extLst>
      <p:ext uri="{BB962C8B-B14F-4D97-AF65-F5344CB8AC3E}">
        <p14:creationId xmlns:p14="http://schemas.microsoft.com/office/powerpoint/2010/main" val="9434975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108</a:t>
            </a:fld>
            <a:endParaRPr lang="en-US"/>
          </a:p>
        </p:txBody>
      </p:sp>
    </p:spTree>
    <p:extLst>
      <p:ext uri="{BB962C8B-B14F-4D97-AF65-F5344CB8AC3E}">
        <p14:creationId xmlns:p14="http://schemas.microsoft.com/office/powerpoint/2010/main" val="236421383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109</a:t>
            </a:fld>
            <a:endParaRPr lang="en-US"/>
          </a:p>
        </p:txBody>
      </p:sp>
    </p:spTree>
    <p:extLst>
      <p:ext uri="{BB962C8B-B14F-4D97-AF65-F5344CB8AC3E}">
        <p14:creationId xmlns:p14="http://schemas.microsoft.com/office/powerpoint/2010/main" val="102456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built</a:t>
            </a:r>
            <a:r>
              <a:rPr lang="en-US" baseline="0" dirty="0" smtClean="0"/>
              <a:t> a framework to perform the 3D simulation</a:t>
            </a:r>
            <a:endParaRPr lang="en-US" dirty="0" smtClean="0"/>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11</a:t>
            </a:fld>
            <a:endParaRPr lang="en-US"/>
          </a:p>
        </p:txBody>
      </p:sp>
    </p:spTree>
    <p:extLst>
      <p:ext uri="{BB962C8B-B14F-4D97-AF65-F5344CB8AC3E}">
        <p14:creationId xmlns:p14="http://schemas.microsoft.com/office/powerpoint/2010/main" val="238497711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110</a:t>
            </a:fld>
            <a:endParaRPr lang="en-US"/>
          </a:p>
        </p:txBody>
      </p:sp>
    </p:spTree>
    <p:extLst>
      <p:ext uri="{BB962C8B-B14F-4D97-AF65-F5344CB8AC3E}">
        <p14:creationId xmlns:p14="http://schemas.microsoft.com/office/powerpoint/2010/main" val="32721314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111</a:t>
            </a:fld>
            <a:endParaRPr lang="en-US"/>
          </a:p>
        </p:txBody>
      </p:sp>
    </p:spTree>
    <p:extLst>
      <p:ext uri="{BB962C8B-B14F-4D97-AF65-F5344CB8AC3E}">
        <p14:creationId xmlns:p14="http://schemas.microsoft.com/office/powerpoint/2010/main" val="24116130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112</a:t>
            </a:fld>
            <a:endParaRPr lang="en-US"/>
          </a:p>
        </p:txBody>
      </p:sp>
    </p:spTree>
    <p:extLst>
      <p:ext uri="{BB962C8B-B14F-4D97-AF65-F5344CB8AC3E}">
        <p14:creationId xmlns:p14="http://schemas.microsoft.com/office/powerpoint/2010/main" val="2807226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113</a:t>
            </a:fld>
            <a:endParaRPr lang="en-US"/>
          </a:p>
        </p:txBody>
      </p:sp>
    </p:spTree>
    <p:extLst>
      <p:ext uri="{BB962C8B-B14F-4D97-AF65-F5344CB8AC3E}">
        <p14:creationId xmlns:p14="http://schemas.microsoft.com/office/powerpoint/2010/main" val="131550991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114</a:t>
            </a:fld>
            <a:endParaRPr lang="en-US"/>
          </a:p>
        </p:txBody>
      </p:sp>
    </p:spTree>
    <p:extLst>
      <p:ext uri="{BB962C8B-B14F-4D97-AF65-F5344CB8AC3E}">
        <p14:creationId xmlns:p14="http://schemas.microsoft.com/office/powerpoint/2010/main" val="173962137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115</a:t>
            </a:fld>
            <a:endParaRPr lang="en-US"/>
          </a:p>
        </p:txBody>
      </p:sp>
    </p:spTree>
    <p:extLst>
      <p:ext uri="{BB962C8B-B14F-4D97-AF65-F5344CB8AC3E}">
        <p14:creationId xmlns:p14="http://schemas.microsoft.com/office/powerpoint/2010/main" val="20381074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116</a:t>
            </a:fld>
            <a:endParaRPr lang="en-US"/>
          </a:p>
        </p:txBody>
      </p:sp>
    </p:spTree>
    <p:extLst>
      <p:ext uri="{BB962C8B-B14F-4D97-AF65-F5344CB8AC3E}">
        <p14:creationId xmlns:p14="http://schemas.microsoft.com/office/powerpoint/2010/main" val="377698753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117</a:t>
            </a:fld>
            <a:endParaRPr lang="en-US"/>
          </a:p>
        </p:txBody>
      </p:sp>
    </p:spTree>
    <p:extLst>
      <p:ext uri="{BB962C8B-B14F-4D97-AF65-F5344CB8AC3E}">
        <p14:creationId xmlns:p14="http://schemas.microsoft.com/office/powerpoint/2010/main" val="15334853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118</a:t>
            </a:fld>
            <a:endParaRPr lang="en-US"/>
          </a:p>
        </p:txBody>
      </p:sp>
    </p:spTree>
    <p:extLst>
      <p:ext uri="{BB962C8B-B14F-4D97-AF65-F5344CB8AC3E}">
        <p14:creationId xmlns:p14="http://schemas.microsoft.com/office/powerpoint/2010/main" val="135470250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119</a:t>
            </a:fld>
            <a:endParaRPr lang="en-US"/>
          </a:p>
        </p:txBody>
      </p:sp>
    </p:spTree>
    <p:extLst>
      <p:ext uri="{BB962C8B-B14F-4D97-AF65-F5344CB8AC3E}">
        <p14:creationId xmlns:p14="http://schemas.microsoft.com/office/powerpoint/2010/main" val="735408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developed a new framework</a:t>
            </a:r>
          </a:p>
          <a:p>
            <a:r>
              <a:rPr lang="en-US" dirty="0" smtClean="0"/>
              <a:t>Basically, we divide the sky in </a:t>
            </a:r>
            <a:r>
              <a:rPr lang="en-US" dirty="0" smtClean="0"/>
              <a:t>cylindrical </a:t>
            </a:r>
            <a:r>
              <a:rPr lang="en-US" dirty="0" smtClean="0"/>
              <a:t>bins around the shower axis, and </a:t>
            </a:r>
          </a:p>
          <a:p>
            <a:r>
              <a:rPr lang="en-US" baseline="0" dirty="0" smtClean="0"/>
              <a:t>at the generator level, inside </a:t>
            </a:r>
            <a:r>
              <a:rPr lang="en-US" baseline="0" dirty="0" err="1" smtClean="0"/>
              <a:t>corsika</a:t>
            </a:r>
            <a:r>
              <a:rPr lang="en-US" baseline="0" dirty="0" smtClean="0"/>
              <a:t> we save the </a:t>
            </a:r>
            <a:r>
              <a:rPr lang="en-US" baseline="0" dirty="0" smtClean="0"/>
              <a:t>information needed </a:t>
            </a:r>
            <a:r>
              <a:rPr lang="en-US" baseline="0" dirty="0" smtClean="0"/>
              <a:t>to simulate the shower.</a:t>
            </a:r>
          </a:p>
          <a:p>
            <a:endParaRPr lang="en-US" baseline="0" dirty="0" smtClean="0"/>
          </a:p>
          <a:p>
            <a:r>
              <a:rPr lang="en-US" baseline="0" dirty="0" smtClean="0"/>
              <a:t>These is the picture of the framework, where the bins close to the shower axis have higher </a:t>
            </a:r>
            <a:r>
              <a:rPr lang="en-US" baseline="0" dirty="0" smtClean="0"/>
              <a:t>particle densities </a:t>
            </a:r>
            <a:r>
              <a:rPr lang="en-US" baseline="0" dirty="0" smtClean="0"/>
              <a:t>and smaller </a:t>
            </a:r>
            <a:r>
              <a:rPr lang="en-US" baseline="0" dirty="0" smtClean="0"/>
              <a:t>volumes.</a:t>
            </a:r>
            <a:endParaRPr lang="en-US" baseline="0" dirty="0" smtClean="0"/>
          </a:p>
          <a:p>
            <a:endParaRPr lang="en-US" baseline="0" dirty="0" smtClean="0"/>
          </a:p>
          <a:p>
            <a:r>
              <a:rPr lang="en-US" baseline="0" dirty="0" smtClean="0"/>
              <a:t>The fluorescence emission is the easier to </a:t>
            </a:r>
            <a:r>
              <a:rPr lang="en-US" baseline="0" dirty="0" smtClean="0"/>
              <a:t>implement</a:t>
            </a:r>
          </a:p>
          <a:p>
            <a:r>
              <a:rPr lang="en-US" baseline="0" dirty="0" smtClean="0"/>
              <a:t>We just need to save the energy deposited in the box</a:t>
            </a:r>
          </a:p>
          <a:p>
            <a:r>
              <a:rPr lang="en-US" baseline="0" dirty="0" smtClean="0"/>
              <a:t>And the number of fluorescence photons is proportional to the energy</a:t>
            </a:r>
          </a:p>
          <a:p>
            <a:r>
              <a:rPr lang="en-US" baseline="0" dirty="0" smtClean="0"/>
              <a:t>As I said before</a:t>
            </a:r>
            <a:endParaRPr lang="en-US" baseline="0" dirty="0" smtClean="0"/>
          </a:p>
        </p:txBody>
      </p:sp>
      <p:sp>
        <p:nvSpPr>
          <p:cNvPr id="4" name="Slide Number Placeholder 3"/>
          <p:cNvSpPr>
            <a:spLocks noGrp="1"/>
          </p:cNvSpPr>
          <p:nvPr>
            <p:ph type="sldNum" sz="quarter" idx="10"/>
          </p:nvPr>
        </p:nvSpPr>
        <p:spPr/>
        <p:txBody>
          <a:bodyPr/>
          <a:lstStyle/>
          <a:p>
            <a:fld id="{5340C3AE-F14D-447F-AEB2-7746A4B111E6}" type="slidenum">
              <a:rPr lang="en-US" smtClean="0"/>
              <a:t>12</a:t>
            </a:fld>
            <a:endParaRPr lang="en-US"/>
          </a:p>
        </p:txBody>
      </p:sp>
    </p:spTree>
    <p:extLst>
      <p:ext uri="{BB962C8B-B14F-4D97-AF65-F5344CB8AC3E}">
        <p14:creationId xmlns:p14="http://schemas.microsoft.com/office/powerpoint/2010/main" val="5453908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120</a:t>
            </a:fld>
            <a:endParaRPr lang="en-US"/>
          </a:p>
        </p:txBody>
      </p:sp>
    </p:spTree>
    <p:extLst>
      <p:ext uri="{BB962C8B-B14F-4D97-AF65-F5344CB8AC3E}">
        <p14:creationId xmlns:p14="http://schemas.microsoft.com/office/powerpoint/2010/main" val="312991254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121</a:t>
            </a:fld>
            <a:endParaRPr lang="en-US"/>
          </a:p>
        </p:txBody>
      </p:sp>
    </p:spTree>
    <p:extLst>
      <p:ext uri="{BB962C8B-B14F-4D97-AF65-F5344CB8AC3E}">
        <p14:creationId xmlns:p14="http://schemas.microsoft.com/office/powerpoint/2010/main" val="44093433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122</a:t>
            </a:fld>
            <a:endParaRPr lang="en-US"/>
          </a:p>
        </p:txBody>
      </p:sp>
    </p:spTree>
    <p:extLst>
      <p:ext uri="{BB962C8B-B14F-4D97-AF65-F5344CB8AC3E}">
        <p14:creationId xmlns:p14="http://schemas.microsoft.com/office/powerpoint/2010/main" val="33181439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123</a:t>
            </a:fld>
            <a:endParaRPr lang="en-US"/>
          </a:p>
        </p:txBody>
      </p:sp>
    </p:spTree>
    <p:extLst>
      <p:ext uri="{BB962C8B-B14F-4D97-AF65-F5344CB8AC3E}">
        <p14:creationId xmlns:p14="http://schemas.microsoft.com/office/powerpoint/2010/main" val="226840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124</a:t>
            </a:fld>
            <a:endParaRPr lang="en-US"/>
          </a:p>
        </p:txBody>
      </p:sp>
    </p:spTree>
    <p:extLst>
      <p:ext uri="{BB962C8B-B14F-4D97-AF65-F5344CB8AC3E}">
        <p14:creationId xmlns:p14="http://schemas.microsoft.com/office/powerpoint/2010/main" val="224367395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125</a:t>
            </a:fld>
            <a:endParaRPr lang="en-US"/>
          </a:p>
        </p:txBody>
      </p:sp>
    </p:spTree>
    <p:extLst>
      <p:ext uri="{BB962C8B-B14F-4D97-AF65-F5344CB8AC3E}">
        <p14:creationId xmlns:p14="http://schemas.microsoft.com/office/powerpoint/2010/main" val="7072362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126</a:t>
            </a:fld>
            <a:endParaRPr lang="en-US"/>
          </a:p>
        </p:txBody>
      </p:sp>
    </p:spTree>
    <p:extLst>
      <p:ext uri="{BB962C8B-B14F-4D97-AF65-F5344CB8AC3E}">
        <p14:creationId xmlns:p14="http://schemas.microsoft.com/office/powerpoint/2010/main" val="403090114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127</a:t>
            </a:fld>
            <a:endParaRPr lang="en-US"/>
          </a:p>
        </p:txBody>
      </p:sp>
    </p:spTree>
    <p:extLst>
      <p:ext uri="{BB962C8B-B14F-4D97-AF65-F5344CB8AC3E}">
        <p14:creationId xmlns:p14="http://schemas.microsoft.com/office/powerpoint/2010/main" val="409984177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128</a:t>
            </a:fld>
            <a:endParaRPr lang="en-US"/>
          </a:p>
        </p:txBody>
      </p:sp>
    </p:spTree>
    <p:extLst>
      <p:ext uri="{BB962C8B-B14F-4D97-AF65-F5344CB8AC3E}">
        <p14:creationId xmlns:p14="http://schemas.microsoft.com/office/powerpoint/2010/main" val="355940803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129</a:t>
            </a:fld>
            <a:endParaRPr lang="en-US"/>
          </a:p>
        </p:txBody>
      </p:sp>
    </p:spTree>
    <p:extLst>
      <p:ext uri="{BB962C8B-B14F-4D97-AF65-F5344CB8AC3E}">
        <p14:creationId xmlns:p14="http://schemas.microsoft.com/office/powerpoint/2010/main" val="3446377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we should proceed to emit the direct Cherenkov?</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Each particle will emit Cherenkov in a cone with different directions.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we have too many electrons and positron producing Cherenkov and we can not save and follow the direction of all them.</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we don’t save the directions of all of them</a:t>
            </a:r>
            <a:endParaRPr lang="en-GB" sz="1200"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Therefore in each </a:t>
            </a:r>
            <a:r>
              <a:rPr lang="en-US" sz="1200" kern="1200" dirty="0" err="1" smtClean="0">
                <a:solidFill>
                  <a:schemeClr val="tx1"/>
                </a:solidFill>
                <a:effectLst/>
                <a:latin typeface="+mn-lt"/>
                <a:ea typeface="+mn-ea"/>
                <a:cs typeface="+mn-cs"/>
              </a:rPr>
              <a:t>binthesky</a:t>
            </a:r>
            <a:r>
              <a:rPr lang="en-US" sz="1200" kern="1200" dirty="0" smtClean="0">
                <a:solidFill>
                  <a:schemeClr val="tx1"/>
                </a:solidFill>
                <a:effectLst/>
                <a:latin typeface="+mn-lt"/>
                <a:ea typeface="+mn-ea"/>
                <a:cs typeface="+mn-cs"/>
              </a:rPr>
              <a:t> box, we discretize the directions of the electrons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save the distribution of the particles direction in delta psi. By delta psi I mean the angular direction in relation to the psi of box. The phi distribution should look more or less the same for all box. </a:t>
            </a:r>
            <a:endParaRPr lang="en-GB" sz="1200" kern="1200" dirty="0" smtClean="0">
              <a:solidFill>
                <a:schemeClr val="tx1"/>
              </a:solidFill>
              <a:effectLst/>
              <a:latin typeface="+mn-lt"/>
              <a:ea typeface="+mn-ea"/>
              <a:cs typeface="+mn-cs"/>
            </a:endParaRPr>
          </a:p>
          <a:p>
            <a:endParaRPr lang="en-US" dirty="0" smtClean="0"/>
          </a:p>
          <a:p>
            <a:endParaRPr lang="en-US" dirty="0" smtClean="0"/>
          </a:p>
          <a:p>
            <a:r>
              <a:rPr lang="en-US" sz="1200" kern="1200" dirty="0" smtClean="0">
                <a:solidFill>
                  <a:schemeClr val="tx1"/>
                </a:solidFill>
                <a:effectLst/>
                <a:latin typeface="+mn-lt"/>
                <a:ea typeface="+mn-ea"/>
                <a:cs typeface="+mn-cs"/>
              </a:rPr>
              <a:t>But we also need the alpha direction and we do the same in alpha, we discretize the alphas.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in the end we save the alpha and phi distributions and the length traveled by those electrons. </a:t>
            </a:r>
          </a:p>
          <a:p>
            <a:r>
              <a:rPr lang="en-US" sz="1200" kern="1200" dirty="0" smtClean="0">
                <a:solidFill>
                  <a:schemeClr val="tx1"/>
                </a:solidFill>
                <a:effectLst/>
                <a:latin typeface="+mn-lt"/>
                <a:ea typeface="+mn-ea"/>
                <a:cs typeface="+mn-cs"/>
              </a:rPr>
              <a:t> We are using a bin of 1 degree for alpha and psi.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know the number of photons emitted we simply say that we have </a:t>
            </a:r>
            <a:r>
              <a:rPr lang="en-US" sz="1200" kern="1200" dirty="0" err="1" smtClean="0">
                <a:solidFill>
                  <a:schemeClr val="tx1"/>
                </a:solidFill>
                <a:effectLst/>
                <a:latin typeface="+mn-lt"/>
                <a:ea typeface="+mn-ea"/>
                <a:cs typeface="+mn-cs"/>
              </a:rPr>
              <a:t>nelectrons</a:t>
            </a:r>
            <a:r>
              <a:rPr lang="en-US" sz="1200" kern="1200" dirty="0" smtClean="0">
                <a:solidFill>
                  <a:schemeClr val="tx1"/>
                </a:solidFill>
                <a:effectLst/>
                <a:latin typeface="+mn-lt"/>
                <a:ea typeface="+mn-ea"/>
                <a:cs typeface="+mn-cs"/>
              </a:rPr>
              <a:t> on alpha, that travel some </a:t>
            </a:r>
            <a:r>
              <a:rPr lang="en-US" sz="1200" kern="1200" dirty="0" err="1" smtClean="0">
                <a:solidFill>
                  <a:schemeClr val="tx1"/>
                </a:solidFill>
                <a:effectLst/>
                <a:latin typeface="+mn-lt"/>
                <a:ea typeface="+mn-ea"/>
                <a:cs typeface="+mn-cs"/>
              </a:rPr>
              <a:t>lengh</a:t>
            </a:r>
            <a:r>
              <a:rPr lang="en-US" sz="1200" kern="1200" dirty="0" smtClean="0">
                <a:solidFill>
                  <a:schemeClr val="tx1"/>
                </a:solidFill>
                <a:effectLst/>
                <a:latin typeface="+mn-lt"/>
                <a:ea typeface="+mn-ea"/>
                <a:cs typeface="+mn-cs"/>
              </a:rPr>
              <a:t> in that alpha and them multiply it by the weight </a:t>
            </a:r>
            <a:r>
              <a:rPr lang="en-US" sz="1200" kern="1200" dirty="0" err="1" smtClean="0">
                <a:solidFill>
                  <a:schemeClr val="tx1"/>
                </a:solidFill>
                <a:effectLst/>
                <a:latin typeface="+mn-lt"/>
                <a:ea typeface="+mn-ea"/>
                <a:cs typeface="+mn-cs"/>
              </a:rPr>
              <a:t>lpsi</a:t>
            </a:r>
            <a:r>
              <a:rPr lang="en-US" sz="1200" kern="1200" dirty="0" smtClean="0">
                <a:solidFill>
                  <a:schemeClr val="tx1"/>
                </a:solidFill>
                <a:effectLst/>
                <a:latin typeface="+mn-lt"/>
                <a:ea typeface="+mn-ea"/>
                <a:cs typeface="+mn-cs"/>
              </a:rPr>
              <a:t> over l total. Times the normal calculations.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13</a:t>
            </a:fld>
            <a:endParaRPr lang="en-US"/>
          </a:p>
        </p:txBody>
      </p:sp>
    </p:spTree>
    <p:extLst>
      <p:ext uri="{BB962C8B-B14F-4D97-AF65-F5344CB8AC3E}">
        <p14:creationId xmlns:p14="http://schemas.microsoft.com/office/powerpoint/2010/main" val="9539878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130</a:t>
            </a:fld>
            <a:endParaRPr lang="en-US"/>
          </a:p>
        </p:txBody>
      </p:sp>
    </p:spTree>
    <p:extLst>
      <p:ext uri="{BB962C8B-B14F-4D97-AF65-F5344CB8AC3E}">
        <p14:creationId xmlns:p14="http://schemas.microsoft.com/office/powerpoint/2010/main" val="13937181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131</a:t>
            </a:fld>
            <a:endParaRPr lang="en-US"/>
          </a:p>
        </p:txBody>
      </p:sp>
    </p:spTree>
    <p:extLst>
      <p:ext uri="{BB962C8B-B14F-4D97-AF65-F5344CB8AC3E}">
        <p14:creationId xmlns:p14="http://schemas.microsoft.com/office/powerpoint/2010/main" val="300876244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132</a:t>
            </a:fld>
            <a:endParaRPr lang="en-US"/>
          </a:p>
        </p:txBody>
      </p:sp>
    </p:spTree>
    <p:extLst>
      <p:ext uri="{BB962C8B-B14F-4D97-AF65-F5344CB8AC3E}">
        <p14:creationId xmlns:p14="http://schemas.microsoft.com/office/powerpoint/2010/main" val="201217593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133</a:t>
            </a:fld>
            <a:endParaRPr lang="en-US"/>
          </a:p>
        </p:txBody>
      </p:sp>
    </p:spTree>
    <p:extLst>
      <p:ext uri="{BB962C8B-B14F-4D97-AF65-F5344CB8AC3E}">
        <p14:creationId xmlns:p14="http://schemas.microsoft.com/office/powerpoint/2010/main" val="29632612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134</a:t>
            </a:fld>
            <a:endParaRPr lang="en-US"/>
          </a:p>
        </p:txBody>
      </p:sp>
    </p:spTree>
    <p:extLst>
      <p:ext uri="{BB962C8B-B14F-4D97-AF65-F5344CB8AC3E}">
        <p14:creationId xmlns:p14="http://schemas.microsoft.com/office/powerpoint/2010/main" val="173984147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135</a:t>
            </a:fld>
            <a:endParaRPr lang="en-US"/>
          </a:p>
        </p:txBody>
      </p:sp>
    </p:spTree>
    <p:extLst>
      <p:ext uri="{BB962C8B-B14F-4D97-AF65-F5344CB8AC3E}">
        <p14:creationId xmlns:p14="http://schemas.microsoft.com/office/powerpoint/2010/main" val="253658544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136</a:t>
            </a:fld>
            <a:endParaRPr lang="en-US"/>
          </a:p>
        </p:txBody>
      </p:sp>
    </p:spTree>
    <p:extLst>
      <p:ext uri="{BB962C8B-B14F-4D97-AF65-F5344CB8AC3E}">
        <p14:creationId xmlns:p14="http://schemas.microsoft.com/office/powerpoint/2010/main" val="10309397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137</a:t>
            </a:fld>
            <a:endParaRPr lang="en-US"/>
          </a:p>
        </p:txBody>
      </p:sp>
    </p:spTree>
    <p:extLst>
      <p:ext uri="{BB962C8B-B14F-4D97-AF65-F5344CB8AC3E}">
        <p14:creationId xmlns:p14="http://schemas.microsoft.com/office/powerpoint/2010/main" val="23918552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138</a:t>
            </a:fld>
            <a:endParaRPr lang="en-US"/>
          </a:p>
        </p:txBody>
      </p:sp>
    </p:spTree>
    <p:extLst>
      <p:ext uri="{BB962C8B-B14F-4D97-AF65-F5344CB8AC3E}">
        <p14:creationId xmlns:p14="http://schemas.microsoft.com/office/powerpoint/2010/main" val="6342471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139</a:t>
            </a:fld>
            <a:endParaRPr lang="en-US"/>
          </a:p>
        </p:txBody>
      </p:sp>
    </p:spTree>
    <p:extLst>
      <p:ext uri="{BB962C8B-B14F-4D97-AF65-F5344CB8AC3E}">
        <p14:creationId xmlns:p14="http://schemas.microsoft.com/office/powerpoint/2010/main" val="448495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This</a:t>
                </a:r>
                <a:r>
                  <a:rPr lang="en-US" baseline="0" dirty="0" smtClean="0"/>
                  <a:t> was at the generator level,</a:t>
                </a:r>
              </a:p>
              <a:p>
                <a:endParaRPr lang="en-US" baseline="0" dirty="0" smtClean="0"/>
              </a:p>
              <a:p>
                <a:r>
                  <a:rPr lang="en-US" baseline="0" dirty="0" smtClean="0"/>
                  <a:t>To simulate the shower at auger site we need to change the auger offline framework</a:t>
                </a:r>
              </a:p>
              <a:p>
                <a:r>
                  <a:rPr lang="en-US" baseline="0" dirty="0" smtClean="0"/>
                  <a:t>So we built a new module called </a:t>
                </a:r>
                <a:r>
                  <a:rPr lang="en-US" baseline="0" dirty="0" err="1" smtClean="0"/>
                  <a:t>showersimulationLX</a:t>
                </a:r>
                <a:r>
                  <a:rPr lang="en-US" baseline="0" dirty="0" smtClean="0"/>
                  <a:t> to simulate the shower with the </a:t>
                </a:r>
                <a:r>
                  <a:rPr lang="en-US" baseline="0" dirty="0" err="1" smtClean="0"/>
                  <a:t>Binthesky</a:t>
                </a:r>
                <a:r>
                  <a:rPr lang="en-US" baseline="0" dirty="0" smtClean="0"/>
                  <a:t> framework</a:t>
                </a:r>
              </a:p>
              <a:p>
                <a:endParaRPr lang="en-US" baseline="0" dirty="0" smtClean="0"/>
              </a:p>
              <a:p>
                <a:r>
                  <a:rPr lang="en-US" baseline="0" dirty="0" smtClean="0"/>
                  <a:t>Basically, we need to find all boxes in the filed of view, find all alpha and phi direction that points to the telescopes, and produce the fluorescence and Cherenkov. </a:t>
                </a:r>
              </a:p>
              <a:p>
                <a:endParaRPr lang="en-US" baseline="0" dirty="0" smtClean="0"/>
              </a:p>
              <a:p>
                <a:r>
                  <a:rPr lang="en-US" baseline="0" dirty="0" smtClean="0"/>
                  <a:t>We propagate the photons to the detector and  calculate the </a:t>
                </a:r>
                <a:r>
                  <a:rPr lang="en-US" baseline="0" dirty="0" smtClean="0"/>
                  <a:t>respective </a:t>
                </a:r>
                <a:r>
                  <a:rPr lang="en-GB" sz="1200" dirty="0" smtClean="0"/>
                  <a:t>Attenuations  and solid angles. </a:t>
                </a:r>
              </a:p>
              <a:p>
                <a:endParaRPr lang="en-GB" sz="1200" dirty="0" smtClean="0"/>
              </a:p>
              <a:p>
                <a:r>
                  <a:rPr lang="en-GB" sz="1200" dirty="0" smtClean="0"/>
                  <a:t>The time of the photons is just the propagation time until</a:t>
                </a:r>
                <a:r>
                  <a:rPr lang="en-GB" sz="1200" baseline="0" dirty="0" smtClean="0"/>
                  <a:t> the plane shower front plus the </a:t>
                </a:r>
                <a:r>
                  <a:rPr lang="en-GB" sz="1200" baseline="0" dirty="0" smtClean="0"/>
                  <a:t>emission </a:t>
                </a:r>
                <a:r>
                  <a:rPr lang="en-GB" sz="1200" baseline="0" dirty="0" smtClean="0"/>
                  <a:t>time from the box to the telescope</a:t>
                </a:r>
              </a:p>
              <a:p>
                <a:endParaRPr lang="en-US" dirty="0" smtClean="0"/>
              </a:p>
              <a:p>
                <a:endParaRPr lang="en-US" dirty="0" smtClean="0"/>
              </a:p>
              <a:p>
                <a:endParaRPr lang="en-US" dirty="0" smtClean="0"/>
              </a:p>
              <a:p>
                <a:endParaRPr lang="en-US" dirty="0" smtClean="0"/>
              </a:p>
              <a:p>
                <a:pPr lvl="1"/>
                <a:r>
                  <a:rPr lang="en-GB" sz="1400" dirty="0" smtClean="0"/>
                  <a:t>for each </a:t>
                </a:r>
                <a:r>
                  <a:rPr lang="en-GB" sz="1400" dirty="0" err="1"/>
                  <a:t>SkyBin</a:t>
                </a:r>
                <a:r>
                  <a:rPr lang="en-GB" sz="1400" dirty="0"/>
                  <a:t> find </a:t>
                </a:r>
                <a14:m>
                  <m:oMath xmlns:m="http://schemas.openxmlformats.org/officeDocument/2006/math">
                    <m:r>
                      <a:rPr lang="pt-PT" sz="1400" b="0" i="1" smtClean="0">
                        <a:latin typeface="Cambria Math" panose="02040503050406030204" pitchFamily="18" charset="0"/>
                      </a:rPr>
                      <m:t>𝛼</m:t>
                    </m:r>
                  </m:oMath>
                </a14:m>
                <a:r>
                  <a:rPr lang="en-GB" sz="1400" dirty="0" smtClean="0"/>
                  <a:t> </a:t>
                </a:r>
                <a:r>
                  <a:rPr lang="en-GB" sz="1400" dirty="0"/>
                  <a:t>and </a:t>
                </a:r>
                <a14:m>
                  <m:oMath xmlns:m="http://schemas.openxmlformats.org/officeDocument/2006/math">
                    <m:r>
                      <a:rPr lang="pt-PT" sz="1400" b="0" i="1" smtClean="0">
                        <a:latin typeface="Cambria Math" panose="02040503050406030204" pitchFamily="18" charset="0"/>
                      </a:rPr>
                      <m:t>𝜙</m:t>
                    </m:r>
                    <m:r>
                      <a:rPr lang="pt-PT" sz="1400" b="0" i="1" smtClean="0">
                        <a:latin typeface="Cambria Math" panose="02040503050406030204" pitchFamily="18" charset="0"/>
                      </a:rPr>
                      <m:t>′</m:t>
                    </m:r>
                  </m:oMath>
                </a14:m>
                <a:r>
                  <a:rPr lang="en-GB" sz="1400" dirty="0" smtClean="0"/>
                  <a:t>  </a:t>
                </a:r>
                <a:r>
                  <a:rPr lang="en-GB" sz="1400" dirty="0"/>
                  <a:t>bins in </a:t>
                </a:r>
                <a:r>
                  <a:rPr lang="en-GB" sz="1400" dirty="0" err="1"/>
                  <a:t>FoV</a:t>
                </a:r>
                <a:r>
                  <a:rPr lang="en-GB" sz="1400" dirty="0"/>
                  <a:t>.</a:t>
                </a:r>
              </a:p>
              <a:p>
                <a:pPr lvl="1"/>
                <a:r>
                  <a:rPr lang="en-GB" sz="1400" dirty="0"/>
                  <a:t>Calculate the solid angle and attenuation for (</a:t>
                </a:r>
                <a14:m>
                  <m:oMath xmlns:m="http://schemas.openxmlformats.org/officeDocument/2006/math">
                    <m:r>
                      <a:rPr lang="pt-PT" sz="1400" b="0" i="1" dirty="0" smtClean="0">
                        <a:latin typeface="Cambria Math" panose="02040503050406030204" pitchFamily="18" charset="0"/>
                      </a:rPr>
                      <m:t>𝛼</m:t>
                    </m:r>
                    <m:r>
                      <a:rPr lang="pt-PT" sz="1400" b="0" i="1" dirty="0" smtClean="0">
                        <a:latin typeface="Cambria Math" panose="02040503050406030204" pitchFamily="18" charset="0"/>
                      </a:rPr>
                      <m:t>,</m:t>
                    </m:r>
                    <m:r>
                      <a:rPr lang="pt-PT" sz="1400" b="0" i="1" dirty="0" smtClean="0">
                        <a:latin typeface="Cambria Math" panose="02040503050406030204" pitchFamily="18" charset="0"/>
                      </a:rPr>
                      <m:t>𝜙</m:t>
                    </m:r>
                    <m:r>
                      <a:rPr lang="pt-PT" sz="1400" b="0" i="1" dirty="0" smtClean="0">
                        <a:latin typeface="Cambria Math" panose="02040503050406030204" pitchFamily="18" charset="0"/>
                      </a:rPr>
                      <m:t>′ </m:t>
                    </m:r>
                  </m:oMath>
                </a14:m>
                <a:r>
                  <a:rPr lang="en-GB" sz="1400" dirty="0"/>
                  <a:t>) </a:t>
                </a:r>
                <a:r>
                  <a:rPr lang="en-GB" sz="1400" dirty="0" smtClean="0"/>
                  <a:t>bin</a:t>
                </a:r>
              </a:p>
              <a:p>
                <a:endParaRPr lang="en-US" dirty="0"/>
              </a:p>
            </p:txBody>
          </p:sp>
        </mc:Choice>
        <mc:Fallback xmlns="">
          <p:sp>
            <p:nvSpPr>
              <p:cNvPr id="3" name="Notes Placeholder 2"/>
              <p:cNvSpPr>
                <a:spLocks noGrp="1"/>
              </p:cNvSpPr>
              <p:nvPr>
                <p:ph type="body" idx="1"/>
              </p:nvPr>
            </p:nvSpPr>
            <p:spPr/>
            <p:txBody>
              <a:bodyPr/>
              <a:lstStyle/>
              <a:p>
                <a:r>
                  <a:rPr lang="en-US" dirty="0" smtClean="0"/>
                  <a:t>This</a:t>
                </a:r>
                <a:r>
                  <a:rPr lang="en-US" baseline="0" dirty="0" smtClean="0"/>
                  <a:t> was at the generator level,</a:t>
                </a:r>
              </a:p>
              <a:p>
                <a:endParaRPr lang="en-US" baseline="0" dirty="0" smtClean="0"/>
              </a:p>
              <a:p>
                <a:r>
                  <a:rPr lang="en-US" baseline="0" dirty="0" smtClean="0"/>
                  <a:t>To simulate the shower at auger site we need to change the auger offline framework</a:t>
                </a:r>
              </a:p>
              <a:p>
                <a:r>
                  <a:rPr lang="en-US" baseline="0" dirty="0" smtClean="0"/>
                  <a:t>So we built a new module called </a:t>
                </a:r>
                <a:r>
                  <a:rPr lang="en-US" baseline="0" dirty="0" err="1" smtClean="0"/>
                  <a:t>showersimulationLX</a:t>
                </a:r>
                <a:r>
                  <a:rPr lang="en-US" baseline="0" dirty="0" smtClean="0"/>
                  <a:t> to simulate the shower with the </a:t>
                </a:r>
                <a:r>
                  <a:rPr lang="en-US" baseline="0" dirty="0" err="1" smtClean="0"/>
                  <a:t>Binthesky</a:t>
                </a:r>
                <a:r>
                  <a:rPr lang="en-US" baseline="0" dirty="0" smtClean="0"/>
                  <a:t> framework</a:t>
                </a:r>
              </a:p>
              <a:p>
                <a:endParaRPr lang="en-US" baseline="0" dirty="0" smtClean="0"/>
              </a:p>
              <a:p>
                <a:r>
                  <a:rPr lang="en-US" baseline="0" dirty="0" smtClean="0"/>
                  <a:t>Basically, we need to find all boxes in the filed of view, find all alpha and phi direction that points to the telescopes, and produce the fluorescence and Cherenkov. </a:t>
                </a:r>
              </a:p>
              <a:p>
                <a:endParaRPr lang="en-US" baseline="0" dirty="0" smtClean="0"/>
              </a:p>
              <a:p>
                <a:r>
                  <a:rPr lang="en-US" baseline="0" dirty="0" smtClean="0"/>
                  <a:t>We propagate the photons to the detector and  calculate the </a:t>
                </a:r>
                <a:r>
                  <a:rPr lang="en-US" baseline="0" dirty="0" err="1" smtClean="0"/>
                  <a:t>respectives</a:t>
                </a:r>
                <a:r>
                  <a:rPr lang="en-US" baseline="0" dirty="0" smtClean="0"/>
                  <a:t> </a:t>
                </a:r>
                <a:r>
                  <a:rPr lang="en-GB" sz="1200" dirty="0" smtClean="0"/>
                  <a:t>Attenuations  and solid angles. </a:t>
                </a:r>
              </a:p>
              <a:p>
                <a:endParaRPr lang="en-GB" sz="1200" dirty="0" smtClean="0"/>
              </a:p>
              <a:p>
                <a:r>
                  <a:rPr lang="en-GB" sz="1200" dirty="0" smtClean="0"/>
                  <a:t>The time of the photons is just the propagation time until</a:t>
                </a:r>
                <a:r>
                  <a:rPr lang="en-GB" sz="1200" baseline="0" dirty="0" smtClean="0"/>
                  <a:t> the plane shower front plus the </a:t>
                </a:r>
                <a:r>
                  <a:rPr lang="en-GB" sz="1200" baseline="0" dirty="0" err="1" smtClean="0"/>
                  <a:t>amission</a:t>
                </a:r>
                <a:r>
                  <a:rPr lang="en-GB" sz="1200" baseline="0" dirty="0" smtClean="0"/>
                  <a:t> time from the box to the telescope</a:t>
                </a:r>
              </a:p>
              <a:p>
                <a:endParaRPr lang="en-US" dirty="0" smtClean="0"/>
              </a:p>
              <a:p>
                <a:endParaRPr lang="en-US" dirty="0" smtClean="0"/>
              </a:p>
              <a:p>
                <a:endParaRPr lang="en-US" dirty="0" smtClean="0"/>
              </a:p>
              <a:p>
                <a:endParaRPr lang="en-US" dirty="0" smtClean="0"/>
              </a:p>
              <a:p>
                <a:pPr lvl="1"/>
                <a:r>
                  <a:rPr lang="en-GB" sz="1400" dirty="0" smtClean="0"/>
                  <a:t>for each </a:t>
                </a:r>
                <a:r>
                  <a:rPr lang="en-GB" sz="1400" dirty="0" err="1"/>
                  <a:t>SkyBin</a:t>
                </a:r>
                <a:r>
                  <a:rPr lang="en-GB" sz="1400" dirty="0"/>
                  <a:t> find </a:t>
                </a:r>
                <a:r>
                  <a:rPr lang="pt-PT" sz="1400" b="0" i="0" smtClean="0">
                    <a:latin typeface="Cambria Math" panose="02040503050406030204" pitchFamily="18" charset="0"/>
                  </a:rPr>
                  <a:t>𝛼</a:t>
                </a:r>
                <a:r>
                  <a:rPr lang="en-GB" sz="1400" dirty="0" smtClean="0"/>
                  <a:t> </a:t>
                </a:r>
                <a:r>
                  <a:rPr lang="en-GB" sz="1400" dirty="0"/>
                  <a:t>and </a:t>
                </a:r>
                <a:r>
                  <a:rPr lang="pt-PT" sz="1400" b="0" i="0" smtClean="0">
                    <a:latin typeface="Cambria Math" panose="02040503050406030204" pitchFamily="18" charset="0"/>
                  </a:rPr>
                  <a:t>𝜙′</a:t>
                </a:r>
                <a:r>
                  <a:rPr lang="en-GB" sz="1400" dirty="0" smtClean="0"/>
                  <a:t>  </a:t>
                </a:r>
                <a:r>
                  <a:rPr lang="en-GB" sz="1400" dirty="0"/>
                  <a:t>bins in </a:t>
                </a:r>
                <a:r>
                  <a:rPr lang="en-GB" sz="1400" dirty="0" err="1"/>
                  <a:t>FoV</a:t>
                </a:r>
                <a:r>
                  <a:rPr lang="en-GB" sz="1400" dirty="0"/>
                  <a:t>.</a:t>
                </a:r>
              </a:p>
              <a:p>
                <a:pPr lvl="1"/>
                <a:r>
                  <a:rPr lang="en-GB" sz="1400" dirty="0"/>
                  <a:t>Calculate the solid angle and attenuation for (</a:t>
                </a:r>
                <a:r>
                  <a:rPr lang="pt-PT" sz="1400" b="0" i="0" dirty="0" smtClean="0">
                    <a:latin typeface="Cambria Math" panose="02040503050406030204" pitchFamily="18" charset="0"/>
                  </a:rPr>
                  <a:t>𝛼,𝜙′ </a:t>
                </a:r>
                <a:r>
                  <a:rPr lang="en-GB" sz="1400" dirty="0"/>
                  <a:t>) </a:t>
                </a:r>
                <a:r>
                  <a:rPr lang="en-GB" sz="1400" dirty="0" smtClean="0"/>
                  <a:t>bin</a:t>
                </a:r>
              </a:p>
              <a:p>
                <a:endParaRPr lang="en-US" dirty="0"/>
              </a:p>
            </p:txBody>
          </p:sp>
        </mc:Fallback>
      </mc:AlternateContent>
      <p:sp>
        <p:nvSpPr>
          <p:cNvPr id="4" name="Slide Number Placeholder 3"/>
          <p:cNvSpPr>
            <a:spLocks noGrp="1"/>
          </p:cNvSpPr>
          <p:nvPr>
            <p:ph type="sldNum" sz="quarter" idx="10"/>
          </p:nvPr>
        </p:nvSpPr>
        <p:spPr/>
        <p:txBody>
          <a:bodyPr/>
          <a:lstStyle/>
          <a:p>
            <a:fld id="{5340C3AE-F14D-447F-AEB2-7746A4B111E6}" type="slidenum">
              <a:rPr lang="en-US" smtClean="0"/>
              <a:t>14</a:t>
            </a:fld>
            <a:endParaRPr lang="en-US"/>
          </a:p>
        </p:txBody>
      </p:sp>
    </p:spTree>
    <p:extLst>
      <p:ext uri="{BB962C8B-B14F-4D97-AF65-F5344CB8AC3E}">
        <p14:creationId xmlns:p14="http://schemas.microsoft.com/office/powerpoint/2010/main" val="211544926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140</a:t>
            </a:fld>
            <a:endParaRPr lang="en-US"/>
          </a:p>
        </p:txBody>
      </p:sp>
    </p:spTree>
    <p:extLst>
      <p:ext uri="{BB962C8B-B14F-4D97-AF65-F5344CB8AC3E}">
        <p14:creationId xmlns:p14="http://schemas.microsoft.com/office/powerpoint/2010/main" val="159833193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141</a:t>
            </a:fld>
            <a:endParaRPr lang="en-US"/>
          </a:p>
        </p:txBody>
      </p:sp>
    </p:spTree>
    <p:extLst>
      <p:ext uri="{BB962C8B-B14F-4D97-AF65-F5344CB8AC3E}">
        <p14:creationId xmlns:p14="http://schemas.microsoft.com/office/powerpoint/2010/main" val="312302244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142</a:t>
            </a:fld>
            <a:endParaRPr lang="en-US"/>
          </a:p>
        </p:txBody>
      </p:sp>
    </p:spTree>
    <p:extLst>
      <p:ext uri="{BB962C8B-B14F-4D97-AF65-F5344CB8AC3E}">
        <p14:creationId xmlns:p14="http://schemas.microsoft.com/office/powerpoint/2010/main" val="342783689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143</a:t>
            </a:fld>
            <a:endParaRPr lang="en-US"/>
          </a:p>
        </p:txBody>
      </p:sp>
    </p:spTree>
    <p:extLst>
      <p:ext uri="{BB962C8B-B14F-4D97-AF65-F5344CB8AC3E}">
        <p14:creationId xmlns:p14="http://schemas.microsoft.com/office/powerpoint/2010/main" val="33496035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144</a:t>
            </a:fld>
            <a:endParaRPr lang="en-US"/>
          </a:p>
        </p:txBody>
      </p:sp>
    </p:spTree>
    <p:extLst>
      <p:ext uri="{BB962C8B-B14F-4D97-AF65-F5344CB8AC3E}">
        <p14:creationId xmlns:p14="http://schemas.microsoft.com/office/powerpoint/2010/main" val="122128042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145</a:t>
            </a:fld>
            <a:endParaRPr lang="en-US"/>
          </a:p>
        </p:txBody>
      </p:sp>
    </p:spTree>
    <p:extLst>
      <p:ext uri="{BB962C8B-B14F-4D97-AF65-F5344CB8AC3E}">
        <p14:creationId xmlns:p14="http://schemas.microsoft.com/office/powerpoint/2010/main" val="18248742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146</a:t>
            </a:fld>
            <a:endParaRPr lang="en-US"/>
          </a:p>
        </p:txBody>
      </p:sp>
    </p:spTree>
    <p:extLst>
      <p:ext uri="{BB962C8B-B14F-4D97-AF65-F5344CB8AC3E}">
        <p14:creationId xmlns:p14="http://schemas.microsoft.com/office/powerpoint/2010/main" val="358764966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147</a:t>
            </a:fld>
            <a:endParaRPr lang="en-US"/>
          </a:p>
        </p:txBody>
      </p:sp>
    </p:spTree>
    <p:extLst>
      <p:ext uri="{BB962C8B-B14F-4D97-AF65-F5344CB8AC3E}">
        <p14:creationId xmlns:p14="http://schemas.microsoft.com/office/powerpoint/2010/main" val="125142776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148</a:t>
            </a:fld>
            <a:endParaRPr lang="en-US"/>
          </a:p>
        </p:txBody>
      </p:sp>
    </p:spTree>
    <p:extLst>
      <p:ext uri="{BB962C8B-B14F-4D97-AF65-F5344CB8AC3E}">
        <p14:creationId xmlns:p14="http://schemas.microsoft.com/office/powerpoint/2010/main" val="157133752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149</a:t>
            </a:fld>
            <a:endParaRPr lang="en-US"/>
          </a:p>
        </p:txBody>
      </p:sp>
    </p:spTree>
    <p:extLst>
      <p:ext uri="{BB962C8B-B14F-4D97-AF65-F5344CB8AC3E}">
        <p14:creationId xmlns:p14="http://schemas.microsoft.com/office/powerpoint/2010/main" val="658451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validate</a:t>
            </a:r>
            <a:r>
              <a:rPr lang="en-US" baseline="0" dirty="0" smtClean="0"/>
              <a:t> both </a:t>
            </a:r>
            <a:r>
              <a:rPr lang="en-US" baseline="0" dirty="0" smtClean="0"/>
              <a:t>emission</a:t>
            </a:r>
          </a:p>
          <a:p>
            <a:r>
              <a:rPr lang="en-US" baseline="0" dirty="0" smtClean="0"/>
              <a:t> </a:t>
            </a:r>
            <a:r>
              <a:rPr lang="en-US" baseline="0" dirty="0" smtClean="0"/>
              <a:t>we choose two sample </a:t>
            </a:r>
            <a:r>
              <a:rPr lang="en-US" baseline="0" dirty="0" smtClean="0"/>
              <a:t>of real data </a:t>
            </a:r>
            <a:r>
              <a:rPr lang="en-US" baseline="0" dirty="0" smtClean="0"/>
              <a:t>events</a:t>
            </a:r>
          </a:p>
          <a:p>
            <a:endParaRPr lang="en-US" baseline="0" dirty="0" smtClean="0"/>
          </a:p>
          <a:p>
            <a:r>
              <a:rPr lang="en-US" baseline="0" dirty="0" smtClean="0"/>
              <a:t>One </a:t>
            </a:r>
            <a:r>
              <a:rPr lang="en-US" baseline="0" dirty="0" smtClean="0"/>
              <a:t>sample rich </a:t>
            </a:r>
            <a:r>
              <a:rPr lang="en-US" baseline="0" dirty="0" smtClean="0"/>
              <a:t>fluorescence.</a:t>
            </a:r>
          </a:p>
          <a:p>
            <a:r>
              <a:rPr lang="en-US" baseline="0" dirty="0" smtClean="0"/>
              <a:t>For that the choose configurations with the shower going away from the telescopes.</a:t>
            </a:r>
          </a:p>
          <a:p>
            <a:endParaRPr lang="en-US" baseline="0" dirty="0" smtClean="0"/>
          </a:p>
          <a:p>
            <a:r>
              <a:rPr lang="en-US" baseline="0" dirty="0" smtClean="0"/>
              <a:t>------------</a:t>
            </a:r>
            <a:endParaRPr lang="en-US" baseline="0" dirty="0" smtClean="0"/>
          </a:p>
          <a:p>
            <a:r>
              <a:rPr lang="en-US" baseline="0" dirty="0" smtClean="0"/>
              <a:t>Other sample </a:t>
            </a:r>
            <a:r>
              <a:rPr lang="en-US" baseline="0" dirty="0" smtClean="0"/>
              <a:t>rich </a:t>
            </a:r>
            <a:r>
              <a:rPr lang="en-US" baseline="0" dirty="0" smtClean="0"/>
              <a:t>in </a:t>
            </a:r>
            <a:r>
              <a:rPr lang="en-US" baseline="0" dirty="0" smtClean="0"/>
              <a:t>Cherenkov, and for that we choose configuration with the telescopes in the front of the shower, </a:t>
            </a:r>
          </a:p>
          <a:p>
            <a:r>
              <a:rPr lang="en-US" baseline="0" dirty="0" smtClean="0"/>
              <a:t>Since the Cherenkov is emitted close to the shower axis.</a:t>
            </a:r>
          </a:p>
          <a:p>
            <a:r>
              <a:rPr lang="en-US" baseline="0" dirty="0" smtClean="0"/>
              <a:t>But there are also scattered light from Cherenkov that contaminates the fluorescence sample</a:t>
            </a:r>
          </a:p>
          <a:p>
            <a:endParaRPr lang="en-US" baseline="0" dirty="0" smtClean="0"/>
          </a:p>
          <a:p>
            <a:r>
              <a:rPr lang="en-US" baseline="0" dirty="0" smtClean="0"/>
              <a:t>Then, we reproduce </a:t>
            </a:r>
            <a:r>
              <a:rPr lang="en-US" baseline="0" dirty="0" smtClean="0"/>
              <a:t>these real events on the generators</a:t>
            </a:r>
            <a:r>
              <a:rPr lang="en-US" baseline="0" dirty="0" smtClean="0"/>
              <a:t>,</a:t>
            </a:r>
          </a:p>
          <a:p>
            <a:r>
              <a:rPr lang="en-US" baseline="0" dirty="0" smtClean="0"/>
              <a:t>This case </a:t>
            </a:r>
            <a:r>
              <a:rPr lang="en-US" baseline="0" dirty="0" err="1" smtClean="0"/>
              <a:t>corsika</a:t>
            </a:r>
            <a:r>
              <a:rPr lang="en-US" baseline="0" dirty="0" smtClean="0"/>
              <a:t> </a:t>
            </a:r>
          </a:p>
          <a:p>
            <a:endParaRPr lang="en-US" baseline="0" dirty="0" smtClean="0"/>
          </a:p>
          <a:p>
            <a:r>
              <a:rPr lang="en-US" baseline="0" dirty="0" smtClean="0"/>
              <a:t>------------</a:t>
            </a:r>
            <a:endParaRPr lang="en-US" baseline="0" dirty="0" smtClean="0"/>
          </a:p>
          <a:p>
            <a:r>
              <a:rPr lang="en-US" baseline="0" dirty="0" smtClean="0"/>
              <a:t>Then we simulated the showers with </a:t>
            </a:r>
            <a:r>
              <a:rPr lang="en-US" baseline="0" dirty="0" smtClean="0"/>
              <a:t>the standard simulation and the 3D </a:t>
            </a:r>
            <a:r>
              <a:rPr lang="en-US" baseline="0" dirty="0" smtClean="0"/>
              <a:t>simulation</a:t>
            </a:r>
          </a:p>
          <a:p>
            <a:r>
              <a:rPr lang="en-US" baseline="0" dirty="0" smtClean="0"/>
              <a:t>Currently the scattering is not implemented</a:t>
            </a:r>
          </a:p>
          <a:p>
            <a:r>
              <a:rPr lang="en-US" baseline="0" dirty="0" smtClean="0"/>
              <a:t>And do </a:t>
            </a:r>
            <a:r>
              <a:rPr lang="en-US" baseline="0" dirty="0" smtClean="0"/>
              <a:t>the same reconstruction for </a:t>
            </a:r>
            <a:r>
              <a:rPr lang="en-US" baseline="0" dirty="0" smtClean="0"/>
              <a:t>both simulation and data</a:t>
            </a:r>
          </a:p>
          <a:p>
            <a:endParaRPr lang="en-US" baseline="0" dirty="0" smtClean="0"/>
          </a:p>
          <a:p>
            <a:r>
              <a:rPr lang="en-US" baseline="0" dirty="0" smtClean="0"/>
              <a:t>In the end we compare the simulations with the data</a:t>
            </a:r>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15</a:t>
            </a:fld>
            <a:endParaRPr lang="en-US"/>
          </a:p>
        </p:txBody>
      </p:sp>
    </p:spTree>
    <p:extLst>
      <p:ext uri="{BB962C8B-B14F-4D97-AF65-F5344CB8AC3E}">
        <p14:creationId xmlns:p14="http://schemas.microsoft.com/office/powerpoint/2010/main" val="239594297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150</a:t>
            </a:fld>
            <a:endParaRPr lang="en-US"/>
          </a:p>
        </p:txBody>
      </p:sp>
    </p:spTree>
    <p:extLst>
      <p:ext uri="{BB962C8B-B14F-4D97-AF65-F5344CB8AC3E}">
        <p14:creationId xmlns:p14="http://schemas.microsoft.com/office/powerpoint/2010/main" val="197248831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151</a:t>
            </a:fld>
            <a:endParaRPr lang="en-US"/>
          </a:p>
        </p:txBody>
      </p:sp>
    </p:spTree>
    <p:extLst>
      <p:ext uri="{BB962C8B-B14F-4D97-AF65-F5344CB8AC3E}">
        <p14:creationId xmlns:p14="http://schemas.microsoft.com/office/powerpoint/2010/main" val="278278650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152</a:t>
            </a:fld>
            <a:endParaRPr lang="en-US"/>
          </a:p>
        </p:txBody>
      </p:sp>
    </p:spTree>
    <p:extLst>
      <p:ext uri="{BB962C8B-B14F-4D97-AF65-F5344CB8AC3E}">
        <p14:creationId xmlns:p14="http://schemas.microsoft.com/office/powerpoint/2010/main" val="80020299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 total tank response in black, events with single hit (in one RPC pad) in</a:t>
            </a:r>
          </a:p>
          <a:p>
            <a:r>
              <a:rPr lang="en-GB" sz="1200" b="0" i="0" u="none" strike="noStrike" kern="1200" baseline="0" dirty="0" smtClean="0">
                <a:solidFill>
                  <a:schemeClr val="tx1"/>
                </a:solidFill>
                <a:latin typeface="+mn-lt"/>
                <a:ea typeface="+mn-ea"/>
                <a:cs typeface="+mn-cs"/>
              </a:rPr>
              <a:t>red and one single hit in a pad in a central region of the RPCs (radius r &lt; 0:5 m) in blue.</a:t>
            </a:r>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153</a:t>
            </a:fld>
            <a:endParaRPr lang="en-US"/>
          </a:p>
        </p:txBody>
      </p:sp>
    </p:spTree>
    <p:extLst>
      <p:ext uri="{BB962C8B-B14F-4D97-AF65-F5344CB8AC3E}">
        <p14:creationId xmlns:p14="http://schemas.microsoft.com/office/powerpoint/2010/main" val="243519297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154</a:t>
            </a:fld>
            <a:endParaRPr lang="en-US"/>
          </a:p>
        </p:txBody>
      </p:sp>
    </p:spTree>
    <p:extLst>
      <p:ext uri="{BB962C8B-B14F-4D97-AF65-F5344CB8AC3E}">
        <p14:creationId xmlns:p14="http://schemas.microsoft.com/office/powerpoint/2010/main" val="351513453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PT"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548369E-E79B-4874-895C-354522B5A507}" type="slidenum">
              <a:rPr lang="en-GB"/>
              <a:pPr fontAlgn="base">
                <a:spcBef>
                  <a:spcPct val="0"/>
                </a:spcBef>
                <a:spcAft>
                  <a:spcPct val="0"/>
                </a:spcAft>
              </a:pPr>
              <a:t>155</a:t>
            </a:fld>
            <a:endParaRPr lang="en-GB"/>
          </a:p>
        </p:txBody>
      </p:sp>
    </p:spTree>
    <p:extLst>
      <p:ext uri="{BB962C8B-B14F-4D97-AF65-F5344CB8AC3E}">
        <p14:creationId xmlns:p14="http://schemas.microsoft.com/office/powerpoint/2010/main" val="356054512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PT"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ACD0F39-95D0-4012-A71C-D030D4903855}" type="slidenum">
              <a:rPr lang="en-GB"/>
              <a:pPr fontAlgn="base">
                <a:spcBef>
                  <a:spcPct val="0"/>
                </a:spcBef>
                <a:spcAft>
                  <a:spcPct val="0"/>
                </a:spcAft>
              </a:pPr>
              <a:t>156</a:t>
            </a:fld>
            <a:endParaRPr lang="en-GB"/>
          </a:p>
        </p:txBody>
      </p:sp>
    </p:spTree>
    <p:extLst>
      <p:ext uri="{BB962C8B-B14F-4D97-AF65-F5344CB8AC3E}">
        <p14:creationId xmlns:p14="http://schemas.microsoft.com/office/powerpoint/2010/main" val="190447715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PT"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A67B95F-1E11-457E-BC1D-6587BED6D377}" type="slidenum">
              <a:rPr lang="en-GB"/>
              <a:pPr fontAlgn="base">
                <a:spcBef>
                  <a:spcPct val="0"/>
                </a:spcBef>
                <a:spcAft>
                  <a:spcPct val="0"/>
                </a:spcAft>
              </a:pPr>
              <a:t>157</a:t>
            </a:fld>
            <a:endParaRPr lang="en-GB"/>
          </a:p>
        </p:txBody>
      </p:sp>
    </p:spTree>
    <p:extLst>
      <p:ext uri="{BB962C8B-B14F-4D97-AF65-F5344CB8AC3E}">
        <p14:creationId xmlns:p14="http://schemas.microsoft.com/office/powerpoint/2010/main" val="87364598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PT"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03D20D9-F40D-4FA9-BEAF-0B653070DA06}" type="slidenum">
              <a:rPr lang="en-GB"/>
              <a:pPr fontAlgn="base">
                <a:spcBef>
                  <a:spcPct val="0"/>
                </a:spcBef>
                <a:spcAft>
                  <a:spcPct val="0"/>
                </a:spcAft>
              </a:pPr>
              <a:t>158</a:t>
            </a:fld>
            <a:endParaRPr lang="en-GB"/>
          </a:p>
        </p:txBody>
      </p:sp>
    </p:spTree>
    <p:extLst>
      <p:ext uri="{BB962C8B-B14F-4D97-AF65-F5344CB8AC3E}">
        <p14:creationId xmlns:p14="http://schemas.microsoft.com/office/powerpoint/2010/main" val="766576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thing to look is the </a:t>
            </a:r>
            <a:r>
              <a:rPr lang="en-US" dirty="0" smtClean="0"/>
              <a:t>light</a:t>
            </a:r>
            <a:r>
              <a:rPr lang="en-US" baseline="0" dirty="0" smtClean="0"/>
              <a:t> measured at the telescopes</a:t>
            </a:r>
          </a:p>
          <a:p>
            <a:r>
              <a:rPr lang="en-US" baseline="0" dirty="0" smtClean="0"/>
              <a:t>We can plot the light longitudinal development of the shower</a:t>
            </a:r>
          </a:p>
          <a:p>
            <a:r>
              <a:rPr lang="en-US" baseline="0" dirty="0" smtClean="0"/>
              <a:t>Which mean to sum the light as function of the time at the telescopes</a:t>
            </a:r>
          </a:p>
          <a:p>
            <a:endParaRPr lang="en-US" baseline="0" dirty="0" smtClean="0"/>
          </a:p>
          <a:p>
            <a:r>
              <a:rPr lang="en-US" baseline="0" dirty="0" smtClean="0"/>
              <a:t>We can see that the 3D simulation is similar to the standard simulation</a:t>
            </a:r>
          </a:p>
          <a:p>
            <a:r>
              <a:rPr lang="en-US" baseline="0" dirty="0" smtClean="0"/>
              <a:t>However it is missing light with respect to the data</a:t>
            </a:r>
          </a:p>
          <a:p>
            <a:r>
              <a:rPr lang="en-US" baseline="0" dirty="0" smtClean="0"/>
              <a:t>This light comes mainly from the scattered light</a:t>
            </a:r>
          </a:p>
          <a:p>
            <a:r>
              <a:rPr lang="en-US" baseline="0" dirty="0" smtClean="0"/>
              <a:t>If we simulate the standard simulation with the scattering light we can see that some light is missing</a:t>
            </a:r>
          </a:p>
          <a:p>
            <a:endParaRPr lang="en-US" baseline="0" dirty="0" smtClean="0"/>
          </a:p>
          <a:p>
            <a:r>
              <a:rPr lang="en-US" baseline="0" dirty="0" smtClean="0"/>
              <a:t>The standard simulation uses longitudinal information's, so both simulations should be similar.</a:t>
            </a:r>
          </a:p>
          <a:p>
            <a:endParaRPr lang="en-US" baseline="0" dirty="0" smtClean="0"/>
          </a:p>
          <a:p>
            <a:r>
              <a:rPr lang="en-US" dirty="0" smtClean="0"/>
              <a:t>------------</a:t>
            </a:r>
          </a:p>
          <a:p>
            <a:r>
              <a:rPr lang="en-US" dirty="0" smtClean="0"/>
              <a:t>Consequently, we should look at the lateral profiles</a:t>
            </a:r>
            <a:r>
              <a:rPr lang="en-US" baseline="0" dirty="0" smtClean="0"/>
              <a:t> of the light</a:t>
            </a:r>
          </a:p>
          <a:p>
            <a:r>
              <a:rPr lang="en-US" baseline="0" dirty="0" smtClean="0"/>
              <a:t>So we defined the angular distance zeta, in white, and the distance from the light detected at a pixel and the position were the shower should be</a:t>
            </a:r>
          </a:p>
          <a:p>
            <a:endParaRPr lang="en-US" baseline="0" dirty="0" smtClean="0"/>
          </a:p>
          <a:p>
            <a:r>
              <a:rPr lang="en-US" baseline="0" dirty="0" smtClean="0"/>
              <a:t>This is the light as function the angular distance zeta</a:t>
            </a:r>
          </a:p>
          <a:p>
            <a:r>
              <a:rPr lang="en-US" baseline="0" dirty="0" smtClean="0"/>
              <a:t>And you can see that the 3D simulation and data are larger then the standard simulation</a:t>
            </a:r>
          </a:p>
          <a:p>
            <a:r>
              <a:rPr lang="en-US" baseline="0" dirty="0" smtClean="0"/>
              <a:t>------</a:t>
            </a:r>
          </a:p>
          <a:p>
            <a:r>
              <a:rPr lang="en-US" baseline="0" dirty="0" smtClean="0"/>
              <a:t>There is also another important step in the reconstruction,</a:t>
            </a:r>
          </a:p>
          <a:p>
            <a:r>
              <a:rPr lang="en-US" baseline="0" dirty="0" smtClean="0"/>
              <a:t>If you look at the camera we should sum the light until what angular distance?</a:t>
            </a:r>
          </a:p>
          <a:p>
            <a:r>
              <a:rPr lang="en-US" baseline="0" dirty="0" smtClean="0"/>
              <a:t>That distance is called zeta optimum</a:t>
            </a:r>
          </a:p>
          <a:p>
            <a:r>
              <a:rPr lang="en-US" baseline="0" dirty="0" smtClean="0"/>
              <a:t>And here we can see that the reconstruction is in the data and 3D simulation uses more lateral light than the standard simulation</a:t>
            </a:r>
          </a:p>
        </p:txBody>
      </p:sp>
      <p:sp>
        <p:nvSpPr>
          <p:cNvPr id="4" name="Slide Number Placeholder 3"/>
          <p:cNvSpPr>
            <a:spLocks noGrp="1"/>
          </p:cNvSpPr>
          <p:nvPr>
            <p:ph type="sldNum" sz="quarter" idx="10"/>
          </p:nvPr>
        </p:nvSpPr>
        <p:spPr/>
        <p:txBody>
          <a:bodyPr/>
          <a:lstStyle/>
          <a:p>
            <a:fld id="{5340C3AE-F14D-447F-AEB2-7746A4B111E6}" type="slidenum">
              <a:rPr lang="en-US" smtClean="0"/>
              <a:t>16</a:t>
            </a:fld>
            <a:endParaRPr lang="en-US"/>
          </a:p>
        </p:txBody>
      </p:sp>
    </p:spTree>
    <p:extLst>
      <p:ext uri="{BB962C8B-B14F-4D97-AF65-F5344CB8AC3E}">
        <p14:creationId xmlns:p14="http://schemas.microsoft.com/office/powerpoint/2010/main" val="1003642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do the same plot for the Cherenkov emission</a:t>
            </a:r>
          </a:p>
          <a:p>
            <a:r>
              <a:rPr lang="en-US" dirty="0" smtClean="0"/>
              <a:t>-------</a:t>
            </a:r>
          </a:p>
          <a:p>
            <a:r>
              <a:rPr lang="en-US" dirty="0" smtClean="0"/>
              <a:t>This is the longitudinal</a:t>
            </a:r>
            <a:r>
              <a:rPr lang="en-US" baseline="0" dirty="0" smtClean="0"/>
              <a:t> light</a:t>
            </a:r>
          </a:p>
          <a:p>
            <a:r>
              <a:rPr lang="en-US" baseline="0" dirty="0" smtClean="0"/>
              <a:t>Very peaked due to the Cherenkov light</a:t>
            </a:r>
          </a:p>
          <a:p>
            <a:r>
              <a:rPr lang="en-US" baseline="0" dirty="0" smtClean="0"/>
              <a:t>But simulation and data are consistent</a:t>
            </a:r>
          </a:p>
          <a:p>
            <a:r>
              <a:rPr lang="en-US" baseline="0" dirty="0" smtClean="0"/>
              <a:t>-------</a:t>
            </a:r>
          </a:p>
          <a:p>
            <a:r>
              <a:rPr lang="en-US" baseline="0" dirty="0" smtClean="0"/>
              <a:t>On the transverse light they are also similar except for higher angle where the data have more photons</a:t>
            </a:r>
          </a:p>
          <a:p>
            <a:r>
              <a:rPr lang="en-US" baseline="0" dirty="0" smtClean="0"/>
              <a:t>These is the multiple-scattering not yet implemented.</a:t>
            </a:r>
          </a:p>
          <a:p>
            <a:r>
              <a:rPr lang="en-US" baseline="0" dirty="0" smtClean="0"/>
              <a:t>On the fluorescence sample configuration the scattering is lower</a:t>
            </a:r>
          </a:p>
          <a:p>
            <a:endParaRPr lang="en-US" baseline="0" dirty="0" smtClean="0"/>
          </a:p>
          <a:p>
            <a:r>
              <a:rPr lang="en-US" baseline="0" dirty="0" smtClean="0"/>
              <a:t>------</a:t>
            </a:r>
          </a:p>
          <a:p>
            <a:r>
              <a:rPr lang="en-US" baseline="0" dirty="0" smtClean="0"/>
              <a:t>But in the </a:t>
            </a:r>
            <a:r>
              <a:rPr lang="en-US" baseline="0" dirty="0" err="1" smtClean="0"/>
              <a:t>cherekov</a:t>
            </a:r>
            <a:r>
              <a:rPr lang="en-US" baseline="0" dirty="0" smtClean="0"/>
              <a:t> there is a very important parameter</a:t>
            </a:r>
          </a:p>
          <a:p>
            <a:r>
              <a:rPr lang="en-US" baseline="0" dirty="0" smtClean="0"/>
              <a:t>The Cherenkov depend mainly on the angle alpha</a:t>
            </a:r>
          </a:p>
          <a:p>
            <a:r>
              <a:rPr lang="en-US" baseline="0" dirty="0" smtClean="0"/>
              <a:t>And this is used on the reconstruction</a:t>
            </a:r>
          </a:p>
          <a:p>
            <a:r>
              <a:rPr lang="en-US" baseline="0" dirty="0" smtClean="0"/>
              <a:t>So we should look at the light as function of the </a:t>
            </a:r>
            <a:r>
              <a:rPr lang="en-US" baseline="0" dirty="0" err="1" smtClean="0"/>
              <a:t>alpha_shower</a:t>
            </a:r>
            <a:endParaRPr lang="en-US" baseline="0" dirty="0" smtClean="0"/>
          </a:p>
          <a:p>
            <a:r>
              <a:rPr lang="en-US" baseline="0" dirty="0" smtClean="0"/>
              <a:t>We can see that the light in the 3D simulation and data is a little shifted with respect to the standard simulation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17</a:t>
            </a:fld>
            <a:endParaRPr lang="en-US"/>
          </a:p>
        </p:txBody>
      </p:sp>
    </p:spTree>
    <p:extLst>
      <p:ext uri="{BB962C8B-B14F-4D97-AF65-F5344CB8AC3E}">
        <p14:creationId xmlns:p14="http://schemas.microsoft.com/office/powerpoint/2010/main" val="3193378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can also</a:t>
            </a:r>
            <a:r>
              <a:rPr lang="en-US" baseline="0" dirty="0" smtClean="0"/>
              <a:t> use this framework in other context</a:t>
            </a:r>
          </a:p>
          <a:p>
            <a:endParaRPr lang="en-US" baseline="0" dirty="0" smtClean="0"/>
          </a:p>
          <a:p>
            <a:r>
              <a:rPr lang="en-US" baseline="0" dirty="0" smtClean="0"/>
              <a:t>For example, we can obtain the Cherenkov light density on the ground</a:t>
            </a:r>
          </a:p>
          <a:p>
            <a:r>
              <a:rPr lang="en-US" baseline="0" dirty="0" smtClean="0"/>
              <a:t>-----</a:t>
            </a:r>
          </a:p>
          <a:p>
            <a:r>
              <a:rPr lang="en-US" baseline="0" dirty="0" smtClean="0"/>
              <a:t>This is an example, of the Cherenkov pattern on the ground,  for a vertical shower with 10tothe18 </a:t>
            </a:r>
            <a:r>
              <a:rPr lang="en-US" baseline="0" dirty="0" err="1" smtClean="0"/>
              <a:t>ev</a:t>
            </a:r>
            <a:endParaRPr lang="en-US" baseline="0" dirty="0" smtClean="0"/>
          </a:p>
          <a:p>
            <a:r>
              <a:rPr lang="en-US" baseline="0" dirty="0" smtClean="0"/>
              <a:t>----</a:t>
            </a:r>
          </a:p>
          <a:p>
            <a:r>
              <a:rPr lang="en-US" baseline="0" dirty="0" smtClean="0"/>
              <a:t>Another example is for a shower with 60º</a:t>
            </a:r>
          </a:p>
          <a:p>
            <a:r>
              <a:rPr lang="en-US" baseline="0" dirty="0" smtClean="0"/>
              <a:t>These are the density of photos for all possible photons directions</a:t>
            </a:r>
          </a:p>
          <a:p>
            <a:endParaRPr lang="en-US" baseline="0" dirty="0" smtClean="0"/>
          </a:p>
          <a:p>
            <a:r>
              <a:rPr lang="en-US" baseline="0" dirty="0" smtClean="0"/>
              <a:t>But, we can also see the Cherenkov </a:t>
            </a:r>
            <a:r>
              <a:rPr lang="en-US" baseline="0" dirty="0" err="1" smtClean="0"/>
              <a:t>parttern</a:t>
            </a:r>
            <a:r>
              <a:rPr lang="en-US" baseline="0" dirty="0" smtClean="0"/>
              <a:t> depending on the photon directions</a:t>
            </a:r>
          </a:p>
          <a:p>
            <a:endParaRPr lang="en-US" baseline="0" dirty="0" smtClean="0"/>
          </a:p>
          <a:p>
            <a:r>
              <a:rPr lang="en-US" baseline="0" dirty="0" smtClean="0"/>
              <a:t>This the same event but for photons with 60 -90º inclination</a:t>
            </a:r>
          </a:p>
          <a:p>
            <a:r>
              <a:rPr lang="en-US" baseline="0" dirty="0" smtClean="0"/>
              <a:t>And this is for photons between 30 and 60</a:t>
            </a:r>
          </a:p>
          <a:p>
            <a:r>
              <a:rPr lang="en-US" baseline="0" dirty="0" smtClean="0"/>
              <a:t>-------------</a:t>
            </a:r>
          </a:p>
          <a:p>
            <a:r>
              <a:rPr lang="en-US" baseline="0" dirty="0" smtClean="0"/>
              <a:t>-------------</a:t>
            </a:r>
          </a:p>
          <a:p>
            <a:r>
              <a:rPr lang="en-US" baseline="0" dirty="0" smtClean="0"/>
              <a:t>The Cherenkov light is not symmetric but</a:t>
            </a:r>
          </a:p>
          <a:p>
            <a:r>
              <a:rPr lang="en-US" baseline="0" dirty="0" smtClean="0"/>
              <a:t>With this framework, we could also obtain the lateral distribution of Cherenkov, but only in vertical events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18</a:t>
            </a:fld>
            <a:endParaRPr lang="en-US"/>
          </a:p>
        </p:txBody>
      </p:sp>
    </p:spTree>
    <p:extLst>
      <p:ext uri="{BB962C8B-B14F-4D97-AF65-F5344CB8AC3E}">
        <p14:creationId xmlns:p14="http://schemas.microsoft.com/office/powerpoint/2010/main" val="3451757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algn="l"/>
                <a:r>
                  <a:rPr lang="en-US" dirty="0" smtClean="0"/>
                  <a:t>Now</a:t>
                </a:r>
                <a:r>
                  <a:rPr lang="en-US" baseline="0" dirty="0" smtClean="0"/>
                  <a:t> we can obtain the </a:t>
                </a:r>
                <a:r>
                  <a:rPr lang="en-GB" baseline="0" dirty="0" smtClean="0"/>
                  <a:t>Lateral density of Cherenkov photons on the ground for vertical events</a:t>
                </a:r>
              </a:p>
              <a:p>
                <a:pPr lvl="0" algn="l"/>
                <a:r>
                  <a:rPr lang="en-GB" baseline="0" dirty="0" smtClean="0"/>
                  <a:t>Note that, </a:t>
                </a:r>
                <a:r>
                  <a:rPr lang="en-GB" sz="1200" dirty="0" smtClean="0">
                    <a:solidFill>
                      <a:schemeClr val="bg1"/>
                    </a:solidFill>
                    <a:latin typeface="Calibri" pitchFamily="34" charset="0"/>
                    <a:cs typeface="Arial" pitchFamily="34" charset="0"/>
                  </a:rPr>
                  <a:t>The Cherenkov option on CORSIKA is only feasible to used it until </a:t>
                </a:r>
                <a14:m>
                  <m:oMath xmlns:m="http://schemas.openxmlformats.org/officeDocument/2006/math">
                    <m:r>
                      <a:rPr lang="pt-PT" sz="1200" b="0" i="1" smtClean="0">
                        <a:solidFill>
                          <a:schemeClr val="bg1"/>
                        </a:solidFill>
                        <a:latin typeface="Cambria Math" panose="02040503050406030204" pitchFamily="18" charset="0"/>
                        <a:ea typeface="Cambria Math" panose="02040503050406030204" pitchFamily="18" charset="0"/>
                        <a:cs typeface="Arial" pitchFamily="34" charset="0"/>
                      </a:rPr>
                      <m:t>~</m:t>
                    </m:r>
                    <m:sSup>
                      <m:sSupPr>
                        <m:ctrlPr>
                          <a:rPr lang="pt-PT" sz="1200" b="0" i="1" smtClean="0">
                            <a:solidFill>
                              <a:schemeClr val="bg1"/>
                            </a:solidFill>
                            <a:latin typeface="Cambria Math" panose="02040503050406030204" pitchFamily="18" charset="0"/>
                            <a:cs typeface="Arial" pitchFamily="34" charset="0"/>
                          </a:rPr>
                        </m:ctrlPr>
                      </m:sSupPr>
                      <m:e>
                        <m:r>
                          <a:rPr lang="pt-PT" sz="1200" b="0" i="1" smtClean="0">
                            <a:solidFill>
                              <a:schemeClr val="bg1"/>
                            </a:solidFill>
                            <a:latin typeface="Cambria Math" panose="02040503050406030204" pitchFamily="18" charset="0"/>
                            <a:cs typeface="Arial" pitchFamily="34" charset="0"/>
                          </a:rPr>
                          <m:t>10</m:t>
                        </m:r>
                      </m:e>
                      <m:sup>
                        <m:r>
                          <a:rPr lang="pt-PT" sz="1200" b="0" i="1" smtClean="0">
                            <a:solidFill>
                              <a:schemeClr val="bg1"/>
                            </a:solidFill>
                            <a:latin typeface="Cambria Math" panose="02040503050406030204" pitchFamily="18" charset="0"/>
                            <a:cs typeface="Arial" pitchFamily="34" charset="0"/>
                          </a:rPr>
                          <m:t>15</m:t>
                        </m:r>
                      </m:sup>
                    </m:sSup>
                    <m:r>
                      <a:rPr lang="pt-PT" sz="1200" b="0" i="1" smtClean="0">
                        <a:solidFill>
                          <a:schemeClr val="bg1"/>
                        </a:solidFill>
                        <a:latin typeface="Cambria Math" panose="02040503050406030204" pitchFamily="18" charset="0"/>
                        <a:cs typeface="Arial" pitchFamily="34" charset="0"/>
                      </a:rPr>
                      <m:t>−</m:t>
                    </m:r>
                    <m:sSup>
                      <m:sSupPr>
                        <m:ctrlPr>
                          <a:rPr lang="pt-PT" sz="1200" i="1">
                            <a:solidFill>
                              <a:schemeClr val="bg1"/>
                            </a:solidFill>
                            <a:latin typeface="Cambria Math" panose="02040503050406030204" pitchFamily="18" charset="0"/>
                            <a:cs typeface="Arial" pitchFamily="34" charset="0"/>
                          </a:rPr>
                        </m:ctrlPr>
                      </m:sSupPr>
                      <m:e>
                        <m:r>
                          <a:rPr lang="pt-PT" sz="1200" i="1">
                            <a:solidFill>
                              <a:schemeClr val="bg1"/>
                            </a:solidFill>
                            <a:latin typeface="Cambria Math" panose="02040503050406030204" pitchFamily="18" charset="0"/>
                            <a:cs typeface="Arial" pitchFamily="34" charset="0"/>
                          </a:rPr>
                          <m:t>10</m:t>
                        </m:r>
                      </m:e>
                      <m:sup>
                        <m:r>
                          <a:rPr lang="pt-PT" sz="1200" i="1">
                            <a:solidFill>
                              <a:schemeClr val="bg1"/>
                            </a:solidFill>
                            <a:latin typeface="Cambria Math" panose="02040503050406030204" pitchFamily="18" charset="0"/>
                            <a:cs typeface="Arial" pitchFamily="34" charset="0"/>
                          </a:rPr>
                          <m:t>1</m:t>
                        </m:r>
                        <m:r>
                          <a:rPr lang="pt-PT" sz="1200" b="0" i="1" smtClean="0">
                            <a:solidFill>
                              <a:schemeClr val="bg1"/>
                            </a:solidFill>
                            <a:latin typeface="Cambria Math" panose="02040503050406030204" pitchFamily="18" charset="0"/>
                            <a:cs typeface="Arial" pitchFamily="34" charset="0"/>
                          </a:rPr>
                          <m:t>6</m:t>
                        </m:r>
                      </m:sup>
                    </m:sSup>
                  </m:oMath>
                </a14:m>
                <a:r>
                  <a:rPr lang="en-GB" sz="1200" dirty="0" smtClean="0">
                    <a:solidFill>
                      <a:schemeClr val="bg1"/>
                    </a:solidFill>
                    <a:latin typeface="Calibri" pitchFamily="34" charset="0"/>
                    <a:cs typeface="Arial" pitchFamily="34" charset="0"/>
                  </a:rPr>
                  <a:t> eV</a:t>
                </a:r>
              </a:p>
              <a:p>
                <a:pPr algn="l"/>
                <a:r>
                  <a:rPr lang="en-GB" baseline="0" dirty="0" smtClean="0"/>
                  <a:t>But with the </a:t>
                </a:r>
                <a:r>
                  <a:rPr lang="en-GB" baseline="0" dirty="0" err="1" smtClean="0"/>
                  <a:t>Binthesky</a:t>
                </a:r>
                <a:r>
                  <a:rPr lang="en-GB" baseline="0" dirty="0" smtClean="0"/>
                  <a:t> framework we can obtain the Cherenkov for example at 10^18 eV</a:t>
                </a:r>
              </a:p>
              <a:p>
                <a:endParaRPr lang="en-US" dirty="0" smtClean="0"/>
              </a:p>
              <a:p>
                <a:r>
                  <a:rPr lang="en-US" dirty="0" smtClean="0"/>
                  <a:t>In </a:t>
                </a:r>
                <a:r>
                  <a:rPr lang="en-US" dirty="0" err="1" smtClean="0"/>
                  <a:t>balck</a:t>
                </a:r>
                <a:r>
                  <a:rPr lang="en-US" dirty="0" smtClean="0"/>
                  <a:t> is</a:t>
                </a:r>
                <a:r>
                  <a:rPr lang="en-US" baseline="0" dirty="0" smtClean="0"/>
                  <a:t> the density for all photon</a:t>
                </a:r>
              </a:p>
              <a:p>
                <a:r>
                  <a:rPr lang="en-US" baseline="0" dirty="0" smtClean="0"/>
                  <a:t>And with the </a:t>
                </a:r>
                <a:r>
                  <a:rPr lang="en-US" baseline="0" dirty="0" err="1" smtClean="0"/>
                  <a:t>coloer</a:t>
                </a:r>
                <a:r>
                  <a:rPr lang="en-US" baseline="0" dirty="0" smtClean="0"/>
                  <a:t> for different photons angles</a:t>
                </a:r>
              </a:p>
              <a:p>
                <a:endParaRPr lang="en-US" baseline="0" dirty="0" smtClean="0"/>
              </a:p>
              <a:p>
                <a:r>
                  <a:rPr lang="en-US" baseline="0" dirty="0" smtClean="0"/>
                  <a:t>We can also use the framework to others experiments</a:t>
                </a:r>
              </a:p>
              <a:p>
                <a:r>
                  <a:rPr lang="en-US" baseline="0" dirty="0" err="1" smtClean="0"/>
                  <a:t>Tunka</a:t>
                </a:r>
                <a:r>
                  <a:rPr lang="en-US" baseline="0" dirty="0" smtClean="0"/>
                  <a:t> for example as a field of view around 0 to 40º and energy until 10^16 eV</a:t>
                </a:r>
              </a:p>
              <a:p>
                <a:r>
                  <a:rPr lang="en-US" baseline="0" dirty="0" smtClean="0"/>
                  <a:t>At 10^16 eV the framework is in agreement with </a:t>
                </a:r>
                <a:r>
                  <a:rPr lang="en-US" baseline="0" dirty="0" err="1" smtClean="0"/>
                  <a:t>tunka</a:t>
                </a:r>
                <a:endParaRPr lang="en-US" baseline="0" dirty="0" smtClean="0"/>
              </a:p>
              <a:p>
                <a:r>
                  <a:rPr lang="en-US" baseline="0" dirty="0" smtClean="0"/>
                  <a:t>But the </a:t>
                </a:r>
                <a:r>
                  <a:rPr lang="en-US" baseline="0" dirty="0" err="1" smtClean="0"/>
                  <a:t>tunka</a:t>
                </a:r>
                <a:r>
                  <a:rPr lang="en-US" baseline="0" dirty="0" smtClean="0"/>
                  <a:t> extrapolation for higher energies is completely wrong</a:t>
                </a:r>
              </a:p>
              <a:p>
                <a:endParaRPr lang="en-US" baseline="0" dirty="0" smtClean="0"/>
              </a:p>
              <a:p>
                <a:endParaRPr lang="en-US" dirty="0"/>
              </a:p>
            </p:txBody>
          </p:sp>
        </mc:Choice>
        <mc:Fallback>
          <p:sp>
            <p:nvSpPr>
              <p:cNvPr id="3" name="Notes Placeholder 2"/>
              <p:cNvSpPr>
                <a:spLocks noGrp="1"/>
              </p:cNvSpPr>
              <p:nvPr>
                <p:ph type="body" idx="1"/>
              </p:nvPr>
            </p:nvSpPr>
            <p:spPr/>
            <p:txBody>
              <a:bodyPr/>
              <a:lstStyle/>
              <a:p>
                <a:pPr algn="l"/>
                <a:r>
                  <a:rPr lang="en-US" dirty="0" smtClean="0"/>
                  <a:t>Now</a:t>
                </a:r>
                <a:r>
                  <a:rPr lang="en-US" baseline="0" dirty="0" smtClean="0"/>
                  <a:t> we can obtain the </a:t>
                </a:r>
                <a:r>
                  <a:rPr lang="en-GB" baseline="0" dirty="0" smtClean="0"/>
                  <a:t>Lateral density of Cherenkov photons on the ground for vertical events</a:t>
                </a:r>
              </a:p>
              <a:p>
                <a:pPr lvl="0" algn="l"/>
                <a:r>
                  <a:rPr lang="en-GB" baseline="0" dirty="0" smtClean="0"/>
                  <a:t>Note that, </a:t>
                </a:r>
                <a:r>
                  <a:rPr lang="en-GB" sz="1200" dirty="0" smtClean="0">
                    <a:solidFill>
                      <a:schemeClr val="bg1"/>
                    </a:solidFill>
                    <a:latin typeface="Calibri" pitchFamily="34" charset="0"/>
                    <a:cs typeface="Arial" pitchFamily="34" charset="0"/>
                  </a:rPr>
                  <a:t>The Cherenkov option on CORSIKA is only feasible to used it until </a:t>
                </a:r>
                <a:r>
                  <a:rPr lang="pt-PT" sz="1200" b="0" i="0" smtClean="0">
                    <a:solidFill>
                      <a:schemeClr val="bg1"/>
                    </a:solidFill>
                    <a:latin typeface="Cambria Math" panose="02040503050406030204" pitchFamily="18" charset="0"/>
                    <a:ea typeface="Cambria Math" panose="02040503050406030204" pitchFamily="18" charset="0"/>
                    <a:cs typeface="Arial" pitchFamily="34" charset="0"/>
                  </a:rPr>
                  <a:t>~</a:t>
                </a:r>
                <a:r>
                  <a:rPr lang="pt-PT" sz="1200" b="0" i="0" smtClean="0">
                    <a:solidFill>
                      <a:schemeClr val="bg1"/>
                    </a:solidFill>
                    <a:latin typeface="Cambria Math" panose="02040503050406030204" pitchFamily="18" charset="0"/>
                    <a:cs typeface="Arial" pitchFamily="34" charset="0"/>
                  </a:rPr>
                  <a:t>〖10〗^15−</a:t>
                </a:r>
                <a:r>
                  <a:rPr lang="pt-PT" sz="1200" i="0">
                    <a:solidFill>
                      <a:schemeClr val="bg1"/>
                    </a:solidFill>
                    <a:latin typeface="Cambria Math" panose="02040503050406030204" pitchFamily="18" charset="0"/>
                    <a:cs typeface="Arial" pitchFamily="34" charset="0"/>
                  </a:rPr>
                  <a:t>〖10〗^1</a:t>
                </a:r>
                <a:r>
                  <a:rPr lang="pt-PT" sz="1200" b="0" i="0" smtClean="0">
                    <a:solidFill>
                      <a:schemeClr val="bg1"/>
                    </a:solidFill>
                    <a:latin typeface="Cambria Math" panose="02040503050406030204" pitchFamily="18" charset="0"/>
                    <a:cs typeface="Arial" pitchFamily="34" charset="0"/>
                  </a:rPr>
                  <a:t>6</a:t>
                </a:r>
                <a:r>
                  <a:rPr lang="en-GB" sz="1200" dirty="0" smtClean="0">
                    <a:solidFill>
                      <a:schemeClr val="bg1"/>
                    </a:solidFill>
                    <a:latin typeface="Calibri" pitchFamily="34" charset="0"/>
                    <a:cs typeface="Arial" pitchFamily="34" charset="0"/>
                  </a:rPr>
                  <a:t> eV</a:t>
                </a:r>
              </a:p>
              <a:p>
                <a:pPr algn="l"/>
                <a:r>
                  <a:rPr lang="en-GB" baseline="0" dirty="0" smtClean="0"/>
                  <a:t>But with the </a:t>
                </a:r>
                <a:r>
                  <a:rPr lang="en-GB" baseline="0" dirty="0" err="1" smtClean="0"/>
                  <a:t>Binthesky</a:t>
                </a:r>
                <a:r>
                  <a:rPr lang="en-GB" baseline="0" dirty="0" smtClean="0"/>
                  <a:t> framework we can obtain the Cherenkov for example at 10^18 eV</a:t>
                </a:r>
              </a:p>
              <a:p>
                <a:endParaRPr lang="en-US" dirty="0" smtClean="0"/>
              </a:p>
              <a:p>
                <a:r>
                  <a:rPr lang="en-US" dirty="0" smtClean="0"/>
                  <a:t>In </a:t>
                </a:r>
                <a:r>
                  <a:rPr lang="en-US" dirty="0" err="1" smtClean="0"/>
                  <a:t>balck</a:t>
                </a:r>
                <a:r>
                  <a:rPr lang="en-US" dirty="0" smtClean="0"/>
                  <a:t> is</a:t>
                </a:r>
                <a:r>
                  <a:rPr lang="en-US" baseline="0" dirty="0" smtClean="0"/>
                  <a:t> the density for all photon</a:t>
                </a:r>
              </a:p>
              <a:p>
                <a:r>
                  <a:rPr lang="en-US" baseline="0" dirty="0" smtClean="0"/>
                  <a:t>And with the </a:t>
                </a:r>
                <a:r>
                  <a:rPr lang="en-US" baseline="0" dirty="0" err="1" smtClean="0"/>
                  <a:t>coloer</a:t>
                </a:r>
                <a:r>
                  <a:rPr lang="en-US" baseline="0" dirty="0" smtClean="0"/>
                  <a:t> for different photons angles</a:t>
                </a:r>
              </a:p>
              <a:p>
                <a:endParaRPr lang="en-US" baseline="0" dirty="0" smtClean="0"/>
              </a:p>
              <a:p>
                <a:r>
                  <a:rPr lang="en-US" baseline="0" dirty="0" smtClean="0"/>
                  <a:t>We can also use the framework to others experiments</a:t>
                </a:r>
              </a:p>
              <a:p>
                <a:r>
                  <a:rPr lang="en-US" baseline="0" dirty="0" err="1" smtClean="0"/>
                  <a:t>Tunka</a:t>
                </a:r>
                <a:r>
                  <a:rPr lang="en-US" baseline="0" dirty="0" smtClean="0"/>
                  <a:t> for example as a field of view around 0 to 40º and energy until 10^16 eV</a:t>
                </a:r>
              </a:p>
              <a:p>
                <a:r>
                  <a:rPr lang="en-US" baseline="0" dirty="0" smtClean="0"/>
                  <a:t>At 10^16 eV the framework is in agreement with </a:t>
                </a:r>
                <a:r>
                  <a:rPr lang="en-US" baseline="0" dirty="0" err="1" smtClean="0"/>
                  <a:t>tunka</a:t>
                </a:r>
                <a:endParaRPr lang="en-US" baseline="0" dirty="0" smtClean="0"/>
              </a:p>
              <a:p>
                <a:r>
                  <a:rPr lang="en-US" baseline="0" dirty="0" smtClean="0"/>
                  <a:t>But the </a:t>
                </a:r>
                <a:r>
                  <a:rPr lang="en-US" baseline="0" dirty="0" err="1" smtClean="0"/>
                  <a:t>tunka</a:t>
                </a:r>
                <a:r>
                  <a:rPr lang="en-US" baseline="0" dirty="0" smtClean="0"/>
                  <a:t> extrapolation for higher energies is completely wrong</a:t>
                </a:r>
              </a:p>
              <a:p>
                <a:endParaRPr lang="en-US" baseline="0" dirty="0" smtClean="0"/>
              </a:p>
              <a:p>
                <a:endParaRPr lang="en-US" dirty="0"/>
              </a:p>
            </p:txBody>
          </p:sp>
        </mc:Fallback>
      </mc:AlternateContent>
      <p:sp>
        <p:nvSpPr>
          <p:cNvPr id="4" name="Slide Number Placeholder 3"/>
          <p:cNvSpPr>
            <a:spLocks noGrp="1"/>
          </p:cNvSpPr>
          <p:nvPr>
            <p:ph type="sldNum" sz="quarter" idx="10"/>
          </p:nvPr>
        </p:nvSpPr>
        <p:spPr/>
        <p:txBody>
          <a:bodyPr/>
          <a:lstStyle/>
          <a:p>
            <a:fld id="{5340C3AE-F14D-447F-AEB2-7746A4B111E6}" type="slidenum">
              <a:rPr lang="en-US" smtClean="0"/>
              <a:t>19</a:t>
            </a:fld>
            <a:endParaRPr lang="en-US"/>
          </a:p>
        </p:txBody>
      </p:sp>
    </p:spTree>
    <p:extLst>
      <p:ext uri="{BB962C8B-B14F-4D97-AF65-F5344CB8AC3E}">
        <p14:creationId xmlns:p14="http://schemas.microsoft.com/office/powerpoint/2010/main" val="1771175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will begin by doing a first review of the physics</a:t>
            </a:r>
            <a:r>
              <a:rPr lang="en-US" baseline="0" dirty="0" smtClean="0"/>
              <a:t> of cosmic rays and the Pierre auger observatory</a:t>
            </a:r>
            <a:endParaRPr lang="en-US" dirty="0" smtClean="0"/>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2</a:t>
            </a:fld>
            <a:endParaRPr lang="en-US"/>
          </a:p>
        </p:txBody>
      </p:sp>
    </p:spTree>
    <p:extLst>
      <p:ext uri="{BB962C8B-B14F-4D97-AF65-F5344CB8AC3E}">
        <p14:creationId xmlns:p14="http://schemas.microsoft.com/office/powerpoint/2010/main" val="3206911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 this</a:t>
            </a:r>
            <a:r>
              <a:rPr lang="en-US" baseline="0" dirty="0" smtClean="0"/>
              <a:t> part,</a:t>
            </a:r>
          </a:p>
          <a:p>
            <a:r>
              <a:rPr lang="en-US" baseline="0" dirty="0" smtClean="0"/>
              <a:t>The fluorescence and Cherenkov light have been implemented and validated</a:t>
            </a:r>
          </a:p>
          <a:p>
            <a:r>
              <a:rPr lang="en-US" baseline="0" dirty="0" smtClean="0"/>
              <a:t>The </a:t>
            </a:r>
            <a:r>
              <a:rPr lang="en-US" baseline="0" dirty="0" err="1" smtClean="0"/>
              <a:t>binthesky</a:t>
            </a:r>
            <a:r>
              <a:rPr lang="en-US" baseline="0" dirty="0" smtClean="0"/>
              <a:t> framework is easy to use different experiments configurations</a:t>
            </a:r>
          </a:p>
          <a:p>
            <a:r>
              <a:rPr lang="en-US" baseline="0" dirty="0" smtClean="0"/>
              <a:t> and could also be used in the calibration task</a:t>
            </a:r>
          </a:p>
          <a:p>
            <a:endParaRPr lang="en-US" baseline="0" dirty="0" smtClean="0"/>
          </a:p>
          <a:p>
            <a:r>
              <a:rPr lang="en-US" baseline="0" dirty="0" smtClean="0"/>
              <a:t>This is the first step to further implement a 3D reconstruction method</a:t>
            </a:r>
          </a:p>
          <a:p>
            <a:r>
              <a:rPr lang="en-US" baseline="0" dirty="0" smtClean="0"/>
              <a:t>Using the lateral width on the camera and the time information perpendicular to the camera</a:t>
            </a:r>
          </a:p>
        </p:txBody>
      </p:sp>
      <p:sp>
        <p:nvSpPr>
          <p:cNvPr id="4" name="Slide Number Placeholder 3"/>
          <p:cNvSpPr>
            <a:spLocks noGrp="1"/>
          </p:cNvSpPr>
          <p:nvPr>
            <p:ph type="sldNum" sz="quarter" idx="10"/>
          </p:nvPr>
        </p:nvSpPr>
        <p:spPr/>
        <p:txBody>
          <a:bodyPr/>
          <a:lstStyle/>
          <a:p>
            <a:fld id="{5340C3AE-F14D-447F-AEB2-7746A4B111E6}" type="slidenum">
              <a:rPr lang="en-US" smtClean="0"/>
              <a:t>20</a:t>
            </a:fld>
            <a:endParaRPr lang="en-US"/>
          </a:p>
        </p:txBody>
      </p:sp>
    </p:spTree>
    <p:extLst>
      <p:ext uri="{BB962C8B-B14F-4D97-AF65-F5344CB8AC3E}">
        <p14:creationId xmlns:p14="http://schemas.microsoft.com/office/powerpoint/2010/main" val="2694004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 new detector for muons we can</a:t>
            </a:r>
            <a:r>
              <a:rPr lang="en-US" baseline="0" dirty="0" smtClean="0"/>
              <a:t> recover the electromagnetic signal and calibrate the SD energy using the SD electromagnetic signal</a:t>
            </a:r>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21</a:t>
            </a:fld>
            <a:endParaRPr lang="en-US"/>
          </a:p>
        </p:txBody>
      </p:sp>
    </p:spTree>
    <p:extLst>
      <p:ext uri="{BB962C8B-B14F-4D97-AF65-F5344CB8AC3E}">
        <p14:creationId xmlns:p14="http://schemas.microsoft.com/office/powerpoint/2010/main" val="1343027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two events Fitted with the LDF</a:t>
            </a:r>
          </a:p>
          <a:p>
            <a:r>
              <a:rPr lang="en-US" dirty="0" smtClean="0"/>
              <a:t>Before</a:t>
            </a:r>
            <a:r>
              <a:rPr lang="en-US" baseline="0" dirty="0" smtClean="0"/>
              <a:t> continuing we should parametrize the slope beta event by event</a:t>
            </a:r>
          </a:p>
          <a:p>
            <a:r>
              <a:rPr lang="en-US" baseline="0" dirty="0" smtClean="0"/>
              <a:t>----------</a:t>
            </a:r>
          </a:p>
          <a:p>
            <a:r>
              <a:rPr lang="en-US" baseline="0" dirty="0" smtClean="0"/>
              <a:t>This is the slope beta parametrization for the total signal</a:t>
            </a:r>
          </a:p>
          <a:p>
            <a:r>
              <a:rPr lang="en-US" baseline="0" dirty="0" smtClean="0"/>
              <a:t>For the </a:t>
            </a:r>
            <a:r>
              <a:rPr lang="en-US" baseline="0" dirty="0" err="1" smtClean="0"/>
              <a:t>em</a:t>
            </a:r>
            <a:endParaRPr lang="en-US" baseline="0" dirty="0" smtClean="0"/>
          </a:p>
          <a:p>
            <a:r>
              <a:rPr lang="en-US" baseline="0" dirty="0" smtClean="0"/>
              <a:t>And for </a:t>
            </a:r>
            <a:r>
              <a:rPr lang="en-US" baseline="0" dirty="0" err="1" smtClean="0"/>
              <a:t>muonic</a:t>
            </a:r>
            <a:r>
              <a:rPr lang="en-US" baseline="0" dirty="0" smtClean="0"/>
              <a:t> signal</a:t>
            </a:r>
          </a:p>
          <a:p>
            <a:endParaRPr lang="en-US" baseline="0" dirty="0" smtClean="0"/>
          </a:p>
          <a:p>
            <a:r>
              <a:rPr lang="en-US" baseline="0" dirty="0" smtClean="0"/>
              <a:t>The muon have the lower slope and the </a:t>
            </a:r>
            <a:r>
              <a:rPr lang="en-US" baseline="0" dirty="0" err="1" smtClean="0"/>
              <a:t>em</a:t>
            </a:r>
            <a:r>
              <a:rPr lang="en-US" baseline="0" dirty="0" smtClean="0"/>
              <a:t> part has the higher slope</a:t>
            </a:r>
          </a:p>
          <a:p>
            <a:r>
              <a:rPr lang="en-US" baseline="0" dirty="0" smtClean="0"/>
              <a:t>Currently, on data we can only measure the total signal</a:t>
            </a:r>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22</a:t>
            </a:fld>
            <a:endParaRPr lang="en-US"/>
          </a:p>
        </p:txBody>
      </p:sp>
    </p:spTree>
    <p:extLst>
      <p:ext uri="{BB962C8B-B14F-4D97-AF65-F5344CB8AC3E}">
        <p14:creationId xmlns:p14="http://schemas.microsoft.com/office/powerpoint/2010/main" val="1491378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t>
            </a:r>
          </a:p>
          <a:p>
            <a:r>
              <a:rPr lang="en-US" dirty="0" smtClean="0"/>
              <a:t>The total slope for proton</a:t>
            </a:r>
            <a:r>
              <a:rPr lang="en-US" baseline="0" dirty="0" smtClean="0"/>
              <a:t> and iron have a little shift, since the iron shower have more muons</a:t>
            </a:r>
          </a:p>
          <a:p>
            <a:r>
              <a:rPr lang="en-US" baseline="0" dirty="0" smtClean="0"/>
              <a:t>And in vertical events the data is consistent with protons</a:t>
            </a:r>
          </a:p>
          <a:p>
            <a:endParaRPr lang="en-US" baseline="0" dirty="0" smtClean="0"/>
          </a:p>
          <a:p>
            <a:r>
              <a:rPr lang="en-US" baseline="0" dirty="0" smtClean="0"/>
              <a:t>However,</a:t>
            </a:r>
          </a:p>
          <a:p>
            <a:r>
              <a:rPr lang="en-US" baseline="0" dirty="0" smtClean="0"/>
              <a:t>In horizontal events the data is not consistent with the models</a:t>
            </a:r>
          </a:p>
          <a:p>
            <a:r>
              <a:rPr lang="en-US" dirty="0" smtClean="0"/>
              <a:t>The slope</a:t>
            </a:r>
            <a:r>
              <a:rPr lang="en-US" baseline="0" dirty="0" smtClean="0"/>
              <a:t> is higher where it should be similar to the </a:t>
            </a:r>
            <a:r>
              <a:rPr lang="en-US" baseline="0" dirty="0" err="1" smtClean="0"/>
              <a:t>muonic</a:t>
            </a:r>
            <a:r>
              <a:rPr lang="en-US" baseline="0" dirty="0" smtClean="0"/>
              <a:t> slope</a:t>
            </a:r>
          </a:p>
          <a:p>
            <a:r>
              <a:rPr lang="en-US" baseline="0" dirty="0" smtClean="0"/>
              <a:t>Since in vertical events the slope is consistent, </a:t>
            </a:r>
          </a:p>
          <a:p>
            <a:r>
              <a:rPr lang="en-US" baseline="0" dirty="0" smtClean="0"/>
              <a:t>than the </a:t>
            </a:r>
            <a:r>
              <a:rPr lang="en-US" baseline="0" dirty="0" err="1" smtClean="0"/>
              <a:t>muonic</a:t>
            </a:r>
            <a:r>
              <a:rPr lang="en-US" baseline="0" dirty="0" smtClean="0"/>
              <a:t> LDF should be different in the data</a:t>
            </a:r>
          </a:p>
          <a:p>
            <a:r>
              <a:rPr lang="en-US" baseline="0" dirty="0" smtClean="0"/>
              <a:t>And a possibility is that the muons could have an harder spectrum</a:t>
            </a:r>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23</a:t>
            </a:fld>
            <a:endParaRPr lang="en-US"/>
          </a:p>
        </p:txBody>
      </p:sp>
    </p:spTree>
    <p:extLst>
      <p:ext uri="{BB962C8B-B14F-4D97-AF65-F5344CB8AC3E}">
        <p14:creationId xmlns:p14="http://schemas.microsoft.com/office/powerpoint/2010/main" val="1045828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endParaRPr lang="en-US" baseline="0" dirty="0" smtClean="0"/>
          </a:p>
          <a:p>
            <a:r>
              <a:rPr lang="en-US" baseline="0" dirty="0" smtClean="0"/>
              <a:t>We are going to calibrated the SD energy with the electromagnetic signal and the others</a:t>
            </a:r>
          </a:p>
          <a:p>
            <a:r>
              <a:rPr lang="en-US" baseline="0" dirty="0" smtClean="0"/>
              <a:t>But, we can not use the signal at 1000 m directly because it is attenuated in the atmosphere</a:t>
            </a:r>
          </a:p>
          <a:p>
            <a:r>
              <a:rPr lang="en-US" baseline="0" dirty="0" smtClean="0"/>
              <a:t>At the same energy, in vertical event we would measure a signal and at horizontal events we would have a much smaller signal</a:t>
            </a:r>
          </a:p>
          <a:p>
            <a:r>
              <a:rPr lang="en-US" dirty="0" smtClean="0"/>
              <a:t>So</a:t>
            </a:r>
            <a:r>
              <a:rPr lang="en-US" baseline="0" dirty="0" smtClean="0"/>
              <a:t> we need to determine the attenuation curves</a:t>
            </a:r>
          </a:p>
          <a:p>
            <a:r>
              <a:rPr lang="en-US" baseline="0" dirty="0" smtClean="0"/>
              <a:t>-------</a:t>
            </a:r>
          </a:p>
          <a:p>
            <a:r>
              <a:rPr lang="en-US" baseline="0" dirty="0" smtClean="0"/>
              <a:t>These are the attenuation curves for the electromagnetic component</a:t>
            </a:r>
          </a:p>
          <a:p>
            <a:r>
              <a:rPr lang="en-US" baseline="0" dirty="0" smtClean="0"/>
              <a:t>The horizontal events have around 14% of the signal in vertical events</a:t>
            </a:r>
          </a:p>
          <a:p>
            <a:r>
              <a:rPr lang="en-US" baseline="0" dirty="0" smtClean="0"/>
              <a:t>And the </a:t>
            </a:r>
            <a:r>
              <a:rPr lang="en-US" baseline="0" dirty="0" err="1" smtClean="0"/>
              <a:t>rion</a:t>
            </a:r>
            <a:r>
              <a:rPr lang="en-US" baseline="0" dirty="0" smtClean="0"/>
              <a:t> and proton curves are slightly different here</a:t>
            </a:r>
          </a:p>
          <a:p>
            <a:r>
              <a:rPr lang="en-US" baseline="0" dirty="0" smtClean="0"/>
              <a:t>------</a:t>
            </a:r>
          </a:p>
          <a:p>
            <a:r>
              <a:rPr lang="en-US" baseline="0" dirty="0" smtClean="0"/>
              <a:t>The </a:t>
            </a:r>
            <a:r>
              <a:rPr lang="en-US" baseline="0" dirty="0" err="1" smtClean="0"/>
              <a:t>muonic</a:t>
            </a:r>
            <a:r>
              <a:rPr lang="en-US" baseline="0" dirty="0" smtClean="0"/>
              <a:t> attenuation is basically constant because the muons are much less attenuated in the atmosphere</a:t>
            </a:r>
          </a:p>
          <a:p>
            <a:r>
              <a:rPr lang="en-US" baseline="0" dirty="0" smtClean="0"/>
              <a:t>------</a:t>
            </a:r>
          </a:p>
          <a:p>
            <a:r>
              <a:rPr lang="en-US" baseline="0" dirty="0" smtClean="0"/>
              <a:t>The total curves are something between</a:t>
            </a:r>
          </a:p>
          <a:p>
            <a:r>
              <a:rPr lang="en-US" baseline="0" dirty="0" smtClean="0"/>
              <a:t>-------</a:t>
            </a:r>
          </a:p>
          <a:p>
            <a:r>
              <a:rPr lang="en-US" baseline="0" dirty="0" smtClean="0"/>
              <a:t>With the attenuation curves we covert the signal to the signal at 38 </a:t>
            </a:r>
            <a:r>
              <a:rPr lang="en-US" baseline="0" dirty="0" err="1" smtClean="0"/>
              <a:t>deg</a:t>
            </a:r>
            <a:endParaRPr lang="en-US" baseline="0" dirty="0" smtClean="0"/>
          </a:p>
          <a:p>
            <a:r>
              <a:rPr lang="en-US" baseline="0" dirty="0" smtClean="0"/>
              <a:t>-----</a:t>
            </a:r>
          </a:p>
          <a:p>
            <a:r>
              <a:rPr lang="en-US" baseline="0" dirty="0" smtClean="0"/>
              <a:t>And now we can compare the total attenuations with the data</a:t>
            </a:r>
          </a:p>
          <a:p>
            <a:r>
              <a:rPr lang="en-US" baseline="0" dirty="0" smtClean="0"/>
              <a:t>The data is compatible with protons, but not far from iron</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5340C3AE-F14D-447F-AEB2-7746A4B111E6}" type="slidenum">
              <a:rPr lang="en-US" smtClean="0"/>
              <a:t>24</a:t>
            </a:fld>
            <a:endParaRPr lang="en-US"/>
          </a:p>
        </p:txBody>
      </p:sp>
    </p:spTree>
    <p:extLst>
      <p:ext uri="{BB962C8B-B14F-4D97-AF65-F5344CB8AC3E}">
        <p14:creationId xmlns:p14="http://schemas.microsoft.com/office/powerpoint/2010/main" val="2310789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can calibrate the energy on SD with the S38</a:t>
            </a:r>
          </a:p>
          <a:p>
            <a:r>
              <a:rPr lang="en-US" dirty="0" smtClean="0"/>
              <a:t>These</a:t>
            </a:r>
            <a:r>
              <a:rPr lang="en-US" baseline="0" dirty="0" smtClean="0"/>
              <a:t> are the calibration curves for the total signal, </a:t>
            </a:r>
            <a:r>
              <a:rPr lang="en-US" baseline="0" dirty="0" err="1" smtClean="0"/>
              <a:t>em</a:t>
            </a:r>
            <a:r>
              <a:rPr lang="en-US" baseline="0" dirty="0" smtClean="0"/>
              <a:t> and mu</a:t>
            </a:r>
          </a:p>
          <a:p>
            <a:endParaRPr lang="en-US" baseline="0" dirty="0" smtClean="0"/>
          </a:p>
          <a:p>
            <a:endParaRPr lang="en-US" baseline="0" dirty="0" smtClean="0"/>
          </a:p>
          <a:p>
            <a:r>
              <a:rPr lang="en-US" baseline="0" dirty="0" smtClean="0"/>
              <a:t>What are the energy resolution of each component?</a:t>
            </a:r>
          </a:p>
          <a:p>
            <a:r>
              <a:rPr lang="en-US" baseline="0" dirty="0" err="1" smtClean="0"/>
              <a:t>Thisis</a:t>
            </a:r>
            <a:r>
              <a:rPr lang="en-US" baseline="0" dirty="0" smtClean="0"/>
              <a:t> is the energy resolution for proton and iron</a:t>
            </a:r>
          </a:p>
          <a:p>
            <a:r>
              <a:rPr lang="en-US" baseline="0" dirty="0" smtClean="0"/>
              <a:t>For example:</a:t>
            </a:r>
          </a:p>
          <a:p>
            <a:r>
              <a:rPr lang="en-US" baseline="0" dirty="0" smtClean="0"/>
              <a:t>In the proton case </a:t>
            </a:r>
          </a:p>
          <a:p>
            <a:r>
              <a:rPr lang="en-US" baseline="0" dirty="0" smtClean="0"/>
              <a:t>The total resolution is about 15 % while the </a:t>
            </a:r>
            <a:r>
              <a:rPr lang="en-US" baseline="0" dirty="0" err="1" smtClean="0"/>
              <a:t>em</a:t>
            </a:r>
            <a:r>
              <a:rPr lang="en-US" baseline="0" dirty="0" smtClean="0"/>
              <a:t> is 17%</a:t>
            </a:r>
          </a:p>
          <a:p>
            <a:r>
              <a:rPr lang="en-US" baseline="0" dirty="0" smtClean="0"/>
              <a:t>This seems against our idea to improve the calibration</a:t>
            </a:r>
          </a:p>
          <a:p>
            <a:r>
              <a:rPr lang="en-US" baseline="0" dirty="0" smtClean="0"/>
              <a:t>But first of all, remember that the FD energy and the electromagnetic component on the ground are correlated</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340C3AE-F14D-447F-AEB2-7746A4B111E6}" type="slidenum">
              <a:rPr lang="en-US" smtClean="0"/>
              <a:t>25</a:t>
            </a:fld>
            <a:endParaRPr lang="en-US"/>
          </a:p>
        </p:txBody>
      </p:sp>
    </p:spTree>
    <p:extLst>
      <p:ext uri="{BB962C8B-B14F-4D97-AF65-F5344CB8AC3E}">
        <p14:creationId xmlns:p14="http://schemas.microsoft.com/office/powerpoint/2010/main" val="937859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more important!</a:t>
            </a:r>
          </a:p>
          <a:p>
            <a:r>
              <a:rPr lang="en-US" baseline="0" dirty="0" smtClean="0"/>
              <a:t>The </a:t>
            </a:r>
            <a:r>
              <a:rPr lang="en-US" baseline="0" dirty="0" err="1" smtClean="0"/>
              <a:t>em</a:t>
            </a:r>
            <a:r>
              <a:rPr lang="en-US" baseline="0" dirty="0" smtClean="0"/>
              <a:t> component is very </a:t>
            </a:r>
            <a:r>
              <a:rPr lang="en-US" baseline="0" dirty="0" err="1" smtClean="0"/>
              <a:t>very</a:t>
            </a:r>
            <a:r>
              <a:rPr lang="en-US" baseline="0" dirty="0" smtClean="0"/>
              <a:t> attenuated</a:t>
            </a:r>
          </a:p>
          <a:p>
            <a:r>
              <a:rPr lang="en-US" baseline="0" dirty="0" smtClean="0"/>
              <a:t>So, we should look at the resolutions as function of the angle</a:t>
            </a:r>
          </a:p>
          <a:p>
            <a:endParaRPr lang="en-US" dirty="0" smtClean="0"/>
          </a:p>
          <a:p>
            <a:endParaRPr lang="en-US" dirty="0" smtClean="0"/>
          </a:p>
          <a:p>
            <a:r>
              <a:rPr lang="en-US" dirty="0" smtClean="0"/>
              <a:t>This is the resolution</a:t>
            </a:r>
            <a:r>
              <a:rPr lang="en-US" baseline="0" dirty="0" smtClean="0"/>
              <a:t> performed in different zenith intervals</a:t>
            </a:r>
          </a:p>
          <a:p>
            <a:r>
              <a:rPr lang="en-US" baseline="0" dirty="0" smtClean="0"/>
              <a:t>We can see the </a:t>
            </a:r>
            <a:r>
              <a:rPr lang="en-US" baseline="0" dirty="0" err="1" smtClean="0"/>
              <a:t>em</a:t>
            </a:r>
            <a:r>
              <a:rPr lang="en-US" baseline="0" dirty="0" smtClean="0"/>
              <a:t> resolution get much worst for horizontal events</a:t>
            </a:r>
          </a:p>
          <a:p>
            <a:r>
              <a:rPr lang="en-US" baseline="0" dirty="0" smtClean="0"/>
              <a:t>But at vertical events it is better than the total </a:t>
            </a:r>
            <a:r>
              <a:rPr lang="en-US" baseline="0" dirty="0" err="1" smtClean="0"/>
              <a:t>compoenent</a:t>
            </a:r>
            <a:endParaRPr lang="en-US" baseline="0" dirty="0" smtClean="0"/>
          </a:p>
          <a:p>
            <a:r>
              <a:rPr lang="en-US" baseline="0" dirty="0" smtClean="0"/>
              <a:t>-----</a:t>
            </a:r>
          </a:p>
          <a:p>
            <a:r>
              <a:rPr lang="en-US" baseline="0" dirty="0" smtClean="0"/>
              <a:t>The </a:t>
            </a:r>
            <a:r>
              <a:rPr lang="en-US" baseline="0" dirty="0" err="1" smtClean="0"/>
              <a:t>muonic</a:t>
            </a:r>
            <a:r>
              <a:rPr lang="en-US" baseline="0" dirty="0" smtClean="0"/>
              <a:t> resolution is almost </a:t>
            </a:r>
            <a:r>
              <a:rPr lang="en-US" baseline="0" dirty="0" err="1" smtClean="0"/>
              <a:t>contant</a:t>
            </a:r>
            <a:r>
              <a:rPr lang="en-US" baseline="0" dirty="0" smtClean="0"/>
              <a:t> since they don’t have atmospheric attenuations</a:t>
            </a:r>
          </a:p>
          <a:p>
            <a:r>
              <a:rPr lang="en-US" baseline="0" dirty="0" smtClean="0"/>
              <a:t>------</a:t>
            </a:r>
          </a:p>
          <a:p>
            <a:r>
              <a:rPr lang="en-US" baseline="0" dirty="0" smtClean="0"/>
              <a:t>This is the same picture for the iron sample</a:t>
            </a:r>
          </a:p>
          <a:p>
            <a:r>
              <a:rPr lang="en-US" baseline="0" dirty="0" smtClean="0"/>
              <a:t>-----</a:t>
            </a:r>
          </a:p>
          <a:p>
            <a:r>
              <a:rPr lang="en-US" baseline="0" dirty="0" smtClean="0"/>
              <a:t>We can see that at least below 40deg we can use the </a:t>
            </a:r>
            <a:r>
              <a:rPr lang="en-US" baseline="0" dirty="0" err="1" smtClean="0"/>
              <a:t>em</a:t>
            </a:r>
            <a:r>
              <a:rPr lang="en-US" baseline="0" dirty="0" smtClean="0"/>
              <a:t> signal to calibrate the energy of the surface detectors</a:t>
            </a:r>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26</a:t>
            </a:fld>
            <a:endParaRPr lang="en-US"/>
          </a:p>
        </p:txBody>
      </p:sp>
    </p:spTree>
    <p:extLst>
      <p:ext uri="{BB962C8B-B14F-4D97-AF65-F5344CB8AC3E}">
        <p14:creationId xmlns:p14="http://schemas.microsoft.com/office/powerpoint/2010/main" val="4149872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compare the</a:t>
            </a:r>
            <a:r>
              <a:rPr lang="en-US" baseline="0" dirty="0" smtClean="0"/>
              <a:t> calibration of the total signal with the data,</a:t>
            </a:r>
          </a:p>
          <a:p>
            <a:r>
              <a:rPr lang="en-US" baseline="0" dirty="0" smtClean="0"/>
              <a:t>And we found that the data is higher, consistent with a change in the </a:t>
            </a:r>
            <a:r>
              <a:rPr lang="en-US" baseline="0" dirty="0" err="1" smtClean="0"/>
              <a:t>compostion</a:t>
            </a:r>
            <a:endParaRPr lang="en-US" baseline="0" dirty="0" smtClean="0"/>
          </a:p>
          <a:p>
            <a:endParaRPr lang="en-US" baseline="0" dirty="0" smtClean="0"/>
          </a:p>
          <a:p>
            <a:r>
              <a:rPr lang="en-US" baseline="0" dirty="0" smtClean="0"/>
              <a:t>In the case o the muons, </a:t>
            </a:r>
          </a:p>
          <a:p>
            <a:r>
              <a:rPr lang="en-US" baseline="0" dirty="0" smtClean="0"/>
              <a:t>We can also compare the simulations with the very inclined events calibration</a:t>
            </a:r>
          </a:p>
          <a:p>
            <a:r>
              <a:rPr lang="en-US" baseline="0" dirty="0" smtClean="0"/>
              <a:t>And the data slope is also much higher</a:t>
            </a:r>
          </a:p>
          <a:p>
            <a:r>
              <a:rPr lang="en-US" baseline="0" dirty="0" smtClean="0"/>
              <a:t>But here the </a:t>
            </a:r>
            <a:r>
              <a:rPr lang="en-US" baseline="0" dirty="0" err="1" smtClean="0"/>
              <a:t>em</a:t>
            </a:r>
            <a:r>
              <a:rPr lang="en-US" baseline="0" dirty="0" smtClean="0"/>
              <a:t> composition wasn’t enough to justified the difference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27</a:t>
            </a:fld>
            <a:endParaRPr lang="en-US"/>
          </a:p>
        </p:txBody>
      </p:sp>
    </p:spTree>
    <p:extLst>
      <p:ext uri="{BB962C8B-B14F-4D97-AF65-F5344CB8AC3E}">
        <p14:creationId xmlns:p14="http://schemas.microsoft.com/office/powerpoint/2010/main" val="2944063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a:t>
            </a:r>
          </a:p>
          <a:p>
            <a:r>
              <a:rPr lang="en-US" dirty="0" smtClean="0"/>
              <a:t>The SD can be calibrated using the </a:t>
            </a:r>
            <a:r>
              <a:rPr lang="en-US" dirty="0" err="1" smtClean="0"/>
              <a:t>em</a:t>
            </a:r>
            <a:r>
              <a:rPr lang="en-US" dirty="0" smtClean="0"/>
              <a:t> signal with a better resolution than the total signal</a:t>
            </a:r>
            <a:r>
              <a:rPr lang="en-US" baseline="0" dirty="0" smtClean="0"/>
              <a:t> below 40º</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panose="020F0502020204030204" pitchFamily="34" charset="0"/>
              </a:rPr>
              <a:t>Muons could be measured indirectly from the energy calibration.</a:t>
            </a:r>
          </a:p>
          <a:p>
            <a:endParaRPr lang="en-US" dirty="0" smtClean="0"/>
          </a:p>
          <a:p>
            <a:r>
              <a:rPr lang="en-US" dirty="0" smtClean="0"/>
              <a:t>And</a:t>
            </a:r>
            <a:r>
              <a:rPr lang="en-US" baseline="0" dirty="0" smtClean="0"/>
              <a:t> we saw that the muons don’t seem compatible with models</a:t>
            </a:r>
          </a:p>
          <a:p>
            <a:r>
              <a:rPr lang="en-US" baseline="0" dirty="0" smtClean="0"/>
              <a:t>The slope beta is different and the energy calibration</a:t>
            </a:r>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28</a:t>
            </a:fld>
            <a:endParaRPr lang="en-US"/>
          </a:p>
        </p:txBody>
      </p:sp>
    </p:spTree>
    <p:extLst>
      <p:ext uri="{BB962C8B-B14F-4D97-AF65-F5344CB8AC3E}">
        <p14:creationId xmlns:p14="http://schemas.microsoft.com/office/powerpoint/2010/main" val="38027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detector for muons could be MARTA Array</a:t>
            </a:r>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29</a:t>
            </a:fld>
            <a:endParaRPr lang="en-US"/>
          </a:p>
        </p:txBody>
      </p:sp>
    </p:spTree>
    <p:extLst>
      <p:ext uri="{BB962C8B-B14F-4D97-AF65-F5344CB8AC3E}">
        <p14:creationId xmlns:p14="http://schemas.microsoft.com/office/powerpoint/2010/main" val="2217512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Earth is constantly hit</a:t>
            </a:r>
            <a:r>
              <a:rPr lang="en-GB" sz="1200" kern="1200" baseline="0" dirty="0" smtClean="0">
                <a:solidFill>
                  <a:schemeClr val="tx1"/>
                </a:solidFill>
                <a:effectLst/>
                <a:latin typeface="+mn-lt"/>
                <a:ea typeface="+mn-ea"/>
                <a:cs typeface="+mn-cs"/>
              </a:rPr>
              <a:t> by extra-terrestrial particles.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But at the energies above 10^18 that we want to study at auger,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 the CR fluxes are very small and we </a:t>
            </a:r>
            <a:r>
              <a:rPr lang="en-GB" sz="1200" kern="1200" baseline="0" dirty="0" smtClean="0">
                <a:solidFill>
                  <a:schemeClr val="tx1"/>
                </a:solidFill>
                <a:effectLst/>
                <a:latin typeface="+mn-lt"/>
                <a:ea typeface="+mn-ea"/>
                <a:cs typeface="+mn-cs"/>
              </a:rPr>
              <a:t>cannot detect them directly</a:t>
            </a:r>
            <a:r>
              <a:rPr lang="en-GB" sz="120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so there many </a:t>
            </a:r>
            <a:r>
              <a:rPr lang="en-GB" sz="1200" kern="1200" baseline="0" dirty="0" smtClean="0">
                <a:solidFill>
                  <a:schemeClr val="tx1"/>
                </a:solidFill>
                <a:effectLst/>
                <a:latin typeface="+mn-lt"/>
                <a:ea typeface="+mn-ea"/>
                <a:cs typeface="+mn-cs"/>
              </a:rPr>
              <a:t>unknowns</a:t>
            </a: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What is the composition of cosmic rays?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What is the origin of these extremely energetic particles?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And what</a:t>
            </a:r>
            <a:r>
              <a:rPr lang="en-GB" sz="1200" kern="1200" baseline="0" dirty="0" smtClean="0">
                <a:solidFill>
                  <a:schemeClr val="tx1"/>
                </a:solidFill>
                <a:effectLst/>
                <a:latin typeface="+mn-lt"/>
                <a:ea typeface="+mn-ea"/>
                <a:cs typeface="+mn-cs"/>
              </a:rPr>
              <a:t> kind of interactions occurs at those energies?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Since we cannot build</a:t>
            </a:r>
            <a:r>
              <a:rPr lang="en-US" sz="1200" kern="1200" baseline="0" dirty="0" smtClean="0">
                <a:solidFill>
                  <a:schemeClr val="tx1"/>
                </a:solidFill>
                <a:effectLst/>
                <a:latin typeface="+mn-lt"/>
                <a:ea typeface="+mn-ea"/>
                <a:cs typeface="+mn-cs"/>
              </a:rPr>
              <a:t> a huge detector in space, </a:t>
            </a:r>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use the atmosphere as the detector.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 when a </a:t>
            </a:r>
            <a:r>
              <a:rPr lang="en-US" sz="1200" kern="1200" dirty="0" smtClean="0">
                <a:solidFill>
                  <a:schemeClr val="tx1"/>
                </a:solidFill>
                <a:effectLst/>
                <a:latin typeface="+mn-lt"/>
                <a:ea typeface="+mn-ea"/>
                <a:cs typeface="+mn-cs"/>
              </a:rPr>
              <a:t>cosmic ray enters the atmosphere, it will interact with the air nuclei,</a:t>
            </a:r>
            <a:r>
              <a:rPr lang="en-US" sz="1200" kern="1200" baseline="0" dirty="0" smtClean="0">
                <a:solidFill>
                  <a:schemeClr val="tx1"/>
                </a:solidFill>
                <a:effectLst/>
                <a:latin typeface="+mn-lt"/>
                <a:ea typeface="+mn-ea"/>
                <a:cs typeface="+mn-cs"/>
              </a:rPr>
              <a:t> in an hadronic interaction,</a:t>
            </a:r>
            <a:r>
              <a:rPr lang="en-US" sz="1200" kern="1200" dirty="0" smtClean="0">
                <a:solidFill>
                  <a:schemeClr val="tx1"/>
                </a:solidFill>
                <a:effectLst/>
                <a:latin typeface="+mn-lt"/>
                <a:ea typeface="+mn-ea"/>
                <a:cs typeface="+mn-cs"/>
              </a:rPr>
              <a:t> producing many of particles.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Many hadrons are produced, mostly </a:t>
            </a:r>
            <a:r>
              <a:rPr lang="en-US" sz="1200" kern="1200" baseline="0" dirty="0" err="1" smtClean="0">
                <a:solidFill>
                  <a:schemeClr val="tx1"/>
                </a:solidFill>
                <a:effectLst/>
                <a:latin typeface="+mn-lt"/>
                <a:ea typeface="+mn-ea"/>
                <a:cs typeface="+mn-cs"/>
              </a:rPr>
              <a:t>pions</a:t>
            </a:r>
            <a:r>
              <a:rPr lang="en-US" sz="1200" kern="1200" baseline="0" dirty="0" smtClean="0">
                <a:solidFill>
                  <a:schemeClr val="tx1"/>
                </a:solidFill>
                <a:effectLst/>
                <a:latin typeface="+mn-lt"/>
                <a:ea typeface="+mn-ea"/>
                <a:cs typeface="+mn-cs"/>
              </a:rPr>
              <a:t> with a fraction of 1/3 neutral pi and 2/3 charged </a:t>
            </a:r>
            <a:r>
              <a:rPr lang="en-US" sz="1200" kern="1200" baseline="0" dirty="0" err="1" smtClean="0">
                <a:solidFill>
                  <a:schemeClr val="tx1"/>
                </a:solidFill>
                <a:effectLst/>
                <a:latin typeface="+mn-lt"/>
                <a:ea typeface="+mn-ea"/>
                <a:cs typeface="+mn-cs"/>
              </a:rPr>
              <a:t>pions</a:t>
            </a:r>
            <a:r>
              <a:rPr lang="en-US" sz="120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These charge </a:t>
            </a:r>
            <a:r>
              <a:rPr lang="en-US" sz="1200" kern="1200" baseline="0" dirty="0" err="1" smtClean="0">
                <a:solidFill>
                  <a:schemeClr val="tx1"/>
                </a:solidFill>
                <a:effectLst/>
                <a:latin typeface="+mn-lt"/>
                <a:ea typeface="+mn-ea"/>
                <a:cs typeface="+mn-cs"/>
              </a:rPr>
              <a:t>pions</a:t>
            </a:r>
            <a:r>
              <a:rPr lang="en-US" sz="1200" kern="1200" baseline="0" dirty="0" smtClean="0">
                <a:solidFill>
                  <a:schemeClr val="tx1"/>
                </a:solidFill>
                <a:effectLst/>
                <a:latin typeface="+mn-lt"/>
                <a:ea typeface="+mn-ea"/>
                <a:cs typeface="+mn-cs"/>
              </a:rPr>
              <a:t> can interact again producing more particles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Which is usually called the hadronic component and is close to the axis.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neutral </a:t>
            </a:r>
            <a:r>
              <a:rPr lang="en-US" sz="1200" kern="1200" baseline="0" dirty="0" err="1" smtClean="0">
                <a:solidFill>
                  <a:schemeClr val="tx1"/>
                </a:solidFill>
                <a:effectLst/>
                <a:latin typeface="+mn-lt"/>
                <a:ea typeface="+mn-ea"/>
                <a:cs typeface="+mn-cs"/>
              </a:rPr>
              <a:t>pions</a:t>
            </a:r>
            <a:r>
              <a:rPr lang="en-US" sz="1200" kern="1200" baseline="0" dirty="0" smtClean="0">
                <a:solidFill>
                  <a:schemeClr val="tx1"/>
                </a:solidFill>
                <a:effectLst/>
                <a:latin typeface="+mn-lt"/>
                <a:ea typeface="+mn-ea"/>
                <a:cs typeface="+mn-cs"/>
              </a:rPr>
              <a:t>, have a very small lifetime, so they decay almost immediately.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they decay into two photons.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These photons produces e-e+ pairs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which will again produce more  photons and in several processes and so 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Creating the electromagnetic cascade.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When the charge </a:t>
            </a:r>
            <a:r>
              <a:rPr lang="en-US" sz="1200" kern="1200" baseline="0" dirty="0" err="1" smtClean="0">
                <a:solidFill>
                  <a:schemeClr val="tx1"/>
                </a:solidFill>
                <a:effectLst/>
                <a:latin typeface="+mn-lt"/>
                <a:ea typeface="+mn-ea"/>
                <a:cs typeface="+mn-cs"/>
              </a:rPr>
              <a:t>pions</a:t>
            </a:r>
            <a:r>
              <a:rPr lang="en-US" sz="1200" kern="1200" baseline="0" dirty="0" smtClean="0">
                <a:solidFill>
                  <a:schemeClr val="tx1"/>
                </a:solidFill>
                <a:effectLst/>
                <a:latin typeface="+mn-lt"/>
                <a:ea typeface="+mn-ea"/>
                <a:cs typeface="+mn-cs"/>
              </a:rPr>
              <a:t> losses most of their energy, they will not have time to interact,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they will decay into muons and neutrinos producing the muon component.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40C3AE-F14D-447F-AEB2-7746A4B111E6}" type="slidenum">
              <a:rPr lang="en-US" smtClean="0"/>
              <a:t>3</a:t>
            </a:fld>
            <a:endParaRPr lang="en-US"/>
          </a:p>
        </p:txBody>
      </p:sp>
    </p:spTree>
    <p:extLst>
      <p:ext uri="{BB962C8B-B14F-4D97-AF65-F5344CB8AC3E}">
        <p14:creationId xmlns:p14="http://schemas.microsoft.com/office/powerpoint/2010/main" val="2101715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marta</a:t>
            </a:r>
            <a:r>
              <a:rPr lang="en-US" dirty="0" smtClean="0"/>
              <a:t> project consist in place RPC detectors below the normal tank</a:t>
            </a:r>
          </a:p>
          <a:p>
            <a:r>
              <a:rPr lang="en-US" dirty="0" smtClean="0"/>
              <a:t>The tanks would absorb</a:t>
            </a:r>
            <a:r>
              <a:rPr lang="en-US" baseline="0" dirty="0" smtClean="0"/>
              <a:t> the electromagnetic component and </a:t>
            </a:r>
          </a:p>
          <a:p>
            <a:r>
              <a:rPr lang="en-US" baseline="0" dirty="0" smtClean="0"/>
              <a:t>MARTA would detect the muons</a:t>
            </a:r>
          </a:p>
          <a:p>
            <a:endParaRPr lang="en-US" baseline="0" dirty="0" smtClean="0"/>
          </a:p>
          <a:p>
            <a:r>
              <a:rPr lang="en-US" baseline="0" dirty="0" smtClean="0"/>
              <a:t>So combining both, we could separate the muon and </a:t>
            </a:r>
            <a:r>
              <a:rPr lang="en-US" baseline="0" dirty="0" err="1" smtClean="0"/>
              <a:t>em</a:t>
            </a:r>
            <a:r>
              <a:rPr lang="en-US" baseline="0" dirty="0" smtClean="0"/>
              <a:t> signal and calibrate the </a:t>
            </a:r>
            <a:r>
              <a:rPr lang="en-US" baseline="0" dirty="0" err="1" smtClean="0"/>
              <a:t>sd</a:t>
            </a:r>
            <a:r>
              <a:rPr lang="en-US" baseline="0" dirty="0" smtClean="0"/>
              <a:t> energy with the electromagnetic signal</a:t>
            </a:r>
          </a:p>
          <a:p>
            <a:endParaRPr lang="en-US" baseline="0" dirty="0" smtClean="0"/>
          </a:p>
          <a:p>
            <a:endParaRPr lang="en-US" baseline="0" dirty="0" smtClean="0"/>
          </a:p>
          <a:p>
            <a:r>
              <a:rPr lang="en-US" baseline="0" dirty="0" smtClean="0"/>
              <a:t>And </a:t>
            </a:r>
          </a:p>
          <a:p>
            <a:r>
              <a:rPr lang="en-US" baseline="0" dirty="0" smtClean="0"/>
              <a:t>We can obtain the </a:t>
            </a:r>
            <a:r>
              <a:rPr lang="en-US" baseline="0" dirty="0" err="1" smtClean="0"/>
              <a:t>muonic</a:t>
            </a:r>
            <a:r>
              <a:rPr lang="en-US" baseline="0" dirty="0" smtClean="0"/>
              <a:t> average lateral profile</a:t>
            </a:r>
          </a:p>
          <a:p>
            <a:r>
              <a:rPr lang="en-US" baseline="0" dirty="0" smtClean="0"/>
              <a:t>Parametrized by this </a:t>
            </a:r>
            <a:r>
              <a:rPr lang="en-US" baseline="0" dirty="0" err="1" smtClean="0"/>
              <a:t>ldf</a:t>
            </a:r>
            <a:endParaRPr lang="en-US" baseline="0" dirty="0" smtClean="0"/>
          </a:p>
          <a:p>
            <a:r>
              <a:rPr lang="en-US" baseline="0" dirty="0" smtClean="0"/>
              <a:t>And the question now is if it possible to use the size parameter and the slope to estimate the composition</a:t>
            </a:r>
          </a:p>
        </p:txBody>
      </p:sp>
      <p:sp>
        <p:nvSpPr>
          <p:cNvPr id="4" name="Slide Number Placeholder 3"/>
          <p:cNvSpPr>
            <a:spLocks noGrp="1"/>
          </p:cNvSpPr>
          <p:nvPr>
            <p:ph type="sldNum" sz="quarter" idx="10"/>
          </p:nvPr>
        </p:nvSpPr>
        <p:spPr/>
        <p:txBody>
          <a:bodyPr/>
          <a:lstStyle/>
          <a:p>
            <a:fld id="{5340C3AE-F14D-447F-AEB2-7746A4B111E6}" type="slidenum">
              <a:rPr lang="en-US" smtClean="0"/>
              <a:t>30</a:t>
            </a:fld>
            <a:endParaRPr lang="en-US"/>
          </a:p>
        </p:txBody>
      </p:sp>
    </p:spTree>
    <p:extLst>
      <p:ext uri="{BB962C8B-B14F-4D97-AF65-F5344CB8AC3E}">
        <p14:creationId xmlns:p14="http://schemas.microsoft.com/office/powerpoint/2010/main" val="2959910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possible ways</a:t>
            </a:r>
          </a:p>
          <a:p>
            <a:r>
              <a:rPr lang="en-US" dirty="0" smtClean="0"/>
              <a:t>We</a:t>
            </a:r>
            <a:r>
              <a:rPr lang="en-US" baseline="0" dirty="0" smtClean="0"/>
              <a:t> can use the determine the average beta event by event</a:t>
            </a:r>
          </a:p>
          <a:p>
            <a:r>
              <a:rPr lang="en-US" baseline="0" dirty="0" smtClean="0"/>
              <a:t>Like we did before</a:t>
            </a:r>
          </a:p>
          <a:p>
            <a:r>
              <a:rPr lang="en-US" baseline="0" dirty="0" smtClean="0"/>
              <a:t>But the color are mixed, so the composition are not separated</a:t>
            </a:r>
          </a:p>
          <a:p>
            <a:r>
              <a:rPr lang="en-US" baseline="0" dirty="0" smtClean="0"/>
              <a:t>This beta is not good for a composition estimator but is dependent on the energy</a:t>
            </a:r>
          </a:p>
          <a:p>
            <a:endParaRPr lang="en-US" baseline="0" dirty="0" smtClean="0"/>
          </a:p>
          <a:p>
            <a:r>
              <a:rPr lang="en-US" baseline="0" dirty="0" smtClean="0"/>
              <a:t>The other possibility is to use the beta from the average LDF</a:t>
            </a:r>
          </a:p>
          <a:p>
            <a:r>
              <a:rPr lang="en-US" baseline="0" dirty="0" smtClean="0"/>
              <a:t>Here we can see that the compositions are separated and this could be used as composition estimator</a:t>
            </a:r>
          </a:p>
          <a:p>
            <a:endParaRPr lang="en-US" baseline="0" dirty="0" smtClean="0"/>
          </a:p>
          <a:p>
            <a:r>
              <a:rPr lang="en-US" baseline="0" dirty="0" smtClean="0"/>
              <a:t>But how many event we should use in the average LDF profile?</a:t>
            </a:r>
          </a:p>
          <a:p>
            <a:r>
              <a:rPr lang="en-US" baseline="0" dirty="0" smtClean="0"/>
              <a:t>We made a toy model with a known beta and fit it  to find out</a:t>
            </a:r>
          </a:p>
          <a:p>
            <a:endParaRPr lang="en-US" baseline="0" dirty="0" smtClean="0"/>
          </a:p>
          <a:p>
            <a:r>
              <a:rPr lang="en-US" baseline="0" dirty="0" smtClean="0"/>
              <a:t>In black is the original beta</a:t>
            </a:r>
          </a:p>
          <a:p>
            <a:r>
              <a:rPr lang="en-US" baseline="0" dirty="0" smtClean="0"/>
              <a:t>And in green is the beta from the average LDF, around 300 events we are already close to the real one</a:t>
            </a:r>
          </a:p>
          <a:p>
            <a:r>
              <a:rPr lang="en-US" baseline="0" dirty="0" smtClean="0"/>
              <a:t>In red is the event by event which have a bias in the result due to the definition of the likelihood </a:t>
            </a:r>
          </a:p>
        </p:txBody>
      </p:sp>
      <p:sp>
        <p:nvSpPr>
          <p:cNvPr id="4" name="Slide Number Placeholder 3"/>
          <p:cNvSpPr>
            <a:spLocks noGrp="1"/>
          </p:cNvSpPr>
          <p:nvPr>
            <p:ph type="sldNum" sz="quarter" idx="10"/>
          </p:nvPr>
        </p:nvSpPr>
        <p:spPr/>
        <p:txBody>
          <a:bodyPr/>
          <a:lstStyle/>
          <a:p>
            <a:fld id="{5340C3AE-F14D-447F-AEB2-7746A4B111E6}" type="slidenum">
              <a:rPr lang="en-US" smtClean="0"/>
              <a:t>31</a:t>
            </a:fld>
            <a:endParaRPr lang="en-US"/>
          </a:p>
        </p:txBody>
      </p:sp>
    </p:spTree>
    <p:extLst>
      <p:ext uri="{BB962C8B-B14F-4D97-AF65-F5344CB8AC3E}">
        <p14:creationId xmlns:p14="http://schemas.microsoft.com/office/powerpoint/2010/main" val="2279091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see the separation we could obtain combining the size parameter and the slope beta from the average </a:t>
            </a:r>
            <a:r>
              <a:rPr lang="en-US" baseline="0" dirty="0" err="1" smtClean="0"/>
              <a:t>ldf</a:t>
            </a:r>
            <a:endParaRPr lang="en-US" baseline="0" dirty="0" smtClean="0"/>
          </a:p>
          <a:p>
            <a:endParaRPr lang="en-US" baseline="0" dirty="0" smtClean="0"/>
          </a:p>
          <a:p>
            <a:r>
              <a:rPr lang="en-US" baseline="0" dirty="0" smtClean="0"/>
              <a:t>In vertical events</a:t>
            </a:r>
          </a:p>
          <a:p>
            <a:r>
              <a:rPr lang="en-US" baseline="0" dirty="0" smtClean="0"/>
              <a:t>We can see that the proton in blue and iron in red are well separated</a:t>
            </a:r>
          </a:p>
          <a:p>
            <a:r>
              <a:rPr lang="en-US" baseline="0" dirty="0" smtClean="0"/>
              <a:t>And a similar feature in horizontal events</a:t>
            </a:r>
          </a:p>
          <a:p>
            <a:endParaRPr lang="en-US" baseline="0" dirty="0" smtClean="0"/>
          </a:p>
          <a:p>
            <a:r>
              <a:rPr lang="en-US" baseline="0" dirty="0" smtClean="0"/>
              <a:t>Combining the beta parameter with other parameters, we can obtain separations around 3 to 8 </a:t>
            </a:r>
            <a:r>
              <a:rPr lang="en-US" baseline="0" dirty="0" err="1" smtClean="0"/>
              <a:t>sigmas</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32</a:t>
            </a:fld>
            <a:endParaRPr lang="en-US"/>
          </a:p>
        </p:txBody>
      </p:sp>
    </p:spTree>
    <p:extLst>
      <p:ext uri="{BB962C8B-B14F-4D97-AF65-F5344CB8AC3E}">
        <p14:creationId xmlns:p14="http://schemas.microsoft.com/office/powerpoint/2010/main" val="1835464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 can separate the </a:t>
            </a:r>
            <a:r>
              <a:rPr lang="en-US" dirty="0" err="1" smtClean="0"/>
              <a:t>em</a:t>
            </a:r>
            <a:r>
              <a:rPr lang="en-US" dirty="0" smtClean="0"/>
              <a:t> and </a:t>
            </a:r>
            <a:r>
              <a:rPr lang="en-US" dirty="0" err="1" smtClean="0"/>
              <a:t>muonic</a:t>
            </a:r>
            <a:r>
              <a:rPr lang="en-US" dirty="0" smtClean="0"/>
              <a:t> signal, we can use that information to recover the electromagnetic</a:t>
            </a:r>
            <a:r>
              <a:rPr lang="en-US" baseline="0" dirty="0" smtClean="0"/>
              <a:t> </a:t>
            </a:r>
            <a:r>
              <a:rPr lang="en-US" baseline="0" dirty="0" err="1" smtClean="0"/>
              <a:t>xmax</a:t>
            </a:r>
            <a:endParaRPr lang="en-US" baseline="0" dirty="0" smtClean="0"/>
          </a:p>
          <a:p>
            <a:endParaRPr lang="en-US" baseline="0" dirty="0" smtClean="0"/>
          </a:p>
          <a:p>
            <a:r>
              <a:rPr lang="en-US" baseline="0" dirty="0" smtClean="0"/>
              <a:t>We saw that the electromagnetic signal is attenuated in the atmosphere and so it  is very dependent to the distance of the </a:t>
            </a:r>
            <a:r>
              <a:rPr lang="en-US" baseline="0" dirty="0" err="1" smtClean="0"/>
              <a:t>xmax</a:t>
            </a:r>
            <a:r>
              <a:rPr lang="en-US" baseline="0" dirty="0" smtClean="0"/>
              <a:t> to the ground,</a:t>
            </a:r>
          </a:p>
          <a:p>
            <a:r>
              <a:rPr lang="en-US" baseline="0" dirty="0" smtClean="0"/>
              <a:t>The </a:t>
            </a:r>
            <a:r>
              <a:rPr lang="en-US" baseline="0" dirty="0" err="1" smtClean="0"/>
              <a:t>muonic</a:t>
            </a:r>
            <a:r>
              <a:rPr lang="en-US" baseline="0" dirty="0" smtClean="0"/>
              <a:t> component is not much attenuated, so it give the </a:t>
            </a:r>
            <a:r>
              <a:rPr lang="en-US" baseline="0" dirty="0" err="1" smtClean="0"/>
              <a:t>xmax</a:t>
            </a:r>
            <a:r>
              <a:rPr lang="en-US" baseline="0" dirty="0" smtClean="0"/>
              <a:t> evolution with energy</a:t>
            </a:r>
          </a:p>
          <a:p>
            <a:endParaRPr lang="en-US" baseline="0" dirty="0" smtClean="0"/>
          </a:p>
          <a:p>
            <a:r>
              <a:rPr lang="en-US" baseline="0" dirty="0" smtClean="0"/>
              <a:t>This is the calibration of the sample and the iron </a:t>
            </a:r>
          </a:p>
          <a:p>
            <a:r>
              <a:rPr lang="en-US" baseline="0" dirty="0" smtClean="0"/>
              <a:t>We can obtain a resolution around 45 g/cm2 in the proton </a:t>
            </a:r>
          </a:p>
          <a:p>
            <a:r>
              <a:rPr lang="en-US" baseline="0" dirty="0" smtClean="0"/>
              <a:t>And 23 g/cm2 for irons</a:t>
            </a:r>
          </a:p>
          <a:p>
            <a:endParaRPr lang="en-US" baseline="0" dirty="0" smtClean="0"/>
          </a:p>
          <a:p>
            <a:r>
              <a:rPr lang="en-US" baseline="0" dirty="0" smtClean="0"/>
              <a:t>Currently the </a:t>
            </a:r>
            <a:r>
              <a:rPr lang="en-US" baseline="0" dirty="0" err="1" smtClean="0"/>
              <a:t>muonic</a:t>
            </a:r>
            <a:r>
              <a:rPr lang="en-US" baseline="0" dirty="0" smtClean="0"/>
              <a:t> </a:t>
            </a:r>
            <a:r>
              <a:rPr lang="en-US" baseline="0" dirty="0" err="1" smtClean="0"/>
              <a:t>xmax</a:t>
            </a:r>
            <a:r>
              <a:rPr lang="en-US" baseline="0" dirty="0" smtClean="0"/>
              <a:t> has a resolution  between 100 to 55 g/cm2</a:t>
            </a:r>
          </a:p>
          <a:p>
            <a:r>
              <a:rPr lang="en-US" baseline="0" dirty="0" smtClean="0"/>
              <a:t>And a new method from the rise time has a resolution around 55 g/cm2</a:t>
            </a:r>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33</a:t>
            </a:fld>
            <a:endParaRPr lang="en-US"/>
          </a:p>
        </p:txBody>
      </p:sp>
    </p:spTree>
    <p:extLst>
      <p:ext uri="{BB962C8B-B14F-4D97-AF65-F5344CB8AC3E}">
        <p14:creationId xmlns:p14="http://schemas.microsoft.com/office/powerpoint/2010/main" val="264312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electromagnetic </a:t>
            </a:r>
            <a:r>
              <a:rPr lang="en-US" dirty="0" err="1" smtClean="0"/>
              <a:t>xmax</a:t>
            </a:r>
            <a:r>
              <a:rPr lang="en-US" dirty="0" smtClean="0"/>
              <a:t> from the telescopes</a:t>
            </a:r>
          </a:p>
          <a:p>
            <a:r>
              <a:rPr lang="en-US" dirty="0" smtClean="0"/>
              <a:t>And this is the </a:t>
            </a:r>
            <a:r>
              <a:rPr lang="en-US" dirty="0" err="1" smtClean="0"/>
              <a:t>muonic</a:t>
            </a:r>
            <a:r>
              <a:rPr lang="en-US" baseline="0" dirty="0" smtClean="0"/>
              <a:t> </a:t>
            </a:r>
            <a:r>
              <a:rPr lang="en-US" baseline="0" dirty="0" err="1" smtClean="0"/>
              <a:t>xmax</a:t>
            </a:r>
            <a:r>
              <a:rPr lang="en-US" baseline="0" dirty="0" smtClean="0"/>
              <a:t> from the very inclined events in SD</a:t>
            </a:r>
          </a:p>
          <a:p>
            <a:endParaRPr lang="en-US" baseline="0" dirty="0" smtClean="0"/>
          </a:p>
          <a:p>
            <a:r>
              <a:rPr lang="en-US" baseline="0" dirty="0" smtClean="0"/>
              <a:t>A detector like </a:t>
            </a:r>
            <a:r>
              <a:rPr lang="en-US" baseline="0" dirty="0" err="1" smtClean="0"/>
              <a:t>marta</a:t>
            </a:r>
            <a:r>
              <a:rPr lang="en-US" baseline="0" dirty="0" smtClean="0"/>
              <a:t> would allow to obtain both </a:t>
            </a:r>
            <a:r>
              <a:rPr lang="en-US" baseline="0" dirty="0" err="1" smtClean="0"/>
              <a:t>xmax</a:t>
            </a:r>
            <a:r>
              <a:rPr lang="en-US" baseline="0" dirty="0" smtClean="0"/>
              <a:t> with much higher statistics and </a:t>
            </a:r>
          </a:p>
          <a:p>
            <a:r>
              <a:rPr lang="en-US" baseline="0" dirty="0" smtClean="0"/>
              <a:t>A larger energy range</a:t>
            </a:r>
          </a:p>
          <a:p>
            <a:endParaRPr lang="en-US" baseline="0" dirty="0" smtClean="0"/>
          </a:p>
          <a:p>
            <a:r>
              <a:rPr lang="en-US" baseline="0" dirty="0" smtClean="0"/>
              <a:t>So we could compare the electromagnetic and </a:t>
            </a:r>
            <a:r>
              <a:rPr lang="en-US" baseline="0" dirty="0" err="1" smtClean="0"/>
              <a:t>muonic</a:t>
            </a:r>
            <a:r>
              <a:rPr lang="en-US" baseline="0" dirty="0" smtClean="0"/>
              <a:t> developments</a:t>
            </a:r>
          </a:p>
          <a:p>
            <a:r>
              <a:rPr lang="en-US" baseline="0" dirty="0" smtClean="0"/>
              <a:t>And the consistency of the models since the </a:t>
            </a:r>
            <a:r>
              <a:rPr lang="en-US" baseline="0" dirty="0" err="1" smtClean="0"/>
              <a:t>xmax</a:t>
            </a:r>
            <a:r>
              <a:rPr lang="en-US" baseline="0" dirty="0" smtClean="0"/>
              <a:t> differences are related to the </a:t>
            </a:r>
            <a:r>
              <a:rPr lang="en-US" baseline="0" dirty="0" err="1" smtClean="0"/>
              <a:t>pions</a:t>
            </a:r>
            <a:r>
              <a:rPr lang="en-US" baseline="0" dirty="0" smtClean="0"/>
              <a:t> shower</a:t>
            </a:r>
          </a:p>
          <a:p>
            <a:r>
              <a:rPr lang="en-US" baseline="0" dirty="0" smtClean="0"/>
              <a:t>And related to the width of the electromagnetic development</a:t>
            </a:r>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34</a:t>
            </a:fld>
            <a:endParaRPr lang="en-US"/>
          </a:p>
        </p:txBody>
      </p:sp>
    </p:spTree>
    <p:extLst>
      <p:ext uri="{BB962C8B-B14F-4D97-AF65-F5344CB8AC3E}">
        <p14:creationId xmlns:p14="http://schemas.microsoft.com/office/powerpoint/2010/main" val="3847690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a:t>
            </a:r>
            <a:r>
              <a:rPr lang="en-US"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latin typeface="+mn-lt"/>
              </a:rPr>
              <a:t>The average </a:t>
            </a:r>
            <a:r>
              <a:rPr lang="en-US" sz="1800" b="0" dirty="0" err="1" smtClean="0">
                <a:latin typeface="+mn-lt"/>
              </a:rPr>
              <a:t>muonic</a:t>
            </a:r>
            <a:r>
              <a:rPr lang="en-US" sz="1800" b="0" dirty="0" smtClean="0">
                <a:latin typeface="+mn-lt"/>
              </a:rPr>
              <a:t> Lateral profile (LDF) on MARTA can be used to </a:t>
            </a:r>
            <a:r>
              <a:rPr lang="en-US" sz="1800" b="0" u="sng" dirty="0" smtClean="0">
                <a:latin typeface="+mn-lt"/>
              </a:rPr>
              <a:t>estimate the composition</a:t>
            </a:r>
          </a:p>
          <a:p>
            <a:endParaRPr lang="en-US" dirty="0" smtClean="0"/>
          </a:p>
          <a:p>
            <a:r>
              <a:rPr lang="en-US" dirty="0" smtClean="0"/>
              <a:t>With a new detector able to separate muons and electromagnetic</a:t>
            </a:r>
            <a:r>
              <a:rPr lang="en-US" baseline="0" dirty="0" smtClean="0"/>
              <a:t> particles</a:t>
            </a:r>
          </a:p>
          <a:p>
            <a:r>
              <a:rPr lang="en-US" baseline="0" dirty="0" smtClean="0"/>
              <a:t>We could recover the electromagnetic </a:t>
            </a:r>
            <a:r>
              <a:rPr lang="en-US" baseline="0" dirty="0" err="1" smtClean="0"/>
              <a:t>xmax</a:t>
            </a:r>
            <a:r>
              <a:rPr lang="en-US" baseline="0" dirty="0" smtClean="0"/>
              <a:t> from the </a:t>
            </a:r>
            <a:r>
              <a:rPr lang="en-US" baseline="0" dirty="0" err="1" smtClean="0"/>
              <a:t>sd</a:t>
            </a:r>
            <a:endParaRPr lang="en-US" baseline="0" dirty="0" smtClean="0"/>
          </a:p>
          <a:p>
            <a:endParaRPr lang="en-US" baseline="0" dirty="0" smtClean="0"/>
          </a:p>
          <a:p>
            <a:r>
              <a:rPr lang="en-US" baseline="0" dirty="0" smtClean="0"/>
              <a:t>And the electromagnetic and muon sectors studied simultaneously</a:t>
            </a:r>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35</a:t>
            </a:fld>
            <a:endParaRPr lang="en-US"/>
          </a:p>
        </p:txBody>
      </p:sp>
    </p:spTree>
    <p:extLst>
      <p:ext uri="{BB962C8B-B14F-4D97-AF65-F5344CB8AC3E}">
        <p14:creationId xmlns:p14="http://schemas.microsoft.com/office/powerpoint/2010/main" val="724147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summary</a:t>
            </a:r>
          </a:p>
          <a:p>
            <a:endParaRPr lang="en-US" dirty="0" smtClean="0"/>
          </a:p>
          <a:p>
            <a:r>
              <a:rPr lang="en-US" dirty="0" smtClean="0"/>
              <a:t>A new framework was built to simulate the fluorescence</a:t>
            </a:r>
            <a:r>
              <a:rPr lang="en-US" baseline="0" dirty="0" smtClean="0"/>
              <a:t> and Cherenkov light</a:t>
            </a:r>
          </a:p>
          <a:p>
            <a:r>
              <a:rPr lang="en-US" dirty="0" smtClean="0"/>
              <a:t>And it can be use to simulate the Cherenkov light in different configuration in a easiest way than</a:t>
            </a:r>
            <a:r>
              <a:rPr lang="en-US" baseline="0" dirty="0" smtClean="0"/>
              <a:t> </a:t>
            </a:r>
            <a:r>
              <a:rPr lang="en-US" baseline="0" dirty="0" err="1" smtClean="0"/>
              <a:t>corsika</a:t>
            </a:r>
            <a:r>
              <a:rPr lang="en-US" baseline="0" dirty="0" smtClean="0"/>
              <a:t> alone</a:t>
            </a:r>
          </a:p>
          <a:p>
            <a:r>
              <a:rPr lang="en-US" baseline="0" dirty="0" smtClean="0"/>
              <a:t>And it was compared to the </a:t>
            </a:r>
            <a:r>
              <a:rPr lang="en-US" baseline="0" dirty="0" err="1" smtClean="0"/>
              <a:t>tunka</a:t>
            </a:r>
            <a:r>
              <a:rPr lang="en-US" baseline="0" dirty="0" smtClean="0"/>
              <a:t> results</a:t>
            </a:r>
          </a:p>
          <a:p>
            <a:endParaRPr lang="en-US" baseline="0" dirty="0" smtClean="0"/>
          </a:p>
          <a:p>
            <a:r>
              <a:rPr lang="en-US" baseline="0" dirty="0" smtClean="0"/>
              <a:t>We saw that there are some problems with the muons in the LDF and calibration with energy</a:t>
            </a:r>
          </a:p>
          <a:p>
            <a:endParaRPr lang="en-US" baseline="0" dirty="0" smtClean="0"/>
          </a:p>
          <a:p>
            <a:r>
              <a:rPr lang="en-US" baseline="0" dirty="0" smtClean="0"/>
              <a:t>A new detector for muons would allow to separate the electromagnetic and </a:t>
            </a:r>
            <a:r>
              <a:rPr lang="en-US" baseline="0" dirty="0" err="1" smtClean="0"/>
              <a:t>muonic</a:t>
            </a:r>
            <a:r>
              <a:rPr lang="en-US" baseline="0" dirty="0" smtClean="0"/>
              <a:t> particles</a:t>
            </a:r>
          </a:p>
          <a:p>
            <a:r>
              <a:rPr lang="en-US" baseline="0" dirty="0" smtClean="0"/>
              <a:t>So the </a:t>
            </a:r>
            <a:r>
              <a:rPr lang="en-US" baseline="0" dirty="0" err="1" smtClean="0"/>
              <a:t>sd</a:t>
            </a:r>
            <a:r>
              <a:rPr lang="en-US" baseline="0" dirty="0" smtClean="0"/>
              <a:t> can be calibrated with better resolution than the total signal below 40º</a:t>
            </a:r>
          </a:p>
          <a:p>
            <a:r>
              <a:rPr lang="en-US" baseline="0" dirty="0" smtClean="0"/>
              <a:t>Separating the single would also allow to recover the </a:t>
            </a:r>
            <a:r>
              <a:rPr lang="en-US" baseline="0" dirty="0" err="1" smtClean="0"/>
              <a:t>xmax</a:t>
            </a:r>
            <a:r>
              <a:rPr lang="en-US" baseline="0" dirty="0" smtClean="0"/>
              <a:t> from the SD</a:t>
            </a:r>
          </a:p>
          <a:p>
            <a:endParaRPr lang="en-US" baseline="0" dirty="0" smtClean="0"/>
          </a:p>
          <a:p>
            <a:endParaRPr lang="en-US" baseline="0" dirty="0" smtClean="0"/>
          </a:p>
          <a:p>
            <a:r>
              <a:rPr lang="en-US" baseline="0" dirty="0" smtClean="0"/>
              <a:t>And using </a:t>
            </a:r>
            <a:r>
              <a:rPr lang="en-US" baseline="0" dirty="0" err="1" smtClean="0"/>
              <a:t>marta</a:t>
            </a:r>
            <a:endParaRPr lang="en-US" baseline="0" dirty="0" smtClean="0"/>
          </a:p>
          <a:p>
            <a:r>
              <a:rPr lang="en-US" baseline="0" dirty="0" smtClean="0"/>
              <a:t>We could use new parameters to estimate the cosmic ray </a:t>
            </a:r>
            <a:r>
              <a:rPr lang="en-US" baseline="0" dirty="0" err="1" smtClean="0"/>
              <a:t>compostion</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340C3AE-F14D-447F-AEB2-7746A4B111E6}" type="slidenum">
              <a:rPr lang="en-US" smtClean="0"/>
              <a:t>36</a:t>
            </a:fld>
            <a:endParaRPr lang="en-US"/>
          </a:p>
        </p:txBody>
      </p:sp>
    </p:spTree>
    <p:extLst>
      <p:ext uri="{BB962C8B-B14F-4D97-AF65-F5344CB8AC3E}">
        <p14:creationId xmlns:p14="http://schemas.microsoft.com/office/powerpoint/2010/main" val="2677974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37</a:t>
            </a:fld>
            <a:endParaRPr lang="en-US"/>
          </a:p>
        </p:txBody>
      </p:sp>
    </p:spTree>
    <p:extLst>
      <p:ext uri="{BB962C8B-B14F-4D97-AF65-F5344CB8AC3E}">
        <p14:creationId xmlns:p14="http://schemas.microsoft.com/office/powerpoint/2010/main" val="1545867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38</a:t>
            </a:fld>
            <a:endParaRPr lang="en-US"/>
          </a:p>
        </p:txBody>
      </p:sp>
    </p:spTree>
    <p:extLst>
      <p:ext uri="{BB962C8B-B14F-4D97-AF65-F5344CB8AC3E}">
        <p14:creationId xmlns:p14="http://schemas.microsoft.com/office/powerpoint/2010/main" val="701794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39</a:t>
            </a:fld>
            <a:endParaRPr lang="en-US"/>
          </a:p>
        </p:txBody>
      </p:sp>
    </p:spTree>
    <p:extLst>
      <p:ext uri="{BB962C8B-B14F-4D97-AF65-F5344CB8AC3E}">
        <p14:creationId xmlns:p14="http://schemas.microsoft.com/office/powerpoint/2010/main" val="1898120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smtClean="0">
                <a:solidFill>
                  <a:schemeClr val="tx1"/>
                </a:solidFill>
                <a:effectLst/>
                <a:latin typeface="+mn-lt"/>
                <a:ea typeface="+mn-ea"/>
                <a:cs typeface="+mn-cs"/>
              </a:rPr>
              <a:t>How can we detect those</a:t>
            </a:r>
            <a:r>
              <a:rPr lang="en-US" sz="1200" kern="1200" baseline="0" noProof="0" dirty="0" smtClean="0">
                <a:solidFill>
                  <a:schemeClr val="tx1"/>
                </a:solidFill>
                <a:effectLst/>
                <a:latin typeface="+mn-lt"/>
                <a:ea typeface="+mn-ea"/>
                <a:cs typeface="+mn-cs"/>
              </a:rPr>
              <a:t> shower of particles?</a:t>
            </a:r>
          </a:p>
          <a:p>
            <a:endParaRPr lang="en-US" sz="1200" kern="1200" noProof="0" dirty="0" smtClean="0">
              <a:solidFill>
                <a:schemeClr val="tx1"/>
              </a:solidFill>
              <a:effectLst/>
              <a:latin typeface="+mn-lt"/>
              <a:ea typeface="+mn-ea"/>
              <a:cs typeface="+mn-cs"/>
            </a:endParaRPr>
          </a:p>
          <a:p>
            <a:r>
              <a:rPr lang="en-US" sz="1200" kern="1200" noProof="0" dirty="0" smtClean="0">
                <a:solidFill>
                  <a:schemeClr val="tx1"/>
                </a:solidFill>
                <a:effectLst/>
                <a:latin typeface="+mn-lt"/>
                <a:ea typeface="+mn-ea"/>
                <a:cs typeface="+mn-cs"/>
              </a:rPr>
              <a:t>When that</a:t>
            </a:r>
            <a:r>
              <a:rPr lang="en-US" sz="1200" kern="1200" baseline="0" noProof="0" dirty="0" smtClean="0">
                <a:solidFill>
                  <a:schemeClr val="tx1"/>
                </a:solidFill>
                <a:effectLst/>
                <a:latin typeface="+mn-lt"/>
                <a:ea typeface="+mn-ea"/>
                <a:cs typeface="+mn-cs"/>
              </a:rPr>
              <a:t> cascade of particles </a:t>
            </a:r>
            <a:r>
              <a:rPr lang="en-US" sz="1200" kern="1200" noProof="0" dirty="0" smtClean="0">
                <a:solidFill>
                  <a:schemeClr val="tx1"/>
                </a:solidFill>
                <a:effectLst/>
                <a:latin typeface="+mn-lt"/>
                <a:ea typeface="+mn-ea"/>
                <a:cs typeface="+mn-cs"/>
              </a:rPr>
              <a:t>pass through the air, they ionize and excite the nitrogen. </a:t>
            </a:r>
          </a:p>
          <a:p>
            <a:r>
              <a:rPr lang="en-US" sz="1200" kern="1200" noProof="0" dirty="0" smtClean="0">
                <a:solidFill>
                  <a:schemeClr val="tx1"/>
                </a:solidFill>
                <a:effectLst/>
                <a:latin typeface="+mn-lt"/>
                <a:ea typeface="+mn-ea"/>
                <a:cs typeface="+mn-cs"/>
              </a:rPr>
              <a:t>when the nitrogen return to the ground state, it</a:t>
            </a:r>
            <a:r>
              <a:rPr lang="en-US" sz="1200"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emits light fluorescence.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Besides that, since those particles are relativistic particle they will emit Cherenkov light.</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t>
            </a:r>
            <a:r>
              <a:rPr lang="en-US" sz="1200" kern="1200" dirty="0" smtClean="0">
                <a:solidFill>
                  <a:schemeClr val="tx1"/>
                </a:solidFill>
                <a:effectLst/>
                <a:latin typeface="+mn-lt"/>
                <a:ea typeface="+mn-ea"/>
                <a:cs typeface="+mn-cs"/>
              </a:rPr>
              <a:t>this way we can be detect the fluorescence and Cherenkov light, simply by using telescopes. </a:t>
            </a:r>
            <a:endParaRPr lang="en-GB" sz="1200" kern="1200" dirty="0" smtClean="0">
              <a:solidFill>
                <a:schemeClr val="tx1"/>
              </a:solidFill>
              <a:effectLst/>
              <a:latin typeface="+mn-lt"/>
              <a:ea typeface="+mn-ea"/>
              <a:cs typeface="+mn-cs"/>
            </a:endParaRPr>
          </a:p>
          <a:p>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number of fluorescence photons are proportional to the energy deposited by the particles of the shower,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summing all the fluorescence light,  we can obtain a longitudinal profile of the energy deposit in the atmosphere.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integral of this curve will be basically/proportional to the energy of the cosmic ray, </a:t>
            </a:r>
          </a:p>
          <a:p>
            <a:r>
              <a:rPr lang="en-US" sz="1200" kern="1200" dirty="0" smtClean="0">
                <a:solidFill>
                  <a:schemeClr val="tx1"/>
                </a:solidFill>
                <a:effectLst/>
                <a:latin typeface="+mn-lt"/>
                <a:ea typeface="+mn-ea"/>
                <a:cs typeface="+mn-cs"/>
              </a:rPr>
              <a:t>and the atmosphere works like a calorimetry</a:t>
            </a:r>
            <a:endParaRPr lang="pt-P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point with the bigger energy deposited is known as the </a:t>
            </a:r>
            <a:r>
              <a:rPr lang="en-US" sz="1200" kern="1200" dirty="0" err="1" smtClean="0">
                <a:solidFill>
                  <a:schemeClr val="tx1"/>
                </a:solidFill>
                <a:effectLst/>
                <a:latin typeface="+mn-lt"/>
                <a:ea typeface="+mn-ea"/>
                <a:cs typeface="+mn-cs"/>
              </a:rPr>
              <a:t>xmax</a:t>
            </a:r>
            <a:r>
              <a:rPr lang="en-US" sz="1200" kern="1200" baseline="0" dirty="0" smtClean="0">
                <a:solidFill>
                  <a:schemeClr val="tx1"/>
                </a:solidFill>
                <a:effectLst/>
                <a:latin typeface="+mn-lt"/>
                <a:ea typeface="+mn-ea"/>
                <a:cs typeface="+mn-cs"/>
              </a:rPr>
              <a:t> of the longitudinal development.</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Moreover,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we can also detect the particles that reach the ground</a:t>
            </a:r>
            <a:r>
              <a:rPr lang="en-US" sz="1200" kern="1200" baseline="0" dirty="0" smtClean="0">
                <a:solidFill>
                  <a:schemeClr val="tx1"/>
                </a:solidFill>
                <a:effectLst/>
                <a:latin typeface="+mn-lt"/>
                <a:ea typeface="+mn-ea"/>
                <a:cs typeface="+mn-cs"/>
              </a:rPr>
              <a:t> with surface detectors.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here, we detect both electromagnetic and</a:t>
            </a:r>
            <a:r>
              <a:rPr lang="en-US" sz="1200" kern="1200" baseline="0" dirty="0" smtClean="0">
                <a:solidFill>
                  <a:schemeClr val="tx1"/>
                </a:solidFill>
                <a:effectLst/>
                <a:latin typeface="+mn-lt"/>
                <a:ea typeface="+mn-ea"/>
                <a:cs typeface="+mn-cs"/>
              </a:rPr>
              <a:t> muon particles, while on the longitudinal it comes mainly from the electromagnetic component.</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pt-PT"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40C3AE-F14D-447F-AEB2-7746A4B111E6}" type="slidenum">
              <a:rPr lang="en-US" smtClean="0"/>
              <a:t>4</a:t>
            </a:fld>
            <a:endParaRPr lang="en-US"/>
          </a:p>
        </p:txBody>
      </p:sp>
    </p:spTree>
    <p:extLst>
      <p:ext uri="{BB962C8B-B14F-4D97-AF65-F5344CB8AC3E}">
        <p14:creationId xmlns:p14="http://schemas.microsoft.com/office/powerpoint/2010/main" val="4605798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40</a:t>
            </a:fld>
            <a:endParaRPr lang="en-US"/>
          </a:p>
        </p:txBody>
      </p:sp>
    </p:spTree>
    <p:extLst>
      <p:ext uri="{BB962C8B-B14F-4D97-AF65-F5344CB8AC3E}">
        <p14:creationId xmlns:p14="http://schemas.microsoft.com/office/powerpoint/2010/main" val="16293562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41</a:t>
            </a:fld>
            <a:endParaRPr lang="en-US"/>
          </a:p>
        </p:txBody>
      </p:sp>
    </p:spTree>
    <p:extLst>
      <p:ext uri="{BB962C8B-B14F-4D97-AF65-F5344CB8AC3E}">
        <p14:creationId xmlns:p14="http://schemas.microsoft.com/office/powerpoint/2010/main" val="985714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42</a:t>
            </a:fld>
            <a:endParaRPr lang="en-US"/>
          </a:p>
        </p:txBody>
      </p:sp>
    </p:spTree>
    <p:extLst>
      <p:ext uri="{BB962C8B-B14F-4D97-AF65-F5344CB8AC3E}">
        <p14:creationId xmlns:p14="http://schemas.microsoft.com/office/powerpoint/2010/main" val="1166256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43</a:t>
            </a:fld>
            <a:endParaRPr lang="en-US"/>
          </a:p>
        </p:txBody>
      </p:sp>
    </p:spTree>
    <p:extLst>
      <p:ext uri="{BB962C8B-B14F-4D97-AF65-F5344CB8AC3E}">
        <p14:creationId xmlns:p14="http://schemas.microsoft.com/office/powerpoint/2010/main" val="2502977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P(hybrid) -&gt; To avoid a possible mass-composition bias </a:t>
            </a:r>
            <a:r>
              <a:rPr lang="en-GB" sz="1200" b="0" i="0" u="none" strike="noStrike" kern="1200" baseline="0" dirty="0" smtClean="0">
                <a:solidFill>
                  <a:schemeClr val="tx1"/>
                </a:solidFill>
                <a:latin typeface="+mn-lt"/>
                <a:ea typeface="+mn-ea"/>
                <a:cs typeface="+mn-cs"/>
              </a:rPr>
              <a:t>due to the different trigger probabilities for proton- and iron-induced showers, events are only accepted if the average expected SD trigger probability is larger than 95%. The probability is estimated for each event given its energy, core location and zenith angle (cf. [75]). This cut removes about 5% of events, mainly at low energies.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Xmax</a:t>
            </a:r>
            <a:r>
              <a:rPr lang="en-US" sz="1200" b="0" i="0" u="none" strike="noStrike" kern="1200" baseline="0" dirty="0" smtClean="0">
                <a:solidFill>
                  <a:schemeClr val="tx1"/>
                </a:solidFill>
                <a:latin typeface="+mn-lt"/>
                <a:ea typeface="+mn-ea"/>
                <a:cs typeface="+mn-cs"/>
              </a:rPr>
              <a:t> -&gt; </a:t>
            </a:r>
            <a:r>
              <a:rPr lang="en-US" sz="1200" b="0" i="0" u="none" strike="noStrike" kern="1200" baseline="0" dirty="0" err="1" smtClean="0">
                <a:solidFill>
                  <a:schemeClr val="tx1"/>
                </a:solidFill>
                <a:latin typeface="+mn-lt"/>
                <a:ea typeface="+mn-ea"/>
                <a:cs typeface="+mn-cs"/>
              </a:rPr>
              <a:t>Xmax</a:t>
            </a:r>
            <a:r>
              <a:rPr lang="en-US" sz="1200" b="0" i="0" u="none" strike="noStrike" kern="1200" baseline="0" dirty="0" smtClean="0">
                <a:solidFill>
                  <a:schemeClr val="tx1"/>
                </a:solidFill>
                <a:latin typeface="+mn-lt"/>
                <a:ea typeface="+mn-ea"/>
                <a:cs typeface="+mn-cs"/>
              </a:rPr>
              <a:t> is within the </a:t>
            </a:r>
            <a:r>
              <a:rPr lang="en-GB" sz="1200" b="0" i="0" u="none" strike="noStrike" kern="1200" baseline="0" dirty="0" smtClean="0">
                <a:solidFill>
                  <a:schemeClr val="tx1"/>
                </a:solidFill>
                <a:latin typeface="+mn-lt"/>
                <a:ea typeface="+mn-ea"/>
                <a:cs typeface="+mn-cs"/>
              </a:rPr>
              <a:t>observed profile range. Events where only the rising and/or falling edge of the profile has been observed are discarded, since in such cases the position of </a:t>
            </a:r>
            <a:r>
              <a:rPr lang="en-GB" sz="1200" b="0" i="0" u="none" strike="noStrike" kern="1200" baseline="0" dirty="0" err="1" smtClean="0">
                <a:solidFill>
                  <a:schemeClr val="tx1"/>
                </a:solidFill>
                <a:latin typeface="+mn-lt"/>
                <a:ea typeface="+mn-ea"/>
                <a:cs typeface="+mn-cs"/>
              </a:rPr>
              <a:t>Xmax</a:t>
            </a:r>
            <a:r>
              <a:rPr lang="en-GB" sz="1200" b="0" i="0" u="none" strike="noStrike" kern="1200" baseline="0" dirty="0" smtClean="0">
                <a:solidFill>
                  <a:schemeClr val="tx1"/>
                </a:solidFill>
                <a:latin typeface="+mn-lt"/>
                <a:ea typeface="+mn-ea"/>
                <a:cs typeface="+mn-cs"/>
              </a:rPr>
              <a:t> cannot </a:t>
            </a:r>
            <a:r>
              <a:rPr lang="en-US" sz="1200" b="0" i="0" u="none" strike="noStrike" kern="1200" baseline="0" dirty="0" smtClean="0">
                <a:solidFill>
                  <a:schemeClr val="tx1"/>
                </a:solidFill>
                <a:latin typeface="+mn-lt"/>
                <a:ea typeface="+mn-ea"/>
                <a:cs typeface="+mn-cs"/>
              </a:rPr>
              <a:t>be reliably estimated</a:t>
            </a:r>
            <a:endParaRPr lang="en-GB" sz="1200" b="0" i="0" u="none" strike="noStrike" kern="1200" baseline="0" dirty="0" smtClean="0">
              <a:solidFill>
                <a:schemeClr val="tx1"/>
              </a:solidFill>
              <a:latin typeface="+mn-lt"/>
              <a:ea typeface="+mn-ea"/>
              <a:cs typeface="+mn-cs"/>
            </a:endParaRPr>
          </a:p>
          <a:p>
            <a:endParaRPr lang="en-US" dirty="0" smtClean="0"/>
          </a:p>
          <a:p>
            <a:r>
              <a:rPr lang="en-US" dirty="0" smtClean="0"/>
              <a:t>Quality -&gt; </a:t>
            </a:r>
            <a:r>
              <a:rPr lang="en-GB" sz="1200" b="0" i="0" u="none" strike="noStrike" kern="1200" baseline="0" dirty="0" smtClean="0">
                <a:solidFill>
                  <a:schemeClr val="tx1"/>
                </a:solidFill>
                <a:latin typeface="+mn-lt"/>
                <a:ea typeface="+mn-ea"/>
                <a:cs typeface="+mn-cs"/>
              </a:rPr>
              <a:t>expected precision of the </a:t>
            </a:r>
            <a:r>
              <a:rPr lang="en-GB" sz="1200" b="0" i="0" u="none" strike="noStrike" kern="1200" baseline="0" dirty="0" err="1" smtClean="0">
                <a:solidFill>
                  <a:schemeClr val="tx1"/>
                </a:solidFill>
                <a:latin typeface="+mn-lt"/>
                <a:ea typeface="+mn-ea"/>
                <a:cs typeface="+mn-cs"/>
              </a:rPr>
              <a:t>Xmax</a:t>
            </a:r>
            <a:r>
              <a:rPr lang="en-GB" sz="1200" b="0" i="0" u="none" strike="noStrike" kern="1200" baseline="0" dirty="0" smtClean="0">
                <a:solidFill>
                  <a:schemeClr val="tx1"/>
                </a:solidFill>
                <a:latin typeface="+mn-lt"/>
                <a:ea typeface="+mn-ea"/>
                <a:cs typeface="+mn-cs"/>
              </a:rPr>
              <a:t> -&gt; which is calculated in a </a:t>
            </a:r>
            <a:r>
              <a:rPr lang="en-GB" sz="1200" b="0" i="0" u="none" strike="noStrike" kern="1200" baseline="0" dirty="0" err="1" smtClean="0">
                <a:solidFill>
                  <a:schemeClr val="tx1"/>
                </a:solidFill>
                <a:latin typeface="+mn-lt"/>
                <a:ea typeface="+mn-ea"/>
                <a:cs typeface="+mn-cs"/>
              </a:rPr>
              <a:t>semianalytic</a:t>
            </a:r>
            <a:r>
              <a:rPr lang="en-GB" sz="1200" b="0" i="0" u="none" strike="noStrike" kern="1200" baseline="0" dirty="0" smtClean="0">
                <a:solidFill>
                  <a:schemeClr val="tx1"/>
                </a:solidFill>
                <a:latin typeface="+mn-lt"/>
                <a:ea typeface="+mn-ea"/>
                <a:cs typeface="+mn-cs"/>
              </a:rPr>
              <a:t> approach by expanding the </a:t>
            </a:r>
            <a:r>
              <a:rPr lang="en-GB" sz="1200" b="0" i="0" u="none" strike="noStrike" kern="1200" baseline="0" dirty="0" err="1" smtClean="0">
                <a:solidFill>
                  <a:schemeClr val="tx1"/>
                </a:solidFill>
                <a:latin typeface="+mn-lt"/>
                <a:ea typeface="+mn-ea"/>
                <a:cs typeface="+mn-cs"/>
              </a:rPr>
              <a:t>Gaisser-Hillas</a:t>
            </a:r>
            <a:r>
              <a:rPr lang="en-GB" sz="1200" b="0" i="0" u="none" strike="noStrike" kern="1200" baseline="0" dirty="0" smtClean="0">
                <a:solidFill>
                  <a:schemeClr val="tx1"/>
                </a:solidFill>
                <a:latin typeface="+mn-lt"/>
                <a:ea typeface="+mn-ea"/>
                <a:cs typeface="+mn-cs"/>
              </a:rPr>
              <a:t> function around </a:t>
            </a:r>
            <a:r>
              <a:rPr lang="en-GB" sz="1200" b="0" i="0" u="none" strike="noStrike" kern="1200" baseline="0" dirty="0" err="1" smtClean="0">
                <a:solidFill>
                  <a:schemeClr val="tx1"/>
                </a:solidFill>
                <a:latin typeface="+mn-lt"/>
                <a:ea typeface="+mn-ea"/>
                <a:cs typeface="+mn-cs"/>
              </a:rPr>
              <a:t>Xmax</a:t>
            </a:r>
            <a:r>
              <a:rPr lang="en-GB" sz="1200" b="0" i="0" u="none" strike="noStrike" kern="1200" baseline="0" dirty="0" smtClean="0">
                <a:solidFill>
                  <a:schemeClr val="tx1"/>
                </a:solidFill>
                <a:latin typeface="+mn-lt"/>
                <a:ea typeface="+mn-ea"/>
                <a:cs typeface="+mn-cs"/>
              </a:rPr>
              <a:t> and then using this linearized version to propagate the statistical uncertainties of the number of photoelectrons at the PMT to an uncertainty of </a:t>
            </a:r>
            <a:r>
              <a:rPr lang="en-GB" sz="1200" b="0" i="0" u="none" strike="noStrike" kern="1200" baseline="0" dirty="0" err="1" smtClean="0">
                <a:solidFill>
                  <a:schemeClr val="tx1"/>
                </a:solidFill>
                <a:latin typeface="+mn-lt"/>
                <a:ea typeface="+mn-ea"/>
                <a:cs typeface="+mn-cs"/>
              </a:rPr>
              <a:t>Xmax</a:t>
            </a:r>
            <a:r>
              <a:rPr lang="en-GB" sz="1200" b="0" i="0" u="none" strike="noStrike" kern="1200" baseline="0" dirty="0" smtClean="0">
                <a:solidFill>
                  <a:schemeClr val="tx1"/>
                </a:solidFill>
                <a:latin typeface="+mn-lt"/>
                <a:ea typeface="+mn-ea"/>
                <a:cs typeface="+mn-cs"/>
              </a:rPr>
              <a:t>. Only showers with ˆσ &lt; 40 g=cm2</a:t>
            </a:r>
          </a:p>
          <a:p>
            <a:r>
              <a:rPr lang="en-GB" sz="1200" b="0" i="0" u="none" strike="noStrike" kern="1200" baseline="0" dirty="0" smtClean="0">
                <a:solidFill>
                  <a:schemeClr val="tx1"/>
                </a:solidFill>
                <a:latin typeface="+mn-lt"/>
                <a:ea typeface="+mn-ea"/>
                <a:cs typeface="+mn-cs"/>
              </a:rPr>
              <a:t>-&gt; </a:t>
            </a:r>
            <a:r>
              <a:rPr lang="en-US" sz="1200" b="0" i="0" u="none" strike="noStrike" kern="1200" baseline="0" dirty="0" smtClean="0">
                <a:solidFill>
                  <a:schemeClr val="tx1"/>
                </a:solidFill>
                <a:latin typeface="+mn-lt"/>
                <a:ea typeface="+mn-ea"/>
                <a:cs typeface="+mn-cs"/>
              </a:rPr>
              <a:t>We studied the behavior </a:t>
            </a:r>
            <a:r>
              <a:rPr lang="en-GB" sz="1200" b="0" i="0" u="none" strike="noStrike" kern="1200" baseline="0" dirty="0" smtClean="0">
                <a:solidFill>
                  <a:schemeClr val="tx1"/>
                </a:solidFill>
                <a:latin typeface="+mn-lt"/>
                <a:ea typeface="+mn-ea"/>
                <a:cs typeface="+mn-cs"/>
              </a:rPr>
              <a:t>of &lt;</a:t>
            </a:r>
            <a:r>
              <a:rPr lang="en-GB" sz="1200" b="0" i="0" u="none" strike="noStrike" kern="1200" baseline="0" dirty="0" err="1" smtClean="0">
                <a:solidFill>
                  <a:schemeClr val="tx1"/>
                </a:solidFill>
                <a:latin typeface="+mn-lt"/>
                <a:ea typeface="+mn-ea"/>
                <a:cs typeface="+mn-cs"/>
              </a:rPr>
              <a:t>Xmax</a:t>
            </a:r>
            <a:r>
              <a:rPr lang="en-GB" sz="1200" b="0" i="0" u="none" strike="noStrike" kern="1200" baseline="0" dirty="0" smtClean="0">
                <a:solidFill>
                  <a:schemeClr val="tx1"/>
                </a:solidFill>
                <a:latin typeface="+mn-lt"/>
                <a:ea typeface="+mn-ea"/>
                <a:cs typeface="+mn-cs"/>
              </a:rPr>
              <a:t>&gt; as a function of the minimum observation angle , αmin, and found systematic deviations below αmin ¼ 20°,</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Fiducial cuts -&gt; The aim of this selection is to minimize the influence of the effective field of view on the </a:t>
            </a:r>
            <a:r>
              <a:rPr lang="en-GB" sz="1200" b="0" i="0" u="none" strike="noStrike" kern="1200" baseline="0" dirty="0" err="1" smtClean="0">
                <a:solidFill>
                  <a:schemeClr val="tx1"/>
                </a:solidFill>
                <a:latin typeface="+mn-lt"/>
                <a:ea typeface="+mn-ea"/>
                <a:cs typeface="+mn-cs"/>
              </a:rPr>
              <a:t>Xmax</a:t>
            </a:r>
            <a:r>
              <a:rPr lang="en-GB" sz="1200" b="0" i="0" u="none" strike="noStrike" kern="1200" baseline="0" dirty="0" smtClean="0">
                <a:solidFill>
                  <a:schemeClr val="tx1"/>
                </a:solidFill>
                <a:latin typeface="+mn-lt"/>
                <a:ea typeface="+mn-ea"/>
                <a:cs typeface="+mn-cs"/>
              </a:rPr>
              <a:t> distribution by selecting only type (C) geometries</a:t>
            </a:r>
          </a:p>
          <a:p>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Profile cuts -&gt; events with </a:t>
            </a:r>
            <a:r>
              <a:rPr lang="en-GB" sz="1200" b="0" i="0" u="none" strike="noStrike" kern="1200" baseline="0" dirty="0" smtClean="0">
                <a:solidFill>
                  <a:schemeClr val="tx1"/>
                </a:solidFill>
                <a:latin typeface="+mn-lt"/>
                <a:ea typeface="+mn-ea"/>
                <a:cs typeface="+mn-cs"/>
              </a:rPr>
              <a:t>gaps in the profile that are longer than 20% of its total </a:t>
            </a:r>
            <a:r>
              <a:rPr lang="en-US" sz="1200" b="0" i="0" u="none" strike="noStrike" kern="1200" baseline="0" dirty="0" smtClean="0">
                <a:solidFill>
                  <a:schemeClr val="tx1"/>
                </a:solidFill>
                <a:latin typeface="+mn-lt"/>
                <a:ea typeface="+mn-ea"/>
                <a:cs typeface="+mn-cs"/>
              </a:rPr>
              <a:t>observed length are excluded.</a:t>
            </a:r>
          </a:p>
          <a:p>
            <a:r>
              <a:rPr lang="en-US" sz="1200" b="0" i="0" u="none" strike="noStrike" kern="1200" baseline="0" dirty="0" smtClean="0">
                <a:solidFill>
                  <a:schemeClr val="tx1"/>
                </a:solidFill>
                <a:latin typeface="+mn-lt"/>
                <a:ea typeface="+mn-ea"/>
                <a:cs typeface="+mn-cs"/>
              </a:rPr>
              <a:t>-&gt; standard-normal </a:t>
            </a:r>
            <a:r>
              <a:rPr lang="en-GB" sz="1200" b="0" i="0" u="none" strike="noStrike" kern="1200" baseline="0" dirty="0" smtClean="0">
                <a:solidFill>
                  <a:schemeClr val="tx1"/>
                </a:solidFill>
                <a:latin typeface="+mn-lt"/>
                <a:ea typeface="+mn-ea"/>
                <a:cs typeface="+mn-cs"/>
              </a:rPr>
              <a:t>transformation to the χ2 of the profile fit, z = ( chi^2-ndf)/</a:t>
            </a:r>
            <a:r>
              <a:rPr lang="en-GB" sz="1200" b="0" i="0" u="none" strike="noStrike" kern="1200" baseline="0" dirty="0" err="1" smtClean="0">
                <a:solidFill>
                  <a:schemeClr val="tx1"/>
                </a:solidFill>
                <a:latin typeface="+mn-lt"/>
                <a:ea typeface="+mn-ea"/>
                <a:cs typeface="+mn-cs"/>
              </a:rPr>
              <a:t>sqr</a:t>
            </a:r>
            <a:r>
              <a:rPr lang="en-GB" sz="1200" b="0" i="0" u="none" strike="noStrike" kern="1200" baseline="0" dirty="0" smtClean="0">
                <a:solidFill>
                  <a:schemeClr val="tx1"/>
                </a:solidFill>
                <a:latin typeface="+mn-lt"/>
                <a:ea typeface="+mn-ea"/>
                <a:cs typeface="+mn-cs"/>
              </a:rPr>
              <a:t>(2ndf) and reject showers in the non-Gaussian tail at </a:t>
            </a:r>
            <a:r>
              <a:rPr lang="el-GR" sz="1200" b="0" i="0" u="none" strike="noStrike" kern="1200" baseline="0" dirty="0" smtClean="0">
                <a:solidFill>
                  <a:schemeClr val="tx1"/>
                </a:solidFill>
                <a:latin typeface="+mn-lt"/>
                <a:ea typeface="+mn-ea"/>
                <a:cs typeface="+mn-cs"/>
              </a:rPr>
              <a:t>&gt; 2.2σ.</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-&gt; </a:t>
            </a:r>
            <a:r>
              <a:rPr lang="en-GB" sz="1200" b="0" i="0" u="none" strike="noStrike" kern="1200" baseline="0" dirty="0" smtClean="0">
                <a:solidFill>
                  <a:schemeClr val="tx1"/>
                </a:solidFill>
                <a:latin typeface="+mn-lt"/>
                <a:ea typeface="+mn-ea"/>
                <a:cs typeface="+mn-cs"/>
              </a:rPr>
              <a:t>minimum observed track length of </a:t>
            </a:r>
            <a:r>
              <a:rPr lang="en-US" sz="1200" b="0" i="0" u="none" strike="noStrike" kern="1200" baseline="0" dirty="0" smtClean="0">
                <a:solidFill>
                  <a:schemeClr val="tx1"/>
                </a:solidFill>
                <a:latin typeface="+mn-lt"/>
                <a:ea typeface="+mn-ea"/>
                <a:cs typeface="+mn-cs"/>
              </a:rPr>
              <a:t>&gt; 300 g=cm2 is required</a:t>
            </a:r>
            <a:endParaRPr lang="en-GB"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44</a:t>
            </a:fld>
            <a:endParaRPr lang="en-US"/>
          </a:p>
        </p:txBody>
      </p:sp>
    </p:spTree>
    <p:extLst>
      <p:ext uri="{BB962C8B-B14F-4D97-AF65-F5344CB8AC3E}">
        <p14:creationId xmlns:p14="http://schemas.microsoft.com/office/powerpoint/2010/main" val="1228509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45</a:t>
            </a:fld>
            <a:endParaRPr lang="en-US"/>
          </a:p>
        </p:txBody>
      </p:sp>
    </p:spTree>
    <p:extLst>
      <p:ext uri="{BB962C8B-B14F-4D97-AF65-F5344CB8AC3E}">
        <p14:creationId xmlns:p14="http://schemas.microsoft.com/office/powerpoint/2010/main" val="15199771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smtClean="0"/>
              <a:t>[18.45-18.55] -&gt; 6200 ~</a:t>
            </a:r>
            <a:r>
              <a:rPr lang="en-US" sz="1050" baseline="0" dirty="0" smtClean="0"/>
              <a:t> (5E37/(1E18.5)^3)*5370*(  1E18.55 - 1E18.45 )</a:t>
            </a:r>
            <a:endParaRPr lang="en-US" sz="1050" dirty="0" smtClean="0"/>
          </a:p>
          <a:p>
            <a:r>
              <a:rPr lang="en-US" sz="1050" dirty="0" smtClean="0"/>
              <a:t>[18.95-19.05] -&gt; 620</a:t>
            </a:r>
            <a:r>
              <a:rPr lang="en-US" sz="1050" baseline="0" dirty="0" smtClean="0"/>
              <a:t> ~ </a:t>
            </a:r>
            <a:r>
              <a:rPr lang="en-US" sz="1050" dirty="0" smtClean="0"/>
              <a:t>(5E37/(1E19)^3)*5370*(  1E19.05 - 1E18.95 )</a:t>
            </a:r>
          </a:p>
          <a:p>
            <a:r>
              <a:rPr lang="en-US" sz="1050" dirty="0" smtClean="0"/>
              <a:t>[19.65-19.75] -&gt; 20 ~</a:t>
            </a:r>
            <a:r>
              <a:rPr lang="en-US" sz="1050" baseline="0" dirty="0" smtClean="0"/>
              <a:t> (4E37/(1E19.7)^3)*5370*(  1E19.75 - 1E19.65 )</a:t>
            </a:r>
          </a:p>
          <a:p>
            <a:endParaRPr lang="en-US" sz="1050" baseline="0" dirty="0" smtClean="0"/>
          </a:p>
          <a:p>
            <a:endParaRPr lang="en-US" sz="1050" baseline="0" dirty="0" smtClean="0"/>
          </a:p>
          <a:p>
            <a:r>
              <a:rPr lang="en-US" sz="1050" dirty="0" smtClean="0"/>
              <a:t>integral 5E37/x^3 dx from 1E18.3 to 1E19.5 = 6.25472</a:t>
            </a:r>
          </a:p>
          <a:p>
            <a:r>
              <a:rPr lang="en-US" sz="1050" dirty="0" smtClean="0"/>
              <a:t>N = 6.25472 * 5370 =</a:t>
            </a:r>
            <a:r>
              <a:rPr lang="en-US" sz="1050" baseline="0" dirty="0" smtClean="0"/>
              <a:t> 33562.5</a:t>
            </a:r>
          </a:p>
          <a:p>
            <a:r>
              <a:rPr lang="en-US" sz="1050" dirty="0" smtClean="0"/>
              <a:t>[18.5,19.5] N = 2.475*5370 = 13290.75</a:t>
            </a:r>
          </a:p>
          <a:p>
            <a:endParaRPr lang="en-US" sz="1050" dirty="0" smtClean="0"/>
          </a:p>
          <a:p>
            <a:endParaRPr lang="en-US" sz="1050" dirty="0" smtClean="0"/>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46</a:t>
            </a:fld>
            <a:endParaRPr lang="en-US"/>
          </a:p>
        </p:txBody>
      </p:sp>
    </p:spTree>
    <p:extLst>
      <p:ext uri="{BB962C8B-B14F-4D97-AF65-F5344CB8AC3E}">
        <p14:creationId xmlns:p14="http://schemas.microsoft.com/office/powerpoint/2010/main" val="40011329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47</a:t>
            </a:fld>
            <a:endParaRPr lang="en-US"/>
          </a:p>
        </p:txBody>
      </p:sp>
    </p:spTree>
    <p:extLst>
      <p:ext uri="{BB962C8B-B14F-4D97-AF65-F5344CB8AC3E}">
        <p14:creationId xmlns:p14="http://schemas.microsoft.com/office/powerpoint/2010/main" val="4545045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48</a:t>
            </a:fld>
            <a:endParaRPr lang="en-US"/>
          </a:p>
        </p:txBody>
      </p:sp>
    </p:spTree>
    <p:extLst>
      <p:ext uri="{BB962C8B-B14F-4D97-AF65-F5344CB8AC3E}">
        <p14:creationId xmlns:p14="http://schemas.microsoft.com/office/powerpoint/2010/main" val="16703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49</a:t>
            </a:fld>
            <a:endParaRPr lang="en-US"/>
          </a:p>
        </p:txBody>
      </p:sp>
    </p:spTree>
    <p:extLst>
      <p:ext uri="{BB962C8B-B14F-4D97-AF65-F5344CB8AC3E}">
        <p14:creationId xmlns:p14="http://schemas.microsoft.com/office/powerpoint/2010/main" val="2679889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the map of the Pierre </a:t>
            </a:r>
            <a:r>
              <a:rPr lang="en-US" sz="1200" kern="1200" dirty="0" smtClean="0">
                <a:solidFill>
                  <a:schemeClr val="tx1"/>
                </a:solidFill>
                <a:effectLst/>
                <a:latin typeface="+mn-lt"/>
                <a:ea typeface="+mn-ea"/>
                <a:cs typeface="+mn-cs"/>
              </a:rPr>
              <a:t>Auger </a:t>
            </a:r>
            <a:r>
              <a:rPr lang="en-US" sz="1200" kern="1200" dirty="0" smtClean="0">
                <a:solidFill>
                  <a:schemeClr val="tx1"/>
                </a:solidFill>
                <a:effectLst/>
                <a:latin typeface="+mn-lt"/>
                <a:ea typeface="+mn-ea"/>
                <a:cs typeface="+mn-cs"/>
              </a:rPr>
              <a:t>observatory located </a:t>
            </a:r>
            <a:r>
              <a:rPr lang="en-US" sz="1200" kern="1200" dirty="0" smtClean="0">
                <a:solidFill>
                  <a:schemeClr val="tx1"/>
                </a:solidFill>
                <a:effectLst/>
                <a:latin typeface="+mn-lt"/>
                <a:ea typeface="+mn-ea"/>
                <a:cs typeface="+mn-cs"/>
              </a:rPr>
              <a:t>at </a:t>
            </a:r>
            <a:r>
              <a:rPr lang="en-US" sz="1200" kern="1200" dirty="0" err="1" smtClean="0">
                <a:solidFill>
                  <a:schemeClr val="tx1"/>
                </a:solidFill>
                <a:effectLst/>
                <a:latin typeface="+mn-lt"/>
                <a:ea typeface="+mn-ea"/>
                <a:cs typeface="+mn-cs"/>
              </a:rPr>
              <a:t>Mallargue</a:t>
            </a:r>
            <a:r>
              <a:rPr lang="en-US" sz="1200" kern="1200" dirty="0" smtClean="0">
                <a:solidFill>
                  <a:schemeClr val="tx1"/>
                </a:solidFill>
                <a:effectLst/>
                <a:latin typeface="+mn-lt"/>
                <a:ea typeface="+mn-ea"/>
                <a:cs typeface="+mn-cs"/>
              </a:rPr>
              <a:t> Argentina,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covers about 3000km^2.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detect the shower light, we have 4 building, each one with 6 telescopes, in blue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here is a representation of the building and a photo of one telescope. </a:t>
            </a:r>
          </a:p>
          <a:p>
            <a:r>
              <a:rPr lang="en-US" sz="1200" kern="1200" dirty="0" smtClean="0">
                <a:solidFill>
                  <a:schemeClr val="tx1"/>
                </a:solidFill>
                <a:effectLst/>
                <a:latin typeface="+mn-lt"/>
                <a:ea typeface="+mn-ea"/>
                <a:cs typeface="+mn-cs"/>
              </a:rPr>
              <a:t>There are also several atmospheric</a:t>
            </a:r>
            <a:r>
              <a:rPr lang="en-US" sz="1200" kern="1200" baseline="0" dirty="0" smtClean="0">
                <a:solidFill>
                  <a:schemeClr val="tx1"/>
                </a:solidFill>
                <a:effectLst/>
                <a:latin typeface="+mn-lt"/>
                <a:ea typeface="+mn-ea"/>
                <a:cs typeface="+mn-cs"/>
              </a:rPr>
              <a:t> monitoring systems to control the systematic errors</a:t>
            </a:r>
          </a:p>
          <a:p>
            <a:endParaRPr lang="en-US" sz="1200" kern="1200" dirty="0" smtClean="0">
              <a:solidFill>
                <a:schemeClr val="tx1"/>
              </a:solidFill>
              <a:effectLst/>
              <a:latin typeface="+mn-lt"/>
              <a:ea typeface="+mn-ea"/>
              <a:cs typeface="+mn-cs"/>
            </a:endParaRPr>
          </a:p>
          <a:p>
            <a:r>
              <a:rPr lang="en-US" dirty="0" smtClean="0"/>
              <a:t>This is an example of one event with 3 telescopes and the recovered</a:t>
            </a:r>
            <a:r>
              <a:rPr lang="en-US" baseline="0" dirty="0" smtClean="0"/>
              <a:t> longitudinal development with respective </a:t>
            </a:r>
            <a:r>
              <a:rPr lang="en-US" baseline="0" dirty="0" err="1" smtClean="0"/>
              <a:t>Xmax</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the camera picture of the shower which contain some 3D shower information.</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5</a:t>
            </a:fld>
            <a:endParaRPr lang="en-US"/>
          </a:p>
        </p:txBody>
      </p:sp>
    </p:spTree>
    <p:extLst>
      <p:ext uri="{BB962C8B-B14F-4D97-AF65-F5344CB8AC3E}">
        <p14:creationId xmlns:p14="http://schemas.microsoft.com/office/powerpoint/2010/main" val="21864489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50</a:t>
            </a:fld>
            <a:endParaRPr lang="en-US"/>
          </a:p>
        </p:txBody>
      </p:sp>
    </p:spTree>
    <p:extLst>
      <p:ext uri="{BB962C8B-B14F-4D97-AF65-F5344CB8AC3E}">
        <p14:creationId xmlns:p14="http://schemas.microsoft.com/office/powerpoint/2010/main" val="1385378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51</a:t>
            </a:fld>
            <a:endParaRPr lang="en-US"/>
          </a:p>
        </p:txBody>
      </p:sp>
    </p:spTree>
    <p:extLst>
      <p:ext uri="{BB962C8B-B14F-4D97-AF65-F5344CB8AC3E}">
        <p14:creationId xmlns:p14="http://schemas.microsoft.com/office/powerpoint/2010/main" val="29009208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52</a:t>
            </a:fld>
            <a:endParaRPr lang="en-US"/>
          </a:p>
        </p:txBody>
      </p:sp>
    </p:spTree>
    <p:extLst>
      <p:ext uri="{BB962C8B-B14F-4D97-AF65-F5344CB8AC3E}">
        <p14:creationId xmlns:p14="http://schemas.microsoft.com/office/powerpoint/2010/main" val="33186540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53</a:t>
            </a:fld>
            <a:endParaRPr lang="en-US"/>
          </a:p>
        </p:txBody>
      </p:sp>
    </p:spTree>
    <p:extLst>
      <p:ext uri="{BB962C8B-B14F-4D97-AF65-F5344CB8AC3E}">
        <p14:creationId xmlns:p14="http://schemas.microsoft.com/office/powerpoint/2010/main" val="33511846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54</a:t>
            </a:fld>
            <a:endParaRPr lang="en-US"/>
          </a:p>
        </p:txBody>
      </p:sp>
    </p:spTree>
    <p:extLst>
      <p:ext uri="{BB962C8B-B14F-4D97-AF65-F5344CB8AC3E}">
        <p14:creationId xmlns:p14="http://schemas.microsoft.com/office/powerpoint/2010/main" val="703267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55</a:t>
            </a:fld>
            <a:endParaRPr lang="en-US"/>
          </a:p>
        </p:txBody>
      </p:sp>
    </p:spTree>
    <p:extLst>
      <p:ext uri="{BB962C8B-B14F-4D97-AF65-F5344CB8AC3E}">
        <p14:creationId xmlns:p14="http://schemas.microsoft.com/office/powerpoint/2010/main" val="38048544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the Cherenkov flux saturates </a:t>
                </a:r>
                <a:r>
                  <a:rPr lang="en-GB" sz="1200" dirty="0" smtClean="0"/>
                  <a:t>quickly with </a:t>
                </a:r>
                <a:r>
                  <a:rPr lang="en-GB" sz="1200" dirty="0"/>
                  <a:t>the electron energy, reaching ∼90% of its maximum value at </a:t>
                </a:r>
                <a14:m>
                  <m:oMath xmlns:m="http://schemas.openxmlformats.org/officeDocument/2006/math">
                    <m:r>
                      <a:rPr lang="en-GB" sz="1200" i="1" dirty="0" smtClean="0">
                        <a:latin typeface="Cambria Math" panose="02040503050406030204" pitchFamily="18" charset="0"/>
                      </a:rPr>
                      <m:t>𝐸</m:t>
                    </m:r>
                    <m:r>
                      <a:rPr lang="en-GB" sz="1200" i="1" dirty="0" smtClean="0">
                        <a:latin typeface="Cambria Math" panose="02040503050406030204" pitchFamily="18" charset="0"/>
                        <a:ea typeface="Cambria Math" panose="02040503050406030204" pitchFamily="18" charset="0"/>
                      </a:rPr>
                      <m:t>~</m:t>
                    </m:r>
                    <m:r>
                      <a:rPr lang="en-GB" sz="1200" i="1" dirty="0" smtClean="0">
                        <a:latin typeface="Cambria Math" panose="02040503050406030204" pitchFamily="18" charset="0"/>
                      </a:rPr>
                      <m:t>3</m:t>
                    </m:r>
                    <m:sSub>
                      <m:sSubPr>
                        <m:ctrlPr>
                          <a:rPr lang="pt-PT" sz="1200" b="0" i="1" dirty="0" smtClean="0">
                            <a:latin typeface="Cambria Math" panose="02040503050406030204" pitchFamily="18" charset="0"/>
                          </a:rPr>
                        </m:ctrlPr>
                      </m:sSubPr>
                      <m:e>
                        <m:r>
                          <a:rPr lang="en-GB" sz="1200" i="1" dirty="0" smtClean="0">
                            <a:latin typeface="Cambria Math" panose="02040503050406030204" pitchFamily="18" charset="0"/>
                          </a:rPr>
                          <m:t>𝐸</m:t>
                        </m:r>
                      </m:e>
                      <m:sub>
                        <m:r>
                          <a:rPr lang="en-GB" sz="1200" i="1" dirty="0">
                            <a:latin typeface="Cambria Math" panose="02040503050406030204" pitchFamily="18" charset="0"/>
                          </a:rPr>
                          <m:t>𝑡h𝑟</m:t>
                        </m:r>
                      </m:sub>
                    </m:sSub>
                  </m:oMath>
                </a14:m>
                <a:r>
                  <a:rPr lang="en-GB" sz="1200" dirty="0" smtClean="0"/>
                  <a:t> , </a:t>
                </a:r>
                <a:r>
                  <a:rPr lang="en-GB" sz="1200" dirty="0"/>
                  <a:t>where </a:t>
                </a:r>
                <a14:m>
                  <m:oMath xmlns:m="http://schemas.openxmlformats.org/officeDocument/2006/math">
                    <m:sSub>
                      <m:sSubPr>
                        <m:ctrlPr>
                          <a:rPr lang="pt-PT" sz="1200" b="0" i="1" dirty="0" smtClean="0">
                            <a:latin typeface="Cambria Math" panose="02040503050406030204" pitchFamily="18" charset="0"/>
                          </a:rPr>
                        </m:ctrlPr>
                      </m:sSubPr>
                      <m:e>
                        <m:r>
                          <a:rPr lang="en-GB" sz="1200" i="1" dirty="0" smtClean="0">
                            <a:latin typeface="Cambria Math" panose="02040503050406030204" pitchFamily="18" charset="0"/>
                          </a:rPr>
                          <m:t>𝑘</m:t>
                        </m:r>
                      </m:e>
                      <m:sub>
                        <m:r>
                          <a:rPr lang="en-GB" sz="1200" i="1" dirty="0">
                            <a:latin typeface="Cambria Math" panose="02040503050406030204" pitchFamily="18" charset="0"/>
                          </a:rPr>
                          <m:t>𝑐h</m:t>
                        </m:r>
                      </m:sub>
                    </m:sSub>
                    <m:r>
                      <a:rPr lang="en-GB" sz="1200" i="1" dirty="0">
                        <a:latin typeface="Cambria Math" panose="02040503050406030204" pitchFamily="18" charset="0"/>
                      </a:rPr>
                      <m:t>=</m:t>
                    </m:r>
                    <m:r>
                      <a:rPr lang="en-GB" sz="1200" i="1" dirty="0" smtClean="0">
                        <a:latin typeface="Cambria Math" panose="02040503050406030204" pitchFamily="18" charset="0"/>
                      </a:rPr>
                      <m:t>172</m:t>
                    </m:r>
                  </m:oMath>
                </a14:m>
                <a:r>
                  <a:rPr lang="en-GB" sz="1200" dirty="0"/>
                  <a:t> photons/(g cm</a:t>
                </a:r>
                <a:r>
                  <a:rPr lang="en-GB" sz="1200" baseline="30000" dirty="0"/>
                  <a:t>−2</a:t>
                </a:r>
                <a:r>
                  <a:rPr lang="en-GB" sz="1200" dirty="0"/>
                  <a:t>) in the (300–400) nm wavelength band.</a:t>
                </a:r>
                <a:endParaRPr lang="en-US" sz="1200" dirty="0"/>
              </a:p>
              <a:p>
                <a:endParaRPr lang="en-US" dirty="0"/>
              </a:p>
            </p:txBody>
          </p:sp>
        </mc:Choice>
        <mc:Fallback>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the Cherenkov flux saturates </a:t>
                </a:r>
                <a:r>
                  <a:rPr lang="en-GB" sz="1200" dirty="0" smtClean="0"/>
                  <a:t>quickly with </a:t>
                </a:r>
                <a:r>
                  <a:rPr lang="en-GB" sz="1200" dirty="0"/>
                  <a:t>the electron energy, reaching ∼90% of its maximum value at </a:t>
                </a:r>
                <a:r>
                  <a:rPr lang="en-GB" sz="1200" i="0" dirty="0" smtClean="0">
                    <a:latin typeface="Cambria Math" panose="02040503050406030204" pitchFamily="18" charset="0"/>
                  </a:rPr>
                  <a:t>𝐸</a:t>
                </a:r>
                <a:r>
                  <a:rPr lang="en-GB" sz="1200" i="0" dirty="0" smtClean="0">
                    <a:latin typeface="Cambria Math" panose="02040503050406030204" pitchFamily="18" charset="0"/>
                    <a:ea typeface="Cambria Math" panose="02040503050406030204" pitchFamily="18" charset="0"/>
                  </a:rPr>
                  <a:t>~</a:t>
                </a:r>
                <a:r>
                  <a:rPr lang="en-GB" sz="1200" i="0" dirty="0" smtClean="0">
                    <a:latin typeface="Cambria Math" panose="02040503050406030204" pitchFamily="18" charset="0"/>
                  </a:rPr>
                  <a:t>3𝐸</a:t>
                </a:r>
                <a:r>
                  <a:rPr lang="pt-PT" sz="1200" b="0" i="0" dirty="0" smtClean="0">
                    <a:latin typeface="Cambria Math" panose="02040503050406030204" pitchFamily="18" charset="0"/>
                  </a:rPr>
                  <a:t>_</a:t>
                </a:r>
                <a:r>
                  <a:rPr lang="en-GB" sz="1200" i="0" dirty="0">
                    <a:latin typeface="Cambria Math" panose="02040503050406030204" pitchFamily="18" charset="0"/>
                  </a:rPr>
                  <a:t>𝑡ℎ𝑟</a:t>
                </a:r>
                <a:r>
                  <a:rPr lang="en-GB" sz="1200" dirty="0" smtClean="0"/>
                  <a:t> , </a:t>
                </a:r>
                <a:r>
                  <a:rPr lang="en-GB" sz="1200" dirty="0"/>
                  <a:t>where </a:t>
                </a:r>
                <a:r>
                  <a:rPr lang="en-GB" sz="1200" i="0" dirty="0" smtClean="0">
                    <a:latin typeface="Cambria Math" panose="02040503050406030204" pitchFamily="18" charset="0"/>
                  </a:rPr>
                  <a:t>𝑘</a:t>
                </a:r>
                <a:r>
                  <a:rPr lang="pt-PT" sz="1200" b="0" i="0" dirty="0" smtClean="0">
                    <a:latin typeface="Cambria Math" panose="02040503050406030204" pitchFamily="18" charset="0"/>
                  </a:rPr>
                  <a:t>_</a:t>
                </a:r>
                <a:r>
                  <a:rPr lang="en-GB" sz="1200" i="0" dirty="0">
                    <a:latin typeface="Cambria Math" panose="02040503050406030204" pitchFamily="18" charset="0"/>
                  </a:rPr>
                  <a:t>𝑐ℎ=</a:t>
                </a:r>
                <a:r>
                  <a:rPr lang="en-GB" sz="1200" i="0" dirty="0" smtClean="0">
                    <a:latin typeface="Cambria Math" panose="02040503050406030204" pitchFamily="18" charset="0"/>
                  </a:rPr>
                  <a:t>172</a:t>
                </a:r>
                <a:r>
                  <a:rPr lang="en-GB" sz="1200" dirty="0"/>
                  <a:t> photons/(g cm</a:t>
                </a:r>
                <a:r>
                  <a:rPr lang="en-GB" sz="1200" baseline="30000" dirty="0"/>
                  <a:t>−2</a:t>
                </a:r>
                <a:r>
                  <a:rPr lang="en-GB" sz="1200" dirty="0"/>
                  <a:t>) in the (300–400) nm wavelength band.</a:t>
                </a:r>
                <a:endParaRPr lang="en-US" sz="1200" dirty="0"/>
              </a:p>
              <a:p>
                <a:endParaRPr lang="en-US" dirty="0"/>
              </a:p>
            </p:txBody>
          </p:sp>
        </mc:Fallback>
      </mc:AlternateContent>
      <p:sp>
        <p:nvSpPr>
          <p:cNvPr id="4" name="Slide Number Placeholder 3"/>
          <p:cNvSpPr>
            <a:spLocks noGrp="1"/>
          </p:cNvSpPr>
          <p:nvPr>
            <p:ph type="sldNum" sz="quarter" idx="10"/>
          </p:nvPr>
        </p:nvSpPr>
        <p:spPr/>
        <p:txBody>
          <a:bodyPr/>
          <a:lstStyle/>
          <a:p>
            <a:fld id="{5340C3AE-F14D-447F-AEB2-7746A4B111E6}" type="slidenum">
              <a:rPr lang="en-US" smtClean="0"/>
              <a:t>56</a:t>
            </a:fld>
            <a:endParaRPr lang="en-US"/>
          </a:p>
        </p:txBody>
      </p:sp>
    </p:spTree>
    <p:extLst>
      <p:ext uri="{BB962C8B-B14F-4D97-AF65-F5344CB8AC3E}">
        <p14:creationId xmlns:p14="http://schemas.microsoft.com/office/powerpoint/2010/main" val="35655998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57</a:t>
            </a:fld>
            <a:endParaRPr lang="en-US"/>
          </a:p>
        </p:txBody>
      </p:sp>
    </p:spTree>
    <p:extLst>
      <p:ext uri="{BB962C8B-B14F-4D97-AF65-F5344CB8AC3E}">
        <p14:creationId xmlns:p14="http://schemas.microsoft.com/office/powerpoint/2010/main" val="503682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58</a:t>
            </a:fld>
            <a:endParaRPr lang="en-US"/>
          </a:p>
        </p:txBody>
      </p:sp>
    </p:spTree>
    <p:extLst>
      <p:ext uri="{BB962C8B-B14F-4D97-AF65-F5344CB8AC3E}">
        <p14:creationId xmlns:p14="http://schemas.microsoft.com/office/powerpoint/2010/main" val="23966589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59</a:t>
            </a:fld>
            <a:endParaRPr lang="en-US"/>
          </a:p>
        </p:txBody>
      </p:sp>
    </p:spTree>
    <p:extLst>
      <p:ext uri="{BB962C8B-B14F-4D97-AF65-F5344CB8AC3E}">
        <p14:creationId xmlns:p14="http://schemas.microsoft.com/office/powerpoint/2010/main" val="1413757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a:t>
            </a:r>
            <a:r>
              <a:rPr lang="en-US" sz="1200" kern="1200" dirty="0" smtClean="0">
                <a:solidFill>
                  <a:schemeClr val="tx1"/>
                </a:solidFill>
                <a:effectLst/>
                <a:latin typeface="+mn-lt"/>
                <a:ea typeface="+mn-ea"/>
                <a:cs typeface="+mn-cs"/>
              </a:rPr>
              <a:t>is another </a:t>
            </a:r>
            <a:r>
              <a:rPr lang="en-US" sz="1200" kern="1200" baseline="0" dirty="0" smtClean="0">
                <a:solidFill>
                  <a:schemeClr val="tx1"/>
                </a:solidFill>
                <a:effectLst/>
                <a:latin typeface="+mn-lt"/>
                <a:ea typeface="+mn-ea"/>
                <a:cs typeface="+mn-cs"/>
              </a:rPr>
              <a:t>example of one event.</a:t>
            </a:r>
          </a:p>
          <a:p>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you can see we have some lateral width. </a:t>
            </a:r>
          </a:p>
          <a:p>
            <a:r>
              <a:rPr lang="en-US" sz="1200" kern="1200" dirty="0" smtClean="0">
                <a:solidFill>
                  <a:schemeClr val="tx1"/>
                </a:solidFill>
                <a:effectLst/>
                <a:latin typeface="+mn-lt"/>
                <a:ea typeface="+mn-ea"/>
                <a:cs typeface="+mn-cs"/>
              </a:rPr>
              <a:t>Where </a:t>
            </a: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Shower Image width come from?</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-&gt;Part of the shower width come from the intrinsic shower width</a:t>
            </a:r>
            <a:r>
              <a:rPr lang="en-US" sz="1200" kern="1200" dirty="0" smtClean="0">
                <a:solidFill>
                  <a:schemeClr val="tx1"/>
                </a:solidFill>
                <a:effectLst/>
                <a:latin typeface="+mn-lt"/>
                <a:ea typeface="+mn-ea"/>
                <a:cs typeface="+mn-cs"/>
              </a:rPr>
              <a:t>. From the cascade</a:t>
            </a:r>
            <a:r>
              <a:rPr lang="en-US" sz="1200" kern="1200" baseline="0" dirty="0" smtClean="0">
                <a:solidFill>
                  <a:schemeClr val="tx1"/>
                </a:solidFill>
                <a:effectLst/>
                <a:latin typeface="+mn-lt"/>
                <a:ea typeface="+mn-ea"/>
                <a:cs typeface="+mn-cs"/>
              </a:rPr>
              <a:t> evolution.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effectLst/>
                <a:latin typeface="+mn-lt"/>
                <a:ea typeface="+mn-ea"/>
                <a:cs typeface="+mn-cs"/>
              </a:rPr>
              <a:t>-&gt;Nevertheless, We have the atmosphere, which is good because is our calorimetry. However, now when the shower light propagates we will have </a:t>
            </a:r>
            <a:r>
              <a:rPr lang="en-US" sz="1200" kern="1200" dirty="0" smtClean="0">
                <a:solidFill>
                  <a:schemeClr val="tx1"/>
                </a:solidFill>
                <a:effectLst/>
                <a:latin typeface="+mn-lt"/>
                <a:ea typeface="+mn-ea"/>
                <a:cs typeface="+mn-cs"/>
              </a:rPr>
              <a:t>multi-scattering </a:t>
            </a:r>
            <a:r>
              <a:rPr lang="en-US" sz="1200" kern="1200" dirty="0" smtClean="0">
                <a:solidFill>
                  <a:schemeClr val="tx1"/>
                </a:solidFill>
                <a:effectLst/>
                <a:latin typeface="+mn-lt"/>
                <a:ea typeface="+mn-ea"/>
                <a:cs typeface="+mn-cs"/>
              </a:rPr>
              <a:t>that spreads the light, and we will see an increase in the width of the shower, an attenuation of the amount of light,</a:t>
            </a:r>
            <a:r>
              <a:rPr lang="en-US" sz="1200" kern="1200" baseline="0" dirty="0" smtClean="0">
                <a:solidFill>
                  <a:schemeClr val="tx1"/>
                </a:solidFill>
                <a:effectLst/>
                <a:latin typeface="+mn-lt"/>
                <a:ea typeface="+mn-ea"/>
                <a:cs typeface="+mn-cs"/>
              </a:rPr>
              <a:t> So </a:t>
            </a:r>
            <a:r>
              <a:rPr lang="en-US" sz="1200" kern="1200" dirty="0" smtClean="0">
                <a:solidFill>
                  <a:schemeClr val="tx1"/>
                </a:solidFill>
                <a:effectLst/>
                <a:latin typeface="+mn-lt"/>
                <a:ea typeface="+mn-ea"/>
                <a:cs typeface="+mn-cs"/>
              </a:rPr>
              <a:t>the shower image will get blurred. </a:t>
            </a:r>
          </a:p>
          <a:p>
            <a:r>
              <a:rPr lang="en-US" sz="1200" kern="1200" dirty="0" smtClean="0">
                <a:solidFill>
                  <a:schemeClr val="tx1"/>
                </a:solidFill>
                <a:effectLst/>
                <a:latin typeface="+mn-lt"/>
                <a:ea typeface="+mn-ea"/>
                <a:cs typeface="+mn-cs"/>
              </a:rPr>
              <a:t>Here for example, we can see some Cherenkov scattered even without detect Cherenkov light directly.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way we need to understand the atmosphere very carefully , since the amount of </a:t>
            </a:r>
            <a:r>
              <a:rPr lang="en-US" sz="1200" kern="1200" dirty="0" smtClean="0">
                <a:solidFill>
                  <a:schemeClr val="tx1"/>
                </a:solidFill>
                <a:effectLst/>
                <a:latin typeface="+mn-lt"/>
                <a:ea typeface="+mn-ea"/>
                <a:cs typeface="+mn-cs"/>
              </a:rPr>
              <a:t>multi-scattering </a:t>
            </a:r>
            <a:r>
              <a:rPr lang="en-US" sz="1200" kern="1200" dirty="0" smtClean="0">
                <a:solidFill>
                  <a:schemeClr val="tx1"/>
                </a:solidFill>
                <a:effectLst/>
                <a:latin typeface="+mn-lt"/>
                <a:ea typeface="+mn-ea"/>
                <a:cs typeface="+mn-cs"/>
              </a:rPr>
              <a:t>depends on the composition of the atmosphere</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-&gt; </a:t>
            </a:r>
            <a:r>
              <a:rPr lang="en-US" sz="1200" kern="1200" dirty="0" smtClean="0">
                <a:solidFill>
                  <a:schemeClr val="tx1"/>
                </a:solidFill>
                <a:effectLst/>
                <a:latin typeface="+mn-lt"/>
                <a:ea typeface="+mn-ea"/>
                <a:cs typeface="+mn-cs"/>
              </a:rPr>
              <a:t>we also have the detector, which are telescopes. they will produce distortions on the real image of the shower. We will have light aberration from the optics, internal reflection, transmissions and efficiencies that change our 3D image of a shower.</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the shower image we see, is a  convolution of the real shower with the detector plus the </a:t>
            </a:r>
            <a:r>
              <a:rPr lang="en-US" sz="1200" kern="1200" dirty="0" smtClean="0">
                <a:solidFill>
                  <a:schemeClr val="tx1"/>
                </a:solidFill>
                <a:effectLst/>
                <a:latin typeface="+mn-lt"/>
                <a:ea typeface="+mn-ea"/>
                <a:cs typeface="+mn-cs"/>
              </a:rPr>
              <a:t>atmospheric </a:t>
            </a:r>
            <a:r>
              <a:rPr lang="en-US" sz="1200" kern="1200" dirty="0" smtClean="0">
                <a:solidFill>
                  <a:schemeClr val="tx1"/>
                </a:solidFill>
                <a:effectLst/>
                <a:latin typeface="+mn-lt"/>
                <a:ea typeface="+mn-ea"/>
                <a:cs typeface="+mn-cs"/>
              </a:rPr>
              <a:t>effects. And</a:t>
            </a:r>
            <a:r>
              <a:rPr lang="en-US" sz="1200" kern="1200" baseline="0" dirty="0" smtClean="0">
                <a:solidFill>
                  <a:schemeClr val="tx1"/>
                </a:solidFill>
                <a:effectLst/>
                <a:latin typeface="+mn-lt"/>
                <a:ea typeface="+mn-ea"/>
                <a:cs typeface="+mn-cs"/>
              </a:rPr>
              <a:t> we need to understand each step in it.</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40C3AE-F14D-447F-AEB2-7746A4B111E6}" type="slidenum">
              <a:rPr lang="en-US" smtClean="0"/>
              <a:t>6</a:t>
            </a:fld>
            <a:endParaRPr lang="en-US"/>
          </a:p>
        </p:txBody>
      </p:sp>
    </p:spTree>
    <p:extLst>
      <p:ext uri="{BB962C8B-B14F-4D97-AF65-F5344CB8AC3E}">
        <p14:creationId xmlns:p14="http://schemas.microsoft.com/office/powerpoint/2010/main" val="22083792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60</a:t>
            </a:fld>
            <a:endParaRPr lang="en-US"/>
          </a:p>
        </p:txBody>
      </p:sp>
    </p:spTree>
    <p:extLst>
      <p:ext uri="{BB962C8B-B14F-4D97-AF65-F5344CB8AC3E}">
        <p14:creationId xmlns:p14="http://schemas.microsoft.com/office/powerpoint/2010/main" val="21487016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61</a:t>
            </a:fld>
            <a:endParaRPr lang="en-US"/>
          </a:p>
        </p:txBody>
      </p:sp>
    </p:spTree>
    <p:extLst>
      <p:ext uri="{BB962C8B-B14F-4D97-AF65-F5344CB8AC3E}">
        <p14:creationId xmlns:p14="http://schemas.microsoft.com/office/powerpoint/2010/main" val="7874036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62</a:t>
            </a:fld>
            <a:endParaRPr lang="en-US"/>
          </a:p>
        </p:txBody>
      </p:sp>
    </p:spTree>
    <p:extLst>
      <p:ext uri="{BB962C8B-B14F-4D97-AF65-F5344CB8AC3E}">
        <p14:creationId xmlns:p14="http://schemas.microsoft.com/office/powerpoint/2010/main" val="29323796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63</a:t>
            </a:fld>
            <a:endParaRPr lang="en-US"/>
          </a:p>
        </p:txBody>
      </p:sp>
    </p:spTree>
    <p:extLst>
      <p:ext uri="{BB962C8B-B14F-4D97-AF65-F5344CB8AC3E}">
        <p14:creationId xmlns:p14="http://schemas.microsoft.com/office/powerpoint/2010/main" val="38162846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64</a:t>
            </a:fld>
            <a:endParaRPr lang="en-US"/>
          </a:p>
        </p:txBody>
      </p:sp>
    </p:spTree>
    <p:extLst>
      <p:ext uri="{BB962C8B-B14F-4D97-AF65-F5344CB8AC3E}">
        <p14:creationId xmlns:p14="http://schemas.microsoft.com/office/powerpoint/2010/main" val="1214529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 electrons and gammas are completely converted while vertical muons deposit approximately</a:t>
            </a:r>
          </a:p>
          <a:p>
            <a:r>
              <a:rPr lang="en-US" sz="1200" b="0" i="0" u="none" strike="noStrike" kern="1200" baseline="0" dirty="0" smtClean="0">
                <a:solidFill>
                  <a:schemeClr val="tx1"/>
                </a:solidFill>
                <a:latin typeface="+mn-lt"/>
                <a:ea typeface="+mn-ea"/>
                <a:cs typeface="+mn-cs"/>
              </a:rPr>
              <a:t>240 MeV of energy</a:t>
            </a:r>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65</a:t>
            </a:fld>
            <a:endParaRPr lang="en-US"/>
          </a:p>
        </p:txBody>
      </p:sp>
    </p:spTree>
    <p:extLst>
      <p:ext uri="{BB962C8B-B14F-4D97-AF65-F5344CB8AC3E}">
        <p14:creationId xmlns:p14="http://schemas.microsoft.com/office/powerpoint/2010/main" val="39986877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66</a:t>
            </a:fld>
            <a:endParaRPr lang="en-US"/>
          </a:p>
        </p:txBody>
      </p:sp>
    </p:spTree>
    <p:extLst>
      <p:ext uri="{BB962C8B-B14F-4D97-AF65-F5344CB8AC3E}">
        <p14:creationId xmlns:p14="http://schemas.microsoft.com/office/powerpoint/2010/main" val="21545749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67</a:t>
            </a:fld>
            <a:endParaRPr lang="en-US"/>
          </a:p>
        </p:txBody>
      </p:sp>
    </p:spTree>
    <p:extLst>
      <p:ext uri="{BB962C8B-B14F-4D97-AF65-F5344CB8AC3E}">
        <p14:creationId xmlns:p14="http://schemas.microsoft.com/office/powerpoint/2010/main" val="29682642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68</a:t>
            </a:fld>
            <a:endParaRPr lang="en-US"/>
          </a:p>
        </p:txBody>
      </p:sp>
    </p:spTree>
    <p:extLst>
      <p:ext uri="{BB962C8B-B14F-4D97-AF65-F5344CB8AC3E}">
        <p14:creationId xmlns:p14="http://schemas.microsoft.com/office/powerpoint/2010/main" val="28093388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69</a:t>
            </a:fld>
            <a:endParaRPr lang="en-US"/>
          </a:p>
        </p:txBody>
      </p:sp>
    </p:spTree>
    <p:extLst>
      <p:ext uri="{BB962C8B-B14F-4D97-AF65-F5344CB8AC3E}">
        <p14:creationId xmlns:p14="http://schemas.microsoft.com/office/powerpoint/2010/main" val="3716564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we have several effects on the shower shape,</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we need </a:t>
            </a:r>
            <a:r>
              <a:rPr lang="en-US" dirty="0" smtClean="0"/>
              <a:t>to have a good description</a:t>
            </a:r>
            <a:r>
              <a:rPr lang="en-US" baseline="0" dirty="0" smtClean="0"/>
              <a:t> of the shower 3D shape to understand all the image on the detectors.</a:t>
            </a:r>
          </a:p>
          <a:p>
            <a:endParaRPr lang="en-US" dirty="0" smtClean="0"/>
          </a:p>
          <a:p>
            <a:r>
              <a:rPr lang="en-US" baseline="0" dirty="0" smtClean="0"/>
              <a:t>In the standard simulation, </a:t>
            </a:r>
            <a:r>
              <a:rPr lang="en-GB" sz="1200" kern="1200" dirty="0" smtClean="0">
                <a:solidFill>
                  <a:schemeClr val="tx1"/>
                </a:solidFill>
                <a:effectLst/>
                <a:latin typeface="+mn-lt"/>
                <a:ea typeface="+mn-ea"/>
                <a:cs typeface="+mn-cs"/>
              </a:rPr>
              <a:t>when we simulate a shower,</a:t>
            </a:r>
          </a:p>
          <a:p>
            <a:r>
              <a:rPr lang="en-GB" sz="1200" kern="1200" dirty="0" smtClean="0">
                <a:solidFill>
                  <a:schemeClr val="tx1"/>
                </a:solidFill>
                <a:effectLst/>
                <a:latin typeface="+mn-lt"/>
                <a:ea typeface="+mn-ea"/>
                <a:cs typeface="+mn-cs"/>
              </a:rPr>
              <a:t> we first generate the event in CORSIKA for example</a:t>
            </a:r>
          </a:p>
          <a:p>
            <a:r>
              <a:rPr lang="en-GB" sz="1200" kern="1200" dirty="0" smtClean="0">
                <a:solidFill>
                  <a:schemeClr val="tx1"/>
                </a:solidFill>
                <a:effectLst/>
                <a:latin typeface="+mn-lt"/>
                <a:ea typeface="+mn-ea"/>
                <a:cs typeface="+mn-cs"/>
              </a:rPr>
              <a:t>and we project all the information into a line, in longitudinal</a:t>
            </a:r>
            <a:r>
              <a:rPr lang="en-GB" sz="1200" kern="1200" baseline="0" dirty="0" smtClean="0">
                <a:solidFill>
                  <a:schemeClr val="tx1"/>
                </a:solidFill>
                <a:effectLst/>
                <a:latin typeface="+mn-lt"/>
                <a:ea typeface="+mn-ea"/>
                <a:cs typeface="+mn-cs"/>
              </a:rPr>
              <a:t> profiles </a:t>
            </a:r>
            <a:endParaRPr lang="en-US" dirty="0" smtClean="0"/>
          </a:p>
          <a:p>
            <a:r>
              <a:rPr lang="en-GB" sz="1200" kern="1200" baseline="0" dirty="0" smtClean="0">
                <a:solidFill>
                  <a:schemeClr val="tx1"/>
                </a:solidFill>
                <a:effectLst/>
                <a:latin typeface="+mn-lt"/>
                <a:ea typeface="+mn-ea"/>
                <a:cs typeface="+mn-cs"/>
              </a:rPr>
              <a:t>So we will lose the 3D information. Which is latter recovered using average profiles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we lose the information lateral information shower to shower.</a:t>
            </a:r>
          </a:p>
          <a:p>
            <a:r>
              <a:rPr lang="en-US" dirty="0" smtClean="0"/>
              <a:t>We lose possible fluctuations</a:t>
            </a:r>
            <a:r>
              <a:rPr lang="en-US" baseline="0" dirty="0" smtClean="0"/>
              <a:t> and differences that could be present on the data.</a:t>
            </a:r>
          </a:p>
          <a:p>
            <a:endParaRPr lang="en-US" dirty="0" smtClean="0"/>
          </a:p>
          <a:p>
            <a:r>
              <a:rPr lang="en-US" dirty="0" smtClean="0"/>
              <a:t>There</a:t>
            </a:r>
            <a:r>
              <a:rPr lang="en-US" baseline="0" dirty="0" smtClean="0"/>
              <a:t> are other problems, </a:t>
            </a:r>
            <a:r>
              <a:rPr lang="en-US" dirty="0" smtClean="0"/>
              <a:t>For example, If we are close to the shower </a:t>
            </a:r>
          </a:p>
          <a:p>
            <a:r>
              <a:rPr lang="en-US" dirty="0" smtClean="0"/>
              <a:t>we lose much information by looking for the longitudinal developments</a:t>
            </a:r>
          </a:p>
          <a:p>
            <a:endParaRPr lang="en-US" dirty="0" smtClean="0"/>
          </a:p>
          <a:p>
            <a:r>
              <a:rPr lang="en-GB" sz="1200" kern="1200" dirty="0" smtClean="0">
                <a:solidFill>
                  <a:schemeClr val="tx1"/>
                </a:solidFill>
                <a:effectLst/>
                <a:latin typeface="+mn-lt"/>
                <a:ea typeface="+mn-ea"/>
                <a:cs typeface="+mn-cs"/>
              </a:rPr>
              <a:t>In this way, we are developing a 3D simulation of the showers. </a:t>
            </a:r>
          </a:p>
          <a:p>
            <a:pPr algn="l"/>
            <a:r>
              <a:rPr lang="en-US" sz="1200" dirty="0" smtClean="0">
                <a:solidFill>
                  <a:schemeClr val="bg1"/>
                </a:solidFill>
                <a:latin typeface="Calibri" pitchFamily="34" charset="0"/>
                <a:cs typeface="Arial" pitchFamily="34" charset="0"/>
              </a:rPr>
              <a:t>It is a fundamental step to implement a full 3D reconstruction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40C3AE-F14D-447F-AEB2-7746A4B111E6}" type="slidenum">
              <a:rPr lang="en-US" smtClean="0"/>
              <a:t>7</a:t>
            </a:fld>
            <a:endParaRPr lang="en-US"/>
          </a:p>
        </p:txBody>
      </p:sp>
    </p:spTree>
    <p:extLst>
      <p:ext uri="{BB962C8B-B14F-4D97-AF65-F5344CB8AC3E}">
        <p14:creationId xmlns:p14="http://schemas.microsoft.com/office/powerpoint/2010/main" val="29285517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70</a:t>
            </a:fld>
            <a:endParaRPr lang="en-US"/>
          </a:p>
        </p:txBody>
      </p:sp>
    </p:spTree>
    <p:extLst>
      <p:ext uri="{BB962C8B-B14F-4D97-AF65-F5344CB8AC3E}">
        <p14:creationId xmlns:p14="http://schemas.microsoft.com/office/powerpoint/2010/main" val="10381666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71</a:t>
            </a:fld>
            <a:endParaRPr lang="en-US"/>
          </a:p>
        </p:txBody>
      </p:sp>
    </p:spTree>
    <p:extLst>
      <p:ext uri="{BB962C8B-B14F-4D97-AF65-F5344CB8AC3E}">
        <p14:creationId xmlns:p14="http://schemas.microsoft.com/office/powerpoint/2010/main" val="19541955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72</a:t>
            </a:fld>
            <a:endParaRPr lang="en-US"/>
          </a:p>
        </p:txBody>
      </p:sp>
    </p:spTree>
    <p:extLst>
      <p:ext uri="{BB962C8B-B14F-4D97-AF65-F5344CB8AC3E}">
        <p14:creationId xmlns:p14="http://schemas.microsoft.com/office/powerpoint/2010/main" val="8386281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73</a:t>
            </a:fld>
            <a:endParaRPr lang="en-US"/>
          </a:p>
        </p:txBody>
      </p:sp>
    </p:spTree>
    <p:extLst>
      <p:ext uri="{BB962C8B-B14F-4D97-AF65-F5344CB8AC3E}">
        <p14:creationId xmlns:p14="http://schemas.microsoft.com/office/powerpoint/2010/main" val="4787003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74</a:t>
            </a:fld>
            <a:endParaRPr lang="en-US"/>
          </a:p>
        </p:txBody>
      </p:sp>
    </p:spTree>
    <p:extLst>
      <p:ext uri="{BB962C8B-B14F-4D97-AF65-F5344CB8AC3E}">
        <p14:creationId xmlns:p14="http://schemas.microsoft.com/office/powerpoint/2010/main" val="12753540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75</a:t>
            </a:fld>
            <a:endParaRPr lang="en-US"/>
          </a:p>
        </p:txBody>
      </p:sp>
    </p:spTree>
    <p:extLst>
      <p:ext uri="{BB962C8B-B14F-4D97-AF65-F5344CB8AC3E}">
        <p14:creationId xmlns:p14="http://schemas.microsoft.com/office/powerpoint/2010/main" val="20740793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76</a:t>
            </a:fld>
            <a:endParaRPr lang="en-US"/>
          </a:p>
        </p:txBody>
      </p:sp>
    </p:spTree>
    <p:extLst>
      <p:ext uri="{BB962C8B-B14F-4D97-AF65-F5344CB8AC3E}">
        <p14:creationId xmlns:p14="http://schemas.microsoft.com/office/powerpoint/2010/main" val="21532220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77</a:t>
            </a:fld>
            <a:endParaRPr lang="en-US"/>
          </a:p>
        </p:txBody>
      </p:sp>
    </p:spTree>
    <p:extLst>
      <p:ext uri="{BB962C8B-B14F-4D97-AF65-F5344CB8AC3E}">
        <p14:creationId xmlns:p14="http://schemas.microsoft.com/office/powerpoint/2010/main" val="2636680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78</a:t>
            </a:fld>
            <a:endParaRPr lang="en-US"/>
          </a:p>
        </p:txBody>
      </p:sp>
    </p:spTree>
    <p:extLst>
      <p:ext uri="{BB962C8B-B14F-4D97-AF65-F5344CB8AC3E}">
        <p14:creationId xmlns:p14="http://schemas.microsoft.com/office/powerpoint/2010/main" val="11501176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79</a:t>
            </a:fld>
            <a:endParaRPr lang="en-US"/>
          </a:p>
        </p:txBody>
      </p:sp>
    </p:spTree>
    <p:extLst>
      <p:ext uri="{BB962C8B-B14F-4D97-AF65-F5344CB8AC3E}">
        <p14:creationId xmlns:p14="http://schemas.microsoft.com/office/powerpoint/2010/main" val="3232975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surface</a:t>
            </a:r>
            <a:r>
              <a:rPr lang="en-US" baseline="0" dirty="0" smtClean="0"/>
              <a:t> of the observatory, we have 1600 tanks, </a:t>
            </a:r>
          </a:p>
          <a:p>
            <a:r>
              <a:rPr lang="en-US" baseline="0" dirty="0" smtClean="0"/>
              <a:t>With the surface detectors, so we can sample the lateral distribution of particles.</a:t>
            </a:r>
          </a:p>
          <a:p>
            <a:endParaRPr lang="en-US" baseline="0" dirty="0" smtClean="0"/>
          </a:p>
          <a:p>
            <a:r>
              <a:rPr lang="en-US" baseline="0" dirty="0" smtClean="0"/>
              <a:t>This is an example of one event. </a:t>
            </a:r>
          </a:p>
          <a:p>
            <a:r>
              <a:rPr lang="en-US" baseline="0" dirty="0" smtClean="0"/>
              <a:t>The absolute signal should be proportional to the energy</a:t>
            </a:r>
          </a:p>
          <a:p>
            <a:r>
              <a:rPr lang="en-US" baseline="0" dirty="0" smtClean="0"/>
              <a:t>And the signal obtain at 1000 m should be used to estimate the energy</a:t>
            </a:r>
          </a:p>
          <a:p>
            <a:endParaRPr lang="en-US" baseline="0" dirty="0" smtClean="0"/>
          </a:p>
          <a:p>
            <a:r>
              <a:rPr lang="en-US" baseline="0" dirty="0" smtClean="0"/>
              <a:t>However, remember that we measure both muons and electromagnetic particles</a:t>
            </a:r>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8</a:t>
            </a:fld>
            <a:endParaRPr lang="en-US"/>
          </a:p>
        </p:txBody>
      </p:sp>
    </p:spTree>
    <p:extLst>
      <p:ext uri="{BB962C8B-B14F-4D97-AF65-F5344CB8AC3E}">
        <p14:creationId xmlns:p14="http://schemas.microsoft.com/office/powerpoint/2010/main" val="10171805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smtClean="0">
                <a:solidFill>
                  <a:schemeClr val="tx1"/>
                </a:solidFill>
                <a:effectLst/>
                <a:latin typeface="+mn-lt"/>
                <a:ea typeface="+mn-ea"/>
                <a:cs typeface="+mn-cs"/>
              </a:rPr>
              <a:t>How can we detect those</a:t>
            </a:r>
            <a:r>
              <a:rPr lang="en-US" sz="1200" kern="1200" baseline="0" noProof="0" dirty="0" smtClean="0">
                <a:solidFill>
                  <a:schemeClr val="tx1"/>
                </a:solidFill>
                <a:effectLst/>
                <a:latin typeface="+mn-lt"/>
                <a:ea typeface="+mn-ea"/>
                <a:cs typeface="+mn-cs"/>
              </a:rPr>
              <a:t> shower of particles?</a:t>
            </a:r>
          </a:p>
          <a:p>
            <a:endParaRPr lang="en-US" sz="1200" kern="1200" noProof="0" dirty="0" smtClean="0">
              <a:solidFill>
                <a:schemeClr val="tx1"/>
              </a:solidFill>
              <a:effectLst/>
              <a:latin typeface="+mn-lt"/>
              <a:ea typeface="+mn-ea"/>
              <a:cs typeface="+mn-cs"/>
            </a:endParaRPr>
          </a:p>
          <a:p>
            <a:r>
              <a:rPr lang="en-US" sz="1200" kern="1200" noProof="0" dirty="0" smtClean="0">
                <a:solidFill>
                  <a:schemeClr val="tx1"/>
                </a:solidFill>
                <a:effectLst/>
                <a:latin typeface="+mn-lt"/>
                <a:ea typeface="+mn-ea"/>
                <a:cs typeface="+mn-cs"/>
              </a:rPr>
              <a:t>When that</a:t>
            </a:r>
            <a:r>
              <a:rPr lang="en-US" sz="1200" kern="1200" baseline="0" noProof="0" dirty="0" smtClean="0">
                <a:solidFill>
                  <a:schemeClr val="tx1"/>
                </a:solidFill>
                <a:effectLst/>
                <a:latin typeface="+mn-lt"/>
                <a:ea typeface="+mn-ea"/>
                <a:cs typeface="+mn-cs"/>
              </a:rPr>
              <a:t> cascade of particles </a:t>
            </a:r>
            <a:r>
              <a:rPr lang="en-US" sz="1200" kern="1200" noProof="0" dirty="0" smtClean="0">
                <a:solidFill>
                  <a:schemeClr val="tx1"/>
                </a:solidFill>
                <a:effectLst/>
                <a:latin typeface="+mn-lt"/>
                <a:ea typeface="+mn-ea"/>
                <a:cs typeface="+mn-cs"/>
              </a:rPr>
              <a:t>pass through the air, they ionize and excite the nitrogen. </a:t>
            </a:r>
          </a:p>
          <a:p>
            <a:r>
              <a:rPr lang="en-US" sz="1200" kern="1200" noProof="0" dirty="0" smtClean="0">
                <a:solidFill>
                  <a:schemeClr val="tx1"/>
                </a:solidFill>
                <a:effectLst/>
                <a:latin typeface="+mn-lt"/>
                <a:ea typeface="+mn-ea"/>
                <a:cs typeface="+mn-cs"/>
              </a:rPr>
              <a:t>when the nitrogen return to the ground state, it</a:t>
            </a:r>
            <a:r>
              <a:rPr lang="en-US" sz="1200"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emits light fluorescence.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Besides that, since those particles are relativistic particle they will emit Cherenkov light.</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t>
            </a:r>
            <a:r>
              <a:rPr lang="en-US" sz="1200" kern="1200" dirty="0" smtClean="0">
                <a:solidFill>
                  <a:schemeClr val="tx1"/>
                </a:solidFill>
                <a:effectLst/>
                <a:latin typeface="+mn-lt"/>
                <a:ea typeface="+mn-ea"/>
                <a:cs typeface="+mn-cs"/>
              </a:rPr>
              <a:t>this way we can be detect the fluorescence and Cherenkov light, simply by using telescopes. </a:t>
            </a:r>
            <a:endParaRPr lang="en-GB" sz="1200" kern="1200" dirty="0" smtClean="0">
              <a:solidFill>
                <a:schemeClr val="tx1"/>
              </a:solidFill>
              <a:effectLst/>
              <a:latin typeface="+mn-lt"/>
              <a:ea typeface="+mn-ea"/>
              <a:cs typeface="+mn-cs"/>
            </a:endParaRPr>
          </a:p>
          <a:p>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number of fluorescence photons are proportional to the energy deposited by the particles of the shower,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summing all the fluorescence light,  we can obtain a longitudinal profile of the energy deposit in the atmosphere.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integral of this curve will be basically/proportional to the energy of the cosmic ray, </a:t>
            </a:r>
          </a:p>
          <a:p>
            <a:r>
              <a:rPr lang="en-US" sz="1200" kern="1200" dirty="0" smtClean="0">
                <a:solidFill>
                  <a:schemeClr val="tx1"/>
                </a:solidFill>
                <a:effectLst/>
                <a:latin typeface="+mn-lt"/>
                <a:ea typeface="+mn-ea"/>
                <a:cs typeface="+mn-cs"/>
              </a:rPr>
              <a:t>and the atmosphere works like a calorimetry</a:t>
            </a:r>
            <a:endParaRPr lang="pt-P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point with the bigger energy deposited is known as the </a:t>
            </a:r>
            <a:r>
              <a:rPr lang="en-US" sz="1200" kern="1200" dirty="0" err="1" smtClean="0">
                <a:solidFill>
                  <a:schemeClr val="tx1"/>
                </a:solidFill>
                <a:effectLst/>
                <a:latin typeface="+mn-lt"/>
                <a:ea typeface="+mn-ea"/>
                <a:cs typeface="+mn-cs"/>
              </a:rPr>
              <a:t>xmax</a:t>
            </a:r>
            <a:r>
              <a:rPr lang="en-US" sz="1200" kern="1200" baseline="0" dirty="0" smtClean="0">
                <a:solidFill>
                  <a:schemeClr val="tx1"/>
                </a:solidFill>
                <a:effectLst/>
                <a:latin typeface="+mn-lt"/>
                <a:ea typeface="+mn-ea"/>
                <a:cs typeface="+mn-cs"/>
              </a:rPr>
              <a:t> of the longitudinal development.</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Moreover,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we can also detect the particles that reach the ground</a:t>
            </a:r>
            <a:r>
              <a:rPr lang="en-US" sz="1200" kern="1200" baseline="0" dirty="0" smtClean="0">
                <a:solidFill>
                  <a:schemeClr val="tx1"/>
                </a:solidFill>
                <a:effectLst/>
                <a:latin typeface="+mn-lt"/>
                <a:ea typeface="+mn-ea"/>
                <a:cs typeface="+mn-cs"/>
              </a:rPr>
              <a:t> with surface detectors.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here, we detect both electromagnetic and</a:t>
            </a:r>
            <a:r>
              <a:rPr lang="en-US" sz="1200" kern="1200" baseline="0" dirty="0" smtClean="0">
                <a:solidFill>
                  <a:schemeClr val="tx1"/>
                </a:solidFill>
                <a:effectLst/>
                <a:latin typeface="+mn-lt"/>
                <a:ea typeface="+mn-ea"/>
                <a:cs typeface="+mn-cs"/>
              </a:rPr>
              <a:t> muon particles, while on the longitudinal it comes mainly from the electromagnetic component.</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pt-PT"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40C3AE-F14D-447F-AEB2-7746A4B111E6}" type="slidenum">
              <a:rPr lang="en-US" smtClean="0"/>
              <a:t>80</a:t>
            </a:fld>
            <a:endParaRPr lang="en-US"/>
          </a:p>
        </p:txBody>
      </p:sp>
    </p:spTree>
    <p:extLst>
      <p:ext uri="{BB962C8B-B14F-4D97-AF65-F5344CB8AC3E}">
        <p14:creationId xmlns:p14="http://schemas.microsoft.com/office/powerpoint/2010/main" val="24796370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81</a:t>
            </a:fld>
            <a:endParaRPr lang="en-US"/>
          </a:p>
        </p:txBody>
      </p:sp>
    </p:spTree>
    <p:extLst>
      <p:ext uri="{BB962C8B-B14F-4D97-AF65-F5344CB8AC3E}">
        <p14:creationId xmlns:p14="http://schemas.microsoft.com/office/powerpoint/2010/main" val="6010605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82</a:t>
            </a:fld>
            <a:endParaRPr lang="en-US"/>
          </a:p>
        </p:txBody>
      </p:sp>
    </p:spTree>
    <p:extLst>
      <p:ext uri="{BB962C8B-B14F-4D97-AF65-F5344CB8AC3E}">
        <p14:creationId xmlns:p14="http://schemas.microsoft.com/office/powerpoint/2010/main" val="1179880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83</a:t>
            </a:fld>
            <a:endParaRPr lang="en-US"/>
          </a:p>
        </p:txBody>
      </p:sp>
    </p:spTree>
    <p:extLst>
      <p:ext uri="{BB962C8B-B14F-4D97-AF65-F5344CB8AC3E}">
        <p14:creationId xmlns:p14="http://schemas.microsoft.com/office/powerpoint/2010/main" val="18842076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84</a:t>
            </a:fld>
            <a:endParaRPr lang="en-US"/>
          </a:p>
        </p:txBody>
      </p:sp>
    </p:spTree>
    <p:extLst>
      <p:ext uri="{BB962C8B-B14F-4D97-AF65-F5344CB8AC3E}">
        <p14:creationId xmlns:p14="http://schemas.microsoft.com/office/powerpoint/2010/main" val="579357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 we see the Shower in the space? This is another event. As you can see we have some lateral width.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Where this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Shower Image width come from?</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-&gt;Part of the shower width come from the intrinsic shower width.</a:t>
            </a:r>
            <a:endParaRPr lang="en-US" dirty="0" smtClean="0"/>
          </a:p>
          <a:p>
            <a:r>
              <a:rPr lang="en-US" sz="1200" kern="1200" dirty="0" smtClean="0">
                <a:solidFill>
                  <a:schemeClr val="tx1"/>
                </a:solidFill>
                <a:effectLst/>
                <a:latin typeface="+mn-lt"/>
                <a:ea typeface="+mn-ea"/>
                <a:cs typeface="+mn-cs"/>
              </a:rPr>
              <a:t>-&gt;Nevertheless, We have the atmosphere, which is good because is our calorimetry. However, now when the shower light propagates we will have </a:t>
            </a:r>
            <a:r>
              <a:rPr lang="en-US" sz="1200" kern="1200" dirty="0" err="1" smtClean="0">
                <a:solidFill>
                  <a:schemeClr val="tx1"/>
                </a:solidFill>
                <a:effectLst/>
                <a:latin typeface="+mn-lt"/>
                <a:ea typeface="+mn-ea"/>
                <a:cs typeface="+mn-cs"/>
              </a:rPr>
              <a:t>multiscattering</a:t>
            </a:r>
            <a:r>
              <a:rPr lang="en-US" sz="1200" kern="1200" dirty="0" smtClean="0">
                <a:solidFill>
                  <a:schemeClr val="tx1"/>
                </a:solidFill>
                <a:effectLst/>
                <a:latin typeface="+mn-lt"/>
                <a:ea typeface="+mn-ea"/>
                <a:cs typeface="+mn-cs"/>
              </a:rPr>
              <a:t> that spreads the light, and we will see an increase in the width of the shower, an attenuation of the amount of light,</a:t>
            </a:r>
            <a:r>
              <a:rPr lang="en-US" sz="1200" kern="1200" baseline="0" dirty="0" smtClean="0">
                <a:solidFill>
                  <a:schemeClr val="tx1"/>
                </a:solidFill>
                <a:effectLst/>
                <a:latin typeface="+mn-lt"/>
                <a:ea typeface="+mn-ea"/>
                <a:cs typeface="+mn-cs"/>
              </a:rPr>
              <a:t> So </a:t>
            </a:r>
            <a:r>
              <a:rPr lang="en-US" sz="1200" kern="1200" dirty="0" smtClean="0">
                <a:solidFill>
                  <a:schemeClr val="tx1"/>
                </a:solidFill>
                <a:effectLst/>
                <a:latin typeface="+mn-lt"/>
                <a:ea typeface="+mn-ea"/>
                <a:cs typeface="+mn-cs"/>
              </a:rPr>
              <a:t>the shower image will get blurred. </a:t>
            </a:r>
          </a:p>
          <a:p>
            <a:r>
              <a:rPr lang="en-US" sz="1200" kern="1200" dirty="0" smtClean="0">
                <a:solidFill>
                  <a:schemeClr val="tx1"/>
                </a:solidFill>
                <a:effectLst/>
                <a:latin typeface="+mn-lt"/>
                <a:ea typeface="+mn-ea"/>
                <a:cs typeface="+mn-cs"/>
              </a:rPr>
              <a:t>Here for example, we can see some Cherenkov scattered even without detect Cherenkov light directly.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way we need to understand the atmosphere very carefully , since the amount of </a:t>
            </a:r>
            <a:r>
              <a:rPr lang="en-US" sz="1200" kern="1200" dirty="0" err="1" smtClean="0">
                <a:solidFill>
                  <a:schemeClr val="tx1"/>
                </a:solidFill>
                <a:effectLst/>
                <a:latin typeface="+mn-lt"/>
                <a:ea typeface="+mn-ea"/>
                <a:cs typeface="+mn-cs"/>
              </a:rPr>
              <a:t>multiscaterring</a:t>
            </a:r>
            <a:r>
              <a:rPr lang="en-US" sz="1200" kern="1200" dirty="0" smtClean="0">
                <a:solidFill>
                  <a:schemeClr val="tx1"/>
                </a:solidFill>
                <a:effectLst/>
                <a:latin typeface="+mn-lt"/>
                <a:ea typeface="+mn-ea"/>
                <a:cs typeface="+mn-cs"/>
              </a:rPr>
              <a:t> depends on the composition of the atmosphere</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-&gt; </a:t>
            </a:r>
            <a:r>
              <a:rPr lang="en-US" sz="1200" kern="1200" dirty="0" smtClean="0">
                <a:solidFill>
                  <a:schemeClr val="tx1"/>
                </a:solidFill>
                <a:effectLst/>
                <a:latin typeface="+mn-lt"/>
                <a:ea typeface="+mn-ea"/>
                <a:cs typeface="+mn-cs"/>
              </a:rPr>
              <a:t>we also have the detector, which are telescopes. they will produce distortions on the real image of the shower. We will have light aberration from the optics, internal reflection, transmissions and efficiencies that change our 3D image of a shower.</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the shower image we see, is a  convolution of the real shower with the detector plus the atmosphere effects. And</a:t>
            </a:r>
            <a:r>
              <a:rPr lang="en-US" sz="1200" kern="1200" baseline="0" dirty="0" smtClean="0">
                <a:solidFill>
                  <a:schemeClr val="tx1"/>
                </a:solidFill>
                <a:effectLst/>
                <a:latin typeface="+mn-lt"/>
                <a:ea typeface="+mn-ea"/>
                <a:cs typeface="+mn-cs"/>
              </a:rPr>
              <a:t> we need to understand each step in it.</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40C3AE-F14D-447F-AEB2-7746A4B111E6}" type="slidenum">
              <a:rPr lang="en-US" smtClean="0"/>
              <a:t>85</a:t>
            </a:fld>
            <a:endParaRPr lang="en-US"/>
          </a:p>
        </p:txBody>
      </p:sp>
    </p:spTree>
    <p:extLst>
      <p:ext uri="{BB962C8B-B14F-4D97-AF65-F5344CB8AC3E}">
        <p14:creationId xmlns:p14="http://schemas.microsoft.com/office/powerpoint/2010/main" val="35515265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 have a good description</a:t>
            </a:r>
            <a:r>
              <a:rPr lang="en-US" baseline="0" dirty="0" smtClean="0"/>
              <a:t> of the shower 3D shape to understand all the image on the detectors.</a:t>
            </a:r>
          </a:p>
          <a:p>
            <a:endParaRPr lang="en-US" baseline="0" dirty="0" smtClean="0"/>
          </a:p>
          <a:p>
            <a:r>
              <a:rPr lang="en-US" baseline="0" dirty="0" smtClean="0"/>
              <a:t>In the standard simulation, </a:t>
            </a:r>
            <a:r>
              <a:rPr lang="en-GB" sz="1200" kern="1200" dirty="0" smtClean="0">
                <a:solidFill>
                  <a:schemeClr val="tx1"/>
                </a:solidFill>
                <a:effectLst/>
                <a:latin typeface="+mn-lt"/>
                <a:ea typeface="+mn-ea"/>
                <a:cs typeface="+mn-cs"/>
              </a:rPr>
              <a:t>simulate a shower, when we simulate a shower, we generate the event and we project all the information into a line, in longitudinal</a:t>
            </a:r>
            <a:r>
              <a:rPr lang="en-GB" sz="1200" kern="1200" baseline="0" dirty="0" smtClean="0">
                <a:solidFill>
                  <a:schemeClr val="tx1"/>
                </a:solidFill>
                <a:effectLst/>
                <a:latin typeface="+mn-lt"/>
                <a:ea typeface="+mn-ea"/>
                <a:cs typeface="+mn-cs"/>
              </a:rPr>
              <a:t> profiles and we will lose the 3D information. It is latter recovered using average profiles</a:t>
            </a:r>
          </a:p>
          <a:p>
            <a:r>
              <a:rPr lang="en-US" baseline="0" dirty="0" smtClean="0"/>
              <a:t>But we lose the information lateral information shower to shower.</a:t>
            </a:r>
          </a:p>
          <a:p>
            <a:endParaRPr lang="pt-P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this way we are developing a 3D simulation of the showers.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So we divide the sky in cylindrical bins around the shower axis and save the relevant information at the generator level</a:t>
            </a:r>
          </a:p>
          <a:p>
            <a:endParaRPr lang="en-US" baseline="0" dirty="0" smtClean="0"/>
          </a:p>
        </p:txBody>
      </p:sp>
      <p:sp>
        <p:nvSpPr>
          <p:cNvPr id="4" name="Slide Number Placeholder 3"/>
          <p:cNvSpPr>
            <a:spLocks noGrp="1"/>
          </p:cNvSpPr>
          <p:nvPr>
            <p:ph type="sldNum" sz="quarter" idx="10"/>
          </p:nvPr>
        </p:nvSpPr>
        <p:spPr/>
        <p:txBody>
          <a:bodyPr/>
          <a:lstStyle/>
          <a:p>
            <a:fld id="{5340C3AE-F14D-447F-AEB2-7746A4B111E6}" type="slidenum">
              <a:rPr lang="en-US" smtClean="0"/>
              <a:t>86</a:t>
            </a:fld>
            <a:endParaRPr lang="en-US"/>
          </a:p>
        </p:txBody>
      </p:sp>
    </p:spTree>
    <p:extLst>
      <p:ext uri="{BB962C8B-B14F-4D97-AF65-F5344CB8AC3E}">
        <p14:creationId xmlns:p14="http://schemas.microsoft.com/office/powerpoint/2010/main" val="31770843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87</a:t>
            </a:fld>
            <a:endParaRPr lang="en-US"/>
          </a:p>
        </p:txBody>
      </p:sp>
    </p:spTree>
    <p:extLst>
      <p:ext uri="{BB962C8B-B14F-4D97-AF65-F5344CB8AC3E}">
        <p14:creationId xmlns:p14="http://schemas.microsoft.com/office/powerpoint/2010/main" val="5095287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1F8FAD7-32D8-4DF2-8415-D6F51D7B8B64}" type="slidenum">
              <a:rPr lang="en-GB" smtClean="0"/>
              <a:pPr/>
              <a:t>88</a:t>
            </a:fld>
            <a:endParaRPr lang="en-GB" dirty="0"/>
          </a:p>
        </p:txBody>
      </p:sp>
    </p:spTree>
    <p:extLst>
      <p:ext uri="{BB962C8B-B14F-4D97-AF65-F5344CB8AC3E}">
        <p14:creationId xmlns:p14="http://schemas.microsoft.com/office/powerpoint/2010/main" val="7997865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89</a:t>
            </a:fld>
            <a:endParaRPr lang="en-US"/>
          </a:p>
        </p:txBody>
      </p:sp>
    </p:spTree>
    <p:extLst>
      <p:ext uri="{BB962C8B-B14F-4D97-AF65-F5344CB8AC3E}">
        <p14:creationId xmlns:p14="http://schemas.microsoft.com/office/powerpoint/2010/main" val="166805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muons in</a:t>
            </a:r>
            <a:r>
              <a:rPr lang="en-US" baseline="0" dirty="0" smtClean="0"/>
              <a:t> auger are not consistent with the models</a:t>
            </a:r>
          </a:p>
          <a:p>
            <a:endParaRPr lang="en-US" baseline="0" dirty="0" smtClean="0"/>
          </a:p>
          <a:p>
            <a:r>
              <a:rPr lang="en-US" baseline="0" dirty="0" smtClean="0"/>
              <a:t>If we are in very inclined events, the EM component was almost completely attenuated by the atmosphere</a:t>
            </a:r>
          </a:p>
          <a:p>
            <a:r>
              <a:rPr lang="en-US" baseline="0" dirty="0" smtClean="0"/>
              <a:t>So the signal at 1000m is basically the number of muons</a:t>
            </a:r>
          </a:p>
          <a:p>
            <a:endParaRPr lang="en-US" baseline="0" dirty="0" smtClean="0"/>
          </a:p>
          <a:p>
            <a:r>
              <a:rPr lang="en-US" baseline="0" dirty="0" smtClean="0"/>
              <a:t>This is the auger result with the number of muons as a function of the energy</a:t>
            </a:r>
          </a:p>
          <a:p>
            <a:r>
              <a:rPr lang="en-US" baseline="0" dirty="0" smtClean="0"/>
              <a:t>There are much more muons than predicted by the models</a:t>
            </a:r>
          </a:p>
          <a:p>
            <a:r>
              <a:rPr lang="en-US" baseline="0" dirty="0" smtClean="0"/>
              <a:t>If we renormalize the same plot we can see the big difference in the data</a:t>
            </a:r>
          </a:p>
          <a:p>
            <a:endParaRPr lang="en-US" baseline="0" dirty="0" smtClean="0"/>
          </a:p>
          <a:p>
            <a:endParaRPr lang="en-US" baseline="0" dirty="0" smtClean="0"/>
          </a:p>
          <a:p>
            <a:r>
              <a:rPr lang="en-US" baseline="0" dirty="0" smtClean="0"/>
              <a:t>In inclined events we can also indirectly  estimate the </a:t>
            </a:r>
            <a:r>
              <a:rPr lang="en-US" baseline="0" dirty="0" err="1" smtClean="0"/>
              <a:t>the</a:t>
            </a:r>
            <a:r>
              <a:rPr lang="en-US" baseline="0" dirty="0" smtClean="0"/>
              <a:t> </a:t>
            </a:r>
            <a:r>
              <a:rPr lang="en-US" baseline="0" dirty="0" err="1" smtClean="0"/>
              <a:t>xmax</a:t>
            </a:r>
            <a:r>
              <a:rPr lang="en-US" baseline="0" dirty="0" smtClean="0"/>
              <a:t> of the muons</a:t>
            </a:r>
          </a:p>
          <a:p>
            <a:r>
              <a:rPr lang="en-US" baseline="0" dirty="0" smtClean="0"/>
              <a:t>And if we compare the composition from the muons and electromagnetic sectors they are not consistent</a:t>
            </a:r>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4859502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90</a:t>
            </a:fld>
            <a:endParaRPr lang="en-US"/>
          </a:p>
        </p:txBody>
      </p:sp>
    </p:spTree>
    <p:extLst>
      <p:ext uri="{BB962C8B-B14F-4D97-AF65-F5344CB8AC3E}">
        <p14:creationId xmlns:p14="http://schemas.microsoft.com/office/powerpoint/2010/main" val="9542385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91</a:t>
            </a:fld>
            <a:endParaRPr lang="en-US"/>
          </a:p>
        </p:txBody>
      </p:sp>
    </p:spTree>
    <p:extLst>
      <p:ext uri="{BB962C8B-B14F-4D97-AF65-F5344CB8AC3E}">
        <p14:creationId xmlns:p14="http://schemas.microsoft.com/office/powerpoint/2010/main" val="28185222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92</a:t>
            </a:fld>
            <a:endParaRPr lang="en-US"/>
          </a:p>
        </p:txBody>
      </p:sp>
    </p:spTree>
    <p:extLst>
      <p:ext uri="{BB962C8B-B14F-4D97-AF65-F5344CB8AC3E}">
        <p14:creationId xmlns:p14="http://schemas.microsoft.com/office/powerpoint/2010/main" val="2389742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93</a:t>
            </a:fld>
            <a:endParaRPr lang="en-US"/>
          </a:p>
        </p:txBody>
      </p:sp>
    </p:spTree>
    <p:extLst>
      <p:ext uri="{BB962C8B-B14F-4D97-AF65-F5344CB8AC3E}">
        <p14:creationId xmlns:p14="http://schemas.microsoft.com/office/powerpoint/2010/main" val="5274077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94</a:t>
            </a:fld>
            <a:endParaRPr lang="en-US"/>
          </a:p>
        </p:txBody>
      </p:sp>
    </p:spTree>
    <p:extLst>
      <p:ext uri="{BB962C8B-B14F-4D97-AF65-F5344CB8AC3E}">
        <p14:creationId xmlns:p14="http://schemas.microsoft.com/office/powerpoint/2010/main" val="18611891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95</a:t>
            </a:fld>
            <a:endParaRPr lang="en-US"/>
          </a:p>
        </p:txBody>
      </p:sp>
    </p:spTree>
    <p:extLst>
      <p:ext uri="{BB962C8B-B14F-4D97-AF65-F5344CB8AC3E}">
        <p14:creationId xmlns:p14="http://schemas.microsoft.com/office/powerpoint/2010/main" val="16281717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96</a:t>
            </a:fld>
            <a:endParaRPr lang="en-US"/>
          </a:p>
        </p:txBody>
      </p:sp>
    </p:spTree>
    <p:extLst>
      <p:ext uri="{BB962C8B-B14F-4D97-AF65-F5344CB8AC3E}">
        <p14:creationId xmlns:p14="http://schemas.microsoft.com/office/powerpoint/2010/main" val="35290862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97</a:t>
            </a:fld>
            <a:endParaRPr lang="en-US"/>
          </a:p>
        </p:txBody>
      </p:sp>
    </p:spTree>
    <p:extLst>
      <p:ext uri="{BB962C8B-B14F-4D97-AF65-F5344CB8AC3E}">
        <p14:creationId xmlns:p14="http://schemas.microsoft.com/office/powerpoint/2010/main" val="32745357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98</a:t>
            </a:fld>
            <a:endParaRPr lang="en-US"/>
          </a:p>
        </p:txBody>
      </p:sp>
    </p:spTree>
    <p:extLst>
      <p:ext uri="{BB962C8B-B14F-4D97-AF65-F5344CB8AC3E}">
        <p14:creationId xmlns:p14="http://schemas.microsoft.com/office/powerpoint/2010/main" val="6737364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99</a:t>
            </a:fld>
            <a:endParaRPr lang="en-US"/>
          </a:p>
        </p:txBody>
      </p:sp>
    </p:spTree>
    <p:extLst>
      <p:ext uri="{BB962C8B-B14F-4D97-AF65-F5344CB8AC3E}">
        <p14:creationId xmlns:p14="http://schemas.microsoft.com/office/powerpoint/2010/main" val="1398974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o de título">
    <p:spTree>
      <p:nvGrpSpPr>
        <p:cNvPr id="1" name=""/>
        <p:cNvGrpSpPr/>
        <p:nvPr/>
      </p:nvGrpSpPr>
      <p:grpSpPr>
        <a:xfrm>
          <a:off x="0" y="0"/>
          <a:ext cx="0" cy="0"/>
          <a:chOff x="0" y="0"/>
          <a:chExt cx="0" cy="0"/>
        </a:xfrm>
      </p:grpSpPr>
      <p:sp>
        <p:nvSpPr>
          <p:cNvPr id="10" name="Rounded Rectangle 9"/>
          <p:cNvSpPr/>
          <p:nvPr userDrawn="1"/>
        </p:nvSpPr>
        <p:spPr>
          <a:xfrm>
            <a:off x="1567644" y="3452862"/>
            <a:ext cx="6008712" cy="739814"/>
          </a:xfrm>
          <a:prstGeom prst="roundRect">
            <a:avLst/>
          </a:prstGeom>
          <a:solidFill>
            <a:srgbClr val="9900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3" name="Subtítulo 2"/>
          <p:cNvSpPr>
            <a:spLocks noGrp="1"/>
          </p:cNvSpPr>
          <p:nvPr>
            <p:ph type="subTitle" idx="1"/>
          </p:nvPr>
        </p:nvSpPr>
        <p:spPr>
          <a:xfrm>
            <a:off x="1567644" y="3429000"/>
            <a:ext cx="6008712" cy="803909"/>
          </a:xfrm>
        </p:spPr>
        <p:txBody>
          <a:bodyPr anchor="ctr" anchorCtr="0">
            <a:normAutofit/>
          </a:bodyPr>
          <a:lstStyle>
            <a:lvl1pPr marL="0" indent="0" algn="ctr">
              <a:lnSpc>
                <a:spcPct val="100000"/>
              </a:lnSpc>
              <a:spcBef>
                <a:spcPts val="0"/>
              </a:spcBef>
              <a:buNone/>
              <a:defRPr sz="20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sp>
        <p:nvSpPr>
          <p:cNvPr id="16" name="Content Placeholder 15"/>
          <p:cNvSpPr>
            <a:spLocks noGrp="1"/>
          </p:cNvSpPr>
          <p:nvPr>
            <p:ph sz="quarter" idx="13"/>
          </p:nvPr>
        </p:nvSpPr>
        <p:spPr>
          <a:xfrm>
            <a:off x="2735796" y="4352759"/>
            <a:ext cx="3672408" cy="361286"/>
          </a:xfrm>
        </p:spPr>
        <p:txBody>
          <a:bodyPr>
            <a:normAutofit/>
          </a:bodyPr>
          <a:lstStyle>
            <a:lvl1pPr algn="ctr">
              <a:buNone/>
              <a:defRPr sz="1800" b="1" i="0">
                <a:solidFill>
                  <a:srgbClr val="540000"/>
                </a:solidFill>
              </a:defRPr>
            </a:lvl1pPr>
            <a:lvl5pPr>
              <a:defRPr/>
            </a:lvl5pPr>
          </a:lstStyle>
          <a:p>
            <a:pPr lvl="0"/>
            <a:r>
              <a:rPr lang="en-US" dirty="0" smtClean="0"/>
              <a:t>Click to edit Master text styles</a:t>
            </a:r>
          </a:p>
        </p:txBody>
      </p:sp>
      <p:sp>
        <p:nvSpPr>
          <p:cNvPr id="17" name="Content Placeholder 15"/>
          <p:cNvSpPr>
            <a:spLocks noGrp="1"/>
          </p:cNvSpPr>
          <p:nvPr>
            <p:ph sz="quarter" idx="14"/>
          </p:nvPr>
        </p:nvSpPr>
        <p:spPr>
          <a:xfrm>
            <a:off x="2537774" y="6309320"/>
            <a:ext cx="4068452" cy="548680"/>
          </a:xfrm>
        </p:spPr>
        <p:txBody>
          <a:bodyPr anchor="ctr" anchorCtr="0">
            <a:normAutofit/>
          </a:bodyPr>
          <a:lstStyle>
            <a:lvl1pPr algn="ctr">
              <a:buNone/>
              <a:defRPr sz="1600" b="1" i="0">
                <a:solidFill>
                  <a:srgbClr val="540000"/>
                </a:solidFill>
                <a:effectLst/>
              </a:defRPr>
            </a:lvl1pPr>
            <a:lvl5pPr>
              <a:defRPr/>
            </a:lvl5pPr>
          </a:lstStyle>
          <a:p>
            <a:pPr lvl="0"/>
            <a:r>
              <a:rPr lang="en-US" noProof="0" dirty="0" smtClean="0"/>
              <a:t>Click to edit Master text styles</a:t>
            </a:r>
          </a:p>
        </p:txBody>
      </p:sp>
      <p:sp>
        <p:nvSpPr>
          <p:cNvPr id="6" name="Rounded Rectangle 5"/>
          <p:cNvSpPr/>
          <p:nvPr userDrawn="1"/>
        </p:nvSpPr>
        <p:spPr>
          <a:xfrm>
            <a:off x="711843" y="1773237"/>
            <a:ext cx="7720313" cy="1682251"/>
          </a:xfrm>
          <a:prstGeom prst="roundRect">
            <a:avLst/>
          </a:prstGeom>
          <a:solidFill>
            <a:srgbClr val="0066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 name="Título 1"/>
          <p:cNvSpPr>
            <a:spLocks noGrp="1"/>
          </p:cNvSpPr>
          <p:nvPr>
            <p:ph type="ctrTitle"/>
          </p:nvPr>
        </p:nvSpPr>
        <p:spPr>
          <a:xfrm>
            <a:off x="935596" y="1715831"/>
            <a:ext cx="7272808" cy="1768876"/>
          </a:xfrm>
        </p:spPr>
        <p:txBody>
          <a:bodyPr/>
          <a:lstStyle>
            <a:lvl1pPr>
              <a:defRPr>
                <a:solidFill>
                  <a:schemeClr val="bg1"/>
                </a:solidFill>
              </a:defRPr>
            </a:lvl1pPr>
          </a:lstStyle>
          <a:p>
            <a:r>
              <a:rPr lang="en-US" noProof="0" dirty="0" smtClean="0"/>
              <a:t>Clique para </a:t>
            </a:r>
            <a:r>
              <a:rPr lang="en-US" noProof="0" dirty="0" err="1" smtClean="0"/>
              <a:t>editar</a:t>
            </a:r>
            <a:r>
              <a:rPr lang="en-US" noProof="0" dirty="0" smtClean="0"/>
              <a:t> o </a:t>
            </a:r>
            <a:r>
              <a:rPr lang="en-US" noProof="0" dirty="0" err="1" smtClean="0"/>
              <a:t>estilo</a:t>
            </a:r>
            <a:r>
              <a:rPr lang="en-US" noProof="0" dirty="0" smtClean="0"/>
              <a:t> do </a:t>
            </a:r>
            <a:r>
              <a:rPr lang="en-US" noProof="0" dirty="0" err="1" smtClean="0"/>
              <a:t>título</a:t>
            </a:r>
            <a:r>
              <a:rPr lang="en-US" noProof="0" dirty="0" smtClean="0"/>
              <a:t> do </a:t>
            </a:r>
            <a:r>
              <a:rPr lang="en-US" noProof="0" dirty="0" err="1" smtClean="0"/>
              <a:t>Modelo</a:t>
            </a:r>
            <a:r>
              <a:rPr lang="en-US" noProof="0" dirty="0" smtClean="0"/>
              <a:t> Global</a:t>
            </a:r>
            <a:endParaRPr lang="en-US" noProof="0" dirty="0"/>
          </a:p>
        </p:txBody>
      </p:sp>
    </p:spTree>
    <p:extLst>
      <p:ext uri="{BB962C8B-B14F-4D97-AF65-F5344CB8AC3E}">
        <p14:creationId xmlns:p14="http://schemas.microsoft.com/office/powerpoint/2010/main" val="10426685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2880" userDrawn="1">
          <p15:clr>
            <a:srgbClr val="FBAE40"/>
          </p15:clr>
        </p15:guide>
        <p15:guide id="2" orient="horz" pos="11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304916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551687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12262944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413971745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347830199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389519476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40222645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o de título">
    <p:spTree>
      <p:nvGrpSpPr>
        <p:cNvPr id="1" name=""/>
        <p:cNvGrpSpPr/>
        <p:nvPr/>
      </p:nvGrpSpPr>
      <p:grpSpPr>
        <a:xfrm>
          <a:off x="0" y="0"/>
          <a:ext cx="0" cy="0"/>
          <a:chOff x="0" y="0"/>
          <a:chExt cx="0" cy="0"/>
        </a:xfrm>
      </p:grpSpPr>
      <p:sp>
        <p:nvSpPr>
          <p:cNvPr id="24" name="Rounded Rectangle 23"/>
          <p:cNvSpPr/>
          <p:nvPr userDrawn="1"/>
        </p:nvSpPr>
        <p:spPr>
          <a:xfrm>
            <a:off x="7082132" y="5960428"/>
            <a:ext cx="1975656" cy="751330"/>
          </a:xfrm>
          <a:prstGeom prst="roundRect">
            <a:avLst/>
          </a:prstGeom>
          <a:solidFill>
            <a:srgbClr val="9900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latin typeface="Tw Cen MT" panose="020B0602020104020603" pitchFamily="34" charset="0"/>
            </a:endParaRPr>
          </a:p>
        </p:txBody>
      </p:sp>
      <p:sp>
        <p:nvSpPr>
          <p:cNvPr id="16" name="Content Placeholder 15"/>
          <p:cNvSpPr>
            <a:spLocks noGrp="1"/>
          </p:cNvSpPr>
          <p:nvPr>
            <p:ph sz="quarter" idx="13"/>
          </p:nvPr>
        </p:nvSpPr>
        <p:spPr>
          <a:xfrm>
            <a:off x="2342256" y="-1156743"/>
            <a:ext cx="3672408" cy="361286"/>
          </a:xfrm>
        </p:spPr>
        <p:txBody>
          <a:bodyPr>
            <a:normAutofit/>
          </a:bodyPr>
          <a:lstStyle>
            <a:lvl1pPr algn="ctr">
              <a:buNone/>
              <a:defRPr sz="1800" b="1" i="0">
                <a:solidFill>
                  <a:srgbClr val="540000"/>
                </a:solidFill>
              </a:defRPr>
            </a:lvl1pPr>
            <a:lvl5pPr>
              <a:defRPr/>
            </a:lvl5pPr>
          </a:lstStyle>
          <a:p>
            <a:pPr lvl="0"/>
            <a:r>
              <a:rPr lang="en-US" dirty="0" smtClean="0"/>
              <a:t>Click to edit Master text styles</a:t>
            </a:r>
          </a:p>
        </p:txBody>
      </p:sp>
      <p:sp>
        <p:nvSpPr>
          <p:cNvPr id="17" name="Content Placeholder 15"/>
          <p:cNvSpPr>
            <a:spLocks noGrp="1"/>
          </p:cNvSpPr>
          <p:nvPr>
            <p:ph sz="quarter" idx="14"/>
          </p:nvPr>
        </p:nvSpPr>
        <p:spPr>
          <a:xfrm>
            <a:off x="-3307442" y="-1768876"/>
            <a:ext cx="4068452" cy="548680"/>
          </a:xfrm>
        </p:spPr>
        <p:txBody>
          <a:bodyPr anchor="ctr" anchorCtr="0">
            <a:normAutofit/>
          </a:bodyPr>
          <a:lstStyle>
            <a:lvl1pPr algn="ctr">
              <a:buNone/>
              <a:defRPr sz="1600" b="1" i="0">
                <a:solidFill>
                  <a:srgbClr val="540000"/>
                </a:solidFill>
                <a:effectLst/>
              </a:defRPr>
            </a:lvl1pPr>
            <a:lvl5pPr>
              <a:defRPr/>
            </a:lvl5pPr>
          </a:lstStyle>
          <a:p>
            <a:pPr lvl="0"/>
            <a:r>
              <a:rPr lang="en-US" noProof="0" dirty="0" smtClean="0"/>
              <a:t>Click to edit Master text styles</a:t>
            </a:r>
          </a:p>
        </p:txBody>
      </p:sp>
      <p:sp>
        <p:nvSpPr>
          <p:cNvPr id="6" name="Rounded Rectangle 5"/>
          <p:cNvSpPr/>
          <p:nvPr userDrawn="1"/>
        </p:nvSpPr>
        <p:spPr>
          <a:xfrm>
            <a:off x="-765487" y="5960428"/>
            <a:ext cx="7720313" cy="751330"/>
          </a:xfrm>
          <a:prstGeom prst="roundRect">
            <a:avLst/>
          </a:prstGeom>
          <a:solidFill>
            <a:srgbClr val="0066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latin typeface="Tw Cen MT" panose="020B0602020104020603" pitchFamily="34" charset="0"/>
            </a:endParaRPr>
          </a:p>
        </p:txBody>
      </p:sp>
      <p:sp>
        <p:nvSpPr>
          <p:cNvPr id="2" name="Título 1"/>
          <p:cNvSpPr>
            <a:spLocks noGrp="1"/>
          </p:cNvSpPr>
          <p:nvPr>
            <p:ph type="ctrTitle"/>
          </p:nvPr>
        </p:nvSpPr>
        <p:spPr>
          <a:xfrm>
            <a:off x="1673072" y="1827117"/>
            <a:ext cx="7272808" cy="1768876"/>
          </a:xfrm>
        </p:spPr>
        <p:txBody>
          <a:bodyPr/>
          <a:lstStyle>
            <a:lvl1pPr>
              <a:defRPr kumimoji="0" lang="en-US" sz="4000" b="0" i="0" u="none" strike="noStrike" kern="1200" cap="none" spc="0" normalizeH="0" baseline="0" noProof="0" dirty="0">
                <a:ln>
                  <a:noFill/>
                </a:ln>
                <a:solidFill>
                  <a:srgbClr val="716D6D"/>
                </a:solidFill>
                <a:effectLst/>
                <a:uLnTx/>
                <a:uFillTx/>
                <a:latin typeface="Tw Cen MT" panose="020B0602020104020603" pitchFamily="34" charset="0"/>
                <a:ea typeface="+mn-ea"/>
                <a:cs typeface="+mn-cs"/>
              </a:defRPr>
            </a:lvl1pPr>
          </a:lstStyle>
          <a:p>
            <a:r>
              <a:rPr lang="en-US" noProof="0" dirty="0" smtClean="0"/>
              <a:t>Clique para </a:t>
            </a:r>
            <a:r>
              <a:rPr lang="en-US" noProof="0" dirty="0" err="1" smtClean="0"/>
              <a:t>editar</a:t>
            </a:r>
            <a:r>
              <a:rPr lang="en-US" noProof="0" dirty="0" smtClean="0"/>
              <a:t> o </a:t>
            </a:r>
            <a:r>
              <a:rPr lang="en-US" noProof="0" dirty="0" err="1" smtClean="0"/>
              <a:t>estilo</a:t>
            </a:r>
            <a:r>
              <a:rPr lang="en-US" noProof="0" dirty="0" smtClean="0"/>
              <a:t> do </a:t>
            </a:r>
            <a:r>
              <a:rPr lang="en-US" noProof="0" dirty="0" err="1" smtClean="0"/>
              <a:t>título</a:t>
            </a:r>
            <a:r>
              <a:rPr lang="en-US" noProof="0" dirty="0" smtClean="0"/>
              <a:t> do </a:t>
            </a:r>
            <a:r>
              <a:rPr lang="en-US" noProof="0" dirty="0" err="1" smtClean="0"/>
              <a:t>Modelo</a:t>
            </a:r>
            <a:r>
              <a:rPr lang="en-US" noProof="0" dirty="0" smtClean="0"/>
              <a:t> Global</a:t>
            </a:r>
            <a:endParaRPr lang="en-US" noProof="0" dirty="0"/>
          </a:p>
        </p:txBody>
      </p:sp>
      <p:sp>
        <p:nvSpPr>
          <p:cNvPr id="22" name="Date Placeholder 27"/>
          <p:cNvSpPr txBox="1">
            <a:spLocks/>
          </p:cNvSpPr>
          <p:nvPr userDrawn="1"/>
        </p:nvSpPr>
        <p:spPr>
          <a:xfrm>
            <a:off x="7082132" y="5994544"/>
            <a:ext cx="1970808" cy="685800"/>
          </a:xfrm>
          <a:prstGeom prst="rect">
            <a:avLst/>
          </a:prstGeom>
        </p:spPr>
        <p:txBody>
          <a:bodyPr>
            <a:noAutofit/>
          </a:bodyPr>
          <a:lstStyle>
            <a:lvl1pPr algn="ctr">
              <a:defRPr sz="20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kern="1200" baseline="0" noProof="0" dirty="0" smtClean="0">
                <a:solidFill>
                  <a:srgbClr val="FFFFFF"/>
                </a:solidFill>
                <a:latin typeface="Tw Cen MT" panose="020B0602020104020603" pitchFamily="34" charset="0"/>
                <a:ea typeface="+mn-ea"/>
                <a:cs typeface="+mn-cs"/>
              </a:rPr>
              <a:t>2</a:t>
            </a:r>
            <a:r>
              <a:rPr kumimoji="0" lang="en-US" sz="2000" kern="1200" baseline="30000" noProof="0" dirty="0" smtClean="0">
                <a:solidFill>
                  <a:srgbClr val="FFFFFF"/>
                </a:solidFill>
                <a:latin typeface="Tw Cen MT" panose="020B0602020104020603" pitchFamily="34" charset="0"/>
                <a:ea typeface="+mn-ea"/>
                <a:cs typeface="+mn-cs"/>
              </a:rPr>
              <a:t>nd</a:t>
            </a:r>
            <a:r>
              <a:rPr kumimoji="0" lang="en-US" sz="2000" kern="1200" baseline="0" noProof="0" dirty="0" smtClean="0">
                <a:solidFill>
                  <a:srgbClr val="FFFFFF"/>
                </a:solidFill>
                <a:latin typeface="Tw Cen MT" panose="020B0602020104020603" pitchFamily="34" charset="0"/>
                <a:ea typeface="+mn-ea"/>
                <a:cs typeface="+mn-cs"/>
              </a:rPr>
              <a:t> </a:t>
            </a:r>
            <a:r>
              <a:rPr kumimoji="0" lang="en-US" sz="2000" kern="1200" noProof="0" dirty="0" smtClean="0">
                <a:solidFill>
                  <a:srgbClr val="FFFFFF"/>
                </a:solidFill>
                <a:latin typeface="Tw Cen MT" panose="020B0602020104020603" pitchFamily="34" charset="0"/>
                <a:ea typeface="+mn-ea"/>
                <a:cs typeface="+mn-cs"/>
              </a:rPr>
              <a:t> July</a:t>
            </a:r>
            <a:br>
              <a:rPr kumimoji="0" lang="en-US" sz="2000" kern="1200" noProof="0" dirty="0" smtClean="0">
                <a:solidFill>
                  <a:srgbClr val="FFFFFF"/>
                </a:solidFill>
                <a:latin typeface="Tw Cen MT" panose="020B0602020104020603" pitchFamily="34" charset="0"/>
                <a:ea typeface="+mn-ea"/>
                <a:cs typeface="+mn-cs"/>
              </a:rPr>
            </a:br>
            <a:r>
              <a:rPr kumimoji="0" lang="en-US" sz="2000" kern="1200" noProof="0" dirty="0" smtClean="0">
                <a:solidFill>
                  <a:srgbClr val="FFFFFF"/>
                </a:solidFill>
                <a:latin typeface="Tw Cen MT" panose="020B0602020104020603" pitchFamily="34" charset="0"/>
                <a:ea typeface="+mn-ea"/>
                <a:cs typeface="+mn-cs"/>
              </a:rPr>
              <a:t>2015</a:t>
            </a:r>
            <a:endParaRPr kumimoji="0" lang="en-US" sz="2000" kern="1200" noProof="0" dirty="0">
              <a:solidFill>
                <a:srgbClr val="FFFFFF"/>
              </a:solidFill>
              <a:latin typeface="Tw Cen MT" panose="020B0602020104020603" pitchFamily="34" charset="0"/>
              <a:ea typeface="+mn-ea"/>
              <a:cs typeface="+mn-cs"/>
            </a:endParaRPr>
          </a:p>
        </p:txBody>
      </p:sp>
      <p:sp>
        <p:nvSpPr>
          <p:cNvPr id="26" name="Rounded Rectangle 25"/>
          <p:cNvSpPr/>
          <p:nvPr userDrawn="1"/>
        </p:nvSpPr>
        <p:spPr>
          <a:xfrm>
            <a:off x="6158416" y="8716606"/>
            <a:ext cx="1975656" cy="739814"/>
          </a:xfrm>
          <a:prstGeom prst="roundRect">
            <a:avLst/>
          </a:prstGeom>
          <a:solidFill>
            <a:srgbClr val="9900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3" name="Subtítulo 2"/>
          <p:cNvSpPr>
            <a:spLocks noGrp="1"/>
          </p:cNvSpPr>
          <p:nvPr>
            <p:ph type="subTitle" idx="1"/>
          </p:nvPr>
        </p:nvSpPr>
        <p:spPr>
          <a:xfrm>
            <a:off x="-200558" y="5969293"/>
            <a:ext cx="6008712" cy="803909"/>
          </a:xfrm>
        </p:spPr>
        <p:txBody>
          <a:bodyPr anchor="ctr" anchorCtr="0">
            <a:normAutofit/>
          </a:bodyPr>
          <a:lstStyle>
            <a:lvl1pPr marL="0" indent="0" algn="ctr">
              <a:lnSpc>
                <a:spcPct val="100000"/>
              </a:lnSpc>
              <a:spcBef>
                <a:spcPts val="0"/>
              </a:spcBef>
              <a:buNone/>
              <a:defRPr kumimoji="0" lang="en-US" sz="2600" kern="1200" noProof="0" dirty="0">
                <a:solidFill>
                  <a:srgbClr val="FFFFFF"/>
                </a:solidFill>
                <a:latin typeface="Tw Cen MT" panose="020B0602020104020603"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spTree>
    <p:extLst>
      <p:ext uri="{BB962C8B-B14F-4D97-AF65-F5344CB8AC3E}">
        <p14:creationId xmlns:p14="http://schemas.microsoft.com/office/powerpoint/2010/main" val="32911990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2903" userDrawn="1">
          <p15:clr>
            <a:srgbClr val="FBAE40"/>
          </p15:clr>
        </p15:guide>
        <p15:guide id="2" orient="horz" pos="1117">
          <p15:clr>
            <a:srgbClr val="FBAE40"/>
          </p15:clr>
        </p15:guide>
        <p15:guide id="0" pos="2880" userDrawn="1">
          <p15:clr>
            <a:srgbClr val="FBAE40"/>
          </p15:clr>
        </p15:guide>
        <p15:guide id="3"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ítulo e objecto">
    <p:spTree>
      <p:nvGrpSpPr>
        <p:cNvPr id="1" name=""/>
        <p:cNvGrpSpPr/>
        <p:nvPr/>
      </p:nvGrpSpPr>
      <p:grpSpPr>
        <a:xfrm>
          <a:off x="0" y="0"/>
          <a:ext cx="0" cy="0"/>
          <a:chOff x="0" y="0"/>
          <a:chExt cx="0" cy="0"/>
        </a:xfrm>
      </p:grpSpPr>
      <p:sp>
        <p:nvSpPr>
          <p:cNvPr id="8" name="Rectangle 7"/>
          <p:cNvSpPr/>
          <p:nvPr userDrawn="1"/>
        </p:nvSpPr>
        <p:spPr>
          <a:xfrm>
            <a:off x="0" y="6625208"/>
            <a:ext cx="9144000" cy="232792"/>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solidFill>
                <a:schemeClr val="bg1"/>
              </a:solidFill>
              <a:latin typeface="Tw Cen MT" panose="020B0602020104020603" pitchFamily="34" charset="0"/>
            </a:endParaRPr>
          </a:p>
        </p:txBody>
      </p:sp>
      <p:sp>
        <p:nvSpPr>
          <p:cNvPr id="9" name="Rectangle 8"/>
          <p:cNvSpPr/>
          <p:nvPr userDrawn="1"/>
        </p:nvSpPr>
        <p:spPr>
          <a:xfrm>
            <a:off x="3048000" y="6633356"/>
            <a:ext cx="3048000" cy="232792"/>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solidFill>
                <a:schemeClr val="bg1"/>
              </a:solidFill>
              <a:latin typeface="Tw Cen MT" panose="020B0602020104020603" pitchFamily="34" charset="0"/>
            </a:endParaRPr>
          </a:p>
        </p:txBody>
      </p:sp>
      <p:sp>
        <p:nvSpPr>
          <p:cNvPr id="7" name="Rectangle 6"/>
          <p:cNvSpPr/>
          <p:nvPr userDrawn="1"/>
        </p:nvSpPr>
        <p:spPr>
          <a:xfrm>
            <a:off x="0" y="-8620"/>
            <a:ext cx="9144000" cy="737320"/>
          </a:xfrm>
          <a:prstGeom prst="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p:cNvSpPr>
            <a:spLocks noGrp="1"/>
          </p:cNvSpPr>
          <p:nvPr>
            <p:ph type="title"/>
          </p:nvPr>
        </p:nvSpPr>
        <p:spPr>
          <a:xfrm>
            <a:off x="1960304" y="44624"/>
            <a:ext cx="7041652" cy="647737"/>
          </a:xfrm>
        </p:spPr>
        <p:txBody>
          <a:bodyPr>
            <a:noAutofit/>
          </a:bodyPr>
          <a:lstStyle>
            <a:lvl1pPr>
              <a:defRPr sz="2800" b="1">
                <a:solidFill>
                  <a:schemeClr val="bg1"/>
                </a:solidFill>
                <a:latin typeface="+mj-lt"/>
              </a:defRPr>
            </a:lvl1pPr>
          </a:lstStyle>
          <a:p>
            <a:r>
              <a:rPr lang="en-US" noProof="0" dirty="0" smtClean="0"/>
              <a:t>Clique para </a:t>
            </a:r>
            <a:r>
              <a:rPr lang="en-US" noProof="0" dirty="0" err="1" smtClean="0"/>
              <a:t>editar</a:t>
            </a:r>
            <a:r>
              <a:rPr lang="en-US" noProof="0" dirty="0" smtClean="0"/>
              <a:t> o </a:t>
            </a:r>
            <a:r>
              <a:rPr lang="en-US" noProof="0" dirty="0" err="1" smtClean="0"/>
              <a:t>estilo</a:t>
            </a:r>
            <a:r>
              <a:rPr lang="en-US" noProof="0" dirty="0" smtClean="0"/>
              <a:t> do </a:t>
            </a:r>
            <a:r>
              <a:rPr lang="en-US" noProof="0" dirty="0" err="1" smtClean="0"/>
              <a:t>título</a:t>
            </a:r>
            <a:r>
              <a:rPr lang="en-US" noProof="0" dirty="0" smtClean="0"/>
              <a:t> do </a:t>
            </a:r>
            <a:r>
              <a:rPr lang="en-US" noProof="0" dirty="0" err="1" smtClean="0"/>
              <a:t>Modelo</a:t>
            </a:r>
            <a:r>
              <a:rPr lang="en-US" noProof="0" dirty="0" smtClean="0"/>
              <a:t> Global</a:t>
            </a:r>
            <a:endParaRPr lang="en-US" noProof="0" dirty="0"/>
          </a:p>
        </p:txBody>
      </p:sp>
      <p:sp>
        <p:nvSpPr>
          <p:cNvPr id="3" name="Marcador de Posição de Conteúdo 2"/>
          <p:cNvSpPr>
            <a:spLocks noGrp="1"/>
          </p:cNvSpPr>
          <p:nvPr>
            <p:ph idx="1"/>
          </p:nvPr>
        </p:nvSpPr>
        <p:spPr>
          <a:xfrm>
            <a:off x="457200" y="1052736"/>
            <a:ext cx="8229600" cy="5073427"/>
          </a:xfrm>
        </p:spPr>
        <p:txBody>
          <a:bodyPr/>
          <a:lstStyle>
            <a:lvl1pPr marL="358775" indent="-358775">
              <a:buFont typeface="Wingdings" panose="05000000000000000000" pitchFamily="2" charset="2"/>
              <a:buChar char="q"/>
              <a:defRPr sz="2300" b="1">
                <a:solidFill>
                  <a:srgbClr val="C00000"/>
                </a:solidFill>
              </a:defRPr>
            </a:lvl1pPr>
            <a:lvl2pPr marL="742950" indent="-285750">
              <a:buClr>
                <a:schemeClr val="accent6">
                  <a:lumMod val="75000"/>
                </a:schemeClr>
              </a:buClr>
              <a:buFont typeface="Wingdings" panose="05000000000000000000" pitchFamily="2" charset="2"/>
              <a:buChar char="Ø"/>
              <a:defRPr sz="2000" b="0">
                <a:solidFill>
                  <a:schemeClr val="accent6">
                    <a:lumMod val="50000"/>
                  </a:schemeClr>
                </a:solidFill>
                <a:latin typeface="Tw Cen MT" panose="020B0602020104020603" pitchFamily="34" charset="0"/>
              </a:defRPr>
            </a:lvl2pPr>
            <a:lvl3pPr marL="1074738" indent="-160338">
              <a:buSzPct val="110000"/>
              <a:buFont typeface="Wingdings" panose="05000000000000000000" pitchFamily="2" charset="2"/>
              <a:buChar char="§"/>
              <a:defRPr sz="1800">
                <a:solidFill>
                  <a:schemeClr val="tx2">
                    <a:lumMod val="50000"/>
                  </a:schemeClr>
                </a:solidFill>
              </a:defRPr>
            </a:lvl3pPr>
            <a:lvl4pPr marL="1527175" indent="-155575">
              <a:buSzPct val="130000"/>
              <a:buFont typeface="Arial" panose="020B0604020202020204" pitchFamily="34" charset="0"/>
              <a:buChar char="•"/>
              <a:defRPr sz="1600"/>
            </a:lvl4pPr>
            <a:lvl5pPr marL="2057400" indent="-228600">
              <a:buFont typeface="Arial" panose="020B0604020202020204" pitchFamily="34" charset="0"/>
              <a:buChar char="•"/>
              <a:defRPr sz="1400"/>
            </a:lvl5pPr>
          </a:lstStyle>
          <a:p>
            <a:pPr lvl="0"/>
            <a:r>
              <a:rPr lang="en-US" noProof="0" dirty="0" smtClean="0"/>
              <a:t>Clique para </a:t>
            </a:r>
            <a:r>
              <a:rPr lang="en-US" noProof="0" dirty="0" err="1" smtClean="0"/>
              <a:t>editar</a:t>
            </a:r>
            <a:r>
              <a:rPr lang="en-US" noProof="0" dirty="0" smtClean="0"/>
              <a:t> </a:t>
            </a:r>
            <a:r>
              <a:rPr lang="en-US" noProof="0" dirty="0" err="1" smtClean="0"/>
              <a:t>os</a:t>
            </a:r>
            <a:r>
              <a:rPr lang="en-US" noProof="0" dirty="0" smtClean="0"/>
              <a:t> </a:t>
            </a:r>
            <a:r>
              <a:rPr lang="en-US" noProof="0" dirty="0" err="1" smtClean="0"/>
              <a:t>estilos</a:t>
            </a:r>
            <a:r>
              <a:rPr lang="en-US" noProof="0" dirty="0" smtClean="0"/>
              <a:t> de </a:t>
            </a:r>
            <a:r>
              <a:rPr lang="en-US" noProof="0" dirty="0" err="1" smtClean="0"/>
              <a:t>texto</a:t>
            </a:r>
            <a:r>
              <a:rPr lang="en-US" noProof="0" dirty="0" smtClean="0"/>
              <a:t> do </a:t>
            </a:r>
            <a:r>
              <a:rPr lang="en-US" noProof="0" dirty="0" err="1" smtClean="0"/>
              <a:t>modelo</a:t>
            </a:r>
            <a:r>
              <a:rPr lang="en-US" noProof="0" dirty="0" smtClean="0"/>
              <a:t> global</a:t>
            </a:r>
          </a:p>
          <a:p>
            <a:pPr lvl="1"/>
            <a:r>
              <a:rPr lang="en-US" noProof="0" dirty="0" smtClean="0"/>
              <a:t>Segundo </a:t>
            </a:r>
            <a:r>
              <a:rPr lang="en-US" noProof="0" dirty="0" err="1" smtClean="0"/>
              <a:t>nível</a:t>
            </a:r>
            <a:endParaRPr lang="en-US" noProof="0" dirty="0" smtClean="0"/>
          </a:p>
          <a:p>
            <a:pPr lvl="2"/>
            <a:r>
              <a:rPr lang="en-US" noProof="0" dirty="0" err="1" smtClean="0"/>
              <a:t>Terceiro</a:t>
            </a:r>
            <a:r>
              <a:rPr lang="en-US" noProof="0" dirty="0" smtClean="0"/>
              <a:t> </a:t>
            </a:r>
            <a:r>
              <a:rPr lang="en-US" noProof="0" dirty="0" err="1" smtClean="0"/>
              <a:t>nível</a:t>
            </a:r>
            <a:endParaRPr lang="en-US" noProof="0" dirty="0" smtClean="0"/>
          </a:p>
          <a:p>
            <a:pPr lvl="3"/>
            <a:r>
              <a:rPr lang="en-US" noProof="0" dirty="0" smtClean="0"/>
              <a:t>Quarto </a:t>
            </a:r>
            <a:r>
              <a:rPr lang="en-US" noProof="0" dirty="0" err="1" smtClean="0"/>
              <a:t>nível</a:t>
            </a:r>
            <a:endParaRPr lang="en-US" noProof="0" dirty="0" smtClean="0"/>
          </a:p>
          <a:p>
            <a:pPr lvl="4"/>
            <a:r>
              <a:rPr lang="en-US" noProof="0" dirty="0" smtClean="0"/>
              <a:t>Quinto </a:t>
            </a:r>
            <a:r>
              <a:rPr lang="en-US" noProof="0" dirty="0" err="1" smtClean="0"/>
              <a:t>nível</a:t>
            </a:r>
            <a:endParaRPr lang="en-US" noProof="0" dirty="0"/>
          </a:p>
        </p:txBody>
      </p:sp>
      <p:sp>
        <p:nvSpPr>
          <p:cNvPr id="13" name="Marcador de Posição do Rodapé 4"/>
          <p:cNvSpPr txBox="1">
            <a:spLocks/>
          </p:cNvSpPr>
          <p:nvPr userDrawn="1"/>
        </p:nvSpPr>
        <p:spPr>
          <a:xfrm>
            <a:off x="0" y="6633654"/>
            <a:ext cx="3063280" cy="24064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PhD Thesis, IST</a:t>
            </a:r>
            <a:endParaRPr kumimoji="0" lang="en-US" sz="11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5" name="Marcador de Posição do Rodapé 4"/>
          <p:cNvSpPr txBox="1">
            <a:spLocks/>
          </p:cNvSpPr>
          <p:nvPr userDrawn="1"/>
        </p:nvSpPr>
        <p:spPr>
          <a:xfrm>
            <a:off x="3131840" y="6642274"/>
            <a:ext cx="2895600"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smtClean="0">
                <a:ln>
                  <a:noFill/>
                </a:ln>
                <a:solidFill>
                  <a:schemeClr val="bg1"/>
                </a:solidFill>
                <a:effectLst/>
                <a:uLnTx/>
                <a:uFillTx/>
                <a:latin typeface="Tw Cen MT" panose="020B0602020104020603" pitchFamily="34" charset="0"/>
                <a:ea typeface="+mn-ea"/>
                <a:cs typeface="+mn-cs"/>
              </a:rPr>
              <a:t>João</a:t>
            </a:r>
            <a:r>
              <a:rPr kumimoji="0" lang="en-US" sz="11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 </a:t>
            </a:r>
            <a:r>
              <a:rPr kumimoji="0" lang="en-US" sz="1100" b="0" i="0" u="none" strike="noStrike" kern="1200" cap="none" spc="0" normalizeH="0" baseline="0" noProof="0" dirty="0" err="1" smtClean="0">
                <a:ln>
                  <a:noFill/>
                </a:ln>
                <a:solidFill>
                  <a:schemeClr val="bg1"/>
                </a:solidFill>
                <a:effectLst/>
                <a:uLnTx/>
                <a:uFillTx/>
                <a:latin typeface="Tw Cen MT" panose="020B0602020104020603" pitchFamily="34" charset="0"/>
                <a:ea typeface="+mn-ea"/>
                <a:cs typeface="+mn-cs"/>
              </a:rPr>
              <a:t>Espadanal</a:t>
            </a:r>
            <a:endParaRPr kumimoji="0" lang="en-US" sz="11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6" name="Marcador de Posição do Rodapé 4"/>
          <p:cNvSpPr txBox="1">
            <a:spLocks/>
          </p:cNvSpPr>
          <p:nvPr userDrawn="1"/>
        </p:nvSpPr>
        <p:spPr>
          <a:xfrm>
            <a:off x="6248400" y="6642274"/>
            <a:ext cx="2320044"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Lisbon, </a:t>
            </a:r>
            <a:r>
              <a:rPr kumimoji="0" lang="en-US" sz="11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2</a:t>
            </a:r>
            <a:r>
              <a:rPr kumimoji="0" lang="en-US" sz="1100" b="0" i="0" u="none" strike="noStrike" kern="1200" cap="none" spc="0" normalizeH="0" baseline="30000" noProof="0" dirty="0" smtClean="0">
                <a:ln>
                  <a:noFill/>
                </a:ln>
                <a:solidFill>
                  <a:schemeClr val="bg1"/>
                </a:solidFill>
                <a:effectLst/>
                <a:uLnTx/>
                <a:uFillTx/>
                <a:latin typeface="Tw Cen MT" panose="020B0602020104020603" pitchFamily="34" charset="0"/>
                <a:ea typeface="+mn-ea"/>
                <a:cs typeface="+mn-cs"/>
              </a:rPr>
              <a:t>nd</a:t>
            </a:r>
            <a:r>
              <a:rPr kumimoji="0" lang="en-US" sz="11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 July </a:t>
            </a:r>
            <a:r>
              <a:rPr kumimoji="0" lang="en-US" sz="11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2015</a:t>
            </a:r>
            <a:endParaRPr kumimoji="0" lang="en-US" sz="11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7" name="Marcador de Posição do Rodapé 4"/>
          <p:cNvSpPr txBox="1">
            <a:spLocks/>
          </p:cNvSpPr>
          <p:nvPr userDrawn="1"/>
        </p:nvSpPr>
        <p:spPr>
          <a:xfrm>
            <a:off x="8640960" y="6633356"/>
            <a:ext cx="575556" cy="24094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a:t>
            </a:r>
            <a:r>
              <a:rPr kumimoji="0" lang="en-US" sz="13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36</a:t>
            </a:r>
            <a:endParaRPr kumimoji="0" lang="en-US" sz="13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6" name="Marcador de Posição do Número do Diapositivo 5"/>
          <p:cNvSpPr>
            <a:spLocks noGrp="1"/>
          </p:cNvSpPr>
          <p:nvPr>
            <p:ph type="sldNum" sz="quarter" idx="12"/>
          </p:nvPr>
        </p:nvSpPr>
        <p:spPr>
          <a:xfrm>
            <a:off x="8424428" y="6633356"/>
            <a:ext cx="468052" cy="224644"/>
          </a:xfrm>
        </p:spPr>
        <p:txBody>
          <a:bodyPr/>
          <a:lstStyle>
            <a:lvl1pPr>
              <a:defRPr sz="1300" b="0">
                <a:solidFill>
                  <a:schemeClr val="bg1"/>
                </a:solidFill>
                <a:latin typeface="Tw Cen MT" panose="020B0602020104020603" pitchFamily="34" charset="0"/>
              </a:defRPr>
            </a:lvl1pPr>
          </a:lstStyle>
          <a:p>
            <a:fld id="{8745C66F-FC7B-4C52-931F-EAABACA1CBDF}" type="slidenum">
              <a:rPr lang="en-US" smtClean="0"/>
              <a:pPr/>
              <a:t>‹#›</a:t>
            </a:fld>
            <a:endParaRPr lang="en-US" dirty="0"/>
          </a:p>
        </p:txBody>
      </p:sp>
      <p:sp>
        <p:nvSpPr>
          <p:cNvPr id="4" name="Rounded Rectangle 3"/>
          <p:cNvSpPr/>
          <p:nvPr userDrawn="1"/>
        </p:nvSpPr>
        <p:spPr>
          <a:xfrm>
            <a:off x="-180528" y="-8620"/>
            <a:ext cx="792088" cy="917340"/>
          </a:xfrm>
          <a:prstGeom prst="roundRect">
            <a:avLst>
              <a:gd name="adj" fmla="val 31180"/>
            </a:avLst>
          </a:prstGeom>
          <a:solidFill>
            <a:srgbClr val="006600"/>
          </a:solidFill>
          <a:ln>
            <a:noFill/>
          </a:ln>
          <a:effectLst>
            <a:outerShdw blurRad="50800" dist="635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userDrawn="1"/>
        </p:nvSpPr>
        <p:spPr>
          <a:xfrm>
            <a:off x="48072" y="-8620"/>
            <a:ext cx="792088" cy="741394"/>
          </a:xfrm>
          <a:prstGeom prst="roundRect">
            <a:avLst>
              <a:gd name="adj" fmla="val 0"/>
            </a:avLst>
          </a:prstGeom>
          <a:solidFill>
            <a:srgbClr val="00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userDrawn="1"/>
        </p:nvSpPr>
        <p:spPr>
          <a:xfrm>
            <a:off x="71500" y="44623"/>
            <a:ext cx="436996" cy="785851"/>
          </a:xfrm>
          <a:prstGeom prst="roundRect">
            <a:avLst>
              <a:gd name="adj" fmla="val 224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C:\Users\João\Picture3.pn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124100" y="-67873"/>
            <a:ext cx="1655676" cy="832577"/>
          </a:xfrm>
          <a:prstGeom prst="rect">
            <a:avLst/>
          </a:prstGeom>
          <a:noFill/>
          <a:effectLst>
            <a:outerShdw blurRad="215900" sx="105000" sy="105000" algn="tl" rotWithShape="0">
              <a:schemeClr val="bg1">
                <a:alpha val="87000"/>
              </a:schemeClr>
            </a:outerShdw>
          </a:effectLst>
        </p:spPr>
      </p:pic>
      <p:pic>
        <p:nvPicPr>
          <p:cNvPr id="18" name="Picture 1"/>
          <p:cNvPicPr>
            <a:picLocks noChangeAspect="1" noChangeArrowheads="1"/>
          </p:cNvPicPr>
          <p:nvPr userDrawn="1"/>
        </p:nvPicPr>
        <p:blipFill>
          <a:blip r:embed="rId3" cstate="print"/>
          <a:srcRect/>
          <a:stretch>
            <a:fillRect/>
          </a:stretch>
        </p:blipFill>
        <p:spPr bwMode="auto">
          <a:xfrm>
            <a:off x="116385" y="80627"/>
            <a:ext cx="358368" cy="719473"/>
          </a:xfrm>
          <a:prstGeom prst="rect">
            <a:avLst/>
          </a:prstGeom>
          <a:noFill/>
          <a:ln w="9525">
            <a:noFill/>
            <a:miter lim="800000"/>
            <a:headEnd/>
            <a:tailEnd/>
          </a:ln>
        </p:spPr>
      </p:pic>
    </p:spTree>
    <p:extLst>
      <p:ext uri="{BB962C8B-B14F-4D97-AF65-F5344CB8AC3E}">
        <p14:creationId xmlns:p14="http://schemas.microsoft.com/office/powerpoint/2010/main" val="398889364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389">
          <p15:clr>
            <a:srgbClr val="FBAE40"/>
          </p15:clr>
        </p15:guide>
        <p15:guide id="2" pos="29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ítulo e objecto">
    <p:spTree>
      <p:nvGrpSpPr>
        <p:cNvPr id="1" name=""/>
        <p:cNvGrpSpPr/>
        <p:nvPr/>
      </p:nvGrpSpPr>
      <p:grpSpPr>
        <a:xfrm>
          <a:off x="0" y="0"/>
          <a:ext cx="0" cy="0"/>
          <a:chOff x="0" y="0"/>
          <a:chExt cx="0" cy="0"/>
        </a:xfrm>
      </p:grpSpPr>
      <p:sp>
        <p:nvSpPr>
          <p:cNvPr id="8" name="Rectangle 7"/>
          <p:cNvSpPr/>
          <p:nvPr userDrawn="1"/>
        </p:nvSpPr>
        <p:spPr>
          <a:xfrm>
            <a:off x="0" y="6625208"/>
            <a:ext cx="9144000" cy="232792"/>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solidFill>
                <a:schemeClr val="bg1"/>
              </a:solidFill>
              <a:latin typeface="Tw Cen MT" panose="020B0602020104020603" pitchFamily="34" charset="0"/>
            </a:endParaRPr>
          </a:p>
        </p:txBody>
      </p:sp>
      <p:sp>
        <p:nvSpPr>
          <p:cNvPr id="9" name="Rectangle 8"/>
          <p:cNvSpPr/>
          <p:nvPr userDrawn="1"/>
        </p:nvSpPr>
        <p:spPr>
          <a:xfrm>
            <a:off x="3048000" y="6633356"/>
            <a:ext cx="3048000" cy="232792"/>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solidFill>
                <a:schemeClr val="bg1"/>
              </a:solidFill>
              <a:latin typeface="Tw Cen MT" panose="020B0602020104020603" pitchFamily="34" charset="0"/>
            </a:endParaRPr>
          </a:p>
        </p:txBody>
      </p:sp>
      <p:sp>
        <p:nvSpPr>
          <p:cNvPr id="7" name="Rounded Rectangle 6"/>
          <p:cNvSpPr/>
          <p:nvPr userDrawn="1"/>
        </p:nvSpPr>
        <p:spPr>
          <a:xfrm>
            <a:off x="1151620" y="2309607"/>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p:cNvSpPr>
            <a:spLocks noGrp="1"/>
          </p:cNvSpPr>
          <p:nvPr>
            <p:ph type="title"/>
          </p:nvPr>
        </p:nvSpPr>
        <p:spPr>
          <a:xfrm>
            <a:off x="2703522" y="2450524"/>
            <a:ext cx="5155693" cy="740732"/>
          </a:xfrm>
        </p:spPr>
        <p:txBody>
          <a:bodyPr>
            <a:noAutofit/>
          </a:bodyPr>
          <a:lstStyle>
            <a:lvl1pPr>
              <a:defRPr sz="3600">
                <a:solidFill>
                  <a:schemeClr val="bg1"/>
                </a:solidFill>
              </a:defRPr>
            </a:lvl1pPr>
          </a:lstStyle>
          <a:p>
            <a:r>
              <a:rPr lang="en-US" noProof="0" dirty="0" smtClean="0"/>
              <a:t>Clique para </a:t>
            </a:r>
            <a:r>
              <a:rPr lang="en-US" noProof="0" dirty="0" err="1" smtClean="0"/>
              <a:t>editar</a:t>
            </a:r>
            <a:r>
              <a:rPr lang="en-US" noProof="0" dirty="0" smtClean="0"/>
              <a:t> o </a:t>
            </a:r>
            <a:r>
              <a:rPr lang="en-US" noProof="0" dirty="0" err="1" smtClean="0"/>
              <a:t>estilo</a:t>
            </a:r>
            <a:r>
              <a:rPr lang="en-US" noProof="0" dirty="0" smtClean="0"/>
              <a:t> do </a:t>
            </a:r>
            <a:r>
              <a:rPr lang="en-US" noProof="0" dirty="0" err="1" smtClean="0"/>
              <a:t>título</a:t>
            </a:r>
            <a:r>
              <a:rPr lang="en-US" noProof="0" dirty="0" smtClean="0"/>
              <a:t> do </a:t>
            </a:r>
            <a:r>
              <a:rPr lang="en-US" noProof="0" dirty="0" err="1" smtClean="0"/>
              <a:t>Modelo</a:t>
            </a:r>
            <a:r>
              <a:rPr lang="en-US" noProof="0" dirty="0" smtClean="0"/>
              <a:t> Global</a:t>
            </a:r>
            <a:endParaRPr lang="en-US" noProof="0" dirty="0"/>
          </a:p>
        </p:txBody>
      </p:sp>
      <p:sp>
        <p:nvSpPr>
          <p:cNvPr id="13" name="Marcador de Posição do Rodapé 4"/>
          <p:cNvSpPr txBox="1">
            <a:spLocks/>
          </p:cNvSpPr>
          <p:nvPr userDrawn="1"/>
        </p:nvSpPr>
        <p:spPr>
          <a:xfrm>
            <a:off x="71500" y="6633654"/>
            <a:ext cx="2895600"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PhD Thesis, IST</a:t>
            </a:r>
            <a:endParaRPr kumimoji="0" lang="en-US" sz="12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5" name="Marcador de Posição do Rodapé 4"/>
          <p:cNvSpPr txBox="1">
            <a:spLocks/>
          </p:cNvSpPr>
          <p:nvPr userDrawn="1"/>
        </p:nvSpPr>
        <p:spPr>
          <a:xfrm>
            <a:off x="3131840" y="6642274"/>
            <a:ext cx="2895600"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schemeClr val="bg1"/>
                </a:solidFill>
                <a:effectLst/>
                <a:uLnTx/>
                <a:uFillTx/>
                <a:latin typeface="Tw Cen MT" panose="020B0602020104020603" pitchFamily="34" charset="0"/>
                <a:ea typeface="+mn-ea"/>
                <a:cs typeface="+mn-cs"/>
              </a:rPr>
              <a:t>João</a:t>
            </a: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 </a:t>
            </a:r>
            <a:r>
              <a:rPr kumimoji="0" lang="en-US" sz="1200" b="0" i="0" u="none" strike="noStrike" kern="1200" cap="none" spc="0" normalizeH="0" baseline="0" noProof="0" dirty="0" err="1" smtClean="0">
                <a:ln>
                  <a:noFill/>
                </a:ln>
                <a:solidFill>
                  <a:schemeClr val="bg1"/>
                </a:solidFill>
                <a:effectLst/>
                <a:uLnTx/>
                <a:uFillTx/>
                <a:latin typeface="Tw Cen MT" panose="020B0602020104020603" pitchFamily="34" charset="0"/>
                <a:ea typeface="+mn-ea"/>
                <a:cs typeface="+mn-cs"/>
              </a:rPr>
              <a:t>Espadanal</a:t>
            </a:r>
            <a:endParaRPr kumimoji="0" lang="en-US" sz="12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6" name="Marcador de Posição do Rodapé 4"/>
          <p:cNvSpPr txBox="1">
            <a:spLocks/>
          </p:cNvSpPr>
          <p:nvPr userDrawn="1"/>
        </p:nvSpPr>
        <p:spPr>
          <a:xfrm>
            <a:off x="6248400" y="6642274"/>
            <a:ext cx="2320044"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Lisbon, 2</a:t>
            </a:r>
            <a:r>
              <a:rPr kumimoji="0" lang="en-US" sz="1200" b="0" i="0" u="none" strike="noStrike" kern="1200" cap="none" spc="0" normalizeH="0" baseline="30000" noProof="0" dirty="0" smtClean="0">
                <a:ln>
                  <a:noFill/>
                </a:ln>
                <a:solidFill>
                  <a:schemeClr val="bg1"/>
                </a:solidFill>
                <a:effectLst/>
                <a:uLnTx/>
                <a:uFillTx/>
                <a:latin typeface="Tw Cen MT" panose="020B0602020104020603" pitchFamily="34" charset="0"/>
                <a:ea typeface="+mn-ea"/>
                <a:cs typeface="+mn-cs"/>
              </a:rPr>
              <a:t>nd</a:t>
            </a: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 July 2015</a:t>
            </a:r>
            <a:endParaRPr kumimoji="0" lang="en-US" sz="12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7" name="Marcador de Posição do Rodapé 4"/>
          <p:cNvSpPr txBox="1">
            <a:spLocks/>
          </p:cNvSpPr>
          <p:nvPr userDrawn="1"/>
        </p:nvSpPr>
        <p:spPr>
          <a:xfrm>
            <a:off x="8712460" y="6633356"/>
            <a:ext cx="431540" cy="22464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a:t>
            </a: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36</a:t>
            </a:r>
            <a:endPar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endParaRPr>
          </a:p>
        </p:txBody>
      </p:sp>
      <p:sp>
        <p:nvSpPr>
          <p:cNvPr id="6" name="Marcador de Posição do Número do Diapositivo 5"/>
          <p:cNvSpPr>
            <a:spLocks noGrp="1"/>
          </p:cNvSpPr>
          <p:nvPr>
            <p:ph type="sldNum" sz="quarter" idx="12"/>
          </p:nvPr>
        </p:nvSpPr>
        <p:spPr>
          <a:xfrm>
            <a:off x="8424428" y="6633356"/>
            <a:ext cx="468052" cy="224644"/>
          </a:xfrm>
        </p:spPr>
        <p:txBody>
          <a:bodyPr/>
          <a:lstStyle>
            <a:lvl1pPr>
              <a:defRPr b="0">
                <a:solidFill>
                  <a:schemeClr val="bg1"/>
                </a:solidFill>
                <a:latin typeface="Tw Cen MT" panose="020B0602020104020603" pitchFamily="34" charset="0"/>
              </a:defRPr>
            </a:lvl1pPr>
          </a:lstStyle>
          <a:p>
            <a:fld id="{8745C66F-FC7B-4C52-931F-EAABACA1CBDF}" type="slidenum">
              <a:rPr lang="en-US" smtClean="0"/>
              <a:pPr/>
              <a:t>‹#›</a:t>
            </a:fld>
            <a:endParaRPr lang="en-US" dirty="0"/>
          </a:p>
        </p:txBody>
      </p:sp>
      <p:sp>
        <p:nvSpPr>
          <p:cNvPr id="4" name="Rounded Rectangle 3"/>
          <p:cNvSpPr/>
          <p:nvPr userDrawn="1"/>
        </p:nvSpPr>
        <p:spPr>
          <a:xfrm>
            <a:off x="863588" y="2600908"/>
            <a:ext cx="618364" cy="917340"/>
          </a:xfrm>
          <a:prstGeom prst="roundRect">
            <a:avLst>
              <a:gd name="adj" fmla="val 31180"/>
            </a:avLst>
          </a:prstGeom>
          <a:solidFill>
            <a:srgbClr val="006600"/>
          </a:solidFill>
          <a:ln>
            <a:noFill/>
          </a:ln>
          <a:effectLst>
            <a:outerShdw blurRad="50800" dist="635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userDrawn="1"/>
        </p:nvSpPr>
        <p:spPr>
          <a:xfrm>
            <a:off x="1345145" y="2586719"/>
            <a:ext cx="792088" cy="741394"/>
          </a:xfrm>
          <a:prstGeom prst="roundRect">
            <a:avLst>
              <a:gd name="adj" fmla="val 0"/>
            </a:avLst>
          </a:prstGeom>
          <a:solidFill>
            <a:srgbClr val="00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userDrawn="1"/>
        </p:nvSpPr>
        <p:spPr>
          <a:xfrm>
            <a:off x="941892" y="2654151"/>
            <a:ext cx="436996" cy="785851"/>
          </a:xfrm>
          <a:prstGeom prst="roundRect">
            <a:avLst>
              <a:gd name="adj" fmla="val 224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C:\Users\João\Picture3.pn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1047847" y="2530659"/>
            <a:ext cx="1655676" cy="832577"/>
          </a:xfrm>
          <a:prstGeom prst="rect">
            <a:avLst/>
          </a:prstGeom>
          <a:noFill/>
          <a:effectLst>
            <a:outerShdw blurRad="215900" sx="105000" sy="105000" algn="tl" rotWithShape="0">
              <a:schemeClr val="bg1">
                <a:alpha val="87000"/>
              </a:schemeClr>
            </a:outerShdw>
          </a:effectLst>
        </p:spPr>
      </p:pic>
      <p:pic>
        <p:nvPicPr>
          <p:cNvPr id="18" name="Picture 1"/>
          <p:cNvPicPr>
            <a:picLocks noChangeAspect="1" noChangeArrowheads="1"/>
          </p:cNvPicPr>
          <p:nvPr userDrawn="1"/>
        </p:nvPicPr>
        <p:blipFill>
          <a:blip r:embed="rId3" cstate="print"/>
          <a:srcRect/>
          <a:stretch>
            <a:fillRect/>
          </a:stretch>
        </p:blipFill>
        <p:spPr bwMode="auto">
          <a:xfrm>
            <a:off x="986777" y="2690155"/>
            <a:ext cx="358368" cy="719473"/>
          </a:xfrm>
          <a:prstGeom prst="rect">
            <a:avLst/>
          </a:prstGeom>
          <a:noFill/>
          <a:ln w="9525">
            <a:noFill/>
            <a:miter lim="800000"/>
            <a:headEnd/>
            <a:tailEnd/>
          </a:ln>
        </p:spPr>
      </p:pic>
    </p:spTree>
    <p:extLst>
      <p:ext uri="{BB962C8B-B14F-4D97-AF65-F5344CB8AC3E}">
        <p14:creationId xmlns:p14="http://schemas.microsoft.com/office/powerpoint/2010/main" val="343436332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754">
          <p15:clr>
            <a:srgbClr val="FBAE40"/>
          </p15:clr>
        </p15:guide>
        <p15:guide id="2" pos="29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ítulo e objecto">
    <p:spTree>
      <p:nvGrpSpPr>
        <p:cNvPr id="1" name=""/>
        <p:cNvGrpSpPr/>
        <p:nvPr/>
      </p:nvGrpSpPr>
      <p:grpSpPr>
        <a:xfrm>
          <a:off x="0" y="0"/>
          <a:ext cx="0" cy="0"/>
          <a:chOff x="0" y="0"/>
          <a:chExt cx="0" cy="0"/>
        </a:xfrm>
      </p:grpSpPr>
      <p:sp>
        <p:nvSpPr>
          <p:cNvPr id="8" name="Rectangle 7"/>
          <p:cNvSpPr/>
          <p:nvPr userDrawn="1"/>
        </p:nvSpPr>
        <p:spPr>
          <a:xfrm>
            <a:off x="0" y="6625208"/>
            <a:ext cx="9144000" cy="232792"/>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solidFill>
                <a:schemeClr val="bg1"/>
              </a:solidFill>
              <a:latin typeface="Tw Cen MT" panose="020B0602020104020603" pitchFamily="34" charset="0"/>
            </a:endParaRPr>
          </a:p>
        </p:txBody>
      </p:sp>
      <p:sp>
        <p:nvSpPr>
          <p:cNvPr id="9" name="Rectangle 8"/>
          <p:cNvSpPr/>
          <p:nvPr userDrawn="1"/>
        </p:nvSpPr>
        <p:spPr>
          <a:xfrm>
            <a:off x="3048000" y="6633356"/>
            <a:ext cx="3048000" cy="232792"/>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solidFill>
                <a:schemeClr val="bg1"/>
              </a:solidFill>
              <a:latin typeface="Tw Cen MT" panose="020B0602020104020603" pitchFamily="34" charset="0"/>
            </a:endParaRPr>
          </a:p>
        </p:txBody>
      </p:sp>
      <p:sp>
        <p:nvSpPr>
          <p:cNvPr id="13" name="Marcador de Posição do Rodapé 4"/>
          <p:cNvSpPr txBox="1">
            <a:spLocks/>
          </p:cNvSpPr>
          <p:nvPr userDrawn="1"/>
        </p:nvSpPr>
        <p:spPr>
          <a:xfrm>
            <a:off x="71500" y="6633654"/>
            <a:ext cx="2895600"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PhD Thesis, IST</a:t>
            </a:r>
            <a:endParaRPr kumimoji="0" lang="en-US" sz="12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5" name="Marcador de Posição do Rodapé 4"/>
          <p:cNvSpPr txBox="1">
            <a:spLocks/>
          </p:cNvSpPr>
          <p:nvPr userDrawn="1"/>
        </p:nvSpPr>
        <p:spPr>
          <a:xfrm>
            <a:off x="3131840" y="6642274"/>
            <a:ext cx="2895600"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schemeClr val="bg1"/>
                </a:solidFill>
                <a:effectLst/>
                <a:uLnTx/>
                <a:uFillTx/>
                <a:latin typeface="Tw Cen MT" panose="020B0602020104020603" pitchFamily="34" charset="0"/>
                <a:ea typeface="+mn-ea"/>
                <a:cs typeface="+mn-cs"/>
              </a:rPr>
              <a:t>João</a:t>
            </a: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 </a:t>
            </a:r>
            <a:r>
              <a:rPr kumimoji="0" lang="en-US" sz="1200" b="0" i="0" u="none" strike="noStrike" kern="1200" cap="none" spc="0" normalizeH="0" baseline="0" noProof="0" dirty="0" err="1" smtClean="0">
                <a:ln>
                  <a:noFill/>
                </a:ln>
                <a:solidFill>
                  <a:schemeClr val="bg1"/>
                </a:solidFill>
                <a:effectLst/>
                <a:uLnTx/>
                <a:uFillTx/>
                <a:latin typeface="Tw Cen MT" panose="020B0602020104020603" pitchFamily="34" charset="0"/>
                <a:ea typeface="+mn-ea"/>
                <a:cs typeface="+mn-cs"/>
              </a:rPr>
              <a:t>Espadanal</a:t>
            </a:r>
            <a:endParaRPr kumimoji="0" lang="en-US" sz="12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6" name="Marcador de Posição do Rodapé 4"/>
          <p:cNvSpPr txBox="1">
            <a:spLocks/>
          </p:cNvSpPr>
          <p:nvPr userDrawn="1"/>
        </p:nvSpPr>
        <p:spPr>
          <a:xfrm>
            <a:off x="6248400" y="6642274"/>
            <a:ext cx="2320044"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Lisbon, 2</a:t>
            </a:r>
            <a:r>
              <a:rPr kumimoji="0" lang="en-US" sz="1200" b="0" i="0" u="none" strike="noStrike" kern="1200" cap="none" spc="0" normalizeH="0" baseline="30000" noProof="0" dirty="0" smtClean="0">
                <a:ln>
                  <a:noFill/>
                </a:ln>
                <a:solidFill>
                  <a:schemeClr val="bg1"/>
                </a:solidFill>
                <a:effectLst/>
                <a:uLnTx/>
                <a:uFillTx/>
                <a:latin typeface="Tw Cen MT" panose="020B0602020104020603" pitchFamily="34" charset="0"/>
                <a:ea typeface="+mn-ea"/>
                <a:cs typeface="+mn-cs"/>
              </a:rPr>
              <a:t>nd</a:t>
            </a: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 July 2015</a:t>
            </a:r>
            <a:endParaRPr kumimoji="0" lang="en-US" sz="12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7" name="Marcador de Posição do Rodapé 4"/>
          <p:cNvSpPr txBox="1">
            <a:spLocks/>
          </p:cNvSpPr>
          <p:nvPr userDrawn="1"/>
        </p:nvSpPr>
        <p:spPr>
          <a:xfrm>
            <a:off x="8712460" y="6633356"/>
            <a:ext cx="431540" cy="22464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a:t>
            </a: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36</a:t>
            </a:r>
            <a:endPar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endParaRPr>
          </a:p>
        </p:txBody>
      </p:sp>
      <p:sp>
        <p:nvSpPr>
          <p:cNvPr id="6" name="Marcador de Posição do Número do Diapositivo 5"/>
          <p:cNvSpPr>
            <a:spLocks noGrp="1"/>
          </p:cNvSpPr>
          <p:nvPr>
            <p:ph type="sldNum" sz="quarter" idx="12"/>
          </p:nvPr>
        </p:nvSpPr>
        <p:spPr>
          <a:xfrm>
            <a:off x="8424428" y="6633356"/>
            <a:ext cx="468052" cy="224644"/>
          </a:xfrm>
        </p:spPr>
        <p:txBody>
          <a:bodyPr/>
          <a:lstStyle>
            <a:lvl1pPr>
              <a:defRPr b="0">
                <a:solidFill>
                  <a:schemeClr val="bg1"/>
                </a:solidFill>
                <a:latin typeface="Tw Cen MT" panose="020B0602020104020603" pitchFamily="34" charset="0"/>
              </a:defRPr>
            </a:lvl1pPr>
          </a:lstStyle>
          <a:p>
            <a:fld id="{8745C66F-FC7B-4C52-931F-EAABACA1CBDF}" type="slidenum">
              <a:rPr lang="en-US" smtClean="0"/>
              <a:pPr/>
              <a:t>‹#›</a:t>
            </a:fld>
            <a:endParaRPr lang="en-US" dirty="0"/>
          </a:p>
        </p:txBody>
      </p:sp>
    </p:spTree>
    <p:extLst>
      <p:ext uri="{BB962C8B-B14F-4D97-AF65-F5344CB8AC3E}">
        <p14:creationId xmlns:p14="http://schemas.microsoft.com/office/powerpoint/2010/main" val="34480650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754">
          <p15:clr>
            <a:srgbClr val="FBAE40"/>
          </p15:clr>
        </p15:guide>
        <p15:guide id="4294967295" pos="29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011522EA-C075-4A91-A134-893F78D27CE9}" type="slidenum">
              <a:rPr lang="pt-PT" smtClean="0"/>
              <a:t>‹#›</a:t>
            </a:fld>
            <a:endParaRPr lang="pt-PT" dirty="0"/>
          </a:p>
        </p:txBody>
      </p:sp>
    </p:spTree>
    <p:extLst>
      <p:ext uri="{BB962C8B-B14F-4D97-AF65-F5344CB8AC3E}">
        <p14:creationId xmlns:p14="http://schemas.microsoft.com/office/powerpoint/2010/main" val="18046053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1231610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3654342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4290352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522EA-C075-4A91-A134-893F78D27CE9}" type="slidenum">
              <a:rPr lang="pt-PT" smtClean="0"/>
              <a:t>‹#›</a:t>
            </a:fld>
            <a:endParaRPr lang="pt-PT"/>
          </a:p>
        </p:txBody>
      </p:sp>
    </p:spTree>
    <p:extLst>
      <p:ext uri="{BB962C8B-B14F-4D97-AF65-F5344CB8AC3E}">
        <p14:creationId xmlns:p14="http://schemas.microsoft.com/office/powerpoint/2010/main" val="3225319560"/>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74" r:id="rId4"/>
    <p:sldLayoutId id="2147483676"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100.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388.png"/><Relationship Id="rId7" Type="http://schemas.openxmlformats.org/officeDocument/2006/relationships/image" Target="../media/image2990.png"/><Relationship Id="rId2" Type="http://schemas.openxmlformats.org/officeDocument/2006/relationships/notesSlide" Target="../notesSlides/notesSlide100.xml"/><Relationship Id="rId1" Type="http://schemas.openxmlformats.org/officeDocument/2006/relationships/slideLayout" Target="../slideLayouts/slideLayout3.xml"/><Relationship Id="rId6" Type="http://schemas.openxmlformats.org/officeDocument/2006/relationships/image" Target="../media/image372.emf"/><Relationship Id="rId5" Type="http://schemas.openxmlformats.org/officeDocument/2006/relationships/image" Target="../media/image390.png"/><Relationship Id="rId10" Type="http://schemas.openxmlformats.org/officeDocument/2006/relationships/image" Target="../media/image392.png"/><Relationship Id="rId4" Type="http://schemas.openxmlformats.org/officeDocument/2006/relationships/image" Target="../media/image389.png"/><Relationship Id="rId9" Type="http://schemas.openxmlformats.org/officeDocument/2006/relationships/image" Target="../media/image391.png"/></Relationships>
</file>

<file path=ppt/slides/_rels/slide101.xml.rels><?xml version="1.0" encoding="UTF-8" standalone="yes"?>
<Relationships xmlns="http://schemas.openxmlformats.org/package/2006/relationships"><Relationship Id="rId8" Type="http://schemas.openxmlformats.org/officeDocument/2006/relationships/image" Target="../media/image266.png"/><Relationship Id="rId3" Type="http://schemas.openxmlformats.org/officeDocument/2006/relationships/image" Target="../media/image393.gif"/><Relationship Id="rId7" Type="http://schemas.openxmlformats.org/officeDocument/2006/relationships/image" Target="../media/image265.png"/><Relationship Id="rId2" Type="http://schemas.openxmlformats.org/officeDocument/2006/relationships/notesSlide" Target="../notesSlides/notesSlide101.xml"/><Relationship Id="rId1" Type="http://schemas.openxmlformats.org/officeDocument/2006/relationships/slideLayout" Target="../slideLayouts/slideLayout3.xml"/><Relationship Id="rId6" Type="http://schemas.openxmlformats.org/officeDocument/2006/relationships/image" Target="../media/image264.png"/><Relationship Id="rId5" Type="http://schemas.openxmlformats.org/officeDocument/2006/relationships/image" Target="../media/image263.png"/><Relationship Id="rId10" Type="http://schemas.openxmlformats.org/officeDocument/2006/relationships/image" Target="../media/image334.png"/><Relationship Id="rId4" Type="http://schemas.openxmlformats.org/officeDocument/2006/relationships/image" Target="../media/image88.gif"/><Relationship Id="rId9" Type="http://schemas.openxmlformats.org/officeDocument/2006/relationships/image" Target="../media/image333.png"/></Relationships>
</file>

<file path=ppt/slides/_rels/slide102.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394.png"/><Relationship Id="rId7" Type="http://schemas.openxmlformats.org/officeDocument/2006/relationships/image" Target="../media/image307.png"/><Relationship Id="rId2" Type="http://schemas.openxmlformats.org/officeDocument/2006/relationships/notesSlide" Target="../notesSlides/notesSlide102.xml"/><Relationship Id="rId1" Type="http://schemas.openxmlformats.org/officeDocument/2006/relationships/slideLayout" Target="../slideLayouts/slideLayout3.xml"/><Relationship Id="rId6" Type="http://schemas.openxmlformats.org/officeDocument/2006/relationships/image" Target="../media/image306.png"/><Relationship Id="rId5" Type="http://schemas.openxmlformats.org/officeDocument/2006/relationships/image" Target="../media/image3050.png"/><Relationship Id="rId10" Type="http://schemas.openxmlformats.org/officeDocument/2006/relationships/image" Target="../media/image397.png"/><Relationship Id="rId4" Type="http://schemas.openxmlformats.org/officeDocument/2006/relationships/image" Target="../media/image395.png"/><Relationship Id="rId9" Type="http://schemas.openxmlformats.org/officeDocument/2006/relationships/image" Target="../media/image396.png"/></Relationships>
</file>

<file path=ppt/slides/_rels/slide103.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398.png"/><Relationship Id="rId7" Type="http://schemas.openxmlformats.org/officeDocument/2006/relationships/image" Target="../media/image312.png"/><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image" Target="../media/image401.png"/><Relationship Id="rId5" Type="http://schemas.openxmlformats.org/officeDocument/2006/relationships/image" Target="../media/image400.png"/><Relationship Id="rId4" Type="http://schemas.openxmlformats.org/officeDocument/2006/relationships/image" Target="../media/image399.png"/><Relationship Id="rId9" Type="http://schemas.openxmlformats.org/officeDocument/2006/relationships/image" Target="../media/image80.emf"/></Relationships>
</file>

<file path=ppt/slides/_rels/slide104.xml.rels><?xml version="1.0" encoding="UTF-8" standalone="yes"?>
<Relationships xmlns="http://schemas.openxmlformats.org/package/2006/relationships"><Relationship Id="rId3" Type="http://schemas.openxmlformats.org/officeDocument/2006/relationships/image" Target="../media/image402.emf"/><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8" Type="http://schemas.openxmlformats.org/officeDocument/2006/relationships/image" Target="../media/image408.png"/><Relationship Id="rId3" Type="http://schemas.openxmlformats.org/officeDocument/2006/relationships/image" Target="../media/image403.png"/><Relationship Id="rId7" Type="http://schemas.openxmlformats.org/officeDocument/2006/relationships/image" Target="../media/image407.png"/><Relationship Id="rId12" Type="http://schemas.openxmlformats.org/officeDocument/2006/relationships/image" Target="../media/image3540.pn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406.png"/><Relationship Id="rId11" Type="http://schemas.openxmlformats.org/officeDocument/2006/relationships/image" Target="../media/image3530.png"/><Relationship Id="rId5" Type="http://schemas.openxmlformats.org/officeDocument/2006/relationships/image" Target="../media/image405.png"/><Relationship Id="rId10" Type="http://schemas.openxmlformats.org/officeDocument/2006/relationships/image" Target="../media/image352.png"/><Relationship Id="rId4" Type="http://schemas.openxmlformats.org/officeDocument/2006/relationships/image" Target="../media/image404.png"/><Relationship Id="rId9" Type="http://schemas.openxmlformats.org/officeDocument/2006/relationships/image" Target="../media/image3510.png"/></Relationships>
</file>

<file path=ppt/slides/_rels/slide106.xml.rels><?xml version="1.0" encoding="UTF-8" standalone="yes"?>
<Relationships xmlns="http://schemas.openxmlformats.org/package/2006/relationships"><Relationship Id="rId8" Type="http://schemas.openxmlformats.org/officeDocument/2006/relationships/image" Target="../media/image414.png"/><Relationship Id="rId3" Type="http://schemas.openxmlformats.org/officeDocument/2006/relationships/image" Target="../media/image409.png"/><Relationship Id="rId7" Type="http://schemas.openxmlformats.org/officeDocument/2006/relationships/image" Target="../media/image413.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412.png"/><Relationship Id="rId5" Type="http://schemas.openxmlformats.org/officeDocument/2006/relationships/image" Target="../media/image411.png"/><Relationship Id="rId10" Type="http://schemas.openxmlformats.org/officeDocument/2006/relationships/image" Target="../media/image416.png"/><Relationship Id="rId4" Type="http://schemas.openxmlformats.org/officeDocument/2006/relationships/image" Target="../media/image410.png"/><Relationship Id="rId9" Type="http://schemas.openxmlformats.org/officeDocument/2006/relationships/image" Target="../media/image415.png"/></Relationships>
</file>

<file path=ppt/slides/_rels/slide107.xml.rels><?xml version="1.0" encoding="UTF-8" standalone="yes"?>
<Relationships xmlns="http://schemas.openxmlformats.org/package/2006/relationships"><Relationship Id="rId8" Type="http://schemas.openxmlformats.org/officeDocument/2006/relationships/image" Target="../media/image422.png"/><Relationship Id="rId3" Type="http://schemas.openxmlformats.org/officeDocument/2006/relationships/image" Target="../media/image417.png"/><Relationship Id="rId7" Type="http://schemas.openxmlformats.org/officeDocument/2006/relationships/image" Target="../media/image421.png"/><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image" Target="../media/image420.png"/><Relationship Id="rId5" Type="http://schemas.openxmlformats.org/officeDocument/2006/relationships/image" Target="../media/image419.png"/><Relationship Id="rId4" Type="http://schemas.openxmlformats.org/officeDocument/2006/relationships/image" Target="../media/image418.png"/></Relationships>
</file>

<file path=ppt/slides/_rels/slide108.xml.rels><?xml version="1.0" encoding="UTF-8" standalone="yes"?>
<Relationships xmlns="http://schemas.openxmlformats.org/package/2006/relationships"><Relationship Id="rId8" Type="http://schemas.openxmlformats.org/officeDocument/2006/relationships/image" Target="../media/image428.png"/><Relationship Id="rId3" Type="http://schemas.openxmlformats.org/officeDocument/2006/relationships/image" Target="../media/image423.png"/><Relationship Id="rId7" Type="http://schemas.openxmlformats.org/officeDocument/2006/relationships/image" Target="../media/image427.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426.png"/><Relationship Id="rId5" Type="http://schemas.openxmlformats.org/officeDocument/2006/relationships/image" Target="../media/image425.png"/><Relationship Id="rId10" Type="http://schemas.openxmlformats.org/officeDocument/2006/relationships/image" Target="../media/image421.png"/><Relationship Id="rId4" Type="http://schemas.openxmlformats.org/officeDocument/2006/relationships/image" Target="../media/image424.png"/><Relationship Id="rId9" Type="http://schemas.openxmlformats.org/officeDocument/2006/relationships/image" Target="../media/image422.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429.jpe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8" Type="http://schemas.openxmlformats.org/officeDocument/2006/relationships/image" Target="../media/image435.emf"/><Relationship Id="rId3" Type="http://schemas.openxmlformats.org/officeDocument/2006/relationships/image" Target="../media/image430.emf"/><Relationship Id="rId7" Type="http://schemas.openxmlformats.org/officeDocument/2006/relationships/image" Target="../media/image434.emf"/><Relationship Id="rId2" Type="http://schemas.openxmlformats.org/officeDocument/2006/relationships/notesSlide" Target="../notesSlides/notesSlide112.xml"/><Relationship Id="rId1" Type="http://schemas.openxmlformats.org/officeDocument/2006/relationships/slideLayout" Target="../slideLayouts/slideLayout3.xml"/><Relationship Id="rId6" Type="http://schemas.openxmlformats.org/officeDocument/2006/relationships/image" Target="../media/image433.emf"/><Relationship Id="rId11" Type="http://schemas.openxmlformats.org/officeDocument/2006/relationships/image" Target="../media/image437.emf"/><Relationship Id="rId5" Type="http://schemas.openxmlformats.org/officeDocument/2006/relationships/image" Target="../media/image432.emf"/><Relationship Id="rId10" Type="http://schemas.openxmlformats.org/officeDocument/2006/relationships/image" Target="../media/image436.emf"/><Relationship Id="rId4" Type="http://schemas.openxmlformats.org/officeDocument/2006/relationships/image" Target="../media/image431.emf"/><Relationship Id="rId9" Type="http://schemas.openxmlformats.org/officeDocument/2006/relationships/image" Target="../media/image46.png"/></Relationships>
</file>

<file path=ppt/slides/_rels/slide113.xml.rels><?xml version="1.0" encoding="UTF-8" standalone="yes"?>
<Relationships xmlns="http://schemas.openxmlformats.org/package/2006/relationships"><Relationship Id="rId8" Type="http://schemas.openxmlformats.org/officeDocument/2006/relationships/image" Target="../media/image441.emf"/><Relationship Id="rId3" Type="http://schemas.openxmlformats.org/officeDocument/2006/relationships/image" Target="../media/image3830.png"/><Relationship Id="rId7" Type="http://schemas.openxmlformats.org/officeDocument/2006/relationships/image" Target="../media/image440.emf"/><Relationship Id="rId2" Type="http://schemas.openxmlformats.org/officeDocument/2006/relationships/notesSlide" Target="../notesSlides/notesSlide113.xml"/><Relationship Id="rId1" Type="http://schemas.openxmlformats.org/officeDocument/2006/relationships/slideLayout" Target="../slideLayouts/slideLayout3.xml"/><Relationship Id="rId6" Type="http://schemas.openxmlformats.org/officeDocument/2006/relationships/image" Target="../media/image269.emf"/><Relationship Id="rId11" Type="http://schemas.openxmlformats.org/officeDocument/2006/relationships/image" Target="../media/image444.emf"/><Relationship Id="rId5" Type="http://schemas.openxmlformats.org/officeDocument/2006/relationships/image" Target="../media/image439.emf"/><Relationship Id="rId10" Type="http://schemas.openxmlformats.org/officeDocument/2006/relationships/image" Target="../media/image443.emf"/><Relationship Id="rId4" Type="http://schemas.openxmlformats.org/officeDocument/2006/relationships/image" Target="../media/image438.emf"/><Relationship Id="rId9" Type="http://schemas.openxmlformats.org/officeDocument/2006/relationships/image" Target="../media/image442.emf"/></Relationships>
</file>

<file path=ppt/slides/_rels/slide114.xml.rels><?xml version="1.0" encoding="UTF-8" standalone="yes"?>
<Relationships xmlns="http://schemas.openxmlformats.org/package/2006/relationships"><Relationship Id="rId3" Type="http://schemas.openxmlformats.org/officeDocument/2006/relationships/image" Target="../media/image3830.pn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445.emf"/></Relationships>
</file>

<file path=ppt/slides/_rels/slide115.xml.rels><?xml version="1.0" encoding="UTF-8" standalone="yes"?>
<Relationships xmlns="http://schemas.openxmlformats.org/package/2006/relationships"><Relationship Id="rId3" Type="http://schemas.openxmlformats.org/officeDocument/2006/relationships/image" Target="../media/image3930.pn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446.emf"/></Relationships>
</file>

<file path=ppt/slides/_rels/slide116.xml.rels><?xml version="1.0" encoding="UTF-8" standalone="yes"?>
<Relationships xmlns="http://schemas.openxmlformats.org/package/2006/relationships"><Relationship Id="rId3" Type="http://schemas.openxmlformats.org/officeDocument/2006/relationships/image" Target="../media/image3960.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447.emf"/></Relationships>
</file>

<file path=ppt/slides/_rels/slide117.xml.rels><?xml version="1.0" encoding="UTF-8" standalone="yes"?>
<Relationships xmlns="http://schemas.openxmlformats.org/package/2006/relationships"><Relationship Id="rId3" Type="http://schemas.openxmlformats.org/officeDocument/2006/relationships/image" Target="../media/image3960.pn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448.emf"/></Relationships>
</file>

<file path=ppt/slides/_rels/slide118.xml.rels><?xml version="1.0" encoding="UTF-8" standalone="yes"?>
<Relationships xmlns="http://schemas.openxmlformats.org/package/2006/relationships"><Relationship Id="rId3" Type="http://schemas.openxmlformats.org/officeDocument/2006/relationships/image" Target="../media/image3930.png"/><Relationship Id="rId2" Type="http://schemas.openxmlformats.org/officeDocument/2006/relationships/notesSlide" Target="../notesSlides/notesSlide118.xml"/><Relationship Id="rId1" Type="http://schemas.openxmlformats.org/officeDocument/2006/relationships/slideLayout" Target="../slideLayouts/slideLayout3.xml"/><Relationship Id="rId5" Type="http://schemas.openxmlformats.org/officeDocument/2006/relationships/image" Target="../media/image449.emf"/><Relationship Id="rId4" Type="http://schemas.openxmlformats.org/officeDocument/2006/relationships/image" Target="../media/image446.emf"/></Relationships>
</file>

<file path=ppt/slides/_rels/slide119.xml.rels><?xml version="1.0" encoding="UTF-8" standalone="yes"?>
<Relationships xmlns="http://schemas.openxmlformats.org/package/2006/relationships"><Relationship Id="rId3" Type="http://schemas.openxmlformats.org/officeDocument/2006/relationships/image" Target="../media/image450.emf"/><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10.png"/><Relationship Id="rId5" Type="http://schemas.openxmlformats.org/officeDocument/2006/relationships/image" Target="../media/image62.png"/><Relationship Id="rId4" Type="http://schemas.openxmlformats.org/officeDocument/2006/relationships/image" Target="../media/image61.png"/></Relationships>
</file>

<file path=ppt/slides/_rels/slide120.xml.rels><?xml version="1.0" encoding="UTF-8" standalone="yes"?>
<Relationships xmlns="http://schemas.openxmlformats.org/package/2006/relationships"><Relationship Id="rId3" Type="http://schemas.openxmlformats.org/officeDocument/2006/relationships/image" Target="../media/image451.gif"/><Relationship Id="rId7" Type="http://schemas.openxmlformats.org/officeDocument/2006/relationships/image" Target="../media/image4040.png"/><Relationship Id="rId2" Type="http://schemas.openxmlformats.org/officeDocument/2006/relationships/notesSlide" Target="../notesSlides/notesSlide120.xml"/><Relationship Id="rId1" Type="http://schemas.openxmlformats.org/officeDocument/2006/relationships/slideLayout" Target="../slideLayouts/slideLayout3.xml"/><Relationship Id="rId6" Type="http://schemas.openxmlformats.org/officeDocument/2006/relationships/image" Target="../media/image454.emf"/><Relationship Id="rId5" Type="http://schemas.openxmlformats.org/officeDocument/2006/relationships/image" Target="../media/image453.gif"/><Relationship Id="rId4" Type="http://schemas.openxmlformats.org/officeDocument/2006/relationships/image" Target="../media/image452.gif"/></Relationships>
</file>

<file path=ppt/slides/_rels/slide121.xml.rels><?xml version="1.0" encoding="UTF-8" standalone="yes"?>
<Relationships xmlns="http://schemas.openxmlformats.org/package/2006/relationships"><Relationship Id="rId8" Type="http://schemas.openxmlformats.org/officeDocument/2006/relationships/image" Target="../media/image460.emf"/><Relationship Id="rId3" Type="http://schemas.openxmlformats.org/officeDocument/2006/relationships/image" Target="../media/image455.emf"/><Relationship Id="rId7" Type="http://schemas.openxmlformats.org/officeDocument/2006/relationships/image" Target="../media/image459.emf"/><Relationship Id="rId2" Type="http://schemas.openxmlformats.org/officeDocument/2006/relationships/notesSlide" Target="../notesSlides/notesSlide121.xml"/><Relationship Id="rId1" Type="http://schemas.openxmlformats.org/officeDocument/2006/relationships/slideLayout" Target="../slideLayouts/slideLayout3.xml"/><Relationship Id="rId6" Type="http://schemas.openxmlformats.org/officeDocument/2006/relationships/image" Target="../media/image458.emf"/><Relationship Id="rId5" Type="http://schemas.openxmlformats.org/officeDocument/2006/relationships/image" Target="../media/image457.emf"/><Relationship Id="rId4" Type="http://schemas.openxmlformats.org/officeDocument/2006/relationships/image" Target="../media/image456.emf"/></Relationships>
</file>

<file path=ppt/slides/_rels/slide122.xml.rels><?xml version="1.0" encoding="UTF-8" standalone="yes"?>
<Relationships xmlns="http://schemas.openxmlformats.org/package/2006/relationships"><Relationship Id="rId3" Type="http://schemas.openxmlformats.org/officeDocument/2006/relationships/image" Target="../media/image461.gif"/><Relationship Id="rId2" Type="http://schemas.openxmlformats.org/officeDocument/2006/relationships/notesSlide" Target="../notesSlides/notesSlide122.xml"/><Relationship Id="rId1" Type="http://schemas.openxmlformats.org/officeDocument/2006/relationships/slideLayout" Target="../slideLayouts/slideLayout3.xml"/><Relationship Id="rId6" Type="http://schemas.openxmlformats.org/officeDocument/2006/relationships/image" Target="../media/image464.emf"/><Relationship Id="rId5" Type="http://schemas.openxmlformats.org/officeDocument/2006/relationships/image" Target="../media/image463.gif"/><Relationship Id="rId4" Type="http://schemas.openxmlformats.org/officeDocument/2006/relationships/image" Target="../media/image462.gif"/></Relationships>
</file>

<file path=ppt/slides/_rels/slide123.xml.rels><?xml version="1.0" encoding="UTF-8" standalone="yes"?>
<Relationships xmlns="http://schemas.openxmlformats.org/package/2006/relationships"><Relationship Id="rId8" Type="http://schemas.openxmlformats.org/officeDocument/2006/relationships/image" Target="../media/image121.gif"/><Relationship Id="rId3" Type="http://schemas.openxmlformats.org/officeDocument/2006/relationships/image" Target="../media/image465.emf"/><Relationship Id="rId7" Type="http://schemas.openxmlformats.org/officeDocument/2006/relationships/image" Target="../media/image129.png"/><Relationship Id="rId12" Type="http://schemas.openxmlformats.org/officeDocument/2006/relationships/image" Target="../media/image178.png"/><Relationship Id="rId2" Type="http://schemas.openxmlformats.org/officeDocument/2006/relationships/notesSlide" Target="../notesSlides/notesSlide123.xml"/><Relationship Id="rId1" Type="http://schemas.openxmlformats.org/officeDocument/2006/relationships/slideLayout" Target="../slideLayouts/slideLayout3.xml"/><Relationship Id="rId6" Type="http://schemas.openxmlformats.org/officeDocument/2006/relationships/image" Target="../media/image128.png"/><Relationship Id="rId11" Type="http://schemas.openxmlformats.org/officeDocument/2006/relationships/image" Target="../media/image177.png"/><Relationship Id="rId5" Type="http://schemas.openxmlformats.org/officeDocument/2006/relationships/image" Target="../media/image467.emf"/><Relationship Id="rId10" Type="http://schemas.openxmlformats.org/officeDocument/2006/relationships/image" Target="../media/image176.png"/><Relationship Id="rId4" Type="http://schemas.openxmlformats.org/officeDocument/2006/relationships/image" Target="../media/image466.emf"/><Relationship Id="rId9" Type="http://schemas.openxmlformats.org/officeDocument/2006/relationships/image" Target="../media/image175.png"/></Relationships>
</file>

<file path=ppt/slides/_rels/slide124.xml.rels><?xml version="1.0" encoding="UTF-8" standalone="yes"?>
<Relationships xmlns="http://schemas.openxmlformats.org/package/2006/relationships"><Relationship Id="rId8" Type="http://schemas.openxmlformats.org/officeDocument/2006/relationships/image" Target="../media/image133.emf"/><Relationship Id="rId3" Type="http://schemas.openxmlformats.org/officeDocument/2006/relationships/image" Target="../media/image130.emf"/><Relationship Id="rId7" Type="http://schemas.openxmlformats.org/officeDocument/2006/relationships/image" Target="../media/image1830.png"/><Relationship Id="rId2" Type="http://schemas.openxmlformats.org/officeDocument/2006/relationships/notesSlide" Target="../notesSlides/notesSlide124.xml"/><Relationship Id="rId1" Type="http://schemas.openxmlformats.org/officeDocument/2006/relationships/slideLayout" Target="../slideLayouts/slideLayout3.xml"/><Relationship Id="rId6" Type="http://schemas.openxmlformats.org/officeDocument/2006/relationships/image" Target="../media/image464.emf"/><Relationship Id="rId5" Type="http://schemas.openxmlformats.org/officeDocument/2006/relationships/image" Target="../media/image132.emf"/><Relationship Id="rId10" Type="http://schemas.openxmlformats.org/officeDocument/2006/relationships/image" Target="../media/image135.emf"/><Relationship Id="rId4" Type="http://schemas.openxmlformats.org/officeDocument/2006/relationships/image" Target="../media/image131.emf"/><Relationship Id="rId9" Type="http://schemas.openxmlformats.org/officeDocument/2006/relationships/image" Target="../media/image134.emf"/></Relationships>
</file>

<file path=ppt/slides/_rels/slide125.xml.rels><?xml version="1.0" encoding="UTF-8" standalone="yes"?>
<Relationships xmlns="http://schemas.openxmlformats.org/package/2006/relationships"><Relationship Id="rId8" Type="http://schemas.openxmlformats.org/officeDocument/2006/relationships/image" Target="../media/image468.emf"/><Relationship Id="rId3" Type="http://schemas.openxmlformats.org/officeDocument/2006/relationships/image" Target="../media/image131.emf"/><Relationship Id="rId7" Type="http://schemas.openxmlformats.org/officeDocument/2006/relationships/image" Target="../media/image135.emf"/><Relationship Id="rId2" Type="http://schemas.openxmlformats.org/officeDocument/2006/relationships/notesSlide" Target="../notesSlides/notesSlide125.xml"/><Relationship Id="rId1" Type="http://schemas.openxmlformats.org/officeDocument/2006/relationships/slideLayout" Target="../slideLayouts/slideLayout3.xml"/><Relationship Id="rId6" Type="http://schemas.openxmlformats.org/officeDocument/2006/relationships/image" Target="../media/image134.emf"/><Relationship Id="rId11" Type="http://schemas.openxmlformats.org/officeDocument/2006/relationships/image" Target="../media/image4170.png"/><Relationship Id="rId5" Type="http://schemas.openxmlformats.org/officeDocument/2006/relationships/image" Target="../media/image133.emf"/><Relationship Id="rId10" Type="http://schemas.openxmlformats.org/officeDocument/2006/relationships/image" Target="../media/image4160.png"/><Relationship Id="rId4" Type="http://schemas.openxmlformats.org/officeDocument/2006/relationships/image" Target="../media/image132.emf"/><Relationship Id="rId9" Type="http://schemas.openxmlformats.org/officeDocument/2006/relationships/image" Target="../media/image469.emf"/></Relationships>
</file>

<file path=ppt/slides/_rels/slide126.xml.rels><?xml version="1.0" encoding="UTF-8" standalone="yes"?>
<Relationships xmlns="http://schemas.openxmlformats.org/package/2006/relationships"><Relationship Id="rId3" Type="http://schemas.openxmlformats.org/officeDocument/2006/relationships/image" Target="../media/image470.emf"/><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8" Type="http://schemas.openxmlformats.org/officeDocument/2006/relationships/image" Target="../media/image471.emf"/><Relationship Id="rId3" Type="http://schemas.openxmlformats.org/officeDocument/2006/relationships/image" Target="../media/image136.emf"/><Relationship Id="rId7" Type="http://schemas.openxmlformats.org/officeDocument/2006/relationships/image" Target="../media/image193.png"/><Relationship Id="rId2" Type="http://schemas.openxmlformats.org/officeDocument/2006/relationships/notesSlide" Target="../notesSlides/notesSlide127.xml"/><Relationship Id="rId1" Type="http://schemas.openxmlformats.org/officeDocument/2006/relationships/slideLayout" Target="../slideLayouts/slideLayout3.xml"/><Relationship Id="rId6" Type="http://schemas.openxmlformats.org/officeDocument/2006/relationships/image" Target="../media/image1920.png"/><Relationship Id="rId5" Type="http://schemas.openxmlformats.org/officeDocument/2006/relationships/image" Target="../media/image138.emf"/><Relationship Id="rId4" Type="http://schemas.openxmlformats.org/officeDocument/2006/relationships/image" Target="../media/image137.emf"/></Relationships>
</file>

<file path=ppt/slides/_rels/slide128.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128.xml"/><Relationship Id="rId1" Type="http://schemas.openxmlformats.org/officeDocument/2006/relationships/slideLayout" Target="../slideLayouts/slideLayout3.xml"/><Relationship Id="rId6" Type="http://schemas.openxmlformats.org/officeDocument/2006/relationships/image" Target="../media/image473.emf"/><Relationship Id="rId5" Type="http://schemas.openxmlformats.org/officeDocument/2006/relationships/image" Target="../media/image472.emf"/><Relationship Id="rId4" Type="http://schemas.openxmlformats.org/officeDocument/2006/relationships/image" Target="../media/image140.emf"/></Relationships>
</file>

<file path=ppt/slides/_rels/slide129.xml.rels><?xml version="1.0" encoding="UTF-8" standalone="yes"?>
<Relationships xmlns="http://schemas.openxmlformats.org/package/2006/relationships"><Relationship Id="rId3" Type="http://schemas.openxmlformats.org/officeDocument/2006/relationships/image" Target="../media/image474.emf"/><Relationship Id="rId7" Type="http://schemas.openxmlformats.org/officeDocument/2006/relationships/image" Target="../media/image478.emf"/><Relationship Id="rId2" Type="http://schemas.openxmlformats.org/officeDocument/2006/relationships/notesSlide" Target="../notesSlides/notesSlide129.xml"/><Relationship Id="rId1" Type="http://schemas.openxmlformats.org/officeDocument/2006/relationships/slideLayout" Target="../slideLayouts/slideLayout3.xml"/><Relationship Id="rId6" Type="http://schemas.openxmlformats.org/officeDocument/2006/relationships/image" Target="../media/image477.emf"/><Relationship Id="rId5" Type="http://schemas.openxmlformats.org/officeDocument/2006/relationships/image" Target="../media/image476.emf"/><Relationship Id="rId4" Type="http://schemas.openxmlformats.org/officeDocument/2006/relationships/image" Target="../media/image475.emf"/></Relationships>
</file>

<file path=ppt/slides/_rels/slide13.xml.rels><?xml version="1.0" encoding="UTF-8" standalone="yes"?>
<Relationships xmlns="http://schemas.openxmlformats.org/package/2006/relationships"><Relationship Id="rId8" Type="http://schemas.openxmlformats.org/officeDocument/2006/relationships/image" Target="../media/image64.emf"/><Relationship Id="rId13" Type="http://schemas.openxmlformats.org/officeDocument/2006/relationships/image" Target="../media/image66.emf"/><Relationship Id="rId18" Type="http://schemas.openxmlformats.org/officeDocument/2006/relationships/image" Target="../media/image66.png"/><Relationship Id="rId3" Type="http://schemas.openxmlformats.org/officeDocument/2006/relationships/image" Target="../media/image51.png"/><Relationship Id="rId7" Type="http://schemas.openxmlformats.org/officeDocument/2006/relationships/image" Target="../media/image550.png"/><Relationship Id="rId12" Type="http://schemas.openxmlformats.org/officeDocument/2006/relationships/image" Target="../media/image600.png"/><Relationship Id="rId17" Type="http://schemas.openxmlformats.org/officeDocument/2006/relationships/image" Target="../media/image65.png"/><Relationship Id="rId2" Type="http://schemas.openxmlformats.org/officeDocument/2006/relationships/notesSlide" Target="../notesSlides/notesSlide13.xml"/><Relationship Id="rId16"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540.png"/><Relationship Id="rId5" Type="http://schemas.openxmlformats.org/officeDocument/2006/relationships/image" Target="../media/image53.png"/><Relationship Id="rId15" Type="http://schemas.openxmlformats.org/officeDocument/2006/relationships/image" Target="../media/image630.png"/><Relationship Id="rId19" Type="http://schemas.openxmlformats.org/officeDocument/2006/relationships/image" Target="../media/image67.png"/><Relationship Id="rId4" Type="http://schemas.openxmlformats.org/officeDocument/2006/relationships/image" Target="../media/image520.png"/><Relationship Id="rId9" Type="http://schemas.openxmlformats.org/officeDocument/2006/relationships/image" Target="../media/image65.emf"/><Relationship Id="rId14" Type="http://schemas.openxmlformats.org/officeDocument/2006/relationships/image" Target="../media/image67.emf"/></Relationships>
</file>

<file path=ppt/slides/_rels/slide130.xml.rels><?xml version="1.0" encoding="UTF-8" standalone="yes"?>
<Relationships xmlns="http://schemas.openxmlformats.org/package/2006/relationships"><Relationship Id="rId8" Type="http://schemas.openxmlformats.org/officeDocument/2006/relationships/image" Target="../media/image483.emf"/><Relationship Id="rId3" Type="http://schemas.openxmlformats.org/officeDocument/2006/relationships/image" Target="../media/image479.emf"/><Relationship Id="rId7" Type="http://schemas.openxmlformats.org/officeDocument/2006/relationships/image" Target="../media/image482.emf"/><Relationship Id="rId2" Type="http://schemas.openxmlformats.org/officeDocument/2006/relationships/notesSlide" Target="../notesSlides/notesSlide130.xml"/><Relationship Id="rId1" Type="http://schemas.openxmlformats.org/officeDocument/2006/relationships/slideLayout" Target="../slideLayouts/slideLayout3.xml"/><Relationship Id="rId6" Type="http://schemas.openxmlformats.org/officeDocument/2006/relationships/image" Target="../media/image481.emf"/><Relationship Id="rId5" Type="http://schemas.openxmlformats.org/officeDocument/2006/relationships/image" Target="../media/image429.png"/><Relationship Id="rId4" Type="http://schemas.openxmlformats.org/officeDocument/2006/relationships/image" Target="../media/image480.emf"/></Relationships>
</file>

<file path=ppt/slides/_rels/slide131.xml.rels><?xml version="1.0" encoding="UTF-8" standalone="yes"?>
<Relationships xmlns="http://schemas.openxmlformats.org/package/2006/relationships"><Relationship Id="rId3" Type="http://schemas.openxmlformats.org/officeDocument/2006/relationships/image" Target="../media/image484.emf"/><Relationship Id="rId2" Type="http://schemas.openxmlformats.org/officeDocument/2006/relationships/notesSlide" Target="../notesSlides/notesSlide131.xml"/><Relationship Id="rId1" Type="http://schemas.openxmlformats.org/officeDocument/2006/relationships/slideLayout" Target="../slideLayouts/slideLayout3.xml"/><Relationship Id="rId6" Type="http://schemas.openxmlformats.org/officeDocument/2006/relationships/image" Target="../media/image436.png"/><Relationship Id="rId5" Type="http://schemas.openxmlformats.org/officeDocument/2006/relationships/image" Target="../media/image435.png"/><Relationship Id="rId4" Type="http://schemas.openxmlformats.org/officeDocument/2006/relationships/image" Target="../media/image485.emf"/></Relationships>
</file>

<file path=ppt/slides/_rels/slide132.xml.rels><?xml version="1.0" encoding="UTF-8" standalone="yes"?>
<Relationships xmlns="http://schemas.openxmlformats.org/package/2006/relationships"><Relationship Id="rId3" Type="http://schemas.openxmlformats.org/officeDocument/2006/relationships/image" Target="../media/image486.emf"/><Relationship Id="rId2" Type="http://schemas.openxmlformats.org/officeDocument/2006/relationships/notesSlide" Target="../notesSlides/notesSlide132.xml"/><Relationship Id="rId1" Type="http://schemas.openxmlformats.org/officeDocument/2006/relationships/slideLayout" Target="../slideLayouts/slideLayout3.xml"/><Relationship Id="rId5" Type="http://schemas.openxmlformats.org/officeDocument/2006/relationships/image" Target="../media/image148.emf"/><Relationship Id="rId4" Type="http://schemas.openxmlformats.org/officeDocument/2006/relationships/image" Target="../media/image147.emf"/></Relationships>
</file>

<file path=ppt/slides/_rels/slide133.xml.rels><?xml version="1.0" encoding="UTF-8" standalone="yes"?>
<Relationships xmlns="http://schemas.openxmlformats.org/package/2006/relationships"><Relationship Id="rId3" Type="http://schemas.openxmlformats.org/officeDocument/2006/relationships/image" Target="../media/image487.emf"/><Relationship Id="rId2" Type="http://schemas.openxmlformats.org/officeDocument/2006/relationships/notesSlide" Target="../notesSlides/notesSlide133.xml"/><Relationship Id="rId1" Type="http://schemas.openxmlformats.org/officeDocument/2006/relationships/slideLayout" Target="../slideLayouts/slideLayout3.xml"/><Relationship Id="rId6" Type="http://schemas.openxmlformats.org/officeDocument/2006/relationships/image" Target="../media/image469.emf"/><Relationship Id="rId5" Type="http://schemas.openxmlformats.org/officeDocument/2006/relationships/image" Target="../media/image468.emf"/><Relationship Id="rId4" Type="http://schemas.openxmlformats.org/officeDocument/2006/relationships/image" Target="../media/image488.emf"/></Relationships>
</file>

<file path=ppt/slides/_rels/slide134.xml.rels><?xml version="1.0" encoding="UTF-8" standalone="yes"?>
<Relationships xmlns="http://schemas.openxmlformats.org/package/2006/relationships"><Relationship Id="rId3" Type="http://schemas.openxmlformats.org/officeDocument/2006/relationships/image" Target="../media/image489.emf"/><Relationship Id="rId2" Type="http://schemas.openxmlformats.org/officeDocument/2006/relationships/notesSlide" Target="../notesSlides/notesSlide134.xml"/><Relationship Id="rId1" Type="http://schemas.openxmlformats.org/officeDocument/2006/relationships/slideLayout" Target="../slideLayouts/slideLayout3.xml"/><Relationship Id="rId5" Type="http://schemas.openxmlformats.org/officeDocument/2006/relationships/image" Target="../media/image471.emf"/><Relationship Id="rId4" Type="http://schemas.openxmlformats.org/officeDocument/2006/relationships/image" Target="../media/image490.emf"/></Relationships>
</file>

<file path=ppt/slides/_rels/slide135.xml.rels><?xml version="1.0" encoding="UTF-8" standalone="yes"?>
<Relationships xmlns="http://schemas.openxmlformats.org/package/2006/relationships"><Relationship Id="rId3" Type="http://schemas.openxmlformats.org/officeDocument/2006/relationships/image" Target="../media/image491.emf"/><Relationship Id="rId2" Type="http://schemas.openxmlformats.org/officeDocument/2006/relationships/notesSlide" Target="../notesSlides/notesSlide135.xml"/><Relationship Id="rId1" Type="http://schemas.openxmlformats.org/officeDocument/2006/relationships/slideLayout" Target="../slideLayouts/slideLayout3.xml"/><Relationship Id="rId5" Type="http://schemas.openxmlformats.org/officeDocument/2006/relationships/image" Target="../media/image493.emf"/><Relationship Id="rId4" Type="http://schemas.openxmlformats.org/officeDocument/2006/relationships/image" Target="../media/image492.emf"/></Relationships>
</file>

<file path=ppt/slides/_rels/slide136.xml.rels><?xml version="1.0" encoding="UTF-8" standalone="yes"?>
<Relationships xmlns="http://schemas.openxmlformats.org/package/2006/relationships"><Relationship Id="rId3" Type="http://schemas.openxmlformats.org/officeDocument/2006/relationships/image" Target="../media/image471.png"/><Relationship Id="rId2" Type="http://schemas.openxmlformats.org/officeDocument/2006/relationships/notesSlide" Target="../notesSlides/notesSlide136.xml"/><Relationship Id="rId1" Type="http://schemas.openxmlformats.org/officeDocument/2006/relationships/slideLayout" Target="../slideLayouts/slideLayout3.xml"/><Relationship Id="rId6" Type="http://schemas.openxmlformats.org/officeDocument/2006/relationships/image" Target="../media/image496.gif"/><Relationship Id="rId5" Type="http://schemas.openxmlformats.org/officeDocument/2006/relationships/image" Target="../media/image495.gif"/><Relationship Id="rId4" Type="http://schemas.openxmlformats.org/officeDocument/2006/relationships/image" Target="../media/image494.gif"/></Relationships>
</file>

<file path=ppt/slides/_rels/slide137.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notesSlide" Target="../notesSlides/notesSlide137.xml"/><Relationship Id="rId1" Type="http://schemas.openxmlformats.org/officeDocument/2006/relationships/slideLayout" Target="../slideLayouts/slideLayout3.xml"/><Relationship Id="rId5" Type="http://schemas.openxmlformats.org/officeDocument/2006/relationships/image" Target="../media/image498.emf"/><Relationship Id="rId4" Type="http://schemas.openxmlformats.org/officeDocument/2006/relationships/image" Target="../media/image497.emf"/></Relationships>
</file>

<file path=ppt/slides/_rels/slide138.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notesSlide" Target="../notesSlides/notesSlide138.xml"/><Relationship Id="rId1" Type="http://schemas.openxmlformats.org/officeDocument/2006/relationships/slideLayout" Target="../slideLayouts/slideLayout3.xml"/><Relationship Id="rId5" Type="http://schemas.openxmlformats.org/officeDocument/2006/relationships/image" Target="../media/image500.emf"/><Relationship Id="rId4" Type="http://schemas.openxmlformats.org/officeDocument/2006/relationships/image" Target="../media/image499.emf"/></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0.pn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40.xml.rels><?xml version="1.0" encoding="UTF-8" standalone="yes"?>
<Relationships xmlns="http://schemas.openxmlformats.org/package/2006/relationships"><Relationship Id="rId3" Type="http://schemas.openxmlformats.org/officeDocument/2006/relationships/image" Target="../media/image501.emf"/><Relationship Id="rId2" Type="http://schemas.openxmlformats.org/officeDocument/2006/relationships/notesSlide" Target="../notesSlides/notesSlide140.xml"/><Relationship Id="rId1" Type="http://schemas.openxmlformats.org/officeDocument/2006/relationships/slideLayout" Target="../slideLayouts/slideLayout3.xml"/><Relationship Id="rId6" Type="http://schemas.openxmlformats.org/officeDocument/2006/relationships/image" Target="../media/image504.emf"/><Relationship Id="rId5" Type="http://schemas.openxmlformats.org/officeDocument/2006/relationships/image" Target="../media/image503.emf"/><Relationship Id="rId4" Type="http://schemas.openxmlformats.org/officeDocument/2006/relationships/image" Target="../media/image502.emf"/></Relationships>
</file>

<file path=ppt/slides/_rels/slide141.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141.xml"/><Relationship Id="rId1" Type="http://schemas.openxmlformats.org/officeDocument/2006/relationships/slideLayout" Target="../slideLayouts/slideLayout3.xml"/><Relationship Id="rId6" Type="http://schemas.openxmlformats.org/officeDocument/2006/relationships/image" Target="../media/image164.emf"/><Relationship Id="rId11" Type="http://schemas.openxmlformats.org/officeDocument/2006/relationships/image" Target="../media/image165.emf"/><Relationship Id="rId5" Type="http://schemas.openxmlformats.org/officeDocument/2006/relationships/image" Target="../media/image163.emf"/><Relationship Id="rId10" Type="http://schemas.openxmlformats.org/officeDocument/2006/relationships/image" Target="../media/image217.png"/><Relationship Id="rId4" Type="http://schemas.openxmlformats.org/officeDocument/2006/relationships/image" Target="../media/image162.emf"/><Relationship Id="rId9" Type="http://schemas.openxmlformats.org/officeDocument/2006/relationships/image" Target="../media/image216.png"/></Relationships>
</file>

<file path=ppt/slides/_rels/slide142.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455.png"/><Relationship Id="rId7" Type="http://schemas.openxmlformats.org/officeDocument/2006/relationships/image" Target="../media/image459.png"/><Relationship Id="rId2" Type="http://schemas.openxmlformats.org/officeDocument/2006/relationships/notesSlide" Target="../notesSlides/notesSlide142.xml"/><Relationship Id="rId1" Type="http://schemas.openxmlformats.org/officeDocument/2006/relationships/slideLayout" Target="../slideLayouts/slideLayout3.xml"/><Relationship Id="rId6" Type="http://schemas.openxmlformats.org/officeDocument/2006/relationships/image" Target="../media/image507.emf"/><Relationship Id="rId5" Type="http://schemas.openxmlformats.org/officeDocument/2006/relationships/image" Target="../media/image506.emf"/><Relationship Id="rId4" Type="http://schemas.openxmlformats.org/officeDocument/2006/relationships/image" Target="../media/image505.emf"/><Relationship Id="rId9" Type="http://schemas.openxmlformats.org/officeDocument/2006/relationships/image" Target="../media/image461.png"/></Relationships>
</file>

<file path=ppt/slides/_rels/slide143.xml.rels><?xml version="1.0" encoding="UTF-8" standalone="yes"?>
<Relationships xmlns="http://schemas.openxmlformats.org/package/2006/relationships"><Relationship Id="rId8" Type="http://schemas.openxmlformats.org/officeDocument/2006/relationships/image" Target="../media/image512.emf"/><Relationship Id="rId13" Type="http://schemas.openxmlformats.org/officeDocument/2006/relationships/image" Target="../media/image515.emf"/><Relationship Id="rId3" Type="http://schemas.openxmlformats.org/officeDocument/2006/relationships/image" Target="../media/image462.png"/><Relationship Id="rId7" Type="http://schemas.openxmlformats.org/officeDocument/2006/relationships/image" Target="../media/image511.emf"/><Relationship Id="rId12" Type="http://schemas.openxmlformats.org/officeDocument/2006/relationships/image" Target="../media/image514.emf"/><Relationship Id="rId2" Type="http://schemas.openxmlformats.org/officeDocument/2006/relationships/notesSlide" Target="../notesSlides/notesSlide143.xml"/><Relationship Id="rId1" Type="http://schemas.openxmlformats.org/officeDocument/2006/relationships/slideLayout" Target="../slideLayouts/slideLayout3.xml"/><Relationship Id="rId6" Type="http://schemas.openxmlformats.org/officeDocument/2006/relationships/image" Target="../media/image510.emf"/><Relationship Id="rId11" Type="http://schemas.openxmlformats.org/officeDocument/2006/relationships/image" Target="../media/image4710.png"/><Relationship Id="rId5" Type="http://schemas.openxmlformats.org/officeDocument/2006/relationships/image" Target="../media/image509.emf"/><Relationship Id="rId15" Type="http://schemas.openxmlformats.org/officeDocument/2006/relationships/image" Target="../media/image475.png"/><Relationship Id="rId10" Type="http://schemas.openxmlformats.org/officeDocument/2006/relationships/image" Target="../media/image469.png"/><Relationship Id="rId4" Type="http://schemas.openxmlformats.org/officeDocument/2006/relationships/image" Target="../media/image508.emf"/><Relationship Id="rId9" Type="http://schemas.openxmlformats.org/officeDocument/2006/relationships/image" Target="../media/image513.emf"/><Relationship Id="rId14" Type="http://schemas.openxmlformats.org/officeDocument/2006/relationships/image" Target="../media/image516.emf"/></Relationships>
</file>

<file path=ppt/slides/_rels/slide144.xml.rels><?xml version="1.0" encoding="UTF-8" standalone="yes"?>
<Relationships xmlns="http://schemas.openxmlformats.org/package/2006/relationships"><Relationship Id="rId8" Type="http://schemas.openxmlformats.org/officeDocument/2006/relationships/image" Target="../media/image517.emf"/><Relationship Id="rId3" Type="http://schemas.openxmlformats.org/officeDocument/2006/relationships/image" Target="../media/image476.png"/><Relationship Id="rId7" Type="http://schemas.openxmlformats.org/officeDocument/2006/relationships/image" Target="../media/image477.png"/><Relationship Id="rId2" Type="http://schemas.openxmlformats.org/officeDocument/2006/relationships/notesSlide" Target="../notesSlides/notesSlide144.xml"/><Relationship Id="rId1" Type="http://schemas.openxmlformats.org/officeDocument/2006/relationships/slideLayout" Target="../slideLayouts/slideLayout3.xml"/><Relationship Id="rId6" Type="http://schemas.openxmlformats.org/officeDocument/2006/relationships/image" Target="../media/image274.emf"/><Relationship Id="rId5" Type="http://schemas.openxmlformats.org/officeDocument/2006/relationships/image" Target="../media/image273.emf"/><Relationship Id="rId4" Type="http://schemas.openxmlformats.org/officeDocument/2006/relationships/image" Target="../media/image272.emf"/></Relationships>
</file>

<file path=ppt/slides/_rels/slide145.xml.rels><?xml version="1.0" encoding="UTF-8" standalone="yes"?>
<Relationships xmlns="http://schemas.openxmlformats.org/package/2006/relationships"><Relationship Id="rId8" Type="http://schemas.openxmlformats.org/officeDocument/2006/relationships/image" Target="../media/image518.emf"/><Relationship Id="rId3" Type="http://schemas.openxmlformats.org/officeDocument/2006/relationships/image" Target="../media/image479.png"/><Relationship Id="rId7" Type="http://schemas.openxmlformats.org/officeDocument/2006/relationships/image" Target="../media/image481.png"/><Relationship Id="rId2" Type="http://schemas.openxmlformats.org/officeDocument/2006/relationships/notesSlide" Target="../notesSlides/notesSlide145.xml"/><Relationship Id="rId1" Type="http://schemas.openxmlformats.org/officeDocument/2006/relationships/slideLayout" Target="../slideLayouts/slideLayout3.xml"/><Relationship Id="rId6" Type="http://schemas.openxmlformats.org/officeDocument/2006/relationships/image" Target="../media/image480.png"/><Relationship Id="rId5" Type="http://schemas.openxmlformats.org/officeDocument/2006/relationships/image" Target="../media/image163.emf"/><Relationship Id="rId4" Type="http://schemas.openxmlformats.org/officeDocument/2006/relationships/image" Target="../media/image162.emf"/></Relationships>
</file>

<file path=ppt/slides/_rels/slide146.xml.rels><?xml version="1.0" encoding="UTF-8" standalone="yes"?>
<Relationships xmlns="http://schemas.openxmlformats.org/package/2006/relationships"><Relationship Id="rId8" Type="http://schemas.openxmlformats.org/officeDocument/2006/relationships/image" Target="../media/image523.emf"/><Relationship Id="rId13" Type="http://schemas.openxmlformats.org/officeDocument/2006/relationships/image" Target="../media/image528.emf"/><Relationship Id="rId3" Type="http://schemas.openxmlformats.org/officeDocument/2006/relationships/image" Target="../media/image483.png"/><Relationship Id="rId7" Type="http://schemas.openxmlformats.org/officeDocument/2006/relationships/image" Target="../media/image522.emf"/><Relationship Id="rId12" Type="http://schemas.openxmlformats.org/officeDocument/2006/relationships/image" Target="../media/image527.emf"/><Relationship Id="rId17" Type="http://schemas.openxmlformats.org/officeDocument/2006/relationships/image" Target="../media/image497.png"/><Relationship Id="rId2" Type="http://schemas.openxmlformats.org/officeDocument/2006/relationships/notesSlide" Target="../notesSlides/notesSlide146.xml"/><Relationship Id="rId16" Type="http://schemas.openxmlformats.org/officeDocument/2006/relationships/image" Target="../media/image496.png"/><Relationship Id="rId1" Type="http://schemas.openxmlformats.org/officeDocument/2006/relationships/slideLayout" Target="../slideLayouts/slideLayout3.xml"/><Relationship Id="rId6" Type="http://schemas.openxmlformats.org/officeDocument/2006/relationships/image" Target="../media/image521.emf"/><Relationship Id="rId11" Type="http://schemas.openxmlformats.org/officeDocument/2006/relationships/image" Target="../media/image526.emf"/><Relationship Id="rId5" Type="http://schemas.openxmlformats.org/officeDocument/2006/relationships/image" Target="../media/image520.emf"/><Relationship Id="rId15" Type="http://schemas.openxmlformats.org/officeDocument/2006/relationships/image" Target="../media/image530.emf"/><Relationship Id="rId10" Type="http://schemas.openxmlformats.org/officeDocument/2006/relationships/image" Target="../media/image525.emf"/><Relationship Id="rId4" Type="http://schemas.openxmlformats.org/officeDocument/2006/relationships/image" Target="../media/image519.emf"/><Relationship Id="rId9" Type="http://schemas.openxmlformats.org/officeDocument/2006/relationships/image" Target="../media/image524.emf"/><Relationship Id="rId14" Type="http://schemas.openxmlformats.org/officeDocument/2006/relationships/image" Target="../media/image529.emf"/></Relationships>
</file>

<file path=ppt/slides/_rels/slide147.xml.rels><?xml version="1.0" encoding="UTF-8" standalone="yes"?>
<Relationships xmlns="http://schemas.openxmlformats.org/package/2006/relationships"><Relationship Id="rId8" Type="http://schemas.openxmlformats.org/officeDocument/2006/relationships/image" Target="../media/image534.emf"/><Relationship Id="rId3" Type="http://schemas.openxmlformats.org/officeDocument/2006/relationships/image" Target="../media/image498.png"/><Relationship Id="rId7" Type="http://schemas.openxmlformats.org/officeDocument/2006/relationships/image" Target="../media/image533.emf"/><Relationship Id="rId2" Type="http://schemas.openxmlformats.org/officeDocument/2006/relationships/notesSlide" Target="../notesSlides/notesSlide147.xml"/><Relationship Id="rId1" Type="http://schemas.openxmlformats.org/officeDocument/2006/relationships/slideLayout" Target="../slideLayouts/slideLayout3.xml"/><Relationship Id="rId6" Type="http://schemas.openxmlformats.org/officeDocument/2006/relationships/image" Target="../media/image532.emf"/><Relationship Id="rId5" Type="http://schemas.openxmlformats.org/officeDocument/2006/relationships/image" Target="../media/image531.emf"/><Relationship Id="rId10" Type="http://schemas.openxmlformats.org/officeDocument/2006/relationships/image" Target="../media/image536.emf"/><Relationship Id="rId4" Type="http://schemas.openxmlformats.org/officeDocument/2006/relationships/image" Target="../media/image499.png"/><Relationship Id="rId9" Type="http://schemas.openxmlformats.org/officeDocument/2006/relationships/image" Target="../media/image535.emf"/></Relationships>
</file>

<file path=ppt/slides/_rels/slide148.xml.rels><?xml version="1.0" encoding="UTF-8" standalone="yes"?>
<Relationships xmlns="http://schemas.openxmlformats.org/package/2006/relationships"><Relationship Id="rId8" Type="http://schemas.openxmlformats.org/officeDocument/2006/relationships/image" Target="../media/image542.emf"/><Relationship Id="rId3" Type="http://schemas.openxmlformats.org/officeDocument/2006/relationships/image" Target="../media/image537.emf"/><Relationship Id="rId7" Type="http://schemas.openxmlformats.org/officeDocument/2006/relationships/image" Target="../media/image541.emf"/><Relationship Id="rId12" Type="http://schemas.openxmlformats.org/officeDocument/2006/relationships/image" Target="../media/image546.emf"/><Relationship Id="rId2" Type="http://schemas.openxmlformats.org/officeDocument/2006/relationships/notesSlide" Target="../notesSlides/notesSlide148.xml"/><Relationship Id="rId1" Type="http://schemas.openxmlformats.org/officeDocument/2006/relationships/slideLayout" Target="../slideLayouts/slideLayout3.xml"/><Relationship Id="rId6" Type="http://schemas.openxmlformats.org/officeDocument/2006/relationships/image" Target="../media/image540.emf"/><Relationship Id="rId11" Type="http://schemas.openxmlformats.org/officeDocument/2006/relationships/image" Target="../media/image545.emf"/><Relationship Id="rId5" Type="http://schemas.openxmlformats.org/officeDocument/2006/relationships/image" Target="../media/image539.emf"/><Relationship Id="rId10" Type="http://schemas.openxmlformats.org/officeDocument/2006/relationships/image" Target="../media/image544.emf"/><Relationship Id="rId4" Type="http://schemas.openxmlformats.org/officeDocument/2006/relationships/image" Target="../media/image538.emf"/><Relationship Id="rId9" Type="http://schemas.openxmlformats.org/officeDocument/2006/relationships/image" Target="../media/image543.emf"/></Relationships>
</file>

<file path=ppt/slides/_rels/slide149.xml.rels><?xml version="1.0" encoding="UTF-8" standalone="yes"?>
<Relationships xmlns="http://schemas.openxmlformats.org/package/2006/relationships"><Relationship Id="rId8" Type="http://schemas.openxmlformats.org/officeDocument/2006/relationships/image" Target="../media/image552.emf"/><Relationship Id="rId3" Type="http://schemas.openxmlformats.org/officeDocument/2006/relationships/image" Target="../media/image547.emf"/><Relationship Id="rId7" Type="http://schemas.openxmlformats.org/officeDocument/2006/relationships/image" Target="../media/image551.emf"/><Relationship Id="rId12" Type="http://schemas.openxmlformats.org/officeDocument/2006/relationships/image" Target="../media/image556.emf"/><Relationship Id="rId2" Type="http://schemas.openxmlformats.org/officeDocument/2006/relationships/notesSlide" Target="../notesSlides/notesSlide149.xml"/><Relationship Id="rId1" Type="http://schemas.openxmlformats.org/officeDocument/2006/relationships/slideLayout" Target="../slideLayouts/slideLayout3.xml"/><Relationship Id="rId6" Type="http://schemas.openxmlformats.org/officeDocument/2006/relationships/image" Target="../media/image550.emf"/><Relationship Id="rId11" Type="http://schemas.openxmlformats.org/officeDocument/2006/relationships/image" Target="../media/image555.emf"/><Relationship Id="rId5" Type="http://schemas.openxmlformats.org/officeDocument/2006/relationships/image" Target="../media/image549.emf"/><Relationship Id="rId10" Type="http://schemas.openxmlformats.org/officeDocument/2006/relationships/image" Target="../media/image554.emf"/><Relationship Id="rId4" Type="http://schemas.openxmlformats.org/officeDocument/2006/relationships/image" Target="../media/image548.emf"/><Relationship Id="rId9" Type="http://schemas.openxmlformats.org/officeDocument/2006/relationships/image" Target="../media/image553.emf"/></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150.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526.png"/><Relationship Id="rId7" Type="http://schemas.openxmlformats.org/officeDocument/2006/relationships/image" Target="../media/image238.png"/><Relationship Id="rId2" Type="http://schemas.openxmlformats.org/officeDocument/2006/relationships/notesSlide" Target="../notesSlides/notesSlide150.xml"/><Relationship Id="rId1" Type="http://schemas.openxmlformats.org/officeDocument/2006/relationships/slideLayout" Target="../slideLayouts/slideLayout3.xml"/><Relationship Id="rId6" Type="http://schemas.openxmlformats.org/officeDocument/2006/relationships/image" Target="../media/image237.png"/><Relationship Id="rId11" Type="http://schemas.openxmlformats.org/officeDocument/2006/relationships/image" Target="../media/image559.emf"/><Relationship Id="rId5" Type="http://schemas.openxmlformats.org/officeDocument/2006/relationships/image" Target="../media/image185.emf"/><Relationship Id="rId10" Type="http://schemas.openxmlformats.org/officeDocument/2006/relationships/image" Target="../media/image558.emf"/><Relationship Id="rId4" Type="http://schemas.openxmlformats.org/officeDocument/2006/relationships/image" Target="../media/image184.emf"/><Relationship Id="rId9" Type="http://schemas.openxmlformats.org/officeDocument/2006/relationships/image" Target="../media/image557.emf"/></Relationships>
</file>

<file path=ppt/slides/_rels/slide151.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image" Target="../media/image557.emf"/><Relationship Id="rId7" Type="http://schemas.openxmlformats.org/officeDocument/2006/relationships/image" Target="../media/image186.emf"/><Relationship Id="rId2" Type="http://schemas.openxmlformats.org/officeDocument/2006/relationships/notesSlide" Target="../notesSlides/notesSlide151.xml"/><Relationship Id="rId1" Type="http://schemas.openxmlformats.org/officeDocument/2006/relationships/slideLayout" Target="../slideLayouts/slideLayout3.xml"/><Relationship Id="rId6" Type="http://schemas.openxmlformats.org/officeDocument/2006/relationships/image" Target="../media/image561.emf"/><Relationship Id="rId5" Type="http://schemas.openxmlformats.org/officeDocument/2006/relationships/image" Target="../media/image560.emf"/><Relationship Id="rId10" Type="http://schemas.openxmlformats.org/officeDocument/2006/relationships/image" Target="../media/image533.png"/><Relationship Id="rId4" Type="http://schemas.openxmlformats.org/officeDocument/2006/relationships/image" Target="../media/image526.png"/><Relationship Id="rId9" Type="http://schemas.openxmlformats.org/officeDocument/2006/relationships/image" Target="../media/image532.png"/></Relationships>
</file>

<file path=ppt/slides/_rels/slide152.xml.rels><?xml version="1.0" encoding="UTF-8" standalone="yes"?>
<Relationships xmlns="http://schemas.openxmlformats.org/package/2006/relationships"><Relationship Id="rId8" Type="http://schemas.openxmlformats.org/officeDocument/2006/relationships/image" Target="../media/image567.emf"/><Relationship Id="rId13" Type="http://schemas.openxmlformats.org/officeDocument/2006/relationships/image" Target="../media/image572.emf"/><Relationship Id="rId3" Type="http://schemas.openxmlformats.org/officeDocument/2006/relationships/image" Target="../media/image562.emf"/><Relationship Id="rId7" Type="http://schemas.openxmlformats.org/officeDocument/2006/relationships/image" Target="../media/image566.emf"/><Relationship Id="rId12" Type="http://schemas.openxmlformats.org/officeDocument/2006/relationships/image" Target="../media/image571.emf"/><Relationship Id="rId2" Type="http://schemas.openxmlformats.org/officeDocument/2006/relationships/notesSlide" Target="../notesSlides/notesSlide152.xml"/><Relationship Id="rId16" Type="http://schemas.openxmlformats.org/officeDocument/2006/relationships/image" Target="../media/image575.emf"/><Relationship Id="rId1" Type="http://schemas.openxmlformats.org/officeDocument/2006/relationships/slideLayout" Target="../slideLayouts/slideLayout3.xml"/><Relationship Id="rId6" Type="http://schemas.openxmlformats.org/officeDocument/2006/relationships/image" Target="../media/image565.emf"/><Relationship Id="rId11" Type="http://schemas.openxmlformats.org/officeDocument/2006/relationships/image" Target="../media/image570.emf"/><Relationship Id="rId5" Type="http://schemas.openxmlformats.org/officeDocument/2006/relationships/image" Target="../media/image564.emf"/><Relationship Id="rId15" Type="http://schemas.openxmlformats.org/officeDocument/2006/relationships/image" Target="../media/image574.emf"/><Relationship Id="rId10" Type="http://schemas.openxmlformats.org/officeDocument/2006/relationships/image" Target="../media/image569.emf"/><Relationship Id="rId4" Type="http://schemas.openxmlformats.org/officeDocument/2006/relationships/image" Target="../media/image563.emf"/><Relationship Id="rId9" Type="http://schemas.openxmlformats.org/officeDocument/2006/relationships/image" Target="../media/image568.emf"/><Relationship Id="rId14" Type="http://schemas.openxmlformats.org/officeDocument/2006/relationships/image" Target="../media/image573.emf"/></Relationships>
</file>

<file path=ppt/slides/_rels/slide153.xml.rels><?xml version="1.0" encoding="UTF-8" standalone="yes"?>
<Relationships xmlns="http://schemas.openxmlformats.org/package/2006/relationships"><Relationship Id="rId3" Type="http://schemas.openxmlformats.org/officeDocument/2006/relationships/image" Target="../media/image576.emf"/><Relationship Id="rId2" Type="http://schemas.openxmlformats.org/officeDocument/2006/relationships/notesSlide" Target="../notesSlides/notesSlide153.xml"/><Relationship Id="rId1" Type="http://schemas.openxmlformats.org/officeDocument/2006/relationships/slideLayout" Target="../slideLayouts/slideLayout3.xml"/><Relationship Id="rId5" Type="http://schemas.openxmlformats.org/officeDocument/2006/relationships/image" Target="../media/image578.emf"/><Relationship Id="rId4" Type="http://schemas.openxmlformats.org/officeDocument/2006/relationships/image" Target="../media/image577.emf"/></Relationships>
</file>

<file path=ppt/slides/_rels/slide154.xml.rels><?xml version="1.0" encoding="UTF-8" standalone="yes"?>
<Relationships xmlns="http://schemas.openxmlformats.org/package/2006/relationships"><Relationship Id="rId3" Type="http://schemas.openxmlformats.org/officeDocument/2006/relationships/image" Target="../media/image579.png"/><Relationship Id="rId2" Type="http://schemas.openxmlformats.org/officeDocument/2006/relationships/notesSlide" Target="../notesSlides/notesSlide154.xml"/><Relationship Id="rId1" Type="http://schemas.openxmlformats.org/officeDocument/2006/relationships/slideLayout" Target="../slideLayouts/slideLayout3.xml"/><Relationship Id="rId5" Type="http://schemas.openxmlformats.org/officeDocument/2006/relationships/image" Target="../media/image581.png"/><Relationship Id="rId4" Type="http://schemas.openxmlformats.org/officeDocument/2006/relationships/image" Target="../media/image580.png"/></Relationships>
</file>

<file path=ppt/slides/_rels/slide155.xml.rels><?xml version="1.0" encoding="UTF-8" standalone="yes"?>
<Relationships xmlns="http://schemas.openxmlformats.org/package/2006/relationships"><Relationship Id="rId3" Type="http://schemas.openxmlformats.org/officeDocument/2006/relationships/image" Target="../media/image582.png"/><Relationship Id="rId7" Type="http://schemas.openxmlformats.org/officeDocument/2006/relationships/image" Target="../media/image585.png"/><Relationship Id="rId2" Type="http://schemas.openxmlformats.org/officeDocument/2006/relationships/notesSlide" Target="../notesSlides/notesSlide15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584.png"/><Relationship Id="rId4" Type="http://schemas.openxmlformats.org/officeDocument/2006/relationships/image" Target="../media/image583.png"/></Relationships>
</file>

<file path=ppt/slides/_rels/slide156.xml.rels><?xml version="1.0" encoding="UTF-8" standalone="yes"?>
<Relationships xmlns="http://schemas.openxmlformats.org/package/2006/relationships"><Relationship Id="rId8" Type="http://schemas.openxmlformats.org/officeDocument/2006/relationships/image" Target="../media/image590.png"/><Relationship Id="rId3" Type="http://schemas.openxmlformats.org/officeDocument/2006/relationships/image" Target="../media/image586.png"/><Relationship Id="rId7" Type="http://schemas.openxmlformats.org/officeDocument/2006/relationships/image" Target="../media/image589.png"/><Relationship Id="rId2" Type="http://schemas.openxmlformats.org/officeDocument/2006/relationships/notesSlide" Target="../notesSlides/notesSlide15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588.png"/><Relationship Id="rId4" Type="http://schemas.openxmlformats.org/officeDocument/2006/relationships/image" Target="../media/image587.png"/></Relationships>
</file>

<file path=ppt/slides/_rels/slide157.xml.rels><?xml version="1.0" encoding="UTF-8" standalone="yes"?>
<Relationships xmlns="http://schemas.openxmlformats.org/package/2006/relationships"><Relationship Id="rId3" Type="http://schemas.openxmlformats.org/officeDocument/2006/relationships/image" Target="../media/image591.png"/><Relationship Id="rId2" Type="http://schemas.openxmlformats.org/officeDocument/2006/relationships/notesSlide" Target="../notesSlides/notesSlide15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593.png"/><Relationship Id="rId4" Type="http://schemas.openxmlformats.org/officeDocument/2006/relationships/image" Target="../media/image592.png"/></Relationships>
</file>

<file path=ppt/slides/_rels/slide158.xml.rels><?xml version="1.0" encoding="UTF-8" standalone="yes"?>
<Relationships xmlns="http://schemas.openxmlformats.org/package/2006/relationships"><Relationship Id="rId3" Type="http://schemas.openxmlformats.org/officeDocument/2006/relationships/image" Target="../media/image594.png"/><Relationship Id="rId2" Type="http://schemas.openxmlformats.org/officeDocument/2006/relationships/notesSlide" Target="../notesSlides/notesSlide15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596.png"/><Relationship Id="rId4" Type="http://schemas.openxmlformats.org/officeDocument/2006/relationships/image" Target="../media/image595.png"/></Relationships>
</file>

<file path=ppt/slides/_rels/slide1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1.emf"/><Relationship Id="rId11" Type="http://schemas.openxmlformats.org/officeDocument/2006/relationships/image" Target="../media/image86.png"/><Relationship Id="rId5" Type="http://schemas.openxmlformats.org/officeDocument/2006/relationships/image" Target="../media/image80.emf"/><Relationship Id="rId10" Type="http://schemas.openxmlformats.org/officeDocument/2006/relationships/image" Target="../media/image84.emf"/><Relationship Id="rId4" Type="http://schemas.openxmlformats.org/officeDocument/2006/relationships/image" Target="../media/image79.emf"/><Relationship Id="rId9" Type="http://schemas.openxmlformats.org/officeDocument/2006/relationships/image" Target="../media/image84.png"/></Relationships>
</file>

<file path=ppt/slides/_rels/slide1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5.emf"/><Relationship Id="rId7"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8.gif"/><Relationship Id="rId5" Type="http://schemas.openxmlformats.org/officeDocument/2006/relationships/image" Target="../media/image87.emf"/><Relationship Id="rId4" Type="http://schemas.openxmlformats.org/officeDocument/2006/relationships/image" Target="../media/image86.emf"/></Relationships>
</file>

<file path=ppt/slides/_rels/slide18.xml.rels><?xml version="1.0" encoding="UTF-8" standalone="yes"?>
<Relationships xmlns="http://schemas.openxmlformats.org/package/2006/relationships"><Relationship Id="rId8" Type="http://schemas.openxmlformats.org/officeDocument/2006/relationships/image" Target="../media/image95.emf"/><Relationship Id="rId13" Type="http://schemas.openxmlformats.org/officeDocument/2006/relationships/image" Target="../media/image114.png"/><Relationship Id="rId3" Type="http://schemas.openxmlformats.org/officeDocument/2006/relationships/image" Target="../media/image90.png"/><Relationship Id="rId7" Type="http://schemas.openxmlformats.org/officeDocument/2006/relationships/image" Target="../media/image94.emf"/><Relationship Id="rId12" Type="http://schemas.openxmlformats.org/officeDocument/2006/relationships/image" Target="../media/image100.png"/><Relationship Id="rId17" Type="http://schemas.openxmlformats.org/officeDocument/2006/relationships/image" Target="../media/image103.png"/><Relationship Id="rId2" Type="http://schemas.openxmlformats.org/officeDocument/2006/relationships/notesSlide" Target="../notesSlides/notesSlide18.xml"/><Relationship Id="rId16" Type="http://schemas.openxmlformats.org/officeDocument/2006/relationships/image" Target="../media/image102.png"/><Relationship Id="rId1" Type="http://schemas.openxmlformats.org/officeDocument/2006/relationships/slideLayout" Target="../slideLayouts/slideLayout3.xml"/><Relationship Id="rId6" Type="http://schemas.openxmlformats.org/officeDocument/2006/relationships/image" Target="../media/image93.emf"/><Relationship Id="rId11" Type="http://schemas.openxmlformats.org/officeDocument/2006/relationships/image" Target="../media/image99.png"/><Relationship Id="rId5" Type="http://schemas.openxmlformats.org/officeDocument/2006/relationships/image" Target="../media/image92.emf"/><Relationship Id="rId15" Type="http://schemas.openxmlformats.org/officeDocument/2006/relationships/image" Target="../media/image101.png"/><Relationship Id="rId10" Type="http://schemas.openxmlformats.org/officeDocument/2006/relationships/image" Target="../media/image97.png"/><Relationship Id="rId4" Type="http://schemas.openxmlformats.org/officeDocument/2006/relationships/image" Target="../media/image91.emf"/><Relationship Id="rId9" Type="http://schemas.openxmlformats.org/officeDocument/2006/relationships/image" Target="../media/image96.emf"/><Relationship Id="rId14" Type="http://schemas.openxmlformats.org/officeDocument/2006/relationships/image" Target="../media/image115.png"/></Relationships>
</file>

<file path=ppt/slides/_rels/slide19.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4.emf"/><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6.emf"/><Relationship Id="rId10" Type="http://schemas.openxmlformats.org/officeDocument/2006/relationships/image" Target="../media/image110.png"/><Relationship Id="rId4" Type="http://schemas.openxmlformats.org/officeDocument/2006/relationships/image" Target="../media/image105.emf"/><Relationship Id="rId9" Type="http://schemas.openxmlformats.org/officeDocument/2006/relationships/image" Target="../media/image10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18.png"/><Relationship Id="rId4" Type="http://schemas.openxmlformats.org/officeDocument/2006/relationships/image" Target="../media/image11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3" Type="http://schemas.openxmlformats.org/officeDocument/2006/relationships/image" Target="../media/image119.gif"/><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notesSlide" Target="../notesSlides/notesSlide22.xml"/><Relationship Id="rId16" Type="http://schemas.openxmlformats.org/officeDocument/2006/relationships/image" Target="../media/image165.png"/><Relationship Id="rId1" Type="http://schemas.openxmlformats.org/officeDocument/2006/relationships/slideLayout" Target="../slideLayouts/slideLayout3.xml"/><Relationship Id="rId6" Type="http://schemas.openxmlformats.org/officeDocument/2006/relationships/image" Target="../media/image121.gif"/><Relationship Id="rId11" Type="http://schemas.openxmlformats.org/officeDocument/2006/relationships/image" Target="../media/image124.emf"/><Relationship Id="rId5" Type="http://schemas.openxmlformats.org/officeDocument/2006/relationships/image" Target="../media/image154.png"/><Relationship Id="rId15" Type="http://schemas.openxmlformats.org/officeDocument/2006/relationships/image" Target="../media/image164.png"/><Relationship Id="rId10" Type="http://schemas.openxmlformats.org/officeDocument/2006/relationships/image" Target="../media/image123.emf"/><Relationship Id="rId4" Type="http://schemas.openxmlformats.org/officeDocument/2006/relationships/image" Target="../media/image120.png"/><Relationship Id="rId9" Type="http://schemas.openxmlformats.org/officeDocument/2006/relationships/image" Target="../media/image122.emf"/><Relationship Id="rId14" Type="http://schemas.openxmlformats.org/officeDocument/2006/relationships/image" Target="../media/image163.png"/></Relationships>
</file>

<file path=ppt/slides/_rels/slide23.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2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69.png"/><Relationship Id="rId5" Type="http://schemas.openxmlformats.org/officeDocument/2006/relationships/image" Target="../media/image126.png"/><Relationship Id="rId4" Type="http://schemas.openxmlformats.org/officeDocument/2006/relationships/image" Target="../media/image125.emf"/></Relationships>
</file>

<file path=ppt/slides/_rels/slide24.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31.emf"/><Relationship Id="rId18" Type="http://schemas.openxmlformats.org/officeDocument/2006/relationships/image" Target="../media/image135.emf"/><Relationship Id="rId3" Type="http://schemas.openxmlformats.org/officeDocument/2006/relationships/image" Target="../media/image128.png"/><Relationship Id="rId12" Type="http://schemas.openxmlformats.org/officeDocument/2006/relationships/image" Target="../media/image130.emf"/><Relationship Id="rId17" Type="http://schemas.openxmlformats.org/officeDocument/2006/relationships/image" Target="../media/image132.png"/><Relationship Id="rId2" Type="http://schemas.openxmlformats.org/officeDocument/2006/relationships/notesSlide" Target="../notesSlides/notesSlide24.xml"/><Relationship Id="rId16" Type="http://schemas.openxmlformats.org/officeDocument/2006/relationships/image" Target="../media/image134.emf"/><Relationship Id="rId1" Type="http://schemas.openxmlformats.org/officeDocument/2006/relationships/slideLayout" Target="../slideLayouts/slideLayout3.xml"/><Relationship Id="rId11" Type="http://schemas.openxmlformats.org/officeDocument/2006/relationships/image" Target="../media/image178.png"/><Relationship Id="rId5" Type="http://schemas.openxmlformats.org/officeDocument/2006/relationships/image" Target="../media/image121.gif"/><Relationship Id="rId15" Type="http://schemas.openxmlformats.org/officeDocument/2006/relationships/image" Target="../media/image133.emf"/><Relationship Id="rId10" Type="http://schemas.openxmlformats.org/officeDocument/2006/relationships/image" Target="../media/image177.png"/><Relationship Id="rId4" Type="http://schemas.openxmlformats.org/officeDocument/2006/relationships/image" Target="../media/image129.png"/><Relationship Id="rId9" Type="http://schemas.openxmlformats.org/officeDocument/2006/relationships/image" Target="../media/image176.png"/><Relationship Id="rId14" Type="http://schemas.openxmlformats.org/officeDocument/2006/relationships/image" Target="../media/image132.emf"/></Relationships>
</file>

<file path=ppt/slides/_rels/slide25.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image" Target="../media/image136.emf"/><Relationship Id="rId7" Type="http://schemas.openxmlformats.org/officeDocument/2006/relationships/image" Target="../media/image140.emf"/><Relationship Id="rId12" Type="http://schemas.openxmlformats.org/officeDocument/2006/relationships/image" Target="../media/image14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39.emf"/><Relationship Id="rId11" Type="http://schemas.openxmlformats.org/officeDocument/2006/relationships/image" Target="../media/image144.png"/><Relationship Id="rId5" Type="http://schemas.openxmlformats.org/officeDocument/2006/relationships/image" Target="../media/image138.emf"/><Relationship Id="rId10" Type="http://schemas.openxmlformats.org/officeDocument/2006/relationships/image" Target="../media/image142.png"/><Relationship Id="rId4" Type="http://schemas.openxmlformats.org/officeDocument/2006/relationships/image" Target="../media/image137.emf"/><Relationship Id="rId9" Type="http://schemas.openxmlformats.org/officeDocument/2006/relationships/image" Target="../media/image193.png"/></Relationships>
</file>

<file path=ppt/slides/_rels/slide26.xml.rels><?xml version="1.0" encoding="UTF-8" standalone="yes"?>
<Relationships xmlns="http://schemas.openxmlformats.org/package/2006/relationships"><Relationship Id="rId8" Type="http://schemas.openxmlformats.org/officeDocument/2006/relationships/image" Target="../media/image132.emf"/><Relationship Id="rId3" Type="http://schemas.openxmlformats.org/officeDocument/2006/relationships/image" Target="../media/image147.emf"/><Relationship Id="rId7" Type="http://schemas.openxmlformats.org/officeDocument/2006/relationships/image" Target="../media/image131.emf"/><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48.emf"/></Relationships>
</file>

<file path=ppt/slides/_rels/slide27.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55.emf"/><Relationship Id="rId7" Type="http://schemas.openxmlformats.org/officeDocument/2006/relationships/image" Target="../media/image201.png"/><Relationship Id="rId12" Type="http://schemas.openxmlformats.org/officeDocument/2006/relationships/image" Target="../media/image155.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00.png"/><Relationship Id="rId11" Type="http://schemas.openxmlformats.org/officeDocument/2006/relationships/image" Target="../media/image153.png"/><Relationship Id="rId5" Type="http://schemas.openxmlformats.org/officeDocument/2006/relationships/image" Target="../media/image150.emf"/><Relationship Id="rId10" Type="http://schemas.openxmlformats.org/officeDocument/2006/relationships/image" Target="../media/image152.png"/><Relationship Id="rId4" Type="http://schemas.openxmlformats.org/officeDocument/2006/relationships/image" Target="../media/image149.emf"/><Relationship Id="rId9" Type="http://schemas.openxmlformats.org/officeDocument/2006/relationships/image" Target="../media/image151.png"/></Relationships>
</file>

<file path=ppt/slides/_rels/slide2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47.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8.png"/><Relationship Id="rId21" Type="http://schemas.openxmlformats.org/officeDocument/2006/relationships/image" Target="../media/image27.png"/><Relationship Id="rId7" Type="http://schemas.openxmlformats.org/officeDocument/2006/relationships/image" Target="../media/image12.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5" Type="http://schemas.openxmlformats.org/officeDocument/2006/relationships/image" Target="../media/image21.png"/><Relationship Id="rId23" Type="http://schemas.openxmlformats.org/officeDocument/2006/relationships/image" Target="../media/image13.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52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510.png"/><Relationship Id="rId5" Type="http://schemas.openxmlformats.org/officeDocument/2006/relationships/image" Target="../media/image161.emf"/><Relationship Id="rId4" Type="http://schemas.openxmlformats.org/officeDocument/2006/relationships/image" Target="../media/image160.jpg"/></Relationships>
</file>

<file path=ppt/slides/_rels/slide31.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167.png"/><Relationship Id="rId3" Type="http://schemas.openxmlformats.org/officeDocument/2006/relationships/image" Target="../media/image210.png"/><Relationship Id="rId7" Type="http://schemas.openxmlformats.org/officeDocument/2006/relationships/image" Target="../media/image214.png"/><Relationship Id="rId12" Type="http://schemas.openxmlformats.org/officeDocument/2006/relationships/image" Target="../media/image160.png"/><Relationship Id="rId2" Type="http://schemas.openxmlformats.org/officeDocument/2006/relationships/notesSlide" Target="../notesSlides/notesSlide31.xml"/><Relationship Id="rId16" Type="http://schemas.openxmlformats.org/officeDocument/2006/relationships/image" Target="../media/image171.png"/><Relationship Id="rId1" Type="http://schemas.openxmlformats.org/officeDocument/2006/relationships/slideLayout" Target="../slideLayouts/slideLayout3.xml"/><Relationship Id="rId6" Type="http://schemas.openxmlformats.org/officeDocument/2006/relationships/image" Target="../media/image164.emf"/><Relationship Id="rId11" Type="http://schemas.openxmlformats.org/officeDocument/2006/relationships/image" Target="../media/image159.png"/><Relationship Id="rId5" Type="http://schemas.openxmlformats.org/officeDocument/2006/relationships/image" Target="../media/image163.emf"/><Relationship Id="rId15" Type="http://schemas.openxmlformats.org/officeDocument/2006/relationships/image" Target="../media/image170.png"/><Relationship Id="rId10" Type="http://schemas.openxmlformats.org/officeDocument/2006/relationships/image" Target="../media/image165.emf"/><Relationship Id="rId4" Type="http://schemas.openxmlformats.org/officeDocument/2006/relationships/image" Target="../media/image162.emf"/><Relationship Id="rId9" Type="http://schemas.openxmlformats.org/officeDocument/2006/relationships/image" Target="../media/image1580.png"/><Relationship Id="rId14" Type="http://schemas.openxmlformats.org/officeDocument/2006/relationships/image" Target="../media/image168.png"/></Relationships>
</file>

<file path=ppt/slides/_rels/slide32.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227.png"/><Relationship Id="rId18" Type="http://schemas.openxmlformats.org/officeDocument/2006/relationships/image" Target="../media/image181.emf"/><Relationship Id="rId3" Type="http://schemas.openxmlformats.org/officeDocument/2006/relationships/image" Target="../media/image219.png"/><Relationship Id="rId7" Type="http://schemas.openxmlformats.org/officeDocument/2006/relationships/image" Target="../media/image170.emf"/><Relationship Id="rId12" Type="http://schemas.openxmlformats.org/officeDocument/2006/relationships/image" Target="../media/image226.png"/><Relationship Id="rId17" Type="http://schemas.openxmlformats.org/officeDocument/2006/relationships/image" Target="../media/image180.png"/><Relationship Id="rId2" Type="http://schemas.openxmlformats.org/officeDocument/2006/relationships/notesSlide" Target="../notesSlides/notesSlide32.xml"/><Relationship Id="rId16" Type="http://schemas.openxmlformats.org/officeDocument/2006/relationships/image" Target="../media/image179.png"/><Relationship Id="rId20" Type="http://schemas.openxmlformats.org/officeDocument/2006/relationships/image" Target="../media/image183.png"/><Relationship Id="rId1" Type="http://schemas.openxmlformats.org/officeDocument/2006/relationships/slideLayout" Target="../slideLayouts/slideLayout3.xml"/><Relationship Id="rId6" Type="http://schemas.openxmlformats.org/officeDocument/2006/relationships/image" Target="../media/image169.emf"/><Relationship Id="rId11" Type="http://schemas.openxmlformats.org/officeDocument/2006/relationships/image" Target="../media/image225.png"/><Relationship Id="rId5" Type="http://schemas.openxmlformats.org/officeDocument/2006/relationships/image" Target="../media/image168.emf"/><Relationship Id="rId15" Type="http://schemas.openxmlformats.org/officeDocument/2006/relationships/image" Target="../media/image174.png"/><Relationship Id="rId10" Type="http://schemas.openxmlformats.org/officeDocument/2006/relationships/image" Target="../media/image134.emf"/><Relationship Id="rId19" Type="http://schemas.openxmlformats.org/officeDocument/2006/relationships/image" Target="../media/image182.emf"/><Relationship Id="rId4" Type="http://schemas.openxmlformats.org/officeDocument/2006/relationships/image" Target="../media/image220.png"/><Relationship Id="rId9" Type="http://schemas.openxmlformats.org/officeDocument/2006/relationships/image" Target="../media/image133.emf"/><Relationship Id="rId14" Type="http://schemas.openxmlformats.org/officeDocument/2006/relationships/image" Target="../media/image173.png"/></Relationships>
</file>

<file path=ppt/slides/_rels/slide33.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184.emf"/><Relationship Id="rId7" Type="http://schemas.openxmlformats.org/officeDocument/2006/relationships/image" Target="../media/image237.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87.emf"/><Relationship Id="rId5" Type="http://schemas.openxmlformats.org/officeDocument/2006/relationships/image" Target="../media/image186.emf"/><Relationship Id="rId10" Type="http://schemas.openxmlformats.org/officeDocument/2006/relationships/image" Target="../media/image240.png"/><Relationship Id="rId4" Type="http://schemas.openxmlformats.org/officeDocument/2006/relationships/image" Target="../media/image185.emf"/><Relationship Id="rId9" Type="http://schemas.openxmlformats.org/officeDocument/2006/relationships/image" Target="../media/image239.png"/></Relationships>
</file>

<file path=ppt/slides/_rels/slide34.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90.emf"/><Relationship Id="rId12" Type="http://schemas.openxmlformats.org/officeDocument/2006/relationships/image" Target="../media/image191.emf"/><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89.emf"/><Relationship Id="rId11" Type="http://schemas.openxmlformats.org/officeDocument/2006/relationships/image" Target="../media/image194.png"/><Relationship Id="rId5" Type="http://schemas.openxmlformats.org/officeDocument/2006/relationships/image" Target="../media/image188.emf"/><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s>
</file>

<file path=ppt/slides/_rels/slide3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195.png"/><Relationship Id="rId4" Type="http://schemas.openxmlformats.org/officeDocument/2006/relationships/image" Target="../media/image199.png"/></Relationships>
</file>

<file path=ppt/slides/_rels/slide3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204.png"/><Relationship Id="rId4" Type="http://schemas.openxmlformats.org/officeDocument/2006/relationships/image" Target="../media/image203.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0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7.jpe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209.emf"/></Relationships>
</file>

<file path=ppt/slides/_rels/slide43.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213.emf"/></Relationships>
</file>

<file path=ppt/slides/_rels/slide46.xml.rels><?xml version="1.0" encoding="UTF-8" standalone="yes"?>
<Relationships xmlns="http://schemas.openxmlformats.org/package/2006/relationships"><Relationship Id="rId8" Type="http://schemas.openxmlformats.org/officeDocument/2006/relationships/image" Target="../media/image217.emf"/><Relationship Id="rId3" Type="http://schemas.openxmlformats.org/officeDocument/2006/relationships/image" Target="../media/image214.emf"/><Relationship Id="rId7" Type="http://schemas.openxmlformats.org/officeDocument/2006/relationships/image" Target="../media/image216.emf"/><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215.emf"/><Relationship Id="rId5" Type="http://schemas.openxmlformats.org/officeDocument/2006/relationships/image" Target="../media/image262.png"/><Relationship Id="rId4" Type="http://schemas.openxmlformats.org/officeDocument/2006/relationships/image" Target="../media/image261.png"/><Relationship Id="rId9" Type="http://schemas.openxmlformats.org/officeDocument/2006/relationships/image" Target="../media/image218.emf"/></Relationships>
</file>

<file path=ppt/slides/_rels/slide47.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220.emf"/><Relationship Id="rId4" Type="http://schemas.openxmlformats.org/officeDocument/2006/relationships/image" Target="../media/image219.emf"/></Relationships>
</file>

<file path=ppt/slides/_rels/slide48.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222.emf"/></Relationships>
</file>

<file path=ppt/slides/_rels/slide49.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224.emf"/></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emf"/><Relationship Id="rId7" Type="http://schemas.openxmlformats.org/officeDocument/2006/relationships/image" Target="../media/image234.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2.png"/><Relationship Id="rId10" Type="http://schemas.openxmlformats.org/officeDocument/2006/relationships/image" Target="../media/image236.emf"/><Relationship Id="rId4" Type="http://schemas.openxmlformats.org/officeDocument/2006/relationships/image" Target="../media/image231.emf"/><Relationship Id="rId9" Type="http://schemas.openxmlformats.org/officeDocument/2006/relationships/image" Target="../media/image235.jpeg"/></Relationships>
</file>

<file path=ppt/slides/_rels/slide55.xml.rels><?xml version="1.0" encoding="UTF-8" standalone="yes"?>
<Relationships xmlns="http://schemas.openxmlformats.org/package/2006/relationships"><Relationship Id="rId8" Type="http://schemas.openxmlformats.org/officeDocument/2006/relationships/image" Target="../media/image242.emf"/><Relationship Id="rId13" Type="http://schemas.openxmlformats.org/officeDocument/2006/relationships/image" Target="../media/image247.emf"/><Relationship Id="rId18" Type="http://schemas.openxmlformats.org/officeDocument/2006/relationships/image" Target="../media/image252.emf"/><Relationship Id="rId3" Type="http://schemas.openxmlformats.org/officeDocument/2006/relationships/image" Target="../media/image237.emf"/><Relationship Id="rId7" Type="http://schemas.openxmlformats.org/officeDocument/2006/relationships/image" Target="../media/image241.emf"/><Relationship Id="rId12" Type="http://schemas.openxmlformats.org/officeDocument/2006/relationships/image" Target="../media/image246.emf"/><Relationship Id="rId17" Type="http://schemas.openxmlformats.org/officeDocument/2006/relationships/image" Target="../media/image251.emf"/><Relationship Id="rId2" Type="http://schemas.openxmlformats.org/officeDocument/2006/relationships/notesSlide" Target="../notesSlides/notesSlide55.xml"/><Relationship Id="rId16" Type="http://schemas.openxmlformats.org/officeDocument/2006/relationships/image" Target="../media/image250.emf"/><Relationship Id="rId1" Type="http://schemas.openxmlformats.org/officeDocument/2006/relationships/slideLayout" Target="../slideLayouts/slideLayout3.xml"/><Relationship Id="rId6" Type="http://schemas.openxmlformats.org/officeDocument/2006/relationships/image" Target="../media/image240.emf"/><Relationship Id="rId11" Type="http://schemas.openxmlformats.org/officeDocument/2006/relationships/image" Target="../media/image245.emf"/><Relationship Id="rId5" Type="http://schemas.openxmlformats.org/officeDocument/2006/relationships/image" Target="../media/image239.emf"/><Relationship Id="rId15" Type="http://schemas.openxmlformats.org/officeDocument/2006/relationships/image" Target="../media/image249.emf"/><Relationship Id="rId10" Type="http://schemas.openxmlformats.org/officeDocument/2006/relationships/image" Target="../media/image244.emf"/><Relationship Id="rId19" Type="http://schemas.openxmlformats.org/officeDocument/2006/relationships/image" Target="../media/image253.emf"/><Relationship Id="rId4" Type="http://schemas.openxmlformats.org/officeDocument/2006/relationships/image" Target="../media/image238.emf"/><Relationship Id="rId9" Type="http://schemas.openxmlformats.org/officeDocument/2006/relationships/image" Target="../media/image243.emf"/><Relationship Id="rId14" Type="http://schemas.openxmlformats.org/officeDocument/2006/relationships/image" Target="../media/image248.emf"/></Relationships>
</file>

<file path=ppt/slides/_rels/slide56.xml.rels><?xml version="1.0" encoding="UTF-8" standalone="yes"?>
<Relationships xmlns="http://schemas.openxmlformats.org/package/2006/relationships"><Relationship Id="rId3" Type="http://schemas.openxmlformats.org/officeDocument/2006/relationships/image" Target="../media/image254.emf"/><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57.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58.png"/><Relationship Id="rId7" Type="http://schemas.openxmlformats.org/officeDocument/2006/relationships/image" Target="../media/image264.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263.png"/><Relationship Id="rId5" Type="http://schemas.openxmlformats.org/officeDocument/2006/relationships/image" Target="../media/image260.png"/><Relationship Id="rId4" Type="http://schemas.openxmlformats.org/officeDocument/2006/relationships/image" Target="../media/image259.png"/><Relationship Id="rId9" Type="http://schemas.openxmlformats.org/officeDocument/2006/relationships/image" Target="../media/image266.png"/></Relationships>
</file>

<file path=ppt/slides/_rels/slide58.xml.rels><?xml version="1.0" encoding="UTF-8" standalone="yes"?>
<Relationships xmlns="http://schemas.openxmlformats.org/package/2006/relationships"><Relationship Id="rId3" Type="http://schemas.openxmlformats.org/officeDocument/2006/relationships/image" Target="../media/image267.emf"/><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550.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268.emf"/></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image" Target="../media/image2630.png"/><Relationship Id="rId3" Type="http://schemas.openxmlformats.org/officeDocument/2006/relationships/image" Target="../media/image125.emf"/><Relationship Id="rId7" Type="http://schemas.openxmlformats.org/officeDocument/2006/relationships/image" Target="../media/image2600.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271.png"/><Relationship Id="rId11" Type="http://schemas.openxmlformats.org/officeDocument/2006/relationships/image" Target="../media/image127.png"/><Relationship Id="rId5" Type="http://schemas.openxmlformats.org/officeDocument/2006/relationships/image" Target="../media/image270.png"/><Relationship Id="rId10" Type="http://schemas.openxmlformats.org/officeDocument/2006/relationships/image" Target="../media/image2650.png"/><Relationship Id="rId4" Type="http://schemas.openxmlformats.org/officeDocument/2006/relationships/image" Target="../media/image269.emf"/><Relationship Id="rId9" Type="http://schemas.openxmlformats.org/officeDocument/2006/relationships/image" Target="../media/image2640.png"/></Relationships>
</file>

<file path=ppt/slides/_rels/slide62.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125.emf"/><Relationship Id="rId7" Type="http://schemas.openxmlformats.org/officeDocument/2006/relationships/image" Target="../media/image268.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267.png"/><Relationship Id="rId5" Type="http://schemas.openxmlformats.org/officeDocument/2006/relationships/image" Target="../media/image2660.png"/><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8" Type="http://schemas.openxmlformats.org/officeDocument/2006/relationships/image" Target="../media/image275.png"/><Relationship Id="rId13" Type="http://schemas.openxmlformats.org/officeDocument/2006/relationships/image" Target="../media/image280.png"/><Relationship Id="rId3" Type="http://schemas.openxmlformats.org/officeDocument/2006/relationships/image" Target="../media/image2701.png"/><Relationship Id="rId7" Type="http://schemas.openxmlformats.org/officeDocument/2006/relationships/image" Target="../media/image274.png"/><Relationship Id="rId12" Type="http://schemas.openxmlformats.org/officeDocument/2006/relationships/image" Target="../media/image279.png"/><Relationship Id="rId17" Type="http://schemas.openxmlformats.org/officeDocument/2006/relationships/image" Target="../media/image284.png"/><Relationship Id="rId2" Type="http://schemas.openxmlformats.org/officeDocument/2006/relationships/notesSlide" Target="../notesSlides/notesSlide63.xml"/><Relationship Id="rId16" Type="http://schemas.openxmlformats.org/officeDocument/2006/relationships/image" Target="../media/image283.png"/><Relationship Id="rId1" Type="http://schemas.openxmlformats.org/officeDocument/2006/relationships/slideLayout" Target="../slideLayouts/slideLayout3.xml"/><Relationship Id="rId6" Type="http://schemas.openxmlformats.org/officeDocument/2006/relationships/image" Target="../media/image273.png"/><Relationship Id="rId11" Type="http://schemas.openxmlformats.org/officeDocument/2006/relationships/image" Target="../media/image278.png"/><Relationship Id="rId5" Type="http://schemas.openxmlformats.org/officeDocument/2006/relationships/image" Target="../media/image272.png"/><Relationship Id="rId15" Type="http://schemas.openxmlformats.org/officeDocument/2006/relationships/image" Target="../media/image282.png"/><Relationship Id="rId10" Type="http://schemas.openxmlformats.org/officeDocument/2006/relationships/image" Target="../media/image277.png"/><Relationship Id="rId4" Type="http://schemas.openxmlformats.org/officeDocument/2006/relationships/image" Target="../media/image2711.png"/><Relationship Id="rId9" Type="http://schemas.openxmlformats.org/officeDocument/2006/relationships/image" Target="../media/image276.png"/><Relationship Id="rId14" Type="http://schemas.openxmlformats.org/officeDocument/2006/relationships/image" Target="../media/image281.png"/></Relationships>
</file>

<file path=ppt/slides/_rels/slide64.xml.rels><?xml version="1.0" encoding="UTF-8" standalone="yes"?>
<Relationships xmlns="http://schemas.openxmlformats.org/package/2006/relationships"><Relationship Id="rId3" Type="http://schemas.openxmlformats.org/officeDocument/2006/relationships/image" Target="../media/image2280.png"/><Relationship Id="rId7" Type="http://schemas.openxmlformats.org/officeDocument/2006/relationships/image" Target="../media/image2320.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274.emf"/><Relationship Id="rId5" Type="http://schemas.openxmlformats.org/officeDocument/2006/relationships/image" Target="../media/image273.emf"/><Relationship Id="rId4" Type="http://schemas.openxmlformats.org/officeDocument/2006/relationships/image" Target="../media/image272.emf"/></Relationships>
</file>

<file path=ppt/slides/_rels/slide65.xml.rels><?xml version="1.0" encoding="UTF-8" standalone="yes"?>
<Relationships xmlns="http://schemas.openxmlformats.org/package/2006/relationships"><Relationship Id="rId3" Type="http://schemas.openxmlformats.org/officeDocument/2006/relationships/image" Target="../media/image275.emf"/><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277.emf"/><Relationship Id="rId4" Type="http://schemas.openxmlformats.org/officeDocument/2006/relationships/image" Target="../media/image276.emf"/></Relationships>
</file>

<file path=ppt/slides/_rels/slide66.xml.rels><?xml version="1.0" encoding="UTF-8" standalone="yes"?>
<Relationships xmlns="http://schemas.openxmlformats.org/package/2006/relationships"><Relationship Id="rId8" Type="http://schemas.openxmlformats.org/officeDocument/2006/relationships/image" Target="../media/image283.emf"/><Relationship Id="rId3" Type="http://schemas.openxmlformats.org/officeDocument/2006/relationships/image" Target="../media/image278.emf"/><Relationship Id="rId7" Type="http://schemas.openxmlformats.org/officeDocument/2006/relationships/image" Target="../media/image282.emf"/><Relationship Id="rId12" Type="http://schemas.openxmlformats.org/officeDocument/2006/relationships/image" Target="../media/image287.emf"/><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281.emf"/><Relationship Id="rId11" Type="http://schemas.openxmlformats.org/officeDocument/2006/relationships/image" Target="../media/image286.emf"/><Relationship Id="rId5" Type="http://schemas.openxmlformats.org/officeDocument/2006/relationships/image" Target="../media/image280.emf"/><Relationship Id="rId10" Type="http://schemas.openxmlformats.org/officeDocument/2006/relationships/image" Target="../media/image285.emf"/><Relationship Id="rId4" Type="http://schemas.openxmlformats.org/officeDocument/2006/relationships/image" Target="../media/image279.emf"/><Relationship Id="rId9" Type="http://schemas.openxmlformats.org/officeDocument/2006/relationships/image" Target="../media/image284.emf"/></Relationships>
</file>

<file path=ppt/slides/_rels/slide67.xml.rels><?xml version="1.0" encoding="UTF-8" standalone="yes"?>
<Relationships xmlns="http://schemas.openxmlformats.org/package/2006/relationships"><Relationship Id="rId8" Type="http://schemas.openxmlformats.org/officeDocument/2006/relationships/image" Target="../media/image293.emf"/><Relationship Id="rId13" Type="http://schemas.openxmlformats.org/officeDocument/2006/relationships/image" Target="../media/image298.emf"/><Relationship Id="rId18" Type="http://schemas.openxmlformats.org/officeDocument/2006/relationships/image" Target="../media/image303.emf"/><Relationship Id="rId3" Type="http://schemas.openxmlformats.org/officeDocument/2006/relationships/image" Target="../media/image288.emf"/><Relationship Id="rId7" Type="http://schemas.openxmlformats.org/officeDocument/2006/relationships/image" Target="../media/image292.emf"/><Relationship Id="rId12" Type="http://schemas.openxmlformats.org/officeDocument/2006/relationships/image" Target="../media/image297.emf"/><Relationship Id="rId17" Type="http://schemas.openxmlformats.org/officeDocument/2006/relationships/image" Target="../media/image302.emf"/><Relationship Id="rId2" Type="http://schemas.openxmlformats.org/officeDocument/2006/relationships/notesSlide" Target="../notesSlides/notesSlide67.xml"/><Relationship Id="rId16" Type="http://schemas.openxmlformats.org/officeDocument/2006/relationships/image" Target="../media/image301.emf"/><Relationship Id="rId1" Type="http://schemas.openxmlformats.org/officeDocument/2006/relationships/slideLayout" Target="../slideLayouts/slideLayout3.xml"/><Relationship Id="rId6" Type="http://schemas.openxmlformats.org/officeDocument/2006/relationships/image" Target="../media/image291.emf"/><Relationship Id="rId11" Type="http://schemas.openxmlformats.org/officeDocument/2006/relationships/image" Target="../media/image296.emf"/><Relationship Id="rId5" Type="http://schemas.openxmlformats.org/officeDocument/2006/relationships/image" Target="../media/image290.emf"/><Relationship Id="rId15" Type="http://schemas.openxmlformats.org/officeDocument/2006/relationships/image" Target="../media/image300.emf"/><Relationship Id="rId10" Type="http://schemas.openxmlformats.org/officeDocument/2006/relationships/image" Target="../media/image295.emf"/><Relationship Id="rId4" Type="http://schemas.openxmlformats.org/officeDocument/2006/relationships/image" Target="../media/image289.emf"/><Relationship Id="rId9" Type="http://schemas.openxmlformats.org/officeDocument/2006/relationships/image" Target="../media/image294.emf"/><Relationship Id="rId14" Type="http://schemas.openxmlformats.org/officeDocument/2006/relationships/image" Target="../media/image299.emf"/></Relationships>
</file>

<file path=ppt/slides/_rels/slide68.xml.rels><?xml version="1.0" encoding="UTF-8" standalone="yes"?>
<Relationships xmlns="http://schemas.openxmlformats.org/package/2006/relationships"><Relationship Id="rId8" Type="http://schemas.openxmlformats.org/officeDocument/2006/relationships/image" Target="../media/image308.gif"/><Relationship Id="rId3" Type="http://schemas.openxmlformats.org/officeDocument/2006/relationships/image" Target="../media/image280.emf"/><Relationship Id="rId7" Type="http://schemas.openxmlformats.org/officeDocument/2006/relationships/image" Target="../media/image307.emf"/><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306.emf"/><Relationship Id="rId5" Type="http://schemas.openxmlformats.org/officeDocument/2006/relationships/image" Target="../media/image305.png"/><Relationship Id="rId10" Type="http://schemas.openxmlformats.org/officeDocument/2006/relationships/image" Target="../media/image310.emf"/><Relationship Id="rId4" Type="http://schemas.openxmlformats.org/officeDocument/2006/relationships/image" Target="../media/image304.emf"/><Relationship Id="rId9" Type="http://schemas.openxmlformats.org/officeDocument/2006/relationships/image" Target="../media/image309.jpeg"/></Relationships>
</file>

<file path=ppt/slides/_rels/slide69.xml.rels><?xml version="1.0" encoding="UTF-8" standalone="yes"?>
<Relationships xmlns="http://schemas.openxmlformats.org/package/2006/relationships"><Relationship Id="rId8" Type="http://schemas.openxmlformats.org/officeDocument/2006/relationships/image" Target="../media/image315.emf"/><Relationship Id="rId3" Type="http://schemas.openxmlformats.org/officeDocument/2006/relationships/image" Target="../media/image291.png"/><Relationship Id="rId7" Type="http://schemas.openxmlformats.org/officeDocument/2006/relationships/image" Target="../media/image314.emf"/><Relationship Id="rId12" Type="http://schemas.openxmlformats.org/officeDocument/2006/relationships/image" Target="../media/image317.emf"/><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313.emf"/><Relationship Id="rId11" Type="http://schemas.openxmlformats.org/officeDocument/2006/relationships/image" Target="../media/image299.png"/><Relationship Id="rId5" Type="http://schemas.openxmlformats.org/officeDocument/2006/relationships/image" Target="../media/image312.emf"/><Relationship Id="rId10" Type="http://schemas.openxmlformats.org/officeDocument/2006/relationships/image" Target="../media/image298.png"/><Relationship Id="rId4" Type="http://schemas.openxmlformats.org/officeDocument/2006/relationships/image" Target="../media/image311.emf"/><Relationship Id="rId9" Type="http://schemas.openxmlformats.org/officeDocument/2006/relationships/image" Target="../media/image316.emf"/></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0.xml.rels><?xml version="1.0" encoding="UTF-8" standalone="yes"?>
<Relationships xmlns="http://schemas.openxmlformats.org/package/2006/relationships"><Relationship Id="rId3" Type="http://schemas.openxmlformats.org/officeDocument/2006/relationships/image" Target="../media/image318.emf"/><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320.emf"/><Relationship Id="rId4" Type="http://schemas.openxmlformats.org/officeDocument/2006/relationships/image" Target="../media/image319.emf"/></Relationships>
</file>

<file path=ppt/slides/_rels/slide72.xml.rels><?xml version="1.0" encoding="UTF-8" standalone="yes"?>
<Relationships xmlns="http://schemas.openxmlformats.org/package/2006/relationships"><Relationship Id="rId3" Type="http://schemas.openxmlformats.org/officeDocument/2006/relationships/image" Target="../media/image321.emf"/><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324.emf"/><Relationship Id="rId5" Type="http://schemas.openxmlformats.org/officeDocument/2006/relationships/image" Target="../media/image323.emf"/><Relationship Id="rId4" Type="http://schemas.openxmlformats.org/officeDocument/2006/relationships/image" Target="../media/image322.emf"/></Relationships>
</file>

<file path=ppt/slides/_rels/slide73.xml.rels><?xml version="1.0" encoding="UTF-8" standalone="yes"?>
<Relationships xmlns="http://schemas.openxmlformats.org/package/2006/relationships"><Relationship Id="rId3" Type="http://schemas.openxmlformats.org/officeDocument/2006/relationships/image" Target="../media/image325.emf"/><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327.emf"/><Relationship Id="rId4" Type="http://schemas.openxmlformats.org/officeDocument/2006/relationships/image" Target="../media/image326.emf"/></Relationships>
</file>

<file path=ppt/slides/_rels/slide74.xml.rels><?xml version="1.0" encoding="UTF-8" standalone="yes"?>
<Relationships xmlns="http://schemas.openxmlformats.org/package/2006/relationships"><Relationship Id="rId8" Type="http://schemas.openxmlformats.org/officeDocument/2006/relationships/hyperlink" Target="http://arxiv.org/abs/1307.5059v1" TargetMode="External"/><Relationship Id="rId3" Type="http://schemas.openxmlformats.org/officeDocument/2006/relationships/image" Target="../media/image328.emf"/><Relationship Id="rId7" Type="http://schemas.openxmlformats.org/officeDocument/2006/relationships/image" Target="../media/image320.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344.png"/><Relationship Id="rId5" Type="http://schemas.openxmlformats.org/officeDocument/2006/relationships/image" Target="../media/image310.png"/><Relationship Id="rId4" Type="http://schemas.openxmlformats.org/officeDocument/2006/relationships/image" Target="../media/image329.emf"/></Relationships>
</file>

<file path=ppt/slides/_rels/slide75.xml.rels><?xml version="1.0" encoding="UTF-8" standalone="yes"?>
<Relationships xmlns="http://schemas.openxmlformats.org/package/2006/relationships"><Relationship Id="rId3" Type="http://schemas.openxmlformats.org/officeDocument/2006/relationships/image" Target="../media/image330.emf"/><Relationship Id="rId7" Type="http://schemas.openxmlformats.org/officeDocument/2006/relationships/hyperlink" Target="http://arxiv.org/abs/1307.5059v1"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332.emf"/><Relationship Id="rId5" Type="http://schemas.openxmlformats.org/officeDocument/2006/relationships/image" Target="../media/image3810.png"/><Relationship Id="rId4" Type="http://schemas.openxmlformats.org/officeDocument/2006/relationships/image" Target="../media/image331.emf"/></Relationships>
</file>

<file path=ppt/slides/_rels/slide76.xml.rels><?xml version="1.0" encoding="UTF-8" standalone="yes"?>
<Relationships xmlns="http://schemas.openxmlformats.org/package/2006/relationships"><Relationship Id="rId8" Type="http://schemas.openxmlformats.org/officeDocument/2006/relationships/hyperlink" Target="http://arxiv.org/abs/1307.5059v1" TargetMode="External"/><Relationship Id="rId3" Type="http://schemas.openxmlformats.org/officeDocument/2006/relationships/image" Target="../media/image45.emf"/><Relationship Id="rId7" Type="http://schemas.openxmlformats.org/officeDocument/2006/relationships/image" Target="../media/image334.emf"/><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55.emf"/><Relationship Id="rId5" Type="http://schemas.openxmlformats.org/officeDocument/2006/relationships/image" Target="../media/image333.emf"/><Relationship Id="rId4" Type="http://schemas.openxmlformats.org/officeDocument/2006/relationships/image" Target="../media/image46.png"/></Relationships>
</file>

<file path=ppt/slides/_rels/slide77.xml.rels><?xml version="1.0" encoding="UTF-8" standalone="yes"?>
<Relationships xmlns="http://schemas.openxmlformats.org/package/2006/relationships"><Relationship Id="rId8" Type="http://schemas.openxmlformats.org/officeDocument/2006/relationships/image" Target="../media/image336.emf"/><Relationship Id="rId3" Type="http://schemas.openxmlformats.org/officeDocument/2006/relationships/image" Target="../media/image335.emf"/><Relationship Id="rId7" Type="http://schemas.openxmlformats.org/officeDocument/2006/relationships/hyperlink" Target="http://arxiv.org/abs/1307.5059v1"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8.png"/></Relationships>
</file>

<file path=ppt/slides/_rels/slide78.xml.rels><?xml version="1.0" encoding="UTF-8" standalone="yes"?>
<Relationships xmlns="http://schemas.openxmlformats.org/package/2006/relationships"><Relationship Id="rId8" Type="http://schemas.openxmlformats.org/officeDocument/2006/relationships/hyperlink" Target="http://arxiv.org/abs/1307.5059v1" TargetMode="External"/><Relationship Id="rId3" Type="http://schemas.openxmlformats.org/officeDocument/2006/relationships/image" Target="../media/image337.emf"/><Relationship Id="rId7" Type="http://schemas.openxmlformats.org/officeDocument/2006/relationships/image" Target="../media/image740.pn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38.emf"/><Relationship Id="rId9" Type="http://schemas.openxmlformats.org/officeDocument/2006/relationships/image" Target="../media/image71.png"/></Relationships>
</file>

<file path=ppt/slides/_rels/slide79.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339.emf"/><Relationship Id="rId7" Type="http://schemas.openxmlformats.org/officeDocument/2006/relationships/image" Target="../media/image77.pn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338.emf"/><Relationship Id="rId10" Type="http://schemas.openxmlformats.org/officeDocument/2006/relationships/image" Target="../media/image75.png"/><Relationship Id="rId4" Type="http://schemas.openxmlformats.org/officeDocument/2006/relationships/image" Target="../media/image337.emf"/><Relationship Id="rId9" Type="http://schemas.openxmlformats.org/officeDocument/2006/relationships/hyperlink" Target="http://arxiv.org/abs/1307.5059v1"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png"/></Relationships>
</file>

<file path=ppt/slides/_rels/slide8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340.jpeg"/></Relationships>
</file>

<file path=ppt/slides/_rels/slide81.xml.rels><?xml version="1.0" encoding="UTF-8" standalone="yes"?>
<Relationships xmlns="http://schemas.openxmlformats.org/package/2006/relationships"><Relationship Id="rId8" Type="http://schemas.openxmlformats.org/officeDocument/2006/relationships/image" Target="../media/image1080.png"/><Relationship Id="rId3" Type="http://schemas.openxmlformats.org/officeDocument/2006/relationships/image" Target="../media/image104.emf"/><Relationship Id="rId7" Type="http://schemas.openxmlformats.org/officeDocument/2006/relationships/image" Target="../media/image1070.pn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106.png"/><Relationship Id="rId11" Type="http://schemas.openxmlformats.org/officeDocument/2006/relationships/image" Target="../media/image1110.png"/><Relationship Id="rId5" Type="http://schemas.openxmlformats.org/officeDocument/2006/relationships/image" Target="../media/image106.emf"/><Relationship Id="rId10" Type="http://schemas.openxmlformats.org/officeDocument/2006/relationships/image" Target="../media/image1100.png"/><Relationship Id="rId4" Type="http://schemas.openxmlformats.org/officeDocument/2006/relationships/image" Target="../media/image105.emf"/><Relationship Id="rId9" Type="http://schemas.openxmlformats.org/officeDocument/2006/relationships/image" Target="../media/image1090.png"/></Relationships>
</file>

<file path=ppt/slides/_rels/slide82.xml.rels><?xml version="1.0" encoding="UTF-8" standalone="yes"?>
<Relationships xmlns="http://schemas.openxmlformats.org/package/2006/relationships"><Relationship Id="rId8" Type="http://schemas.openxmlformats.org/officeDocument/2006/relationships/image" Target="../media/image346.png"/><Relationship Id="rId13" Type="http://schemas.openxmlformats.org/officeDocument/2006/relationships/image" Target="../media/image351.jpeg"/><Relationship Id="rId3" Type="http://schemas.openxmlformats.org/officeDocument/2006/relationships/image" Target="../media/image341.emf"/><Relationship Id="rId7" Type="http://schemas.openxmlformats.org/officeDocument/2006/relationships/image" Target="../media/image345.png"/><Relationship Id="rId12" Type="http://schemas.openxmlformats.org/officeDocument/2006/relationships/image" Target="../media/image350.png"/><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image" Target="../media/image343.png"/><Relationship Id="rId11" Type="http://schemas.openxmlformats.org/officeDocument/2006/relationships/image" Target="../media/image349.png"/><Relationship Id="rId5" Type="http://schemas.openxmlformats.org/officeDocument/2006/relationships/image" Target="../media/image342.png"/><Relationship Id="rId10" Type="http://schemas.openxmlformats.org/officeDocument/2006/relationships/image" Target="../media/image348.png"/><Relationship Id="rId4" Type="http://schemas.openxmlformats.org/officeDocument/2006/relationships/image" Target="../media/image31.png"/><Relationship Id="rId9" Type="http://schemas.openxmlformats.org/officeDocument/2006/relationships/image" Target="../media/image347.png"/><Relationship Id="rId14" Type="http://schemas.openxmlformats.org/officeDocument/2006/relationships/image" Target="../media/image352.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jpeg"/><Relationship Id="rId7" Type="http://schemas.openxmlformats.org/officeDocument/2006/relationships/image" Target="../media/image39.jpeg"/><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jpeg"/></Relationships>
</file>

<file path=ppt/slides/_rels/slide86.xml.rels><?xml version="1.0" encoding="UTF-8" standalone="yes"?>
<Relationships xmlns="http://schemas.openxmlformats.org/package/2006/relationships"><Relationship Id="rId8" Type="http://schemas.openxmlformats.org/officeDocument/2006/relationships/image" Target="../media/image353.png"/><Relationship Id="rId3" Type="http://schemas.openxmlformats.org/officeDocument/2006/relationships/image" Target="../media/image40.png"/><Relationship Id="rId7" Type="http://schemas.openxmlformats.org/officeDocument/2006/relationships/image" Target="../media/image60.gif"/><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14.jpeg"/><Relationship Id="rId4" Type="http://schemas.openxmlformats.org/officeDocument/2006/relationships/image" Target="../media/image31.png"/></Relationships>
</file>

<file path=ppt/slides/_rels/slide87.xml.rels><?xml version="1.0" encoding="UTF-8" standalone="yes"?>
<Relationships xmlns="http://schemas.openxmlformats.org/package/2006/relationships"><Relationship Id="rId8" Type="http://schemas.openxmlformats.org/officeDocument/2006/relationships/image" Target="../media/image64.emf"/><Relationship Id="rId18" Type="http://schemas.openxmlformats.org/officeDocument/2006/relationships/image" Target="../media/image340.png"/><Relationship Id="rId26" Type="http://schemas.openxmlformats.org/officeDocument/2006/relationships/image" Target="../media/image2750.png"/><Relationship Id="rId3" Type="http://schemas.openxmlformats.org/officeDocument/2006/relationships/image" Target="../media/image2680.png"/><Relationship Id="rId21" Type="http://schemas.openxmlformats.org/officeDocument/2006/relationships/image" Target="../media/image67.emf"/><Relationship Id="rId7" Type="http://schemas.openxmlformats.org/officeDocument/2006/relationships/image" Target="../media/image2720.png"/><Relationship Id="rId17" Type="http://schemas.openxmlformats.org/officeDocument/2006/relationships/image" Target="../media/image330.png"/><Relationship Id="rId25" Type="http://schemas.openxmlformats.org/officeDocument/2006/relationships/image" Target="../media/image2740.png"/><Relationship Id="rId2" Type="http://schemas.openxmlformats.org/officeDocument/2006/relationships/notesSlide" Target="../notesSlides/notesSlide87.xml"/><Relationship Id="rId20" Type="http://schemas.openxmlformats.org/officeDocument/2006/relationships/image" Target="../media/image66.emf"/><Relationship Id="rId1" Type="http://schemas.openxmlformats.org/officeDocument/2006/relationships/slideLayout" Target="../slideLayouts/slideLayout3.xml"/><Relationship Id="rId6" Type="http://schemas.openxmlformats.org/officeDocument/2006/relationships/image" Target="../media/image2710.png"/><Relationship Id="rId24" Type="http://schemas.openxmlformats.org/officeDocument/2006/relationships/image" Target="../media/image354.emf"/><Relationship Id="rId5" Type="http://schemas.openxmlformats.org/officeDocument/2006/relationships/image" Target="../media/image2700.png"/><Relationship Id="rId23" Type="http://schemas.openxmlformats.org/officeDocument/2006/relationships/image" Target="../media/image64.png"/><Relationship Id="rId28" Type="http://schemas.openxmlformats.org/officeDocument/2006/relationships/image" Target="../media/image355.png"/><Relationship Id="rId10" Type="http://schemas.openxmlformats.org/officeDocument/2006/relationships/image" Target="../media/image61.png"/><Relationship Id="rId19" Type="http://schemas.openxmlformats.org/officeDocument/2006/relationships/image" Target="../media/image600.png"/><Relationship Id="rId4" Type="http://schemas.openxmlformats.org/officeDocument/2006/relationships/image" Target="../media/image2690.png"/><Relationship Id="rId9" Type="http://schemas.openxmlformats.org/officeDocument/2006/relationships/image" Target="../media/image65.emf"/><Relationship Id="rId22" Type="http://schemas.openxmlformats.org/officeDocument/2006/relationships/image" Target="../media/image630.png"/><Relationship Id="rId27" Type="http://schemas.openxmlformats.org/officeDocument/2006/relationships/image" Target="../media/image2760.png"/></Relationships>
</file>

<file path=ppt/slides/_rels/slide88.xml.rels><?xml version="1.0" encoding="UTF-8" standalone="yes"?>
<Relationships xmlns="http://schemas.openxmlformats.org/package/2006/relationships"><Relationship Id="rId8" Type="http://schemas.openxmlformats.org/officeDocument/2006/relationships/image" Target="../media/image2800.png"/><Relationship Id="rId3" Type="http://schemas.openxmlformats.org/officeDocument/2006/relationships/image" Target="../media/image355.png"/><Relationship Id="rId7" Type="http://schemas.openxmlformats.org/officeDocument/2006/relationships/image" Target="../media/image2790.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2780.png"/><Relationship Id="rId5" Type="http://schemas.openxmlformats.org/officeDocument/2006/relationships/image" Target="../media/image40.png"/><Relationship Id="rId10" Type="http://schemas.openxmlformats.org/officeDocument/2006/relationships/image" Target="../media/image740.png"/><Relationship Id="rId4" Type="http://schemas.openxmlformats.org/officeDocument/2006/relationships/image" Target="../media/image41.jpeg"/><Relationship Id="rId9" Type="http://schemas.openxmlformats.org/officeDocument/2006/relationships/image" Target="../media/image470.png"/></Relationships>
</file>

<file path=ppt/slides/_rels/slide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229.png"/></Relationships>
</file>

<file path=ppt/slides/_rels/slide9.xml.rels><?xml version="1.0" encoding="UTF-8" standalone="yes"?>
<Relationships xmlns="http://schemas.openxmlformats.org/package/2006/relationships"><Relationship Id="rId13" Type="http://schemas.openxmlformats.org/officeDocument/2006/relationships/image" Target="../media/image55.emf"/><Relationship Id="rId18" Type="http://schemas.openxmlformats.org/officeDocument/2006/relationships/image" Target="../media/image55.png"/><Relationship Id="rId3" Type="http://schemas.openxmlformats.org/officeDocument/2006/relationships/image" Target="../media/image51.emf"/><Relationship Id="rId12" Type="http://schemas.openxmlformats.org/officeDocument/2006/relationships/image" Target="../media/image143.png"/><Relationship Id="rId17" Type="http://schemas.openxmlformats.org/officeDocument/2006/relationships/image" Target="../media/image59.emf"/><Relationship Id="rId2" Type="http://schemas.openxmlformats.org/officeDocument/2006/relationships/notesSlide" Target="../notesSlides/notesSlide9.xml"/><Relationship Id="rId16" Type="http://schemas.openxmlformats.org/officeDocument/2006/relationships/image" Target="../media/image58.emf"/><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emf"/><Relationship Id="rId15" Type="http://schemas.openxmlformats.org/officeDocument/2006/relationships/image" Target="../media/image57.emf"/><Relationship Id="rId4" Type="http://schemas.openxmlformats.org/officeDocument/2006/relationships/image" Target="../media/image52.png"/><Relationship Id="rId14" Type="http://schemas.openxmlformats.org/officeDocument/2006/relationships/image" Target="../media/image56.emf"/></Relationships>
</file>

<file path=ppt/slides/_rels/slide90.xml.rels><?xml version="1.0" encoding="UTF-8" standalone="yes"?>
<Relationships xmlns="http://schemas.openxmlformats.org/package/2006/relationships"><Relationship Id="rId3" Type="http://schemas.openxmlformats.org/officeDocument/2006/relationships/image" Target="../media/image356.emf"/><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359.emf"/><Relationship Id="rId5" Type="http://schemas.openxmlformats.org/officeDocument/2006/relationships/image" Target="../media/image358.emf"/><Relationship Id="rId4" Type="http://schemas.openxmlformats.org/officeDocument/2006/relationships/image" Target="../media/image357.emf"/></Relationships>
</file>

<file path=ppt/slides/_rels/slide91.xml.rels><?xml version="1.0" encoding="UTF-8" standalone="yes"?>
<Relationships xmlns="http://schemas.openxmlformats.org/package/2006/relationships"><Relationship Id="rId3" Type="http://schemas.openxmlformats.org/officeDocument/2006/relationships/image" Target="../media/image360.emf"/><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92.xml"/><Relationship Id="rId7" Type="http://schemas.openxmlformats.org/officeDocument/2006/relationships/image" Target="../media/image362.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61.emf"/><Relationship Id="rId4" Type="http://schemas.openxmlformats.org/officeDocument/2006/relationships/oleObject" Target="../embeddings/oleObject1.bin"/><Relationship Id="rId9" Type="http://schemas.openxmlformats.org/officeDocument/2006/relationships/image" Target="../media/image363.emf"/></Relationships>
</file>

<file path=ppt/slides/_rels/slide93.xml.rels><?xml version="1.0" encoding="UTF-8" standalone="yes"?>
<Relationships xmlns="http://schemas.openxmlformats.org/package/2006/relationships"><Relationship Id="rId3" Type="http://schemas.openxmlformats.org/officeDocument/2006/relationships/image" Target="../media/image364.png"/><Relationship Id="rId7" Type="http://schemas.openxmlformats.org/officeDocument/2006/relationships/image" Target="../media/image84.emf"/><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367.png"/><Relationship Id="rId5" Type="http://schemas.openxmlformats.org/officeDocument/2006/relationships/image" Target="../media/image366.png"/><Relationship Id="rId4" Type="http://schemas.openxmlformats.org/officeDocument/2006/relationships/image" Target="../media/image365.png"/></Relationships>
</file>

<file path=ppt/slides/_rels/slide94.xml.rels><?xml version="1.0" encoding="UTF-8" standalone="yes"?>
<Relationships xmlns="http://schemas.openxmlformats.org/package/2006/relationships"><Relationship Id="rId8" Type="http://schemas.openxmlformats.org/officeDocument/2006/relationships/image" Target="../media/image372.emf"/><Relationship Id="rId3" Type="http://schemas.openxmlformats.org/officeDocument/2006/relationships/image" Target="../media/image368.png"/><Relationship Id="rId7" Type="http://schemas.openxmlformats.org/officeDocument/2006/relationships/image" Target="../media/image83.pn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371.png"/><Relationship Id="rId5" Type="http://schemas.openxmlformats.org/officeDocument/2006/relationships/image" Target="../media/image370.png"/><Relationship Id="rId10" Type="http://schemas.openxmlformats.org/officeDocument/2006/relationships/image" Target="../media/image300.png"/><Relationship Id="rId4" Type="http://schemas.openxmlformats.org/officeDocument/2006/relationships/image" Target="../media/image369.png"/><Relationship Id="rId9" Type="http://schemas.openxmlformats.org/officeDocument/2006/relationships/image" Target="../media/image2990.png"/></Relationships>
</file>

<file path=ppt/slides/_rels/slide95.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373.png"/><Relationship Id="rId7" Type="http://schemas.openxmlformats.org/officeDocument/2006/relationships/image" Target="../media/image3050.png"/><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image" Target="../media/image376.png"/><Relationship Id="rId5" Type="http://schemas.openxmlformats.org/officeDocument/2006/relationships/image" Target="../media/image375.png"/><Relationship Id="rId10" Type="http://schemas.openxmlformats.org/officeDocument/2006/relationships/image" Target="../media/image308.png"/><Relationship Id="rId4" Type="http://schemas.openxmlformats.org/officeDocument/2006/relationships/image" Target="../media/image374.png"/><Relationship Id="rId9" Type="http://schemas.openxmlformats.org/officeDocument/2006/relationships/image" Target="../media/image307.png"/></Relationships>
</file>

<file path=ppt/slides/_rels/slide96.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377.png"/><Relationship Id="rId7" Type="http://schemas.openxmlformats.org/officeDocument/2006/relationships/image" Target="../media/image312.png"/><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379.png"/><Relationship Id="rId4" Type="http://schemas.openxmlformats.org/officeDocument/2006/relationships/image" Target="../media/image378.png"/><Relationship Id="rId9" Type="http://schemas.openxmlformats.org/officeDocument/2006/relationships/image" Target="../media/image80.emf"/></Relationships>
</file>

<file path=ppt/slides/_rels/slide97.xml.rels><?xml version="1.0" encoding="UTF-8" standalone="yes"?>
<Relationships xmlns="http://schemas.openxmlformats.org/package/2006/relationships"><Relationship Id="rId3" Type="http://schemas.openxmlformats.org/officeDocument/2006/relationships/image" Target="../media/image380.emf"/><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image" Target="../media/image383.png"/><Relationship Id="rId4" Type="http://schemas.openxmlformats.org/officeDocument/2006/relationships/image" Target="../media/image382.png"/></Relationships>
</file>

<file path=ppt/slides/_rels/slide99.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387.png"/><Relationship Id="rId5" Type="http://schemas.openxmlformats.org/officeDocument/2006/relationships/image" Target="../media/image386.png"/><Relationship Id="rId4" Type="http://schemas.openxmlformats.org/officeDocument/2006/relationships/image" Target="../media/image3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pPr algn="r"/>
            <a:r>
              <a:rPr lang="en-GB" sz="3400" dirty="0">
                <a:latin typeface="Tw Cen MT" panose="020B0602020104020603" pitchFamily="34" charset="0"/>
              </a:rPr>
              <a:t>Study of the longitudinal and transverse cosmic </a:t>
            </a:r>
            <a:r>
              <a:rPr lang="en-GB" sz="3400" dirty="0" smtClean="0">
                <a:latin typeface="Tw Cen MT" panose="020B0602020104020603" pitchFamily="34" charset="0"/>
              </a:rPr>
              <a:t>ray shower profiles </a:t>
            </a:r>
            <a:br>
              <a:rPr lang="en-GB" sz="3400" dirty="0" smtClean="0">
                <a:latin typeface="Tw Cen MT" panose="020B0602020104020603" pitchFamily="34" charset="0"/>
              </a:rPr>
            </a:br>
            <a:r>
              <a:rPr lang="en-GB" sz="3400" dirty="0" smtClean="0">
                <a:latin typeface="Tw Cen MT" panose="020B0602020104020603" pitchFamily="34" charset="0"/>
              </a:rPr>
              <a:t>at </a:t>
            </a:r>
            <a:r>
              <a:rPr lang="en-GB" sz="3400" dirty="0">
                <a:latin typeface="Tw Cen MT" panose="020B0602020104020603" pitchFamily="34" charset="0"/>
              </a:rPr>
              <a:t>the Pierre Auger </a:t>
            </a:r>
            <a:r>
              <a:rPr lang="en-GB" sz="3400" dirty="0"/>
              <a:t>O</a:t>
            </a:r>
            <a:r>
              <a:rPr lang="en-GB" sz="3400" dirty="0" smtClean="0">
                <a:latin typeface="Tw Cen MT" panose="020B0602020104020603" pitchFamily="34" charset="0"/>
              </a:rPr>
              <a:t>bservatory</a:t>
            </a:r>
            <a:endParaRPr lang="pt-PT" sz="3400" dirty="0">
              <a:latin typeface="Tw Cen MT" panose="020B0602020104020603" pitchFamily="34" charset="0"/>
            </a:endParaRPr>
          </a:p>
        </p:txBody>
      </p:sp>
      <p:sp>
        <p:nvSpPr>
          <p:cNvPr id="5" name="Subtitle 4"/>
          <p:cNvSpPr>
            <a:spLocks noGrp="1"/>
          </p:cNvSpPr>
          <p:nvPr>
            <p:ph type="subTitle" idx="1"/>
          </p:nvPr>
        </p:nvSpPr>
        <p:spPr>
          <a:xfrm>
            <a:off x="127030" y="5969293"/>
            <a:ext cx="5681124" cy="803909"/>
          </a:xfrm>
        </p:spPr>
        <p:txBody>
          <a:bodyPr>
            <a:normAutofit/>
          </a:bodyPr>
          <a:lstStyle/>
          <a:p>
            <a:pPr lvl="0" algn="l">
              <a:spcBef>
                <a:spcPts val="700"/>
              </a:spcBef>
              <a:buClr>
                <a:srgbClr val="DD8047"/>
              </a:buClr>
              <a:buSzPct val="60000"/>
            </a:pPr>
            <a:r>
              <a:rPr lang="pt-PT" dirty="0">
                <a:latin typeface="Tw Cen MT" panose="020B0602020104020603" pitchFamily="34" charset="0"/>
              </a:rPr>
              <a:t>João Pedro Canhoto Espadanal</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4385" y="5243926"/>
            <a:ext cx="1175350" cy="44181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390" y="4065564"/>
            <a:ext cx="952500" cy="642938"/>
          </a:xfrm>
          <a:prstGeom prst="rect">
            <a:avLst/>
          </a:prstGeom>
        </p:spPr>
      </p:pic>
      <p:pic>
        <p:nvPicPr>
          <p:cNvPr id="13" name="Picture 1"/>
          <p:cNvPicPr>
            <a:picLocks noChangeAspect="1" noChangeArrowheads="1"/>
          </p:cNvPicPr>
          <p:nvPr/>
        </p:nvPicPr>
        <p:blipFill>
          <a:blip r:embed="rId5" cstate="print"/>
          <a:srcRect/>
          <a:stretch>
            <a:fillRect/>
          </a:stretch>
        </p:blipFill>
        <p:spPr bwMode="auto">
          <a:xfrm>
            <a:off x="8110780" y="4065564"/>
            <a:ext cx="807010" cy="1620180"/>
          </a:xfrm>
          <a:prstGeom prst="rect">
            <a:avLst/>
          </a:prstGeom>
          <a:noFill/>
          <a:ln w="9525">
            <a:noFill/>
            <a:miter lim="800000"/>
            <a:headEnd/>
            <a:tailEnd/>
          </a:ln>
        </p:spPr>
      </p:pic>
      <p:sp>
        <p:nvSpPr>
          <p:cNvPr id="14" name="Content Placeholder 5"/>
          <p:cNvSpPr txBox="1">
            <a:spLocks/>
          </p:cNvSpPr>
          <p:nvPr/>
        </p:nvSpPr>
        <p:spPr>
          <a:xfrm>
            <a:off x="2627410" y="3625474"/>
            <a:ext cx="3672408" cy="422980"/>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a:solidFill>
                  <a:srgbClr val="54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PT" sz="2400" b="0" dirty="0" err="1" smtClean="0">
                <a:solidFill>
                  <a:srgbClr val="7A0000"/>
                </a:solidFill>
                <a:latin typeface="Tw Cen MT" panose="020B0602020104020603" pitchFamily="34" charset="0"/>
              </a:rPr>
              <a:t>PhD</a:t>
            </a:r>
            <a:r>
              <a:rPr lang="pt-PT" sz="2400" b="0" dirty="0" smtClean="0">
                <a:solidFill>
                  <a:srgbClr val="7A0000"/>
                </a:solidFill>
                <a:latin typeface="Tw Cen MT" panose="020B0602020104020603" pitchFamily="34" charset="0"/>
              </a:rPr>
              <a:t> </a:t>
            </a:r>
            <a:r>
              <a:rPr lang="pt-PT" sz="2400" b="0" dirty="0" err="1">
                <a:solidFill>
                  <a:srgbClr val="7A0000"/>
                </a:solidFill>
                <a:latin typeface="Tw Cen MT" panose="020B0602020104020603" pitchFamily="34" charset="0"/>
              </a:rPr>
              <a:t>Thesis</a:t>
            </a:r>
            <a:r>
              <a:rPr lang="pt-PT" sz="2400" b="0" dirty="0">
                <a:solidFill>
                  <a:srgbClr val="7A0000"/>
                </a:solidFill>
                <a:latin typeface="Tw Cen MT" panose="020B0602020104020603" pitchFamily="34" charset="0"/>
              </a:rPr>
              <a:t> in </a:t>
            </a:r>
            <a:r>
              <a:rPr lang="pt-PT" sz="2400" b="0" dirty="0" err="1">
                <a:solidFill>
                  <a:srgbClr val="7A0000"/>
                </a:solidFill>
                <a:latin typeface="Tw Cen MT" panose="020B0602020104020603" pitchFamily="34" charset="0"/>
              </a:rPr>
              <a:t>Physics</a:t>
            </a:r>
            <a:endParaRPr lang="pt-PT" sz="2400" b="0" dirty="0">
              <a:solidFill>
                <a:srgbClr val="7A0000"/>
              </a:solidFill>
              <a:latin typeface="Tw Cen MT" panose="020B0602020104020603" pitchFamily="34" charset="0"/>
            </a:endParaRPr>
          </a:p>
        </p:txBody>
      </p:sp>
      <p:pic>
        <p:nvPicPr>
          <p:cNvPr id="15" name="Picture 3" descr="C:\Users\João\Documents\Phd\seminarios\imagens\Untitled.png"/>
          <p:cNvPicPr>
            <a:picLocks noChangeAspect="1" noChangeArrowheads="1"/>
          </p:cNvPicPr>
          <p:nvPr/>
        </p:nvPicPr>
        <p:blipFill>
          <a:blip r:embed="rId6" cstate="print"/>
          <a:srcRect/>
          <a:stretch>
            <a:fillRect/>
          </a:stretch>
        </p:blipFill>
        <p:spPr bwMode="auto">
          <a:xfrm>
            <a:off x="2195362" y="425187"/>
            <a:ext cx="4536504" cy="1600050"/>
          </a:xfrm>
          <a:prstGeom prst="rect">
            <a:avLst/>
          </a:prstGeom>
          <a:noFill/>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19209" t="31248" r="19173" b="32357"/>
          <a:stretch/>
        </p:blipFill>
        <p:spPr>
          <a:xfrm>
            <a:off x="282857" y="298346"/>
            <a:ext cx="1762997" cy="735860"/>
          </a:xfrm>
          <a:prstGeom prst="rect">
            <a:avLst/>
          </a:prstGeom>
        </p:spPr>
      </p:pic>
      <p:sp>
        <p:nvSpPr>
          <p:cNvPr id="19" name="Content Placeholder 5"/>
          <p:cNvSpPr txBox="1">
            <a:spLocks/>
          </p:cNvSpPr>
          <p:nvPr/>
        </p:nvSpPr>
        <p:spPr>
          <a:xfrm>
            <a:off x="2652485" y="4027771"/>
            <a:ext cx="3672408" cy="422980"/>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a:solidFill>
                  <a:srgbClr val="54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PT" sz="1800" b="0" dirty="0">
                <a:solidFill>
                  <a:srgbClr val="385723"/>
                </a:solidFill>
                <a:latin typeface="Tw Cen MT" panose="020B0602020104020603" pitchFamily="34" charset="0"/>
              </a:rPr>
              <a:t>Supervisor: Mário Pimenta</a:t>
            </a:r>
          </a:p>
        </p:txBody>
      </p:sp>
      <p:sp>
        <p:nvSpPr>
          <p:cNvPr id="16" name="Content Placeholder 5"/>
          <p:cNvSpPr txBox="1">
            <a:spLocks/>
          </p:cNvSpPr>
          <p:nvPr/>
        </p:nvSpPr>
        <p:spPr>
          <a:xfrm>
            <a:off x="384545" y="4572727"/>
            <a:ext cx="3229301" cy="1607888"/>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a:solidFill>
                  <a:srgbClr val="54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pt-PT" sz="1200" b="0" dirty="0" err="1">
                <a:solidFill>
                  <a:srgbClr val="385723"/>
                </a:solidFill>
                <a:latin typeface="Tw Cen MT" panose="020B0602020104020603" pitchFamily="34" charset="0"/>
              </a:rPr>
              <a:t>Doctor</a:t>
            </a:r>
            <a:r>
              <a:rPr lang="pt-PT" sz="1200" b="0" dirty="0">
                <a:solidFill>
                  <a:srgbClr val="385723"/>
                </a:solidFill>
                <a:latin typeface="Tw Cen MT" panose="020B0602020104020603" pitchFamily="34" charset="0"/>
              </a:rPr>
              <a:t> </a:t>
            </a:r>
            <a:r>
              <a:rPr lang="pt-PT" sz="1200" b="0" dirty="0" smtClean="0">
                <a:solidFill>
                  <a:srgbClr val="385723"/>
                </a:solidFill>
                <a:latin typeface="Tw Cen MT" panose="020B0602020104020603" pitchFamily="34" charset="0"/>
              </a:rPr>
              <a:t>Sofia </a:t>
            </a:r>
            <a:r>
              <a:rPr lang="pt-PT" sz="1200" b="0" dirty="0" err="1">
                <a:solidFill>
                  <a:srgbClr val="385723"/>
                </a:solidFill>
                <a:latin typeface="Tw Cen MT" panose="020B0602020104020603" pitchFamily="34" charset="0"/>
              </a:rPr>
              <a:t>Andringa</a:t>
            </a:r>
            <a:r>
              <a:rPr lang="pt-PT" sz="1200" b="0" dirty="0">
                <a:solidFill>
                  <a:srgbClr val="385723"/>
                </a:solidFill>
                <a:latin typeface="Tw Cen MT" panose="020B0602020104020603" pitchFamily="34" charset="0"/>
              </a:rPr>
              <a:t> Dias</a:t>
            </a:r>
          </a:p>
          <a:p>
            <a:pPr algn="l">
              <a:lnSpc>
                <a:spcPct val="100000"/>
              </a:lnSpc>
              <a:spcBef>
                <a:spcPts val="0"/>
              </a:spcBef>
            </a:pPr>
            <a:r>
              <a:rPr lang="pt-PT" sz="1200" b="0" dirty="0" err="1">
                <a:solidFill>
                  <a:srgbClr val="385723"/>
                </a:solidFill>
                <a:latin typeface="Tw Cen MT" panose="020B0602020104020603" pitchFamily="34" charset="0"/>
              </a:rPr>
              <a:t>Doctor</a:t>
            </a:r>
            <a:r>
              <a:rPr lang="pt-PT" sz="1200" b="0" dirty="0">
                <a:solidFill>
                  <a:srgbClr val="385723"/>
                </a:solidFill>
                <a:latin typeface="Tw Cen MT" panose="020B0602020104020603" pitchFamily="34" charset="0"/>
              </a:rPr>
              <a:t> </a:t>
            </a:r>
            <a:r>
              <a:rPr lang="pt-PT" sz="1200" b="0" dirty="0" err="1">
                <a:solidFill>
                  <a:srgbClr val="385723"/>
                </a:solidFill>
                <a:latin typeface="Tw Cen MT" panose="020B0602020104020603" pitchFamily="34" charset="0"/>
              </a:rPr>
              <a:t>Glennys</a:t>
            </a:r>
            <a:r>
              <a:rPr lang="pt-PT" sz="1200" b="0" dirty="0">
                <a:solidFill>
                  <a:srgbClr val="385723"/>
                </a:solidFill>
                <a:latin typeface="Tw Cen MT" panose="020B0602020104020603" pitchFamily="34" charset="0"/>
              </a:rPr>
              <a:t> R. Farrar</a:t>
            </a:r>
          </a:p>
          <a:p>
            <a:pPr algn="l">
              <a:lnSpc>
                <a:spcPct val="100000"/>
              </a:lnSpc>
              <a:spcBef>
                <a:spcPts val="0"/>
              </a:spcBef>
            </a:pPr>
            <a:r>
              <a:rPr lang="pt-PT" sz="1200" b="0" dirty="0" err="1">
                <a:solidFill>
                  <a:srgbClr val="385723"/>
                </a:solidFill>
                <a:latin typeface="Tw Cen MT" panose="020B0602020104020603" pitchFamily="34" charset="0"/>
              </a:rPr>
              <a:t>Doctor</a:t>
            </a:r>
            <a:r>
              <a:rPr lang="pt-PT" sz="1200" b="0" dirty="0">
                <a:solidFill>
                  <a:srgbClr val="385723"/>
                </a:solidFill>
                <a:latin typeface="Tw Cen MT" panose="020B0602020104020603" pitchFamily="34" charset="0"/>
              </a:rPr>
              <a:t> </a:t>
            </a:r>
            <a:r>
              <a:rPr lang="pt-PT" sz="1200" b="0" dirty="0" smtClean="0">
                <a:solidFill>
                  <a:srgbClr val="385723"/>
                </a:solidFill>
                <a:latin typeface="Tw Cen MT" panose="020B0602020104020603" pitchFamily="34" charset="0"/>
              </a:rPr>
              <a:t>Patrícia </a:t>
            </a:r>
            <a:r>
              <a:rPr lang="pt-PT" sz="1200" b="0" dirty="0">
                <a:solidFill>
                  <a:srgbClr val="385723"/>
                </a:solidFill>
                <a:latin typeface="Tw Cen MT" panose="020B0602020104020603" pitchFamily="34" charset="0"/>
              </a:rPr>
              <a:t>Carla Serrano </a:t>
            </a:r>
            <a:r>
              <a:rPr lang="pt-PT" sz="1200" b="0" dirty="0" smtClean="0">
                <a:solidFill>
                  <a:srgbClr val="385723"/>
                </a:solidFill>
                <a:latin typeface="Tw Cen MT" panose="020B0602020104020603" pitchFamily="34" charset="0"/>
              </a:rPr>
              <a:t>Gonçalves</a:t>
            </a:r>
            <a:endParaRPr lang="pt-PT" sz="1200" b="0" dirty="0">
              <a:solidFill>
                <a:srgbClr val="385723"/>
              </a:solidFill>
              <a:latin typeface="Tw Cen MT" panose="020B0602020104020603" pitchFamily="34" charset="0"/>
            </a:endParaRPr>
          </a:p>
          <a:p>
            <a:pPr algn="l">
              <a:lnSpc>
                <a:spcPct val="100000"/>
              </a:lnSpc>
              <a:spcBef>
                <a:spcPts val="0"/>
              </a:spcBef>
            </a:pPr>
            <a:r>
              <a:rPr lang="pt-PT" sz="1200" b="0" dirty="0" err="1">
                <a:solidFill>
                  <a:srgbClr val="385723"/>
                </a:solidFill>
                <a:latin typeface="Tw Cen MT" panose="020B0602020104020603" pitchFamily="34" charset="0"/>
              </a:rPr>
              <a:t>Doctor</a:t>
            </a:r>
            <a:r>
              <a:rPr lang="pt-PT" sz="1200" b="0" dirty="0">
                <a:solidFill>
                  <a:srgbClr val="385723"/>
                </a:solidFill>
                <a:latin typeface="Tw Cen MT" panose="020B0602020104020603" pitchFamily="34" charset="0"/>
              </a:rPr>
              <a:t> </a:t>
            </a:r>
            <a:r>
              <a:rPr lang="pt-PT" sz="1200" b="0" dirty="0" smtClean="0">
                <a:solidFill>
                  <a:srgbClr val="385723"/>
                </a:solidFill>
                <a:latin typeface="Tw Cen MT" panose="020B0602020104020603" pitchFamily="34" charset="0"/>
              </a:rPr>
              <a:t>Mário João </a:t>
            </a:r>
            <a:r>
              <a:rPr lang="pt-PT" sz="1200" b="0" dirty="0">
                <a:solidFill>
                  <a:srgbClr val="385723"/>
                </a:solidFill>
                <a:latin typeface="Tw Cen MT" panose="020B0602020104020603" pitchFamily="34" charset="0"/>
              </a:rPr>
              <a:t>Martins Pimenta</a:t>
            </a:r>
          </a:p>
          <a:p>
            <a:pPr algn="l">
              <a:lnSpc>
                <a:spcPct val="100000"/>
              </a:lnSpc>
              <a:spcBef>
                <a:spcPts val="0"/>
              </a:spcBef>
            </a:pPr>
            <a:r>
              <a:rPr lang="pt-PT" sz="1200" b="0" dirty="0" err="1">
                <a:solidFill>
                  <a:srgbClr val="385723"/>
                </a:solidFill>
                <a:latin typeface="Tw Cen MT" panose="020B0602020104020603" pitchFamily="34" charset="0"/>
              </a:rPr>
              <a:t>Doctor</a:t>
            </a:r>
            <a:r>
              <a:rPr lang="pt-PT" sz="1200" b="0" dirty="0">
                <a:solidFill>
                  <a:srgbClr val="385723"/>
                </a:solidFill>
                <a:latin typeface="Tw Cen MT" panose="020B0602020104020603" pitchFamily="34" charset="0"/>
              </a:rPr>
              <a:t> Jan </a:t>
            </a:r>
            <a:r>
              <a:rPr lang="pt-PT" sz="1200" b="0" dirty="0" smtClean="0">
                <a:solidFill>
                  <a:srgbClr val="385723"/>
                </a:solidFill>
                <a:latin typeface="Tw Cen MT" panose="020B0602020104020603" pitchFamily="34" charset="0"/>
              </a:rPr>
              <a:t> </a:t>
            </a:r>
            <a:r>
              <a:rPr lang="pt-PT" sz="1200" b="0" dirty="0" err="1" smtClean="0">
                <a:solidFill>
                  <a:srgbClr val="385723"/>
                </a:solidFill>
                <a:latin typeface="Tw Cen MT" panose="020B0602020104020603" pitchFamily="34" charset="0"/>
              </a:rPr>
              <a:t>Řídký</a:t>
            </a:r>
            <a:endParaRPr lang="pt-PT" sz="1200" b="0" dirty="0">
              <a:solidFill>
                <a:srgbClr val="385723"/>
              </a:solidFill>
              <a:latin typeface="Tw Cen MT" panose="020B0602020104020603" pitchFamily="34" charset="0"/>
            </a:endParaRPr>
          </a:p>
          <a:p>
            <a:pPr algn="l">
              <a:lnSpc>
                <a:spcPct val="100000"/>
              </a:lnSpc>
              <a:spcBef>
                <a:spcPts val="0"/>
              </a:spcBef>
            </a:pPr>
            <a:r>
              <a:rPr lang="pt-PT" sz="1200" b="0" dirty="0" err="1">
                <a:solidFill>
                  <a:srgbClr val="385723"/>
                </a:solidFill>
                <a:latin typeface="Tw Cen MT" panose="020B0602020104020603" pitchFamily="34" charset="0"/>
              </a:rPr>
              <a:t>Doctor</a:t>
            </a:r>
            <a:r>
              <a:rPr lang="pt-PT" sz="1200" b="0" dirty="0">
                <a:solidFill>
                  <a:srgbClr val="385723"/>
                </a:solidFill>
                <a:latin typeface="Tw Cen MT" panose="020B0602020104020603" pitchFamily="34" charset="0"/>
              </a:rPr>
              <a:t> Jorge Crispim </a:t>
            </a:r>
            <a:r>
              <a:rPr lang="pt-PT" sz="1200" b="0" dirty="0" smtClean="0">
                <a:solidFill>
                  <a:srgbClr val="385723"/>
                </a:solidFill>
                <a:latin typeface="Tw Cen MT" panose="020B0602020104020603" pitchFamily="34" charset="0"/>
              </a:rPr>
              <a:t>Romão</a:t>
            </a:r>
            <a:endParaRPr lang="pt-PT" sz="1200" b="0" dirty="0">
              <a:solidFill>
                <a:srgbClr val="385723"/>
              </a:solidFill>
              <a:latin typeface="Tw Cen MT" panose="020B0602020104020603" pitchFamily="34" charset="0"/>
            </a:endParaRPr>
          </a:p>
        </p:txBody>
      </p:sp>
      <p:sp>
        <p:nvSpPr>
          <p:cNvPr id="17" name="Content Placeholder 5"/>
          <p:cNvSpPr txBox="1">
            <a:spLocks/>
          </p:cNvSpPr>
          <p:nvPr/>
        </p:nvSpPr>
        <p:spPr>
          <a:xfrm>
            <a:off x="222887" y="4266972"/>
            <a:ext cx="1650432" cy="461819"/>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a:solidFill>
                  <a:srgbClr val="54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pt-PT" sz="1600" dirty="0" err="1" smtClean="0">
                <a:solidFill>
                  <a:srgbClr val="385723"/>
                </a:solidFill>
                <a:latin typeface="Tw Cen MT" panose="020B0602020104020603" pitchFamily="34" charset="0"/>
              </a:rPr>
              <a:t>Jury</a:t>
            </a:r>
            <a:r>
              <a:rPr lang="pt-PT" sz="1600" dirty="0" smtClean="0">
                <a:solidFill>
                  <a:srgbClr val="385723"/>
                </a:solidFill>
                <a:latin typeface="Tw Cen MT" panose="020B0602020104020603" pitchFamily="34" charset="0"/>
              </a:rPr>
              <a:t>:</a:t>
            </a:r>
            <a:endParaRPr lang="pt-PT" sz="1600" dirty="0">
              <a:solidFill>
                <a:srgbClr val="385723"/>
              </a:solidFill>
              <a:latin typeface="Tw Cen MT" panose="020B0602020104020603" pitchFamily="34" charset="0"/>
            </a:endParaRPr>
          </a:p>
        </p:txBody>
      </p:sp>
      <p:sp>
        <p:nvSpPr>
          <p:cNvPr id="20" name="Rectangle 19"/>
          <p:cNvSpPr/>
          <p:nvPr/>
        </p:nvSpPr>
        <p:spPr>
          <a:xfrm rot="18788485">
            <a:off x="6130029" y="709260"/>
            <a:ext cx="625570" cy="1327030"/>
          </a:xfrm>
          <a:prstGeom prst="rect">
            <a:avLst/>
          </a:prstGeom>
          <a:gradFill flip="none" rotWithShape="1">
            <a:gsLst>
              <a:gs pos="0">
                <a:schemeClr val="bg1">
                  <a:alpha val="0"/>
                </a:schemeClr>
              </a:gs>
              <a:gs pos="22000">
                <a:schemeClr val="bg1">
                  <a:alpha val="67000"/>
                </a:schemeClr>
              </a:gs>
              <a:gs pos="4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4608513" y="2025237"/>
            <a:ext cx="2401887"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0803" y="-1503802"/>
            <a:ext cx="2246967" cy="527702"/>
          </a:xfrm>
          <a:prstGeom prst="rect">
            <a:avLst/>
          </a:prstGeom>
        </p:spPr>
      </p:pic>
    </p:spTree>
    <p:extLst>
      <p:ext uri="{BB962C8B-B14F-4D97-AF65-F5344CB8AC3E}">
        <p14:creationId xmlns:p14="http://schemas.microsoft.com/office/powerpoint/2010/main" val="1890339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in SD</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10</a:t>
            </a:fld>
            <a:endParaRPr lang="en-US" dirty="0"/>
          </a:p>
        </p:txBody>
      </p:sp>
      <p:sp>
        <p:nvSpPr>
          <p:cNvPr id="5" name="Rounded Rectangle 4"/>
          <p:cNvSpPr/>
          <p:nvPr/>
        </p:nvSpPr>
        <p:spPr>
          <a:xfrm>
            <a:off x="1417294" y="951680"/>
            <a:ext cx="2587097" cy="878304"/>
          </a:xfrm>
          <a:prstGeom prst="roundRect">
            <a:avLst/>
          </a:prstGeom>
          <a:solidFill>
            <a:schemeClr val="bg1"/>
          </a:solidFill>
          <a:ln w="5080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75000"/>
                    <a:lumOff val="25000"/>
                  </a:schemeClr>
                </a:solidFill>
                <a:latin typeface="Calibri" pitchFamily="34" charset="0"/>
                <a:cs typeface="Arial" pitchFamily="34" charset="0"/>
              </a:rPr>
              <a:t>FD </a:t>
            </a:r>
            <a:r>
              <a:rPr lang="en-GB" dirty="0" smtClean="0">
                <a:solidFill>
                  <a:schemeClr val="tx1">
                    <a:lumMod val="75000"/>
                    <a:lumOff val="25000"/>
                  </a:schemeClr>
                </a:solidFill>
                <a:latin typeface="Calibri" pitchFamily="34" charset="0"/>
                <a:cs typeface="Arial" pitchFamily="34" charset="0"/>
              </a:rPr>
              <a:t>Energy</a:t>
            </a:r>
          </a:p>
          <a:p>
            <a:pPr algn="ctr"/>
            <a:r>
              <a:rPr lang="en-GB" sz="1400" dirty="0" smtClean="0">
                <a:solidFill>
                  <a:schemeClr val="tx1">
                    <a:lumMod val="75000"/>
                    <a:lumOff val="25000"/>
                  </a:schemeClr>
                </a:solidFill>
                <a:latin typeface="Calibri" pitchFamily="34" charset="0"/>
                <a:cs typeface="Arial" pitchFamily="34" charset="0"/>
              </a:rPr>
              <a:t>(from telescopes)</a:t>
            </a:r>
            <a:endParaRPr lang="en-US" sz="1400" dirty="0">
              <a:solidFill>
                <a:schemeClr val="tx1">
                  <a:lumMod val="75000"/>
                  <a:lumOff val="25000"/>
                </a:schemeClr>
              </a:solidFill>
              <a:latin typeface="Calibri" pitchFamily="34" charset="0"/>
              <a:cs typeface="Arial" pitchFamily="34" charset="0"/>
            </a:endParaRPr>
          </a:p>
        </p:txBody>
      </p:sp>
      <p:sp>
        <p:nvSpPr>
          <p:cNvPr id="6" name="Rounded Rectangle 5"/>
          <p:cNvSpPr/>
          <p:nvPr/>
        </p:nvSpPr>
        <p:spPr>
          <a:xfrm>
            <a:off x="1417294" y="2028261"/>
            <a:ext cx="2587097" cy="878304"/>
          </a:xfrm>
          <a:prstGeom prst="roundRect">
            <a:avLst/>
          </a:prstGeom>
          <a:solidFill>
            <a:schemeClr val="bg1"/>
          </a:solidFill>
          <a:ln w="5080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75000"/>
                    <a:lumOff val="25000"/>
                  </a:schemeClr>
                </a:solidFill>
                <a:latin typeface="Calibri" pitchFamily="34" charset="0"/>
                <a:cs typeface="Arial" pitchFamily="34" charset="0"/>
              </a:rPr>
              <a:t>SD </a:t>
            </a:r>
            <a:r>
              <a:rPr lang="en-US" dirty="0" smtClean="0">
                <a:solidFill>
                  <a:schemeClr val="tx1">
                    <a:lumMod val="75000"/>
                    <a:lumOff val="25000"/>
                  </a:schemeClr>
                </a:solidFill>
                <a:latin typeface="Calibri" pitchFamily="34" charset="0"/>
                <a:cs typeface="Arial" pitchFamily="34" charset="0"/>
              </a:rPr>
              <a:t>calibration </a:t>
            </a:r>
            <a:r>
              <a:rPr lang="en-US" dirty="0" smtClean="0">
                <a:solidFill>
                  <a:schemeClr val="tx1">
                    <a:lumMod val="75000"/>
                    <a:lumOff val="25000"/>
                  </a:schemeClr>
                </a:solidFill>
                <a:latin typeface="Calibri" pitchFamily="34" charset="0"/>
                <a:cs typeface="Arial" pitchFamily="34" charset="0"/>
              </a:rPr>
              <a:t>with </a:t>
            </a:r>
            <a:br>
              <a:rPr lang="en-US" dirty="0" smtClean="0">
                <a:solidFill>
                  <a:schemeClr val="tx1">
                    <a:lumMod val="75000"/>
                    <a:lumOff val="25000"/>
                  </a:schemeClr>
                </a:solidFill>
                <a:latin typeface="Calibri" pitchFamily="34" charset="0"/>
                <a:cs typeface="Arial" pitchFamily="34" charset="0"/>
              </a:rPr>
            </a:br>
            <a:r>
              <a:rPr lang="en-US" dirty="0" smtClean="0">
                <a:solidFill>
                  <a:schemeClr val="tx1">
                    <a:lumMod val="75000"/>
                    <a:lumOff val="25000"/>
                  </a:schemeClr>
                </a:solidFill>
                <a:latin typeface="Calibri" pitchFamily="34" charset="0"/>
                <a:cs typeface="Arial" pitchFamily="34" charset="0"/>
              </a:rPr>
              <a:t>FD energy</a:t>
            </a:r>
            <a:endParaRPr lang="en-US" dirty="0">
              <a:solidFill>
                <a:schemeClr val="tx1">
                  <a:lumMod val="75000"/>
                  <a:lumOff val="25000"/>
                </a:schemeClr>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7" name="Rounded Rectangle 6"/>
              <p:cNvSpPr/>
              <p:nvPr/>
            </p:nvSpPr>
            <p:spPr>
              <a:xfrm>
                <a:off x="4086103" y="1124225"/>
                <a:ext cx="942357" cy="525916"/>
              </a:xfrm>
              <a:prstGeom prst="roundRect">
                <a:avLst/>
              </a:prstGeom>
              <a:solidFill>
                <a:schemeClr val="bg1"/>
              </a:solidFill>
              <a:ln w="5080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pt-PT">
                          <a:solidFill>
                            <a:schemeClr val="tx1">
                              <a:lumMod val="75000"/>
                              <a:lumOff val="25000"/>
                            </a:schemeClr>
                          </a:solidFill>
                          <a:latin typeface="Cambria Math" panose="02040503050406030204" pitchFamily="18" charset="0"/>
                          <a:cs typeface="Arial" pitchFamily="34" charset="0"/>
                        </a:rPr>
                        <m:t>∝</m:t>
                      </m:r>
                    </m:oMath>
                  </m:oMathPara>
                </a14:m>
                <a:endParaRPr lang="en-US" dirty="0">
                  <a:solidFill>
                    <a:schemeClr val="tx1">
                      <a:lumMod val="75000"/>
                      <a:lumOff val="25000"/>
                    </a:schemeClr>
                  </a:solidFill>
                  <a:latin typeface="Calibri" pitchFamily="34" charset="0"/>
                  <a:cs typeface="Arial" pitchFamily="34" charset="0"/>
                </a:endParaRPr>
              </a:p>
            </p:txBody>
          </p:sp>
        </mc:Choice>
        <mc:Fallback xmlns="">
          <p:sp>
            <p:nvSpPr>
              <p:cNvPr id="7" name="Rounded Rectangle 6"/>
              <p:cNvSpPr>
                <a:spLocks noRot="1" noChangeAspect="1" noMove="1" noResize="1" noEditPoints="1" noAdjustHandles="1" noChangeArrowheads="1" noChangeShapeType="1" noTextEdit="1"/>
              </p:cNvSpPr>
              <p:nvPr/>
            </p:nvSpPr>
            <p:spPr>
              <a:xfrm>
                <a:off x="4086103" y="1124225"/>
                <a:ext cx="942357" cy="525916"/>
              </a:xfrm>
              <a:prstGeom prst="roundRect">
                <a:avLst/>
              </a:prstGeom>
              <a:blipFill rotWithShape="0">
                <a:blip r:embed="rId3"/>
                <a:stretch>
                  <a:fillRect/>
                </a:stretch>
              </a:blipFill>
              <a:ln w="50800">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8" name="Rounded Rectangle 7"/>
          <p:cNvSpPr/>
          <p:nvPr/>
        </p:nvSpPr>
        <p:spPr>
          <a:xfrm>
            <a:off x="5110172" y="956064"/>
            <a:ext cx="2587097" cy="873920"/>
          </a:xfrm>
          <a:prstGeom prst="roundRect">
            <a:avLst/>
          </a:prstGeom>
          <a:solidFill>
            <a:schemeClr val="bg1"/>
          </a:solidFill>
          <a:ln w="5080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smtClean="0">
                <a:solidFill>
                  <a:schemeClr val="tx1">
                    <a:lumMod val="75000"/>
                    <a:lumOff val="25000"/>
                  </a:schemeClr>
                </a:solidFill>
                <a:latin typeface="Calibri" pitchFamily="34" charset="0"/>
                <a:cs typeface="Arial" pitchFamily="34" charset="0"/>
              </a:rPr>
              <a:t>Electromagnetic development</a:t>
            </a:r>
            <a:br>
              <a:rPr lang="en-GB" dirty="0" smtClean="0">
                <a:solidFill>
                  <a:schemeClr val="tx1">
                    <a:lumMod val="75000"/>
                    <a:lumOff val="25000"/>
                  </a:schemeClr>
                </a:solidFill>
                <a:latin typeface="Calibri" pitchFamily="34" charset="0"/>
                <a:cs typeface="Arial" pitchFamily="34" charset="0"/>
              </a:rPr>
            </a:br>
            <a:r>
              <a:rPr lang="en-GB" sz="1200" dirty="0" smtClean="0">
                <a:solidFill>
                  <a:schemeClr val="tx1">
                    <a:lumMod val="75000"/>
                    <a:lumOff val="25000"/>
                  </a:schemeClr>
                </a:solidFill>
                <a:latin typeface="Calibri" pitchFamily="34" charset="0"/>
                <a:cs typeface="Arial" pitchFamily="34" charset="0"/>
              </a:rPr>
              <a:t>(atmospheric calorimetry)</a:t>
            </a:r>
            <a:endParaRPr lang="en-GB" dirty="0" smtClean="0">
              <a:solidFill>
                <a:schemeClr val="tx1">
                  <a:lumMod val="75000"/>
                  <a:lumOff val="25000"/>
                </a:schemeClr>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9" name="Rounded Rectangle 8"/>
              <p:cNvSpPr/>
              <p:nvPr/>
            </p:nvSpPr>
            <p:spPr>
              <a:xfrm>
                <a:off x="4086103" y="2204455"/>
                <a:ext cx="942357" cy="525916"/>
              </a:xfrm>
              <a:prstGeom prst="roundRect">
                <a:avLst/>
              </a:prstGeom>
              <a:solidFill>
                <a:schemeClr val="bg1"/>
              </a:solidFill>
              <a:ln w="5080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pt-PT" b="0" i="0" smtClean="0">
                          <a:solidFill>
                            <a:schemeClr val="tx1">
                              <a:lumMod val="75000"/>
                              <a:lumOff val="25000"/>
                            </a:schemeClr>
                          </a:solidFill>
                          <a:latin typeface="Cambria Math" panose="02040503050406030204" pitchFamily="18" charset="0"/>
                          <a:cs typeface="Arial" pitchFamily="34" charset="0"/>
                        </a:rPr>
                        <m:t>=</m:t>
                      </m:r>
                    </m:oMath>
                  </m:oMathPara>
                </a14:m>
                <a:endParaRPr lang="en-US" dirty="0">
                  <a:solidFill>
                    <a:schemeClr val="tx1">
                      <a:lumMod val="75000"/>
                      <a:lumOff val="25000"/>
                    </a:schemeClr>
                  </a:solidFill>
                  <a:latin typeface="Calibri" pitchFamily="34" charset="0"/>
                  <a:cs typeface="Arial" pitchFamily="34" charset="0"/>
                </a:endParaRPr>
              </a:p>
            </p:txBody>
          </p:sp>
        </mc:Choice>
        <mc:Fallback xmlns="">
          <p:sp>
            <p:nvSpPr>
              <p:cNvPr id="9" name="Rounded Rectangle 8"/>
              <p:cNvSpPr>
                <a:spLocks noRot="1" noChangeAspect="1" noMove="1" noResize="1" noEditPoints="1" noAdjustHandles="1" noChangeArrowheads="1" noChangeShapeType="1" noTextEdit="1"/>
              </p:cNvSpPr>
              <p:nvPr/>
            </p:nvSpPr>
            <p:spPr>
              <a:xfrm>
                <a:off x="4086103" y="2204455"/>
                <a:ext cx="942357" cy="525916"/>
              </a:xfrm>
              <a:prstGeom prst="roundRect">
                <a:avLst/>
              </a:prstGeom>
              <a:blipFill rotWithShape="0">
                <a:blip r:embed="rId4"/>
                <a:stretch>
                  <a:fillRect/>
                </a:stretch>
              </a:blipFill>
              <a:ln w="50800">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0" name="Rounded Rectangle 9"/>
          <p:cNvSpPr/>
          <p:nvPr/>
        </p:nvSpPr>
        <p:spPr>
          <a:xfrm>
            <a:off x="5110172" y="2028261"/>
            <a:ext cx="2587097" cy="878304"/>
          </a:xfrm>
          <a:prstGeom prst="roundRect">
            <a:avLst/>
          </a:prstGeom>
          <a:solidFill>
            <a:schemeClr val="bg1"/>
          </a:solidFill>
          <a:ln w="5080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lumMod val="75000"/>
                    <a:lumOff val="25000"/>
                  </a:schemeClr>
                </a:solidFill>
                <a:latin typeface="Calibri" pitchFamily="34" charset="0"/>
                <a:cs typeface="Arial" pitchFamily="34" charset="0"/>
              </a:rPr>
              <a:t>(</a:t>
            </a:r>
            <a:r>
              <a:rPr lang="en-GB" sz="1400" dirty="0">
                <a:solidFill>
                  <a:schemeClr val="tx1">
                    <a:lumMod val="75000"/>
                    <a:lumOff val="25000"/>
                  </a:schemeClr>
                </a:solidFill>
                <a:latin typeface="Calibri" pitchFamily="34" charset="0"/>
                <a:cs typeface="Arial" pitchFamily="34" charset="0"/>
              </a:rPr>
              <a:t>from surface detectors)</a:t>
            </a:r>
            <a:endParaRPr lang="en-US" sz="1400" dirty="0">
              <a:solidFill>
                <a:schemeClr val="tx1">
                  <a:lumMod val="75000"/>
                  <a:lumOff val="25000"/>
                </a:schemeClr>
              </a:solidFill>
              <a:latin typeface="Calibri" pitchFamily="34" charset="0"/>
              <a:cs typeface="Arial" pitchFamily="34" charset="0"/>
            </a:endParaRPr>
          </a:p>
          <a:p>
            <a:pPr lvl="0" algn="ctr"/>
            <a:r>
              <a:rPr lang="en-GB" dirty="0">
                <a:solidFill>
                  <a:schemeClr val="tx1">
                    <a:lumMod val="75000"/>
                    <a:lumOff val="25000"/>
                  </a:schemeClr>
                </a:solidFill>
                <a:latin typeface="Calibri" pitchFamily="34" charset="0"/>
                <a:cs typeface="Arial" pitchFamily="34" charset="0"/>
              </a:rPr>
              <a:t>SD </a:t>
            </a:r>
            <a:r>
              <a:rPr lang="en-GB" dirty="0" smtClean="0">
                <a:solidFill>
                  <a:schemeClr val="tx1">
                    <a:lumMod val="75000"/>
                    <a:lumOff val="25000"/>
                  </a:schemeClr>
                </a:solidFill>
                <a:latin typeface="Calibri" pitchFamily="34" charset="0"/>
                <a:cs typeface="Arial" pitchFamily="34" charset="0"/>
              </a:rPr>
              <a:t>= </a:t>
            </a:r>
            <a:r>
              <a:rPr lang="en-GB" b="1" dirty="0" smtClean="0">
                <a:solidFill>
                  <a:schemeClr val="tx1">
                    <a:lumMod val="75000"/>
                    <a:lumOff val="25000"/>
                  </a:schemeClr>
                </a:solidFill>
                <a:latin typeface="Calibri" pitchFamily="34" charset="0"/>
                <a:cs typeface="Arial" pitchFamily="34" charset="0"/>
              </a:rPr>
              <a:t>electromagnetic +</a:t>
            </a:r>
            <a:br>
              <a:rPr lang="en-GB" b="1" dirty="0" smtClean="0">
                <a:solidFill>
                  <a:schemeClr val="tx1">
                    <a:lumMod val="75000"/>
                    <a:lumOff val="25000"/>
                  </a:schemeClr>
                </a:solidFill>
                <a:latin typeface="Calibri" pitchFamily="34" charset="0"/>
                <a:cs typeface="Arial" pitchFamily="34" charset="0"/>
              </a:rPr>
            </a:br>
            <a:r>
              <a:rPr lang="en-GB" b="1" dirty="0" err="1" smtClean="0">
                <a:solidFill>
                  <a:schemeClr val="tx1">
                    <a:lumMod val="75000"/>
                    <a:lumOff val="25000"/>
                  </a:schemeClr>
                </a:solidFill>
                <a:latin typeface="Calibri" pitchFamily="34" charset="0"/>
                <a:cs typeface="Arial" pitchFamily="34" charset="0"/>
              </a:rPr>
              <a:t>muonic</a:t>
            </a:r>
            <a:r>
              <a:rPr lang="en-GB" b="1" dirty="0" smtClean="0">
                <a:solidFill>
                  <a:schemeClr val="tx1">
                    <a:lumMod val="75000"/>
                    <a:lumOff val="25000"/>
                  </a:schemeClr>
                </a:solidFill>
                <a:latin typeface="Calibri" pitchFamily="34" charset="0"/>
                <a:cs typeface="Arial" pitchFamily="34" charset="0"/>
              </a:rPr>
              <a:t> signal</a:t>
            </a:r>
          </a:p>
        </p:txBody>
      </p:sp>
      <p:sp>
        <p:nvSpPr>
          <p:cNvPr id="17" name="Rounded Rectangle 16"/>
          <p:cNvSpPr/>
          <p:nvPr/>
        </p:nvSpPr>
        <p:spPr>
          <a:xfrm>
            <a:off x="1417294" y="3199062"/>
            <a:ext cx="3022626" cy="827963"/>
          </a:xfrm>
          <a:prstGeom prst="roundRect">
            <a:avLst/>
          </a:prstGeom>
          <a:solidFill>
            <a:schemeClr val="bg1"/>
          </a:solidFill>
          <a:ln w="5080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75000"/>
                    <a:lumOff val="25000"/>
                  </a:schemeClr>
                </a:solidFill>
                <a:latin typeface="Calibri" pitchFamily="34" charset="0"/>
                <a:cs typeface="Arial" pitchFamily="34" charset="0"/>
              </a:rPr>
              <a:t>Muons in data</a:t>
            </a:r>
            <a:br>
              <a:rPr lang="en-US" dirty="0" smtClean="0">
                <a:solidFill>
                  <a:schemeClr val="tx1">
                    <a:lumMod val="75000"/>
                    <a:lumOff val="25000"/>
                  </a:schemeClr>
                </a:solidFill>
                <a:latin typeface="Calibri" pitchFamily="34" charset="0"/>
                <a:cs typeface="Arial" pitchFamily="34" charset="0"/>
              </a:rPr>
            </a:br>
            <a:r>
              <a:rPr lang="en-US" dirty="0" smtClean="0">
                <a:solidFill>
                  <a:schemeClr val="tx1">
                    <a:lumMod val="75000"/>
                    <a:lumOff val="25000"/>
                  </a:schemeClr>
                </a:solidFill>
                <a:latin typeface="Calibri" pitchFamily="34" charset="0"/>
                <a:cs typeface="Arial" pitchFamily="34" charset="0"/>
              </a:rPr>
              <a:t>not consistent with models</a:t>
            </a:r>
            <a:endParaRPr lang="en-US" dirty="0">
              <a:solidFill>
                <a:schemeClr val="tx1">
                  <a:lumMod val="75000"/>
                  <a:lumOff val="25000"/>
                </a:schemeClr>
              </a:solidFill>
              <a:latin typeface="Calibri" pitchFamily="34" charset="0"/>
              <a:cs typeface="Arial" pitchFamily="34" charset="0"/>
            </a:endParaRPr>
          </a:p>
        </p:txBody>
      </p:sp>
      <p:sp>
        <p:nvSpPr>
          <p:cNvPr id="20" name="Rounded Rectangle 19"/>
          <p:cNvSpPr/>
          <p:nvPr/>
        </p:nvSpPr>
        <p:spPr>
          <a:xfrm>
            <a:off x="690522" y="4513990"/>
            <a:ext cx="3610097" cy="179855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u="sng" dirty="0" smtClean="0">
                <a:solidFill>
                  <a:schemeClr val="bg1"/>
                </a:solidFill>
                <a:latin typeface="Calibri" pitchFamily="34" charset="0"/>
                <a:cs typeface="Arial" pitchFamily="34" charset="0"/>
              </a:rPr>
              <a:t>Calibrate</a:t>
            </a:r>
            <a:r>
              <a:rPr lang="en-GB" sz="2400" dirty="0" smtClean="0">
                <a:solidFill>
                  <a:schemeClr val="bg1"/>
                </a:solidFill>
                <a:latin typeface="Calibri" pitchFamily="34" charset="0"/>
                <a:cs typeface="Arial" pitchFamily="34" charset="0"/>
              </a:rPr>
              <a:t> the SD energy</a:t>
            </a:r>
            <a:br>
              <a:rPr lang="en-GB" sz="2400" dirty="0" smtClean="0">
                <a:solidFill>
                  <a:schemeClr val="bg1"/>
                </a:solidFill>
                <a:latin typeface="Calibri" pitchFamily="34" charset="0"/>
                <a:cs typeface="Arial" pitchFamily="34" charset="0"/>
              </a:rPr>
            </a:br>
            <a:r>
              <a:rPr lang="en-GB" sz="2400" dirty="0" smtClean="0">
                <a:solidFill>
                  <a:schemeClr val="bg1"/>
                </a:solidFill>
                <a:latin typeface="Calibri" pitchFamily="34" charset="0"/>
                <a:cs typeface="Arial" pitchFamily="34" charset="0"/>
              </a:rPr>
              <a:t>using only the </a:t>
            </a:r>
          </a:p>
          <a:p>
            <a:pPr lvl="0" algn="ctr"/>
            <a:r>
              <a:rPr lang="en-GB" sz="2400" u="sng" dirty="0" smtClean="0">
                <a:solidFill>
                  <a:schemeClr val="bg1"/>
                </a:solidFill>
                <a:latin typeface="Calibri" pitchFamily="34" charset="0"/>
                <a:cs typeface="Arial" pitchFamily="34" charset="0"/>
              </a:rPr>
              <a:t>SD electromagnetic signal</a:t>
            </a:r>
          </a:p>
          <a:p>
            <a:pPr algn="ctr"/>
            <a:r>
              <a:rPr lang="en-US" sz="1400" dirty="0">
                <a:solidFill>
                  <a:schemeClr val="bg1"/>
                </a:solidFill>
                <a:latin typeface="Calibri" pitchFamily="34" charset="0"/>
                <a:cs typeface="Arial" pitchFamily="34" charset="0"/>
              </a:rPr>
              <a:t>(Part </a:t>
            </a:r>
            <a:r>
              <a:rPr lang="en-US" sz="1400" dirty="0" smtClean="0">
                <a:solidFill>
                  <a:schemeClr val="bg1"/>
                </a:solidFill>
                <a:latin typeface="Calibri" pitchFamily="34" charset="0"/>
                <a:cs typeface="Arial" pitchFamily="34" charset="0"/>
              </a:rPr>
              <a:t>3 </a:t>
            </a:r>
            <a:r>
              <a:rPr lang="en-US" sz="1400" dirty="0">
                <a:solidFill>
                  <a:schemeClr val="bg1"/>
                </a:solidFill>
                <a:latin typeface="Calibri" pitchFamily="34" charset="0"/>
                <a:cs typeface="Arial" pitchFamily="34" charset="0"/>
              </a:rPr>
              <a:t>of </a:t>
            </a:r>
            <a:r>
              <a:rPr lang="en-US" sz="1400" dirty="0" smtClean="0">
                <a:solidFill>
                  <a:schemeClr val="bg1"/>
                </a:solidFill>
                <a:latin typeface="Calibri" pitchFamily="34" charset="0"/>
                <a:cs typeface="Arial" pitchFamily="34" charset="0"/>
              </a:rPr>
              <a:t>this </a:t>
            </a:r>
            <a:r>
              <a:rPr lang="en-US" sz="1400" dirty="0">
                <a:solidFill>
                  <a:schemeClr val="bg1"/>
                </a:solidFill>
                <a:latin typeface="Calibri" pitchFamily="34" charset="0"/>
                <a:cs typeface="Arial" pitchFamily="34" charset="0"/>
              </a:rPr>
              <a:t>presentation</a:t>
            </a:r>
            <a:r>
              <a:rPr lang="en-US" sz="1400" dirty="0" smtClean="0">
                <a:solidFill>
                  <a:schemeClr val="bg1"/>
                </a:solidFill>
                <a:latin typeface="Calibri" pitchFamily="34" charset="0"/>
                <a:cs typeface="Arial" pitchFamily="34" charset="0"/>
              </a:rPr>
              <a:t>)</a:t>
            </a:r>
            <a:endParaRPr lang="en-US" sz="1400" dirty="0">
              <a:solidFill>
                <a:schemeClr val="bg1"/>
              </a:solidFill>
              <a:latin typeface="Calibri" pitchFamily="34" charset="0"/>
              <a:cs typeface="Arial" pitchFamily="34" charset="0"/>
            </a:endParaRPr>
          </a:p>
        </p:txBody>
      </p:sp>
      <p:sp>
        <p:nvSpPr>
          <p:cNvPr id="21" name="Rounded Rectangle 20"/>
          <p:cNvSpPr/>
          <p:nvPr/>
        </p:nvSpPr>
        <p:spPr>
          <a:xfrm>
            <a:off x="4854153" y="4455485"/>
            <a:ext cx="3610097" cy="179855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Calibri" pitchFamily="34" charset="0"/>
                <a:cs typeface="Arial" pitchFamily="34" charset="0"/>
              </a:rPr>
              <a:t>Have a </a:t>
            </a:r>
            <a:r>
              <a:rPr lang="en-US" sz="2400" u="sng" dirty="0">
                <a:solidFill>
                  <a:schemeClr val="bg1"/>
                </a:solidFill>
                <a:latin typeface="Calibri" pitchFamily="34" charset="0"/>
                <a:cs typeface="Arial" pitchFamily="34" charset="0"/>
              </a:rPr>
              <a:t>detector</a:t>
            </a:r>
            <a:r>
              <a:rPr lang="en-US" sz="2400" dirty="0">
                <a:solidFill>
                  <a:schemeClr val="bg1"/>
                </a:solidFill>
                <a:latin typeface="Calibri" pitchFamily="34" charset="0"/>
                <a:cs typeface="Arial" pitchFamily="34" charset="0"/>
              </a:rPr>
              <a:t> to measure the </a:t>
            </a:r>
            <a:r>
              <a:rPr lang="en-US" sz="2400" u="sng" dirty="0">
                <a:solidFill>
                  <a:schemeClr val="bg1"/>
                </a:solidFill>
                <a:latin typeface="Calibri" pitchFamily="34" charset="0"/>
                <a:cs typeface="Arial" pitchFamily="34" charset="0"/>
              </a:rPr>
              <a:t>muon</a:t>
            </a:r>
            <a:r>
              <a:rPr lang="en-US" sz="2400" dirty="0">
                <a:solidFill>
                  <a:schemeClr val="bg1"/>
                </a:solidFill>
                <a:latin typeface="Calibri" pitchFamily="34" charset="0"/>
                <a:cs typeface="Arial" pitchFamily="34" charset="0"/>
              </a:rPr>
              <a:t> sector </a:t>
            </a:r>
            <a:r>
              <a:rPr lang="en-US" sz="2400" dirty="0" smtClean="0">
                <a:solidFill>
                  <a:schemeClr val="bg1"/>
                </a:solidFill>
                <a:latin typeface="Calibri" pitchFamily="34" charset="0"/>
                <a:cs typeface="Arial" pitchFamily="34" charset="0"/>
              </a:rPr>
              <a:t>directly</a:t>
            </a:r>
          </a:p>
          <a:p>
            <a:pPr algn="ctr"/>
            <a:r>
              <a:rPr lang="en-US" sz="1400" dirty="0" smtClean="0">
                <a:solidFill>
                  <a:schemeClr val="bg1"/>
                </a:solidFill>
                <a:latin typeface="Calibri" pitchFamily="34" charset="0"/>
                <a:cs typeface="Arial" pitchFamily="34" charset="0"/>
              </a:rPr>
              <a:t>(Part 4 of </a:t>
            </a:r>
            <a:r>
              <a:rPr lang="en-US" sz="1400" dirty="0" smtClean="0">
                <a:solidFill>
                  <a:schemeClr val="bg1"/>
                </a:solidFill>
                <a:latin typeface="Calibri" pitchFamily="34" charset="0"/>
                <a:cs typeface="Arial" pitchFamily="34" charset="0"/>
              </a:rPr>
              <a:t>this </a:t>
            </a:r>
            <a:r>
              <a:rPr lang="en-US" sz="1400" dirty="0" smtClean="0">
                <a:solidFill>
                  <a:schemeClr val="bg1"/>
                </a:solidFill>
                <a:latin typeface="Calibri" pitchFamily="34" charset="0"/>
                <a:cs typeface="Arial" pitchFamily="34" charset="0"/>
              </a:rPr>
              <a:t>presentation)</a:t>
            </a:r>
            <a:endParaRPr lang="en-US" sz="1400" dirty="0">
              <a:solidFill>
                <a:schemeClr val="bg1"/>
              </a:solidFill>
              <a:latin typeface="Calibri" pitchFamily="34" charset="0"/>
              <a:cs typeface="Arial" pitchFamily="34" charset="0"/>
            </a:endParaRPr>
          </a:p>
        </p:txBody>
      </p:sp>
      <p:sp>
        <p:nvSpPr>
          <p:cNvPr id="22" name="Rounded Rectangle 21"/>
          <p:cNvSpPr/>
          <p:nvPr/>
        </p:nvSpPr>
        <p:spPr>
          <a:xfrm>
            <a:off x="4674643" y="3199061"/>
            <a:ext cx="3022626" cy="827963"/>
          </a:xfrm>
          <a:prstGeom prst="roundRect">
            <a:avLst/>
          </a:prstGeom>
          <a:solidFill>
            <a:schemeClr val="bg1"/>
          </a:solidFill>
          <a:ln w="5080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75000"/>
                    <a:lumOff val="25000"/>
                  </a:schemeClr>
                </a:solidFill>
                <a:latin typeface="Calibri" pitchFamily="34" charset="0"/>
                <a:cs typeface="Arial" pitchFamily="34" charset="0"/>
              </a:rPr>
              <a:t>Muons measurement</a:t>
            </a:r>
            <a:br>
              <a:rPr lang="en-US" dirty="0" smtClean="0">
                <a:solidFill>
                  <a:schemeClr val="tx1">
                    <a:lumMod val="75000"/>
                    <a:lumOff val="25000"/>
                  </a:schemeClr>
                </a:solidFill>
                <a:latin typeface="Calibri" pitchFamily="34" charset="0"/>
                <a:cs typeface="Arial" pitchFamily="34" charset="0"/>
              </a:rPr>
            </a:br>
            <a:r>
              <a:rPr lang="en-US" dirty="0" smtClean="0">
                <a:solidFill>
                  <a:schemeClr val="tx1">
                    <a:lumMod val="75000"/>
                    <a:lumOff val="25000"/>
                  </a:schemeClr>
                </a:solidFill>
                <a:latin typeface="Calibri" pitchFamily="34" charset="0"/>
                <a:cs typeface="Arial" pitchFamily="34" charset="0"/>
              </a:rPr>
              <a:t>correlated with energy</a:t>
            </a:r>
            <a:endParaRPr lang="en-US" dirty="0">
              <a:solidFill>
                <a:schemeClr val="tx1">
                  <a:lumMod val="75000"/>
                  <a:lumOff val="25000"/>
                </a:schemeClr>
              </a:solidFill>
              <a:latin typeface="Calibri" pitchFamily="34" charset="0"/>
              <a:cs typeface="Arial" pitchFamily="34" charset="0"/>
            </a:endParaRPr>
          </a:p>
        </p:txBody>
      </p:sp>
    </p:spTree>
    <p:extLst>
      <p:ext uri="{BB962C8B-B14F-4D97-AF65-F5344CB8AC3E}">
        <p14:creationId xmlns:p14="http://schemas.microsoft.com/office/powerpoint/2010/main" val="45475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7" grpId="0" animBg="1"/>
      <p:bldP spid="20" grpId="0" animBg="1"/>
      <p:bldP spid="21" grpId="0" animBg="1"/>
      <p:bldP spid="2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Cherenkov emission</a:t>
            </a:r>
            <a:r>
              <a:rPr lang="en-US" dirty="0" smtClean="0"/>
              <a:t>: </a:t>
            </a:r>
            <a:r>
              <a:rPr lang="en-US" dirty="0"/>
              <a:t>reconstruction…</a:t>
            </a:r>
          </a:p>
        </p:txBody>
      </p:sp>
      <p:sp>
        <p:nvSpPr>
          <p:cNvPr id="4" name="Slide Number Placeholder 3"/>
          <p:cNvSpPr>
            <a:spLocks noGrp="1"/>
          </p:cNvSpPr>
          <p:nvPr>
            <p:ph type="sldNum" sz="quarter" idx="12"/>
          </p:nvPr>
        </p:nvSpPr>
        <p:spPr/>
        <p:txBody>
          <a:bodyPr/>
          <a:lstStyle/>
          <a:p>
            <a:fld id="{8745C66F-FC7B-4C52-931F-EAABACA1CBDF}" type="slidenum">
              <a:rPr lang="en-US" smtClean="0"/>
              <a:pPr/>
              <a:t>100</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340" y="1982795"/>
            <a:ext cx="2947396" cy="190945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128" y="1539063"/>
            <a:ext cx="2947396" cy="190945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4732" y="1539063"/>
            <a:ext cx="2947396" cy="1909457"/>
          </a:xfrm>
          <a:prstGeom prst="rect">
            <a:avLst/>
          </a:prstGeom>
        </p:spPr>
      </p:pic>
      <p:pic>
        <p:nvPicPr>
          <p:cNvPr id="15" name="Picture 14"/>
          <p:cNvPicPr>
            <a:picLocks noChangeAspect="1"/>
          </p:cNvPicPr>
          <p:nvPr/>
        </p:nvPicPr>
        <p:blipFill>
          <a:blip r:embed="rId6"/>
          <a:stretch>
            <a:fillRect/>
          </a:stretch>
        </p:blipFill>
        <p:spPr>
          <a:xfrm>
            <a:off x="89706" y="3996964"/>
            <a:ext cx="3087127" cy="1972387"/>
          </a:xfrm>
          <a:prstGeom prst="rect">
            <a:avLst/>
          </a:prstGeom>
        </p:spPr>
      </p:pic>
      <mc:AlternateContent xmlns:mc="http://schemas.openxmlformats.org/markup-compatibility/2006" xmlns:a14="http://schemas.microsoft.com/office/drawing/2010/main">
        <mc:Choice Requires="a14">
          <p:sp>
            <p:nvSpPr>
              <p:cNvPr id="16" name="Rounded Rectangle 15"/>
              <p:cNvSpPr/>
              <p:nvPr/>
            </p:nvSpPr>
            <p:spPr>
              <a:xfrm>
                <a:off x="468313" y="1520137"/>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Para xmlns:m="http://schemas.openxmlformats.org/officeDocument/2006/math">
                    <m:oMathParaPr>
                      <m:jc m:val="centerGroup"/>
                    </m:oMathParaPr>
                    <m:oMath xmlns:m="http://schemas.openxmlformats.org/officeDocument/2006/math">
                      <m:sSub>
                        <m:sSubPr>
                          <m:ctrlPr>
                            <a:rPr lang="pt-PT" sz="1100" b="0" i="1" smtClean="0">
                              <a:solidFill>
                                <a:srgbClr val="800000"/>
                              </a:solidFill>
                              <a:latin typeface="Cambria Math" panose="02040503050406030204" pitchFamily="18" charset="0"/>
                              <a:cs typeface="Arial" pitchFamily="34" charset="0"/>
                            </a:rPr>
                          </m:ctrlPr>
                        </m:sSubPr>
                        <m:e>
                          <m:r>
                            <a:rPr lang="pt-PT" sz="1100" b="0" i="1" smtClean="0">
                              <a:solidFill>
                                <a:srgbClr val="800000"/>
                              </a:solidFill>
                              <a:latin typeface="Cambria Math" panose="02040503050406030204" pitchFamily="18" charset="0"/>
                              <a:cs typeface="Arial" pitchFamily="34" charset="0"/>
                            </a:rPr>
                            <m:t>𝜁</m:t>
                          </m:r>
                        </m:e>
                        <m:sub>
                          <m:r>
                            <a:rPr lang="pt-PT" sz="1100" b="0" i="1" smtClean="0">
                              <a:solidFill>
                                <a:srgbClr val="800000"/>
                              </a:solidFill>
                              <a:latin typeface="Cambria Math" panose="02040503050406030204" pitchFamily="18" charset="0"/>
                              <a:cs typeface="Arial" pitchFamily="34" charset="0"/>
                            </a:rPr>
                            <m:t>𝑜𝑝𝑡𝑖𝑚𝑢𝑚</m:t>
                          </m:r>
                        </m:sub>
                      </m:sSub>
                    </m:oMath>
                  </m:oMathPara>
                </a14:m>
                <a:endParaRPr lang="en-GB" sz="1100" dirty="0" smtClean="0">
                  <a:solidFill>
                    <a:srgbClr val="800000"/>
                  </a:solidFill>
                  <a:latin typeface="Calibri" pitchFamily="34" charset="0"/>
                  <a:cs typeface="Arial" pitchFamily="34" charset="0"/>
                </a:endParaRPr>
              </a:p>
            </p:txBody>
          </p:sp>
        </mc:Choice>
        <mc:Fallback xmlns="">
          <p:sp>
            <p:nvSpPr>
              <p:cNvPr id="16" name="Rounded Rectangle 15"/>
              <p:cNvSpPr>
                <a:spLocks noRot="1" noChangeAspect="1" noMove="1" noResize="1" noEditPoints="1" noAdjustHandles="1" noChangeArrowheads="1" noChangeShapeType="1" noTextEdit="1"/>
              </p:cNvSpPr>
              <p:nvPr/>
            </p:nvSpPr>
            <p:spPr>
              <a:xfrm>
                <a:off x="468313" y="1520137"/>
                <a:ext cx="2228029" cy="316834"/>
              </a:xfrm>
              <a:prstGeom prst="roundRect">
                <a:avLst>
                  <a:gd name="adj" fmla="val 4604"/>
                </a:avLst>
              </a:prstGeom>
              <a:blipFill rotWithShape="0">
                <a:blip r:embed="rId7"/>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7" name="Rounded Rectangle 16"/>
          <p:cNvSpPr/>
          <p:nvPr/>
        </p:nvSpPr>
        <p:spPr>
          <a:xfrm>
            <a:off x="3657129" y="1222229"/>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Energy</a:t>
            </a:r>
            <a:endParaRPr lang="en-GB" sz="11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8" name="Rounded Rectangle 17"/>
              <p:cNvSpPr/>
              <p:nvPr/>
            </p:nvSpPr>
            <p:spPr>
              <a:xfrm>
                <a:off x="3657129" y="3892252"/>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Para xmlns:m="http://schemas.openxmlformats.org/officeDocument/2006/math">
                    <m:oMathParaPr>
                      <m:jc m:val="centerGroup"/>
                    </m:oMathParaPr>
                    <m:oMath xmlns:m="http://schemas.openxmlformats.org/officeDocument/2006/math">
                      <m:sSub>
                        <m:sSubPr>
                          <m:ctrlPr>
                            <a:rPr lang="pt-PT" sz="1100" b="0" i="1" smtClean="0">
                              <a:solidFill>
                                <a:srgbClr val="800000"/>
                              </a:solidFill>
                              <a:latin typeface="Cambria Math" panose="02040503050406030204" pitchFamily="18" charset="0"/>
                              <a:cs typeface="Arial" pitchFamily="34" charset="0"/>
                            </a:rPr>
                          </m:ctrlPr>
                        </m:sSubPr>
                        <m:e>
                          <m:r>
                            <a:rPr lang="pt-PT" sz="1100" b="0" i="1" smtClean="0">
                              <a:solidFill>
                                <a:srgbClr val="800000"/>
                              </a:solidFill>
                              <a:latin typeface="Cambria Math" panose="02040503050406030204" pitchFamily="18" charset="0"/>
                              <a:cs typeface="Arial" pitchFamily="34" charset="0"/>
                            </a:rPr>
                            <m:t>𝑋</m:t>
                          </m:r>
                        </m:e>
                        <m:sub>
                          <m:r>
                            <a:rPr lang="pt-PT" sz="1100" b="0" i="1" smtClean="0">
                              <a:solidFill>
                                <a:srgbClr val="800000"/>
                              </a:solidFill>
                              <a:latin typeface="Cambria Math" panose="02040503050406030204" pitchFamily="18" charset="0"/>
                              <a:cs typeface="Arial" pitchFamily="34" charset="0"/>
                            </a:rPr>
                            <m:t>𝑚𝑎𝑥</m:t>
                          </m:r>
                        </m:sub>
                      </m:sSub>
                    </m:oMath>
                  </m:oMathPara>
                </a14:m>
                <a:endParaRPr lang="en-GB" sz="1100" dirty="0" smtClean="0">
                  <a:solidFill>
                    <a:srgbClr val="800000"/>
                  </a:solidFill>
                  <a:latin typeface="Calibri" pitchFamily="34" charset="0"/>
                  <a:cs typeface="Arial" pitchFamily="34" charset="0"/>
                </a:endParaRPr>
              </a:p>
            </p:txBody>
          </p:sp>
        </mc:Choice>
        <mc:Fallback xmlns="">
          <p:sp>
            <p:nvSpPr>
              <p:cNvPr id="18" name="Rounded Rectangle 17"/>
              <p:cNvSpPr>
                <a:spLocks noRot="1" noChangeAspect="1" noMove="1" noResize="1" noEditPoints="1" noAdjustHandles="1" noChangeArrowheads="1" noChangeShapeType="1" noTextEdit="1"/>
              </p:cNvSpPr>
              <p:nvPr/>
            </p:nvSpPr>
            <p:spPr>
              <a:xfrm>
                <a:off x="3657129" y="3892252"/>
                <a:ext cx="2228029" cy="316834"/>
              </a:xfrm>
              <a:prstGeom prst="roundRect">
                <a:avLst>
                  <a:gd name="adj" fmla="val 4604"/>
                </a:avLst>
              </a:prstGeom>
              <a:blipFill rotWithShape="0">
                <a:blip r:embed="rId8"/>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72128" y="4509035"/>
            <a:ext cx="2946377" cy="1908797"/>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25751" y="4509035"/>
            <a:ext cx="2946377" cy="1908797"/>
          </a:xfrm>
          <a:prstGeom prst="rect">
            <a:avLst/>
          </a:prstGeom>
        </p:spPr>
      </p:pic>
    </p:spTree>
    <p:extLst>
      <p:ext uri="{BB962C8B-B14F-4D97-AF65-F5344CB8AC3E}">
        <p14:creationId xmlns:p14="http://schemas.microsoft.com/office/powerpoint/2010/main" val="14955635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Cherenkov emission</a:t>
            </a:r>
            <a:r>
              <a:rPr lang="en-US" dirty="0" smtClean="0"/>
              <a:t>: alpha shower</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101</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1754" y="4276933"/>
            <a:ext cx="3449256" cy="223458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892" y="2758588"/>
            <a:ext cx="3449256" cy="2234585"/>
          </a:xfrm>
          <a:prstGeom prst="rect">
            <a:avLst/>
          </a:prstGeom>
        </p:spPr>
      </p:pic>
      <p:pic>
        <p:nvPicPr>
          <p:cNvPr id="7" name="Picture 7"/>
          <p:cNvPicPr>
            <a:picLocks noChangeAspect="1" noChangeArrowheads="1"/>
          </p:cNvPicPr>
          <p:nvPr/>
        </p:nvPicPr>
        <p:blipFill>
          <a:blip r:embed="rId5" cstate="print"/>
          <a:srcRect/>
          <a:stretch>
            <a:fillRect/>
          </a:stretch>
        </p:blipFill>
        <p:spPr bwMode="auto">
          <a:xfrm>
            <a:off x="6077014" y="1514051"/>
            <a:ext cx="2952328" cy="1970265"/>
          </a:xfrm>
          <a:prstGeom prst="rect">
            <a:avLst/>
          </a:prstGeom>
          <a:noFill/>
          <a:ln w="9525">
            <a:noFill/>
            <a:miter lim="800000"/>
            <a:headEnd/>
            <a:tailEnd/>
          </a:ln>
        </p:spPr>
      </p:pic>
      <p:pic>
        <p:nvPicPr>
          <p:cNvPr id="8" name="Picture 9"/>
          <p:cNvPicPr>
            <a:picLocks noChangeAspect="1" noChangeArrowheads="1"/>
          </p:cNvPicPr>
          <p:nvPr/>
        </p:nvPicPr>
        <p:blipFill>
          <a:blip r:embed="rId6" cstate="print"/>
          <a:srcRect/>
          <a:stretch>
            <a:fillRect/>
          </a:stretch>
        </p:blipFill>
        <p:spPr bwMode="auto">
          <a:xfrm>
            <a:off x="6005005" y="4221981"/>
            <a:ext cx="3058747" cy="2049676"/>
          </a:xfrm>
          <a:prstGeom prst="rect">
            <a:avLst/>
          </a:prstGeom>
          <a:noFill/>
          <a:ln w="9525">
            <a:noFill/>
            <a:miter lim="800000"/>
            <a:headEnd/>
            <a:tailEnd/>
          </a:ln>
        </p:spPr>
      </p:pic>
      <p:pic>
        <p:nvPicPr>
          <p:cNvPr id="9" name="Picture 8"/>
          <p:cNvPicPr>
            <a:picLocks noChangeAspect="1" noChangeArrowheads="1"/>
          </p:cNvPicPr>
          <p:nvPr/>
        </p:nvPicPr>
        <p:blipFill>
          <a:blip r:embed="rId7" cstate="print"/>
          <a:srcRect/>
          <a:stretch>
            <a:fillRect/>
          </a:stretch>
        </p:blipFill>
        <p:spPr bwMode="auto">
          <a:xfrm>
            <a:off x="6077013" y="1499945"/>
            <a:ext cx="2952328" cy="1982541"/>
          </a:xfrm>
          <a:prstGeom prst="rect">
            <a:avLst/>
          </a:prstGeom>
          <a:noFill/>
          <a:ln w="9525">
            <a:noFill/>
            <a:miter lim="800000"/>
            <a:headEnd/>
            <a:tailEnd/>
          </a:ln>
        </p:spPr>
      </p:pic>
      <p:pic>
        <p:nvPicPr>
          <p:cNvPr id="10" name="Picture 10"/>
          <p:cNvPicPr>
            <a:picLocks noChangeAspect="1" noChangeArrowheads="1"/>
          </p:cNvPicPr>
          <p:nvPr/>
        </p:nvPicPr>
        <p:blipFill>
          <a:blip r:embed="rId8" cstate="print"/>
          <a:srcRect/>
          <a:stretch>
            <a:fillRect/>
          </a:stretch>
        </p:blipFill>
        <p:spPr bwMode="auto">
          <a:xfrm>
            <a:off x="6041010" y="4251329"/>
            <a:ext cx="3102990" cy="2002726"/>
          </a:xfrm>
          <a:prstGeom prst="rect">
            <a:avLst/>
          </a:prstGeom>
          <a:noFill/>
          <a:ln w="9525">
            <a:noFill/>
            <a:miter lim="800000"/>
            <a:headEnd/>
            <a:tailEnd/>
          </a:ln>
        </p:spPr>
      </p:pic>
      <p:sp>
        <p:nvSpPr>
          <p:cNvPr id="11" name="TextBox 10"/>
          <p:cNvSpPr txBox="1"/>
          <p:nvPr/>
        </p:nvSpPr>
        <p:spPr>
          <a:xfrm>
            <a:off x="5917706" y="1142964"/>
            <a:ext cx="2952328" cy="369332"/>
          </a:xfrm>
          <a:prstGeom prst="rect">
            <a:avLst/>
          </a:prstGeom>
          <a:noFill/>
        </p:spPr>
        <p:txBody>
          <a:bodyPr wrap="square" rtlCol="0">
            <a:spAutoFit/>
          </a:bodyPr>
          <a:lstStyle/>
          <a:p>
            <a:pPr indent="179388">
              <a:buClr>
                <a:srgbClr val="540000"/>
              </a:buClr>
              <a:buSzPct val="75000"/>
              <a:buFont typeface="Wingdings" pitchFamily="2" charset="2"/>
              <a:buChar char="q"/>
            </a:pPr>
            <a:r>
              <a:rPr lang="en-GB" b="1" dirty="0" smtClean="0">
                <a:solidFill>
                  <a:srgbClr val="540000"/>
                </a:solidFill>
                <a:effectLst>
                  <a:outerShdw blurRad="38100" dist="38100" dir="2700000" algn="tl">
                    <a:srgbClr val="000000">
                      <a:alpha val="43137"/>
                    </a:srgbClr>
                  </a:outerShdw>
                </a:effectLst>
              </a:rPr>
              <a:t>Fluorescence rich event</a:t>
            </a:r>
            <a:endParaRPr lang="en-GB" b="1" dirty="0">
              <a:solidFill>
                <a:srgbClr val="540000"/>
              </a:solidFill>
              <a:effectLst>
                <a:outerShdw blurRad="38100" dist="38100" dir="2700000" algn="tl">
                  <a:srgbClr val="000000">
                    <a:alpha val="43137"/>
                  </a:srgbClr>
                </a:outerShdw>
              </a:effectLst>
            </a:endParaRPr>
          </a:p>
        </p:txBody>
      </p:sp>
      <p:sp>
        <p:nvSpPr>
          <p:cNvPr id="12" name="TextBox 11"/>
          <p:cNvSpPr txBox="1"/>
          <p:nvPr/>
        </p:nvSpPr>
        <p:spPr>
          <a:xfrm>
            <a:off x="5953710" y="3900778"/>
            <a:ext cx="2952328" cy="369332"/>
          </a:xfrm>
          <a:prstGeom prst="rect">
            <a:avLst/>
          </a:prstGeom>
          <a:noFill/>
        </p:spPr>
        <p:txBody>
          <a:bodyPr wrap="square" rtlCol="0">
            <a:spAutoFit/>
          </a:bodyPr>
          <a:lstStyle/>
          <a:p>
            <a:pPr indent="179388">
              <a:buClr>
                <a:srgbClr val="540000"/>
              </a:buClr>
              <a:buSzPct val="75000"/>
              <a:buFont typeface="Wingdings" pitchFamily="2" charset="2"/>
              <a:buChar char="q"/>
            </a:pPr>
            <a:r>
              <a:rPr lang="en-GB" b="1" dirty="0" smtClean="0">
                <a:solidFill>
                  <a:srgbClr val="540000"/>
                </a:solidFill>
                <a:effectLst>
                  <a:outerShdw blurRad="38100" dist="38100" dir="2700000" algn="tl">
                    <a:srgbClr val="000000">
                      <a:alpha val="43137"/>
                    </a:srgbClr>
                  </a:outerShdw>
                </a:effectLst>
              </a:rPr>
              <a:t>Cherenkov rich event</a:t>
            </a:r>
            <a:endParaRPr lang="en-GB" b="1" dirty="0">
              <a:solidFill>
                <a:srgbClr val="540000"/>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3" name="Rounded Rectangle 12"/>
              <p:cNvSpPr/>
              <p:nvPr/>
            </p:nvSpPr>
            <p:spPr>
              <a:xfrm>
                <a:off x="753191" y="853301"/>
                <a:ext cx="3035431" cy="366370"/>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rgbClr val="800000"/>
                    </a:solidFill>
                    <a:latin typeface="Calibri" pitchFamily="34" charset="0"/>
                    <a:cs typeface="Arial" pitchFamily="34" charset="0"/>
                  </a:rPr>
                  <a:t>Light at diaphragm with </a:t>
                </a:r>
                <a14:m>
                  <m:oMath xmlns:m="http://schemas.openxmlformats.org/officeDocument/2006/math">
                    <m:sSub>
                      <m:sSubPr>
                        <m:ctrlPr>
                          <a:rPr lang="pt-PT" sz="1600" b="0" i="1" smtClean="0">
                            <a:solidFill>
                              <a:srgbClr val="800000"/>
                            </a:solidFill>
                            <a:latin typeface="Cambria Math" panose="02040503050406030204" pitchFamily="18" charset="0"/>
                            <a:cs typeface="Arial" pitchFamily="34" charset="0"/>
                          </a:rPr>
                        </m:ctrlPr>
                      </m:sSubPr>
                      <m:e>
                        <m:r>
                          <a:rPr lang="pt-PT" sz="1600" b="0" i="1" smtClean="0">
                            <a:solidFill>
                              <a:srgbClr val="800000"/>
                            </a:solidFill>
                            <a:latin typeface="Cambria Math" panose="02040503050406030204" pitchFamily="18" charset="0"/>
                            <a:cs typeface="Arial" pitchFamily="34" charset="0"/>
                          </a:rPr>
                          <m:t>𝛼</m:t>
                        </m:r>
                      </m:e>
                      <m:sub>
                        <m:r>
                          <a:rPr lang="pt-PT" sz="1600" b="0" i="1" smtClean="0">
                            <a:solidFill>
                              <a:srgbClr val="800000"/>
                            </a:solidFill>
                            <a:latin typeface="Cambria Math" panose="02040503050406030204" pitchFamily="18" charset="0"/>
                            <a:cs typeface="Arial" pitchFamily="34" charset="0"/>
                          </a:rPr>
                          <m:t>𝑠h</m:t>
                        </m:r>
                      </m:sub>
                    </m:sSub>
                  </m:oMath>
                </a14:m>
                <a:endParaRPr lang="en-GB" sz="1600" dirty="0" smtClean="0">
                  <a:solidFill>
                    <a:srgbClr val="800000"/>
                  </a:solidFill>
                  <a:latin typeface="Calibri" pitchFamily="34" charset="0"/>
                  <a:cs typeface="Arial" pitchFamily="34" charset="0"/>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753191" y="853301"/>
                <a:ext cx="3035431" cy="366370"/>
              </a:xfrm>
              <a:prstGeom prst="roundRect">
                <a:avLst>
                  <a:gd name="adj" fmla="val 4604"/>
                </a:avLst>
              </a:prstGeom>
              <a:blipFill rotWithShape="0">
                <a:blip r:embed="rId9"/>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14" name="Straight Arrow Connector 13"/>
          <p:cNvCxnSpPr/>
          <p:nvPr/>
        </p:nvCxnSpPr>
        <p:spPr>
          <a:xfrm>
            <a:off x="1150778" y="1206418"/>
            <a:ext cx="1911149" cy="1463551"/>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5246" y="1238335"/>
            <a:ext cx="847453" cy="523220"/>
          </a:xfrm>
          <a:prstGeom prst="rect">
            <a:avLst/>
          </a:prstGeom>
          <a:noFill/>
        </p:spPr>
        <p:txBody>
          <a:bodyPr wrap="square" rtlCol="0">
            <a:spAutoFit/>
          </a:bodyPr>
          <a:lstStyle/>
          <a:p>
            <a:r>
              <a:rPr lang="pt-PT" sz="1400" dirty="0" err="1" smtClean="0">
                <a:solidFill>
                  <a:srgbClr val="FF0000"/>
                </a:solidFill>
              </a:rPr>
              <a:t>Shower</a:t>
            </a:r>
            <a:r>
              <a:rPr lang="pt-PT" sz="1400" dirty="0" smtClean="0">
                <a:solidFill>
                  <a:srgbClr val="FF0000"/>
                </a:solidFill>
              </a:rPr>
              <a:t> </a:t>
            </a:r>
            <a:r>
              <a:rPr lang="pt-PT" sz="1400" dirty="0" err="1" smtClean="0">
                <a:solidFill>
                  <a:srgbClr val="FF0000"/>
                </a:solidFill>
              </a:rPr>
              <a:t>axis</a:t>
            </a:r>
            <a:endParaRPr lang="pt-PT" sz="1400" dirty="0">
              <a:solidFill>
                <a:srgbClr val="FF0000"/>
              </a:solidFill>
            </a:endParaRPr>
          </a:p>
        </p:txBody>
      </p:sp>
      <p:sp>
        <p:nvSpPr>
          <p:cNvPr id="16" name="TextBox 15"/>
          <p:cNvSpPr txBox="1"/>
          <p:nvPr/>
        </p:nvSpPr>
        <p:spPr>
          <a:xfrm>
            <a:off x="1582954" y="2531470"/>
            <a:ext cx="714586" cy="276999"/>
          </a:xfrm>
          <a:prstGeom prst="rect">
            <a:avLst/>
          </a:prstGeom>
          <a:noFill/>
        </p:spPr>
        <p:txBody>
          <a:bodyPr wrap="square" rtlCol="0">
            <a:spAutoFit/>
          </a:bodyPr>
          <a:lstStyle/>
          <a:p>
            <a:r>
              <a:rPr lang="pt-PT" sz="1200" dirty="0" err="1"/>
              <a:t>g</a:t>
            </a:r>
            <a:r>
              <a:rPr lang="pt-PT" sz="1200" dirty="0" err="1" smtClean="0"/>
              <a:t>round</a:t>
            </a:r>
            <a:endParaRPr lang="pt-PT" sz="1200" dirty="0"/>
          </a:p>
        </p:txBody>
      </p:sp>
      <mc:AlternateContent xmlns:mc="http://schemas.openxmlformats.org/markup-compatibility/2006" xmlns:a14="http://schemas.microsoft.com/office/drawing/2010/main">
        <mc:Choice Requires="a14">
          <p:sp>
            <p:nvSpPr>
              <p:cNvPr id="17" name="Rectangle 16"/>
              <p:cNvSpPr/>
              <p:nvPr/>
            </p:nvSpPr>
            <p:spPr>
              <a:xfrm>
                <a:off x="2096767" y="1499945"/>
                <a:ext cx="5933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PT" b="1" i="1" smtClean="0">
                              <a:solidFill>
                                <a:schemeClr val="accent6">
                                  <a:lumMod val="75000"/>
                                </a:schemeClr>
                              </a:solidFill>
                              <a:latin typeface="Cambria Math" panose="02040503050406030204" pitchFamily="18" charset="0"/>
                            </a:rPr>
                          </m:ctrlPr>
                        </m:sSubPr>
                        <m:e>
                          <m:r>
                            <a:rPr lang="pt-PT" b="1" i="1" smtClean="0">
                              <a:solidFill>
                                <a:schemeClr val="accent6">
                                  <a:lumMod val="75000"/>
                                </a:schemeClr>
                              </a:solidFill>
                              <a:latin typeface="Cambria Math"/>
                            </a:rPr>
                            <m:t>𝜶</m:t>
                          </m:r>
                        </m:e>
                        <m:sub>
                          <m:r>
                            <a:rPr lang="pt-PT" b="1" i="1" smtClean="0">
                              <a:solidFill>
                                <a:schemeClr val="accent6">
                                  <a:lumMod val="75000"/>
                                </a:schemeClr>
                              </a:solidFill>
                              <a:latin typeface="Cambria Math" panose="02040503050406030204" pitchFamily="18" charset="0"/>
                            </a:rPr>
                            <m:t>𝒔𝒉</m:t>
                          </m:r>
                        </m:sub>
                      </m:sSub>
                    </m:oMath>
                  </m:oMathPara>
                </a14:m>
                <a:endParaRPr lang="pt-PT" b="1" dirty="0">
                  <a:solidFill>
                    <a:schemeClr val="accent6">
                      <a:lumMod val="75000"/>
                    </a:schemeClr>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2096767" y="1499945"/>
                <a:ext cx="593368" cy="369332"/>
              </a:xfrm>
              <a:prstGeom prst="rect">
                <a:avLst/>
              </a:prstGeom>
              <a:blipFill rotWithShape="0">
                <a:blip r:embed="rId10"/>
                <a:stretch>
                  <a:fillRect/>
                </a:stretch>
              </a:blipFill>
            </p:spPr>
            <p:txBody>
              <a:bodyPr/>
              <a:lstStyle/>
              <a:p>
                <a:r>
                  <a:rPr lang="en-US">
                    <a:noFill/>
                  </a:rPr>
                  <a:t> </a:t>
                </a:r>
              </a:p>
            </p:txBody>
          </p:sp>
        </mc:Fallback>
      </mc:AlternateContent>
      <p:grpSp>
        <p:nvGrpSpPr>
          <p:cNvPr id="18" name="Group 17"/>
          <p:cNvGrpSpPr/>
          <p:nvPr/>
        </p:nvGrpSpPr>
        <p:grpSpPr>
          <a:xfrm flipH="1">
            <a:off x="3078002" y="1855800"/>
            <a:ext cx="987197" cy="1048762"/>
            <a:chOff x="1206259" y="5181000"/>
            <a:chExt cx="987197" cy="1048762"/>
          </a:xfrm>
        </p:grpSpPr>
        <p:sp>
          <p:nvSpPr>
            <p:cNvPr id="19" name="Arc 18"/>
            <p:cNvSpPr/>
            <p:nvPr/>
          </p:nvSpPr>
          <p:spPr>
            <a:xfrm>
              <a:off x="1231410" y="5543962"/>
              <a:ext cx="685800" cy="685800"/>
            </a:xfrm>
            <a:prstGeom prst="arc">
              <a:avLst>
                <a:gd name="adj1" fmla="val 10834376"/>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0" name="TextBox 19"/>
            <p:cNvSpPr txBox="1"/>
            <p:nvPr/>
          </p:nvSpPr>
          <p:spPr>
            <a:xfrm>
              <a:off x="1206259" y="5181000"/>
              <a:ext cx="685800" cy="369332"/>
            </a:xfrm>
            <a:prstGeom prst="rect">
              <a:avLst/>
            </a:prstGeom>
            <a:noFill/>
          </p:spPr>
          <p:txBody>
            <a:bodyPr wrap="square" rtlCol="0">
              <a:spAutoFit/>
            </a:bodyPr>
            <a:lstStyle/>
            <a:p>
              <a:r>
                <a:rPr lang="pt-PT" b="1" dirty="0" err="1" smtClean="0">
                  <a:solidFill>
                    <a:srgbClr val="C00000"/>
                  </a:solidFill>
                </a:rPr>
                <a:t>eye</a:t>
              </a:r>
              <a:endParaRPr lang="pt-PT" b="1" dirty="0">
                <a:solidFill>
                  <a:srgbClr val="C00000"/>
                </a:solidFill>
              </a:endParaRPr>
            </a:p>
          </p:txBody>
        </p:sp>
        <p:grpSp>
          <p:nvGrpSpPr>
            <p:cNvPr id="21" name="Group 20"/>
            <p:cNvGrpSpPr/>
            <p:nvPr/>
          </p:nvGrpSpPr>
          <p:grpSpPr>
            <a:xfrm>
              <a:off x="1649709" y="5484742"/>
              <a:ext cx="543747" cy="245974"/>
              <a:chOff x="2727050" y="4603429"/>
              <a:chExt cx="1118214" cy="505845"/>
            </a:xfrm>
          </p:grpSpPr>
          <p:cxnSp>
            <p:nvCxnSpPr>
              <p:cNvPr id="22" name="Straight Arrow Connector 21"/>
              <p:cNvCxnSpPr/>
              <p:nvPr/>
            </p:nvCxnSpPr>
            <p:spPr>
              <a:xfrm flipV="1">
                <a:off x="2736193" y="4628835"/>
                <a:ext cx="1109071" cy="472410"/>
              </a:xfrm>
              <a:prstGeom prst="straightConnector1">
                <a:avLst/>
              </a:prstGeom>
              <a:ln w="952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2727050" y="4603429"/>
                <a:ext cx="891913" cy="505845"/>
                <a:chOff x="2727960" y="2905137"/>
                <a:chExt cx="3888321" cy="2205245"/>
              </a:xfrm>
            </p:grpSpPr>
            <p:cxnSp>
              <p:nvCxnSpPr>
                <p:cNvPr id="24" name="Straight Arrow Connector 23"/>
                <p:cNvCxnSpPr/>
                <p:nvPr/>
              </p:nvCxnSpPr>
              <p:spPr>
                <a:xfrm flipV="1">
                  <a:off x="2737104" y="2959742"/>
                  <a:ext cx="3330383" cy="2142610"/>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6" idx="4"/>
                </p:cNvCxnSpPr>
                <p:nvPr/>
              </p:nvCxnSpPr>
              <p:spPr>
                <a:xfrm flipV="1">
                  <a:off x="2727960" y="4230571"/>
                  <a:ext cx="3888321" cy="879811"/>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rot="20226718">
                  <a:off x="6096235" y="2905137"/>
                  <a:ext cx="503464" cy="1379750"/>
                </a:xfrm>
                <a:prstGeom prst="ellipse">
                  <a:avLst/>
                </a:prstGeom>
                <a:no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grpSp>
      <p:cxnSp>
        <p:nvCxnSpPr>
          <p:cNvPr id="27" name="Straight Arrow Connector 26"/>
          <p:cNvCxnSpPr/>
          <p:nvPr/>
        </p:nvCxnSpPr>
        <p:spPr>
          <a:xfrm flipH="1" flipV="1">
            <a:off x="1497320" y="1478712"/>
            <a:ext cx="1270804" cy="592663"/>
          </a:xfrm>
          <a:prstGeom prst="straightConnector1">
            <a:avLst/>
          </a:prstGeom>
          <a:ln w="25400">
            <a:solidFill>
              <a:schemeClr val="accent6">
                <a:lumMod val="50000"/>
              </a:schemeClr>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8" name="Arc 27"/>
          <p:cNvSpPr/>
          <p:nvPr/>
        </p:nvSpPr>
        <p:spPr>
          <a:xfrm rot="3395229">
            <a:off x="1842502" y="1580816"/>
            <a:ext cx="508531" cy="490228"/>
          </a:xfrm>
          <a:prstGeom prst="arc">
            <a:avLst>
              <a:gd name="adj1" fmla="val 18753777"/>
              <a:gd name="adj2" fmla="val 21433219"/>
            </a:avLst>
          </a:prstGeom>
          <a:ln w="22225">
            <a:solidFill>
              <a:schemeClr val="accent6">
                <a:lumMod val="75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Oval 28"/>
          <p:cNvSpPr/>
          <p:nvPr/>
        </p:nvSpPr>
        <p:spPr>
          <a:xfrm rot="2227614">
            <a:off x="2499417" y="1977582"/>
            <a:ext cx="124770" cy="662074"/>
          </a:xfrm>
          <a:prstGeom prst="ellipse">
            <a:avLst/>
          </a:prstGeom>
          <a:noFill/>
          <a:ln>
            <a:solidFill>
              <a:srgbClr val="3857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37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Cherenkov emission</a:t>
            </a:r>
            <a:r>
              <a:rPr lang="en-US" dirty="0" smtClean="0"/>
              <a:t>: </a:t>
            </a:r>
            <a:r>
              <a:rPr lang="en-US" dirty="0" err="1"/>
              <a:t>dEdXmax</a:t>
            </a:r>
            <a:r>
              <a:rPr lang="en-US" dirty="0"/>
              <a:t>, USP, L</a:t>
            </a:r>
          </a:p>
        </p:txBody>
      </p:sp>
      <p:sp>
        <p:nvSpPr>
          <p:cNvPr id="4" name="Slide Number Placeholder 3"/>
          <p:cNvSpPr>
            <a:spLocks noGrp="1"/>
          </p:cNvSpPr>
          <p:nvPr>
            <p:ph type="sldNum" sz="quarter" idx="12"/>
          </p:nvPr>
        </p:nvSpPr>
        <p:spPr/>
        <p:txBody>
          <a:bodyPr/>
          <a:lstStyle/>
          <a:p>
            <a:fld id="{8745C66F-FC7B-4C52-931F-EAABACA1CBDF}" type="slidenum">
              <a:rPr lang="en-US" smtClean="0"/>
              <a:pPr/>
              <a:t>102</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2123" y="1235966"/>
            <a:ext cx="3110884" cy="20153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7022" y="1235966"/>
            <a:ext cx="3156244" cy="2044758"/>
          </a:xfrm>
          <a:prstGeom prst="rect">
            <a:avLst/>
          </a:prstGeom>
        </p:spPr>
      </p:pic>
      <mc:AlternateContent xmlns:mc="http://schemas.openxmlformats.org/markup-compatibility/2006" xmlns:a14="http://schemas.microsoft.com/office/drawing/2010/main">
        <mc:Choice Requires="a14">
          <p:sp>
            <p:nvSpPr>
              <p:cNvPr id="10" name="Rounded Rectangle 9"/>
              <p:cNvSpPr/>
              <p:nvPr/>
            </p:nvSpPr>
            <p:spPr>
              <a:xfrm>
                <a:off x="2218145" y="3950366"/>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USP in </a:t>
                </a:r>
                <a14:m>
                  <m:oMath xmlns:m="http://schemas.openxmlformats.org/officeDocument/2006/math">
                    <m:f>
                      <m:fPr>
                        <m:type m:val="lin"/>
                        <m:ctrlPr>
                          <a:rPr lang="en-GB" sz="1400" i="1" smtClean="0">
                            <a:solidFill>
                              <a:srgbClr val="800000"/>
                            </a:solidFill>
                            <a:latin typeface="Cambria Math" panose="02040503050406030204" pitchFamily="18" charset="0"/>
                            <a:cs typeface="Arial" pitchFamily="34" charset="0"/>
                          </a:rPr>
                        </m:ctrlPr>
                      </m:fPr>
                      <m:num>
                        <m:r>
                          <a:rPr lang="pt-PT" sz="1400" b="0" i="1" smtClean="0">
                            <a:solidFill>
                              <a:srgbClr val="800000"/>
                            </a:solidFill>
                            <a:latin typeface="Cambria Math" panose="02040503050406030204" pitchFamily="18" charset="0"/>
                            <a:cs typeface="Arial" pitchFamily="34" charset="0"/>
                          </a:rPr>
                          <m:t>𝑑𝐸</m:t>
                        </m:r>
                      </m:num>
                      <m:den>
                        <m:r>
                          <a:rPr lang="pt-PT" sz="1400" b="0" i="1" smtClean="0">
                            <a:solidFill>
                              <a:srgbClr val="800000"/>
                            </a:solidFill>
                            <a:latin typeface="Cambria Math" panose="02040503050406030204" pitchFamily="18" charset="0"/>
                            <a:cs typeface="Arial" pitchFamily="34" charset="0"/>
                          </a:rPr>
                          <m:t>𝑑𝑋</m:t>
                        </m:r>
                      </m:den>
                    </m:f>
                  </m:oMath>
                </a14:m>
                <a:r>
                  <a:rPr lang="en-GB" sz="1400" dirty="0" smtClean="0">
                    <a:solidFill>
                      <a:srgbClr val="800000"/>
                    </a:solidFill>
                    <a:latin typeface="Calibri" pitchFamily="34" charset="0"/>
                    <a:cs typeface="Arial" pitchFamily="34" charset="0"/>
                  </a:rPr>
                  <a:t> </a:t>
                </a:r>
                <a:endParaRPr lang="en-GB" sz="1100" dirty="0" smtClean="0">
                  <a:solidFill>
                    <a:srgbClr val="800000"/>
                  </a:solidFill>
                  <a:latin typeface="Calibri" pitchFamily="34" charset="0"/>
                  <a:cs typeface="Arial" pitchFamily="34" charset="0"/>
                </a:endParaRPr>
              </a:p>
            </p:txBody>
          </p:sp>
        </mc:Choice>
        <mc:Fallback xmlns="">
          <p:sp>
            <p:nvSpPr>
              <p:cNvPr id="10" name="Rounded Rectangle 9"/>
              <p:cNvSpPr>
                <a:spLocks noRot="1" noChangeAspect="1" noMove="1" noResize="1" noEditPoints="1" noAdjustHandles="1" noChangeArrowheads="1" noChangeShapeType="1" noTextEdit="1"/>
              </p:cNvSpPr>
              <p:nvPr/>
            </p:nvSpPr>
            <p:spPr>
              <a:xfrm>
                <a:off x="2218145" y="3950366"/>
                <a:ext cx="2228029" cy="316834"/>
              </a:xfrm>
              <a:prstGeom prst="roundRect">
                <a:avLst>
                  <a:gd name="adj" fmla="val 4604"/>
                </a:avLst>
              </a:prstGeom>
              <a:blipFill rotWithShape="0">
                <a:blip r:embed="rId5"/>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p:cNvSpPr/>
              <p:nvPr/>
            </p:nvSpPr>
            <p:spPr>
              <a:xfrm>
                <a:off x="2218144" y="919132"/>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Para xmlns:m="http://schemas.openxmlformats.org/officeDocument/2006/math">
                    <m:oMathParaPr>
                      <m:jc m:val="centerGroup"/>
                    </m:oMathParaPr>
                    <m:oMath xmlns:m="http://schemas.openxmlformats.org/officeDocument/2006/math">
                      <m:f>
                        <m:fPr>
                          <m:type m:val="lin"/>
                          <m:ctrlPr>
                            <a:rPr lang="en-GB" sz="1100" i="1" smtClean="0">
                              <a:solidFill>
                                <a:srgbClr val="800000"/>
                              </a:solidFill>
                              <a:latin typeface="Cambria Math" panose="02040503050406030204" pitchFamily="18" charset="0"/>
                              <a:cs typeface="Arial" pitchFamily="34" charset="0"/>
                            </a:rPr>
                          </m:ctrlPr>
                        </m:fPr>
                        <m:num>
                          <m:r>
                            <a:rPr lang="pt-PT" sz="1100" b="0" i="1" smtClean="0">
                              <a:solidFill>
                                <a:srgbClr val="800000"/>
                              </a:solidFill>
                              <a:latin typeface="Cambria Math" panose="02040503050406030204" pitchFamily="18" charset="0"/>
                              <a:cs typeface="Arial" pitchFamily="34" charset="0"/>
                            </a:rPr>
                            <m:t>𝑑𝐸</m:t>
                          </m:r>
                        </m:num>
                        <m:den>
                          <m:r>
                            <a:rPr lang="pt-PT" sz="1100" b="0" i="1" smtClean="0">
                              <a:solidFill>
                                <a:srgbClr val="800000"/>
                              </a:solidFill>
                              <a:latin typeface="Cambria Math" panose="02040503050406030204" pitchFamily="18" charset="0"/>
                              <a:cs typeface="Arial" pitchFamily="34" charset="0"/>
                            </a:rPr>
                            <m:t>𝑑</m:t>
                          </m:r>
                          <m:sSub>
                            <m:sSubPr>
                              <m:ctrlPr>
                                <a:rPr lang="pt-PT" sz="1100" b="0" i="1" smtClean="0">
                                  <a:solidFill>
                                    <a:srgbClr val="800000"/>
                                  </a:solidFill>
                                  <a:latin typeface="Cambria Math" panose="02040503050406030204" pitchFamily="18" charset="0"/>
                                  <a:cs typeface="Arial" pitchFamily="34" charset="0"/>
                                </a:rPr>
                              </m:ctrlPr>
                            </m:sSubPr>
                            <m:e>
                              <m:r>
                                <a:rPr lang="pt-PT" sz="1100" b="0" i="1" smtClean="0">
                                  <a:solidFill>
                                    <a:srgbClr val="800000"/>
                                  </a:solidFill>
                                  <a:latin typeface="Cambria Math" panose="02040503050406030204" pitchFamily="18" charset="0"/>
                                  <a:cs typeface="Arial" pitchFamily="34" charset="0"/>
                                </a:rPr>
                                <m:t>𝑋</m:t>
                              </m:r>
                            </m:e>
                            <m:sub>
                              <m:r>
                                <a:rPr lang="pt-PT" sz="1100" b="0" i="1" smtClean="0">
                                  <a:solidFill>
                                    <a:srgbClr val="800000"/>
                                  </a:solidFill>
                                  <a:latin typeface="Cambria Math" panose="02040503050406030204" pitchFamily="18" charset="0"/>
                                  <a:cs typeface="Arial" pitchFamily="34" charset="0"/>
                                </a:rPr>
                                <m:t>𝑚𝑎𝑥</m:t>
                              </m:r>
                            </m:sub>
                          </m:sSub>
                        </m:den>
                      </m:f>
                    </m:oMath>
                  </m:oMathPara>
                </a14:m>
                <a:endParaRPr lang="en-GB" sz="1100" dirty="0" smtClean="0">
                  <a:solidFill>
                    <a:srgbClr val="800000"/>
                  </a:solidFill>
                  <a:latin typeface="Calibri" pitchFamily="34" charset="0"/>
                  <a:cs typeface="Arial" pitchFamily="34" charset="0"/>
                </a:endParaRPr>
              </a:p>
            </p:txBody>
          </p:sp>
        </mc:Choice>
        <mc:Fallback xmlns="">
          <p:sp>
            <p:nvSpPr>
              <p:cNvPr id="11" name="Rounded Rectangle 10"/>
              <p:cNvSpPr>
                <a:spLocks noRot="1" noChangeAspect="1" noMove="1" noResize="1" noEditPoints="1" noAdjustHandles="1" noChangeArrowheads="1" noChangeShapeType="1" noTextEdit="1"/>
              </p:cNvSpPr>
              <p:nvPr/>
            </p:nvSpPr>
            <p:spPr>
              <a:xfrm>
                <a:off x="2218144" y="919132"/>
                <a:ext cx="2228029" cy="316834"/>
              </a:xfrm>
              <a:prstGeom prst="roundRect">
                <a:avLst>
                  <a:gd name="adj" fmla="val 4604"/>
                </a:avLst>
              </a:prstGeom>
              <a:blipFill rotWithShape="0">
                <a:blip r:embed="rId6"/>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p:cNvSpPr/>
              <p:nvPr/>
            </p:nvSpPr>
            <p:spPr>
              <a:xfrm>
                <a:off x="5561435" y="3950366"/>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r>
                      <a:rPr lang="pt-PT" sz="1400" i="1" smtClean="0">
                        <a:solidFill>
                          <a:srgbClr val="800000"/>
                        </a:solidFill>
                        <a:latin typeface="Cambria Math" panose="02040503050406030204" pitchFamily="18" charset="0"/>
                        <a:cs typeface="Arial" pitchFamily="34" charset="0"/>
                      </a:rPr>
                      <m:t>𝐿</m:t>
                    </m:r>
                  </m:oMath>
                </a14:m>
                <a:r>
                  <a:rPr lang="en-GB" sz="1400" dirty="0" smtClean="0">
                    <a:solidFill>
                      <a:srgbClr val="800000"/>
                    </a:solidFill>
                    <a:latin typeface="Calibri" pitchFamily="34" charset="0"/>
                    <a:cs typeface="Arial" pitchFamily="34" charset="0"/>
                  </a:rPr>
                  <a:t> from GH </a:t>
                </a:r>
                <a:endParaRPr lang="en-GB" sz="1100" dirty="0" smtClean="0">
                  <a:solidFill>
                    <a:srgbClr val="800000"/>
                  </a:solidFill>
                  <a:latin typeface="Calibri" pitchFamily="34" charset="0"/>
                  <a:cs typeface="Arial" pitchFamily="34" charset="0"/>
                </a:endParaRPr>
              </a:p>
            </p:txBody>
          </p:sp>
        </mc:Choice>
        <mc:Fallback xmlns="">
          <p:sp>
            <p:nvSpPr>
              <p:cNvPr id="12" name="Rounded Rectangle 11"/>
              <p:cNvSpPr>
                <a:spLocks noRot="1" noChangeAspect="1" noMove="1" noResize="1" noEditPoints="1" noAdjustHandles="1" noChangeArrowheads="1" noChangeShapeType="1" noTextEdit="1"/>
              </p:cNvSpPr>
              <p:nvPr/>
            </p:nvSpPr>
            <p:spPr>
              <a:xfrm>
                <a:off x="5561435" y="3950366"/>
                <a:ext cx="2228029" cy="316834"/>
              </a:xfrm>
              <a:prstGeom prst="roundRect">
                <a:avLst>
                  <a:gd name="adj" fmla="val 4604"/>
                </a:avLst>
              </a:prstGeom>
              <a:blipFill rotWithShape="0">
                <a:blip r:embed="rId7"/>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p:cNvSpPr/>
              <p:nvPr/>
            </p:nvSpPr>
            <p:spPr>
              <a:xfrm>
                <a:off x="5481130" y="919132"/>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Para xmlns:m="http://schemas.openxmlformats.org/officeDocument/2006/math">
                    <m:oMathParaPr>
                      <m:jc m:val="centerGroup"/>
                    </m:oMathParaPr>
                    <m:oMath xmlns:m="http://schemas.openxmlformats.org/officeDocument/2006/math">
                      <m:f>
                        <m:fPr>
                          <m:type m:val="lin"/>
                          <m:ctrlPr>
                            <a:rPr lang="en-GB" sz="1100" i="1" smtClean="0">
                              <a:solidFill>
                                <a:srgbClr val="800000"/>
                              </a:solidFill>
                              <a:latin typeface="Cambria Math" panose="02040503050406030204" pitchFamily="18" charset="0"/>
                              <a:cs typeface="Arial" pitchFamily="34" charset="0"/>
                            </a:rPr>
                          </m:ctrlPr>
                        </m:fPr>
                        <m:num>
                          <m:r>
                            <a:rPr lang="pt-PT" sz="1100" b="0" i="1" smtClean="0">
                              <a:solidFill>
                                <a:srgbClr val="800000"/>
                              </a:solidFill>
                              <a:latin typeface="Cambria Math" panose="02040503050406030204" pitchFamily="18" charset="0"/>
                              <a:cs typeface="Arial" pitchFamily="34" charset="0"/>
                            </a:rPr>
                            <m:t>𝑑𝐸</m:t>
                          </m:r>
                        </m:num>
                        <m:den>
                          <m:r>
                            <a:rPr lang="pt-PT" sz="1100" b="0" i="1" smtClean="0">
                              <a:solidFill>
                                <a:srgbClr val="800000"/>
                              </a:solidFill>
                              <a:latin typeface="Cambria Math" panose="02040503050406030204" pitchFamily="18" charset="0"/>
                              <a:cs typeface="Arial" pitchFamily="34" charset="0"/>
                            </a:rPr>
                            <m:t>𝑑</m:t>
                          </m:r>
                          <m:sSub>
                            <m:sSubPr>
                              <m:ctrlPr>
                                <a:rPr lang="pt-PT" sz="1100" b="0" i="1" smtClean="0">
                                  <a:solidFill>
                                    <a:srgbClr val="800000"/>
                                  </a:solidFill>
                                  <a:latin typeface="Cambria Math" panose="02040503050406030204" pitchFamily="18" charset="0"/>
                                  <a:cs typeface="Arial" pitchFamily="34" charset="0"/>
                                </a:rPr>
                              </m:ctrlPr>
                            </m:sSubPr>
                            <m:e>
                              <m:r>
                                <a:rPr lang="pt-PT" sz="1100" b="0" i="1" smtClean="0">
                                  <a:solidFill>
                                    <a:srgbClr val="800000"/>
                                  </a:solidFill>
                                  <a:latin typeface="Cambria Math" panose="02040503050406030204" pitchFamily="18" charset="0"/>
                                  <a:cs typeface="Arial" pitchFamily="34" charset="0"/>
                                </a:rPr>
                                <m:t>𝑋</m:t>
                              </m:r>
                            </m:e>
                            <m:sub>
                              <m:r>
                                <a:rPr lang="pt-PT" sz="1100" b="0" i="1" smtClean="0">
                                  <a:solidFill>
                                    <a:srgbClr val="800000"/>
                                  </a:solidFill>
                                  <a:latin typeface="Cambria Math" panose="02040503050406030204" pitchFamily="18" charset="0"/>
                                  <a:cs typeface="Arial" pitchFamily="34" charset="0"/>
                                </a:rPr>
                                <m:t>𝑚𝑎𝑥</m:t>
                              </m:r>
                            </m:sub>
                          </m:sSub>
                        </m:den>
                      </m:f>
                    </m:oMath>
                  </m:oMathPara>
                </a14:m>
                <a:endParaRPr lang="en-GB" sz="1100" dirty="0" smtClean="0">
                  <a:solidFill>
                    <a:srgbClr val="800000"/>
                  </a:solidFill>
                  <a:latin typeface="Calibri" pitchFamily="34" charset="0"/>
                  <a:cs typeface="Arial" pitchFamily="34" charset="0"/>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5481130" y="919132"/>
                <a:ext cx="2228029" cy="316834"/>
              </a:xfrm>
              <a:prstGeom prst="roundRect">
                <a:avLst>
                  <a:gd name="adj" fmla="val 4604"/>
                </a:avLst>
              </a:prstGeom>
              <a:blipFill rotWithShape="0">
                <a:blip r:embed="rId8"/>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2123" y="4393844"/>
            <a:ext cx="3138653" cy="2033362"/>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5817" y="4393844"/>
            <a:ext cx="3138653" cy="2033362"/>
          </a:xfrm>
          <a:prstGeom prst="rect">
            <a:avLst/>
          </a:prstGeom>
        </p:spPr>
      </p:pic>
    </p:spTree>
    <p:extLst>
      <p:ext uri="{BB962C8B-B14F-4D97-AF65-F5344CB8AC3E}">
        <p14:creationId xmlns:p14="http://schemas.microsoft.com/office/powerpoint/2010/main" val="54102218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Cherenkov emission</a:t>
            </a:r>
            <a:r>
              <a:rPr lang="en-US" dirty="0" smtClean="0"/>
              <a:t>: </a:t>
            </a:r>
            <a:r>
              <a:rPr lang="en-US" dirty="0"/>
              <a:t>zeta, eta </a:t>
            </a:r>
          </a:p>
        </p:txBody>
      </p:sp>
      <p:sp>
        <p:nvSpPr>
          <p:cNvPr id="4" name="Slide Number Placeholder 3"/>
          <p:cNvSpPr>
            <a:spLocks noGrp="1"/>
          </p:cNvSpPr>
          <p:nvPr>
            <p:ph type="sldNum" sz="quarter" idx="12"/>
          </p:nvPr>
        </p:nvSpPr>
        <p:spPr/>
        <p:txBody>
          <a:bodyPr/>
          <a:lstStyle/>
          <a:p>
            <a:fld id="{8745C66F-FC7B-4C52-931F-EAABACA1CBDF}" type="slidenum">
              <a:rPr lang="en-US" smtClean="0"/>
              <a:pPr/>
              <a:t>103</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1634" y="1185404"/>
            <a:ext cx="3263200" cy="21140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1634" y="4442334"/>
            <a:ext cx="3263200" cy="21140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5430" y="4442334"/>
            <a:ext cx="3263200" cy="211405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5430" y="1185404"/>
            <a:ext cx="3263200" cy="2114050"/>
          </a:xfrm>
          <a:prstGeom prst="rect">
            <a:avLst/>
          </a:prstGeom>
        </p:spPr>
      </p:pic>
      <mc:AlternateContent xmlns:mc="http://schemas.openxmlformats.org/markup-compatibility/2006" xmlns:a14="http://schemas.microsoft.com/office/drawing/2010/main">
        <mc:Choice Requires="a14">
          <p:sp>
            <p:nvSpPr>
              <p:cNvPr id="8" name="Rounded Rectangle 7"/>
              <p:cNvSpPr/>
              <p:nvPr/>
            </p:nvSpPr>
            <p:spPr>
              <a:xfrm>
                <a:off x="2405201" y="868569"/>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1100" dirty="0" smtClean="0">
                    <a:solidFill>
                      <a:srgbClr val="800000"/>
                    </a:solidFill>
                    <a:cs typeface="Arial" pitchFamily="34" charset="0"/>
                  </a:rPr>
                  <a:t>Light in </a:t>
                </a:r>
                <a14:m>
                  <m:oMath xmlns:m="http://schemas.openxmlformats.org/officeDocument/2006/math">
                    <m:r>
                      <a:rPr lang="pt-PT" sz="1100" i="1" smtClean="0">
                        <a:solidFill>
                          <a:srgbClr val="800000"/>
                        </a:solidFill>
                        <a:latin typeface="Cambria Math" panose="02040503050406030204" pitchFamily="18" charset="0"/>
                        <a:cs typeface="Arial" pitchFamily="34" charset="0"/>
                      </a:rPr>
                      <m:t>𝜁</m:t>
                    </m:r>
                  </m:oMath>
                </a14:m>
                <a:r>
                  <a:rPr lang="en-GB" sz="1100" dirty="0" smtClean="0">
                    <a:solidFill>
                      <a:srgbClr val="800000"/>
                    </a:solidFill>
                    <a:latin typeface="Calibri" pitchFamily="34" charset="0"/>
                    <a:cs typeface="Arial" pitchFamily="34" charset="0"/>
                  </a:rPr>
                  <a:t> at diaphragm </a:t>
                </a:r>
              </a:p>
            </p:txBody>
          </p:sp>
        </mc:Choice>
        <mc:Fallback xmlns="">
          <p:sp>
            <p:nvSpPr>
              <p:cNvPr id="8" name="Rounded Rectangle 7"/>
              <p:cNvSpPr>
                <a:spLocks noRot="1" noChangeAspect="1" noMove="1" noResize="1" noEditPoints="1" noAdjustHandles="1" noChangeArrowheads="1" noChangeShapeType="1" noTextEdit="1"/>
              </p:cNvSpPr>
              <p:nvPr/>
            </p:nvSpPr>
            <p:spPr>
              <a:xfrm>
                <a:off x="2405201" y="868569"/>
                <a:ext cx="2228029" cy="316834"/>
              </a:xfrm>
              <a:prstGeom prst="roundRect">
                <a:avLst>
                  <a:gd name="adj" fmla="val 4604"/>
                </a:avLst>
              </a:prstGeom>
              <a:blipFill rotWithShape="0">
                <a:blip r:embed="rId7"/>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p:cNvSpPr/>
              <p:nvPr/>
            </p:nvSpPr>
            <p:spPr>
              <a:xfrm>
                <a:off x="2405201" y="4070178"/>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1100" dirty="0" smtClean="0">
                    <a:solidFill>
                      <a:srgbClr val="800000"/>
                    </a:solidFill>
                    <a:cs typeface="Arial" pitchFamily="34" charset="0"/>
                  </a:rPr>
                  <a:t>Light in </a:t>
                </a:r>
                <a14:m>
                  <m:oMath xmlns:m="http://schemas.openxmlformats.org/officeDocument/2006/math">
                    <m:r>
                      <a:rPr lang="pt-PT" sz="1100" b="0" i="1" smtClean="0">
                        <a:solidFill>
                          <a:srgbClr val="800000"/>
                        </a:solidFill>
                        <a:latin typeface="Cambria Math" panose="02040503050406030204" pitchFamily="18" charset="0"/>
                        <a:cs typeface="Arial" pitchFamily="34" charset="0"/>
                      </a:rPr>
                      <m:t>𝜂</m:t>
                    </m:r>
                  </m:oMath>
                </a14:m>
                <a:r>
                  <a:rPr lang="en-GB" sz="1100" dirty="0" smtClean="0">
                    <a:solidFill>
                      <a:srgbClr val="800000"/>
                    </a:solidFill>
                    <a:latin typeface="Calibri" pitchFamily="34" charset="0"/>
                    <a:cs typeface="Arial" pitchFamily="34" charset="0"/>
                  </a:rPr>
                  <a:t> at diaphragm </a:t>
                </a:r>
              </a:p>
            </p:txBody>
          </p:sp>
        </mc:Choice>
        <mc:Fallback xmlns="">
          <p:sp>
            <p:nvSpPr>
              <p:cNvPr id="9" name="Rounded Rectangle 8"/>
              <p:cNvSpPr>
                <a:spLocks noRot="1" noChangeAspect="1" noMove="1" noResize="1" noEditPoints="1" noAdjustHandles="1" noChangeArrowheads="1" noChangeShapeType="1" noTextEdit="1"/>
              </p:cNvSpPr>
              <p:nvPr/>
            </p:nvSpPr>
            <p:spPr>
              <a:xfrm>
                <a:off x="2405201" y="4070178"/>
                <a:ext cx="2228029" cy="316834"/>
              </a:xfrm>
              <a:prstGeom prst="roundRect">
                <a:avLst>
                  <a:gd name="adj" fmla="val 4604"/>
                </a:avLst>
              </a:prstGeom>
              <a:blipFill rotWithShape="0">
                <a:blip r:embed="rId8"/>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0" name="Picture 9"/>
          <p:cNvPicPr>
            <a:picLocks noChangeAspect="1"/>
          </p:cNvPicPr>
          <p:nvPr/>
        </p:nvPicPr>
        <p:blipFill>
          <a:blip r:embed="rId9"/>
          <a:stretch>
            <a:fillRect/>
          </a:stretch>
        </p:blipFill>
        <p:spPr>
          <a:xfrm>
            <a:off x="87169" y="2937462"/>
            <a:ext cx="2224087" cy="1449550"/>
          </a:xfrm>
          <a:prstGeom prst="rect">
            <a:avLst/>
          </a:prstGeom>
        </p:spPr>
      </p:pic>
    </p:spTree>
    <p:extLst>
      <p:ext uri="{BB962C8B-B14F-4D97-AF65-F5344CB8AC3E}">
        <p14:creationId xmlns:p14="http://schemas.microsoft.com/office/powerpoint/2010/main" val="68633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a:t>
            </a:r>
            <a:r>
              <a:rPr lang="en-US" dirty="0"/>
              <a:t>Cherenkov emission</a:t>
            </a:r>
          </a:p>
        </p:txBody>
      </p:sp>
      <p:sp>
        <p:nvSpPr>
          <p:cNvPr id="4" name="Slide Number Placeholder 3"/>
          <p:cNvSpPr>
            <a:spLocks noGrp="1"/>
          </p:cNvSpPr>
          <p:nvPr>
            <p:ph type="sldNum" sz="quarter" idx="12"/>
          </p:nvPr>
        </p:nvSpPr>
        <p:spPr/>
        <p:txBody>
          <a:bodyPr/>
          <a:lstStyle/>
          <a:p>
            <a:fld id="{8745C66F-FC7B-4C52-931F-EAABACA1CBDF}" type="slidenum">
              <a:rPr lang="en-US" smtClean="0"/>
              <a:pPr/>
              <a:t>104</a:t>
            </a:fld>
            <a:endParaRPr lang="en-US" dirty="0"/>
          </a:p>
        </p:txBody>
      </p:sp>
      <p:pic>
        <p:nvPicPr>
          <p:cNvPr id="3" name="Picture 2"/>
          <p:cNvPicPr>
            <a:picLocks noChangeAspect="1"/>
          </p:cNvPicPr>
          <p:nvPr/>
        </p:nvPicPr>
        <p:blipFill>
          <a:blip r:embed="rId3"/>
          <a:stretch>
            <a:fillRect/>
          </a:stretch>
        </p:blipFill>
        <p:spPr>
          <a:xfrm>
            <a:off x="49251" y="2501120"/>
            <a:ext cx="9021323" cy="2082455"/>
          </a:xfrm>
          <a:prstGeom prst="rect">
            <a:avLst/>
          </a:prstGeom>
        </p:spPr>
      </p:pic>
    </p:spTree>
    <p:extLst>
      <p:ext uri="{BB962C8B-B14F-4D97-AF65-F5344CB8AC3E}">
        <p14:creationId xmlns:p14="http://schemas.microsoft.com/office/powerpoint/2010/main" val="329730525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a:t>
            </a:r>
            <a:r>
              <a:rPr lang="en-US" dirty="0"/>
              <a:t>Cherenkov </a:t>
            </a:r>
            <a:r>
              <a:rPr lang="en-US" dirty="0" smtClean="0"/>
              <a:t>Pool:</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105</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00" y="1882663"/>
            <a:ext cx="3306970" cy="211083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00" y="4512396"/>
            <a:ext cx="3225688" cy="205939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2685" y="4717850"/>
            <a:ext cx="2651315" cy="169151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1299" y="4717850"/>
            <a:ext cx="2751673" cy="1741604"/>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1299" y="2654882"/>
            <a:ext cx="2710309" cy="172748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2972" y="2632637"/>
            <a:ext cx="2743892" cy="1749728"/>
          </a:xfrm>
          <a:prstGeom prst="rect">
            <a:avLst/>
          </a:prstGeom>
        </p:spPr>
      </p:pic>
      <p:sp>
        <p:nvSpPr>
          <p:cNvPr id="16" name="Rounded Rectangle 15"/>
          <p:cNvSpPr/>
          <p:nvPr/>
        </p:nvSpPr>
        <p:spPr>
          <a:xfrm>
            <a:off x="2026884" y="884229"/>
            <a:ext cx="4609523" cy="52591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solidFill>
                <a:latin typeface="Calibri" pitchFamily="34" charset="0"/>
                <a:cs typeface="Arial" pitchFamily="34" charset="0"/>
              </a:rPr>
              <a:t>Density of Cherenkov on the ground</a:t>
            </a:r>
            <a:endParaRPr lang="en-US" sz="2000" dirty="0">
              <a:solidFill>
                <a:schemeClr val="bg1"/>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7" name="Rounded Rectangle 16"/>
              <p:cNvSpPr/>
              <p:nvPr/>
            </p:nvSpPr>
            <p:spPr>
              <a:xfrm>
                <a:off x="400575" y="1552381"/>
                <a:ext cx="2598420" cy="330282"/>
              </a:xfrm>
              <a:prstGeom prst="round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chemeClr val="tx1">
                        <a:lumMod val="75000"/>
                        <a:lumOff val="25000"/>
                      </a:schemeClr>
                    </a:solidFill>
                    <a:latin typeface="Calibri" pitchFamily="34" charset="0"/>
                    <a:cs typeface="Arial" pitchFamily="34" charset="0"/>
                  </a:rPr>
                  <a:t>Vertical Shower </a:t>
                </a:r>
                <a14:m>
                  <m:oMath xmlns:m="http://schemas.openxmlformats.org/officeDocument/2006/math">
                    <m:sSup>
                      <m:sSupPr>
                        <m:ctrlPr>
                          <a:rPr lang="pt-PT" sz="1600" b="0" i="1" smtClean="0">
                            <a:solidFill>
                              <a:schemeClr val="tx1">
                                <a:lumMod val="75000"/>
                                <a:lumOff val="25000"/>
                              </a:schemeClr>
                            </a:solidFill>
                            <a:latin typeface="Cambria Math" panose="02040503050406030204" pitchFamily="18" charset="0"/>
                            <a:cs typeface="Arial" pitchFamily="34" charset="0"/>
                          </a:rPr>
                        </m:ctrlPr>
                      </m:sSupPr>
                      <m:e>
                        <m:r>
                          <a:rPr lang="pt-PT" sz="1600" b="0" i="1" smtClean="0">
                            <a:solidFill>
                              <a:schemeClr val="tx1">
                                <a:lumMod val="75000"/>
                                <a:lumOff val="25000"/>
                              </a:schemeClr>
                            </a:solidFill>
                            <a:latin typeface="Cambria Math" panose="02040503050406030204" pitchFamily="18" charset="0"/>
                            <a:cs typeface="Arial" pitchFamily="34" charset="0"/>
                          </a:rPr>
                          <m:t>10</m:t>
                        </m:r>
                      </m:e>
                      <m:sup>
                        <m:r>
                          <a:rPr lang="pt-PT" sz="1600" b="0" i="1" smtClean="0">
                            <a:solidFill>
                              <a:schemeClr val="tx1">
                                <a:lumMod val="75000"/>
                                <a:lumOff val="25000"/>
                              </a:schemeClr>
                            </a:solidFill>
                            <a:latin typeface="Cambria Math" panose="02040503050406030204" pitchFamily="18" charset="0"/>
                            <a:cs typeface="Arial" pitchFamily="34" charset="0"/>
                          </a:rPr>
                          <m:t>18</m:t>
                        </m:r>
                      </m:sup>
                    </m:sSup>
                  </m:oMath>
                </a14:m>
                <a:r>
                  <a:rPr lang="en-GB" sz="1600" dirty="0" smtClean="0">
                    <a:solidFill>
                      <a:schemeClr val="tx1">
                        <a:lumMod val="75000"/>
                        <a:lumOff val="25000"/>
                      </a:schemeClr>
                    </a:solidFill>
                    <a:latin typeface="Calibri" pitchFamily="34" charset="0"/>
                    <a:cs typeface="Arial" pitchFamily="34" charset="0"/>
                  </a:rPr>
                  <a:t> eV</a:t>
                </a:r>
              </a:p>
            </p:txBody>
          </p:sp>
        </mc:Choice>
        <mc:Fallback xmlns="">
          <p:sp>
            <p:nvSpPr>
              <p:cNvPr id="17" name="Rounded Rectangle 16"/>
              <p:cNvSpPr>
                <a:spLocks noRot="1" noChangeAspect="1" noMove="1" noResize="1" noEditPoints="1" noAdjustHandles="1" noChangeArrowheads="1" noChangeShapeType="1" noTextEdit="1"/>
              </p:cNvSpPr>
              <p:nvPr/>
            </p:nvSpPr>
            <p:spPr>
              <a:xfrm>
                <a:off x="400575" y="1552381"/>
                <a:ext cx="2598420" cy="330282"/>
              </a:xfrm>
              <a:prstGeom prst="roundRect">
                <a:avLst/>
              </a:prstGeom>
              <a:blipFill rotWithShape="0">
                <a:blip r:embed="rId9"/>
                <a:stretch>
                  <a:fillRect/>
                </a:stretch>
              </a:blipFill>
              <a:ln w="381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p:cNvSpPr/>
              <p:nvPr/>
            </p:nvSpPr>
            <p:spPr>
              <a:xfrm>
                <a:off x="400575" y="4015895"/>
                <a:ext cx="2598420" cy="330282"/>
              </a:xfrm>
              <a:prstGeom prst="round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chemeClr val="tx1">
                        <a:lumMod val="75000"/>
                        <a:lumOff val="25000"/>
                      </a:schemeClr>
                    </a:solidFill>
                    <a:latin typeface="Calibri" pitchFamily="34" charset="0"/>
                    <a:cs typeface="Arial" pitchFamily="34" charset="0"/>
                  </a:rPr>
                  <a:t>Shower </a:t>
                </a:r>
                <a14:m>
                  <m:oMath xmlns:m="http://schemas.openxmlformats.org/officeDocument/2006/math">
                    <m:r>
                      <a:rPr lang="pt-PT" sz="1600" b="0" i="1" smtClean="0">
                        <a:solidFill>
                          <a:schemeClr val="tx1">
                            <a:lumMod val="75000"/>
                            <a:lumOff val="25000"/>
                          </a:schemeClr>
                        </a:solidFill>
                        <a:latin typeface="Cambria Math" panose="02040503050406030204" pitchFamily="18" charset="0"/>
                        <a:cs typeface="Arial" pitchFamily="34" charset="0"/>
                      </a:rPr>
                      <m:t>60</m:t>
                    </m:r>
                    <m:r>
                      <a:rPr lang="pt-PT" sz="16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600" dirty="0" smtClean="0">
                    <a:solidFill>
                      <a:schemeClr val="tx1">
                        <a:lumMod val="75000"/>
                        <a:lumOff val="25000"/>
                      </a:schemeClr>
                    </a:solidFill>
                    <a:latin typeface="Calibri" pitchFamily="34" charset="0"/>
                    <a:cs typeface="Arial" pitchFamily="34" charset="0"/>
                  </a:rPr>
                  <a:t> and </a:t>
                </a:r>
                <a14:m>
                  <m:oMath xmlns:m="http://schemas.openxmlformats.org/officeDocument/2006/math">
                    <m:r>
                      <a:rPr lang="pt-PT" sz="1600" b="0" i="0" smtClean="0">
                        <a:solidFill>
                          <a:schemeClr val="tx1">
                            <a:lumMod val="75000"/>
                            <a:lumOff val="25000"/>
                          </a:schemeClr>
                        </a:solidFill>
                        <a:latin typeface="Cambria Math" panose="02040503050406030204" pitchFamily="18" charset="0"/>
                        <a:cs typeface="Arial" pitchFamily="34" charset="0"/>
                      </a:rPr>
                      <m:t>7</m:t>
                    </m:r>
                    <m:r>
                      <a:rPr lang="pt-PT" sz="16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sSup>
                      <m:sSupPr>
                        <m:ctrlPr>
                          <a:rPr lang="pt-PT" sz="1600" b="0" i="1" smtClean="0">
                            <a:solidFill>
                              <a:schemeClr val="tx1">
                                <a:lumMod val="75000"/>
                                <a:lumOff val="25000"/>
                              </a:schemeClr>
                            </a:solidFill>
                            <a:latin typeface="Cambria Math" panose="02040503050406030204" pitchFamily="18" charset="0"/>
                            <a:cs typeface="Arial" pitchFamily="34" charset="0"/>
                          </a:rPr>
                        </m:ctrlPr>
                      </m:sSupPr>
                      <m:e>
                        <m:r>
                          <a:rPr lang="pt-PT" sz="1600" b="0" i="1" smtClean="0">
                            <a:solidFill>
                              <a:schemeClr val="tx1">
                                <a:lumMod val="75000"/>
                                <a:lumOff val="25000"/>
                              </a:schemeClr>
                            </a:solidFill>
                            <a:latin typeface="Cambria Math" panose="02040503050406030204" pitchFamily="18" charset="0"/>
                            <a:cs typeface="Arial" pitchFamily="34" charset="0"/>
                          </a:rPr>
                          <m:t>10</m:t>
                        </m:r>
                      </m:e>
                      <m:sup>
                        <m:r>
                          <a:rPr lang="pt-PT" sz="1600" b="0" i="1" smtClean="0">
                            <a:solidFill>
                              <a:schemeClr val="tx1">
                                <a:lumMod val="75000"/>
                                <a:lumOff val="25000"/>
                              </a:schemeClr>
                            </a:solidFill>
                            <a:latin typeface="Cambria Math" panose="02040503050406030204" pitchFamily="18" charset="0"/>
                            <a:cs typeface="Arial" pitchFamily="34" charset="0"/>
                          </a:rPr>
                          <m:t>17</m:t>
                        </m:r>
                      </m:sup>
                    </m:sSup>
                  </m:oMath>
                </a14:m>
                <a:r>
                  <a:rPr lang="en-GB" sz="1600" dirty="0" smtClean="0">
                    <a:solidFill>
                      <a:schemeClr val="tx1">
                        <a:lumMod val="75000"/>
                        <a:lumOff val="25000"/>
                      </a:schemeClr>
                    </a:solidFill>
                    <a:latin typeface="Calibri" pitchFamily="34" charset="0"/>
                    <a:cs typeface="Arial" pitchFamily="34" charset="0"/>
                  </a:rPr>
                  <a:t> eV</a:t>
                </a:r>
              </a:p>
            </p:txBody>
          </p:sp>
        </mc:Choice>
        <mc:Fallback xmlns="">
          <p:sp>
            <p:nvSpPr>
              <p:cNvPr id="18" name="Rounded Rectangle 17"/>
              <p:cNvSpPr>
                <a:spLocks noRot="1" noChangeAspect="1" noMove="1" noResize="1" noEditPoints="1" noAdjustHandles="1" noChangeArrowheads="1" noChangeShapeType="1" noTextEdit="1"/>
              </p:cNvSpPr>
              <p:nvPr/>
            </p:nvSpPr>
            <p:spPr>
              <a:xfrm>
                <a:off x="400575" y="4015895"/>
                <a:ext cx="2598420" cy="330282"/>
              </a:xfrm>
              <a:prstGeom prst="roundRect">
                <a:avLst/>
              </a:prstGeom>
              <a:blipFill rotWithShape="0">
                <a:blip r:embed="rId10"/>
                <a:stretch>
                  <a:fillRect/>
                </a:stretch>
              </a:blipFill>
              <a:ln w="381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p:cNvSpPr/>
              <p:nvPr/>
            </p:nvSpPr>
            <p:spPr>
              <a:xfrm>
                <a:off x="4331646" y="2163314"/>
                <a:ext cx="1430978" cy="541791"/>
              </a:xfrm>
              <a:prstGeom prst="round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300" dirty="0" smtClean="0">
                    <a:solidFill>
                      <a:schemeClr val="tx1">
                        <a:lumMod val="75000"/>
                        <a:lumOff val="25000"/>
                      </a:schemeClr>
                    </a:solidFill>
                    <a:latin typeface="Calibri" pitchFamily="34" charset="0"/>
                    <a:cs typeface="Arial" pitchFamily="34" charset="0"/>
                  </a:rPr>
                  <a:t>Telescopes </a:t>
                </a:r>
                <a:r>
                  <a:rPr lang="en-GB" sz="1300" dirty="0" err="1" smtClean="0">
                    <a:solidFill>
                      <a:schemeClr val="tx1">
                        <a:lumMod val="75000"/>
                        <a:lumOff val="25000"/>
                      </a:schemeClr>
                    </a:solidFill>
                    <a:latin typeface="Calibri" pitchFamily="34" charset="0"/>
                    <a:cs typeface="Arial" pitchFamily="34" charset="0"/>
                  </a:rPr>
                  <a:t>FoV</a:t>
                </a:r>
                <a:endParaRPr lang="en-GB" sz="1300" dirty="0" smtClean="0">
                  <a:solidFill>
                    <a:schemeClr val="tx1">
                      <a:lumMod val="75000"/>
                      <a:lumOff val="25000"/>
                    </a:schemeClr>
                  </a:solidFill>
                  <a:latin typeface="Calibri" pitchFamily="34" charset="0"/>
                  <a:cs typeface="Arial" pitchFamily="34" charset="0"/>
                </a:endParaRPr>
              </a:p>
              <a:p>
                <a:pPr lvl="0" algn="ctr"/>
                <a14:m>
                  <m:oMathPara xmlns:m="http://schemas.openxmlformats.org/officeDocument/2006/math">
                    <m:oMathParaPr>
                      <m:jc m:val="centerGroup"/>
                    </m:oMathParaPr>
                    <m:oMath xmlns:m="http://schemas.openxmlformats.org/officeDocument/2006/math">
                      <m:sSub>
                        <m:sSubPr>
                          <m:ctrlPr>
                            <a:rPr lang="pt-PT" sz="1300" b="0" i="1" smtClean="0">
                              <a:solidFill>
                                <a:schemeClr val="tx1">
                                  <a:lumMod val="75000"/>
                                  <a:lumOff val="25000"/>
                                </a:schemeClr>
                              </a:solidFill>
                              <a:latin typeface="Cambria Math" panose="02040503050406030204" pitchFamily="18" charset="0"/>
                              <a:cs typeface="Arial" pitchFamily="34" charset="0"/>
                            </a:rPr>
                          </m:ctrlPr>
                        </m:sSubPr>
                        <m:e>
                          <m:r>
                            <a:rPr lang="pt-PT" sz="1300" b="0" i="1" smtClean="0">
                              <a:solidFill>
                                <a:schemeClr val="tx1">
                                  <a:lumMod val="75000"/>
                                  <a:lumOff val="25000"/>
                                </a:schemeClr>
                              </a:solidFill>
                              <a:latin typeface="Cambria Math" panose="02040503050406030204" pitchFamily="18" charset="0"/>
                              <a:cs typeface="Arial" pitchFamily="34" charset="0"/>
                            </a:rPr>
                            <m:t>𝜃</m:t>
                          </m:r>
                        </m:e>
                        <m:sub>
                          <m:r>
                            <a:rPr lang="pt-PT" sz="1300" b="0" i="1" smtClean="0">
                              <a:solidFill>
                                <a:schemeClr val="tx1">
                                  <a:lumMod val="75000"/>
                                  <a:lumOff val="25000"/>
                                </a:schemeClr>
                              </a:solidFill>
                              <a:latin typeface="Cambria Math" panose="02040503050406030204" pitchFamily="18" charset="0"/>
                              <a:cs typeface="Arial" pitchFamily="34" charset="0"/>
                            </a:rPr>
                            <m:t>𝑝h</m:t>
                          </m:r>
                        </m:sub>
                      </m:sSub>
                      <m: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d>
                        <m:dPr>
                          <m:begChr m:val="["/>
                          <m:endChr m:val="]"/>
                          <m:ctrlP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ctrlPr>
                        </m:dPr>
                        <m:e>
                          <m: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0°;30°</m:t>
                          </m:r>
                        </m:e>
                      </m:d>
                    </m:oMath>
                  </m:oMathPara>
                </a14:m>
                <a:endParaRPr lang="en-GB" sz="1300" dirty="0" smtClean="0">
                  <a:solidFill>
                    <a:schemeClr val="tx1">
                      <a:lumMod val="75000"/>
                      <a:lumOff val="25000"/>
                    </a:schemeClr>
                  </a:solidFill>
                  <a:latin typeface="Calibri" pitchFamily="34" charset="0"/>
                  <a:cs typeface="Arial" pitchFamily="34" charset="0"/>
                </a:endParaRPr>
              </a:p>
            </p:txBody>
          </p:sp>
        </mc:Choice>
        <mc:Fallback xmlns="">
          <p:sp>
            <p:nvSpPr>
              <p:cNvPr id="19" name="Rounded Rectangle 18"/>
              <p:cNvSpPr>
                <a:spLocks noRot="1" noChangeAspect="1" noMove="1" noResize="1" noEditPoints="1" noAdjustHandles="1" noChangeArrowheads="1" noChangeShapeType="1" noTextEdit="1"/>
              </p:cNvSpPr>
              <p:nvPr/>
            </p:nvSpPr>
            <p:spPr>
              <a:xfrm>
                <a:off x="4331646" y="2163314"/>
                <a:ext cx="1430978" cy="541791"/>
              </a:xfrm>
              <a:prstGeom prst="roundRect">
                <a:avLst/>
              </a:prstGeom>
              <a:blipFill rotWithShape="0">
                <a:blip r:embed="rId11"/>
                <a:stretch>
                  <a:fillRect/>
                </a:stretch>
              </a:blipFill>
              <a:ln w="381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le 19"/>
              <p:cNvSpPr/>
              <p:nvPr/>
            </p:nvSpPr>
            <p:spPr>
              <a:xfrm>
                <a:off x="7102853" y="2161327"/>
                <a:ext cx="1430978" cy="471310"/>
              </a:xfrm>
              <a:prstGeom prst="round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300" dirty="0" smtClean="0">
                    <a:solidFill>
                      <a:schemeClr val="tx1">
                        <a:lumMod val="75000"/>
                        <a:lumOff val="25000"/>
                      </a:schemeClr>
                    </a:solidFill>
                    <a:latin typeface="Calibri" pitchFamily="34" charset="0"/>
                    <a:cs typeface="Arial" pitchFamily="34" charset="0"/>
                  </a:rPr>
                  <a:t>HEAT </a:t>
                </a:r>
                <a:r>
                  <a:rPr lang="en-GB" sz="1300" dirty="0" err="1" smtClean="0">
                    <a:solidFill>
                      <a:schemeClr val="tx1">
                        <a:lumMod val="75000"/>
                        <a:lumOff val="25000"/>
                      </a:schemeClr>
                    </a:solidFill>
                    <a:latin typeface="Calibri" pitchFamily="34" charset="0"/>
                    <a:cs typeface="Arial" pitchFamily="34" charset="0"/>
                  </a:rPr>
                  <a:t>FoV</a:t>
                </a:r>
                <a:endParaRPr lang="en-GB" sz="1300" dirty="0" smtClean="0">
                  <a:solidFill>
                    <a:schemeClr val="tx1">
                      <a:lumMod val="75000"/>
                      <a:lumOff val="25000"/>
                    </a:schemeClr>
                  </a:solidFill>
                  <a:latin typeface="Calibri" pitchFamily="34" charset="0"/>
                  <a:cs typeface="Arial" pitchFamily="34" charset="0"/>
                </a:endParaRPr>
              </a:p>
              <a:p>
                <a:pPr lvl="0" algn="ctr"/>
                <a14:m>
                  <m:oMathPara xmlns:m="http://schemas.openxmlformats.org/officeDocument/2006/math">
                    <m:oMathParaPr>
                      <m:jc m:val="centerGroup"/>
                    </m:oMathParaPr>
                    <m:oMath xmlns:m="http://schemas.openxmlformats.org/officeDocument/2006/math">
                      <m:sSub>
                        <m:sSubPr>
                          <m:ctrlPr>
                            <a:rPr lang="pt-PT" sz="1300" b="0" i="1" smtClean="0">
                              <a:solidFill>
                                <a:schemeClr val="tx1">
                                  <a:lumMod val="75000"/>
                                  <a:lumOff val="25000"/>
                                </a:schemeClr>
                              </a:solidFill>
                              <a:latin typeface="Cambria Math" panose="02040503050406030204" pitchFamily="18" charset="0"/>
                              <a:cs typeface="Arial" pitchFamily="34" charset="0"/>
                            </a:rPr>
                          </m:ctrlPr>
                        </m:sSubPr>
                        <m:e>
                          <m:r>
                            <a:rPr lang="pt-PT" sz="1300" b="0" i="1" smtClean="0">
                              <a:solidFill>
                                <a:schemeClr val="tx1">
                                  <a:lumMod val="75000"/>
                                  <a:lumOff val="25000"/>
                                </a:schemeClr>
                              </a:solidFill>
                              <a:latin typeface="Cambria Math" panose="02040503050406030204" pitchFamily="18" charset="0"/>
                              <a:cs typeface="Arial" pitchFamily="34" charset="0"/>
                            </a:rPr>
                            <m:t>𝜃</m:t>
                          </m:r>
                        </m:e>
                        <m:sub>
                          <m:r>
                            <a:rPr lang="pt-PT" sz="1300" b="0" i="1" smtClean="0">
                              <a:solidFill>
                                <a:schemeClr val="tx1">
                                  <a:lumMod val="75000"/>
                                  <a:lumOff val="25000"/>
                                </a:schemeClr>
                              </a:solidFill>
                              <a:latin typeface="Cambria Math" panose="02040503050406030204" pitchFamily="18" charset="0"/>
                              <a:cs typeface="Arial" pitchFamily="34" charset="0"/>
                            </a:rPr>
                            <m:t>𝑝h</m:t>
                          </m:r>
                        </m:sub>
                      </m:sSub>
                      <m: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d>
                        <m:dPr>
                          <m:begChr m:val="["/>
                          <m:endChr m:val="]"/>
                          <m:ctrlP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ctrlPr>
                        </m:dPr>
                        <m:e>
                          <m: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30°;60°</m:t>
                          </m:r>
                        </m:e>
                      </m:d>
                    </m:oMath>
                  </m:oMathPara>
                </a14:m>
                <a:endParaRPr lang="en-GB" sz="1300" dirty="0" smtClean="0">
                  <a:solidFill>
                    <a:schemeClr val="tx1">
                      <a:lumMod val="75000"/>
                      <a:lumOff val="25000"/>
                    </a:schemeClr>
                  </a:solidFill>
                  <a:latin typeface="Calibri" pitchFamily="34" charset="0"/>
                  <a:cs typeface="Arial" pitchFamily="34" charset="0"/>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7102853" y="2161327"/>
                <a:ext cx="1430978" cy="471310"/>
              </a:xfrm>
              <a:prstGeom prst="roundRect">
                <a:avLst/>
              </a:prstGeom>
              <a:blipFill rotWithShape="0">
                <a:blip r:embed="rId12"/>
                <a:stretch>
                  <a:fillRect/>
                </a:stretch>
              </a:blipFill>
              <a:ln w="381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52859202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Cherenkov Pool</a:t>
            </a:r>
          </a:p>
        </p:txBody>
      </p:sp>
      <p:sp>
        <p:nvSpPr>
          <p:cNvPr id="4" name="Slide Number Placeholder 3"/>
          <p:cNvSpPr>
            <a:spLocks noGrp="1"/>
          </p:cNvSpPr>
          <p:nvPr>
            <p:ph type="sldNum" sz="quarter" idx="12"/>
          </p:nvPr>
        </p:nvSpPr>
        <p:spPr/>
        <p:txBody>
          <a:bodyPr/>
          <a:lstStyle/>
          <a:p>
            <a:fld id="{8745C66F-FC7B-4C52-931F-EAABACA1CBDF}" type="slidenum">
              <a:rPr lang="en-US" smtClean="0"/>
              <a:pPr/>
              <a:t>106</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3891" y="4824336"/>
            <a:ext cx="3063814" cy="17858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10" y="1121429"/>
            <a:ext cx="3063814" cy="178585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2753" y="1121428"/>
            <a:ext cx="3063814" cy="178585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9" y="3038477"/>
            <a:ext cx="3063814" cy="178585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3891" y="3038476"/>
            <a:ext cx="3063814" cy="178585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0186" y="2472146"/>
            <a:ext cx="3063814" cy="1785859"/>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37705" y="4198453"/>
            <a:ext cx="3063814" cy="1785859"/>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10" y="4824337"/>
            <a:ext cx="3063814" cy="1785859"/>
          </a:xfrm>
          <a:prstGeom prst="rect">
            <a:avLst/>
          </a:prstGeom>
        </p:spPr>
      </p:pic>
    </p:spTree>
    <p:extLst>
      <p:ext uri="{BB962C8B-B14F-4D97-AF65-F5344CB8AC3E}">
        <p14:creationId xmlns:p14="http://schemas.microsoft.com/office/powerpoint/2010/main" val="41272755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Cherenkov Pool</a:t>
            </a:r>
          </a:p>
        </p:txBody>
      </p:sp>
      <p:sp>
        <p:nvSpPr>
          <p:cNvPr id="4" name="Slide Number Placeholder 3"/>
          <p:cNvSpPr>
            <a:spLocks noGrp="1"/>
          </p:cNvSpPr>
          <p:nvPr>
            <p:ph type="sldNum" sz="quarter" idx="12"/>
          </p:nvPr>
        </p:nvSpPr>
        <p:spPr/>
        <p:txBody>
          <a:bodyPr/>
          <a:lstStyle/>
          <a:p>
            <a:fld id="{8745C66F-FC7B-4C52-931F-EAABACA1CBDF}" type="slidenum">
              <a:rPr lang="en-US" smtClean="0"/>
              <a:pPr/>
              <a:t>107</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5821" y="4755375"/>
            <a:ext cx="2809783" cy="182030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7163" y="4755375"/>
            <a:ext cx="2809783" cy="182030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7163" y="2877394"/>
            <a:ext cx="2809783" cy="182030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5821" y="2877394"/>
            <a:ext cx="2809783" cy="182030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1342" y="999413"/>
            <a:ext cx="2809783" cy="1820305"/>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7163" y="999412"/>
            <a:ext cx="2809783" cy="1820305"/>
          </a:xfrm>
          <a:prstGeom prst="rect">
            <a:avLst/>
          </a:prstGeom>
        </p:spPr>
      </p:pic>
      <p:sp>
        <p:nvSpPr>
          <p:cNvPr id="10" name="Rounded Rectangle 9"/>
          <p:cNvSpPr/>
          <p:nvPr/>
        </p:nvSpPr>
        <p:spPr>
          <a:xfrm>
            <a:off x="468313" y="1635199"/>
            <a:ext cx="2186898" cy="52591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solidFill>
                <a:latin typeface="Calibri" pitchFamily="34" charset="0"/>
                <a:cs typeface="Arial" pitchFamily="34" charset="0"/>
              </a:rPr>
              <a:t>KG simulation</a:t>
            </a:r>
            <a:endParaRPr lang="en-US" sz="2000" dirty="0">
              <a:solidFill>
                <a:schemeClr val="bg1"/>
              </a:solidFill>
              <a:latin typeface="Calibri" pitchFamily="34" charset="0"/>
              <a:cs typeface="Arial" pitchFamily="34" charset="0"/>
            </a:endParaRPr>
          </a:p>
        </p:txBody>
      </p:sp>
      <p:sp>
        <p:nvSpPr>
          <p:cNvPr id="11" name="Rounded Rectangle 10"/>
          <p:cNvSpPr/>
          <p:nvPr/>
        </p:nvSpPr>
        <p:spPr>
          <a:xfrm>
            <a:off x="468313" y="3524588"/>
            <a:ext cx="2186898" cy="52591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err="1" smtClean="0">
                <a:solidFill>
                  <a:schemeClr val="bg1"/>
                </a:solidFill>
                <a:latin typeface="Calibri" pitchFamily="34" charset="0"/>
                <a:cs typeface="Arial" pitchFamily="34" charset="0"/>
              </a:rPr>
              <a:t>Tunka</a:t>
            </a:r>
            <a:endParaRPr lang="en-US" sz="2000" dirty="0">
              <a:solidFill>
                <a:schemeClr val="bg1"/>
              </a:solidFill>
              <a:latin typeface="Calibri" pitchFamily="34" charset="0"/>
              <a:cs typeface="Arial" pitchFamily="34" charset="0"/>
            </a:endParaRPr>
          </a:p>
        </p:txBody>
      </p:sp>
      <p:sp>
        <p:nvSpPr>
          <p:cNvPr id="12" name="Rounded Rectangle 11"/>
          <p:cNvSpPr/>
          <p:nvPr/>
        </p:nvSpPr>
        <p:spPr>
          <a:xfrm>
            <a:off x="468313" y="5413977"/>
            <a:ext cx="2186898" cy="52591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err="1" smtClean="0">
                <a:solidFill>
                  <a:schemeClr val="bg1"/>
                </a:solidFill>
                <a:latin typeface="Calibri" pitchFamily="34" charset="0"/>
                <a:cs typeface="Arial" pitchFamily="34" charset="0"/>
              </a:rPr>
              <a:t>Chacaltaya</a:t>
            </a:r>
            <a:endParaRPr lang="en-US" sz="2000" dirty="0">
              <a:solidFill>
                <a:schemeClr val="bg1"/>
              </a:solidFill>
              <a:latin typeface="Calibri" pitchFamily="34" charset="0"/>
              <a:cs typeface="Arial" pitchFamily="34" charset="0"/>
            </a:endParaRPr>
          </a:p>
        </p:txBody>
      </p:sp>
    </p:spTree>
    <p:extLst>
      <p:ext uri="{BB962C8B-B14F-4D97-AF65-F5344CB8AC3E}">
        <p14:creationId xmlns:p14="http://schemas.microsoft.com/office/powerpoint/2010/main" val="392914489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Cherenkov Pool</a:t>
            </a:r>
          </a:p>
        </p:txBody>
      </p:sp>
      <p:sp>
        <p:nvSpPr>
          <p:cNvPr id="4" name="Slide Number Placeholder 3"/>
          <p:cNvSpPr>
            <a:spLocks noGrp="1"/>
          </p:cNvSpPr>
          <p:nvPr>
            <p:ph type="sldNum" sz="quarter" idx="12"/>
          </p:nvPr>
        </p:nvSpPr>
        <p:spPr/>
        <p:txBody>
          <a:bodyPr/>
          <a:lstStyle/>
          <a:p>
            <a:fld id="{8745C66F-FC7B-4C52-931F-EAABACA1CBDF}" type="slidenum">
              <a:rPr lang="en-US" smtClean="0"/>
              <a:pPr/>
              <a:t>108</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5396" y="892514"/>
            <a:ext cx="2664759" cy="172635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6366" y="865578"/>
            <a:ext cx="2664759" cy="172635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5396" y="2819020"/>
            <a:ext cx="2664759" cy="172635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6366" y="2819020"/>
            <a:ext cx="2664759" cy="172635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5397" y="4772462"/>
            <a:ext cx="2664759" cy="1726352"/>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6366" y="4772462"/>
            <a:ext cx="2664759" cy="1726352"/>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313" y="900684"/>
            <a:ext cx="2664759" cy="1726352"/>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313" y="2819020"/>
            <a:ext cx="2664759" cy="1726352"/>
          </a:xfrm>
          <a:prstGeom prst="rect">
            <a:avLst/>
          </a:prstGeom>
        </p:spPr>
      </p:pic>
    </p:spTree>
    <p:extLst>
      <p:ext uri="{BB962C8B-B14F-4D97-AF65-F5344CB8AC3E}">
        <p14:creationId xmlns:p14="http://schemas.microsoft.com/office/powerpoint/2010/main" val="124847235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109</a:t>
            </a:fld>
            <a:endParaRPr lang="en-US" dirty="0"/>
          </a:p>
        </p:txBody>
      </p:sp>
      <p:sp>
        <p:nvSpPr>
          <p:cNvPr id="5" name="Rectangle 4"/>
          <p:cNvSpPr/>
          <p:nvPr/>
        </p:nvSpPr>
        <p:spPr>
          <a:xfrm>
            <a:off x="468313" y="1324094"/>
            <a:ext cx="6639771" cy="461665"/>
          </a:xfrm>
          <a:prstGeom prst="rect">
            <a:avLst/>
          </a:prstGeom>
        </p:spPr>
        <p:txBody>
          <a:bodyPr wrap="square">
            <a:spAutoFit/>
          </a:bodyPr>
          <a:lstStyle/>
          <a:p>
            <a:r>
              <a:rPr lang="en-GB" sz="1200" i="0" dirty="0" smtClean="0">
                <a:solidFill>
                  <a:srgbClr val="333333"/>
                </a:solidFill>
                <a:effectLst/>
              </a:rPr>
              <a:t> GAP2014_085 - </a:t>
            </a:r>
            <a:r>
              <a:rPr lang="en-GB" sz="1200" dirty="0"/>
              <a:t>Asymmetry of the angular distribution of Cherenkov photons - implementation in Offline </a:t>
            </a:r>
            <a:endParaRPr lang="en-US" sz="1200" dirty="0"/>
          </a:p>
        </p:txBody>
      </p:sp>
      <p:sp>
        <p:nvSpPr>
          <p:cNvPr id="6" name="Rectangle 5"/>
          <p:cNvSpPr/>
          <p:nvPr/>
        </p:nvSpPr>
        <p:spPr>
          <a:xfrm>
            <a:off x="468312" y="1771161"/>
            <a:ext cx="6639771" cy="646331"/>
          </a:xfrm>
          <a:prstGeom prst="rect">
            <a:avLst/>
          </a:prstGeom>
        </p:spPr>
        <p:txBody>
          <a:bodyPr wrap="square">
            <a:spAutoFit/>
          </a:bodyPr>
          <a:lstStyle/>
          <a:p>
            <a:r>
              <a:rPr lang="en-GB" sz="1200" i="0" dirty="0" smtClean="0">
                <a:solidFill>
                  <a:srgbClr val="333333"/>
                </a:solidFill>
                <a:effectLst/>
              </a:rPr>
              <a:t> GAP2013_023 – New implementation of the Fluorescence Yield calculation in the Offline  </a:t>
            </a:r>
            <a:endParaRPr lang="en-GB" sz="1200" dirty="0" smtClean="0"/>
          </a:p>
          <a:p>
            <a:r>
              <a:rPr lang="en-GB" sz="1200" dirty="0" smtClean="0"/>
              <a:t>On the thesis I used </a:t>
            </a:r>
            <a:r>
              <a:rPr lang="en-GB" sz="1200" b="1" i="1" u="sng" dirty="0" err="1" smtClean="0">
                <a:effectLst>
                  <a:outerShdw blurRad="38100" dist="38100" dir="2700000" algn="tl">
                    <a:srgbClr val="000000">
                      <a:alpha val="43137"/>
                    </a:srgbClr>
                  </a:outerShdw>
                </a:effectLst>
              </a:rPr>
              <a:t>Airfly</a:t>
            </a:r>
            <a:r>
              <a:rPr lang="en-GB" sz="1200" dirty="0">
                <a:effectLst>
                  <a:outerShdw blurRad="38100" dist="38100" dir="2700000" algn="tl">
                    <a:srgbClr val="000000">
                      <a:alpha val="43137"/>
                    </a:srgbClr>
                  </a:outerShdw>
                </a:effectLst>
              </a:rPr>
              <a:t> </a:t>
            </a:r>
            <a:r>
              <a:rPr lang="en-GB" sz="1200" dirty="0" smtClean="0"/>
              <a:t>(latest fluorescence measurements.</a:t>
            </a:r>
          </a:p>
          <a:p>
            <a:r>
              <a:rPr lang="en-US" sz="1200" dirty="0" smtClean="0"/>
              <a:t>Currently is also possible to use the option </a:t>
            </a:r>
            <a:r>
              <a:rPr lang="en-US" sz="1200" b="1" i="1" dirty="0" err="1" smtClean="0">
                <a:effectLst>
                  <a:outerShdw blurRad="38100" dist="38100" dir="2700000" algn="tl">
                    <a:srgbClr val="000000">
                      <a:alpha val="43137"/>
                    </a:srgbClr>
                  </a:outerShdw>
                </a:effectLst>
              </a:rPr>
              <a:t>AirFluorescence</a:t>
            </a:r>
            <a:r>
              <a:rPr lang="en-US" sz="1200" dirty="0">
                <a:effectLst>
                  <a:outerShdw blurRad="38100" dist="38100" dir="2700000" algn="tl">
                    <a:srgbClr val="000000">
                      <a:alpha val="43137"/>
                    </a:srgbClr>
                  </a:outerShdw>
                </a:effectLst>
              </a:rPr>
              <a:t> </a:t>
            </a:r>
            <a:r>
              <a:rPr lang="en-US" sz="1200" dirty="0" smtClean="0"/>
              <a:t>combining the most important results</a:t>
            </a:r>
            <a:endParaRPr lang="en-US" sz="1200" dirty="0"/>
          </a:p>
        </p:txBody>
      </p:sp>
      <p:sp>
        <p:nvSpPr>
          <p:cNvPr id="7" name="Rectangle 6"/>
          <p:cNvSpPr/>
          <p:nvPr/>
        </p:nvSpPr>
        <p:spPr>
          <a:xfrm>
            <a:off x="488632" y="2502681"/>
            <a:ext cx="6639771" cy="461665"/>
          </a:xfrm>
          <a:prstGeom prst="rect">
            <a:avLst/>
          </a:prstGeom>
        </p:spPr>
        <p:txBody>
          <a:bodyPr wrap="square">
            <a:spAutoFit/>
          </a:bodyPr>
          <a:lstStyle/>
          <a:p>
            <a:r>
              <a:rPr lang="en-GB" sz="1200" i="0" dirty="0" smtClean="0">
                <a:solidFill>
                  <a:srgbClr val="333333"/>
                </a:solidFill>
                <a:effectLst/>
              </a:rPr>
              <a:t> GAP2014_111 – Multiple scattering of light in atmosphere - implementation in Offline simulations</a:t>
            </a:r>
          </a:p>
          <a:p>
            <a:r>
              <a:rPr lang="en-GB" sz="1200" dirty="0">
                <a:solidFill>
                  <a:srgbClr val="333333"/>
                </a:solidFill>
              </a:rPr>
              <a:t> </a:t>
            </a:r>
            <a:r>
              <a:rPr lang="en-GB" sz="1200" dirty="0" smtClean="0">
                <a:solidFill>
                  <a:srgbClr val="333333"/>
                </a:solidFill>
              </a:rPr>
              <a:t>                            was implemented as a simple function, but there are any study about is effect.</a:t>
            </a:r>
            <a:endParaRPr lang="en-US" sz="1200" dirty="0"/>
          </a:p>
        </p:txBody>
      </p:sp>
    </p:spTree>
    <p:extLst>
      <p:ext uri="{BB962C8B-B14F-4D97-AF65-F5344CB8AC3E}">
        <p14:creationId xmlns:p14="http://schemas.microsoft.com/office/powerpoint/2010/main" val="2213733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45C66F-FC7B-4C52-931F-EAABACA1CBDF}" type="slidenum">
              <a:rPr lang="en-US" smtClean="0"/>
              <a:pPr/>
              <a:t>11</a:t>
            </a:fld>
            <a:endParaRPr lang="en-US" dirty="0"/>
          </a:p>
        </p:txBody>
      </p:sp>
      <p:sp>
        <p:nvSpPr>
          <p:cNvPr id="18" name="Rounded Rectangle 17"/>
          <p:cNvSpPr/>
          <p:nvPr/>
        </p:nvSpPr>
        <p:spPr>
          <a:xfrm>
            <a:off x="1151620" y="253650"/>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ítulo 1"/>
          <p:cNvSpPr txBox="1">
            <a:spLocks/>
          </p:cNvSpPr>
          <p:nvPr/>
        </p:nvSpPr>
        <p:spPr>
          <a:xfrm>
            <a:off x="2703522" y="394567"/>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1. Physics Review</a:t>
            </a:r>
          </a:p>
        </p:txBody>
      </p:sp>
      <p:sp>
        <p:nvSpPr>
          <p:cNvPr id="32" name="Rounded Rectangle 31"/>
          <p:cNvSpPr/>
          <p:nvPr/>
        </p:nvSpPr>
        <p:spPr>
          <a:xfrm>
            <a:off x="1151620" y="1472881"/>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ítulo 1"/>
          <p:cNvSpPr txBox="1">
            <a:spLocks/>
          </p:cNvSpPr>
          <p:nvPr/>
        </p:nvSpPr>
        <p:spPr>
          <a:xfrm>
            <a:off x="2703522" y="1613798"/>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2. 3D Simulation</a:t>
            </a:r>
          </a:p>
        </p:txBody>
      </p:sp>
      <p:sp>
        <p:nvSpPr>
          <p:cNvPr id="34" name="Rounded Rectangle 33"/>
          <p:cNvSpPr/>
          <p:nvPr/>
        </p:nvSpPr>
        <p:spPr>
          <a:xfrm>
            <a:off x="1151620" y="2692112"/>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ítulo 1"/>
          <p:cNvSpPr txBox="1">
            <a:spLocks/>
          </p:cNvSpPr>
          <p:nvPr/>
        </p:nvSpPr>
        <p:spPr>
          <a:xfrm>
            <a:off x="2703522" y="2833029"/>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3200" dirty="0">
                <a:solidFill>
                  <a:prstClr val="white"/>
                </a:solidFill>
              </a:rPr>
              <a:t>3. SD Energy Calibration with electromagnetic signal</a:t>
            </a:r>
            <a:endParaRPr lang="en-US" dirty="0"/>
          </a:p>
        </p:txBody>
      </p:sp>
      <p:sp>
        <p:nvSpPr>
          <p:cNvPr id="36" name="Rounded Rectangle 35"/>
          <p:cNvSpPr/>
          <p:nvPr/>
        </p:nvSpPr>
        <p:spPr>
          <a:xfrm>
            <a:off x="1151620" y="3911343"/>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ítulo 1"/>
          <p:cNvSpPr txBox="1">
            <a:spLocks/>
          </p:cNvSpPr>
          <p:nvPr/>
        </p:nvSpPr>
        <p:spPr>
          <a:xfrm>
            <a:off x="2703522" y="4052260"/>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smtClean="0"/>
              <a:t>4. </a:t>
            </a:r>
            <a:r>
              <a:rPr lang="en-US" dirty="0"/>
              <a:t>Studies at MARTA</a:t>
            </a:r>
          </a:p>
        </p:txBody>
      </p:sp>
      <p:sp>
        <p:nvSpPr>
          <p:cNvPr id="2" name="Rectangle 1"/>
          <p:cNvSpPr/>
          <p:nvPr/>
        </p:nvSpPr>
        <p:spPr>
          <a:xfrm>
            <a:off x="0" y="2632304"/>
            <a:ext cx="9144000" cy="256472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140242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863587" y="1767124"/>
            <a:ext cx="618364" cy="917340"/>
          </a:xfrm>
          <a:prstGeom prst="roundRect">
            <a:avLst>
              <a:gd name="adj" fmla="val 31180"/>
            </a:avLst>
          </a:prstGeom>
          <a:solidFill>
            <a:srgbClr val="006600"/>
          </a:solidFill>
          <a:ln>
            <a:noFill/>
          </a:ln>
          <a:effectLst>
            <a:outerShdw blurRad="50800" dist="635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1345144" y="1752935"/>
            <a:ext cx="792088" cy="741394"/>
          </a:xfrm>
          <a:prstGeom prst="roundRect">
            <a:avLst>
              <a:gd name="adj" fmla="val 0"/>
            </a:avLst>
          </a:prstGeom>
          <a:solidFill>
            <a:srgbClr val="00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941891" y="1820367"/>
            <a:ext cx="436996" cy="785851"/>
          </a:xfrm>
          <a:prstGeom prst="roundRect">
            <a:avLst>
              <a:gd name="adj" fmla="val 224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3" descr="C:\Users\João\Picture3.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7846" y="1696875"/>
            <a:ext cx="1655676" cy="832577"/>
          </a:xfrm>
          <a:prstGeom prst="rect">
            <a:avLst/>
          </a:prstGeom>
          <a:noFill/>
          <a:effectLst>
            <a:outerShdw blurRad="215900" sx="105000" sy="105000" algn="tl" rotWithShape="0">
              <a:schemeClr val="bg1">
                <a:alpha val="87000"/>
              </a:schemeClr>
            </a:outerShdw>
          </a:effectLst>
        </p:spPr>
      </p:pic>
      <p:pic>
        <p:nvPicPr>
          <p:cNvPr id="42" name="Picture 1"/>
          <p:cNvPicPr>
            <a:picLocks noChangeAspect="1" noChangeArrowheads="1"/>
          </p:cNvPicPr>
          <p:nvPr/>
        </p:nvPicPr>
        <p:blipFill>
          <a:blip r:embed="rId4" cstate="print"/>
          <a:srcRect/>
          <a:stretch>
            <a:fillRect/>
          </a:stretch>
        </p:blipFill>
        <p:spPr bwMode="auto">
          <a:xfrm>
            <a:off x="986776" y="1856371"/>
            <a:ext cx="358368" cy="719473"/>
          </a:xfrm>
          <a:prstGeom prst="rect">
            <a:avLst/>
          </a:prstGeom>
          <a:noFill/>
          <a:ln w="9525">
            <a:noFill/>
            <a:miter lim="800000"/>
            <a:headEnd/>
            <a:tailEnd/>
          </a:ln>
        </p:spPr>
      </p:pic>
      <p:cxnSp>
        <p:nvCxnSpPr>
          <p:cNvPr id="43" name="Straight Connector 42"/>
          <p:cNvCxnSpPr/>
          <p:nvPr/>
        </p:nvCxnSpPr>
        <p:spPr>
          <a:xfrm>
            <a:off x="1151619" y="1641403"/>
            <a:ext cx="0" cy="11153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101515" y="5284645"/>
            <a:ext cx="4940969" cy="873920"/>
          </a:xfrm>
          <a:prstGeom prst="roundRect">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smtClean="0">
                <a:solidFill>
                  <a:schemeClr val="tx1">
                    <a:lumMod val="75000"/>
                    <a:lumOff val="25000"/>
                  </a:schemeClr>
                </a:solidFill>
                <a:latin typeface="Calibri" pitchFamily="34" charset="0"/>
                <a:cs typeface="Arial" pitchFamily="34" charset="0"/>
              </a:rPr>
              <a:t>We should build a framework to perform </a:t>
            </a:r>
            <a:br>
              <a:rPr lang="en-GB" dirty="0" smtClean="0">
                <a:solidFill>
                  <a:schemeClr val="tx1">
                    <a:lumMod val="75000"/>
                    <a:lumOff val="25000"/>
                  </a:schemeClr>
                </a:solidFill>
                <a:latin typeface="Calibri" pitchFamily="34" charset="0"/>
                <a:cs typeface="Arial" pitchFamily="34" charset="0"/>
              </a:rPr>
            </a:br>
            <a:r>
              <a:rPr lang="en-GB" dirty="0" smtClean="0">
                <a:solidFill>
                  <a:schemeClr val="tx1">
                    <a:lumMod val="75000"/>
                    <a:lumOff val="25000"/>
                  </a:schemeClr>
                </a:solidFill>
                <a:latin typeface="Calibri" pitchFamily="34" charset="0"/>
                <a:cs typeface="Arial" pitchFamily="34" charset="0"/>
              </a:rPr>
              <a:t>the 3D simulation</a:t>
            </a:r>
          </a:p>
        </p:txBody>
      </p:sp>
    </p:spTree>
    <p:extLst>
      <p:ext uri="{BB962C8B-B14F-4D97-AF65-F5344CB8AC3E}">
        <p14:creationId xmlns:p14="http://schemas.microsoft.com/office/powerpoint/2010/main" val="167669121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Backup Energy Calibration</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110</a:t>
            </a:fld>
            <a:endParaRPr lang="en-US" dirty="0"/>
          </a:p>
        </p:txBody>
      </p:sp>
    </p:spTree>
    <p:extLst>
      <p:ext uri="{BB962C8B-B14F-4D97-AF65-F5344CB8AC3E}">
        <p14:creationId xmlns:p14="http://schemas.microsoft.com/office/powerpoint/2010/main" val="15059203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New detector for Muons is very important</a:t>
            </a:r>
            <a:endParaRPr lang="en-US" dirty="0"/>
          </a:p>
        </p:txBody>
      </p:sp>
      <p:sp>
        <p:nvSpPr>
          <p:cNvPr id="3" name="Slide Number Placeholder 2"/>
          <p:cNvSpPr>
            <a:spLocks noGrp="1"/>
          </p:cNvSpPr>
          <p:nvPr>
            <p:ph type="sldNum" sz="quarter" idx="12"/>
          </p:nvPr>
        </p:nvSpPr>
        <p:spPr/>
        <p:txBody>
          <a:bodyPr/>
          <a:lstStyle/>
          <a:p>
            <a:fld id="{8745C66F-FC7B-4C52-931F-EAABACA1CBDF}" type="slidenum">
              <a:rPr lang="en-US" smtClean="0"/>
              <a:pPr/>
              <a:t>111</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0960" y="2672423"/>
            <a:ext cx="3443468" cy="2828108"/>
          </a:xfrm>
          <a:prstGeom prst="rect">
            <a:avLst/>
          </a:prstGeom>
        </p:spPr>
      </p:pic>
      <p:sp>
        <p:nvSpPr>
          <p:cNvPr id="7" name="Rounded Rectangle 6"/>
          <p:cNvSpPr/>
          <p:nvPr/>
        </p:nvSpPr>
        <p:spPr>
          <a:xfrm>
            <a:off x="4524808" y="2409465"/>
            <a:ext cx="4355771" cy="52591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smtClean="0">
                <a:solidFill>
                  <a:schemeClr val="bg1"/>
                </a:solidFill>
                <a:latin typeface="Calibri" pitchFamily="34" charset="0"/>
                <a:cs typeface="Arial" pitchFamily="34" charset="0"/>
              </a:rPr>
              <a:t>MARTA: </a:t>
            </a:r>
            <a:r>
              <a:rPr lang="en-GB" sz="1400" dirty="0"/>
              <a:t>Muon Auger RPC for the Tank </a:t>
            </a:r>
            <a:r>
              <a:rPr lang="en-GB" sz="1400" dirty="0" smtClean="0"/>
              <a:t>Array</a:t>
            </a:r>
            <a:endParaRPr lang="en-US" sz="1400" dirty="0">
              <a:solidFill>
                <a:schemeClr val="bg1"/>
              </a:solidFill>
              <a:latin typeface="Calibri" pitchFamily="34" charset="0"/>
              <a:cs typeface="Arial" pitchFamily="34" charset="0"/>
            </a:endParaRPr>
          </a:p>
        </p:txBody>
      </p:sp>
      <p:sp>
        <p:nvSpPr>
          <p:cNvPr id="8" name="Content Placeholder 1"/>
          <p:cNvSpPr>
            <a:spLocks noGrp="1"/>
          </p:cNvSpPr>
          <p:nvPr/>
        </p:nvSpPr>
        <p:spPr bwMode="auto">
          <a:xfrm>
            <a:off x="468313" y="1155828"/>
            <a:ext cx="4213225" cy="1020924"/>
          </a:xfrm>
          <a:prstGeom prst="rect">
            <a:avLst/>
          </a:prstGeom>
          <a:no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450850">
              <a:spcBef>
                <a:spcPts val="0"/>
              </a:spcBef>
              <a:spcAft>
                <a:spcPts val="300"/>
              </a:spcAft>
              <a:buClr>
                <a:srgbClr val="C00000"/>
              </a:buClr>
              <a:buFont typeface="Wingdings" pitchFamily="2" charset="2"/>
              <a:buChar char="q"/>
              <a:defRPr/>
            </a:pPr>
            <a:r>
              <a:rPr lang="pt-PT" sz="2000" dirty="0">
                <a:solidFill>
                  <a:srgbClr val="C00000"/>
                </a:solidFill>
                <a:latin typeface="+mn-lt"/>
              </a:rPr>
              <a:t>We </a:t>
            </a:r>
            <a:r>
              <a:rPr lang="pt-PT" sz="2000" dirty="0" err="1">
                <a:solidFill>
                  <a:srgbClr val="C00000"/>
                </a:solidFill>
                <a:latin typeface="+mn-lt"/>
              </a:rPr>
              <a:t>have</a:t>
            </a:r>
            <a:r>
              <a:rPr lang="pt-PT" sz="2000" dirty="0">
                <a:solidFill>
                  <a:srgbClr val="C00000"/>
                </a:solidFill>
                <a:latin typeface="+mn-lt"/>
              </a:rPr>
              <a:t> </a:t>
            </a:r>
            <a:r>
              <a:rPr lang="pt-PT" sz="2000" dirty="0" err="1">
                <a:solidFill>
                  <a:srgbClr val="C00000"/>
                </a:solidFill>
                <a:latin typeface="+mn-lt"/>
              </a:rPr>
              <a:t>an</a:t>
            </a:r>
            <a:r>
              <a:rPr lang="pt-PT" sz="2000" dirty="0">
                <a:solidFill>
                  <a:srgbClr val="C00000"/>
                </a:solidFill>
                <a:latin typeface="+mn-lt"/>
              </a:rPr>
              <a:t> excess of muons in our data that is </a:t>
            </a:r>
            <a:r>
              <a:rPr lang="pt-PT" sz="2000" dirty="0" err="1">
                <a:solidFill>
                  <a:srgbClr val="C00000"/>
                </a:solidFill>
                <a:latin typeface="+mn-lt"/>
              </a:rPr>
              <a:t>not</a:t>
            </a:r>
            <a:r>
              <a:rPr lang="pt-PT" sz="2000" dirty="0">
                <a:solidFill>
                  <a:srgbClr val="C00000"/>
                </a:solidFill>
                <a:latin typeface="+mn-lt"/>
              </a:rPr>
              <a:t> </a:t>
            </a:r>
            <a:r>
              <a:rPr lang="pt-PT" sz="2000" dirty="0" err="1" smtClean="0">
                <a:solidFill>
                  <a:srgbClr val="C00000"/>
                </a:solidFill>
                <a:latin typeface="+mn-lt"/>
              </a:rPr>
              <a:t>understood</a:t>
            </a:r>
            <a:endParaRPr lang="pt-PT" sz="2000" dirty="0">
              <a:solidFill>
                <a:srgbClr val="C00000"/>
              </a:solidFill>
              <a:latin typeface="+mn-lt"/>
            </a:endParaRPr>
          </a:p>
        </p:txBody>
      </p:sp>
      <p:sp>
        <p:nvSpPr>
          <p:cNvPr id="9" name="Content Placeholder 1"/>
          <p:cNvSpPr>
            <a:spLocks noGrp="1"/>
          </p:cNvSpPr>
          <p:nvPr/>
        </p:nvSpPr>
        <p:spPr bwMode="auto">
          <a:xfrm>
            <a:off x="468313" y="2241683"/>
            <a:ext cx="4213225" cy="939684"/>
          </a:xfrm>
          <a:prstGeom prst="rect">
            <a:avLst/>
          </a:prstGeom>
          <a:no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450850">
              <a:spcBef>
                <a:spcPts val="0"/>
              </a:spcBef>
              <a:spcAft>
                <a:spcPts val="1200"/>
              </a:spcAft>
              <a:buClr>
                <a:srgbClr val="C00000"/>
              </a:buClr>
              <a:buFont typeface="Wingdings" pitchFamily="2" charset="2"/>
              <a:buChar char="q"/>
              <a:defRPr/>
            </a:pPr>
            <a:r>
              <a:rPr lang="pt-PT" sz="2000" dirty="0">
                <a:solidFill>
                  <a:srgbClr val="C00000"/>
                </a:solidFill>
                <a:latin typeface="+mn-lt"/>
              </a:rPr>
              <a:t>Currently from SD Signal:</a:t>
            </a:r>
          </a:p>
          <a:p>
            <a:pPr marL="533400">
              <a:lnSpc>
                <a:spcPct val="100000"/>
              </a:lnSpc>
              <a:spcBef>
                <a:spcPts val="0"/>
              </a:spcBef>
              <a:buFont typeface="Wingdings" pitchFamily="2" charset="2"/>
              <a:buChar char="Ø"/>
              <a:defRPr/>
            </a:pPr>
            <a:r>
              <a:rPr lang="en-US" sz="1500" dirty="0" smtClean="0">
                <a:solidFill>
                  <a:schemeClr val="tx2">
                    <a:lumMod val="50000"/>
                  </a:schemeClr>
                </a:solidFill>
                <a:latin typeface="+mn-lt"/>
              </a:rPr>
              <a:t>We determine the energy</a:t>
            </a:r>
          </a:p>
          <a:p>
            <a:pPr marL="533400">
              <a:lnSpc>
                <a:spcPct val="100000"/>
              </a:lnSpc>
              <a:spcBef>
                <a:spcPts val="0"/>
              </a:spcBef>
              <a:buFont typeface="Wingdings" pitchFamily="2" charset="2"/>
              <a:buChar char="Ø"/>
              <a:defRPr/>
            </a:pPr>
            <a:r>
              <a:rPr lang="en-US" sz="1500" dirty="0" smtClean="0">
                <a:solidFill>
                  <a:schemeClr val="tx2">
                    <a:lumMod val="50000"/>
                  </a:schemeClr>
                </a:solidFill>
                <a:latin typeface="+mn-lt"/>
              </a:rPr>
              <a:t>We estimate the number of </a:t>
            </a:r>
            <a:r>
              <a:rPr lang="en-US" sz="1500" dirty="0" err="1" smtClean="0">
                <a:solidFill>
                  <a:schemeClr val="tx2">
                    <a:lumMod val="50000"/>
                  </a:schemeClr>
                </a:solidFill>
                <a:latin typeface="+mn-lt"/>
              </a:rPr>
              <a:t>muons</a:t>
            </a:r>
            <a:endParaRPr lang="en-US" sz="1500" dirty="0" smtClean="0">
              <a:solidFill>
                <a:schemeClr val="tx2">
                  <a:lumMod val="50000"/>
                </a:schemeClr>
              </a:solidFill>
              <a:latin typeface="+mn-lt"/>
            </a:endParaRPr>
          </a:p>
        </p:txBody>
      </p:sp>
      <p:sp>
        <p:nvSpPr>
          <p:cNvPr id="10" name="Rectangle 9"/>
          <p:cNvSpPr/>
          <p:nvPr/>
        </p:nvSpPr>
        <p:spPr>
          <a:xfrm>
            <a:off x="609526" y="3342780"/>
            <a:ext cx="1891865" cy="369332"/>
          </a:xfrm>
          <a:prstGeom prst="rect">
            <a:avLst/>
          </a:prstGeom>
        </p:spPr>
        <p:txBody>
          <a:bodyPr wrap="none">
            <a:spAutoFit/>
          </a:bodyPr>
          <a:lstStyle/>
          <a:p>
            <a:r>
              <a:rPr lang="en-US" b="1" dirty="0">
                <a:solidFill>
                  <a:srgbClr val="540000"/>
                </a:solidFill>
                <a:latin typeface="+mn-lt"/>
                <a:cs typeface="+mn-cs"/>
              </a:rPr>
              <a:t>number of </a:t>
            </a:r>
            <a:r>
              <a:rPr lang="en-US" b="1" dirty="0" err="1">
                <a:solidFill>
                  <a:srgbClr val="540000"/>
                </a:solidFill>
                <a:latin typeface="+mn-lt"/>
                <a:cs typeface="+mn-cs"/>
              </a:rPr>
              <a:t>muons</a:t>
            </a:r>
            <a:endParaRPr lang="pt-PT" b="1" dirty="0">
              <a:solidFill>
                <a:srgbClr val="540000"/>
              </a:solidFill>
              <a:latin typeface="+mn-lt"/>
              <a:cs typeface="+mn-cs"/>
            </a:endParaRPr>
          </a:p>
        </p:txBody>
      </p:sp>
      <p:sp>
        <p:nvSpPr>
          <p:cNvPr id="11" name="Rectangle 10"/>
          <p:cNvSpPr/>
          <p:nvPr/>
        </p:nvSpPr>
        <p:spPr>
          <a:xfrm>
            <a:off x="3239852" y="3342780"/>
            <a:ext cx="832792" cy="369332"/>
          </a:xfrm>
          <a:prstGeom prst="rect">
            <a:avLst/>
          </a:prstGeom>
        </p:spPr>
        <p:txBody>
          <a:bodyPr wrap="none">
            <a:spAutoFit/>
          </a:bodyPr>
          <a:lstStyle/>
          <a:p>
            <a:r>
              <a:rPr lang="en-US" b="1" dirty="0">
                <a:solidFill>
                  <a:srgbClr val="540000"/>
                </a:solidFill>
                <a:latin typeface="+mn-lt"/>
                <a:cs typeface="+mn-cs"/>
              </a:rPr>
              <a:t>Energy</a:t>
            </a:r>
            <a:endParaRPr lang="pt-PT" b="1" dirty="0">
              <a:solidFill>
                <a:srgbClr val="540000"/>
              </a:solidFill>
              <a:latin typeface="+mn-lt"/>
              <a:cs typeface="+mn-cs"/>
            </a:endParaRPr>
          </a:p>
        </p:txBody>
      </p:sp>
      <p:sp>
        <p:nvSpPr>
          <p:cNvPr id="12" name="Left-Right Arrow 11"/>
          <p:cNvSpPr/>
          <p:nvPr/>
        </p:nvSpPr>
        <p:spPr>
          <a:xfrm>
            <a:off x="2627784" y="3435113"/>
            <a:ext cx="576064" cy="1846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Content Placeholder 1"/>
          <p:cNvSpPr>
            <a:spLocks noGrp="1"/>
          </p:cNvSpPr>
          <p:nvPr/>
        </p:nvSpPr>
        <p:spPr bwMode="auto">
          <a:xfrm>
            <a:off x="718814" y="3726074"/>
            <a:ext cx="4213225" cy="469842"/>
          </a:xfrm>
          <a:prstGeom prst="rect">
            <a:avLst/>
          </a:prstGeom>
          <a:no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192087" indent="0" algn="ctr">
              <a:lnSpc>
                <a:spcPct val="100000"/>
              </a:lnSpc>
              <a:spcBef>
                <a:spcPts val="0"/>
              </a:spcBef>
              <a:defRPr/>
            </a:pPr>
            <a:r>
              <a:rPr lang="en-US" sz="1600" b="1" dirty="0" smtClean="0">
                <a:solidFill>
                  <a:schemeClr val="tx2">
                    <a:lumMod val="50000"/>
                  </a:schemeClr>
                </a:solidFill>
                <a:latin typeface="+mn-lt"/>
              </a:rPr>
              <a:t>Are correlated</a:t>
            </a:r>
          </a:p>
          <a:p>
            <a:pPr marL="192087" indent="0" algn="ctr">
              <a:lnSpc>
                <a:spcPct val="100000"/>
              </a:lnSpc>
              <a:spcBef>
                <a:spcPts val="0"/>
              </a:spcBef>
              <a:defRPr/>
            </a:pPr>
            <a:r>
              <a:rPr lang="en-US" sz="1400" dirty="0" smtClean="0">
                <a:solidFill>
                  <a:schemeClr val="tx2">
                    <a:lumMod val="50000"/>
                  </a:schemeClr>
                </a:solidFill>
                <a:latin typeface="+mn-lt"/>
              </a:rPr>
              <a:t>(more or less according to Shower angle</a:t>
            </a:r>
            <a:br>
              <a:rPr lang="en-US" sz="1400" dirty="0" smtClean="0">
                <a:solidFill>
                  <a:schemeClr val="tx2">
                    <a:lumMod val="50000"/>
                  </a:schemeClr>
                </a:solidFill>
                <a:latin typeface="+mn-lt"/>
              </a:rPr>
            </a:br>
            <a:r>
              <a:rPr lang="en-US" sz="1400" dirty="0" smtClean="0">
                <a:solidFill>
                  <a:schemeClr val="tx2">
                    <a:lumMod val="50000"/>
                  </a:schemeClr>
                </a:solidFill>
                <a:latin typeface="+mn-lt"/>
              </a:rPr>
              <a:t>and on SD only Analysis)</a:t>
            </a:r>
          </a:p>
        </p:txBody>
      </p:sp>
      <p:sp>
        <p:nvSpPr>
          <p:cNvPr id="14" name="Content Placeholder 1"/>
          <p:cNvSpPr>
            <a:spLocks noGrp="1"/>
          </p:cNvSpPr>
          <p:nvPr/>
        </p:nvSpPr>
        <p:spPr bwMode="auto">
          <a:xfrm>
            <a:off x="468312" y="4740623"/>
            <a:ext cx="4213225" cy="1332148"/>
          </a:xfrm>
          <a:prstGeom prst="rect">
            <a:avLst/>
          </a:prstGeom>
          <a:no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450850">
              <a:spcBef>
                <a:spcPts val="0"/>
              </a:spcBef>
              <a:spcAft>
                <a:spcPts val="1200"/>
              </a:spcAft>
              <a:buClr>
                <a:srgbClr val="C00000"/>
              </a:buClr>
              <a:buFont typeface="Wingdings" pitchFamily="2" charset="2"/>
              <a:buChar char="q"/>
              <a:defRPr/>
            </a:pPr>
            <a:r>
              <a:rPr lang="pt-PT" sz="2000" dirty="0">
                <a:solidFill>
                  <a:srgbClr val="C00000"/>
                </a:solidFill>
                <a:latin typeface="+mn-lt"/>
              </a:rPr>
              <a:t>Combining MARTA with the tank:</a:t>
            </a:r>
            <a:endParaRPr lang="en-US" sz="2000" dirty="0">
              <a:solidFill>
                <a:srgbClr val="C00000"/>
              </a:solidFill>
              <a:latin typeface="+mn-lt"/>
            </a:endParaRPr>
          </a:p>
          <a:p>
            <a:pPr marL="533400">
              <a:lnSpc>
                <a:spcPct val="100000"/>
              </a:lnSpc>
              <a:spcBef>
                <a:spcPts val="0"/>
              </a:spcBef>
              <a:buFont typeface="Wingdings" pitchFamily="2" charset="2"/>
              <a:buChar char="Ø"/>
              <a:defRPr/>
            </a:pPr>
            <a:r>
              <a:rPr lang="en-US" sz="1500" dirty="0" smtClean="0">
                <a:solidFill>
                  <a:schemeClr val="tx2">
                    <a:lumMod val="50000"/>
                  </a:schemeClr>
                </a:solidFill>
                <a:latin typeface="+mn-lt"/>
              </a:rPr>
              <a:t>Is possible to estimate the electromagnetic signal and calibrate the energy with it</a:t>
            </a:r>
          </a:p>
          <a:p>
            <a:pPr marL="533400">
              <a:lnSpc>
                <a:spcPct val="100000"/>
              </a:lnSpc>
              <a:spcBef>
                <a:spcPts val="0"/>
              </a:spcBef>
              <a:buFont typeface="Wingdings" pitchFamily="2" charset="2"/>
              <a:buChar char="Ø"/>
              <a:defRPr/>
            </a:pPr>
            <a:r>
              <a:rPr lang="en-US" sz="1500" dirty="0" smtClean="0">
                <a:solidFill>
                  <a:schemeClr val="tx2">
                    <a:lumMod val="50000"/>
                  </a:schemeClr>
                </a:solidFill>
                <a:latin typeface="+mn-lt"/>
              </a:rPr>
              <a:t>We can measure the </a:t>
            </a:r>
            <a:r>
              <a:rPr lang="en-US" sz="1500" dirty="0" err="1" smtClean="0">
                <a:solidFill>
                  <a:schemeClr val="tx2">
                    <a:lumMod val="50000"/>
                  </a:schemeClr>
                </a:solidFill>
                <a:latin typeface="+mn-lt"/>
              </a:rPr>
              <a:t>muon</a:t>
            </a:r>
            <a:r>
              <a:rPr lang="en-US" sz="1500" dirty="0" smtClean="0">
                <a:solidFill>
                  <a:schemeClr val="tx2">
                    <a:lumMod val="50000"/>
                  </a:schemeClr>
                </a:solidFill>
                <a:latin typeface="+mn-lt"/>
              </a:rPr>
              <a:t> number independently</a:t>
            </a:r>
          </a:p>
        </p:txBody>
      </p:sp>
    </p:spTree>
    <p:extLst>
      <p:ext uri="{BB962C8B-B14F-4D97-AF65-F5344CB8AC3E}">
        <p14:creationId xmlns:p14="http://schemas.microsoft.com/office/powerpoint/2010/main" val="273662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P spid="1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Likelihood </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112</a:t>
            </a:fld>
            <a:endParaRPr lang="en-US" dirty="0"/>
          </a:p>
        </p:txBody>
      </p:sp>
      <p:pic>
        <p:nvPicPr>
          <p:cNvPr id="5" name="Picture 4"/>
          <p:cNvPicPr>
            <a:picLocks noChangeAspect="1"/>
          </p:cNvPicPr>
          <p:nvPr/>
        </p:nvPicPr>
        <p:blipFill>
          <a:blip r:embed="rId3"/>
          <a:stretch>
            <a:fillRect/>
          </a:stretch>
        </p:blipFill>
        <p:spPr>
          <a:xfrm>
            <a:off x="468313" y="1065990"/>
            <a:ext cx="8301792" cy="562017"/>
          </a:xfrm>
          <a:prstGeom prst="rect">
            <a:avLst/>
          </a:prstGeom>
        </p:spPr>
      </p:pic>
      <p:pic>
        <p:nvPicPr>
          <p:cNvPr id="6" name="Picture 5"/>
          <p:cNvPicPr>
            <a:picLocks noChangeAspect="1"/>
          </p:cNvPicPr>
          <p:nvPr/>
        </p:nvPicPr>
        <p:blipFill>
          <a:blip r:embed="rId4"/>
          <a:stretch>
            <a:fillRect/>
          </a:stretch>
        </p:blipFill>
        <p:spPr>
          <a:xfrm>
            <a:off x="1486095" y="1647001"/>
            <a:ext cx="2421285" cy="505251"/>
          </a:xfrm>
          <a:prstGeom prst="rect">
            <a:avLst/>
          </a:prstGeom>
        </p:spPr>
      </p:pic>
      <p:pic>
        <p:nvPicPr>
          <p:cNvPr id="7" name="Picture 6"/>
          <p:cNvPicPr>
            <a:picLocks noChangeAspect="1"/>
          </p:cNvPicPr>
          <p:nvPr/>
        </p:nvPicPr>
        <p:blipFill>
          <a:blip r:embed="rId5"/>
          <a:stretch>
            <a:fillRect/>
          </a:stretch>
        </p:blipFill>
        <p:spPr>
          <a:xfrm>
            <a:off x="359832" y="3007073"/>
            <a:ext cx="2035011" cy="695466"/>
          </a:xfrm>
          <a:prstGeom prst="rect">
            <a:avLst/>
          </a:prstGeom>
        </p:spPr>
      </p:pic>
      <p:pic>
        <p:nvPicPr>
          <p:cNvPr id="9" name="Picture 8"/>
          <p:cNvPicPr>
            <a:picLocks noChangeAspect="1"/>
          </p:cNvPicPr>
          <p:nvPr/>
        </p:nvPicPr>
        <p:blipFill>
          <a:blip r:embed="rId6"/>
          <a:stretch>
            <a:fillRect/>
          </a:stretch>
        </p:blipFill>
        <p:spPr>
          <a:xfrm>
            <a:off x="240406" y="4016874"/>
            <a:ext cx="2385222" cy="775894"/>
          </a:xfrm>
          <a:prstGeom prst="rect">
            <a:avLst/>
          </a:prstGeom>
        </p:spPr>
      </p:pic>
      <p:pic>
        <p:nvPicPr>
          <p:cNvPr id="18" name="Picture 17"/>
          <p:cNvPicPr>
            <a:picLocks noChangeAspect="1"/>
          </p:cNvPicPr>
          <p:nvPr/>
        </p:nvPicPr>
        <p:blipFill>
          <a:blip r:embed="rId7"/>
          <a:stretch>
            <a:fillRect/>
          </a:stretch>
        </p:blipFill>
        <p:spPr>
          <a:xfrm>
            <a:off x="-38782" y="5171440"/>
            <a:ext cx="4867250" cy="1104566"/>
          </a:xfrm>
          <a:prstGeom prst="rect">
            <a:avLst/>
          </a:prstGeom>
        </p:spPr>
      </p:pic>
      <p:pic>
        <p:nvPicPr>
          <p:cNvPr id="19" name="Picture 18"/>
          <p:cNvPicPr>
            <a:picLocks noChangeAspect="1"/>
          </p:cNvPicPr>
          <p:nvPr/>
        </p:nvPicPr>
        <p:blipFill>
          <a:blip r:embed="rId8"/>
          <a:stretch>
            <a:fillRect/>
          </a:stretch>
        </p:blipFill>
        <p:spPr>
          <a:xfrm>
            <a:off x="4799711" y="5128215"/>
            <a:ext cx="4415409" cy="1442720"/>
          </a:xfrm>
          <a:prstGeom prst="rect">
            <a:avLst/>
          </a:prstGeom>
        </p:spPr>
      </p:pic>
      <p:pic>
        <p:nvPicPr>
          <p:cNvPr id="12" name="Picture 11"/>
          <p:cNvPicPr>
            <a:picLocks noChangeAspect="1"/>
          </p:cNvPicPr>
          <p:nvPr/>
        </p:nvPicPr>
        <p:blipFill>
          <a:blip r:embed="rId9"/>
          <a:stretch>
            <a:fillRect/>
          </a:stretch>
        </p:blipFill>
        <p:spPr>
          <a:xfrm>
            <a:off x="5224177" y="1787053"/>
            <a:ext cx="3777779" cy="2509122"/>
          </a:xfrm>
          <a:prstGeom prst="rect">
            <a:avLst/>
          </a:prstGeom>
        </p:spPr>
      </p:pic>
      <p:pic>
        <p:nvPicPr>
          <p:cNvPr id="10" name="Picture 9"/>
          <p:cNvPicPr>
            <a:picLocks noChangeAspect="1"/>
          </p:cNvPicPr>
          <p:nvPr/>
        </p:nvPicPr>
        <p:blipFill>
          <a:blip r:embed="rId10"/>
          <a:stretch>
            <a:fillRect/>
          </a:stretch>
        </p:blipFill>
        <p:spPr>
          <a:xfrm>
            <a:off x="2726233" y="3983616"/>
            <a:ext cx="2905805" cy="496761"/>
          </a:xfrm>
          <a:prstGeom prst="rect">
            <a:avLst/>
          </a:prstGeom>
        </p:spPr>
      </p:pic>
      <p:pic>
        <p:nvPicPr>
          <p:cNvPr id="11" name="Picture 10"/>
          <p:cNvPicPr>
            <a:picLocks noChangeAspect="1"/>
          </p:cNvPicPr>
          <p:nvPr/>
        </p:nvPicPr>
        <p:blipFill>
          <a:blip r:embed="rId11"/>
          <a:stretch>
            <a:fillRect/>
          </a:stretch>
        </p:blipFill>
        <p:spPr>
          <a:xfrm>
            <a:off x="2749642" y="2980304"/>
            <a:ext cx="2025546" cy="809011"/>
          </a:xfrm>
          <a:prstGeom prst="rect">
            <a:avLst/>
          </a:prstGeom>
        </p:spPr>
      </p:pic>
    </p:spTree>
    <p:extLst>
      <p:ext uri="{BB962C8B-B14F-4D97-AF65-F5344CB8AC3E}">
        <p14:creationId xmlns:p14="http://schemas.microsoft.com/office/powerpoint/2010/main" val="336396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pt-PT" b="1" i="1" smtClean="0">
                        <a:latin typeface="Cambria Math" panose="02040503050406030204" pitchFamily="18" charset="0"/>
                      </a:rPr>
                      <m:t>𝜷</m:t>
                    </m:r>
                  </m:oMath>
                </a14:m>
                <a:r>
                  <a:rPr lang="en-US" dirty="0" smtClean="0"/>
                  <a:t> parametrization</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1869" b="-1308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113</a:t>
            </a:fld>
            <a:endParaRPr lang="en-US" dirty="0"/>
          </a:p>
        </p:txBody>
      </p:sp>
      <p:pic>
        <p:nvPicPr>
          <p:cNvPr id="5" name="Picture 4"/>
          <p:cNvPicPr>
            <a:picLocks noChangeAspect="1"/>
          </p:cNvPicPr>
          <p:nvPr/>
        </p:nvPicPr>
        <p:blipFill>
          <a:blip r:embed="rId4"/>
          <a:stretch>
            <a:fillRect/>
          </a:stretch>
        </p:blipFill>
        <p:spPr>
          <a:xfrm>
            <a:off x="238031" y="1177774"/>
            <a:ext cx="2959820" cy="1830543"/>
          </a:xfrm>
          <a:prstGeom prst="rect">
            <a:avLst/>
          </a:prstGeom>
        </p:spPr>
      </p:pic>
      <p:pic>
        <p:nvPicPr>
          <p:cNvPr id="6" name="Picture 5"/>
          <p:cNvPicPr>
            <a:picLocks noChangeAspect="1"/>
          </p:cNvPicPr>
          <p:nvPr/>
        </p:nvPicPr>
        <p:blipFill>
          <a:blip r:embed="rId5"/>
          <a:stretch>
            <a:fillRect/>
          </a:stretch>
        </p:blipFill>
        <p:spPr>
          <a:xfrm>
            <a:off x="299410" y="3008317"/>
            <a:ext cx="2837063" cy="1827135"/>
          </a:xfrm>
          <a:prstGeom prst="rect">
            <a:avLst/>
          </a:prstGeom>
        </p:spPr>
      </p:pic>
      <p:pic>
        <p:nvPicPr>
          <p:cNvPr id="7" name="Picture 6"/>
          <p:cNvPicPr>
            <a:picLocks noChangeAspect="1"/>
          </p:cNvPicPr>
          <p:nvPr/>
        </p:nvPicPr>
        <p:blipFill>
          <a:blip r:embed="rId6"/>
          <a:stretch>
            <a:fillRect/>
          </a:stretch>
        </p:blipFill>
        <p:spPr>
          <a:xfrm>
            <a:off x="278951" y="4809631"/>
            <a:ext cx="2877982" cy="1823725"/>
          </a:xfrm>
          <a:prstGeom prst="rect">
            <a:avLst/>
          </a:prstGeom>
        </p:spPr>
      </p:pic>
      <p:pic>
        <p:nvPicPr>
          <p:cNvPr id="8" name="Picture 7"/>
          <p:cNvPicPr>
            <a:picLocks noChangeAspect="1"/>
          </p:cNvPicPr>
          <p:nvPr/>
        </p:nvPicPr>
        <p:blipFill>
          <a:blip r:embed="rId7"/>
          <a:stretch>
            <a:fillRect/>
          </a:stretch>
        </p:blipFill>
        <p:spPr>
          <a:xfrm>
            <a:off x="3202987" y="1173385"/>
            <a:ext cx="2918901" cy="1823726"/>
          </a:xfrm>
          <a:prstGeom prst="rect">
            <a:avLst/>
          </a:prstGeom>
        </p:spPr>
      </p:pic>
      <p:pic>
        <p:nvPicPr>
          <p:cNvPr id="9" name="Picture 8"/>
          <p:cNvPicPr>
            <a:picLocks noChangeAspect="1"/>
          </p:cNvPicPr>
          <p:nvPr/>
        </p:nvPicPr>
        <p:blipFill>
          <a:blip r:embed="rId8"/>
          <a:stretch>
            <a:fillRect/>
          </a:stretch>
        </p:blipFill>
        <p:spPr>
          <a:xfrm>
            <a:off x="3231950" y="2985905"/>
            <a:ext cx="2864342" cy="1823726"/>
          </a:xfrm>
          <a:prstGeom prst="rect">
            <a:avLst/>
          </a:prstGeom>
        </p:spPr>
      </p:pic>
      <p:pic>
        <p:nvPicPr>
          <p:cNvPr id="10" name="Picture 9"/>
          <p:cNvPicPr>
            <a:picLocks noChangeAspect="1"/>
          </p:cNvPicPr>
          <p:nvPr/>
        </p:nvPicPr>
        <p:blipFill>
          <a:blip r:embed="rId9"/>
          <a:stretch>
            <a:fillRect/>
          </a:stretch>
        </p:blipFill>
        <p:spPr>
          <a:xfrm>
            <a:off x="3178925" y="4809631"/>
            <a:ext cx="2877982" cy="1810091"/>
          </a:xfrm>
          <a:prstGeom prst="rect">
            <a:avLst/>
          </a:prstGeom>
        </p:spPr>
      </p:pic>
      <p:pic>
        <p:nvPicPr>
          <p:cNvPr id="11" name="Picture 10"/>
          <p:cNvPicPr>
            <a:picLocks noChangeAspect="1"/>
          </p:cNvPicPr>
          <p:nvPr/>
        </p:nvPicPr>
        <p:blipFill>
          <a:blip r:embed="rId10"/>
          <a:stretch>
            <a:fillRect/>
          </a:stretch>
        </p:blipFill>
        <p:spPr>
          <a:xfrm>
            <a:off x="6347148" y="2392213"/>
            <a:ext cx="2362018" cy="1564573"/>
          </a:xfrm>
          <a:prstGeom prst="rect">
            <a:avLst/>
          </a:prstGeom>
        </p:spPr>
      </p:pic>
      <p:pic>
        <p:nvPicPr>
          <p:cNvPr id="12" name="Picture 11"/>
          <p:cNvPicPr>
            <a:picLocks noChangeAspect="1"/>
          </p:cNvPicPr>
          <p:nvPr/>
        </p:nvPicPr>
        <p:blipFill>
          <a:blip r:embed="rId11"/>
          <a:stretch>
            <a:fillRect/>
          </a:stretch>
        </p:blipFill>
        <p:spPr>
          <a:xfrm>
            <a:off x="6442947" y="4391426"/>
            <a:ext cx="2304407" cy="1583770"/>
          </a:xfrm>
          <a:prstGeom prst="rect">
            <a:avLst/>
          </a:prstGeom>
        </p:spPr>
      </p:pic>
      <p:sp>
        <p:nvSpPr>
          <p:cNvPr id="15" name="Rounded Rectangle 14"/>
          <p:cNvSpPr/>
          <p:nvPr/>
        </p:nvSpPr>
        <p:spPr>
          <a:xfrm>
            <a:off x="3636809" y="858661"/>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Iron</a:t>
            </a:r>
            <a:endParaRPr lang="en-GB" sz="1100" dirty="0" smtClean="0">
              <a:solidFill>
                <a:srgbClr val="800000"/>
              </a:solidFill>
              <a:latin typeface="Calibri" pitchFamily="34" charset="0"/>
              <a:cs typeface="Arial" pitchFamily="34" charset="0"/>
            </a:endParaRPr>
          </a:p>
        </p:txBody>
      </p:sp>
      <p:sp>
        <p:nvSpPr>
          <p:cNvPr id="16" name="Rounded Rectangle 15"/>
          <p:cNvSpPr/>
          <p:nvPr/>
        </p:nvSpPr>
        <p:spPr>
          <a:xfrm>
            <a:off x="717908" y="893579"/>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Proton</a:t>
            </a:r>
            <a:endParaRPr lang="en-GB" sz="1100" dirty="0" smtClean="0">
              <a:solidFill>
                <a:srgbClr val="800000"/>
              </a:solidFill>
              <a:latin typeface="Calibri" pitchFamily="34" charset="0"/>
              <a:cs typeface="Arial" pitchFamily="34" charset="0"/>
            </a:endParaRPr>
          </a:p>
        </p:txBody>
      </p:sp>
      <p:sp>
        <p:nvSpPr>
          <p:cNvPr id="17" name="Rounded Rectangle 16"/>
          <p:cNvSpPr/>
          <p:nvPr/>
        </p:nvSpPr>
        <p:spPr>
          <a:xfrm>
            <a:off x="6481137" y="4040890"/>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Iron</a:t>
            </a:r>
            <a:endParaRPr lang="en-GB" sz="1100" dirty="0" smtClean="0">
              <a:solidFill>
                <a:srgbClr val="800000"/>
              </a:solidFill>
              <a:latin typeface="Calibri" pitchFamily="34" charset="0"/>
              <a:cs typeface="Arial" pitchFamily="34" charset="0"/>
            </a:endParaRPr>
          </a:p>
        </p:txBody>
      </p:sp>
      <p:sp>
        <p:nvSpPr>
          <p:cNvPr id="18" name="Rounded Rectangle 17"/>
          <p:cNvSpPr/>
          <p:nvPr/>
        </p:nvSpPr>
        <p:spPr>
          <a:xfrm>
            <a:off x="6481137" y="2046621"/>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Proton</a:t>
            </a:r>
            <a:endParaRPr lang="en-GB" sz="1100" dirty="0" smtClean="0">
              <a:solidFill>
                <a:srgbClr val="800000"/>
              </a:solidFill>
              <a:latin typeface="Calibri" pitchFamily="34" charset="0"/>
              <a:cs typeface="Arial" pitchFamily="34" charset="0"/>
            </a:endParaRPr>
          </a:p>
        </p:txBody>
      </p:sp>
    </p:spTree>
    <p:extLst>
      <p:ext uri="{BB962C8B-B14F-4D97-AF65-F5344CB8AC3E}">
        <p14:creationId xmlns:p14="http://schemas.microsoft.com/office/powerpoint/2010/main" val="207287928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pt-PT" i="1">
                        <a:latin typeface="Cambria Math" panose="02040503050406030204" pitchFamily="18" charset="0"/>
                      </a:rPr>
                      <m:t>𝜷</m:t>
                    </m:r>
                  </m:oMath>
                </a14:m>
                <a:r>
                  <a:rPr lang="en-US" dirty="0"/>
                  <a:t> parametrization</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1869" b="-1308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114</a:t>
            </a:fld>
            <a:endParaRPr lang="en-US" dirty="0"/>
          </a:p>
        </p:txBody>
      </p:sp>
      <p:pic>
        <p:nvPicPr>
          <p:cNvPr id="5" name="Picture 4"/>
          <p:cNvPicPr>
            <a:picLocks noChangeAspect="1"/>
          </p:cNvPicPr>
          <p:nvPr/>
        </p:nvPicPr>
        <p:blipFill>
          <a:blip r:embed="rId4"/>
          <a:stretch>
            <a:fillRect/>
          </a:stretch>
        </p:blipFill>
        <p:spPr>
          <a:xfrm>
            <a:off x="876262" y="907682"/>
            <a:ext cx="7322858" cy="5632908"/>
          </a:xfrm>
          <a:prstGeom prst="rect">
            <a:avLst/>
          </a:prstGeom>
        </p:spPr>
      </p:pic>
    </p:spTree>
    <p:extLst>
      <p:ext uri="{BB962C8B-B14F-4D97-AF65-F5344CB8AC3E}">
        <p14:creationId xmlns:p14="http://schemas.microsoft.com/office/powerpoint/2010/main" val="413281522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pt-PT" i="1">
                        <a:latin typeface="Cambria Math" panose="02040503050406030204" pitchFamily="18" charset="0"/>
                      </a:rPr>
                      <m:t>𝜷</m:t>
                    </m:r>
                  </m:oMath>
                </a14:m>
                <a:r>
                  <a:rPr lang="en-US" dirty="0"/>
                  <a:t> </a:t>
                </a:r>
                <a:r>
                  <a:rPr lang="en-US" dirty="0" smtClean="0"/>
                  <a:t>parametrization </a:t>
                </a:r>
                <a:r>
                  <a:rPr lang="en-US" dirty="0" err="1" smtClean="0"/>
                  <a:t>Ir</a:t>
                </a:r>
                <a:r>
                  <a:rPr lang="en-US" dirty="0" smtClean="0"/>
                  <a:t>/</a:t>
                </a:r>
                <a:r>
                  <a:rPr lang="en-US" dirty="0" err="1" smtClean="0"/>
                  <a:t>Pr</a:t>
                </a:r>
                <a:r>
                  <a:rPr lang="en-US" dirty="0" smtClean="0"/>
                  <a:t>  , sigma S1000</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1869" b="-1308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115</a:t>
            </a:fld>
            <a:endParaRPr lang="en-US" dirty="0"/>
          </a:p>
        </p:txBody>
      </p:sp>
      <p:pic>
        <p:nvPicPr>
          <p:cNvPr id="5" name="Picture 4"/>
          <p:cNvPicPr>
            <a:picLocks noChangeAspect="1"/>
          </p:cNvPicPr>
          <p:nvPr/>
        </p:nvPicPr>
        <p:blipFill>
          <a:blip r:embed="rId4"/>
          <a:stretch>
            <a:fillRect/>
          </a:stretch>
        </p:blipFill>
        <p:spPr>
          <a:xfrm>
            <a:off x="1321753" y="1385867"/>
            <a:ext cx="6755447" cy="2257692"/>
          </a:xfrm>
          <a:prstGeom prst="rect">
            <a:avLst/>
          </a:prstGeom>
        </p:spPr>
      </p:pic>
    </p:spTree>
    <p:extLst>
      <p:ext uri="{BB962C8B-B14F-4D97-AF65-F5344CB8AC3E}">
        <p14:creationId xmlns:p14="http://schemas.microsoft.com/office/powerpoint/2010/main" val="378520910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pt-PT" i="1">
                        <a:latin typeface="Cambria Math" panose="02040503050406030204" pitchFamily="18" charset="0"/>
                      </a:rPr>
                      <m:t>𝜷</m:t>
                    </m:r>
                  </m:oMath>
                </a14:m>
                <a:r>
                  <a:rPr lang="en-US" dirty="0"/>
                  <a:t> </a:t>
                </a:r>
                <a:r>
                  <a:rPr lang="en-US" dirty="0" smtClean="0"/>
                  <a:t>parametrization and data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1869" b="-1308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116</a:t>
            </a:fld>
            <a:endParaRPr lang="en-US" dirty="0"/>
          </a:p>
        </p:txBody>
      </p:sp>
      <p:pic>
        <p:nvPicPr>
          <p:cNvPr id="5" name="Picture 4"/>
          <p:cNvPicPr>
            <a:picLocks noChangeAspect="1"/>
          </p:cNvPicPr>
          <p:nvPr/>
        </p:nvPicPr>
        <p:blipFill>
          <a:blip r:embed="rId4"/>
          <a:stretch>
            <a:fillRect/>
          </a:stretch>
        </p:blipFill>
        <p:spPr>
          <a:xfrm rot="5400000">
            <a:off x="2427152" y="262619"/>
            <a:ext cx="4269375" cy="6576601"/>
          </a:xfrm>
          <a:prstGeom prst="rect">
            <a:avLst/>
          </a:prstGeom>
        </p:spPr>
      </p:pic>
      <p:sp>
        <p:nvSpPr>
          <p:cNvPr id="6" name="Rounded Rectangle 5"/>
          <p:cNvSpPr/>
          <p:nvPr/>
        </p:nvSpPr>
        <p:spPr>
          <a:xfrm>
            <a:off x="4977457" y="4627261"/>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Proton</a:t>
            </a:r>
            <a:endParaRPr lang="en-GB" sz="1100" dirty="0" smtClean="0">
              <a:solidFill>
                <a:srgbClr val="800000"/>
              </a:solidFill>
              <a:latin typeface="Calibri" pitchFamily="34" charset="0"/>
              <a:cs typeface="Arial" pitchFamily="34" charset="0"/>
            </a:endParaRPr>
          </a:p>
        </p:txBody>
      </p:sp>
    </p:spTree>
    <p:extLst>
      <p:ext uri="{BB962C8B-B14F-4D97-AF65-F5344CB8AC3E}">
        <p14:creationId xmlns:p14="http://schemas.microsoft.com/office/powerpoint/2010/main" val="18618158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pt-PT" i="1">
                        <a:latin typeface="Cambria Math" panose="02040503050406030204" pitchFamily="18" charset="0"/>
                      </a:rPr>
                      <m:t>𝜷</m:t>
                    </m:r>
                  </m:oMath>
                </a14:m>
                <a:r>
                  <a:rPr lang="en-US" dirty="0"/>
                  <a:t> </a:t>
                </a:r>
                <a:r>
                  <a:rPr lang="en-US" dirty="0" smtClean="0"/>
                  <a:t>parametrization and data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1869" b="-1308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117</a:t>
            </a:fld>
            <a:endParaRPr lang="en-US" dirty="0"/>
          </a:p>
        </p:txBody>
      </p:sp>
      <p:pic>
        <p:nvPicPr>
          <p:cNvPr id="5" name="Picture 4"/>
          <p:cNvPicPr>
            <a:picLocks noChangeAspect="1"/>
          </p:cNvPicPr>
          <p:nvPr/>
        </p:nvPicPr>
        <p:blipFill>
          <a:blip r:embed="rId4"/>
          <a:stretch>
            <a:fillRect/>
          </a:stretch>
        </p:blipFill>
        <p:spPr>
          <a:xfrm rot="16200000">
            <a:off x="2411437" y="66333"/>
            <a:ext cx="4321125" cy="6725334"/>
          </a:xfrm>
          <a:prstGeom prst="rect">
            <a:avLst/>
          </a:prstGeom>
        </p:spPr>
      </p:pic>
    </p:spTree>
    <p:extLst>
      <p:ext uri="{BB962C8B-B14F-4D97-AF65-F5344CB8AC3E}">
        <p14:creationId xmlns:p14="http://schemas.microsoft.com/office/powerpoint/2010/main" val="323210392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pt-PT" i="1">
                        <a:latin typeface="Cambria Math" panose="02040503050406030204" pitchFamily="18" charset="0"/>
                      </a:rPr>
                      <m:t>𝜷</m:t>
                    </m:r>
                  </m:oMath>
                </a14:m>
                <a:r>
                  <a:rPr lang="en-US" dirty="0"/>
                  <a:t> </a:t>
                </a:r>
                <a:r>
                  <a:rPr lang="en-US" dirty="0" smtClean="0"/>
                  <a:t>parametrization </a:t>
                </a:r>
                <a:r>
                  <a:rPr lang="en-US" dirty="0" err="1" smtClean="0"/>
                  <a:t>Ir</a:t>
                </a:r>
                <a:r>
                  <a:rPr lang="en-US" dirty="0" smtClean="0"/>
                  <a:t>/</a:t>
                </a:r>
                <a:r>
                  <a:rPr lang="en-US" dirty="0" err="1" smtClean="0"/>
                  <a:t>Pr</a:t>
                </a:r>
                <a:r>
                  <a:rPr lang="en-US" dirty="0" smtClean="0"/>
                  <a:t>  , sigma S1000</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1869" b="-1308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118</a:t>
            </a:fld>
            <a:endParaRPr lang="en-US" dirty="0"/>
          </a:p>
        </p:txBody>
      </p:sp>
      <p:pic>
        <p:nvPicPr>
          <p:cNvPr id="5" name="Picture 4"/>
          <p:cNvPicPr>
            <a:picLocks noChangeAspect="1"/>
          </p:cNvPicPr>
          <p:nvPr/>
        </p:nvPicPr>
        <p:blipFill>
          <a:blip r:embed="rId4"/>
          <a:stretch>
            <a:fillRect/>
          </a:stretch>
        </p:blipFill>
        <p:spPr>
          <a:xfrm>
            <a:off x="1321753" y="1385867"/>
            <a:ext cx="6755447" cy="2257692"/>
          </a:xfrm>
          <a:prstGeom prst="rect">
            <a:avLst/>
          </a:prstGeom>
        </p:spPr>
      </p:pic>
      <p:pic>
        <p:nvPicPr>
          <p:cNvPr id="6" name="Picture 5"/>
          <p:cNvPicPr>
            <a:picLocks noChangeAspect="1"/>
          </p:cNvPicPr>
          <p:nvPr/>
        </p:nvPicPr>
        <p:blipFill>
          <a:blip r:embed="rId5"/>
          <a:stretch>
            <a:fillRect/>
          </a:stretch>
        </p:blipFill>
        <p:spPr>
          <a:xfrm>
            <a:off x="1321754" y="4193300"/>
            <a:ext cx="6676204" cy="2277496"/>
          </a:xfrm>
          <a:prstGeom prst="rect">
            <a:avLst/>
          </a:prstGeom>
        </p:spPr>
      </p:pic>
    </p:spTree>
    <p:extLst>
      <p:ext uri="{BB962C8B-B14F-4D97-AF65-F5344CB8AC3E}">
        <p14:creationId xmlns:p14="http://schemas.microsoft.com/office/powerpoint/2010/main" val="148611326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CIC: event frequency </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119</a:t>
            </a:fld>
            <a:endParaRPr lang="en-US" dirty="0"/>
          </a:p>
        </p:txBody>
      </p:sp>
      <p:pic>
        <p:nvPicPr>
          <p:cNvPr id="5" name="Picture 4"/>
          <p:cNvPicPr>
            <a:picLocks noChangeAspect="1"/>
          </p:cNvPicPr>
          <p:nvPr/>
        </p:nvPicPr>
        <p:blipFill>
          <a:blip r:embed="rId3"/>
          <a:stretch>
            <a:fillRect/>
          </a:stretch>
        </p:blipFill>
        <p:spPr>
          <a:xfrm>
            <a:off x="1052194" y="1284120"/>
            <a:ext cx="6572251" cy="2095200"/>
          </a:xfrm>
          <a:prstGeom prst="rect">
            <a:avLst/>
          </a:prstGeom>
        </p:spPr>
      </p:pic>
    </p:spTree>
    <p:extLst>
      <p:ext uri="{BB962C8B-B14F-4D97-AF65-F5344CB8AC3E}">
        <p14:creationId xmlns:p14="http://schemas.microsoft.com/office/powerpoint/2010/main" val="18613949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116"/>
          <p:cNvGrpSpPr/>
          <p:nvPr/>
        </p:nvGrpSpPr>
        <p:grpSpPr>
          <a:xfrm>
            <a:off x="4516119" y="880964"/>
            <a:ext cx="2161936" cy="2648147"/>
            <a:chOff x="1419513" y="2267463"/>
            <a:chExt cx="4158326" cy="5093519"/>
          </a:xfrm>
        </p:grpSpPr>
        <p:sp>
          <p:nvSpPr>
            <p:cNvPr id="118" name="Rectangle 117"/>
            <p:cNvSpPr/>
            <p:nvPr/>
          </p:nvSpPr>
          <p:spPr>
            <a:xfrm>
              <a:off x="1688384" y="2578143"/>
              <a:ext cx="3889455" cy="4575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cxnSp>
          <p:nvCxnSpPr>
            <p:cNvPr id="119" name="Straight Connector 118"/>
            <p:cNvCxnSpPr/>
            <p:nvPr/>
          </p:nvCxnSpPr>
          <p:spPr>
            <a:xfrm>
              <a:off x="3706828" y="6283036"/>
              <a:ext cx="8327" cy="540273"/>
            </a:xfrm>
            <a:prstGeom prst="line">
              <a:avLst/>
            </a:prstGeom>
            <a:ln w="57150">
              <a:solidFill>
                <a:srgbClr val="203864"/>
              </a:solidFill>
              <a:tailEnd type="triangle"/>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2164510" y="5303284"/>
              <a:ext cx="3067953" cy="1042097"/>
              <a:chOff x="6482668" y="4673644"/>
              <a:chExt cx="3067953" cy="1042097"/>
            </a:xfrm>
            <a:solidFill>
              <a:schemeClr val="bg1"/>
            </a:solidFill>
          </p:grpSpPr>
          <p:sp>
            <p:nvSpPr>
              <p:cNvPr id="310" name="Oval 309"/>
              <p:cNvSpPr/>
              <p:nvPr/>
            </p:nvSpPr>
            <p:spPr>
              <a:xfrm>
                <a:off x="6483976" y="4673644"/>
                <a:ext cx="3064441" cy="1041716"/>
              </a:xfrm>
              <a:prstGeom prst="ellipse">
                <a:avLst/>
              </a:prstGeom>
              <a:grp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grpSp>
            <p:nvGrpSpPr>
              <p:cNvPr id="311" name="Group 310"/>
              <p:cNvGrpSpPr/>
              <p:nvPr/>
            </p:nvGrpSpPr>
            <p:grpSpPr>
              <a:xfrm>
                <a:off x="6482668" y="4804546"/>
                <a:ext cx="3067953" cy="911195"/>
                <a:chOff x="6167813" y="3108402"/>
                <a:chExt cx="3067953" cy="911195"/>
              </a:xfrm>
              <a:grpFill/>
            </p:grpSpPr>
            <p:cxnSp>
              <p:nvCxnSpPr>
                <p:cNvPr id="312" name="Straight Connector 311"/>
                <p:cNvCxnSpPr/>
                <p:nvPr/>
              </p:nvCxnSpPr>
              <p:spPr>
                <a:xfrm>
                  <a:off x="6167813"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6225696" y="3240597"/>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6386364" y="33650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6634663"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6945471" y="3555893"/>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7315118" y="3600608"/>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7710232" y="3615064"/>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a:off x="8093128" y="3602513"/>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a:off x="8458435" y="3552082"/>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8781118"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9017688" y="3365056"/>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a:off x="9177229" y="3238691"/>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9235766"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21" name="Group 120"/>
            <p:cNvGrpSpPr/>
            <p:nvPr/>
          </p:nvGrpSpPr>
          <p:grpSpPr>
            <a:xfrm>
              <a:off x="2168638" y="4297326"/>
              <a:ext cx="3060912" cy="3063656"/>
              <a:chOff x="2718818" y="1643775"/>
              <a:chExt cx="2202026" cy="2204000"/>
            </a:xfrm>
            <a:scene3d>
              <a:camera prst="orthographicFront">
                <a:rot lat="4200000" lon="0" rev="0"/>
              </a:camera>
              <a:lightRig rig="threePt" dir="t"/>
            </a:scene3d>
          </p:grpSpPr>
          <p:grpSp>
            <p:nvGrpSpPr>
              <p:cNvPr id="292" name="Group 291"/>
              <p:cNvGrpSpPr/>
              <p:nvPr/>
            </p:nvGrpSpPr>
            <p:grpSpPr>
              <a:xfrm>
                <a:off x="2718819" y="1643775"/>
                <a:ext cx="2202025" cy="2202025"/>
                <a:chOff x="2718819" y="1643775"/>
                <a:chExt cx="2202025" cy="2202025"/>
              </a:xfrm>
            </p:grpSpPr>
            <p:cxnSp>
              <p:nvCxnSpPr>
                <p:cNvPr id="308" name="Straight Connector 307"/>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p:nvGrpSpPr>
            <p:grpSpPr>
              <a:xfrm rot="900000">
                <a:off x="2718819" y="1643775"/>
                <a:ext cx="2202025" cy="2202025"/>
                <a:chOff x="2718819" y="1643775"/>
                <a:chExt cx="2202025" cy="2202025"/>
              </a:xfrm>
            </p:grpSpPr>
            <p:cxnSp>
              <p:nvCxnSpPr>
                <p:cNvPr id="306" name="Straight Connector 305"/>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p:nvGrpSpPr>
            <p:grpSpPr>
              <a:xfrm rot="1800000">
                <a:off x="2718818" y="1645750"/>
                <a:ext cx="2202025" cy="2202025"/>
                <a:chOff x="2718819" y="1643775"/>
                <a:chExt cx="2202025" cy="2202025"/>
              </a:xfrm>
            </p:grpSpPr>
            <p:cxnSp>
              <p:nvCxnSpPr>
                <p:cNvPr id="304" name="Straight Connector 303"/>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p:nvGrpSpPr>
            <p:grpSpPr>
              <a:xfrm rot="2700000">
                <a:off x="2718819" y="1645750"/>
                <a:ext cx="2202025" cy="2202025"/>
                <a:chOff x="2718819" y="1643775"/>
                <a:chExt cx="2202025" cy="2202025"/>
              </a:xfrm>
            </p:grpSpPr>
            <p:cxnSp>
              <p:nvCxnSpPr>
                <p:cNvPr id="302" name="Straight Connector 301"/>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p:nvGrpSpPr>
            <p:grpSpPr>
              <a:xfrm rot="3600000">
                <a:off x="2718819" y="1643775"/>
                <a:ext cx="2202025" cy="2202025"/>
                <a:chOff x="2718819" y="1643775"/>
                <a:chExt cx="2202025" cy="2202025"/>
              </a:xfrm>
            </p:grpSpPr>
            <p:cxnSp>
              <p:nvCxnSpPr>
                <p:cNvPr id="300" name="Straight Connector 299"/>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p:nvGrpSpPr>
            <p:grpSpPr>
              <a:xfrm rot="4500000">
                <a:off x="2718819" y="1643775"/>
                <a:ext cx="2202025" cy="2202025"/>
                <a:chOff x="2718819" y="1643775"/>
                <a:chExt cx="2202025" cy="2202025"/>
              </a:xfrm>
            </p:grpSpPr>
            <p:cxnSp>
              <p:nvCxnSpPr>
                <p:cNvPr id="298" name="Straight Connector 297"/>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22" name="Group 121"/>
            <p:cNvGrpSpPr/>
            <p:nvPr/>
          </p:nvGrpSpPr>
          <p:grpSpPr>
            <a:xfrm>
              <a:off x="2164510" y="4896884"/>
              <a:ext cx="3067953" cy="1042097"/>
              <a:chOff x="6482668" y="4673644"/>
              <a:chExt cx="3067953" cy="1042097"/>
            </a:xfrm>
            <a:solidFill>
              <a:schemeClr val="bg1"/>
            </a:solidFill>
          </p:grpSpPr>
          <p:sp>
            <p:nvSpPr>
              <p:cNvPr id="277" name="Oval 276"/>
              <p:cNvSpPr/>
              <p:nvPr/>
            </p:nvSpPr>
            <p:spPr>
              <a:xfrm>
                <a:off x="6483976" y="4673644"/>
                <a:ext cx="3064441" cy="1041716"/>
              </a:xfrm>
              <a:prstGeom prst="ellipse">
                <a:avLst/>
              </a:prstGeom>
              <a:grp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grpSp>
            <p:nvGrpSpPr>
              <p:cNvPr id="278" name="Group 277"/>
              <p:cNvGrpSpPr/>
              <p:nvPr/>
            </p:nvGrpSpPr>
            <p:grpSpPr>
              <a:xfrm>
                <a:off x="6482668" y="4804546"/>
                <a:ext cx="3067953" cy="911195"/>
                <a:chOff x="6167813" y="3108402"/>
                <a:chExt cx="3067953" cy="911195"/>
              </a:xfrm>
              <a:grpFill/>
            </p:grpSpPr>
            <p:cxnSp>
              <p:nvCxnSpPr>
                <p:cNvPr id="279" name="Straight Connector 278"/>
                <p:cNvCxnSpPr/>
                <p:nvPr/>
              </p:nvCxnSpPr>
              <p:spPr>
                <a:xfrm>
                  <a:off x="6167813"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6225696" y="3240597"/>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6386364" y="33650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6634663"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6945471" y="3555893"/>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a:off x="7315118" y="3600608"/>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7710232" y="3615064"/>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a:off x="8093128" y="3602513"/>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8458435" y="3552082"/>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8781118"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9017688" y="3365056"/>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9177229" y="3238691"/>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9235766"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2168638" y="3890926"/>
              <a:ext cx="3060912" cy="3063656"/>
              <a:chOff x="2718818" y="1643775"/>
              <a:chExt cx="2202026" cy="2204000"/>
            </a:xfrm>
            <a:scene3d>
              <a:camera prst="orthographicFront">
                <a:rot lat="4200000" lon="0" rev="0"/>
              </a:camera>
              <a:lightRig rig="threePt" dir="t"/>
            </a:scene3d>
          </p:grpSpPr>
          <p:grpSp>
            <p:nvGrpSpPr>
              <p:cNvPr id="259" name="Group 258"/>
              <p:cNvGrpSpPr/>
              <p:nvPr/>
            </p:nvGrpSpPr>
            <p:grpSpPr>
              <a:xfrm>
                <a:off x="2718819" y="1643775"/>
                <a:ext cx="2202025" cy="2202025"/>
                <a:chOff x="2718819" y="1643775"/>
                <a:chExt cx="2202025" cy="2202025"/>
              </a:xfrm>
            </p:grpSpPr>
            <p:cxnSp>
              <p:nvCxnSpPr>
                <p:cNvPr id="275" name="Straight Connector 274"/>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rot="900000">
                <a:off x="2718819" y="1643775"/>
                <a:ext cx="2202025" cy="2202025"/>
                <a:chOff x="2718819" y="1643775"/>
                <a:chExt cx="2202025" cy="2202025"/>
              </a:xfrm>
            </p:grpSpPr>
            <p:cxnSp>
              <p:nvCxnSpPr>
                <p:cNvPr id="273" name="Straight Connector 272"/>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p:nvGrpSpPr>
            <p:grpSpPr>
              <a:xfrm rot="1800000">
                <a:off x="2718818" y="1645750"/>
                <a:ext cx="2202025" cy="2202025"/>
                <a:chOff x="2718819" y="1643775"/>
                <a:chExt cx="2202025" cy="2202025"/>
              </a:xfrm>
            </p:grpSpPr>
            <p:cxnSp>
              <p:nvCxnSpPr>
                <p:cNvPr id="271" name="Straight Connector 270"/>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p:nvGrpSpPr>
            <p:grpSpPr>
              <a:xfrm rot="2700000">
                <a:off x="2718819" y="1645750"/>
                <a:ext cx="2202025" cy="2202025"/>
                <a:chOff x="2718819" y="1643775"/>
                <a:chExt cx="2202025" cy="2202025"/>
              </a:xfrm>
            </p:grpSpPr>
            <p:cxnSp>
              <p:nvCxnSpPr>
                <p:cNvPr id="269" name="Straight Connector 268"/>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p:nvGrpSpPr>
            <p:grpSpPr>
              <a:xfrm rot="3600000">
                <a:off x="2718819" y="1643775"/>
                <a:ext cx="2202025" cy="2202025"/>
                <a:chOff x="2718819" y="1643775"/>
                <a:chExt cx="2202025" cy="2202025"/>
              </a:xfrm>
            </p:grpSpPr>
            <p:cxnSp>
              <p:nvCxnSpPr>
                <p:cNvPr id="267" name="Straight Connector 266"/>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p:nvGrpSpPr>
            <p:grpSpPr>
              <a:xfrm rot="4500000">
                <a:off x="2718819" y="1643775"/>
                <a:ext cx="2202025" cy="2202025"/>
                <a:chOff x="2718819" y="1643775"/>
                <a:chExt cx="2202025" cy="2202025"/>
              </a:xfrm>
            </p:grpSpPr>
            <p:cxnSp>
              <p:nvCxnSpPr>
                <p:cNvPr id="265" name="Straight Connector 264"/>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2164916" y="4487243"/>
              <a:ext cx="3067953" cy="1042097"/>
              <a:chOff x="6482668" y="4673644"/>
              <a:chExt cx="3067953" cy="1042097"/>
            </a:xfrm>
            <a:solidFill>
              <a:schemeClr val="bg1"/>
            </a:solidFill>
          </p:grpSpPr>
          <p:sp>
            <p:nvSpPr>
              <p:cNvPr id="244" name="Oval 243"/>
              <p:cNvSpPr/>
              <p:nvPr/>
            </p:nvSpPr>
            <p:spPr>
              <a:xfrm>
                <a:off x="6483976" y="4673644"/>
                <a:ext cx="3064441" cy="1041716"/>
              </a:xfrm>
              <a:prstGeom prst="ellipse">
                <a:avLst/>
              </a:prstGeom>
              <a:grp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grpSp>
            <p:nvGrpSpPr>
              <p:cNvPr id="245" name="Group 244"/>
              <p:cNvGrpSpPr/>
              <p:nvPr/>
            </p:nvGrpSpPr>
            <p:grpSpPr>
              <a:xfrm>
                <a:off x="6482668" y="4804546"/>
                <a:ext cx="3067953" cy="911195"/>
                <a:chOff x="6167813" y="3108402"/>
                <a:chExt cx="3067953" cy="911195"/>
              </a:xfrm>
              <a:grpFill/>
            </p:grpSpPr>
            <p:cxnSp>
              <p:nvCxnSpPr>
                <p:cNvPr id="246" name="Straight Connector 245"/>
                <p:cNvCxnSpPr/>
                <p:nvPr/>
              </p:nvCxnSpPr>
              <p:spPr>
                <a:xfrm>
                  <a:off x="6167813"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6225696" y="3240597"/>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6386364" y="33650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6634663"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6945471" y="3555893"/>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7315118" y="3600608"/>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7710232" y="3615064"/>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8093128" y="3602513"/>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8458435" y="3552082"/>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8781118"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9017688" y="3365056"/>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9177229" y="3238691"/>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9235766"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25" name="Group 124"/>
            <p:cNvGrpSpPr/>
            <p:nvPr/>
          </p:nvGrpSpPr>
          <p:grpSpPr>
            <a:xfrm>
              <a:off x="2169044" y="3481285"/>
              <a:ext cx="3060912" cy="3063656"/>
              <a:chOff x="2718818" y="1643775"/>
              <a:chExt cx="2202026" cy="2204000"/>
            </a:xfrm>
            <a:scene3d>
              <a:camera prst="orthographicFront">
                <a:rot lat="4200000" lon="0" rev="0"/>
              </a:camera>
              <a:lightRig rig="threePt" dir="t"/>
            </a:scene3d>
          </p:grpSpPr>
          <p:grpSp>
            <p:nvGrpSpPr>
              <p:cNvPr id="226" name="Group 225"/>
              <p:cNvGrpSpPr/>
              <p:nvPr/>
            </p:nvGrpSpPr>
            <p:grpSpPr>
              <a:xfrm>
                <a:off x="2718819" y="1643775"/>
                <a:ext cx="2202025" cy="2202025"/>
                <a:chOff x="2718819" y="1643775"/>
                <a:chExt cx="2202025" cy="2202025"/>
              </a:xfrm>
            </p:grpSpPr>
            <p:cxnSp>
              <p:nvCxnSpPr>
                <p:cNvPr id="242" name="Straight Connector 241"/>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p:nvGrpSpPr>
            <p:grpSpPr>
              <a:xfrm rot="900000">
                <a:off x="2718819" y="1643775"/>
                <a:ext cx="2202025" cy="2202025"/>
                <a:chOff x="2718819" y="1643775"/>
                <a:chExt cx="2202025" cy="2202025"/>
              </a:xfrm>
            </p:grpSpPr>
            <p:cxnSp>
              <p:nvCxnSpPr>
                <p:cNvPr id="240" name="Straight Connector 239"/>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p:nvGrpSpPr>
            <p:grpSpPr>
              <a:xfrm rot="1800000">
                <a:off x="2718818" y="1645750"/>
                <a:ext cx="2202025" cy="2202025"/>
                <a:chOff x="2718819" y="1643775"/>
                <a:chExt cx="2202025" cy="2202025"/>
              </a:xfrm>
            </p:grpSpPr>
            <p:cxnSp>
              <p:nvCxnSpPr>
                <p:cNvPr id="238" name="Straight Connector 237"/>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p:nvGrpSpPr>
            <p:grpSpPr>
              <a:xfrm rot="2700000">
                <a:off x="2718819" y="1645750"/>
                <a:ext cx="2202025" cy="2202025"/>
                <a:chOff x="2718819" y="1643775"/>
                <a:chExt cx="2202025" cy="2202025"/>
              </a:xfrm>
            </p:grpSpPr>
            <p:cxnSp>
              <p:nvCxnSpPr>
                <p:cNvPr id="236" name="Straight Connector 235"/>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p:nvGrpSpPr>
            <p:grpSpPr>
              <a:xfrm rot="3600000">
                <a:off x="2718819" y="1643775"/>
                <a:ext cx="2202025" cy="2202025"/>
                <a:chOff x="2718819" y="1643775"/>
                <a:chExt cx="2202025" cy="2202025"/>
              </a:xfrm>
            </p:grpSpPr>
            <p:cxnSp>
              <p:nvCxnSpPr>
                <p:cNvPr id="234" name="Straight Connector 233"/>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p:nvGrpSpPr>
            <p:grpSpPr>
              <a:xfrm rot="4500000">
                <a:off x="2718819" y="1643775"/>
                <a:ext cx="2202025" cy="2202025"/>
                <a:chOff x="2718819" y="1643775"/>
                <a:chExt cx="2202025" cy="2202025"/>
              </a:xfrm>
            </p:grpSpPr>
            <p:cxnSp>
              <p:nvCxnSpPr>
                <p:cNvPr id="232" name="Straight Connector 231"/>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sp>
          <p:nvSpPr>
            <p:cNvPr id="126" name="TextBox 125"/>
            <p:cNvSpPr txBox="1"/>
            <p:nvPr/>
          </p:nvSpPr>
          <p:spPr>
            <a:xfrm>
              <a:off x="3800667" y="6470176"/>
              <a:ext cx="1357394" cy="715566"/>
            </a:xfrm>
            <a:prstGeom prst="rect">
              <a:avLst/>
            </a:prstGeom>
            <a:noFill/>
          </p:spPr>
          <p:txBody>
            <a:bodyPr wrap="square" rtlCol="0">
              <a:spAutoFit/>
            </a:bodyPr>
            <a:lstStyle/>
            <a:p>
              <a:r>
                <a:rPr lang="pt-PT" sz="1100" dirty="0" err="1" smtClean="0"/>
                <a:t>Shower</a:t>
              </a:r>
              <a:r>
                <a:rPr lang="pt-PT" sz="1100" dirty="0" smtClean="0"/>
                <a:t> </a:t>
              </a:r>
              <a:r>
                <a:rPr lang="pt-PT" sz="1100" dirty="0" err="1" smtClean="0"/>
                <a:t>axis</a:t>
              </a:r>
              <a:endParaRPr lang="pt-PT" sz="1100" dirty="0"/>
            </a:p>
          </p:txBody>
        </p:sp>
        <p:cxnSp>
          <p:nvCxnSpPr>
            <p:cNvPr id="127" name="Straight Arrow Connector 126"/>
            <p:cNvCxnSpPr/>
            <p:nvPr/>
          </p:nvCxnSpPr>
          <p:spPr>
            <a:xfrm rot="16200000">
              <a:off x="1815728" y="3993185"/>
              <a:ext cx="492236" cy="0"/>
            </a:xfrm>
            <a:prstGeom prst="straightConnector1">
              <a:avLst/>
            </a:prstGeom>
            <a:ln w="22225">
              <a:solidFill>
                <a:schemeClr val="accent5">
                  <a:lumMod val="50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rot="16200000">
              <a:off x="1162993" y="3705229"/>
              <a:ext cx="986628" cy="473588"/>
            </a:xfrm>
            <a:prstGeom prst="rect">
              <a:avLst/>
            </a:prstGeom>
            <a:noFill/>
          </p:spPr>
          <p:txBody>
            <a:bodyPr wrap="square" rtlCol="0">
              <a:spAutoFit/>
            </a:bodyPr>
            <a:lstStyle/>
            <a:p>
              <a:r>
                <a:rPr lang="pt-PT" sz="1000" dirty="0" smtClean="0"/>
                <a:t>100 m</a:t>
              </a:r>
              <a:endParaRPr lang="pt-PT" sz="1000" dirty="0"/>
            </a:p>
          </p:txBody>
        </p:sp>
        <p:grpSp>
          <p:nvGrpSpPr>
            <p:cNvPr id="129" name="Group 128"/>
            <p:cNvGrpSpPr/>
            <p:nvPr/>
          </p:nvGrpSpPr>
          <p:grpSpPr>
            <a:xfrm>
              <a:off x="2164510" y="4084084"/>
              <a:ext cx="3067953" cy="1042097"/>
              <a:chOff x="6482668" y="4673644"/>
              <a:chExt cx="3067953" cy="1042097"/>
            </a:xfrm>
            <a:solidFill>
              <a:schemeClr val="bg1"/>
            </a:solidFill>
          </p:grpSpPr>
          <p:sp>
            <p:nvSpPr>
              <p:cNvPr id="211" name="Oval 210"/>
              <p:cNvSpPr/>
              <p:nvPr/>
            </p:nvSpPr>
            <p:spPr>
              <a:xfrm>
                <a:off x="6483976" y="4673644"/>
                <a:ext cx="3064441" cy="1041716"/>
              </a:xfrm>
              <a:prstGeom prst="ellipse">
                <a:avLst/>
              </a:prstGeom>
              <a:grp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grpSp>
            <p:nvGrpSpPr>
              <p:cNvPr id="212" name="Group 211"/>
              <p:cNvGrpSpPr/>
              <p:nvPr/>
            </p:nvGrpSpPr>
            <p:grpSpPr>
              <a:xfrm>
                <a:off x="6482668" y="4804546"/>
                <a:ext cx="3067953" cy="911195"/>
                <a:chOff x="6167813" y="3108402"/>
                <a:chExt cx="3067953" cy="911195"/>
              </a:xfrm>
              <a:grpFill/>
            </p:grpSpPr>
            <p:cxnSp>
              <p:nvCxnSpPr>
                <p:cNvPr id="213" name="Straight Connector 212"/>
                <p:cNvCxnSpPr/>
                <p:nvPr/>
              </p:nvCxnSpPr>
              <p:spPr>
                <a:xfrm>
                  <a:off x="6167813"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6225696" y="3240597"/>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6386364" y="33650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6634663"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6945471" y="3555893"/>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315118" y="3600608"/>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7710232" y="3615064"/>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8093128" y="3602513"/>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8458435" y="3552082"/>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8781118"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9017688" y="3365056"/>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9177229" y="3238691"/>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9235766"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30" name="Group 129"/>
            <p:cNvGrpSpPr/>
            <p:nvPr/>
          </p:nvGrpSpPr>
          <p:grpSpPr>
            <a:xfrm>
              <a:off x="2168638" y="3078126"/>
              <a:ext cx="3060912" cy="3063656"/>
              <a:chOff x="2718818" y="1643775"/>
              <a:chExt cx="2202026" cy="2204000"/>
            </a:xfrm>
            <a:scene3d>
              <a:camera prst="orthographicFront">
                <a:rot lat="4200000" lon="0" rev="0"/>
              </a:camera>
              <a:lightRig rig="threePt" dir="t"/>
            </a:scene3d>
          </p:grpSpPr>
          <p:grpSp>
            <p:nvGrpSpPr>
              <p:cNvPr id="193" name="Group 192"/>
              <p:cNvGrpSpPr/>
              <p:nvPr/>
            </p:nvGrpSpPr>
            <p:grpSpPr>
              <a:xfrm>
                <a:off x="2718819" y="1643775"/>
                <a:ext cx="2202025" cy="2202025"/>
                <a:chOff x="2718819" y="1643775"/>
                <a:chExt cx="2202025" cy="2202025"/>
              </a:xfrm>
            </p:grpSpPr>
            <p:cxnSp>
              <p:nvCxnSpPr>
                <p:cNvPr id="209" name="Straight Connector 208"/>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p:nvGrpSpPr>
            <p:grpSpPr>
              <a:xfrm rot="900000">
                <a:off x="2718819" y="1643775"/>
                <a:ext cx="2202025" cy="2202025"/>
                <a:chOff x="2718819" y="1643775"/>
                <a:chExt cx="2202025" cy="2202025"/>
              </a:xfrm>
            </p:grpSpPr>
            <p:cxnSp>
              <p:nvCxnSpPr>
                <p:cNvPr id="207" name="Straight Connector 206"/>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p:nvGrpSpPr>
            <p:grpSpPr>
              <a:xfrm rot="1800000">
                <a:off x="2718818" y="1645750"/>
                <a:ext cx="2202025" cy="2202025"/>
                <a:chOff x="2718819" y="1643775"/>
                <a:chExt cx="2202025" cy="2202025"/>
              </a:xfrm>
            </p:grpSpPr>
            <p:cxnSp>
              <p:nvCxnSpPr>
                <p:cNvPr id="205" name="Straight Connector 204"/>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p:nvGrpSpPr>
            <p:grpSpPr>
              <a:xfrm rot="2700000">
                <a:off x="2718819" y="1645750"/>
                <a:ext cx="2202025" cy="2202025"/>
                <a:chOff x="2718819" y="1643775"/>
                <a:chExt cx="2202025" cy="2202025"/>
              </a:xfrm>
            </p:grpSpPr>
            <p:cxnSp>
              <p:nvCxnSpPr>
                <p:cNvPr id="203" name="Straight Connector 202"/>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p:nvGrpSpPr>
            <p:grpSpPr>
              <a:xfrm rot="3600000">
                <a:off x="2718819" y="1643775"/>
                <a:ext cx="2202025" cy="2202025"/>
                <a:chOff x="2718819" y="1643775"/>
                <a:chExt cx="2202025" cy="2202025"/>
              </a:xfrm>
            </p:grpSpPr>
            <p:cxnSp>
              <p:nvCxnSpPr>
                <p:cNvPr id="201" name="Straight Connector 200"/>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p:nvGrpSpPr>
            <p:grpSpPr>
              <a:xfrm rot="4500000">
                <a:off x="2718819" y="1643775"/>
                <a:ext cx="2202025" cy="2202025"/>
                <a:chOff x="2718819" y="1643775"/>
                <a:chExt cx="2202025" cy="2202025"/>
              </a:xfrm>
            </p:grpSpPr>
            <p:cxnSp>
              <p:nvCxnSpPr>
                <p:cNvPr id="199" name="Straight Connector 198"/>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31" name="Group 130"/>
            <p:cNvGrpSpPr/>
            <p:nvPr/>
          </p:nvGrpSpPr>
          <p:grpSpPr>
            <a:xfrm>
              <a:off x="2163240" y="3676924"/>
              <a:ext cx="3067953" cy="1041716"/>
              <a:chOff x="6167813" y="2977881"/>
              <a:chExt cx="3067953" cy="1041716"/>
            </a:xfrm>
          </p:grpSpPr>
          <p:sp>
            <p:nvSpPr>
              <p:cNvPr id="178" name="Oval 177"/>
              <p:cNvSpPr/>
              <p:nvPr/>
            </p:nvSpPr>
            <p:spPr>
              <a:xfrm>
                <a:off x="6170672" y="2977881"/>
                <a:ext cx="3064441" cy="1041716"/>
              </a:xfrm>
              <a:prstGeom prst="ellipse">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grpSp>
            <p:nvGrpSpPr>
              <p:cNvPr id="179" name="Group 178"/>
              <p:cNvGrpSpPr/>
              <p:nvPr/>
            </p:nvGrpSpPr>
            <p:grpSpPr>
              <a:xfrm>
                <a:off x="6167813" y="3108402"/>
                <a:ext cx="3067953" cy="911195"/>
                <a:chOff x="6167813" y="3108402"/>
                <a:chExt cx="3067953" cy="911195"/>
              </a:xfrm>
            </p:grpSpPr>
            <p:cxnSp>
              <p:nvCxnSpPr>
                <p:cNvPr id="180" name="Straight Connector 179"/>
                <p:cNvCxnSpPr>
                  <a:stCxn id="141" idx="2"/>
                </p:cNvCxnSpPr>
                <p:nvPr/>
              </p:nvCxnSpPr>
              <p:spPr>
                <a:xfrm>
                  <a:off x="6167813" y="3108402"/>
                  <a:ext cx="0" cy="404533"/>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6225696" y="3240597"/>
                  <a:ext cx="0" cy="40453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6386364" y="3365057"/>
                  <a:ext cx="0" cy="4045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6634663" y="3468757"/>
                  <a:ext cx="0" cy="4045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6945471" y="3555893"/>
                  <a:ext cx="0" cy="4045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7315118" y="3600608"/>
                  <a:ext cx="0" cy="4045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7710232" y="3615064"/>
                  <a:ext cx="0" cy="4045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8093128" y="3602513"/>
                  <a:ext cx="0" cy="4045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8458435" y="3552082"/>
                  <a:ext cx="0" cy="4045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8781118" y="3468757"/>
                  <a:ext cx="0" cy="4045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9017688" y="3365056"/>
                  <a:ext cx="0" cy="4045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9177229" y="3238691"/>
                  <a:ext cx="0" cy="40453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9235766" y="3108402"/>
                  <a:ext cx="0" cy="404533"/>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32" name="Group 131"/>
            <p:cNvGrpSpPr/>
            <p:nvPr/>
          </p:nvGrpSpPr>
          <p:grpSpPr>
            <a:xfrm>
              <a:off x="2170282" y="2654370"/>
              <a:ext cx="3060912" cy="3063656"/>
              <a:chOff x="2718818" y="1643775"/>
              <a:chExt cx="2202026" cy="2204000"/>
            </a:xfrm>
            <a:scene3d>
              <a:camera prst="orthographicFront">
                <a:rot lat="4200000" lon="0" rev="0"/>
              </a:camera>
              <a:lightRig rig="threePt" dir="t"/>
            </a:scene3d>
          </p:grpSpPr>
          <p:grpSp>
            <p:nvGrpSpPr>
              <p:cNvPr id="160" name="Group 159"/>
              <p:cNvGrpSpPr/>
              <p:nvPr/>
            </p:nvGrpSpPr>
            <p:grpSpPr>
              <a:xfrm>
                <a:off x="2718819" y="1643775"/>
                <a:ext cx="2202025" cy="2202025"/>
                <a:chOff x="2718819" y="1643775"/>
                <a:chExt cx="2202025" cy="2202025"/>
              </a:xfrm>
            </p:grpSpPr>
            <p:cxnSp>
              <p:nvCxnSpPr>
                <p:cNvPr id="176" name="Straight Connector 175"/>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p:nvGrpSpPr>
            <p:grpSpPr>
              <a:xfrm rot="900000">
                <a:off x="2718819" y="1643775"/>
                <a:ext cx="2202025" cy="2202025"/>
                <a:chOff x="2718819" y="1643775"/>
                <a:chExt cx="2202025" cy="2202025"/>
              </a:xfrm>
            </p:grpSpPr>
            <p:cxnSp>
              <p:nvCxnSpPr>
                <p:cNvPr id="174" name="Straight Connector 173"/>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p:nvGrpSpPr>
            <p:grpSpPr>
              <a:xfrm rot="1800000">
                <a:off x="2718818" y="1645750"/>
                <a:ext cx="2202025" cy="2202025"/>
                <a:chOff x="2718819" y="1643775"/>
                <a:chExt cx="2202025" cy="2202025"/>
              </a:xfrm>
            </p:grpSpPr>
            <p:cxnSp>
              <p:nvCxnSpPr>
                <p:cNvPr id="172" name="Straight Connector 171"/>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rot="2700000">
                <a:off x="2718819" y="1645750"/>
                <a:ext cx="2202025" cy="2202025"/>
                <a:chOff x="2718819" y="1643775"/>
                <a:chExt cx="2202025" cy="2202025"/>
              </a:xfrm>
            </p:grpSpPr>
            <p:cxnSp>
              <p:nvCxnSpPr>
                <p:cNvPr id="170" name="Straight Connector 169"/>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rot="3600000">
                <a:off x="2718819" y="1643775"/>
                <a:ext cx="2202025" cy="2202025"/>
                <a:chOff x="2718819" y="1643775"/>
                <a:chExt cx="2202025" cy="2202025"/>
              </a:xfrm>
            </p:grpSpPr>
            <p:cxnSp>
              <p:nvCxnSpPr>
                <p:cNvPr id="168" name="Straight Connector 167"/>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rot="4500000">
                <a:off x="2718819" y="1643775"/>
                <a:ext cx="2202025" cy="2202025"/>
                <a:chOff x="2718819" y="1643775"/>
                <a:chExt cx="2202025" cy="2202025"/>
              </a:xfrm>
            </p:grpSpPr>
            <p:cxnSp>
              <p:nvCxnSpPr>
                <p:cNvPr id="166" name="Straight Connector 165"/>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33" name="Group 132"/>
            <p:cNvGrpSpPr/>
            <p:nvPr/>
          </p:nvGrpSpPr>
          <p:grpSpPr>
            <a:xfrm>
              <a:off x="2163240" y="2267463"/>
              <a:ext cx="3067953" cy="3072202"/>
              <a:chOff x="6167813" y="1568420"/>
              <a:chExt cx="3067953" cy="3072202"/>
            </a:xfrm>
          </p:grpSpPr>
          <p:sp>
            <p:nvSpPr>
              <p:cNvPr id="135" name="Oval 134"/>
              <p:cNvSpPr/>
              <p:nvPr/>
            </p:nvSpPr>
            <p:spPr>
              <a:xfrm>
                <a:off x="6171325" y="2586067"/>
                <a:ext cx="3064441" cy="1041716"/>
              </a:xfrm>
              <a:prstGeom prst="ellipse">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grpSp>
            <p:nvGrpSpPr>
              <p:cNvPr id="136" name="Group 135"/>
              <p:cNvGrpSpPr/>
              <p:nvPr/>
            </p:nvGrpSpPr>
            <p:grpSpPr>
              <a:xfrm>
                <a:off x="6167813" y="1568420"/>
                <a:ext cx="3064441" cy="3072202"/>
                <a:chOff x="6167813" y="1568420"/>
                <a:chExt cx="3064441" cy="3072202"/>
              </a:xfrm>
            </p:grpSpPr>
            <p:grpSp>
              <p:nvGrpSpPr>
                <p:cNvPr id="137" name="Group 136"/>
                <p:cNvGrpSpPr/>
                <p:nvPr/>
              </p:nvGrpSpPr>
              <p:grpSpPr>
                <a:xfrm>
                  <a:off x="6168466" y="1568420"/>
                  <a:ext cx="3060912" cy="3063656"/>
                  <a:chOff x="2718818" y="1643775"/>
                  <a:chExt cx="2202026" cy="2204000"/>
                </a:xfrm>
                <a:scene3d>
                  <a:camera prst="orthographicFront">
                    <a:rot lat="4200000" lon="0" rev="0"/>
                  </a:camera>
                  <a:lightRig rig="threePt" dir="t"/>
                </a:scene3d>
              </p:grpSpPr>
              <p:grpSp>
                <p:nvGrpSpPr>
                  <p:cNvPr id="142" name="Group 141"/>
                  <p:cNvGrpSpPr/>
                  <p:nvPr/>
                </p:nvGrpSpPr>
                <p:grpSpPr>
                  <a:xfrm>
                    <a:off x="2718819" y="1643775"/>
                    <a:ext cx="2202025" cy="2202025"/>
                    <a:chOff x="2718819" y="1643775"/>
                    <a:chExt cx="2202025" cy="2202025"/>
                  </a:xfrm>
                </p:grpSpPr>
                <p:cxnSp>
                  <p:nvCxnSpPr>
                    <p:cNvPr id="158" name="Straight Connector 157"/>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43" name="Group 142"/>
                  <p:cNvGrpSpPr/>
                  <p:nvPr/>
                </p:nvGrpSpPr>
                <p:grpSpPr>
                  <a:xfrm rot="900000">
                    <a:off x="2718819" y="1643775"/>
                    <a:ext cx="2202025" cy="2202025"/>
                    <a:chOff x="2718819" y="1643775"/>
                    <a:chExt cx="2202025" cy="2202025"/>
                  </a:xfrm>
                </p:grpSpPr>
                <p:cxnSp>
                  <p:nvCxnSpPr>
                    <p:cNvPr id="156" name="Straight Connector 155"/>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44" name="Group 143"/>
                  <p:cNvGrpSpPr/>
                  <p:nvPr/>
                </p:nvGrpSpPr>
                <p:grpSpPr>
                  <a:xfrm rot="1800000">
                    <a:off x="2718818" y="1645750"/>
                    <a:ext cx="2202025" cy="2202025"/>
                    <a:chOff x="2718819" y="1643775"/>
                    <a:chExt cx="2202025" cy="2202025"/>
                  </a:xfrm>
                </p:grpSpPr>
                <p:cxnSp>
                  <p:nvCxnSpPr>
                    <p:cNvPr id="154" name="Straight Connector 153"/>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rot="2700000">
                    <a:off x="2718819" y="1645750"/>
                    <a:ext cx="2202025" cy="2202025"/>
                    <a:chOff x="2718819" y="1643775"/>
                    <a:chExt cx="2202025" cy="2202025"/>
                  </a:xfrm>
                </p:grpSpPr>
                <p:cxnSp>
                  <p:nvCxnSpPr>
                    <p:cNvPr id="152" name="Straight Connector 151"/>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46" name="Group 145"/>
                  <p:cNvGrpSpPr/>
                  <p:nvPr/>
                </p:nvGrpSpPr>
                <p:grpSpPr>
                  <a:xfrm rot="3600000">
                    <a:off x="2718819" y="1643775"/>
                    <a:ext cx="2202025" cy="2202025"/>
                    <a:chOff x="2718819" y="1643775"/>
                    <a:chExt cx="2202025" cy="2202025"/>
                  </a:xfrm>
                </p:grpSpPr>
                <p:cxnSp>
                  <p:nvCxnSpPr>
                    <p:cNvPr id="150" name="Straight Connector 149"/>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47" name="Group 146"/>
                  <p:cNvGrpSpPr/>
                  <p:nvPr/>
                </p:nvGrpSpPr>
                <p:grpSpPr>
                  <a:xfrm rot="4500000">
                    <a:off x="2718819" y="1643775"/>
                    <a:ext cx="2202025" cy="2202025"/>
                    <a:chOff x="2718819" y="1643775"/>
                    <a:chExt cx="2202025" cy="2202025"/>
                  </a:xfrm>
                </p:grpSpPr>
                <p:cxnSp>
                  <p:nvCxnSpPr>
                    <p:cNvPr id="148" name="Straight Connector 147"/>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sp>
              <p:nvSpPr>
                <p:cNvPr id="138" name="Oval 137"/>
                <p:cNvSpPr/>
                <p:nvPr/>
              </p:nvSpPr>
              <p:spPr>
                <a:xfrm>
                  <a:off x="7423845" y="2830809"/>
                  <a:ext cx="553618" cy="553618"/>
                </a:xfrm>
                <a:prstGeom prst="ellipse">
                  <a:avLst/>
                </a:prstGeom>
                <a:solidFill>
                  <a:schemeClr val="bg1">
                    <a:lumMod val="95000"/>
                  </a:schemeClr>
                </a:solidFill>
                <a:ln w="19050">
                  <a:solidFill>
                    <a:schemeClr val="accent5">
                      <a:lumMod val="50000"/>
                    </a:schemeClr>
                  </a:solidFill>
                </a:ln>
                <a:scene3d>
                  <a:camera prst="orthographicFront">
                    <a:rot lat="4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sp>
              <p:nvSpPr>
                <p:cNvPr id="139" name="Oval 138"/>
                <p:cNvSpPr/>
                <p:nvPr/>
              </p:nvSpPr>
              <p:spPr>
                <a:xfrm>
                  <a:off x="7004776" y="2412360"/>
                  <a:ext cx="1390515" cy="1390515"/>
                </a:xfrm>
                <a:prstGeom prst="ellipse">
                  <a:avLst/>
                </a:prstGeom>
                <a:noFill/>
                <a:ln w="19050">
                  <a:solidFill>
                    <a:schemeClr val="accent5">
                      <a:lumMod val="50000"/>
                    </a:schemeClr>
                  </a:solidFill>
                </a:ln>
                <a:scene3d>
                  <a:camera prst="orthographicFront">
                    <a:rot lat="4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sp>
              <p:nvSpPr>
                <p:cNvPr id="140" name="Oval 139"/>
                <p:cNvSpPr/>
                <p:nvPr/>
              </p:nvSpPr>
              <p:spPr>
                <a:xfrm>
                  <a:off x="6599021" y="2006604"/>
                  <a:ext cx="2202025" cy="2202025"/>
                </a:xfrm>
                <a:prstGeom prst="ellipse">
                  <a:avLst/>
                </a:prstGeom>
                <a:noFill/>
                <a:ln w="19050">
                  <a:solidFill>
                    <a:schemeClr val="accent5">
                      <a:lumMod val="50000"/>
                    </a:schemeClr>
                  </a:solidFill>
                </a:ln>
                <a:scene3d>
                  <a:camera prst="orthographicFront">
                    <a:rot lat="4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sp>
              <p:nvSpPr>
                <p:cNvPr id="141" name="Oval 140"/>
                <p:cNvSpPr/>
                <p:nvPr/>
              </p:nvSpPr>
              <p:spPr>
                <a:xfrm>
                  <a:off x="6167813" y="1576181"/>
                  <a:ext cx="3064441" cy="3064441"/>
                </a:xfrm>
                <a:prstGeom prst="ellipse">
                  <a:avLst/>
                </a:prstGeom>
                <a:noFill/>
                <a:ln w="19050">
                  <a:solidFill>
                    <a:schemeClr val="accent5">
                      <a:lumMod val="50000"/>
                    </a:schemeClr>
                  </a:solidFill>
                </a:ln>
                <a:scene3d>
                  <a:camera prst="orthographicFront">
                    <a:rot lat="4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grpSp>
        </p:grpSp>
        <p:cxnSp>
          <p:nvCxnSpPr>
            <p:cNvPr id="134" name="Straight Connector 133"/>
            <p:cNvCxnSpPr/>
            <p:nvPr/>
          </p:nvCxnSpPr>
          <p:spPr>
            <a:xfrm>
              <a:off x="3706072" y="2850303"/>
              <a:ext cx="0" cy="94277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sz="2400" dirty="0" err="1"/>
              <a:t>BinTheSky</a:t>
            </a:r>
            <a:r>
              <a:rPr lang="en-US" sz="2400" dirty="0"/>
              <a:t> </a:t>
            </a:r>
            <a:r>
              <a:rPr lang="en-US" sz="2400" dirty="0" smtClean="0"/>
              <a:t>Framework  and Fluorescence emission</a:t>
            </a:r>
            <a:endParaRPr lang="en-US" sz="2400" dirty="0"/>
          </a:p>
        </p:txBody>
      </p:sp>
      <p:pic>
        <p:nvPicPr>
          <p:cNvPr id="4" name="Picture 2" descr="C:\Users\João\Documents\Phd\seminarios\imagens\trafix14prhme.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1981" y="3854898"/>
            <a:ext cx="233997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João\Documents\LIP\GAPnote\Images\transverse_plane.png"/>
          <p:cNvPicPr>
            <a:picLocks noChangeAspect="1" noChangeArrowheads="1"/>
          </p:cNvPicPr>
          <p:nvPr/>
        </p:nvPicPr>
        <p:blipFill>
          <a:blip r:embed="rId4" cstate="print"/>
          <a:srcRect/>
          <a:stretch>
            <a:fillRect/>
          </a:stretch>
        </p:blipFill>
        <p:spPr bwMode="auto">
          <a:xfrm>
            <a:off x="7073364" y="1284701"/>
            <a:ext cx="1764196" cy="1800583"/>
          </a:xfrm>
          <a:prstGeom prst="rect">
            <a:avLst/>
          </a:prstGeom>
          <a:gradFill flip="none" rotWithShape="1">
            <a:gsLst>
              <a:gs pos="51000">
                <a:schemeClr val="bg1"/>
              </a:gs>
              <a:gs pos="83000">
                <a:schemeClr val="bg1">
                  <a:alpha val="71000"/>
                </a:schemeClr>
              </a:gs>
              <a:gs pos="100000">
                <a:schemeClr val="bg1">
                  <a:alpha val="23000"/>
                </a:schemeClr>
              </a:gs>
            </a:gsLst>
            <a:lin ang="18900000" scaled="1"/>
            <a:tileRect/>
          </a:gradFill>
        </p:spPr>
      </p:pic>
      <p:sp>
        <p:nvSpPr>
          <p:cNvPr id="10" name="Rectangle 9"/>
          <p:cNvSpPr/>
          <p:nvPr/>
        </p:nvSpPr>
        <p:spPr>
          <a:xfrm>
            <a:off x="4709740" y="2910309"/>
            <a:ext cx="1587847" cy="1740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800"/>
          </a:p>
        </p:txBody>
      </p:sp>
      <p:grpSp>
        <p:nvGrpSpPr>
          <p:cNvPr id="11" name="Group 10"/>
          <p:cNvGrpSpPr/>
          <p:nvPr/>
        </p:nvGrpSpPr>
        <p:grpSpPr>
          <a:xfrm>
            <a:off x="7176848" y="4327905"/>
            <a:ext cx="1310240" cy="1653933"/>
            <a:chOff x="727315" y="-245263"/>
            <a:chExt cx="3069223" cy="3874319"/>
          </a:xfrm>
        </p:grpSpPr>
        <p:grpSp>
          <p:nvGrpSpPr>
            <p:cNvPr id="15" name="Group 14"/>
            <p:cNvGrpSpPr/>
            <p:nvPr/>
          </p:nvGrpSpPr>
          <p:grpSpPr>
            <a:xfrm>
              <a:off x="728585" y="1571358"/>
              <a:ext cx="3067953" cy="1042097"/>
              <a:chOff x="6482668" y="4673644"/>
              <a:chExt cx="3067953" cy="1042097"/>
            </a:xfrm>
            <a:solidFill>
              <a:schemeClr val="bg1"/>
            </a:solidFill>
          </p:grpSpPr>
          <p:sp>
            <p:nvSpPr>
              <p:cNvPr id="98" name="Oval 97"/>
              <p:cNvSpPr/>
              <p:nvPr/>
            </p:nvSpPr>
            <p:spPr>
              <a:xfrm>
                <a:off x="6483976" y="4673644"/>
                <a:ext cx="3064441" cy="1041716"/>
              </a:xfrm>
              <a:prstGeom prst="ellipse">
                <a:avLst/>
              </a:prstGeom>
              <a:solidFill>
                <a:schemeClr val="bg1">
                  <a:alpha val="25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800"/>
              </a:p>
            </p:txBody>
          </p:sp>
          <p:grpSp>
            <p:nvGrpSpPr>
              <p:cNvPr id="99" name="Group 98"/>
              <p:cNvGrpSpPr/>
              <p:nvPr/>
            </p:nvGrpSpPr>
            <p:grpSpPr>
              <a:xfrm>
                <a:off x="6482668" y="4804546"/>
                <a:ext cx="3067953" cy="911195"/>
                <a:chOff x="6167813" y="3108402"/>
                <a:chExt cx="3067953" cy="911195"/>
              </a:xfrm>
              <a:grpFill/>
            </p:grpSpPr>
            <p:cxnSp>
              <p:nvCxnSpPr>
                <p:cNvPr id="100" name="Straight Connector 99"/>
                <p:cNvCxnSpPr/>
                <p:nvPr/>
              </p:nvCxnSpPr>
              <p:spPr>
                <a:xfrm>
                  <a:off x="6167813" y="3108402"/>
                  <a:ext cx="0" cy="404533"/>
                </a:xfrm>
                <a:prstGeom prst="line">
                  <a:avLst/>
                </a:prstGeom>
                <a:grpFill/>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6225696" y="3240597"/>
                  <a:ext cx="0" cy="404533"/>
                </a:xfrm>
                <a:prstGeom prst="line">
                  <a:avLst/>
                </a:prstGeom>
                <a:grpFill/>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6386364" y="3365057"/>
                  <a:ext cx="0" cy="404533"/>
                </a:xfrm>
                <a:prstGeom prst="line">
                  <a:avLst/>
                </a:prstGeom>
                <a:grpFill/>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634663" y="3468757"/>
                  <a:ext cx="0" cy="404533"/>
                </a:xfrm>
                <a:prstGeom prst="line">
                  <a:avLst/>
                </a:prstGeom>
                <a:grpFill/>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945471" y="3555893"/>
                  <a:ext cx="0" cy="404533"/>
                </a:xfrm>
                <a:prstGeom prst="line">
                  <a:avLst/>
                </a:prstGeom>
                <a:grpFill/>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7315118" y="3600608"/>
                  <a:ext cx="0" cy="404533"/>
                </a:xfrm>
                <a:prstGeom prst="line">
                  <a:avLst/>
                </a:prstGeom>
                <a:grpFill/>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7710232" y="3615064"/>
                  <a:ext cx="0" cy="404533"/>
                </a:xfrm>
                <a:prstGeom prst="line">
                  <a:avLst/>
                </a:prstGeom>
                <a:grpFill/>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8093128" y="3602513"/>
                  <a:ext cx="0" cy="404533"/>
                </a:xfrm>
                <a:prstGeom prst="line">
                  <a:avLst/>
                </a:prstGeom>
                <a:grpFill/>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8458435" y="3552082"/>
                  <a:ext cx="0" cy="404533"/>
                </a:xfrm>
                <a:prstGeom prst="line">
                  <a:avLst/>
                </a:prstGeom>
                <a:grpFill/>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8781118" y="3468757"/>
                  <a:ext cx="0" cy="404533"/>
                </a:xfrm>
                <a:prstGeom prst="line">
                  <a:avLst/>
                </a:prstGeom>
                <a:grpFill/>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9017688" y="3365056"/>
                  <a:ext cx="0" cy="404533"/>
                </a:xfrm>
                <a:prstGeom prst="line">
                  <a:avLst/>
                </a:prstGeom>
                <a:grpFill/>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9177229" y="3238691"/>
                  <a:ext cx="0" cy="404533"/>
                </a:xfrm>
                <a:prstGeom prst="line">
                  <a:avLst/>
                </a:prstGeom>
                <a:grpFill/>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9235766" y="3108402"/>
                  <a:ext cx="0" cy="404533"/>
                </a:xfrm>
                <a:prstGeom prst="line">
                  <a:avLst/>
                </a:prstGeom>
                <a:grpFill/>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6" name="Group 15"/>
            <p:cNvGrpSpPr/>
            <p:nvPr/>
          </p:nvGrpSpPr>
          <p:grpSpPr>
            <a:xfrm>
              <a:off x="732713" y="565400"/>
              <a:ext cx="3060912" cy="3063656"/>
              <a:chOff x="2718818" y="1643775"/>
              <a:chExt cx="2202026" cy="2204000"/>
            </a:xfrm>
            <a:scene3d>
              <a:camera prst="orthographicFront">
                <a:rot lat="4200000" lon="0" rev="0"/>
              </a:camera>
              <a:lightRig rig="threePt" dir="t"/>
            </a:scene3d>
          </p:grpSpPr>
          <p:grpSp>
            <p:nvGrpSpPr>
              <p:cNvPr id="80" name="Group 79"/>
              <p:cNvGrpSpPr/>
              <p:nvPr/>
            </p:nvGrpSpPr>
            <p:grpSpPr>
              <a:xfrm>
                <a:off x="2718819" y="1643775"/>
                <a:ext cx="2202025" cy="2202025"/>
                <a:chOff x="2718819" y="1643775"/>
                <a:chExt cx="2202025" cy="2202025"/>
              </a:xfrm>
            </p:grpSpPr>
            <p:cxnSp>
              <p:nvCxnSpPr>
                <p:cNvPr id="96" name="Straight Connector 95"/>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rot="900000">
                <a:off x="2718819" y="1643775"/>
                <a:ext cx="2202025" cy="2202025"/>
                <a:chOff x="2718819" y="1643775"/>
                <a:chExt cx="2202025" cy="2202025"/>
              </a:xfrm>
            </p:grpSpPr>
            <p:cxnSp>
              <p:nvCxnSpPr>
                <p:cNvPr id="94" name="Straight Connector 93"/>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rot="1800000">
                <a:off x="2718818" y="1645750"/>
                <a:ext cx="2202025" cy="2202025"/>
                <a:chOff x="2718819" y="1643775"/>
                <a:chExt cx="2202025" cy="2202025"/>
              </a:xfrm>
            </p:grpSpPr>
            <p:cxnSp>
              <p:nvCxnSpPr>
                <p:cNvPr id="92" name="Straight Connector 91"/>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rot="2700000">
                <a:off x="2718819" y="1645750"/>
                <a:ext cx="2202025" cy="2202025"/>
                <a:chOff x="2718819" y="1643775"/>
                <a:chExt cx="2202025" cy="2202025"/>
              </a:xfrm>
            </p:grpSpPr>
            <p:cxnSp>
              <p:nvCxnSpPr>
                <p:cNvPr id="90" name="Straight Connector 89"/>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rot="3600000">
                <a:off x="2718819" y="1643775"/>
                <a:ext cx="2202025" cy="2202025"/>
                <a:chOff x="2718819" y="1643775"/>
                <a:chExt cx="2202025" cy="2202025"/>
              </a:xfrm>
            </p:grpSpPr>
            <p:cxnSp>
              <p:nvCxnSpPr>
                <p:cNvPr id="88" name="Straight Connector 87"/>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rot="4500000">
                <a:off x="2718819" y="1643775"/>
                <a:ext cx="2202025" cy="2202025"/>
                <a:chOff x="2718819" y="1643775"/>
                <a:chExt cx="2202025" cy="2202025"/>
              </a:xfrm>
            </p:grpSpPr>
            <p:cxnSp>
              <p:nvCxnSpPr>
                <p:cNvPr id="86" name="Straight Connector 85"/>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7" name="Straight Connector 16"/>
            <p:cNvCxnSpPr/>
            <p:nvPr/>
          </p:nvCxnSpPr>
          <p:spPr>
            <a:xfrm>
              <a:off x="2270903" y="2605127"/>
              <a:ext cx="8327" cy="540273"/>
            </a:xfrm>
            <a:prstGeom prst="line">
              <a:avLst/>
            </a:prstGeom>
            <a:ln w="127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727315" y="1164198"/>
              <a:ext cx="3067953" cy="1041716"/>
              <a:chOff x="6167813" y="2977881"/>
              <a:chExt cx="3067953" cy="1041716"/>
            </a:xfrm>
          </p:grpSpPr>
          <p:sp>
            <p:nvSpPr>
              <p:cNvPr id="65" name="Oval 64"/>
              <p:cNvSpPr/>
              <p:nvPr/>
            </p:nvSpPr>
            <p:spPr>
              <a:xfrm>
                <a:off x="6170672" y="2977881"/>
                <a:ext cx="3064441" cy="1041716"/>
              </a:xfrm>
              <a:prstGeom prst="ellipse">
                <a:avLst/>
              </a:prstGeom>
              <a:solidFill>
                <a:schemeClr val="bg1">
                  <a:alpha val="48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800"/>
              </a:p>
            </p:txBody>
          </p:sp>
          <p:grpSp>
            <p:nvGrpSpPr>
              <p:cNvPr id="66" name="Group 65"/>
              <p:cNvGrpSpPr/>
              <p:nvPr/>
            </p:nvGrpSpPr>
            <p:grpSpPr>
              <a:xfrm>
                <a:off x="6167813" y="3108402"/>
                <a:ext cx="3067953" cy="911195"/>
                <a:chOff x="6167813" y="3108402"/>
                <a:chExt cx="3067953" cy="911195"/>
              </a:xfrm>
            </p:grpSpPr>
            <p:cxnSp>
              <p:nvCxnSpPr>
                <p:cNvPr id="67" name="Straight Connector 66"/>
                <p:cNvCxnSpPr>
                  <a:stCxn id="28" idx="2"/>
                </p:cNvCxnSpPr>
                <p:nvPr/>
              </p:nvCxnSpPr>
              <p:spPr>
                <a:xfrm>
                  <a:off x="6167813" y="3108402"/>
                  <a:ext cx="0" cy="4045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225696" y="3240597"/>
                  <a:ext cx="0" cy="4045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386364" y="3365057"/>
                  <a:ext cx="0" cy="4045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634663" y="3468757"/>
                  <a:ext cx="0" cy="4045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945471" y="3555893"/>
                  <a:ext cx="0" cy="4045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315118" y="3600608"/>
                  <a:ext cx="0" cy="4045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710232" y="3615064"/>
                  <a:ext cx="0" cy="4045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093128" y="3602513"/>
                  <a:ext cx="0" cy="4045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458435" y="3552082"/>
                  <a:ext cx="0" cy="4045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8781118" y="3468757"/>
                  <a:ext cx="0" cy="4045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017688" y="3365056"/>
                  <a:ext cx="0" cy="4045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9177229" y="3238691"/>
                  <a:ext cx="0" cy="4045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9235766" y="3108402"/>
                  <a:ext cx="0" cy="4045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9" name="Group 18"/>
            <p:cNvGrpSpPr/>
            <p:nvPr/>
          </p:nvGrpSpPr>
          <p:grpSpPr>
            <a:xfrm>
              <a:off x="734357" y="141644"/>
              <a:ext cx="3060912" cy="3063656"/>
              <a:chOff x="2718818" y="1643775"/>
              <a:chExt cx="2202026" cy="2204000"/>
            </a:xfrm>
            <a:scene3d>
              <a:camera prst="orthographicFront">
                <a:rot lat="4200000" lon="0" rev="0"/>
              </a:camera>
              <a:lightRig rig="threePt" dir="t"/>
            </a:scene3d>
          </p:grpSpPr>
          <p:grpSp>
            <p:nvGrpSpPr>
              <p:cNvPr id="47" name="Group 46"/>
              <p:cNvGrpSpPr/>
              <p:nvPr/>
            </p:nvGrpSpPr>
            <p:grpSpPr>
              <a:xfrm>
                <a:off x="2718819" y="1643775"/>
                <a:ext cx="2202025" cy="2202025"/>
                <a:chOff x="2718819" y="1643775"/>
                <a:chExt cx="2202025" cy="2202025"/>
              </a:xfrm>
            </p:grpSpPr>
            <p:cxnSp>
              <p:nvCxnSpPr>
                <p:cNvPr id="63" name="Straight Connector 62"/>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900000">
                <a:off x="2718819" y="1643775"/>
                <a:ext cx="2202025" cy="2202025"/>
                <a:chOff x="2718819" y="1643775"/>
                <a:chExt cx="2202025" cy="2202025"/>
              </a:xfrm>
            </p:grpSpPr>
            <p:cxnSp>
              <p:nvCxnSpPr>
                <p:cNvPr id="61" name="Straight Connector 60"/>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rot="1800000">
                <a:off x="2718818" y="1645750"/>
                <a:ext cx="2202025" cy="2202025"/>
                <a:chOff x="2718819" y="1643775"/>
                <a:chExt cx="2202025" cy="2202025"/>
              </a:xfrm>
            </p:grpSpPr>
            <p:cxnSp>
              <p:nvCxnSpPr>
                <p:cNvPr id="59" name="Straight Connector 58"/>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2700000">
                <a:off x="2718819" y="1645750"/>
                <a:ext cx="2202025" cy="2202025"/>
                <a:chOff x="2718819" y="1643775"/>
                <a:chExt cx="2202025" cy="2202025"/>
              </a:xfrm>
            </p:grpSpPr>
            <p:cxnSp>
              <p:nvCxnSpPr>
                <p:cNvPr id="57" name="Straight Connector 56"/>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rot="3600000">
                <a:off x="2718819" y="1643775"/>
                <a:ext cx="2202025" cy="2202025"/>
                <a:chOff x="2718819" y="1643775"/>
                <a:chExt cx="2202025" cy="2202025"/>
              </a:xfrm>
            </p:grpSpPr>
            <p:cxnSp>
              <p:nvCxnSpPr>
                <p:cNvPr id="55" name="Straight Connector 54"/>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4500000">
                <a:off x="2718819" y="1643775"/>
                <a:ext cx="2202025" cy="2202025"/>
                <a:chOff x="2718819" y="1643775"/>
                <a:chExt cx="2202025" cy="2202025"/>
              </a:xfrm>
            </p:grpSpPr>
            <p:cxnSp>
              <p:nvCxnSpPr>
                <p:cNvPr id="53" name="Straight Connector 52"/>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p:nvPr/>
          </p:nvGrpSpPr>
          <p:grpSpPr>
            <a:xfrm>
              <a:off x="727315" y="-245263"/>
              <a:ext cx="3067953" cy="3072202"/>
              <a:chOff x="6167813" y="1568420"/>
              <a:chExt cx="3067953" cy="3072202"/>
            </a:xfrm>
          </p:grpSpPr>
          <p:sp>
            <p:nvSpPr>
              <p:cNvPr id="22" name="Oval 21"/>
              <p:cNvSpPr/>
              <p:nvPr/>
            </p:nvSpPr>
            <p:spPr>
              <a:xfrm>
                <a:off x="6171325" y="2586067"/>
                <a:ext cx="3064441" cy="1041716"/>
              </a:xfrm>
              <a:prstGeom prst="ellipse">
                <a:avLst/>
              </a:prstGeom>
              <a:solidFill>
                <a:schemeClr val="bg1">
                  <a:alpha val="79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800"/>
              </a:p>
            </p:txBody>
          </p:sp>
          <p:grpSp>
            <p:nvGrpSpPr>
              <p:cNvPr id="23" name="Group 22"/>
              <p:cNvGrpSpPr/>
              <p:nvPr/>
            </p:nvGrpSpPr>
            <p:grpSpPr>
              <a:xfrm>
                <a:off x="6167813" y="1568420"/>
                <a:ext cx="3064441" cy="3072202"/>
                <a:chOff x="6167813" y="1568420"/>
                <a:chExt cx="3064441" cy="3072202"/>
              </a:xfrm>
            </p:grpSpPr>
            <p:grpSp>
              <p:nvGrpSpPr>
                <p:cNvPr id="24" name="Group 23"/>
                <p:cNvGrpSpPr/>
                <p:nvPr/>
              </p:nvGrpSpPr>
              <p:grpSpPr>
                <a:xfrm>
                  <a:off x="6168466" y="1568420"/>
                  <a:ext cx="3060912" cy="3063656"/>
                  <a:chOff x="2718818" y="1643775"/>
                  <a:chExt cx="2202026" cy="2204000"/>
                </a:xfrm>
                <a:scene3d>
                  <a:camera prst="orthographicFront">
                    <a:rot lat="4200000" lon="0" rev="0"/>
                  </a:camera>
                  <a:lightRig rig="threePt" dir="t"/>
                </a:scene3d>
              </p:grpSpPr>
              <p:grpSp>
                <p:nvGrpSpPr>
                  <p:cNvPr id="29" name="Group 28"/>
                  <p:cNvGrpSpPr/>
                  <p:nvPr/>
                </p:nvGrpSpPr>
                <p:grpSpPr>
                  <a:xfrm>
                    <a:off x="2718819" y="1643775"/>
                    <a:ext cx="2202025" cy="2202025"/>
                    <a:chOff x="2718819" y="1643775"/>
                    <a:chExt cx="2202025" cy="2202025"/>
                  </a:xfrm>
                </p:grpSpPr>
                <p:cxnSp>
                  <p:nvCxnSpPr>
                    <p:cNvPr id="45" name="Straight Connector 44"/>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rot="900000">
                    <a:off x="2718819" y="1643775"/>
                    <a:ext cx="2202025" cy="2202025"/>
                    <a:chOff x="2718819" y="1643775"/>
                    <a:chExt cx="2202025" cy="2202025"/>
                  </a:xfrm>
                </p:grpSpPr>
                <p:cxnSp>
                  <p:nvCxnSpPr>
                    <p:cNvPr id="43" name="Straight Connector 42"/>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rot="1800000">
                    <a:off x="2718818" y="1645750"/>
                    <a:ext cx="2202025" cy="2202025"/>
                    <a:chOff x="2718819" y="1643775"/>
                    <a:chExt cx="2202025" cy="2202025"/>
                  </a:xfrm>
                </p:grpSpPr>
                <p:cxnSp>
                  <p:nvCxnSpPr>
                    <p:cNvPr id="41" name="Straight Connector 40"/>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rot="2700000">
                    <a:off x="2718819" y="1645750"/>
                    <a:ext cx="2202025" cy="2202025"/>
                    <a:chOff x="2718819" y="1643775"/>
                    <a:chExt cx="2202025" cy="2202025"/>
                  </a:xfrm>
                </p:grpSpPr>
                <p:cxnSp>
                  <p:nvCxnSpPr>
                    <p:cNvPr id="39" name="Straight Connector 38"/>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rot="3600000">
                    <a:off x="2718819" y="1643775"/>
                    <a:ext cx="2202025" cy="2202025"/>
                    <a:chOff x="2718819" y="1643775"/>
                    <a:chExt cx="2202025" cy="2202025"/>
                  </a:xfrm>
                </p:grpSpPr>
                <p:cxnSp>
                  <p:nvCxnSpPr>
                    <p:cNvPr id="37" name="Straight Connector 36"/>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rot="4500000">
                    <a:off x="2718819" y="1643775"/>
                    <a:ext cx="2202025" cy="2202025"/>
                    <a:chOff x="2718819" y="1643775"/>
                    <a:chExt cx="2202025" cy="2202025"/>
                  </a:xfrm>
                </p:grpSpPr>
                <p:cxnSp>
                  <p:nvCxnSpPr>
                    <p:cNvPr id="35" name="Straight Connector 34"/>
                    <p:cNvCxnSpPr/>
                    <p:nvPr/>
                  </p:nvCxnSpPr>
                  <p:spPr>
                    <a:xfrm>
                      <a:off x="2718819"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2726450" y="2744788"/>
                      <a:ext cx="2202025"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25" name="Oval 24"/>
                <p:cNvSpPr/>
                <p:nvPr/>
              </p:nvSpPr>
              <p:spPr>
                <a:xfrm>
                  <a:off x="7423845" y="2830809"/>
                  <a:ext cx="553618" cy="553618"/>
                </a:xfrm>
                <a:prstGeom prst="ellipse">
                  <a:avLst/>
                </a:prstGeom>
                <a:solidFill>
                  <a:schemeClr val="bg1">
                    <a:lumMod val="95000"/>
                  </a:schemeClr>
                </a:solidFill>
                <a:ln w="12700">
                  <a:solidFill>
                    <a:schemeClr val="accent5">
                      <a:lumMod val="50000"/>
                    </a:schemeClr>
                  </a:solidFill>
                </a:ln>
                <a:scene3d>
                  <a:camera prst="orthographicFront">
                    <a:rot lat="4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800"/>
                </a:p>
              </p:txBody>
            </p:sp>
            <p:sp>
              <p:nvSpPr>
                <p:cNvPr id="26" name="Oval 25"/>
                <p:cNvSpPr/>
                <p:nvPr/>
              </p:nvSpPr>
              <p:spPr>
                <a:xfrm>
                  <a:off x="7004776" y="2412360"/>
                  <a:ext cx="1390515" cy="1390515"/>
                </a:xfrm>
                <a:prstGeom prst="ellipse">
                  <a:avLst/>
                </a:prstGeom>
                <a:noFill/>
                <a:ln w="12700">
                  <a:solidFill>
                    <a:schemeClr val="accent5">
                      <a:lumMod val="50000"/>
                    </a:schemeClr>
                  </a:solidFill>
                </a:ln>
                <a:scene3d>
                  <a:camera prst="orthographicFront">
                    <a:rot lat="4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800"/>
                </a:p>
              </p:txBody>
            </p:sp>
            <p:sp>
              <p:nvSpPr>
                <p:cNvPr id="27" name="Oval 26"/>
                <p:cNvSpPr/>
                <p:nvPr/>
              </p:nvSpPr>
              <p:spPr>
                <a:xfrm>
                  <a:off x="6599021" y="2006604"/>
                  <a:ext cx="2202025" cy="2202025"/>
                </a:xfrm>
                <a:prstGeom prst="ellipse">
                  <a:avLst/>
                </a:prstGeom>
                <a:noFill/>
                <a:ln w="12700">
                  <a:solidFill>
                    <a:schemeClr val="accent5">
                      <a:lumMod val="50000"/>
                    </a:schemeClr>
                  </a:solidFill>
                </a:ln>
                <a:scene3d>
                  <a:camera prst="orthographicFront">
                    <a:rot lat="4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800"/>
                </a:p>
              </p:txBody>
            </p:sp>
            <p:sp>
              <p:nvSpPr>
                <p:cNvPr id="28" name="Oval 27"/>
                <p:cNvSpPr/>
                <p:nvPr/>
              </p:nvSpPr>
              <p:spPr>
                <a:xfrm>
                  <a:off x="6167813" y="1576181"/>
                  <a:ext cx="3064441" cy="3064441"/>
                </a:xfrm>
                <a:prstGeom prst="ellipse">
                  <a:avLst/>
                </a:prstGeom>
                <a:noFill/>
                <a:ln w="12700">
                  <a:solidFill>
                    <a:schemeClr val="accent5">
                      <a:lumMod val="50000"/>
                    </a:schemeClr>
                  </a:solidFill>
                </a:ln>
                <a:scene3d>
                  <a:camera prst="orthographicFront">
                    <a:rot lat="4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800"/>
                </a:p>
              </p:txBody>
            </p:sp>
          </p:grpSp>
        </p:grpSp>
        <p:cxnSp>
          <p:nvCxnSpPr>
            <p:cNvPr id="21" name="Straight Connector 20"/>
            <p:cNvCxnSpPr/>
            <p:nvPr/>
          </p:nvCxnSpPr>
          <p:spPr>
            <a:xfrm>
              <a:off x="2270147" y="337577"/>
              <a:ext cx="0" cy="942778"/>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5" name="Slide Number Placeholder 114"/>
          <p:cNvSpPr>
            <a:spLocks noGrp="1"/>
          </p:cNvSpPr>
          <p:nvPr>
            <p:ph type="sldNum" sz="quarter" idx="12"/>
          </p:nvPr>
        </p:nvSpPr>
        <p:spPr/>
        <p:txBody>
          <a:bodyPr/>
          <a:lstStyle/>
          <a:p>
            <a:fld id="{8745C66F-FC7B-4C52-931F-EAABACA1CBDF}" type="slidenum">
              <a:rPr lang="en-US" smtClean="0"/>
              <a:pPr/>
              <a:t>12</a:t>
            </a:fld>
            <a:endParaRPr lang="en-US" dirty="0"/>
          </a:p>
        </p:txBody>
      </p:sp>
      <p:pic>
        <p:nvPicPr>
          <p:cNvPr id="116" name="Picture 2" descr="C:\Users\João\Downloads\Plots1\EngDe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30" y="4503833"/>
            <a:ext cx="2989262"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 name="Content Placeholder 2"/>
          <p:cNvSpPr txBox="1">
            <a:spLocks/>
          </p:cNvSpPr>
          <p:nvPr/>
        </p:nvSpPr>
        <p:spPr>
          <a:xfrm>
            <a:off x="468914" y="1074571"/>
            <a:ext cx="4729186" cy="1287444"/>
          </a:xfrm>
          <a:prstGeom prst="rect">
            <a:avLst/>
          </a:prstGeom>
        </p:spPr>
        <p:txBody>
          <a:bodyPr vert="horz" lIns="91440" tIns="45720" rIns="91440" bIns="45720" rtlCol="0">
            <a:normAutofit lnSpcReduction="10000"/>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u="sng" dirty="0" err="1" smtClean="0"/>
              <a:t>BinTheSky</a:t>
            </a:r>
            <a:r>
              <a:rPr lang="en-GB" sz="2000" b="0" dirty="0" smtClean="0"/>
              <a:t> Framework (ROOT structure)</a:t>
            </a:r>
            <a:br>
              <a:rPr lang="en-GB" sz="2000" b="0" dirty="0" smtClean="0"/>
            </a:br>
            <a:r>
              <a:rPr lang="en-GB" sz="2000" b="0" dirty="0" smtClean="0"/>
              <a:t>At generator level!!!</a:t>
            </a:r>
          </a:p>
          <a:p>
            <a:pPr marL="538163" lvl="1"/>
            <a:r>
              <a:rPr lang="en-GB" sz="1500" dirty="0"/>
              <a:t>In </a:t>
            </a:r>
            <a:r>
              <a:rPr lang="en-GB" sz="1500" u="sng" dirty="0"/>
              <a:t>CORSIKA</a:t>
            </a:r>
            <a:r>
              <a:rPr lang="en-GB" sz="1500" dirty="0"/>
              <a:t> (wrapped with C++ code</a:t>
            </a:r>
            <a:r>
              <a:rPr lang="en-GB" sz="1500" dirty="0" smtClean="0"/>
              <a:t>)</a:t>
            </a:r>
          </a:p>
          <a:p>
            <a:pPr marL="803275" lvl="2"/>
            <a:r>
              <a:rPr lang="en-GB" sz="1300" dirty="0"/>
              <a:t>The energy deposited and </a:t>
            </a:r>
            <a:r>
              <a:rPr lang="en-GB" sz="1300" dirty="0" smtClean="0"/>
              <a:t>other relevant</a:t>
            </a:r>
            <a:br>
              <a:rPr lang="en-GB" sz="1300" dirty="0" smtClean="0"/>
            </a:br>
            <a:r>
              <a:rPr lang="en-GB" sz="1300" dirty="0" smtClean="0"/>
              <a:t> </a:t>
            </a:r>
            <a:r>
              <a:rPr lang="en-GB" sz="1300" dirty="0"/>
              <a:t>variables are saved for each </a:t>
            </a:r>
            <a:r>
              <a:rPr lang="en-GB" sz="1300" b="1" u="sng" dirty="0" err="1"/>
              <a:t>Skybin</a:t>
            </a:r>
            <a:endParaRPr lang="en-GB" sz="1300" b="1" u="sng" dirty="0"/>
          </a:p>
        </p:txBody>
      </p:sp>
      <p:sp>
        <p:nvSpPr>
          <p:cNvPr id="327" name="Content Placeholder 2"/>
          <p:cNvSpPr txBox="1">
            <a:spLocks/>
          </p:cNvSpPr>
          <p:nvPr/>
        </p:nvSpPr>
        <p:spPr>
          <a:xfrm>
            <a:off x="1639954" y="4357866"/>
            <a:ext cx="2956336" cy="781677"/>
          </a:xfrm>
          <a:prstGeom prst="rect">
            <a:avLst/>
          </a:prstGeom>
          <a:solidFill>
            <a:schemeClr val="bg1"/>
          </a:solidFill>
        </p:spPr>
        <p:txBody>
          <a:bodyPr vert="horz" lIns="91440" tIns="45720" rIns="91440" bIns="45720" rtlCol="0">
            <a:normAutofit fontScale="92500" lnSpcReduction="10000"/>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a:r>
              <a:rPr lang="en-GB" sz="1700" b="0" dirty="0"/>
              <a:t>Energy Deposit </a:t>
            </a:r>
            <a:r>
              <a:rPr lang="en-GB" sz="1700" b="0" dirty="0" smtClean="0"/>
              <a:t>in each </a:t>
            </a:r>
            <a:r>
              <a:rPr lang="en-GB" sz="1700" b="0" dirty="0" err="1" smtClean="0"/>
              <a:t>SkyBin</a:t>
            </a:r>
            <a:r>
              <a:rPr lang="en-GB" sz="1700" dirty="0"/>
              <a:t/>
            </a:r>
            <a:br>
              <a:rPr lang="en-GB" sz="1700" dirty="0"/>
            </a:br>
            <a:r>
              <a:rPr lang="en-GB" sz="1700" b="0" dirty="0" smtClean="0"/>
              <a:t>for </a:t>
            </a:r>
            <a:r>
              <a:rPr lang="en-GB" sz="1700" b="0" dirty="0"/>
              <a:t>fluorescence </a:t>
            </a:r>
            <a:r>
              <a:rPr lang="en-GB" sz="1700" b="0" dirty="0" smtClean="0"/>
              <a:t>emission</a:t>
            </a:r>
          </a:p>
          <a:p>
            <a:pPr marL="285750" lvl="1"/>
            <a:r>
              <a:rPr lang="en-GB" sz="1700" dirty="0" smtClean="0"/>
              <a:t>Isotropic emission</a:t>
            </a:r>
            <a:endParaRPr lang="en-GB" sz="1700" b="0" dirty="0"/>
          </a:p>
        </p:txBody>
      </p:sp>
      <p:sp>
        <p:nvSpPr>
          <p:cNvPr id="328" name="Rounded Rectangle 327"/>
          <p:cNvSpPr/>
          <p:nvPr/>
        </p:nvSpPr>
        <p:spPr>
          <a:xfrm>
            <a:off x="185026" y="3711881"/>
            <a:ext cx="4355771" cy="52591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solidFill>
                <a:latin typeface="Calibri" pitchFamily="34" charset="0"/>
                <a:cs typeface="Arial" pitchFamily="34" charset="0"/>
              </a:rPr>
              <a:t>Fluorescence emission</a:t>
            </a:r>
            <a:endParaRPr lang="en-US" sz="2000" dirty="0">
              <a:solidFill>
                <a:schemeClr val="bg1"/>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329" name="Content Placeholder 2"/>
              <p:cNvSpPr txBox="1">
                <a:spLocks/>
              </p:cNvSpPr>
              <p:nvPr/>
            </p:nvSpPr>
            <p:spPr>
              <a:xfrm>
                <a:off x="468914" y="2360827"/>
                <a:ext cx="3795237" cy="1098902"/>
              </a:xfrm>
              <a:prstGeom prst="rect">
                <a:avLst/>
              </a:prstGeom>
            </p:spPr>
            <p:txBody>
              <a:bodyPr vert="horz" lIns="91440" tIns="45720" rIns="91440" bIns="45720" rtlCol="0">
                <a:normAutofit fontScale="92500" lnSpcReduction="20000"/>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8163" lvl="1"/>
                <a:r>
                  <a:rPr lang="en-GB" sz="1500" dirty="0" smtClean="0"/>
                  <a:t>Cylindrical </a:t>
                </a:r>
                <a:r>
                  <a:rPr lang="en-GB" sz="1500" dirty="0"/>
                  <a:t>geometry (r, </a:t>
                </a:r>
                <a14:m>
                  <m:oMath xmlns:m="http://schemas.openxmlformats.org/officeDocument/2006/math">
                    <m:r>
                      <a:rPr lang="pt-PT" sz="1500" b="0" i="1" smtClean="0">
                        <a:latin typeface="Cambria Math" panose="02040503050406030204" pitchFamily="18" charset="0"/>
                      </a:rPr>
                      <m:t>𝜙</m:t>
                    </m:r>
                  </m:oMath>
                </a14:m>
                <a:r>
                  <a:rPr lang="en-GB" sz="1500" dirty="0" smtClean="0"/>
                  <a:t>, </a:t>
                </a:r>
                <a:r>
                  <a:rPr lang="en-GB" sz="1500" dirty="0"/>
                  <a:t>z):</a:t>
                </a:r>
              </a:p>
              <a:p>
                <a:pPr marL="803275" lvl="2"/>
                <a:r>
                  <a:rPr lang="en-GB" sz="1300" dirty="0"/>
                  <a:t>r :   </a:t>
                </a:r>
                <a14:m>
                  <m:oMath xmlns:m="http://schemas.openxmlformats.org/officeDocument/2006/math">
                    <m:r>
                      <a:rPr lang="en-GB" sz="1300" i="1" dirty="0" smtClean="0">
                        <a:latin typeface="Cambria Math" panose="02040503050406030204" pitchFamily="18" charset="0"/>
                      </a:rPr>
                      <m:t>50 </m:t>
                    </m:r>
                    <m:r>
                      <a:rPr lang="en-GB" sz="1300" i="1" dirty="0" smtClean="0">
                        <a:latin typeface="Cambria Math" panose="02040503050406030204" pitchFamily="18" charset="0"/>
                        <a:ea typeface="Cambria Math" panose="02040503050406030204" pitchFamily="18" charset="0"/>
                      </a:rPr>
                      <m:t>×</m:t>
                    </m:r>
                    <m:r>
                      <a:rPr lang="en-GB" sz="1300" i="1" dirty="0" smtClean="0">
                        <a:latin typeface="Cambria Math" panose="02040503050406030204" pitchFamily="18" charset="0"/>
                      </a:rPr>
                      <m:t>20</m:t>
                    </m:r>
                  </m:oMath>
                </a14:m>
                <a:r>
                  <a:rPr lang="en-GB" sz="1300" dirty="0" smtClean="0"/>
                  <a:t> m</a:t>
                </a:r>
                <a:endParaRPr lang="en-GB" sz="1300" dirty="0"/>
              </a:p>
              <a:p>
                <a:pPr marL="803275" lvl="2"/>
                <a14:m>
                  <m:oMath xmlns:m="http://schemas.openxmlformats.org/officeDocument/2006/math">
                    <m:r>
                      <a:rPr lang="pt-PT" sz="1300" b="0" i="1" smtClean="0">
                        <a:latin typeface="Cambria Math" panose="02040503050406030204" pitchFamily="18" charset="0"/>
                      </a:rPr>
                      <m:t>𝜙</m:t>
                    </m:r>
                  </m:oMath>
                </a14:m>
                <a:r>
                  <a:rPr lang="en-GB" sz="1300" dirty="0" smtClean="0"/>
                  <a:t>  </a:t>
                </a:r>
                <a:r>
                  <a:rPr lang="en-GB" sz="1300" dirty="0"/>
                  <a:t>: </a:t>
                </a:r>
                <a14:m>
                  <m:oMath xmlns:m="http://schemas.openxmlformats.org/officeDocument/2006/math">
                    <m:r>
                      <a:rPr lang="en-GB" sz="1300" i="1" dirty="0" smtClean="0">
                        <a:latin typeface="Cambria Math" panose="02040503050406030204" pitchFamily="18" charset="0"/>
                      </a:rPr>
                      <m:t>24</m:t>
                    </m:r>
                    <m:r>
                      <a:rPr lang="en-GB" sz="1300" i="1" dirty="0">
                        <a:latin typeface="Cambria Math" panose="02040503050406030204" pitchFamily="18" charset="0"/>
                        <a:ea typeface="Cambria Math" panose="02040503050406030204" pitchFamily="18" charset="0"/>
                      </a:rPr>
                      <m:t>×</m:t>
                    </m:r>
                    <m:r>
                      <a:rPr lang="en-GB" sz="1300" i="1" dirty="0" smtClean="0">
                        <a:latin typeface="Cambria Math" panose="02040503050406030204" pitchFamily="18" charset="0"/>
                      </a:rPr>
                      <m:t>15</m:t>
                    </m:r>
                    <m:r>
                      <a:rPr lang="en-GB" sz="1300" i="1" dirty="0" smtClean="0">
                        <a:latin typeface="Cambria Math" panose="02040503050406030204" pitchFamily="18" charset="0"/>
                        <a:ea typeface="Cambria Math" panose="02040503050406030204" pitchFamily="18" charset="0"/>
                      </a:rPr>
                      <m:t>°</m:t>
                    </m:r>
                    <m:r>
                      <a:rPr lang="en-GB" sz="1300" i="1" dirty="0" smtClean="0">
                        <a:latin typeface="Cambria Math" panose="02040503050406030204" pitchFamily="18" charset="0"/>
                      </a:rPr>
                      <m:t> </m:t>
                    </m:r>
                  </m:oMath>
                </a14:m>
                <a:endParaRPr lang="en-GB" sz="1300" dirty="0"/>
              </a:p>
              <a:p>
                <a:pPr marL="803275" lvl="2"/>
                <a:r>
                  <a:rPr lang="en-GB" sz="1300" dirty="0"/>
                  <a:t> z :  </a:t>
                </a:r>
                <a14:m>
                  <m:oMath xmlns:m="http://schemas.openxmlformats.org/officeDocument/2006/math">
                    <m:r>
                      <a:rPr lang="en-GB" sz="1300" i="1" dirty="0" smtClean="0">
                        <a:latin typeface="Cambria Math" panose="02040503050406030204" pitchFamily="18" charset="0"/>
                      </a:rPr>
                      <m:t>300</m:t>
                    </m:r>
                    <m:r>
                      <a:rPr lang="en-GB" sz="1300" i="1" dirty="0">
                        <a:latin typeface="Cambria Math" panose="02040503050406030204" pitchFamily="18" charset="0"/>
                        <a:ea typeface="Cambria Math" panose="02040503050406030204" pitchFamily="18" charset="0"/>
                      </a:rPr>
                      <m:t>×</m:t>
                    </m:r>
                    <m:r>
                      <a:rPr lang="en-GB" sz="1300" i="1" dirty="0" smtClean="0">
                        <a:latin typeface="Cambria Math" panose="02040503050406030204" pitchFamily="18" charset="0"/>
                      </a:rPr>
                      <m:t>100</m:t>
                    </m:r>
                  </m:oMath>
                </a14:m>
                <a:r>
                  <a:rPr lang="en-GB" sz="1300" dirty="0"/>
                  <a:t> m  </a:t>
                </a:r>
              </a:p>
              <a:p>
                <a:pPr marL="803275" lvl="2"/>
                <a:r>
                  <a:rPr lang="en-GB" sz="1300" dirty="0"/>
                  <a:t>(size: </a:t>
                </a:r>
                <a14:m>
                  <m:oMath xmlns:m="http://schemas.openxmlformats.org/officeDocument/2006/math">
                    <m:r>
                      <a:rPr lang="en-GB" sz="1300" i="1" dirty="0" smtClean="0">
                        <a:latin typeface="Cambria Math" panose="02040503050406030204" pitchFamily="18" charset="0"/>
                      </a:rPr>
                      <m:t>1000</m:t>
                    </m:r>
                    <m:r>
                      <a:rPr lang="en-GB" sz="1300" i="1" dirty="0" smtClean="0">
                        <a:latin typeface="Cambria Math" panose="02040503050406030204" pitchFamily="18" charset="0"/>
                      </a:rPr>
                      <m:t>𝑚</m:t>
                    </m:r>
                    <m:r>
                      <a:rPr lang="en-GB" sz="1300" i="1" dirty="0">
                        <a:latin typeface="Cambria Math" panose="02040503050406030204" pitchFamily="18" charset="0"/>
                        <a:ea typeface="Cambria Math" panose="02040503050406030204" pitchFamily="18" charset="0"/>
                      </a:rPr>
                      <m:t>×</m:t>
                    </m:r>
                    <m:r>
                      <a:rPr lang="en-GB" sz="1300" i="1" dirty="0" smtClean="0">
                        <a:latin typeface="Cambria Math" panose="02040503050406030204" pitchFamily="18" charset="0"/>
                      </a:rPr>
                      <m:t> 360</m:t>
                    </m:r>
                    <m:r>
                      <a:rPr lang="en-GB" sz="1300" i="1" dirty="0" smtClean="0">
                        <a:latin typeface="Cambria Math" panose="02040503050406030204" pitchFamily="18" charset="0"/>
                        <a:ea typeface="Cambria Math" panose="02040503050406030204" pitchFamily="18" charset="0"/>
                      </a:rPr>
                      <m:t>°</m:t>
                    </m:r>
                    <m:r>
                      <a:rPr lang="en-GB" sz="1300" i="1" dirty="0">
                        <a:latin typeface="Cambria Math" panose="02040503050406030204" pitchFamily="18" charset="0"/>
                        <a:ea typeface="Cambria Math" panose="02040503050406030204" pitchFamily="18" charset="0"/>
                      </a:rPr>
                      <m:t>×</m:t>
                    </m:r>
                    <m:r>
                      <a:rPr lang="en-GB" sz="1300" i="1" dirty="0">
                        <a:latin typeface="Cambria Math" panose="02040503050406030204" pitchFamily="18" charset="0"/>
                      </a:rPr>
                      <m:t>30000 </m:t>
                    </m:r>
                    <m:r>
                      <a:rPr lang="en-GB" sz="1300" i="1" dirty="0">
                        <a:latin typeface="Cambria Math" panose="02040503050406030204" pitchFamily="18" charset="0"/>
                      </a:rPr>
                      <m:t>𝑚</m:t>
                    </m:r>
                  </m:oMath>
                </a14:m>
                <a:r>
                  <a:rPr lang="en-GB" sz="1300" dirty="0"/>
                  <a:t>)</a:t>
                </a:r>
              </a:p>
              <a:p>
                <a:pPr marL="914400" lvl="2" indent="0">
                  <a:buNone/>
                </a:pPr>
                <a:endParaRPr lang="en-GB" sz="1500" b="0" dirty="0" smtClean="0"/>
              </a:p>
            </p:txBody>
          </p:sp>
        </mc:Choice>
        <mc:Fallback xmlns="">
          <p:sp>
            <p:nvSpPr>
              <p:cNvPr id="329" name="Content Placeholder 2"/>
              <p:cNvSpPr txBox="1">
                <a:spLocks noRot="1" noChangeAspect="1" noMove="1" noResize="1" noEditPoints="1" noAdjustHandles="1" noChangeArrowheads="1" noChangeShapeType="1" noTextEdit="1"/>
              </p:cNvSpPr>
              <p:nvPr/>
            </p:nvSpPr>
            <p:spPr>
              <a:xfrm>
                <a:off x="468914" y="2360827"/>
                <a:ext cx="3795237" cy="1098902"/>
              </a:xfrm>
              <a:prstGeom prst="rect">
                <a:avLst/>
              </a:prstGeom>
              <a:blipFill rotWithShape="0">
                <a:blip r:embed="rId6"/>
                <a:stretch>
                  <a:fillRect t="-5525"/>
                </a:stretch>
              </a:blipFill>
            </p:spPr>
            <p:txBody>
              <a:bodyPr/>
              <a:lstStyle/>
              <a:p>
                <a:r>
                  <a:rPr lang="en-US">
                    <a:noFill/>
                  </a:rPr>
                  <a:t> </a:t>
                </a:r>
              </a:p>
            </p:txBody>
          </p:sp>
        </mc:Fallback>
      </mc:AlternateContent>
      <p:sp>
        <p:nvSpPr>
          <p:cNvPr id="330" name="Block Arc 329"/>
          <p:cNvSpPr/>
          <p:nvPr/>
        </p:nvSpPr>
        <p:spPr>
          <a:xfrm rot="20093678">
            <a:off x="2817717" y="4882776"/>
            <a:ext cx="2052228" cy="1584176"/>
          </a:xfrm>
          <a:prstGeom prst="blockArc">
            <a:avLst>
              <a:gd name="adj1" fmla="val 19494723"/>
              <a:gd name="adj2" fmla="val 21495139"/>
              <a:gd name="adj3" fmla="val 24763"/>
            </a:avLst>
          </a:prstGeom>
          <a:ln>
            <a:noFill/>
          </a:ln>
          <a:scene3d>
            <a:camera prst="isometricOffAxis2Top">
              <a:rot lat="2420166" lon="17490739" rev="6555795"/>
            </a:camera>
            <a:lightRig rig="threePt" dir="t"/>
          </a:scene3d>
          <a:sp3d prstMaterial="softEdge">
            <a:bevelT w="0" h="2159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1" name="Rectangle 330"/>
          <p:cNvSpPr/>
          <p:nvPr/>
        </p:nvSpPr>
        <p:spPr>
          <a:xfrm>
            <a:off x="4478307" y="5395079"/>
            <a:ext cx="816249" cy="369332"/>
          </a:xfrm>
          <a:prstGeom prst="rect">
            <a:avLst/>
          </a:prstGeom>
        </p:spPr>
        <p:txBody>
          <a:bodyPr wrap="none">
            <a:spAutoFit/>
          </a:bodyPr>
          <a:lstStyle/>
          <a:p>
            <a:r>
              <a:rPr lang="en-GB" b="1" dirty="0" err="1" smtClean="0">
                <a:solidFill>
                  <a:srgbClr val="467AA5"/>
                </a:solidFill>
              </a:rPr>
              <a:t>Skybin</a:t>
            </a:r>
            <a:endParaRPr lang="en-US" dirty="0">
              <a:solidFill>
                <a:srgbClr val="467AA5"/>
              </a:solidFill>
            </a:endParaRPr>
          </a:p>
        </p:txBody>
      </p:sp>
      <mc:AlternateContent xmlns:mc="http://schemas.openxmlformats.org/markup-compatibility/2006">
        <mc:Choice xmlns:a14="http://schemas.microsoft.com/office/drawing/2010/main" Requires="a14">
          <p:sp>
            <p:nvSpPr>
              <p:cNvPr id="3" name="TextBox 2"/>
              <p:cNvSpPr txBox="1"/>
              <p:nvPr/>
            </p:nvSpPr>
            <p:spPr>
              <a:xfrm>
                <a:off x="3402747" y="5775367"/>
                <a:ext cx="1905009" cy="23269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pt-PT" sz="1400" b="0" i="1" smtClean="0">
                              <a:solidFill>
                                <a:schemeClr val="accent1">
                                  <a:lumMod val="75000"/>
                                </a:schemeClr>
                              </a:solidFill>
                              <a:latin typeface="Cambria Math" panose="02040503050406030204" pitchFamily="18" charset="0"/>
                            </a:rPr>
                          </m:ctrlPr>
                        </m:sSubPr>
                        <m:e>
                          <m:r>
                            <a:rPr lang="pt-PT" sz="1400" b="0" i="1" smtClean="0">
                              <a:solidFill>
                                <a:schemeClr val="accent1">
                                  <a:lumMod val="75000"/>
                                </a:schemeClr>
                              </a:solidFill>
                              <a:latin typeface="Cambria Math" panose="02040503050406030204" pitchFamily="18" charset="0"/>
                            </a:rPr>
                            <m:t>𝐸</m:t>
                          </m:r>
                        </m:e>
                        <m:sub>
                          <m:r>
                            <a:rPr lang="pt-PT" sz="1400" b="0" i="1" smtClean="0">
                              <a:solidFill>
                                <a:schemeClr val="accent1">
                                  <a:lumMod val="75000"/>
                                </a:schemeClr>
                              </a:solidFill>
                              <a:latin typeface="Cambria Math" panose="02040503050406030204" pitchFamily="18" charset="0"/>
                            </a:rPr>
                            <m:t>𝑑𝑒𝑝</m:t>
                          </m:r>
                        </m:sub>
                      </m:sSub>
                      <m:r>
                        <a:rPr lang="pt-PT" sz="1400" b="0" i="1" smtClean="0">
                          <a:solidFill>
                            <a:schemeClr val="accent1">
                              <a:lumMod val="75000"/>
                            </a:schemeClr>
                          </a:solidFill>
                          <a:latin typeface="Cambria Math" panose="02040503050406030204" pitchFamily="18" charset="0"/>
                        </a:rPr>
                        <m:t>+</m:t>
                      </m:r>
                      <m:r>
                        <a:rPr lang="pt-PT" sz="1400" b="0" i="1" smtClean="0">
                          <a:solidFill>
                            <a:schemeClr val="accent1">
                              <a:lumMod val="75000"/>
                            </a:schemeClr>
                          </a:solidFill>
                          <a:latin typeface="Cambria Math" panose="02040503050406030204" pitchFamily="18" charset="0"/>
                        </a:rPr>
                        <m:t>𝑌𝑖𝑒𝑙</m:t>
                      </m:r>
                      <m:sSub>
                        <m:sSubPr>
                          <m:ctrlPr>
                            <a:rPr lang="pt-PT" sz="1400" b="0" i="1" smtClean="0">
                              <a:solidFill>
                                <a:schemeClr val="accent1">
                                  <a:lumMod val="75000"/>
                                </a:schemeClr>
                              </a:solidFill>
                              <a:latin typeface="Cambria Math" panose="02040503050406030204" pitchFamily="18" charset="0"/>
                            </a:rPr>
                          </m:ctrlPr>
                        </m:sSubPr>
                        <m:e>
                          <m:r>
                            <a:rPr lang="pt-PT" sz="1400" b="0" i="1" smtClean="0">
                              <a:solidFill>
                                <a:schemeClr val="accent1">
                                  <a:lumMod val="75000"/>
                                </a:schemeClr>
                              </a:solidFill>
                              <a:latin typeface="Cambria Math" panose="02040503050406030204" pitchFamily="18" charset="0"/>
                            </a:rPr>
                            <m:t>𝑑</m:t>
                          </m:r>
                        </m:e>
                        <m:sub>
                          <m:r>
                            <a:rPr lang="pt-PT" sz="1400" b="0" i="1" smtClean="0">
                              <a:solidFill>
                                <a:schemeClr val="accent1">
                                  <a:lumMod val="75000"/>
                                </a:schemeClr>
                              </a:solidFill>
                              <a:latin typeface="Cambria Math" panose="02040503050406030204" pitchFamily="18" charset="0"/>
                            </a:rPr>
                            <m:t>𝑓𝑙𝑢𝑜𝑟</m:t>
                          </m:r>
                        </m:sub>
                      </m:sSub>
                      <m:r>
                        <a:rPr lang="pt-PT" sz="1400" b="0" i="1" smtClean="0">
                          <a:solidFill>
                            <a:schemeClr val="accent1">
                              <a:lumMod val="75000"/>
                            </a:schemeClr>
                          </a:solidFill>
                          <a:latin typeface="Cambria Math" panose="02040503050406030204" pitchFamily="18" charset="0"/>
                          <a:ea typeface="Cambria Math" panose="02040503050406030204" pitchFamily="18" charset="0"/>
                        </a:rPr>
                        <m:t>→</m:t>
                      </m:r>
                      <m:sSub>
                        <m:sSubPr>
                          <m:ctrlPr>
                            <a:rPr lang="pt-PT" sz="1400" b="0" i="1" smtClean="0">
                              <a:solidFill>
                                <a:schemeClr val="accent1">
                                  <a:lumMod val="75000"/>
                                </a:schemeClr>
                              </a:solidFill>
                              <a:latin typeface="Cambria Math" panose="02040503050406030204" pitchFamily="18" charset="0"/>
                              <a:ea typeface="Cambria Math" panose="02040503050406030204" pitchFamily="18" charset="0"/>
                            </a:rPr>
                          </m:ctrlPr>
                        </m:sSubPr>
                        <m:e>
                          <m:r>
                            <a:rPr lang="pt-PT" sz="1400" b="0" i="1" smtClean="0">
                              <a:solidFill>
                                <a:schemeClr val="accent1">
                                  <a:lumMod val="75000"/>
                                </a:schemeClr>
                              </a:solidFill>
                              <a:latin typeface="Cambria Math" panose="02040503050406030204" pitchFamily="18" charset="0"/>
                              <a:ea typeface="Cambria Math" panose="02040503050406030204" pitchFamily="18" charset="0"/>
                            </a:rPr>
                            <m:t>𝑛</m:t>
                          </m:r>
                        </m:e>
                        <m:sub>
                          <m:r>
                            <a:rPr lang="pt-PT" sz="1400" b="0" i="1" smtClean="0">
                              <a:solidFill>
                                <a:schemeClr val="accent1">
                                  <a:lumMod val="75000"/>
                                </a:schemeClr>
                              </a:solidFill>
                              <a:latin typeface="Cambria Math" panose="02040503050406030204" pitchFamily="18" charset="0"/>
                              <a:ea typeface="Cambria Math" panose="02040503050406030204" pitchFamily="18" charset="0"/>
                            </a:rPr>
                            <m:t>𝑝h</m:t>
                          </m:r>
                        </m:sub>
                      </m:sSub>
                    </m:oMath>
                  </m:oMathPara>
                </a14:m>
                <a:endParaRPr lang="en-US" sz="1400" dirty="0">
                  <a:solidFill>
                    <a:schemeClr val="accent1">
                      <a:lumMod val="75000"/>
                    </a:schemeClr>
                  </a:solidFill>
                </a:endParaRPr>
              </a:p>
            </p:txBody>
          </p:sp>
        </mc:Choice>
        <mc:Fallback>
          <p:sp>
            <p:nvSpPr>
              <p:cNvPr id="3" name="TextBox 2"/>
              <p:cNvSpPr txBox="1">
                <a:spLocks noRot="1" noChangeAspect="1" noMove="1" noResize="1" noEditPoints="1" noAdjustHandles="1" noChangeArrowheads="1" noChangeShapeType="1" noTextEdit="1"/>
              </p:cNvSpPr>
              <p:nvPr/>
            </p:nvSpPr>
            <p:spPr>
              <a:xfrm>
                <a:off x="3402747" y="5775367"/>
                <a:ext cx="1905009" cy="232692"/>
              </a:xfrm>
              <a:prstGeom prst="rect">
                <a:avLst/>
              </a:prstGeom>
              <a:blipFill rotWithShape="0">
                <a:blip r:embed="rId7"/>
                <a:stretch>
                  <a:fillRect l="-1597" r="-958" b="-23077"/>
                </a:stretch>
              </a:blipFill>
            </p:spPr>
            <p:txBody>
              <a:bodyPr/>
              <a:lstStyle/>
              <a:p>
                <a:r>
                  <a:rPr lang="en-US">
                    <a:noFill/>
                  </a:rPr>
                  <a:t> </a:t>
                </a:r>
              </a:p>
            </p:txBody>
          </p:sp>
        </mc:Fallback>
      </mc:AlternateContent>
    </p:spTree>
    <p:extLst>
      <p:ext uri="{BB962C8B-B14F-4D97-AF65-F5344CB8AC3E}">
        <p14:creationId xmlns:p14="http://schemas.microsoft.com/office/powerpoint/2010/main" val="22929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2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fade">
                                      <p:cBhvr>
                                        <p:cTn id="14" dur="500"/>
                                        <p:tgtEl>
                                          <p:spTgt spid="117"/>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6"/>
                                        </p:tgtEl>
                                        <p:attrNameLst>
                                          <p:attrName>style.visibility</p:attrName>
                                        </p:attrNameLst>
                                      </p:cBhvr>
                                      <p:to>
                                        <p:strVal val="visible"/>
                                      </p:to>
                                    </p:set>
                                    <p:animEffect transition="in" filter="fade">
                                      <p:cBhvr>
                                        <p:cTn id="22" dur="500"/>
                                        <p:tgtEl>
                                          <p:spTgt spid="1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7"/>
                                        </p:tgtEl>
                                        <p:attrNameLst>
                                          <p:attrName>style.visibility</p:attrName>
                                        </p:attrNameLst>
                                      </p:cBhvr>
                                      <p:to>
                                        <p:strVal val="visible"/>
                                      </p:to>
                                    </p:set>
                                    <p:animEffect transition="in" filter="fade">
                                      <p:cBhvr>
                                        <p:cTn id="25" dur="500"/>
                                        <p:tgtEl>
                                          <p:spTgt spid="3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8"/>
                                        </p:tgtEl>
                                        <p:attrNameLst>
                                          <p:attrName>style.visibility</p:attrName>
                                        </p:attrNameLst>
                                      </p:cBhvr>
                                      <p:to>
                                        <p:strVal val="visible"/>
                                      </p:to>
                                    </p:set>
                                    <p:animEffect transition="in" filter="fade">
                                      <p:cBhvr>
                                        <p:cTn id="28" dur="500"/>
                                        <p:tgtEl>
                                          <p:spTgt spid="3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1"/>
                                        </p:tgtEl>
                                        <p:attrNameLst>
                                          <p:attrName>style.visibility</p:attrName>
                                        </p:attrNameLst>
                                      </p:cBhvr>
                                      <p:to>
                                        <p:strVal val="visible"/>
                                      </p:to>
                                    </p:set>
                                    <p:animEffect transition="in" filter="fade">
                                      <p:cBhvr>
                                        <p:cTn id="31" dur="500"/>
                                        <p:tgtEl>
                                          <p:spTgt spid="3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0"/>
                                        </p:tgtEl>
                                        <p:attrNameLst>
                                          <p:attrName>style.visibility</p:attrName>
                                        </p:attrNameLst>
                                      </p:cBhvr>
                                      <p:to>
                                        <p:strVal val="visible"/>
                                      </p:to>
                                    </p:set>
                                    <p:animEffect transition="in" filter="fade">
                                      <p:cBhvr>
                                        <p:cTn id="34" dur="500"/>
                                        <p:tgtEl>
                                          <p:spTgt spid="330"/>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animBg="1"/>
      <p:bldP spid="328" grpId="0" animBg="1"/>
      <p:bldP spid="329" grpId="0"/>
      <p:bldP spid="330" grpId="0" animBg="1"/>
      <p:bldP spid="331" grpId="0"/>
      <p:bldP spid="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z="2400" dirty="0"/>
              <a:t>Constante </a:t>
            </a:r>
            <a:r>
              <a:rPr lang="pt-PT" sz="2400" dirty="0" err="1"/>
              <a:t>Intensity</a:t>
            </a:r>
            <a:r>
              <a:rPr lang="pt-PT" sz="2400" dirty="0"/>
              <a:t> Cut </a:t>
            </a:r>
            <a:r>
              <a:rPr lang="pt-PT" sz="2400" dirty="0" err="1"/>
              <a:t>method</a:t>
            </a:r>
            <a:r>
              <a:rPr lang="pt-PT" sz="2400" dirty="0"/>
              <a:t>:  </a:t>
            </a:r>
            <a:r>
              <a:rPr lang="pt-PT" sz="2400" dirty="0" err="1"/>
              <a:t>Intensity</a:t>
            </a:r>
            <a:r>
              <a:rPr lang="pt-PT" sz="2400" dirty="0"/>
              <a:t> curves</a:t>
            </a:r>
            <a:endParaRPr lang="en-US" sz="240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120</a:t>
            </a:fld>
            <a:endParaRPr lang="en-US" dirty="0"/>
          </a:p>
        </p:txBody>
      </p:sp>
      <p:pic>
        <p:nvPicPr>
          <p:cNvPr id="5" name="Picture 10" descr="C:\Users\Joao\Desktop\Res_Gap2013_054\Results\Results_N00\Plots\IntensityCurves_NU.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9950" y="4105311"/>
            <a:ext cx="3488132" cy="2259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Joao\Desktop\Res_Gap2013_054\Results\Results_N00\Plots\IntensityCurves.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286090"/>
            <a:ext cx="3488132" cy="22597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C:\Users\Joao\Desktop\Res_Gap2013_054\Results\Results_N00\Plots\IntensityCurves_EM.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4121557"/>
            <a:ext cx="3488132" cy="225977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
          <p:cNvSpPr>
            <a:spLocks noGrp="1"/>
          </p:cNvSpPr>
          <p:nvPr/>
        </p:nvSpPr>
        <p:spPr bwMode="auto">
          <a:xfrm>
            <a:off x="3786200" y="1129915"/>
            <a:ext cx="4970612" cy="1404156"/>
          </a:xfrm>
          <a:prstGeom prst="rect">
            <a:avLst/>
          </a:prstGeom>
          <a:no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477837" indent="-285750">
              <a:lnSpc>
                <a:spcPct val="100000"/>
              </a:lnSpc>
              <a:spcBef>
                <a:spcPts val="0"/>
              </a:spcBef>
              <a:buFont typeface="Wingdings" pitchFamily="2" charset="2"/>
              <a:buChar char="Ø"/>
              <a:defRPr/>
            </a:pPr>
            <a:r>
              <a:rPr lang="pt-PT" sz="1500" dirty="0" smtClean="0">
                <a:solidFill>
                  <a:schemeClr val="accent6">
                    <a:lumMod val="75000"/>
                  </a:schemeClr>
                </a:solidFill>
                <a:latin typeface="+mn-lt"/>
              </a:rPr>
              <a:t>For each Cos</a:t>
            </a:r>
            <a:r>
              <a:rPr lang="pt-PT" sz="1500" baseline="30000" dirty="0" smtClean="0">
                <a:solidFill>
                  <a:schemeClr val="accent6">
                    <a:lumMod val="75000"/>
                  </a:schemeClr>
                </a:solidFill>
                <a:latin typeface="+mn-lt"/>
              </a:rPr>
              <a:t>2</a:t>
            </a:r>
            <a:r>
              <a:rPr lang="el-GR" sz="1500" dirty="0" smtClean="0">
                <a:solidFill>
                  <a:schemeClr val="accent6">
                    <a:lumMod val="75000"/>
                  </a:schemeClr>
                </a:solidFill>
                <a:latin typeface="+mn-lt"/>
              </a:rPr>
              <a:t>θ</a:t>
            </a:r>
            <a:r>
              <a:rPr lang="pt-PT" sz="1500" dirty="0" smtClean="0">
                <a:solidFill>
                  <a:schemeClr val="accent6">
                    <a:lumMod val="75000"/>
                  </a:schemeClr>
                </a:solidFill>
                <a:latin typeface="+mn-lt"/>
              </a:rPr>
              <a:t> bin, we make an intensity plot (dif colors)</a:t>
            </a:r>
          </a:p>
          <a:p>
            <a:pPr marL="477837" indent="-285750">
              <a:lnSpc>
                <a:spcPct val="100000"/>
              </a:lnSpc>
              <a:spcBef>
                <a:spcPts val="0"/>
              </a:spcBef>
              <a:buFont typeface="Wingdings" pitchFamily="2" charset="2"/>
              <a:buChar char="Ø"/>
              <a:defRPr/>
            </a:pPr>
            <a:endParaRPr lang="pt-PT" sz="1500" dirty="0">
              <a:solidFill>
                <a:schemeClr val="accent6">
                  <a:lumMod val="75000"/>
                </a:schemeClr>
              </a:solidFill>
              <a:latin typeface="+mn-lt"/>
            </a:endParaRPr>
          </a:p>
          <a:p>
            <a:pPr marL="477837" indent="-285750">
              <a:lnSpc>
                <a:spcPct val="100000"/>
              </a:lnSpc>
              <a:spcBef>
                <a:spcPts val="0"/>
              </a:spcBef>
              <a:buFont typeface="Wingdings" pitchFamily="2" charset="2"/>
              <a:buChar char="Ø"/>
              <a:defRPr/>
            </a:pPr>
            <a:r>
              <a:rPr lang="pt-PT" sz="1500" dirty="0" smtClean="0">
                <a:solidFill>
                  <a:schemeClr val="accent6">
                    <a:lumMod val="75000"/>
                  </a:schemeClr>
                </a:solidFill>
                <a:latin typeface="+mn-lt"/>
              </a:rPr>
              <a:t>The intensity in each S1000 point will be the sum of all events with S1000 higher than the S1000 of the bin:</a:t>
            </a:r>
            <a:endParaRPr lang="en-US" sz="1500" dirty="0" smtClean="0">
              <a:solidFill>
                <a:schemeClr val="accent6">
                  <a:lumMod val="75000"/>
                </a:schemeClr>
              </a:solidFill>
              <a:latin typeface="+mn-lt"/>
            </a:endParaRPr>
          </a:p>
        </p:txBody>
      </p:sp>
      <p:sp>
        <p:nvSpPr>
          <p:cNvPr id="12" name="Content Placeholder 1"/>
          <p:cNvSpPr>
            <a:spLocks noGrp="1"/>
          </p:cNvSpPr>
          <p:nvPr/>
        </p:nvSpPr>
        <p:spPr bwMode="auto">
          <a:xfrm>
            <a:off x="3786200" y="2888940"/>
            <a:ext cx="5357800" cy="1008112"/>
          </a:xfrm>
          <a:prstGeom prst="rect">
            <a:avLst/>
          </a:prstGeom>
          <a:no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477837" indent="-285750">
              <a:lnSpc>
                <a:spcPct val="100000"/>
              </a:lnSpc>
              <a:spcBef>
                <a:spcPts val="0"/>
              </a:spcBef>
              <a:buFont typeface="Wingdings" pitchFamily="2" charset="2"/>
              <a:buChar char="Ø"/>
              <a:defRPr/>
            </a:pPr>
            <a:r>
              <a:rPr lang="pt-PT" sz="1500" dirty="0" smtClean="0">
                <a:solidFill>
                  <a:schemeClr val="tx1">
                    <a:lumMod val="75000"/>
                    <a:lumOff val="25000"/>
                  </a:schemeClr>
                </a:solidFill>
                <a:latin typeface="+mn-lt"/>
              </a:rPr>
              <a:t>If we cut in Intensity=85, we are choosing the 85 most energetic events in </a:t>
            </a:r>
            <a:r>
              <a:rPr lang="pt-PT" sz="1500" dirty="0">
                <a:solidFill>
                  <a:schemeClr val="tx1">
                    <a:lumMod val="75000"/>
                    <a:lumOff val="25000"/>
                  </a:schemeClr>
                </a:solidFill>
                <a:latin typeface="+mn-lt"/>
              </a:rPr>
              <a:t>each Cos2 </a:t>
            </a:r>
            <a:r>
              <a:rPr lang="el-GR" sz="1500" dirty="0">
                <a:solidFill>
                  <a:schemeClr val="tx1">
                    <a:lumMod val="75000"/>
                    <a:lumOff val="25000"/>
                  </a:schemeClr>
                </a:solidFill>
                <a:latin typeface="+mn-lt"/>
              </a:rPr>
              <a:t>θ </a:t>
            </a:r>
            <a:r>
              <a:rPr lang="pt-PT" sz="1500" dirty="0" smtClean="0">
                <a:solidFill>
                  <a:schemeClr val="tx1">
                    <a:lumMod val="75000"/>
                    <a:lumOff val="25000"/>
                  </a:schemeClr>
                </a:solidFill>
                <a:latin typeface="+mn-lt"/>
              </a:rPr>
              <a:t>bin.</a:t>
            </a:r>
          </a:p>
          <a:p>
            <a:pPr marL="477837" indent="-285750">
              <a:lnSpc>
                <a:spcPct val="100000"/>
              </a:lnSpc>
              <a:spcBef>
                <a:spcPts val="0"/>
              </a:spcBef>
              <a:buFont typeface="Wingdings" pitchFamily="2" charset="2"/>
              <a:buChar char="Ø"/>
              <a:defRPr/>
            </a:pPr>
            <a:r>
              <a:rPr lang="pt-PT" sz="1500" dirty="0" smtClean="0">
                <a:solidFill>
                  <a:schemeClr val="tx1">
                    <a:lumMod val="75000"/>
                    <a:lumOff val="25000"/>
                  </a:schemeClr>
                </a:solidFill>
                <a:latin typeface="+mn-lt"/>
              </a:rPr>
              <a:t>Since the bins have the same statistics, we obtain the S1000 evolution with zenith </a:t>
            </a:r>
            <a:r>
              <a:rPr lang="el-GR" sz="1500" dirty="0" smtClean="0">
                <a:solidFill>
                  <a:schemeClr val="tx1">
                    <a:lumMod val="75000"/>
                    <a:lumOff val="25000"/>
                  </a:schemeClr>
                </a:solidFill>
                <a:latin typeface="+mn-lt"/>
              </a:rPr>
              <a:t>θ</a:t>
            </a:r>
            <a:r>
              <a:rPr lang="pt-PT" sz="1500" dirty="0" smtClean="0">
                <a:solidFill>
                  <a:schemeClr val="tx1">
                    <a:lumMod val="75000"/>
                    <a:lumOff val="25000"/>
                  </a:schemeClr>
                </a:solidFill>
                <a:latin typeface="+mn-lt"/>
              </a:rPr>
              <a:t>, for the same primary energy</a:t>
            </a:r>
            <a:endParaRPr lang="en-US" sz="1500" dirty="0" smtClean="0">
              <a:solidFill>
                <a:schemeClr val="tx1">
                  <a:lumMod val="75000"/>
                  <a:lumOff val="25000"/>
                </a:schemeClr>
              </a:solidFill>
              <a:latin typeface="+mn-lt"/>
            </a:endParaRPr>
          </a:p>
        </p:txBody>
      </p:sp>
      <p:pic>
        <p:nvPicPr>
          <p:cNvPr id="13"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851" y="-495436"/>
            <a:ext cx="4680519" cy="60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p:nvCxnSpPr>
        <p:spPr>
          <a:xfrm>
            <a:off x="1187624" y="2636912"/>
            <a:ext cx="2016224" cy="0"/>
          </a:xfrm>
          <a:prstGeom prst="line">
            <a:avLst/>
          </a:prstGeom>
          <a:ln w="31750">
            <a:solidFill>
              <a:srgbClr val="FF000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87624" y="2492896"/>
            <a:ext cx="2016224" cy="0"/>
          </a:xfrm>
          <a:prstGeom prst="line">
            <a:avLst/>
          </a:prstGeom>
          <a:ln w="31750">
            <a:solidFill>
              <a:srgbClr val="33CC33"/>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87624" y="2348880"/>
            <a:ext cx="1296144" cy="0"/>
          </a:xfrm>
          <a:prstGeom prst="line">
            <a:avLst/>
          </a:prstGeom>
          <a:ln w="31750">
            <a:solidFill>
              <a:srgbClr val="0000FF"/>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87624" y="2240868"/>
            <a:ext cx="1296144" cy="0"/>
          </a:xfrm>
          <a:prstGeom prst="line">
            <a:avLst/>
          </a:prstGeom>
          <a:ln w="31750">
            <a:solidFill>
              <a:srgbClr val="D60093"/>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87624" y="5481228"/>
            <a:ext cx="2016224" cy="0"/>
          </a:xfrm>
          <a:prstGeom prst="line">
            <a:avLst/>
          </a:prstGeom>
          <a:ln w="31750">
            <a:solidFill>
              <a:srgbClr val="FF000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87624" y="5337212"/>
            <a:ext cx="2016224" cy="0"/>
          </a:xfrm>
          <a:prstGeom prst="line">
            <a:avLst/>
          </a:prstGeom>
          <a:ln w="31750">
            <a:solidFill>
              <a:srgbClr val="33CC33"/>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87624" y="5193196"/>
            <a:ext cx="1296144" cy="0"/>
          </a:xfrm>
          <a:prstGeom prst="line">
            <a:avLst/>
          </a:prstGeom>
          <a:ln w="31750">
            <a:solidFill>
              <a:srgbClr val="0000FF"/>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87624" y="5085184"/>
            <a:ext cx="1296144" cy="0"/>
          </a:xfrm>
          <a:prstGeom prst="line">
            <a:avLst/>
          </a:prstGeom>
          <a:ln w="31750">
            <a:solidFill>
              <a:srgbClr val="D60093"/>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72100" y="5481228"/>
            <a:ext cx="2016224" cy="0"/>
          </a:xfrm>
          <a:prstGeom prst="line">
            <a:avLst/>
          </a:prstGeom>
          <a:ln w="31750">
            <a:solidFill>
              <a:srgbClr val="FF000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472100" y="5337212"/>
            <a:ext cx="2016224" cy="0"/>
          </a:xfrm>
          <a:prstGeom prst="line">
            <a:avLst/>
          </a:prstGeom>
          <a:ln w="31750">
            <a:solidFill>
              <a:srgbClr val="33CC33"/>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472100" y="5193196"/>
            <a:ext cx="1296144" cy="0"/>
          </a:xfrm>
          <a:prstGeom prst="line">
            <a:avLst/>
          </a:prstGeom>
          <a:ln w="31750">
            <a:solidFill>
              <a:srgbClr val="0000FF"/>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472100" y="5085184"/>
            <a:ext cx="1296144" cy="0"/>
          </a:xfrm>
          <a:prstGeom prst="line">
            <a:avLst/>
          </a:prstGeom>
          <a:ln w="31750">
            <a:solidFill>
              <a:srgbClr val="D60093"/>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Content Placeholder 1"/>
          <p:cNvSpPr>
            <a:spLocks noGrp="1"/>
          </p:cNvSpPr>
          <p:nvPr/>
        </p:nvSpPr>
        <p:spPr bwMode="auto">
          <a:xfrm>
            <a:off x="4004473" y="5608116"/>
            <a:ext cx="972107" cy="250683"/>
          </a:xfrm>
          <a:prstGeom prst="rect">
            <a:avLst/>
          </a:prstGeom>
          <a:gradFill flip="none" rotWithShape="1">
            <a:gsLst>
              <a:gs pos="52000">
                <a:schemeClr val="bg1"/>
              </a:gs>
              <a:gs pos="81000">
                <a:schemeClr val="bg1">
                  <a:alpha val="81000"/>
                </a:schemeClr>
              </a:gs>
              <a:gs pos="100000">
                <a:schemeClr val="bg1">
                  <a:alpha val="0"/>
                </a:schemeClr>
              </a:gs>
            </a:gsLst>
            <a:path path="circle">
              <a:fillToRect l="50000" t="50000" r="50000" b="50000"/>
            </a:path>
            <a:tileRect/>
          </a:grad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192087" indent="0" algn="ctr">
              <a:lnSpc>
                <a:spcPct val="100000"/>
              </a:lnSpc>
              <a:spcBef>
                <a:spcPts val="0"/>
              </a:spcBef>
              <a:defRPr/>
            </a:pPr>
            <a:r>
              <a:rPr lang="en-US" sz="1800" b="1" u="sng" dirty="0" smtClean="0">
                <a:solidFill>
                  <a:srgbClr val="FF0000"/>
                </a:solidFill>
                <a:effectLst>
                  <a:outerShdw blurRad="38100" dist="38100" dir="2700000" algn="tl">
                    <a:srgbClr val="000000">
                      <a:alpha val="43137"/>
                    </a:srgbClr>
                  </a:outerShdw>
                </a:effectLst>
                <a:latin typeface="+mn-lt"/>
              </a:rPr>
              <a:t>I=   85</a:t>
            </a:r>
          </a:p>
        </p:txBody>
      </p:sp>
      <p:sp>
        <p:nvSpPr>
          <p:cNvPr id="27" name="Content Placeholder 1"/>
          <p:cNvSpPr>
            <a:spLocks noGrp="1"/>
          </p:cNvSpPr>
          <p:nvPr/>
        </p:nvSpPr>
        <p:spPr bwMode="auto">
          <a:xfrm>
            <a:off x="3993441" y="5355886"/>
            <a:ext cx="972107" cy="250683"/>
          </a:xfrm>
          <a:prstGeom prst="rect">
            <a:avLst/>
          </a:prstGeom>
          <a:gradFill flip="none" rotWithShape="1">
            <a:gsLst>
              <a:gs pos="52000">
                <a:schemeClr val="bg1"/>
              </a:gs>
              <a:gs pos="81000">
                <a:schemeClr val="bg1">
                  <a:alpha val="81000"/>
                </a:schemeClr>
              </a:gs>
              <a:gs pos="100000">
                <a:schemeClr val="bg1">
                  <a:alpha val="0"/>
                </a:schemeClr>
              </a:gs>
            </a:gsLst>
            <a:path path="circle">
              <a:fillToRect l="50000" t="50000" r="50000" b="50000"/>
            </a:path>
            <a:tileRect/>
          </a:grad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192087" indent="0" algn="ctr">
              <a:lnSpc>
                <a:spcPct val="100000"/>
              </a:lnSpc>
              <a:spcBef>
                <a:spcPts val="0"/>
              </a:spcBef>
              <a:defRPr/>
            </a:pPr>
            <a:r>
              <a:rPr lang="en-US" sz="1800" b="1" u="sng" dirty="0" smtClean="0">
                <a:solidFill>
                  <a:srgbClr val="00B050"/>
                </a:solidFill>
                <a:effectLst>
                  <a:outerShdw blurRad="38100" dist="38100" dir="2700000" algn="tl">
                    <a:srgbClr val="000000">
                      <a:alpha val="43137"/>
                    </a:srgbClr>
                  </a:outerShdw>
                </a:effectLst>
                <a:latin typeface="+mn-lt"/>
              </a:rPr>
              <a:t>I=170</a:t>
            </a:r>
          </a:p>
        </p:txBody>
      </p:sp>
      <p:sp>
        <p:nvSpPr>
          <p:cNvPr id="28" name="Content Placeholder 1"/>
          <p:cNvSpPr>
            <a:spLocks noGrp="1"/>
          </p:cNvSpPr>
          <p:nvPr/>
        </p:nvSpPr>
        <p:spPr bwMode="auto">
          <a:xfrm>
            <a:off x="3995937" y="5086529"/>
            <a:ext cx="972107" cy="250683"/>
          </a:xfrm>
          <a:prstGeom prst="rect">
            <a:avLst/>
          </a:prstGeom>
          <a:gradFill flip="none" rotWithShape="1">
            <a:gsLst>
              <a:gs pos="52000">
                <a:schemeClr val="bg1"/>
              </a:gs>
              <a:gs pos="81000">
                <a:schemeClr val="bg1">
                  <a:alpha val="81000"/>
                </a:schemeClr>
              </a:gs>
              <a:gs pos="100000">
                <a:schemeClr val="bg1">
                  <a:alpha val="0"/>
                </a:schemeClr>
              </a:gs>
            </a:gsLst>
            <a:path path="circle">
              <a:fillToRect l="50000" t="50000" r="50000" b="50000"/>
            </a:path>
            <a:tileRect/>
          </a:grad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192087" indent="0" algn="ctr">
              <a:lnSpc>
                <a:spcPct val="100000"/>
              </a:lnSpc>
              <a:spcBef>
                <a:spcPts val="0"/>
              </a:spcBef>
              <a:defRPr/>
            </a:pPr>
            <a:r>
              <a:rPr lang="en-US" sz="1800" b="1" u="sng" dirty="0" smtClean="0">
                <a:solidFill>
                  <a:srgbClr val="0000FF"/>
                </a:solidFill>
                <a:effectLst>
                  <a:outerShdw blurRad="38100" dist="38100" dir="2700000" algn="tl">
                    <a:srgbClr val="000000">
                      <a:alpha val="43137"/>
                    </a:srgbClr>
                  </a:outerShdw>
                </a:effectLst>
                <a:latin typeface="+mn-lt"/>
              </a:rPr>
              <a:t>I=340</a:t>
            </a:r>
          </a:p>
        </p:txBody>
      </p:sp>
      <p:sp>
        <p:nvSpPr>
          <p:cNvPr id="29" name="Content Placeholder 1"/>
          <p:cNvSpPr>
            <a:spLocks noGrp="1"/>
          </p:cNvSpPr>
          <p:nvPr/>
        </p:nvSpPr>
        <p:spPr bwMode="auto">
          <a:xfrm>
            <a:off x="3995936" y="4797152"/>
            <a:ext cx="972107" cy="250683"/>
          </a:xfrm>
          <a:prstGeom prst="rect">
            <a:avLst/>
          </a:prstGeom>
          <a:gradFill flip="none" rotWithShape="1">
            <a:gsLst>
              <a:gs pos="52000">
                <a:schemeClr val="bg1"/>
              </a:gs>
              <a:gs pos="81000">
                <a:schemeClr val="bg1">
                  <a:alpha val="81000"/>
                </a:schemeClr>
              </a:gs>
              <a:gs pos="100000">
                <a:schemeClr val="bg1">
                  <a:alpha val="0"/>
                </a:schemeClr>
              </a:gs>
            </a:gsLst>
            <a:path path="circle">
              <a:fillToRect l="50000" t="50000" r="50000" b="50000"/>
            </a:path>
            <a:tileRect/>
          </a:grad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192087" indent="0" algn="ctr">
              <a:lnSpc>
                <a:spcPct val="100000"/>
              </a:lnSpc>
              <a:spcBef>
                <a:spcPts val="0"/>
              </a:spcBef>
              <a:defRPr/>
            </a:pPr>
            <a:r>
              <a:rPr lang="en-US" sz="1800" b="1" u="sng" dirty="0" smtClean="0">
                <a:solidFill>
                  <a:srgbClr val="7030A0"/>
                </a:solidFill>
                <a:effectLst>
                  <a:outerShdw blurRad="38100" dist="38100" dir="2700000" algn="tl">
                    <a:srgbClr val="000000">
                      <a:alpha val="43137"/>
                    </a:srgbClr>
                  </a:outerShdw>
                </a:effectLst>
                <a:latin typeface="+mn-lt"/>
              </a:rPr>
              <a:t>I=600</a:t>
            </a:r>
          </a:p>
        </p:txBody>
      </p:sp>
      <p:cxnSp>
        <p:nvCxnSpPr>
          <p:cNvPr id="30" name="Straight Arrow Connector 29"/>
          <p:cNvCxnSpPr>
            <a:stCxn id="26" idx="3"/>
          </p:cNvCxnSpPr>
          <p:nvPr/>
        </p:nvCxnSpPr>
        <p:spPr>
          <a:xfrm flipV="1">
            <a:off x="4976580" y="5494270"/>
            <a:ext cx="495520" cy="239188"/>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7" idx="3"/>
          </p:cNvCxnSpPr>
          <p:nvPr/>
        </p:nvCxnSpPr>
        <p:spPr>
          <a:xfrm flipV="1">
            <a:off x="4965548" y="5355886"/>
            <a:ext cx="506552" cy="125342"/>
          </a:xfrm>
          <a:prstGeom prst="straightConnector1">
            <a:avLst/>
          </a:prstGeom>
          <a:ln w="38100">
            <a:solidFill>
              <a:srgbClr val="00B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8" idx="3"/>
          </p:cNvCxnSpPr>
          <p:nvPr/>
        </p:nvCxnSpPr>
        <p:spPr>
          <a:xfrm flipV="1">
            <a:off x="4968044" y="5193196"/>
            <a:ext cx="504056" cy="18675"/>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9" idx="3"/>
          </p:cNvCxnSpPr>
          <p:nvPr/>
        </p:nvCxnSpPr>
        <p:spPr>
          <a:xfrm>
            <a:off x="4968043" y="4922494"/>
            <a:ext cx="504057" cy="125341"/>
          </a:xfrm>
          <a:prstGeom prst="straightConnector1">
            <a:avLst/>
          </a:prstGeom>
          <a:ln w="38100">
            <a:solidFill>
              <a:srgbClr val="D6009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906955" y="1042016"/>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Total signal</a:t>
            </a:r>
            <a:endParaRPr lang="en-GB" sz="1100" dirty="0" smtClean="0">
              <a:solidFill>
                <a:srgbClr val="800000"/>
              </a:solidFill>
              <a:latin typeface="Calibri" pitchFamily="34" charset="0"/>
              <a:cs typeface="Arial" pitchFamily="34" charset="0"/>
            </a:endParaRPr>
          </a:p>
        </p:txBody>
      </p:sp>
      <p:sp>
        <p:nvSpPr>
          <p:cNvPr id="36" name="Rounded Rectangle 35"/>
          <p:cNvSpPr/>
          <p:nvPr/>
        </p:nvSpPr>
        <p:spPr>
          <a:xfrm>
            <a:off x="939766" y="3896237"/>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Electromagnetic signal</a:t>
            </a:r>
            <a:endParaRPr lang="en-GB" sz="1100" dirty="0" smtClean="0">
              <a:solidFill>
                <a:srgbClr val="800000"/>
              </a:solidFill>
              <a:latin typeface="Calibri" pitchFamily="34" charset="0"/>
              <a:cs typeface="Arial" pitchFamily="34" charset="0"/>
            </a:endParaRPr>
          </a:p>
        </p:txBody>
      </p:sp>
      <p:sp>
        <p:nvSpPr>
          <p:cNvPr id="37" name="Rounded Rectangle 36"/>
          <p:cNvSpPr/>
          <p:nvPr/>
        </p:nvSpPr>
        <p:spPr>
          <a:xfrm>
            <a:off x="5244309" y="3896237"/>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err="1" smtClean="0">
                <a:solidFill>
                  <a:srgbClr val="800000"/>
                </a:solidFill>
                <a:latin typeface="Calibri" pitchFamily="34" charset="0"/>
                <a:cs typeface="Arial" pitchFamily="34" charset="0"/>
              </a:rPr>
              <a:t>Muonic</a:t>
            </a:r>
            <a:r>
              <a:rPr lang="en-GB" sz="1400" dirty="0" smtClean="0">
                <a:solidFill>
                  <a:srgbClr val="800000"/>
                </a:solidFill>
                <a:latin typeface="Calibri" pitchFamily="34" charset="0"/>
                <a:cs typeface="Arial" pitchFamily="34" charset="0"/>
              </a:rPr>
              <a:t> signal</a:t>
            </a:r>
            <a:endParaRPr lang="en-GB" sz="11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38" name="Rounded Rectangle 37"/>
              <p:cNvSpPr/>
              <p:nvPr/>
            </p:nvSpPr>
            <p:spPr>
              <a:xfrm>
                <a:off x="3779520" y="2062798"/>
                <a:ext cx="5303716" cy="537292"/>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Para xmlns:m="http://schemas.openxmlformats.org/officeDocument/2006/math">
                    <m:oMathParaPr>
                      <m:jc m:val="centerGroup"/>
                    </m:oMathParaPr>
                    <m:oMath xmlns:m="http://schemas.openxmlformats.org/officeDocument/2006/math">
                      <m:r>
                        <a:rPr lang="pt-PT" sz="1600" b="0" i="1" smtClean="0">
                          <a:solidFill>
                            <a:srgbClr val="800000"/>
                          </a:solidFill>
                          <a:latin typeface="Cambria Math" panose="02040503050406030204" pitchFamily="18" charset="0"/>
                          <a:cs typeface="Arial" pitchFamily="34" charset="0"/>
                        </a:rPr>
                        <m:t>𝐼</m:t>
                      </m:r>
                      <m:d>
                        <m:dPr>
                          <m:ctrlPr>
                            <a:rPr lang="pt-PT" sz="1600" b="0" i="1" smtClean="0">
                              <a:solidFill>
                                <a:srgbClr val="800000"/>
                              </a:solidFill>
                              <a:latin typeface="Cambria Math" panose="02040503050406030204" pitchFamily="18" charset="0"/>
                              <a:cs typeface="Arial" pitchFamily="34" charset="0"/>
                            </a:rPr>
                          </m:ctrlPr>
                        </m:dPr>
                        <m:e>
                          <m:sSub>
                            <m:sSubPr>
                              <m:ctrlPr>
                                <a:rPr lang="pt-PT" sz="1600" b="0" i="1" smtClean="0">
                                  <a:solidFill>
                                    <a:srgbClr val="800000"/>
                                  </a:solidFill>
                                  <a:latin typeface="Cambria Math" panose="02040503050406030204" pitchFamily="18" charset="0"/>
                                  <a:cs typeface="Arial" pitchFamily="34" charset="0"/>
                                </a:rPr>
                              </m:ctrlPr>
                            </m:sSubPr>
                            <m:e>
                              <m:r>
                                <a:rPr lang="pt-PT" sz="1600" b="0" i="1" smtClean="0">
                                  <a:solidFill>
                                    <a:srgbClr val="800000"/>
                                  </a:solidFill>
                                  <a:latin typeface="Cambria Math" panose="02040503050406030204" pitchFamily="18" charset="0"/>
                                  <a:cs typeface="Arial" pitchFamily="34" charset="0"/>
                                </a:rPr>
                                <m:t>𝑆</m:t>
                              </m:r>
                            </m:e>
                            <m:sub>
                              <m:r>
                                <a:rPr lang="pt-PT" sz="1600" b="0" i="1" smtClean="0">
                                  <a:solidFill>
                                    <a:srgbClr val="800000"/>
                                  </a:solidFill>
                                  <a:latin typeface="Cambria Math" panose="02040503050406030204" pitchFamily="18" charset="0"/>
                                  <a:cs typeface="Arial" pitchFamily="34" charset="0"/>
                                </a:rPr>
                                <m:t>1000</m:t>
                              </m:r>
                            </m:sub>
                          </m:sSub>
                          <m:r>
                            <a:rPr lang="pt-PT" sz="1600" b="0" i="1" smtClean="0">
                              <a:solidFill>
                                <a:srgbClr val="800000"/>
                              </a:solidFill>
                              <a:latin typeface="Cambria Math" panose="02040503050406030204" pitchFamily="18" charset="0"/>
                              <a:cs typeface="Arial" pitchFamily="34" charset="0"/>
                            </a:rPr>
                            <m:t>,</m:t>
                          </m:r>
                          <m:r>
                            <a:rPr lang="pt-PT" sz="1600" b="0" i="1" smtClean="0">
                              <a:solidFill>
                                <a:srgbClr val="800000"/>
                              </a:solidFill>
                              <a:latin typeface="Cambria Math" panose="02040503050406030204" pitchFamily="18" charset="0"/>
                              <a:cs typeface="Arial" pitchFamily="34" charset="0"/>
                            </a:rPr>
                            <m:t>𝜃</m:t>
                          </m:r>
                        </m:e>
                      </m:d>
                      <m:r>
                        <a:rPr lang="pt-PT" sz="1600" b="0" i="1" smtClean="0">
                          <a:solidFill>
                            <a:srgbClr val="800000"/>
                          </a:solidFill>
                          <a:latin typeface="Cambria Math" panose="02040503050406030204" pitchFamily="18" charset="0"/>
                          <a:cs typeface="Arial" pitchFamily="34" charset="0"/>
                        </a:rPr>
                        <m:t>=#</m:t>
                      </m:r>
                      <m:r>
                        <a:rPr lang="pt-PT" sz="1600" b="0" i="1" smtClean="0">
                          <a:solidFill>
                            <a:srgbClr val="800000"/>
                          </a:solidFill>
                          <a:latin typeface="Cambria Math" panose="02040503050406030204" pitchFamily="18" charset="0"/>
                          <a:cs typeface="Arial" pitchFamily="34" charset="0"/>
                        </a:rPr>
                        <m:t>𝑒𝑣𝑒𝑛𝑡</m:t>
                      </m:r>
                      <m:sSub>
                        <m:sSubPr>
                          <m:ctrlPr>
                            <a:rPr lang="pt-PT" sz="1600" b="0" i="1" smtClean="0">
                              <a:solidFill>
                                <a:srgbClr val="800000"/>
                              </a:solidFill>
                              <a:latin typeface="Cambria Math" panose="02040503050406030204" pitchFamily="18" charset="0"/>
                              <a:cs typeface="Arial" pitchFamily="34" charset="0"/>
                            </a:rPr>
                          </m:ctrlPr>
                        </m:sSubPr>
                        <m:e>
                          <m:r>
                            <a:rPr lang="pt-PT" sz="1600" b="0" i="1" smtClean="0">
                              <a:solidFill>
                                <a:srgbClr val="800000"/>
                              </a:solidFill>
                              <a:latin typeface="Cambria Math" panose="02040503050406030204" pitchFamily="18" charset="0"/>
                              <a:cs typeface="Arial" pitchFamily="34" charset="0"/>
                            </a:rPr>
                            <m:t>𝑠</m:t>
                          </m:r>
                        </m:e>
                        <m:sub>
                          <m:sSub>
                            <m:sSubPr>
                              <m:ctrlPr>
                                <a:rPr lang="pt-PT" sz="1600" b="0" i="1" smtClean="0">
                                  <a:solidFill>
                                    <a:srgbClr val="800000"/>
                                  </a:solidFill>
                                  <a:latin typeface="Cambria Math" panose="02040503050406030204" pitchFamily="18" charset="0"/>
                                  <a:cs typeface="Arial" pitchFamily="34" charset="0"/>
                                </a:rPr>
                              </m:ctrlPr>
                            </m:sSubPr>
                            <m:e>
                              <m:r>
                                <a:rPr lang="pt-PT" sz="1600" b="0" i="1" smtClean="0">
                                  <a:solidFill>
                                    <a:srgbClr val="800000"/>
                                  </a:solidFill>
                                  <a:latin typeface="Cambria Math" panose="02040503050406030204" pitchFamily="18" charset="0"/>
                                  <a:cs typeface="Arial" pitchFamily="34" charset="0"/>
                                </a:rPr>
                                <m:t>𝑆</m:t>
                              </m:r>
                            </m:e>
                            <m:sub>
                              <m:r>
                                <a:rPr lang="pt-PT" sz="1600" b="0" i="1" smtClean="0">
                                  <a:solidFill>
                                    <a:srgbClr val="800000"/>
                                  </a:solidFill>
                                  <a:latin typeface="Cambria Math" panose="02040503050406030204" pitchFamily="18" charset="0"/>
                                  <a:cs typeface="Arial" pitchFamily="34" charset="0"/>
                                </a:rPr>
                                <m:t>1000</m:t>
                              </m:r>
                            </m:sub>
                          </m:sSub>
                          <m:r>
                            <a:rPr lang="pt-PT" sz="1600" b="0" i="1" smtClean="0">
                              <a:solidFill>
                                <a:srgbClr val="800000"/>
                              </a:solidFill>
                              <a:latin typeface="Cambria Math" panose="02040503050406030204" pitchFamily="18" charset="0"/>
                              <a:cs typeface="Arial" pitchFamily="34" charset="0"/>
                            </a:rPr>
                            <m:t>−</m:t>
                          </m:r>
                          <m:sSub>
                            <m:sSubPr>
                              <m:ctrlPr>
                                <a:rPr lang="pt-PT" sz="1600" b="0" i="1" smtClean="0">
                                  <a:solidFill>
                                    <a:srgbClr val="800000"/>
                                  </a:solidFill>
                                  <a:latin typeface="Cambria Math" panose="02040503050406030204" pitchFamily="18" charset="0"/>
                                  <a:cs typeface="Arial" pitchFamily="34" charset="0"/>
                                </a:rPr>
                              </m:ctrlPr>
                            </m:sSubPr>
                            <m:e>
                              <m:r>
                                <a:rPr lang="pt-PT" sz="1600" b="0" i="1" smtClean="0">
                                  <a:solidFill>
                                    <a:srgbClr val="800000"/>
                                  </a:solidFill>
                                  <a:latin typeface="Cambria Math" panose="02040503050406030204" pitchFamily="18" charset="0"/>
                                  <a:cs typeface="Arial" pitchFamily="34" charset="0"/>
                                </a:rPr>
                                <m:t>𝑆</m:t>
                              </m:r>
                            </m:e>
                            <m:sub>
                              <m:r>
                                <a:rPr lang="pt-PT" sz="1600" b="0" i="1" smtClean="0">
                                  <a:solidFill>
                                    <a:srgbClr val="800000"/>
                                  </a:solidFill>
                                  <a:latin typeface="Cambria Math" panose="02040503050406030204" pitchFamily="18" charset="0"/>
                                  <a:cs typeface="Arial" pitchFamily="34" charset="0"/>
                                </a:rPr>
                                <m:t>1000</m:t>
                              </m:r>
                            </m:sub>
                          </m:sSub>
                          <m:r>
                            <a:rPr lang="pt-PT" sz="1600" b="0" i="1" smtClean="0">
                              <a:solidFill>
                                <a:srgbClr val="800000"/>
                              </a:solidFill>
                              <a:latin typeface="Cambria Math" panose="02040503050406030204" pitchFamily="18" charset="0"/>
                              <a:cs typeface="Arial" pitchFamily="34" charset="0"/>
                            </a:rPr>
                            <m:t>∗</m:t>
                          </m:r>
                        </m:sub>
                      </m:sSub>
                      <m:r>
                        <a:rPr lang="pt-PT" sz="1600" b="0" i="1" smtClean="0">
                          <a:solidFill>
                            <a:srgbClr val="800000"/>
                          </a:solidFill>
                          <a:latin typeface="Cambria Math" panose="02040503050406030204" pitchFamily="18" charset="0"/>
                          <a:cs typeface="Arial" pitchFamily="34" charset="0"/>
                        </a:rPr>
                        <m:t>=</m:t>
                      </m:r>
                      <m:nary>
                        <m:naryPr>
                          <m:chr m:val="∑"/>
                          <m:subHide m:val="on"/>
                          <m:supHide m:val="on"/>
                          <m:ctrlPr>
                            <a:rPr lang="pt-PT" sz="1600" b="0" i="1" smtClean="0">
                              <a:solidFill>
                                <a:srgbClr val="800000"/>
                              </a:solidFill>
                              <a:latin typeface="Cambria Math" panose="02040503050406030204" pitchFamily="18" charset="0"/>
                              <a:cs typeface="Arial" pitchFamily="34" charset="0"/>
                            </a:rPr>
                          </m:ctrlPr>
                        </m:naryPr>
                        <m:sub/>
                        <m:sup/>
                        <m:e>
                          <m:sSub>
                            <m:sSubPr>
                              <m:ctrlPr>
                                <a:rPr lang="pt-PT" sz="1600" b="0" i="1" smtClean="0">
                                  <a:solidFill>
                                    <a:srgbClr val="800000"/>
                                  </a:solidFill>
                                  <a:latin typeface="Cambria Math" panose="02040503050406030204" pitchFamily="18" charset="0"/>
                                  <a:cs typeface="Arial" pitchFamily="34" charset="0"/>
                                </a:rPr>
                              </m:ctrlPr>
                            </m:sSubPr>
                            <m:e>
                              <m:r>
                                <a:rPr lang="pt-PT" sz="1600" b="0" i="1" smtClean="0">
                                  <a:solidFill>
                                    <a:srgbClr val="800000"/>
                                  </a:solidFill>
                                  <a:latin typeface="Cambria Math" panose="02040503050406030204" pitchFamily="18" charset="0"/>
                                  <a:cs typeface="Arial" pitchFamily="34" charset="0"/>
                                </a:rPr>
                                <m:t>𝑁</m:t>
                              </m:r>
                            </m:e>
                            <m:sub>
                              <m:r>
                                <a:rPr lang="pt-PT" sz="1600" b="0" i="1" smtClean="0">
                                  <a:solidFill>
                                    <a:srgbClr val="800000"/>
                                  </a:solidFill>
                                  <a:latin typeface="Cambria Math" panose="02040503050406030204" pitchFamily="18" charset="0"/>
                                  <a:cs typeface="Arial" pitchFamily="34" charset="0"/>
                                </a:rPr>
                                <m:t>𝜃</m:t>
                              </m:r>
                            </m:sub>
                          </m:sSub>
                          <m:d>
                            <m:dPr>
                              <m:begChr m:val="["/>
                              <m:endChr m:val="]"/>
                              <m:ctrlPr>
                                <a:rPr lang="pt-PT" sz="1600" b="0" i="1" smtClean="0">
                                  <a:solidFill>
                                    <a:srgbClr val="800000"/>
                                  </a:solidFill>
                                  <a:latin typeface="Cambria Math" panose="02040503050406030204" pitchFamily="18" charset="0"/>
                                  <a:cs typeface="Arial" pitchFamily="34" charset="0"/>
                                </a:rPr>
                              </m:ctrlPr>
                            </m:dPr>
                            <m:e>
                              <m:sSub>
                                <m:sSubPr>
                                  <m:ctrlPr>
                                    <a:rPr lang="pt-PT" sz="1600" b="0" i="1" smtClean="0">
                                      <a:solidFill>
                                        <a:srgbClr val="800000"/>
                                      </a:solidFill>
                                      <a:latin typeface="Cambria Math" panose="02040503050406030204" pitchFamily="18" charset="0"/>
                                      <a:cs typeface="Arial" pitchFamily="34" charset="0"/>
                                    </a:rPr>
                                  </m:ctrlPr>
                                </m:sSubPr>
                                <m:e>
                                  <m:r>
                                    <a:rPr lang="pt-PT" sz="1600" b="0" i="1" smtClean="0">
                                      <a:solidFill>
                                        <a:srgbClr val="800000"/>
                                      </a:solidFill>
                                      <a:latin typeface="Cambria Math" panose="02040503050406030204" pitchFamily="18" charset="0"/>
                                      <a:cs typeface="Arial" pitchFamily="34" charset="0"/>
                                    </a:rPr>
                                    <m:t>𝑆</m:t>
                                  </m:r>
                                </m:e>
                                <m:sub>
                                  <m:r>
                                    <a:rPr lang="pt-PT" sz="1600" b="0" i="1" smtClean="0">
                                      <a:solidFill>
                                        <a:srgbClr val="800000"/>
                                      </a:solidFill>
                                      <a:latin typeface="Cambria Math" panose="02040503050406030204" pitchFamily="18" charset="0"/>
                                      <a:cs typeface="Arial" pitchFamily="34" charset="0"/>
                                    </a:rPr>
                                    <m:t>1000</m:t>
                                  </m:r>
                                </m:sub>
                              </m:sSub>
                              <m:r>
                                <a:rPr lang="pt-PT" sz="1600" b="0" i="1" smtClean="0">
                                  <a:solidFill>
                                    <a:srgbClr val="800000"/>
                                  </a:solidFill>
                                  <a:latin typeface="Cambria Math" panose="02040503050406030204" pitchFamily="18" charset="0"/>
                                  <a:cs typeface="Arial" pitchFamily="34" charset="0"/>
                                </a:rPr>
                                <m:t>−</m:t>
                              </m:r>
                              <m:sSub>
                                <m:sSubPr>
                                  <m:ctrlPr>
                                    <a:rPr lang="pt-PT" sz="1600" b="0" i="1" smtClean="0">
                                      <a:solidFill>
                                        <a:srgbClr val="800000"/>
                                      </a:solidFill>
                                      <a:latin typeface="Cambria Math" panose="02040503050406030204" pitchFamily="18" charset="0"/>
                                      <a:cs typeface="Arial" pitchFamily="34" charset="0"/>
                                    </a:rPr>
                                  </m:ctrlPr>
                                </m:sSubPr>
                                <m:e>
                                  <m:r>
                                    <a:rPr lang="pt-PT" sz="1600" b="0" i="1" smtClean="0">
                                      <a:solidFill>
                                        <a:srgbClr val="800000"/>
                                      </a:solidFill>
                                      <a:latin typeface="Cambria Math" panose="02040503050406030204" pitchFamily="18" charset="0"/>
                                      <a:cs typeface="Arial" pitchFamily="34" charset="0"/>
                                    </a:rPr>
                                    <m:t>𝑆</m:t>
                                  </m:r>
                                </m:e>
                                <m:sub>
                                  <m:r>
                                    <a:rPr lang="pt-PT" sz="1600" b="0" i="1" smtClean="0">
                                      <a:solidFill>
                                        <a:srgbClr val="800000"/>
                                      </a:solidFill>
                                      <a:latin typeface="Cambria Math" panose="02040503050406030204" pitchFamily="18" charset="0"/>
                                      <a:cs typeface="Arial" pitchFamily="34" charset="0"/>
                                    </a:rPr>
                                    <m:t>1000</m:t>
                                  </m:r>
                                </m:sub>
                              </m:sSub>
                              <m:r>
                                <a:rPr lang="pt-PT" sz="1600" b="0" i="1" smtClean="0">
                                  <a:solidFill>
                                    <a:srgbClr val="800000"/>
                                  </a:solidFill>
                                  <a:latin typeface="Cambria Math" panose="02040503050406030204" pitchFamily="18" charset="0"/>
                                  <a:cs typeface="Arial" pitchFamily="34" charset="0"/>
                                </a:rPr>
                                <m:t>∗</m:t>
                              </m:r>
                            </m:e>
                          </m:d>
                        </m:e>
                      </m:nary>
                    </m:oMath>
                  </m:oMathPara>
                </a14:m>
                <a:endParaRPr lang="en-GB" sz="1600" dirty="0" smtClean="0">
                  <a:solidFill>
                    <a:srgbClr val="800000"/>
                  </a:solidFill>
                  <a:latin typeface="Calibri" pitchFamily="34" charset="0"/>
                  <a:cs typeface="Arial" pitchFamily="34" charset="0"/>
                </a:endParaRPr>
              </a:p>
            </p:txBody>
          </p:sp>
        </mc:Choice>
        <mc:Fallback xmlns="">
          <p:sp>
            <p:nvSpPr>
              <p:cNvPr id="38" name="Rounded Rectangle 37"/>
              <p:cNvSpPr>
                <a:spLocks noRot="1" noChangeAspect="1" noMove="1" noResize="1" noEditPoints="1" noAdjustHandles="1" noChangeArrowheads="1" noChangeShapeType="1" noTextEdit="1"/>
              </p:cNvSpPr>
              <p:nvPr/>
            </p:nvSpPr>
            <p:spPr>
              <a:xfrm>
                <a:off x="3779520" y="2062798"/>
                <a:ext cx="5303716" cy="537292"/>
              </a:xfrm>
              <a:prstGeom prst="roundRect">
                <a:avLst>
                  <a:gd name="adj" fmla="val 4604"/>
                </a:avLst>
              </a:prstGeom>
              <a:blipFill rotWithShape="0">
                <a:blip r:embed="rId7"/>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99706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animBg="1"/>
      <p:bldP spid="27" grpId="0" animBg="1"/>
      <p:bldP spid="28" grpId="0" animBg="1"/>
      <p:bldP spid="2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z="2400" dirty="0"/>
              <a:t>Constante </a:t>
            </a:r>
            <a:r>
              <a:rPr lang="pt-PT" sz="2400" dirty="0" err="1"/>
              <a:t>Intensity</a:t>
            </a:r>
            <a:r>
              <a:rPr lang="pt-PT" sz="2400" dirty="0"/>
              <a:t> Cut </a:t>
            </a:r>
            <a:r>
              <a:rPr lang="pt-PT" sz="2400" dirty="0" err="1"/>
              <a:t>method</a:t>
            </a:r>
            <a:r>
              <a:rPr lang="pt-PT" sz="2400" dirty="0"/>
              <a:t>:  </a:t>
            </a:r>
            <a:r>
              <a:rPr lang="pt-PT" sz="2400" dirty="0" err="1"/>
              <a:t>Intensity</a:t>
            </a:r>
            <a:r>
              <a:rPr lang="pt-PT" sz="2400" dirty="0"/>
              <a:t> </a:t>
            </a:r>
            <a:r>
              <a:rPr lang="pt-PT" sz="2400" dirty="0" err="1" smtClean="0"/>
              <a:t>plots</a:t>
            </a:r>
            <a:r>
              <a:rPr lang="pt-PT" sz="2400" dirty="0" smtClean="0"/>
              <a:t> I</a:t>
            </a:r>
            <a:endParaRPr lang="en-US" sz="240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121</a:t>
            </a:fld>
            <a:endParaRPr lang="en-US" dirty="0"/>
          </a:p>
        </p:txBody>
      </p:sp>
      <p:pic>
        <p:nvPicPr>
          <p:cNvPr id="5" name="Picture 4"/>
          <p:cNvPicPr>
            <a:picLocks noChangeAspect="1"/>
          </p:cNvPicPr>
          <p:nvPr/>
        </p:nvPicPr>
        <p:blipFill>
          <a:blip r:embed="rId3"/>
          <a:stretch>
            <a:fillRect/>
          </a:stretch>
        </p:blipFill>
        <p:spPr>
          <a:xfrm>
            <a:off x="319144" y="1125308"/>
            <a:ext cx="2768294" cy="1883371"/>
          </a:xfrm>
          <a:prstGeom prst="rect">
            <a:avLst/>
          </a:prstGeom>
        </p:spPr>
      </p:pic>
      <p:pic>
        <p:nvPicPr>
          <p:cNvPr id="6" name="Picture 5"/>
          <p:cNvPicPr>
            <a:picLocks noChangeAspect="1"/>
          </p:cNvPicPr>
          <p:nvPr/>
        </p:nvPicPr>
        <p:blipFill>
          <a:blip r:embed="rId4"/>
          <a:stretch>
            <a:fillRect/>
          </a:stretch>
        </p:blipFill>
        <p:spPr>
          <a:xfrm>
            <a:off x="319144" y="2933596"/>
            <a:ext cx="2785382" cy="1840665"/>
          </a:xfrm>
          <a:prstGeom prst="rect">
            <a:avLst/>
          </a:prstGeom>
        </p:spPr>
      </p:pic>
      <p:pic>
        <p:nvPicPr>
          <p:cNvPr id="7" name="Picture 6"/>
          <p:cNvPicPr>
            <a:picLocks noChangeAspect="1"/>
          </p:cNvPicPr>
          <p:nvPr/>
        </p:nvPicPr>
        <p:blipFill>
          <a:blip r:embed="rId5"/>
          <a:stretch>
            <a:fillRect/>
          </a:stretch>
        </p:blipFill>
        <p:spPr>
          <a:xfrm>
            <a:off x="336233" y="4725694"/>
            <a:ext cx="2751205" cy="1866288"/>
          </a:xfrm>
          <a:prstGeom prst="rect">
            <a:avLst/>
          </a:prstGeom>
        </p:spPr>
      </p:pic>
      <p:pic>
        <p:nvPicPr>
          <p:cNvPr id="8" name="Picture 7"/>
          <p:cNvPicPr>
            <a:picLocks noChangeAspect="1"/>
          </p:cNvPicPr>
          <p:nvPr/>
        </p:nvPicPr>
        <p:blipFill>
          <a:blip r:embed="rId6"/>
          <a:stretch>
            <a:fillRect/>
          </a:stretch>
        </p:blipFill>
        <p:spPr>
          <a:xfrm>
            <a:off x="3268140" y="1139153"/>
            <a:ext cx="2802470" cy="1849206"/>
          </a:xfrm>
          <a:prstGeom prst="rect">
            <a:avLst/>
          </a:prstGeom>
        </p:spPr>
      </p:pic>
      <p:pic>
        <p:nvPicPr>
          <p:cNvPr id="9" name="Picture 8"/>
          <p:cNvPicPr>
            <a:picLocks noChangeAspect="1"/>
          </p:cNvPicPr>
          <p:nvPr/>
        </p:nvPicPr>
        <p:blipFill>
          <a:blip r:embed="rId7"/>
          <a:stretch>
            <a:fillRect/>
          </a:stretch>
        </p:blipFill>
        <p:spPr>
          <a:xfrm>
            <a:off x="3319405" y="2964525"/>
            <a:ext cx="2751205" cy="1789416"/>
          </a:xfrm>
          <a:prstGeom prst="rect">
            <a:avLst/>
          </a:prstGeom>
        </p:spPr>
      </p:pic>
      <p:pic>
        <p:nvPicPr>
          <p:cNvPr id="10" name="Picture 9"/>
          <p:cNvPicPr>
            <a:picLocks noChangeAspect="1"/>
          </p:cNvPicPr>
          <p:nvPr/>
        </p:nvPicPr>
        <p:blipFill>
          <a:blip r:embed="rId8"/>
          <a:stretch>
            <a:fillRect/>
          </a:stretch>
        </p:blipFill>
        <p:spPr>
          <a:xfrm>
            <a:off x="3295388" y="4733621"/>
            <a:ext cx="2768294" cy="1857747"/>
          </a:xfrm>
          <a:prstGeom prst="rect">
            <a:avLst/>
          </a:prstGeom>
        </p:spPr>
      </p:pic>
      <p:sp>
        <p:nvSpPr>
          <p:cNvPr id="11" name="Rounded Rectangle 10"/>
          <p:cNvSpPr/>
          <p:nvPr/>
        </p:nvSpPr>
        <p:spPr>
          <a:xfrm>
            <a:off x="3636809" y="858661"/>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Iron</a:t>
            </a:r>
            <a:endParaRPr lang="en-GB" sz="1100" dirty="0" smtClean="0">
              <a:solidFill>
                <a:srgbClr val="800000"/>
              </a:solidFill>
              <a:latin typeface="Calibri" pitchFamily="34" charset="0"/>
              <a:cs typeface="Arial" pitchFamily="34" charset="0"/>
            </a:endParaRPr>
          </a:p>
        </p:txBody>
      </p:sp>
      <p:sp>
        <p:nvSpPr>
          <p:cNvPr id="12" name="Rounded Rectangle 11"/>
          <p:cNvSpPr/>
          <p:nvPr/>
        </p:nvSpPr>
        <p:spPr>
          <a:xfrm>
            <a:off x="760380" y="858020"/>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Proton</a:t>
            </a:r>
            <a:endParaRPr lang="en-GB" sz="1100" dirty="0" smtClean="0">
              <a:solidFill>
                <a:srgbClr val="800000"/>
              </a:solidFill>
              <a:latin typeface="Calibri" pitchFamily="34" charset="0"/>
              <a:cs typeface="Arial" pitchFamily="34" charset="0"/>
            </a:endParaRPr>
          </a:p>
        </p:txBody>
      </p:sp>
      <p:sp>
        <p:nvSpPr>
          <p:cNvPr id="15" name="Rounded Rectangle 14"/>
          <p:cNvSpPr/>
          <p:nvPr/>
        </p:nvSpPr>
        <p:spPr>
          <a:xfrm>
            <a:off x="6094627" y="2046621"/>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Total signal</a:t>
            </a:r>
            <a:endParaRPr lang="en-GB" sz="1100" dirty="0" smtClean="0">
              <a:solidFill>
                <a:srgbClr val="800000"/>
              </a:solidFill>
              <a:latin typeface="Calibri" pitchFamily="34" charset="0"/>
              <a:cs typeface="Arial" pitchFamily="34" charset="0"/>
            </a:endParaRPr>
          </a:p>
        </p:txBody>
      </p:sp>
      <p:sp>
        <p:nvSpPr>
          <p:cNvPr id="16" name="Rounded Rectangle 15"/>
          <p:cNvSpPr/>
          <p:nvPr/>
        </p:nvSpPr>
        <p:spPr>
          <a:xfrm>
            <a:off x="6094627" y="3670910"/>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Electromagnetic signal</a:t>
            </a:r>
            <a:endParaRPr lang="en-GB" sz="1100" dirty="0" smtClean="0">
              <a:solidFill>
                <a:srgbClr val="800000"/>
              </a:solidFill>
              <a:latin typeface="Calibri" pitchFamily="34" charset="0"/>
              <a:cs typeface="Arial" pitchFamily="34" charset="0"/>
            </a:endParaRPr>
          </a:p>
        </p:txBody>
      </p:sp>
      <p:sp>
        <p:nvSpPr>
          <p:cNvPr id="17" name="Rounded Rectangle 16"/>
          <p:cNvSpPr/>
          <p:nvPr/>
        </p:nvSpPr>
        <p:spPr>
          <a:xfrm>
            <a:off x="6094627" y="5342004"/>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err="1" smtClean="0">
                <a:solidFill>
                  <a:srgbClr val="800000"/>
                </a:solidFill>
                <a:latin typeface="Calibri" pitchFamily="34" charset="0"/>
                <a:cs typeface="Arial" pitchFamily="34" charset="0"/>
              </a:rPr>
              <a:t>Muonic</a:t>
            </a:r>
            <a:r>
              <a:rPr lang="en-GB" sz="1400" dirty="0" smtClean="0">
                <a:solidFill>
                  <a:srgbClr val="800000"/>
                </a:solidFill>
                <a:latin typeface="Calibri" pitchFamily="34" charset="0"/>
                <a:cs typeface="Arial" pitchFamily="34" charset="0"/>
              </a:rPr>
              <a:t> signal</a:t>
            </a:r>
            <a:endParaRPr lang="en-GB" sz="1100" dirty="0" smtClean="0">
              <a:solidFill>
                <a:srgbClr val="800000"/>
              </a:solidFill>
              <a:latin typeface="Calibri" pitchFamily="34" charset="0"/>
              <a:cs typeface="Arial" pitchFamily="34" charset="0"/>
            </a:endParaRPr>
          </a:p>
        </p:txBody>
      </p:sp>
    </p:spTree>
    <p:extLst>
      <p:ext uri="{BB962C8B-B14F-4D97-AF65-F5344CB8AC3E}">
        <p14:creationId xmlns:p14="http://schemas.microsoft.com/office/powerpoint/2010/main" val="168368469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CIC </a:t>
            </a:r>
            <a:r>
              <a:rPr lang="pt-PT" dirty="0" err="1"/>
              <a:t>method</a:t>
            </a:r>
            <a:r>
              <a:rPr lang="pt-PT" dirty="0"/>
              <a:t>: CIC curves</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122</a:t>
            </a:fld>
            <a:endParaRPr lang="en-US" dirty="0"/>
          </a:p>
        </p:txBody>
      </p:sp>
      <p:pic>
        <p:nvPicPr>
          <p:cNvPr id="13" name="Picture 3" descr="C:\Users\Joao\Desktop\Results\Plots\CIC_em.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320925"/>
            <a:ext cx="3612472" cy="23403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Joao\Desktop\Results\Plots\CIC_nu.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3988" y="3320925"/>
            <a:ext cx="3612472" cy="23403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Joao\Desktop\Results\Plots\CIC_to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908720"/>
            <a:ext cx="3612472" cy="2340323"/>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1"/>
          <p:cNvSpPr>
            <a:spLocks noGrp="1"/>
          </p:cNvSpPr>
          <p:nvPr/>
        </p:nvSpPr>
        <p:spPr bwMode="auto">
          <a:xfrm>
            <a:off x="3786200" y="1021158"/>
            <a:ext cx="4970612" cy="2070666"/>
          </a:xfrm>
          <a:prstGeom prst="rect">
            <a:avLst/>
          </a:prstGeom>
          <a:no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477837" indent="-285750">
              <a:lnSpc>
                <a:spcPct val="100000"/>
              </a:lnSpc>
              <a:spcBef>
                <a:spcPts val="0"/>
              </a:spcBef>
              <a:buFont typeface="Wingdings" pitchFamily="2" charset="2"/>
              <a:buChar char="Ø"/>
              <a:defRPr/>
            </a:pPr>
            <a:r>
              <a:rPr lang="pt-PT" sz="1500" dirty="0" err="1" smtClean="0">
                <a:solidFill>
                  <a:schemeClr val="tx2">
                    <a:lumMod val="50000"/>
                  </a:schemeClr>
                </a:solidFill>
                <a:latin typeface="+mn-lt"/>
              </a:rPr>
              <a:t>Constant</a:t>
            </a:r>
            <a:r>
              <a:rPr lang="pt-PT" sz="1500" dirty="0" smtClean="0">
                <a:solidFill>
                  <a:schemeClr val="tx2">
                    <a:lumMod val="50000"/>
                  </a:schemeClr>
                </a:solidFill>
                <a:latin typeface="+mn-lt"/>
              </a:rPr>
              <a:t> Intensity Cut (CIC) is fitted to polynomial in Cos</a:t>
            </a:r>
            <a:r>
              <a:rPr lang="pt-PT" sz="1500" baseline="30000" dirty="0" smtClean="0">
                <a:solidFill>
                  <a:schemeClr val="tx2">
                    <a:lumMod val="50000"/>
                  </a:schemeClr>
                </a:solidFill>
                <a:latin typeface="+mn-lt"/>
              </a:rPr>
              <a:t>2</a:t>
            </a:r>
            <a:r>
              <a:rPr lang="el-GR" sz="1500" dirty="0" smtClean="0">
                <a:solidFill>
                  <a:schemeClr val="tx2">
                    <a:lumMod val="50000"/>
                  </a:schemeClr>
                </a:solidFill>
                <a:latin typeface="+mn-lt"/>
              </a:rPr>
              <a:t>θ</a:t>
            </a:r>
            <a:r>
              <a:rPr lang="pt-PT" sz="1500" dirty="0">
                <a:solidFill>
                  <a:schemeClr val="tx2">
                    <a:lumMod val="50000"/>
                  </a:schemeClr>
                </a:solidFill>
                <a:latin typeface="+mn-lt"/>
              </a:rPr>
              <a:t> </a:t>
            </a:r>
            <a:r>
              <a:rPr lang="pt-PT" sz="1500" dirty="0" smtClean="0">
                <a:solidFill>
                  <a:schemeClr val="tx2">
                    <a:lumMod val="50000"/>
                  </a:schemeClr>
                </a:solidFill>
                <a:latin typeface="+mn-lt"/>
              </a:rPr>
              <a:t>(</a:t>
            </a:r>
            <a:r>
              <a:rPr lang="en-US" sz="1500" dirty="0" smtClean="0">
                <a:solidFill>
                  <a:schemeClr val="tx2">
                    <a:lumMod val="50000"/>
                  </a:schemeClr>
                </a:solidFill>
                <a:latin typeface="+mn-lt"/>
              </a:rPr>
              <a:t>3rd </a:t>
            </a:r>
            <a:r>
              <a:rPr lang="en-US" sz="1500" dirty="0">
                <a:solidFill>
                  <a:schemeClr val="tx2">
                    <a:lumMod val="50000"/>
                  </a:schemeClr>
                </a:solidFill>
                <a:latin typeface="+mn-lt"/>
              </a:rPr>
              <a:t>degree </a:t>
            </a:r>
            <a:r>
              <a:rPr lang="en-US" sz="1500" dirty="0" smtClean="0">
                <a:solidFill>
                  <a:schemeClr val="tx2">
                    <a:lumMod val="50000"/>
                  </a:schemeClr>
                </a:solidFill>
                <a:latin typeface="+mn-lt"/>
              </a:rPr>
              <a:t>for </a:t>
            </a:r>
            <a:r>
              <a:rPr lang="en-US" sz="1500" dirty="0" err="1">
                <a:solidFill>
                  <a:schemeClr val="tx2">
                    <a:lumMod val="50000"/>
                  </a:schemeClr>
                </a:solidFill>
                <a:latin typeface="+mn-lt"/>
              </a:rPr>
              <a:t>muonic</a:t>
            </a:r>
            <a:r>
              <a:rPr lang="en-US" sz="1500" dirty="0">
                <a:solidFill>
                  <a:schemeClr val="tx2">
                    <a:lumMod val="50000"/>
                  </a:schemeClr>
                </a:solidFill>
                <a:latin typeface="+mn-lt"/>
              </a:rPr>
              <a:t> </a:t>
            </a:r>
            <a:r>
              <a:rPr lang="en-US" sz="1500" dirty="0" smtClean="0">
                <a:solidFill>
                  <a:schemeClr val="tx2">
                    <a:lumMod val="50000"/>
                  </a:schemeClr>
                </a:solidFill>
                <a:latin typeface="+mn-lt"/>
              </a:rPr>
              <a:t>CIC only)</a:t>
            </a:r>
          </a:p>
          <a:p>
            <a:pPr marL="477837" indent="-285750">
              <a:lnSpc>
                <a:spcPct val="100000"/>
              </a:lnSpc>
              <a:spcBef>
                <a:spcPts val="0"/>
              </a:spcBef>
              <a:buFont typeface="Wingdings" pitchFamily="2" charset="2"/>
              <a:buChar char="Ø"/>
              <a:defRPr/>
            </a:pPr>
            <a:endParaRPr lang="pt-PT" sz="1500" dirty="0" smtClean="0">
              <a:solidFill>
                <a:schemeClr val="tx2">
                  <a:lumMod val="50000"/>
                </a:schemeClr>
              </a:solidFill>
              <a:latin typeface="+mn-lt"/>
            </a:endParaRPr>
          </a:p>
          <a:p>
            <a:pPr marL="477837" indent="-285750">
              <a:lnSpc>
                <a:spcPct val="100000"/>
              </a:lnSpc>
              <a:spcBef>
                <a:spcPts val="0"/>
              </a:spcBef>
              <a:buFont typeface="Wingdings" pitchFamily="2" charset="2"/>
              <a:buChar char="Ø"/>
              <a:defRPr/>
            </a:pPr>
            <a:r>
              <a:rPr lang="pt-PT" sz="1500" dirty="0" smtClean="0">
                <a:solidFill>
                  <a:schemeClr val="tx2">
                    <a:lumMod val="50000"/>
                  </a:schemeClr>
                </a:solidFill>
                <a:latin typeface="+mn-lt"/>
              </a:rPr>
              <a:t>The different intensity CIC should differ only in the normalization</a:t>
            </a:r>
          </a:p>
          <a:p>
            <a:pPr marL="477837" indent="-285750">
              <a:lnSpc>
                <a:spcPct val="100000"/>
              </a:lnSpc>
              <a:spcBef>
                <a:spcPts val="0"/>
              </a:spcBef>
              <a:buFont typeface="Wingdings" pitchFamily="2" charset="2"/>
              <a:buChar char="Ø"/>
              <a:defRPr/>
            </a:pPr>
            <a:endParaRPr lang="pt-PT" sz="1500" dirty="0">
              <a:solidFill>
                <a:schemeClr val="tx2">
                  <a:lumMod val="50000"/>
                </a:schemeClr>
              </a:solidFill>
              <a:latin typeface="+mn-lt"/>
            </a:endParaRPr>
          </a:p>
          <a:p>
            <a:pPr marL="477837" indent="-285750">
              <a:lnSpc>
                <a:spcPct val="100000"/>
              </a:lnSpc>
              <a:spcBef>
                <a:spcPts val="0"/>
              </a:spcBef>
              <a:buFont typeface="Wingdings" pitchFamily="2" charset="2"/>
              <a:buChar char="Ø"/>
              <a:defRPr/>
            </a:pPr>
            <a:r>
              <a:rPr lang="pt-PT" sz="1500" dirty="0" smtClean="0">
                <a:solidFill>
                  <a:schemeClr val="tx2">
                    <a:lumMod val="50000"/>
                  </a:schemeClr>
                </a:solidFill>
                <a:latin typeface="+mn-lt"/>
              </a:rPr>
              <a:t> Total CIC </a:t>
            </a:r>
            <a:r>
              <a:rPr lang="pt-PT" sz="1500" dirty="0" err="1" smtClean="0">
                <a:solidFill>
                  <a:schemeClr val="tx2">
                    <a:lumMod val="50000"/>
                  </a:schemeClr>
                </a:solidFill>
                <a:latin typeface="+mn-lt"/>
              </a:rPr>
              <a:t>is</a:t>
            </a:r>
            <a:r>
              <a:rPr lang="pt-PT" sz="1500" dirty="0" smtClean="0">
                <a:solidFill>
                  <a:schemeClr val="tx2">
                    <a:lumMod val="50000"/>
                  </a:schemeClr>
                </a:solidFill>
                <a:latin typeface="+mn-lt"/>
              </a:rPr>
              <a:t> </a:t>
            </a:r>
            <a:r>
              <a:rPr lang="pt-PT" sz="1500" dirty="0" err="1" smtClean="0">
                <a:solidFill>
                  <a:schemeClr val="tx2">
                    <a:lumMod val="50000"/>
                  </a:schemeClr>
                </a:solidFill>
                <a:latin typeface="+mn-lt"/>
              </a:rPr>
              <a:t>dominated</a:t>
            </a:r>
            <a:r>
              <a:rPr lang="pt-PT" sz="1500" dirty="0" smtClean="0">
                <a:solidFill>
                  <a:schemeClr val="tx2">
                    <a:lumMod val="50000"/>
                  </a:schemeClr>
                </a:solidFill>
                <a:latin typeface="+mn-lt"/>
              </a:rPr>
              <a:t> by MU in high zenith angles, and dominated by EM at low zenith angles.</a:t>
            </a:r>
          </a:p>
          <a:p>
            <a:pPr marL="477837" indent="-285750">
              <a:lnSpc>
                <a:spcPct val="100000"/>
              </a:lnSpc>
              <a:spcBef>
                <a:spcPts val="1200"/>
              </a:spcBef>
              <a:buFont typeface="Wingdings" pitchFamily="2" charset="2"/>
              <a:buChar char="Ø"/>
              <a:defRPr/>
            </a:pPr>
            <a:r>
              <a:rPr lang="pt-PT" sz="1500" u="sng" dirty="0" smtClean="0">
                <a:solidFill>
                  <a:schemeClr val="tx2">
                    <a:lumMod val="50000"/>
                  </a:schemeClr>
                </a:solidFill>
                <a:latin typeface="+mn-lt"/>
              </a:rPr>
              <a:t>With the CIC curve we obtain the S38 for all events</a:t>
            </a:r>
            <a:endParaRPr lang="en-US" sz="1500" u="sng" dirty="0" smtClean="0">
              <a:solidFill>
                <a:schemeClr val="tx2">
                  <a:lumMod val="50000"/>
                </a:schemeClr>
              </a:solidFill>
              <a:latin typeface="+mn-lt"/>
            </a:endParaRPr>
          </a:p>
        </p:txBody>
      </p:sp>
      <p:sp>
        <p:nvSpPr>
          <p:cNvPr id="20" name="Content Placeholder 1"/>
          <p:cNvSpPr>
            <a:spLocks noGrp="1"/>
          </p:cNvSpPr>
          <p:nvPr/>
        </p:nvSpPr>
        <p:spPr bwMode="auto">
          <a:xfrm>
            <a:off x="3545366" y="3861048"/>
            <a:ext cx="972107" cy="250683"/>
          </a:xfrm>
          <a:prstGeom prst="rect">
            <a:avLst/>
          </a:prstGeom>
          <a:gradFill flip="none" rotWithShape="1">
            <a:gsLst>
              <a:gs pos="52000">
                <a:schemeClr val="bg1"/>
              </a:gs>
              <a:gs pos="81000">
                <a:schemeClr val="bg1">
                  <a:alpha val="81000"/>
                </a:schemeClr>
              </a:gs>
              <a:gs pos="100000">
                <a:schemeClr val="bg1">
                  <a:alpha val="0"/>
                </a:schemeClr>
              </a:gs>
            </a:gsLst>
            <a:path path="circle">
              <a:fillToRect l="50000" t="50000" r="50000" b="50000"/>
            </a:path>
            <a:tileRect/>
          </a:grad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192087" indent="0" algn="ctr">
              <a:lnSpc>
                <a:spcPct val="100000"/>
              </a:lnSpc>
              <a:spcBef>
                <a:spcPts val="0"/>
              </a:spcBef>
              <a:defRPr/>
            </a:pPr>
            <a:r>
              <a:rPr lang="en-US" sz="1800" b="1" u="sng" dirty="0" smtClean="0">
                <a:solidFill>
                  <a:srgbClr val="FF0000"/>
                </a:solidFill>
                <a:effectLst>
                  <a:outerShdw blurRad="38100" dist="38100" dir="2700000" algn="tl">
                    <a:srgbClr val="000000">
                      <a:alpha val="43137"/>
                    </a:srgbClr>
                  </a:outerShdw>
                </a:effectLst>
                <a:latin typeface="+mn-lt"/>
              </a:rPr>
              <a:t>I=   85</a:t>
            </a:r>
          </a:p>
        </p:txBody>
      </p:sp>
      <p:sp>
        <p:nvSpPr>
          <p:cNvPr id="21" name="Content Placeholder 1"/>
          <p:cNvSpPr>
            <a:spLocks noGrp="1"/>
          </p:cNvSpPr>
          <p:nvPr/>
        </p:nvSpPr>
        <p:spPr bwMode="auto">
          <a:xfrm>
            <a:off x="3527884" y="4149080"/>
            <a:ext cx="972107" cy="250683"/>
          </a:xfrm>
          <a:prstGeom prst="rect">
            <a:avLst/>
          </a:prstGeom>
          <a:gradFill flip="none" rotWithShape="1">
            <a:gsLst>
              <a:gs pos="52000">
                <a:schemeClr val="bg1"/>
              </a:gs>
              <a:gs pos="81000">
                <a:schemeClr val="bg1">
                  <a:alpha val="81000"/>
                </a:schemeClr>
              </a:gs>
              <a:gs pos="100000">
                <a:schemeClr val="bg1">
                  <a:alpha val="0"/>
                </a:schemeClr>
              </a:gs>
            </a:gsLst>
            <a:path path="circle">
              <a:fillToRect l="50000" t="50000" r="50000" b="50000"/>
            </a:path>
            <a:tileRect/>
          </a:grad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192087" indent="0" algn="ctr">
              <a:lnSpc>
                <a:spcPct val="100000"/>
              </a:lnSpc>
              <a:spcBef>
                <a:spcPts val="0"/>
              </a:spcBef>
              <a:defRPr/>
            </a:pPr>
            <a:r>
              <a:rPr lang="en-US" sz="1800" b="1" u="sng" dirty="0" smtClean="0">
                <a:solidFill>
                  <a:srgbClr val="00B050"/>
                </a:solidFill>
                <a:effectLst>
                  <a:outerShdw blurRad="38100" dist="38100" dir="2700000" algn="tl">
                    <a:srgbClr val="000000">
                      <a:alpha val="43137"/>
                    </a:srgbClr>
                  </a:outerShdw>
                </a:effectLst>
                <a:latin typeface="+mn-lt"/>
              </a:rPr>
              <a:t>I=170</a:t>
            </a:r>
          </a:p>
        </p:txBody>
      </p:sp>
      <p:sp>
        <p:nvSpPr>
          <p:cNvPr id="22" name="Content Placeholder 1"/>
          <p:cNvSpPr>
            <a:spLocks noGrp="1"/>
          </p:cNvSpPr>
          <p:nvPr/>
        </p:nvSpPr>
        <p:spPr bwMode="auto">
          <a:xfrm>
            <a:off x="3527885" y="4455585"/>
            <a:ext cx="972107" cy="250683"/>
          </a:xfrm>
          <a:prstGeom prst="rect">
            <a:avLst/>
          </a:prstGeom>
          <a:gradFill flip="none" rotWithShape="1">
            <a:gsLst>
              <a:gs pos="52000">
                <a:schemeClr val="bg1"/>
              </a:gs>
              <a:gs pos="81000">
                <a:schemeClr val="bg1">
                  <a:alpha val="81000"/>
                </a:schemeClr>
              </a:gs>
              <a:gs pos="100000">
                <a:schemeClr val="bg1">
                  <a:alpha val="0"/>
                </a:schemeClr>
              </a:gs>
            </a:gsLst>
            <a:path path="circle">
              <a:fillToRect l="50000" t="50000" r="50000" b="50000"/>
            </a:path>
            <a:tileRect/>
          </a:grad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192087" indent="0" algn="ctr">
              <a:lnSpc>
                <a:spcPct val="100000"/>
              </a:lnSpc>
              <a:spcBef>
                <a:spcPts val="0"/>
              </a:spcBef>
              <a:defRPr/>
            </a:pPr>
            <a:r>
              <a:rPr lang="en-US" sz="1800" b="1" u="sng" dirty="0" smtClean="0">
                <a:solidFill>
                  <a:srgbClr val="0000FF"/>
                </a:solidFill>
                <a:effectLst>
                  <a:outerShdw blurRad="38100" dist="38100" dir="2700000" algn="tl">
                    <a:srgbClr val="000000">
                      <a:alpha val="43137"/>
                    </a:srgbClr>
                  </a:outerShdw>
                </a:effectLst>
                <a:latin typeface="+mn-lt"/>
              </a:rPr>
              <a:t>I=340</a:t>
            </a:r>
          </a:p>
        </p:txBody>
      </p:sp>
      <p:sp>
        <p:nvSpPr>
          <p:cNvPr id="23" name="Content Placeholder 1"/>
          <p:cNvSpPr>
            <a:spLocks noGrp="1"/>
          </p:cNvSpPr>
          <p:nvPr/>
        </p:nvSpPr>
        <p:spPr bwMode="auto">
          <a:xfrm>
            <a:off x="3527884" y="4762493"/>
            <a:ext cx="972107" cy="250683"/>
          </a:xfrm>
          <a:prstGeom prst="rect">
            <a:avLst/>
          </a:prstGeom>
          <a:gradFill flip="none" rotWithShape="1">
            <a:gsLst>
              <a:gs pos="52000">
                <a:schemeClr val="bg1"/>
              </a:gs>
              <a:gs pos="81000">
                <a:schemeClr val="bg1">
                  <a:alpha val="81000"/>
                </a:schemeClr>
              </a:gs>
              <a:gs pos="100000">
                <a:schemeClr val="bg1">
                  <a:alpha val="0"/>
                </a:schemeClr>
              </a:gs>
            </a:gsLst>
            <a:path path="circle">
              <a:fillToRect l="50000" t="50000" r="50000" b="50000"/>
            </a:path>
            <a:tileRect/>
          </a:grad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192087" indent="0" algn="ctr">
              <a:lnSpc>
                <a:spcPct val="100000"/>
              </a:lnSpc>
              <a:spcBef>
                <a:spcPts val="0"/>
              </a:spcBef>
              <a:defRPr/>
            </a:pPr>
            <a:r>
              <a:rPr lang="en-US" sz="1800" b="1" u="sng" dirty="0" smtClean="0">
                <a:solidFill>
                  <a:srgbClr val="7030A0"/>
                </a:solidFill>
                <a:effectLst>
                  <a:outerShdw blurRad="38100" dist="38100" dir="2700000" algn="tl">
                    <a:srgbClr val="000000">
                      <a:alpha val="43137"/>
                    </a:srgbClr>
                  </a:outerShdw>
                </a:effectLst>
                <a:latin typeface="+mn-lt"/>
              </a:rPr>
              <a:t>I=600</a:t>
            </a:r>
          </a:p>
        </p:txBody>
      </p:sp>
      <p:sp>
        <p:nvSpPr>
          <p:cNvPr id="24" name="Rounded Rectangle 23"/>
          <p:cNvSpPr/>
          <p:nvPr/>
        </p:nvSpPr>
        <p:spPr>
          <a:xfrm>
            <a:off x="1262555" y="777856"/>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Total signal</a:t>
            </a:r>
            <a:endParaRPr lang="en-GB" sz="1100" dirty="0" smtClean="0">
              <a:solidFill>
                <a:srgbClr val="800000"/>
              </a:solidFill>
              <a:latin typeface="Calibri" pitchFamily="34" charset="0"/>
              <a:cs typeface="Arial" pitchFamily="34" charset="0"/>
            </a:endParaRPr>
          </a:p>
        </p:txBody>
      </p:sp>
      <p:sp>
        <p:nvSpPr>
          <p:cNvPr id="25" name="Rounded Rectangle 24"/>
          <p:cNvSpPr/>
          <p:nvPr/>
        </p:nvSpPr>
        <p:spPr>
          <a:xfrm>
            <a:off x="1417286" y="3337437"/>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Electromagnetic signal</a:t>
            </a:r>
            <a:endParaRPr lang="en-GB" sz="1100" dirty="0" smtClean="0">
              <a:solidFill>
                <a:srgbClr val="800000"/>
              </a:solidFill>
              <a:latin typeface="Calibri" pitchFamily="34" charset="0"/>
              <a:cs typeface="Arial" pitchFamily="34" charset="0"/>
            </a:endParaRPr>
          </a:p>
        </p:txBody>
      </p:sp>
      <p:sp>
        <p:nvSpPr>
          <p:cNvPr id="26" name="Rounded Rectangle 25"/>
          <p:cNvSpPr/>
          <p:nvPr/>
        </p:nvSpPr>
        <p:spPr>
          <a:xfrm>
            <a:off x="5630389" y="3337437"/>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err="1" smtClean="0">
                <a:solidFill>
                  <a:srgbClr val="800000"/>
                </a:solidFill>
                <a:latin typeface="Calibri" pitchFamily="34" charset="0"/>
                <a:cs typeface="Arial" pitchFamily="34" charset="0"/>
              </a:rPr>
              <a:t>Muonic</a:t>
            </a:r>
            <a:r>
              <a:rPr lang="en-GB" sz="1400" dirty="0" smtClean="0">
                <a:solidFill>
                  <a:srgbClr val="800000"/>
                </a:solidFill>
                <a:latin typeface="Calibri" pitchFamily="34" charset="0"/>
                <a:cs typeface="Arial" pitchFamily="34" charset="0"/>
              </a:rPr>
              <a:t> signal</a:t>
            </a:r>
            <a:endParaRPr lang="en-GB" sz="1100" dirty="0" smtClean="0">
              <a:solidFill>
                <a:srgbClr val="800000"/>
              </a:solidFill>
              <a:latin typeface="Calibri" pitchFamily="34" charset="0"/>
              <a:cs typeface="Arial" pitchFamily="34" charset="0"/>
            </a:endParaRPr>
          </a:p>
        </p:txBody>
      </p:sp>
      <p:pic>
        <p:nvPicPr>
          <p:cNvPr id="27" name="Picture 26"/>
          <p:cNvPicPr>
            <a:picLocks noChangeAspect="1"/>
          </p:cNvPicPr>
          <p:nvPr/>
        </p:nvPicPr>
        <p:blipFill>
          <a:blip r:embed="rId6"/>
          <a:stretch>
            <a:fillRect/>
          </a:stretch>
        </p:blipFill>
        <p:spPr>
          <a:xfrm>
            <a:off x="991627" y="6114609"/>
            <a:ext cx="7084833" cy="459985"/>
          </a:xfrm>
          <a:prstGeom prst="rect">
            <a:avLst/>
          </a:prstGeom>
        </p:spPr>
      </p:pic>
    </p:spTree>
    <p:extLst>
      <p:ext uri="{BB962C8B-B14F-4D97-AF65-F5344CB8AC3E}">
        <p14:creationId xmlns:p14="http://schemas.microsoft.com/office/powerpoint/2010/main" val="136854892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Attenuation Curves: with CIC method</a:t>
            </a:r>
            <a:endParaRPr lang="en-US" dirty="0"/>
          </a:p>
        </p:txBody>
      </p:sp>
      <p:sp>
        <p:nvSpPr>
          <p:cNvPr id="3" name="Slide Number Placeholder 2"/>
          <p:cNvSpPr>
            <a:spLocks noGrp="1"/>
          </p:cNvSpPr>
          <p:nvPr>
            <p:ph type="sldNum" sz="quarter" idx="12"/>
          </p:nvPr>
        </p:nvSpPr>
        <p:spPr/>
        <p:txBody>
          <a:bodyPr/>
          <a:lstStyle/>
          <a:p>
            <a:fld id="{8745C66F-FC7B-4C52-931F-EAABACA1CBDF}" type="slidenum">
              <a:rPr lang="en-US" smtClean="0"/>
              <a:pPr/>
              <a:t>123</a:t>
            </a:fld>
            <a:endParaRPr lang="en-US" dirty="0"/>
          </a:p>
        </p:txBody>
      </p:sp>
      <p:pic>
        <p:nvPicPr>
          <p:cNvPr id="2" name="Picture 1"/>
          <p:cNvPicPr>
            <a:picLocks noChangeAspect="1"/>
          </p:cNvPicPr>
          <p:nvPr/>
        </p:nvPicPr>
        <p:blipFill>
          <a:blip r:embed="rId3"/>
          <a:stretch>
            <a:fillRect/>
          </a:stretch>
        </p:blipFill>
        <p:spPr>
          <a:xfrm>
            <a:off x="59933" y="4400403"/>
            <a:ext cx="2984046" cy="2019039"/>
          </a:xfrm>
          <a:prstGeom prst="rect">
            <a:avLst/>
          </a:prstGeom>
        </p:spPr>
      </p:pic>
      <p:pic>
        <p:nvPicPr>
          <p:cNvPr id="6" name="Picture 5"/>
          <p:cNvPicPr>
            <a:picLocks noChangeAspect="1"/>
          </p:cNvPicPr>
          <p:nvPr/>
        </p:nvPicPr>
        <p:blipFill>
          <a:blip r:embed="rId4"/>
          <a:stretch>
            <a:fillRect/>
          </a:stretch>
        </p:blipFill>
        <p:spPr>
          <a:xfrm>
            <a:off x="3063310" y="4492219"/>
            <a:ext cx="2984046" cy="1955376"/>
          </a:xfrm>
          <a:prstGeom prst="rect">
            <a:avLst/>
          </a:prstGeom>
        </p:spPr>
      </p:pic>
      <p:pic>
        <p:nvPicPr>
          <p:cNvPr id="7" name="Picture 6"/>
          <p:cNvPicPr>
            <a:picLocks noChangeAspect="1"/>
          </p:cNvPicPr>
          <p:nvPr/>
        </p:nvPicPr>
        <p:blipFill>
          <a:blip r:embed="rId5"/>
          <a:stretch>
            <a:fillRect/>
          </a:stretch>
        </p:blipFill>
        <p:spPr>
          <a:xfrm>
            <a:off x="6020895" y="4483124"/>
            <a:ext cx="2929460" cy="1964471"/>
          </a:xfrm>
          <a:prstGeom prst="rect">
            <a:avLst/>
          </a:prstGeom>
        </p:spPr>
      </p:pic>
      <p:pic>
        <p:nvPicPr>
          <p:cNvPr id="8" name="Picture 7" descr="photon_12_0deg.xz.png"/>
          <p:cNvPicPr>
            <a:picLocks noChangeAspect="1"/>
          </p:cNvPicPr>
          <p:nvPr/>
        </p:nvPicPr>
        <p:blipFill rotWithShape="1">
          <a:blip r:embed="rId6" cstate="print">
            <a:clrChange>
              <a:clrFrom>
                <a:srgbClr val="FFFFFF"/>
              </a:clrFrom>
              <a:clrTo>
                <a:srgbClr val="FFFFFF">
                  <a:alpha val="0"/>
                </a:srgbClr>
              </a:clrTo>
            </a:clrChange>
            <a:duotone>
              <a:schemeClr val="accent1">
                <a:shade val="45000"/>
                <a:satMod val="135000"/>
              </a:schemeClr>
              <a:prstClr val="white"/>
            </a:duotone>
          </a:blip>
          <a:srcRect l="-3702" r="26548"/>
          <a:stretch/>
        </p:blipFill>
        <p:spPr>
          <a:xfrm flipH="1">
            <a:off x="4956416" y="1782544"/>
            <a:ext cx="1095542" cy="1812423"/>
          </a:xfrm>
          <a:prstGeom prst="rect">
            <a:avLst/>
          </a:prstGeom>
        </p:spPr>
      </p:pic>
      <p:sp>
        <p:nvSpPr>
          <p:cNvPr id="9" name="Rectangle 8"/>
          <p:cNvSpPr/>
          <p:nvPr/>
        </p:nvSpPr>
        <p:spPr>
          <a:xfrm>
            <a:off x="5076017" y="1211238"/>
            <a:ext cx="1644306" cy="276999"/>
          </a:xfrm>
          <a:prstGeom prst="rect">
            <a:avLst/>
          </a:prstGeom>
        </p:spPr>
        <p:txBody>
          <a:bodyPr wrap="square">
            <a:spAutoFit/>
          </a:bodyPr>
          <a:lstStyle/>
          <a:p>
            <a:pPr marL="285750" lvl="0" indent="-285750">
              <a:buFont typeface="Wingdings" panose="05000000000000000000" pitchFamily="2" charset="2"/>
              <a:buChar char="q"/>
            </a:pPr>
            <a:r>
              <a:rPr lang="en-GB" sz="1200" dirty="0" smtClean="0">
                <a:solidFill>
                  <a:srgbClr val="006600"/>
                </a:solidFill>
              </a:rPr>
              <a:t>Vertical Showers</a:t>
            </a:r>
            <a:endParaRPr lang="en-US" sz="1200" dirty="0">
              <a:solidFill>
                <a:srgbClr val="006600"/>
              </a:solidFill>
            </a:endParaRPr>
          </a:p>
        </p:txBody>
      </p:sp>
      <p:pic>
        <p:nvPicPr>
          <p:cNvPr id="10" name="Picture 9"/>
          <p:cNvPicPr>
            <a:picLocks noChangeAspect="1"/>
          </p:cNvPicPr>
          <p:nvPr/>
        </p:nvPicPr>
        <p:blipFill>
          <a:blip r:embed="rId7">
            <a:clrChange>
              <a:clrFrom>
                <a:srgbClr val="FFFFFF"/>
              </a:clrFrom>
              <a:clrTo>
                <a:srgbClr val="FFFFFF">
                  <a:alpha val="0"/>
                </a:srgbClr>
              </a:clrTo>
            </a:clrChange>
          </a:blip>
          <a:stretch>
            <a:fillRect/>
          </a:stretch>
        </p:blipFill>
        <p:spPr>
          <a:xfrm rot="5400000">
            <a:off x="4807531" y="2220853"/>
            <a:ext cx="1992063" cy="969576"/>
          </a:xfrm>
          <a:prstGeom prst="rect">
            <a:avLst/>
          </a:prstGeom>
        </p:spPr>
      </p:pic>
      <p:pic>
        <p:nvPicPr>
          <p:cNvPr id="11" name="Picture 10" descr="photon_12_0deg.xz.png"/>
          <p:cNvPicPr>
            <a:picLocks noChangeAspect="1"/>
          </p:cNvPicPr>
          <p:nvPr/>
        </p:nvPicPr>
        <p:blipFill rotWithShape="1">
          <a:blip r:embed="rId6" cstate="print">
            <a:clrChange>
              <a:clrFrom>
                <a:srgbClr val="FFFFFF"/>
              </a:clrFrom>
              <a:clrTo>
                <a:srgbClr val="FFFFFF">
                  <a:alpha val="0"/>
                </a:srgbClr>
              </a:clrTo>
            </a:clrChange>
            <a:duotone>
              <a:schemeClr val="accent1">
                <a:shade val="45000"/>
                <a:satMod val="135000"/>
              </a:schemeClr>
              <a:prstClr val="white"/>
            </a:duotone>
          </a:blip>
          <a:srcRect l="-3702" r="26548"/>
          <a:stretch/>
        </p:blipFill>
        <p:spPr>
          <a:xfrm rot="18384688" flipH="1">
            <a:off x="6927564" y="1515287"/>
            <a:ext cx="1095542" cy="1812423"/>
          </a:xfrm>
          <a:prstGeom prst="rect">
            <a:avLst/>
          </a:prstGeom>
        </p:spPr>
      </p:pic>
      <p:pic>
        <p:nvPicPr>
          <p:cNvPr id="12" name="Picture 11"/>
          <p:cNvPicPr>
            <a:picLocks noChangeAspect="1"/>
          </p:cNvPicPr>
          <p:nvPr/>
        </p:nvPicPr>
        <p:blipFill>
          <a:blip r:embed="rId7">
            <a:clrChange>
              <a:clrFrom>
                <a:srgbClr val="FFFFFF"/>
              </a:clrFrom>
              <a:clrTo>
                <a:srgbClr val="FFFFFF">
                  <a:alpha val="0"/>
                </a:srgbClr>
              </a:clrTo>
            </a:clrChange>
          </a:blip>
          <a:stretch>
            <a:fillRect/>
          </a:stretch>
        </p:blipFill>
        <p:spPr>
          <a:xfrm rot="2190883">
            <a:off x="6863993" y="2001681"/>
            <a:ext cx="2031226" cy="855410"/>
          </a:xfrm>
          <a:prstGeom prst="rect">
            <a:avLst/>
          </a:prstGeom>
        </p:spPr>
      </p:pic>
      <p:sp>
        <p:nvSpPr>
          <p:cNvPr id="13" name="Rectangle 12"/>
          <p:cNvSpPr/>
          <p:nvPr/>
        </p:nvSpPr>
        <p:spPr>
          <a:xfrm>
            <a:off x="6925883" y="1221080"/>
            <a:ext cx="1652347" cy="276999"/>
          </a:xfrm>
          <a:prstGeom prst="rect">
            <a:avLst/>
          </a:prstGeom>
        </p:spPr>
        <p:txBody>
          <a:bodyPr wrap="square">
            <a:spAutoFit/>
          </a:bodyPr>
          <a:lstStyle/>
          <a:p>
            <a:pPr marL="285750" lvl="0" indent="-285750">
              <a:buFont typeface="Wingdings" panose="05000000000000000000" pitchFamily="2" charset="2"/>
              <a:buChar char="q"/>
            </a:pPr>
            <a:r>
              <a:rPr lang="en-GB" sz="1200" dirty="0" smtClean="0">
                <a:solidFill>
                  <a:srgbClr val="006600"/>
                </a:solidFill>
              </a:rPr>
              <a:t>Inclined Showers</a:t>
            </a:r>
            <a:endParaRPr lang="en-US" sz="1200" dirty="0">
              <a:solidFill>
                <a:srgbClr val="006600"/>
              </a:solidFill>
            </a:endParaRPr>
          </a:p>
        </p:txBody>
      </p:sp>
      <p:cxnSp>
        <p:nvCxnSpPr>
          <p:cNvPr id="14" name="Straight Connector 13"/>
          <p:cNvCxnSpPr/>
          <p:nvPr/>
        </p:nvCxnSpPr>
        <p:spPr>
          <a:xfrm>
            <a:off x="4901410" y="3148686"/>
            <a:ext cx="4048946" cy="0"/>
          </a:xfrm>
          <a:prstGeom prst="line">
            <a:avLst/>
          </a:prstGeom>
          <a:ln w="317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414316" y="3140843"/>
            <a:ext cx="399027" cy="165336"/>
          </a:xfrm>
          <a:prstGeom prst="rect">
            <a:avLst/>
          </a:prstGeom>
        </p:spPr>
        <p:txBody>
          <a:bodyPr wrap="none">
            <a:spAutoFit/>
          </a:bodyPr>
          <a:lstStyle/>
          <a:p>
            <a:pPr lvl="0" algn="ctr"/>
            <a:r>
              <a:rPr lang="en-GB" sz="1200" b="1" dirty="0" smtClean="0">
                <a:solidFill>
                  <a:srgbClr val="C00000"/>
                </a:solidFill>
              </a:rPr>
              <a:t>Ground</a:t>
            </a:r>
            <a:endParaRPr lang="en-US" sz="1200" b="1" dirty="0">
              <a:solidFill>
                <a:srgbClr val="C00000"/>
              </a:solidFill>
            </a:endParaRPr>
          </a:p>
        </p:txBody>
      </p:sp>
      <p:pic>
        <p:nvPicPr>
          <p:cNvPr id="20" name="Picture 2" descr="C:\Users\Joao\Desktop\Res_Gap2013_054\Event\Event_S.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5995" y="1704220"/>
            <a:ext cx="2895569" cy="18758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TextBox 20"/>
              <p:cNvSpPr txBox="1"/>
              <p:nvPr/>
            </p:nvSpPr>
            <p:spPr>
              <a:xfrm>
                <a:off x="2161620" y="2461549"/>
                <a:ext cx="559961" cy="276999"/>
              </a:xfrm>
              <a:prstGeom prst="rect">
                <a:avLst/>
              </a:prstGeom>
              <a:gradFill flip="none" rotWithShape="1">
                <a:gsLst>
                  <a:gs pos="27000">
                    <a:schemeClr val="bg1"/>
                  </a:gs>
                  <a:gs pos="48000">
                    <a:schemeClr val="bg1">
                      <a:alpha val="74000"/>
                    </a:schemeClr>
                  </a:gs>
                  <a:gs pos="80000">
                    <a:schemeClr val="bg1">
                      <a:alpha val="0"/>
                    </a:schemeClr>
                  </a:gs>
                  <a:gs pos="64000">
                    <a:schemeClr val="bg1">
                      <a:alpha val="48000"/>
                    </a:schemeClr>
                  </a:gs>
                </a:gsLst>
                <a:path path="circle">
                  <a:fillToRect l="50000" t="50000" r="50000" b="50000"/>
                </a:path>
                <a:tileRect/>
              </a:gra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solidFill>
                                <a:srgbClr val="C00000"/>
                              </a:solidFill>
                              <a:latin typeface="Cambria Math" panose="02040503050406030204" pitchFamily="18" charset="0"/>
                            </a:rPr>
                          </m:ctrlPr>
                        </m:sSubPr>
                        <m:e>
                          <m:r>
                            <a:rPr lang="pt-PT" i="1" smtClean="0">
                              <a:solidFill>
                                <a:srgbClr val="C00000"/>
                              </a:solidFill>
                              <a:latin typeface="Cambria Math" panose="02040503050406030204" pitchFamily="18" charset="0"/>
                            </a:rPr>
                            <m:t>𝑆</m:t>
                          </m:r>
                        </m:e>
                        <m:sub>
                          <m:r>
                            <a:rPr lang="pt-PT" b="0" i="1" smtClean="0">
                              <a:solidFill>
                                <a:srgbClr val="C00000"/>
                              </a:solidFill>
                              <a:latin typeface="Cambria Math" panose="02040503050406030204" pitchFamily="18" charset="0"/>
                            </a:rPr>
                            <m:t>1000</m:t>
                          </m:r>
                        </m:sub>
                      </m:sSub>
                    </m:oMath>
                  </m:oMathPara>
                </a14:m>
                <a:endParaRPr lang="en-US" dirty="0">
                  <a:solidFill>
                    <a:srgbClr val="C0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161620" y="2461549"/>
                <a:ext cx="559961" cy="276999"/>
              </a:xfrm>
              <a:prstGeom prst="rect">
                <a:avLst/>
              </a:prstGeom>
              <a:blipFill rotWithShape="0">
                <a:blip r:embed="rId9"/>
                <a:stretch>
                  <a:fillRect l="-9890" r="-4396" b="-15556"/>
                </a:stretch>
              </a:blipFill>
            </p:spPr>
            <p:txBody>
              <a:bodyPr/>
              <a:lstStyle/>
              <a:p>
                <a:r>
                  <a:rPr lang="en-US">
                    <a:noFill/>
                  </a:rPr>
                  <a:t> </a:t>
                </a:r>
              </a:p>
            </p:txBody>
          </p:sp>
        </mc:Fallback>
      </mc:AlternateContent>
      <p:sp>
        <p:nvSpPr>
          <p:cNvPr id="22" name="7-Point Star 21"/>
          <p:cNvSpPr/>
          <p:nvPr/>
        </p:nvSpPr>
        <p:spPr>
          <a:xfrm>
            <a:off x="2120097" y="2738548"/>
            <a:ext cx="147817" cy="147817"/>
          </a:xfrm>
          <a:prstGeom prst="star7">
            <a:avLst>
              <a:gd name="adj" fmla="val 19669"/>
              <a:gd name="hf" fmla="val 102572"/>
              <a:gd name="vf" fmla="val 105210"/>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ounded Rectangle 15"/>
              <p:cNvSpPr/>
              <p:nvPr/>
            </p:nvSpPr>
            <p:spPr>
              <a:xfrm>
                <a:off x="216229" y="1006997"/>
                <a:ext cx="4355771" cy="697223"/>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sSub>
                      <m:sSubPr>
                        <m:ctrlPr>
                          <a:rPr lang="pt-PT" sz="2000" i="1" smtClean="0">
                            <a:solidFill>
                              <a:schemeClr val="bg1"/>
                            </a:solidFill>
                            <a:latin typeface="Cambria Math" panose="02040503050406030204" pitchFamily="18" charset="0"/>
                            <a:cs typeface="Arial" pitchFamily="34" charset="0"/>
                          </a:rPr>
                        </m:ctrlPr>
                      </m:sSubPr>
                      <m:e>
                        <m:r>
                          <a:rPr lang="pt-PT" sz="2000" b="0" i="1" smtClean="0">
                            <a:solidFill>
                              <a:schemeClr val="bg1"/>
                            </a:solidFill>
                            <a:latin typeface="Cambria Math" panose="02040503050406030204" pitchFamily="18" charset="0"/>
                            <a:cs typeface="Arial" pitchFamily="34" charset="0"/>
                          </a:rPr>
                          <m:t>𝑆</m:t>
                        </m:r>
                      </m:e>
                      <m:sub>
                        <m:r>
                          <a:rPr lang="pt-PT" sz="2000" b="0" i="1" smtClean="0">
                            <a:solidFill>
                              <a:schemeClr val="bg1"/>
                            </a:solidFill>
                            <a:latin typeface="Cambria Math" panose="02040503050406030204" pitchFamily="18" charset="0"/>
                            <a:cs typeface="Arial" pitchFamily="34" charset="0"/>
                          </a:rPr>
                          <m:t>1000</m:t>
                        </m:r>
                      </m:sub>
                    </m:sSub>
                  </m:oMath>
                </a14:m>
                <a:r>
                  <a:rPr lang="en-GB" sz="2000" dirty="0" smtClean="0">
                    <a:solidFill>
                      <a:prstClr val="white"/>
                    </a:solidFill>
                    <a:latin typeface="Calibri" pitchFamily="34" charset="0"/>
                    <a:cs typeface="Arial" pitchFamily="34" charset="0"/>
                  </a:rPr>
                  <a:t> is not constant with zenith angle </a:t>
                </a:r>
              </a:p>
              <a:p>
                <a:pPr lvl="0" algn="ctr"/>
                <a:r>
                  <a:rPr lang="en-US" sz="1400" dirty="0" smtClean="0">
                    <a:solidFill>
                      <a:schemeClr val="bg1"/>
                    </a:solidFill>
                    <a:latin typeface="Calibri" pitchFamily="34" charset="0"/>
                    <a:cs typeface="Arial" pitchFamily="34" charset="0"/>
                  </a:rPr>
                  <a:t>It is not a good energy estimator</a:t>
                </a:r>
                <a:endParaRPr lang="en-US" sz="1400" dirty="0">
                  <a:solidFill>
                    <a:schemeClr val="bg1"/>
                  </a:solidFill>
                  <a:latin typeface="Calibri" pitchFamily="34" charset="0"/>
                  <a:cs typeface="Arial" pitchFamily="34" charset="0"/>
                </a:endParaRPr>
              </a:p>
            </p:txBody>
          </p:sp>
        </mc:Choice>
        <mc:Fallback xmlns="">
          <p:sp>
            <p:nvSpPr>
              <p:cNvPr id="16" name="Rounded Rectangle 15"/>
              <p:cNvSpPr>
                <a:spLocks noRot="1" noChangeAspect="1" noMove="1" noResize="1" noEditPoints="1" noAdjustHandles="1" noChangeArrowheads="1" noChangeShapeType="1" noTextEdit="1"/>
              </p:cNvSpPr>
              <p:nvPr/>
            </p:nvSpPr>
            <p:spPr>
              <a:xfrm>
                <a:off x="216229" y="1006997"/>
                <a:ext cx="4355771" cy="697223"/>
              </a:xfrm>
              <a:prstGeom prst="roundRect">
                <a:avLst/>
              </a:prstGeom>
              <a:blipFill rotWithShape="0">
                <a:blip r:embed="rId10"/>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6" name="Left-Right Arrow 25"/>
          <p:cNvSpPr/>
          <p:nvPr/>
        </p:nvSpPr>
        <p:spPr>
          <a:xfrm>
            <a:off x="468313" y="6391602"/>
            <a:ext cx="2472850" cy="218877"/>
          </a:xfrm>
          <a:prstGeom prst="leftRightArrow">
            <a:avLst/>
          </a:prstGeom>
          <a:gradFill flip="none" rotWithShape="1">
            <a:gsLst>
              <a:gs pos="0">
                <a:srgbClr val="800000"/>
              </a:gs>
              <a:gs pos="50000">
                <a:schemeClr val="bg1"/>
              </a:gs>
              <a:gs pos="100000">
                <a:schemeClr val="tx2">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600"/>
          </a:p>
        </p:txBody>
      </p:sp>
      <mc:AlternateContent xmlns:mc="http://schemas.openxmlformats.org/markup-compatibility/2006" xmlns:a14="http://schemas.microsoft.com/office/drawing/2010/main">
        <mc:Choice Requires="a14">
          <p:sp>
            <p:nvSpPr>
              <p:cNvPr id="27" name="Rectangle 26"/>
              <p:cNvSpPr/>
              <p:nvPr/>
            </p:nvSpPr>
            <p:spPr>
              <a:xfrm>
                <a:off x="126680" y="6346803"/>
                <a:ext cx="4587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PT" sz="1200" b="1" i="1" smtClean="0">
                              <a:effectLst>
                                <a:outerShdw blurRad="38100" dist="38100" dir="2700000" algn="tl">
                                  <a:srgbClr val="000000">
                                    <a:alpha val="43137"/>
                                  </a:srgbClr>
                                </a:outerShdw>
                              </a:effectLst>
                              <a:latin typeface="Cambria Math" panose="02040503050406030204" pitchFamily="18" charset="0"/>
                            </a:rPr>
                          </m:ctrlPr>
                        </m:sSupPr>
                        <m:e>
                          <m:r>
                            <a:rPr lang="pt-PT" sz="1200" b="1" i="1">
                              <a:effectLst>
                                <a:outerShdw blurRad="38100" dist="38100" dir="2700000" algn="tl">
                                  <a:srgbClr val="000000">
                                    <a:alpha val="43137"/>
                                  </a:srgbClr>
                                </a:outerShdw>
                              </a:effectLst>
                              <a:latin typeface="Cambria Math"/>
                            </a:rPr>
                            <m:t>𝟔𝟎</m:t>
                          </m:r>
                        </m:e>
                        <m:sup>
                          <m:r>
                            <a:rPr lang="pt-PT" sz="1200" b="1" i="1">
                              <a:effectLst>
                                <a:outerShdw blurRad="38100" dist="38100" dir="2700000" algn="tl">
                                  <a:srgbClr val="000000">
                                    <a:alpha val="43137"/>
                                  </a:srgbClr>
                                </a:outerShdw>
                              </a:effectLst>
                              <a:latin typeface="Cambria Math"/>
                            </a:rPr>
                            <m:t>∘</m:t>
                          </m:r>
                        </m:sup>
                      </m:sSup>
                    </m:oMath>
                  </m:oMathPara>
                </a14:m>
                <a:endParaRPr lang="pt-PT" sz="1200" b="1" dirty="0">
                  <a:effectLst>
                    <a:outerShdw blurRad="38100" dist="38100" dir="2700000" algn="tl">
                      <a:srgbClr val="000000">
                        <a:alpha val="43137"/>
                      </a:srgbClr>
                    </a:outerShdw>
                  </a:effectLst>
                </a:endParaRPr>
              </a:p>
            </p:txBody>
          </p:sp>
        </mc:Choice>
        <mc:Fallback xmlns="">
          <p:sp>
            <p:nvSpPr>
              <p:cNvPr id="27" name="Rectangle 26"/>
              <p:cNvSpPr>
                <a:spLocks noRot="1" noChangeAspect="1" noMove="1" noResize="1" noEditPoints="1" noAdjustHandles="1" noChangeArrowheads="1" noChangeShapeType="1" noTextEdit="1"/>
              </p:cNvSpPr>
              <p:nvPr/>
            </p:nvSpPr>
            <p:spPr>
              <a:xfrm>
                <a:off x="126680" y="6346803"/>
                <a:ext cx="458780" cy="276999"/>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2851087" y="6387375"/>
                <a:ext cx="36740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PT" sz="1200" b="1" i="1" smtClean="0">
                              <a:effectLst>
                                <a:outerShdw blurRad="38100" dist="38100" dir="2700000" algn="tl">
                                  <a:srgbClr val="000000">
                                    <a:alpha val="43137"/>
                                  </a:srgbClr>
                                </a:outerShdw>
                              </a:effectLst>
                              <a:latin typeface="Cambria Math" panose="02040503050406030204" pitchFamily="18" charset="0"/>
                            </a:rPr>
                          </m:ctrlPr>
                        </m:sSupPr>
                        <m:e>
                          <m:r>
                            <a:rPr lang="pt-PT" sz="1200" b="1" i="1">
                              <a:effectLst>
                                <a:outerShdw blurRad="38100" dist="38100" dir="2700000" algn="tl">
                                  <a:srgbClr val="000000">
                                    <a:alpha val="43137"/>
                                  </a:srgbClr>
                                </a:outerShdw>
                              </a:effectLst>
                              <a:latin typeface="Cambria Math"/>
                            </a:rPr>
                            <m:t>𝟎</m:t>
                          </m:r>
                        </m:e>
                        <m:sup>
                          <m:r>
                            <a:rPr lang="pt-PT" sz="1200" b="1" i="1">
                              <a:effectLst>
                                <a:outerShdw blurRad="38100" dist="38100" dir="2700000" algn="tl">
                                  <a:srgbClr val="000000">
                                    <a:alpha val="43137"/>
                                  </a:srgbClr>
                                </a:outerShdw>
                              </a:effectLst>
                              <a:latin typeface="Cambria Math"/>
                            </a:rPr>
                            <m:t>∘</m:t>
                          </m:r>
                        </m:sup>
                      </m:sSup>
                    </m:oMath>
                  </m:oMathPara>
                </a14:m>
                <a:endParaRPr lang="pt-PT" sz="1200" b="1" dirty="0">
                  <a:effectLst>
                    <a:outerShdw blurRad="38100" dist="38100" dir="2700000" algn="tl">
                      <a:srgbClr val="000000">
                        <a:alpha val="43137"/>
                      </a:srgbClr>
                    </a:outerShdw>
                  </a:effectLst>
                </a:endParaRPr>
              </a:p>
            </p:txBody>
          </p:sp>
        </mc:Choice>
        <mc:Fallback xmlns="">
          <p:sp>
            <p:nvSpPr>
              <p:cNvPr id="28" name="Rectangle 27"/>
              <p:cNvSpPr>
                <a:spLocks noRot="1" noChangeAspect="1" noMove="1" noResize="1" noEditPoints="1" noAdjustHandles="1" noChangeArrowheads="1" noChangeShapeType="1" noTextEdit="1"/>
              </p:cNvSpPr>
              <p:nvPr/>
            </p:nvSpPr>
            <p:spPr>
              <a:xfrm>
                <a:off x="2851087" y="6387375"/>
                <a:ext cx="367408" cy="276999"/>
              </a:xfrm>
              <a:prstGeom prst="rect">
                <a:avLst/>
              </a:prstGeom>
              <a:blipFill rotWithShape="0">
                <a:blip r:embed="rId12"/>
                <a:stretch>
                  <a:fillRect/>
                </a:stretch>
              </a:blipFill>
            </p:spPr>
            <p:txBody>
              <a:bodyPr/>
              <a:lstStyle/>
              <a:p>
                <a:r>
                  <a:rPr lang="en-US">
                    <a:noFill/>
                  </a:rPr>
                  <a:t> </a:t>
                </a:r>
              </a:p>
            </p:txBody>
          </p:sp>
        </mc:Fallback>
      </mc:AlternateContent>
      <p:sp>
        <p:nvSpPr>
          <p:cNvPr id="29" name="Rounded Rectangle 28"/>
          <p:cNvSpPr/>
          <p:nvPr/>
        </p:nvSpPr>
        <p:spPr>
          <a:xfrm>
            <a:off x="622757" y="4006171"/>
            <a:ext cx="2242629" cy="368868"/>
          </a:xfrm>
          <a:prstGeom prst="roundRect">
            <a:avLst/>
          </a:prstGeom>
          <a:solidFill>
            <a:schemeClr val="bg1"/>
          </a:solidFill>
          <a:ln w="666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Total Component</a:t>
            </a:r>
          </a:p>
        </p:txBody>
      </p:sp>
      <p:sp>
        <p:nvSpPr>
          <p:cNvPr id="30" name="Rounded Rectangle 29"/>
          <p:cNvSpPr/>
          <p:nvPr/>
        </p:nvSpPr>
        <p:spPr>
          <a:xfrm>
            <a:off x="3560933" y="4006171"/>
            <a:ext cx="2242629" cy="368868"/>
          </a:xfrm>
          <a:prstGeom prst="roundRect">
            <a:avLst/>
          </a:prstGeom>
          <a:solidFill>
            <a:schemeClr val="bg1"/>
          </a:solidFill>
          <a:ln w="666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EM Component</a:t>
            </a:r>
          </a:p>
        </p:txBody>
      </p:sp>
      <p:sp>
        <p:nvSpPr>
          <p:cNvPr id="31" name="Rounded Rectangle 30"/>
          <p:cNvSpPr/>
          <p:nvPr/>
        </p:nvSpPr>
        <p:spPr>
          <a:xfrm>
            <a:off x="6504203" y="4017512"/>
            <a:ext cx="2242629" cy="368868"/>
          </a:xfrm>
          <a:prstGeom prst="roundRect">
            <a:avLst/>
          </a:prstGeom>
          <a:solidFill>
            <a:schemeClr val="bg1"/>
          </a:solidFill>
          <a:ln w="666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MU Component</a:t>
            </a:r>
          </a:p>
        </p:txBody>
      </p:sp>
    </p:spTree>
    <p:extLst>
      <p:ext uri="{BB962C8B-B14F-4D97-AF65-F5344CB8AC3E}">
        <p14:creationId xmlns:p14="http://schemas.microsoft.com/office/powerpoint/2010/main" val="424992324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Attenuation </a:t>
            </a:r>
            <a:r>
              <a:rPr lang="en-US" dirty="0" smtClean="0"/>
              <a:t>Curves</a:t>
            </a:r>
            <a:r>
              <a:rPr lang="en-US" dirty="0"/>
              <a:t> </a:t>
            </a:r>
            <a:r>
              <a:rPr lang="en-US" dirty="0" smtClean="0"/>
              <a:t>and Data</a:t>
            </a:r>
            <a:endParaRPr lang="en-US" dirty="0"/>
          </a:p>
        </p:txBody>
      </p:sp>
      <p:sp>
        <p:nvSpPr>
          <p:cNvPr id="3" name="Slide Number Placeholder 2"/>
          <p:cNvSpPr>
            <a:spLocks noGrp="1"/>
          </p:cNvSpPr>
          <p:nvPr>
            <p:ph type="sldNum" sz="quarter" idx="12"/>
          </p:nvPr>
        </p:nvSpPr>
        <p:spPr/>
        <p:txBody>
          <a:bodyPr/>
          <a:lstStyle/>
          <a:p>
            <a:fld id="{8745C66F-FC7B-4C52-931F-EAABACA1CBDF}" type="slidenum">
              <a:rPr lang="en-US" smtClean="0"/>
              <a:pPr/>
              <a:t>124</a:t>
            </a:fld>
            <a:endParaRPr lang="en-US" dirty="0"/>
          </a:p>
        </p:txBody>
      </p:sp>
      <p:pic>
        <p:nvPicPr>
          <p:cNvPr id="8" name="Picture 7"/>
          <p:cNvPicPr>
            <a:picLocks noChangeAspect="1"/>
          </p:cNvPicPr>
          <p:nvPr/>
        </p:nvPicPr>
        <p:blipFill>
          <a:blip r:embed="rId3"/>
          <a:stretch>
            <a:fillRect/>
          </a:stretch>
        </p:blipFill>
        <p:spPr>
          <a:xfrm>
            <a:off x="5069910" y="1471384"/>
            <a:ext cx="3468225" cy="2316085"/>
          </a:xfrm>
          <a:prstGeom prst="rect">
            <a:avLst/>
          </a:prstGeom>
        </p:spPr>
      </p:pic>
      <p:pic>
        <p:nvPicPr>
          <p:cNvPr id="9" name="Picture 8"/>
          <p:cNvPicPr>
            <a:picLocks noChangeAspect="1"/>
          </p:cNvPicPr>
          <p:nvPr/>
        </p:nvPicPr>
        <p:blipFill>
          <a:blip r:embed="rId4"/>
          <a:stretch>
            <a:fillRect/>
          </a:stretch>
        </p:blipFill>
        <p:spPr>
          <a:xfrm>
            <a:off x="5092636" y="4294801"/>
            <a:ext cx="3482267" cy="2316085"/>
          </a:xfrm>
          <a:prstGeom prst="rect">
            <a:avLst/>
          </a:prstGeom>
        </p:spPr>
      </p:pic>
      <p:pic>
        <p:nvPicPr>
          <p:cNvPr id="10" name="Picture 9"/>
          <p:cNvPicPr>
            <a:picLocks noChangeAspect="1"/>
          </p:cNvPicPr>
          <p:nvPr/>
        </p:nvPicPr>
        <p:blipFill>
          <a:blip r:embed="rId5"/>
          <a:stretch>
            <a:fillRect/>
          </a:stretch>
        </p:blipFill>
        <p:spPr>
          <a:xfrm>
            <a:off x="590514" y="4317271"/>
            <a:ext cx="3482267" cy="2270465"/>
          </a:xfrm>
          <a:prstGeom prst="rect">
            <a:avLst/>
          </a:prstGeom>
        </p:spPr>
      </p:pic>
      <p:pic>
        <p:nvPicPr>
          <p:cNvPr id="13" name="Picture 12"/>
          <p:cNvPicPr>
            <a:picLocks noChangeAspect="1"/>
          </p:cNvPicPr>
          <p:nvPr/>
        </p:nvPicPr>
        <p:blipFill>
          <a:blip r:embed="rId6"/>
          <a:stretch>
            <a:fillRect/>
          </a:stretch>
        </p:blipFill>
        <p:spPr>
          <a:xfrm>
            <a:off x="0" y="1694771"/>
            <a:ext cx="4663297" cy="302766"/>
          </a:xfrm>
          <a:prstGeom prst="rect">
            <a:avLst/>
          </a:prstGeom>
        </p:spPr>
      </p:pic>
      <p:sp>
        <p:nvSpPr>
          <p:cNvPr id="14" name="Content Placeholder 1"/>
          <p:cNvSpPr>
            <a:spLocks noGrp="1"/>
          </p:cNvSpPr>
          <p:nvPr/>
        </p:nvSpPr>
        <p:spPr bwMode="auto">
          <a:xfrm>
            <a:off x="300202" y="2144970"/>
            <a:ext cx="3948731" cy="1225774"/>
          </a:xfrm>
          <a:prstGeom prst="rect">
            <a:avLst/>
          </a:prstGeom>
          <a:no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358775" indent="-168275">
              <a:lnSpc>
                <a:spcPct val="100000"/>
              </a:lnSpc>
              <a:spcBef>
                <a:spcPts val="0"/>
              </a:spcBef>
              <a:buFont typeface="Wingdings" panose="05000000000000000000" pitchFamily="2" charset="2"/>
              <a:buChar char="§"/>
              <a:defRPr/>
            </a:pPr>
            <a:r>
              <a:rPr lang="en-GB" sz="1500" dirty="0" smtClean="0">
                <a:solidFill>
                  <a:schemeClr val="tx2">
                    <a:lumMod val="50000"/>
                  </a:schemeClr>
                </a:solidFill>
                <a:latin typeface="+mn-lt"/>
              </a:rPr>
              <a:t>The </a:t>
            </a:r>
            <a:r>
              <a:rPr lang="en-GB" sz="1500" dirty="0" err="1" smtClean="0">
                <a:solidFill>
                  <a:schemeClr val="tx2">
                    <a:lumMod val="50000"/>
                  </a:schemeClr>
                </a:solidFill>
                <a:latin typeface="+mn-lt"/>
              </a:rPr>
              <a:t>Muonic</a:t>
            </a:r>
            <a:r>
              <a:rPr lang="en-GB" sz="1500" dirty="0" smtClean="0">
                <a:solidFill>
                  <a:schemeClr val="tx2">
                    <a:lumMod val="50000"/>
                  </a:schemeClr>
                </a:solidFill>
                <a:latin typeface="+mn-lt"/>
              </a:rPr>
              <a:t> CIC for proton and iron are basically the same.</a:t>
            </a:r>
          </a:p>
          <a:p>
            <a:pPr marL="358775" indent="-168275">
              <a:lnSpc>
                <a:spcPct val="100000"/>
              </a:lnSpc>
              <a:spcBef>
                <a:spcPts val="0"/>
              </a:spcBef>
              <a:buFont typeface="Wingdings" panose="05000000000000000000" pitchFamily="2" charset="2"/>
              <a:buChar char="§"/>
              <a:defRPr/>
            </a:pPr>
            <a:r>
              <a:rPr lang="en-GB" sz="1500" dirty="0" smtClean="0">
                <a:solidFill>
                  <a:schemeClr val="tx2">
                    <a:lumMod val="50000"/>
                  </a:schemeClr>
                </a:solidFill>
                <a:latin typeface="+mn-lt"/>
              </a:rPr>
              <a:t>The difference between each one comes from the electromagnetic CIC</a:t>
            </a:r>
          </a:p>
        </p:txBody>
      </p:sp>
      <mc:AlternateContent xmlns:mc="http://schemas.openxmlformats.org/markup-compatibility/2006" xmlns:a14="http://schemas.microsoft.com/office/drawing/2010/main">
        <mc:Choice Requires="a14">
          <p:sp>
            <p:nvSpPr>
              <p:cNvPr id="15" name="Rectangle 14"/>
              <p:cNvSpPr/>
              <p:nvPr/>
            </p:nvSpPr>
            <p:spPr>
              <a:xfrm>
                <a:off x="199922" y="1228076"/>
                <a:ext cx="3453125" cy="323165"/>
              </a:xfrm>
              <a:prstGeom prst="rect">
                <a:avLst/>
              </a:prstGeom>
            </p:spPr>
            <p:txBody>
              <a:bodyPr wrap="none">
                <a:spAutoFit/>
              </a:bodyPr>
              <a:lstStyle/>
              <a:p>
                <a:pPr marL="477837" lvl="0" indent="-285750">
                  <a:spcBef>
                    <a:spcPts val="0"/>
                  </a:spcBef>
                  <a:buFont typeface="Wingdings" pitchFamily="2" charset="2"/>
                  <a:buChar char="Ø"/>
                  <a:defRPr/>
                </a:pPr>
                <a:r>
                  <a:rPr lang="en-GB" sz="1500" dirty="0" smtClean="0">
                    <a:solidFill>
                      <a:schemeClr val="accent6">
                        <a:lumMod val="75000"/>
                      </a:schemeClr>
                    </a:solidFill>
                  </a:rPr>
                  <a:t>CIC function (it is normalized to </a:t>
                </a:r>
                <a14:m>
                  <m:oMath xmlns:m="http://schemas.openxmlformats.org/officeDocument/2006/math">
                    <m:sSub>
                      <m:sSubPr>
                        <m:ctrlPr>
                          <a:rPr lang="pt-PT" sz="1500" b="0" i="1" smtClean="0">
                            <a:solidFill>
                              <a:schemeClr val="accent6">
                                <a:lumMod val="75000"/>
                              </a:schemeClr>
                            </a:solidFill>
                            <a:latin typeface="Cambria Math" panose="02040503050406030204" pitchFamily="18" charset="0"/>
                          </a:rPr>
                        </m:ctrlPr>
                      </m:sSubPr>
                      <m:e>
                        <m:r>
                          <a:rPr lang="pt-PT" sz="1500" b="0" i="1" smtClean="0">
                            <a:solidFill>
                              <a:schemeClr val="accent6">
                                <a:lumMod val="75000"/>
                              </a:schemeClr>
                            </a:solidFill>
                            <a:latin typeface="Cambria Math" panose="02040503050406030204" pitchFamily="18" charset="0"/>
                          </a:rPr>
                          <m:t>𝑆</m:t>
                        </m:r>
                      </m:e>
                      <m:sub>
                        <m:r>
                          <a:rPr lang="pt-PT" sz="1500" b="0" i="1" smtClean="0">
                            <a:solidFill>
                              <a:schemeClr val="accent6">
                                <a:lumMod val="75000"/>
                              </a:schemeClr>
                            </a:solidFill>
                            <a:latin typeface="Cambria Math" panose="02040503050406030204" pitchFamily="18" charset="0"/>
                          </a:rPr>
                          <m:t>38</m:t>
                        </m:r>
                      </m:sub>
                    </m:sSub>
                  </m:oMath>
                </a14:m>
                <a:r>
                  <a:rPr lang="en-GB" sz="1500" dirty="0" smtClean="0">
                    <a:solidFill>
                      <a:schemeClr val="accent6">
                        <a:lumMod val="75000"/>
                      </a:schemeClr>
                    </a:solidFill>
                  </a:rPr>
                  <a:t>)</a:t>
                </a:r>
                <a:endParaRPr lang="en-GB" sz="1500" dirty="0">
                  <a:solidFill>
                    <a:schemeClr val="accent6">
                      <a:lumMod val="75000"/>
                    </a:schemeClr>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199922" y="1228076"/>
                <a:ext cx="3453125" cy="323165"/>
              </a:xfrm>
              <a:prstGeom prst="rect">
                <a:avLst/>
              </a:prstGeom>
              <a:blipFill rotWithShape="0">
                <a:blip r:embed="rId7"/>
                <a:stretch>
                  <a:fillRect t="-3774" r="-353" b="-20755"/>
                </a:stretch>
              </a:blipFill>
            </p:spPr>
            <p:txBody>
              <a:bodyPr/>
              <a:lstStyle/>
              <a:p>
                <a:r>
                  <a:rPr lang="en-US">
                    <a:noFill/>
                  </a:rPr>
                  <a:t> </a:t>
                </a:r>
              </a:p>
            </p:txBody>
          </p:sp>
        </mc:Fallback>
      </mc:AlternateContent>
      <p:sp>
        <p:nvSpPr>
          <p:cNvPr id="17" name="Rounded Rectangle 16"/>
          <p:cNvSpPr/>
          <p:nvPr/>
        </p:nvSpPr>
        <p:spPr>
          <a:xfrm>
            <a:off x="5763939" y="3948403"/>
            <a:ext cx="2242629" cy="368868"/>
          </a:xfrm>
          <a:prstGeom prst="roundRect">
            <a:avLst/>
          </a:prstGeom>
          <a:solidFill>
            <a:schemeClr val="bg1"/>
          </a:solidFill>
          <a:ln w="666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EM Component</a:t>
            </a:r>
          </a:p>
        </p:txBody>
      </p:sp>
      <p:sp>
        <p:nvSpPr>
          <p:cNvPr id="19" name="Rounded Rectangle 18"/>
          <p:cNvSpPr/>
          <p:nvPr/>
        </p:nvSpPr>
        <p:spPr>
          <a:xfrm>
            <a:off x="1210332" y="3948403"/>
            <a:ext cx="2242629" cy="368868"/>
          </a:xfrm>
          <a:prstGeom prst="roundRect">
            <a:avLst/>
          </a:prstGeom>
          <a:solidFill>
            <a:schemeClr val="bg1"/>
          </a:solidFill>
          <a:ln w="666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MU Component</a:t>
            </a:r>
          </a:p>
        </p:txBody>
      </p:sp>
      <p:sp>
        <p:nvSpPr>
          <p:cNvPr id="20" name="Rounded Rectangle 19"/>
          <p:cNvSpPr/>
          <p:nvPr/>
        </p:nvSpPr>
        <p:spPr>
          <a:xfrm>
            <a:off x="3026083" y="5603907"/>
            <a:ext cx="1109037" cy="575913"/>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p:pic>
        <p:nvPicPr>
          <p:cNvPr id="21" name="Picture 20"/>
          <p:cNvPicPr>
            <a:picLocks noChangeAspect="1"/>
          </p:cNvPicPr>
          <p:nvPr/>
        </p:nvPicPr>
        <p:blipFill>
          <a:blip r:embed="rId8"/>
          <a:stretch>
            <a:fillRect/>
          </a:stretch>
        </p:blipFill>
        <p:spPr>
          <a:xfrm>
            <a:off x="3075445" y="5690745"/>
            <a:ext cx="288616" cy="171886"/>
          </a:xfrm>
          <a:prstGeom prst="rect">
            <a:avLst/>
          </a:prstGeom>
        </p:spPr>
      </p:pic>
      <p:pic>
        <p:nvPicPr>
          <p:cNvPr id="22" name="Picture 21"/>
          <p:cNvPicPr>
            <a:picLocks noChangeAspect="1"/>
          </p:cNvPicPr>
          <p:nvPr/>
        </p:nvPicPr>
        <p:blipFill rotWithShape="1">
          <a:blip r:embed="rId9"/>
          <a:srcRect l="1" t="1" r="3163" b="-1"/>
          <a:stretch/>
        </p:blipFill>
        <p:spPr>
          <a:xfrm>
            <a:off x="3069405" y="5930430"/>
            <a:ext cx="288616" cy="158095"/>
          </a:xfrm>
          <a:prstGeom prst="rect">
            <a:avLst/>
          </a:prstGeom>
        </p:spPr>
      </p:pic>
      <p:sp>
        <p:nvSpPr>
          <p:cNvPr id="23" name="TextBox 22"/>
          <p:cNvSpPr txBox="1"/>
          <p:nvPr/>
        </p:nvSpPr>
        <p:spPr>
          <a:xfrm>
            <a:off x="3328820" y="5622799"/>
            <a:ext cx="752473" cy="307777"/>
          </a:xfrm>
          <a:prstGeom prst="rect">
            <a:avLst/>
          </a:prstGeom>
          <a:noFill/>
        </p:spPr>
        <p:txBody>
          <a:bodyPr wrap="square" rtlCol="0">
            <a:spAutoFit/>
          </a:bodyPr>
          <a:lstStyle/>
          <a:p>
            <a:r>
              <a:rPr lang="en-US" sz="1400" dirty="0" smtClean="0">
                <a:solidFill>
                  <a:schemeClr val="accent1">
                    <a:lumMod val="75000"/>
                  </a:schemeClr>
                </a:solidFill>
              </a:rPr>
              <a:t>Proton</a:t>
            </a:r>
            <a:endParaRPr lang="en-US" sz="1400" dirty="0">
              <a:solidFill>
                <a:schemeClr val="accent1">
                  <a:lumMod val="75000"/>
                </a:schemeClr>
              </a:solidFill>
            </a:endParaRPr>
          </a:p>
        </p:txBody>
      </p:sp>
      <p:sp>
        <p:nvSpPr>
          <p:cNvPr id="24" name="TextBox 23"/>
          <p:cNvSpPr txBox="1"/>
          <p:nvPr/>
        </p:nvSpPr>
        <p:spPr>
          <a:xfrm>
            <a:off x="3328820" y="5848548"/>
            <a:ext cx="692000" cy="307777"/>
          </a:xfrm>
          <a:prstGeom prst="rect">
            <a:avLst/>
          </a:prstGeom>
          <a:noFill/>
        </p:spPr>
        <p:txBody>
          <a:bodyPr wrap="square" rtlCol="0">
            <a:spAutoFit/>
          </a:bodyPr>
          <a:lstStyle/>
          <a:p>
            <a:r>
              <a:rPr lang="en-US" sz="1400" dirty="0" smtClean="0">
                <a:solidFill>
                  <a:srgbClr val="FF0000"/>
                </a:solidFill>
              </a:rPr>
              <a:t>Iron</a:t>
            </a:r>
            <a:endParaRPr lang="en-US" sz="1400" dirty="0">
              <a:solidFill>
                <a:srgbClr val="FF0000"/>
              </a:solidFill>
            </a:endParaRPr>
          </a:p>
        </p:txBody>
      </p:sp>
      <p:grpSp>
        <p:nvGrpSpPr>
          <p:cNvPr id="2" name="Group 1"/>
          <p:cNvGrpSpPr/>
          <p:nvPr/>
        </p:nvGrpSpPr>
        <p:grpSpPr>
          <a:xfrm>
            <a:off x="7452049" y="2762690"/>
            <a:ext cx="1109037" cy="575913"/>
            <a:chOff x="7452049" y="2762690"/>
            <a:chExt cx="1109037" cy="575913"/>
          </a:xfrm>
        </p:grpSpPr>
        <p:sp>
          <p:nvSpPr>
            <p:cNvPr id="25" name="Rounded Rectangle 24"/>
            <p:cNvSpPr/>
            <p:nvPr/>
          </p:nvSpPr>
          <p:spPr>
            <a:xfrm>
              <a:off x="7452049" y="2762690"/>
              <a:ext cx="1109037" cy="575913"/>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p:pic>
          <p:nvPicPr>
            <p:cNvPr id="26" name="Picture 25"/>
            <p:cNvPicPr>
              <a:picLocks noChangeAspect="1"/>
            </p:cNvPicPr>
            <p:nvPr/>
          </p:nvPicPr>
          <p:blipFill>
            <a:blip r:embed="rId8"/>
            <a:stretch>
              <a:fillRect/>
            </a:stretch>
          </p:blipFill>
          <p:spPr>
            <a:xfrm>
              <a:off x="7501411" y="2849528"/>
              <a:ext cx="288616" cy="171886"/>
            </a:xfrm>
            <a:prstGeom prst="rect">
              <a:avLst/>
            </a:prstGeom>
          </p:spPr>
        </p:pic>
        <p:pic>
          <p:nvPicPr>
            <p:cNvPr id="27" name="Picture 26"/>
            <p:cNvPicPr>
              <a:picLocks noChangeAspect="1"/>
            </p:cNvPicPr>
            <p:nvPr/>
          </p:nvPicPr>
          <p:blipFill rotWithShape="1">
            <a:blip r:embed="rId9"/>
            <a:srcRect l="1" t="1" r="3163" b="-1"/>
            <a:stretch/>
          </p:blipFill>
          <p:spPr>
            <a:xfrm>
              <a:off x="7495371" y="3089213"/>
              <a:ext cx="288616" cy="158095"/>
            </a:xfrm>
            <a:prstGeom prst="rect">
              <a:avLst/>
            </a:prstGeom>
          </p:spPr>
        </p:pic>
        <p:sp>
          <p:nvSpPr>
            <p:cNvPr id="28" name="TextBox 27"/>
            <p:cNvSpPr txBox="1"/>
            <p:nvPr/>
          </p:nvSpPr>
          <p:spPr>
            <a:xfrm>
              <a:off x="7754786" y="2781582"/>
              <a:ext cx="752473" cy="307777"/>
            </a:xfrm>
            <a:prstGeom prst="rect">
              <a:avLst/>
            </a:prstGeom>
            <a:noFill/>
          </p:spPr>
          <p:txBody>
            <a:bodyPr wrap="square" rtlCol="0">
              <a:spAutoFit/>
            </a:bodyPr>
            <a:lstStyle/>
            <a:p>
              <a:r>
                <a:rPr lang="en-US" sz="1400" dirty="0" smtClean="0">
                  <a:solidFill>
                    <a:schemeClr val="accent1">
                      <a:lumMod val="75000"/>
                    </a:schemeClr>
                  </a:solidFill>
                </a:rPr>
                <a:t>Proton</a:t>
              </a:r>
              <a:endParaRPr lang="en-US" sz="1400" dirty="0">
                <a:solidFill>
                  <a:schemeClr val="accent1">
                    <a:lumMod val="75000"/>
                  </a:schemeClr>
                </a:solidFill>
              </a:endParaRPr>
            </a:p>
          </p:txBody>
        </p:sp>
        <p:sp>
          <p:nvSpPr>
            <p:cNvPr id="29" name="TextBox 28"/>
            <p:cNvSpPr txBox="1"/>
            <p:nvPr/>
          </p:nvSpPr>
          <p:spPr>
            <a:xfrm>
              <a:off x="7754786" y="3007331"/>
              <a:ext cx="692000" cy="307777"/>
            </a:xfrm>
            <a:prstGeom prst="rect">
              <a:avLst/>
            </a:prstGeom>
            <a:noFill/>
          </p:spPr>
          <p:txBody>
            <a:bodyPr wrap="square" rtlCol="0">
              <a:spAutoFit/>
            </a:bodyPr>
            <a:lstStyle/>
            <a:p>
              <a:r>
                <a:rPr lang="en-US" sz="1400" dirty="0" smtClean="0">
                  <a:solidFill>
                    <a:srgbClr val="FF0000"/>
                  </a:solidFill>
                </a:rPr>
                <a:t>Iron</a:t>
              </a:r>
              <a:endParaRPr lang="en-US" sz="1400" dirty="0">
                <a:solidFill>
                  <a:srgbClr val="FF0000"/>
                </a:solidFill>
              </a:endParaRPr>
            </a:p>
          </p:txBody>
        </p:sp>
      </p:grpSp>
      <p:pic>
        <p:nvPicPr>
          <p:cNvPr id="12" name="Picture 11"/>
          <p:cNvPicPr>
            <a:picLocks noChangeAspect="1"/>
          </p:cNvPicPr>
          <p:nvPr/>
        </p:nvPicPr>
        <p:blipFill>
          <a:blip r:embed="rId10"/>
          <a:stretch>
            <a:fillRect/>
          </a:stretch>
        </p:blipFill>
        <p:spPr>
          <a:xfrm>
            <a:off x="4924537" y="1134750"/>
            <a:ext cx="4077615" cy="2626220"/>
          </a:xfrm>
          <a:prstGeom prst="rect">
            <a:avLst/>
          </a:prstGeom>
        </p:spPr>
      </p:pic>
      <p:sp>
        <p:nvSpPr>
          <p:cNvPr id="18" name="Rounded Rectangle 17"/>
          <p:cNvSpPr/>
          <p:nvPr/>
        </p:nvSpPr>
        <p:spPr>
          <a:xfrm>
            <a:off x="5763939" y="1126016"/>
            <a:ext cx="2242629" cy="368868"/>
          </a:xfrm>
          <a:prstGeom prst="roundRect">
            <a:avLst/>
          </a:prstGeom>
          <a:solidFill>
            <a:schemeClr val="bg1"/>
          </a:solidFill>
          <a:ln w="666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Total Component</a:t>
            </a:r>
          </a:p>
        </p:txBody>
      </p:sp>
      <p:grpSp>
        <p:nvGrpSpPr>
          <p:cNvPr id="39" name="Group 38"/>
          <p:cNvGrpSpPr/>
          <p:nvPr/>
        </p:nvGrpSpPr>
        <p:grpSpPr>
          <a:xfrm>
            <a:off x="7793511" y="2287833"/>
            <a:ext cx="1055210" cy="818418"/>
            <a:chOff x="7576214" y="2496690"/>
            <a:chExt cx="1055210" cy="818418"/>
          </a:xfrm>
        </p:grpSpPr>
        <p:sp>
          <p:nvSpPr>
            <p:cNvPr id="30" name="Rounded Rectangle 29"/>
            <p:cNvSpPr/>
            <p:nvPr/>
          </p:nvSpPr>
          <p:spPr>
            <a:xfrm>
              <a:off x="7576214" y="2496690"/>
              <a:ext cx="1055210" cy="818418"/>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p:pic>
          <p:nvPicPr>
            <p:cNvPr id="31" name="Picture 30"/>
            <p:cNvPicPr>
              <a:picLocks noChangeAspect="1"/>
            </p:cNvPicPr>
            <p:nvPr/>
          </p:nvPicPr>
          <p:blipFill>
            <a:blip r:embed="rId8"/>
            <a:stretch>
              <a:fillRect/>
            </a:stretch>
          </p:blipFill>
          <p:spPr>
            <a:xfrm>
              <a:off x="7625576" y="2583528"/>
              <a:ext cx="288616" cy="171886"/>
            </a:xfrm>
            <a:prstGeom prst="rect">
              <a:avLst/>
            </a:prstGeom>
          </p:spPr>
        </p:pic>
        <p:pic>
          <p:nvPicPr>
            <p:cNvPr id="32" name="Picture 31"/>
            <p:cNvPicPr>
              <a:picLocks noChangeAspect="1"/>
            </p:cNvPicPr>
            <p:nvPr/>
          </p:nvPicPr>
          <p:blipFill rotWithShape="1">
            <a:blip r:embed="rId9"/>
            <a:srcRect l="1" t="1" r="3163" b="-1"/>
            <a:stretch/>
          </p:blipFill>
          <p:spPr>
            <a:xfrm>
              <a:off x="7619536" y="2823213"/>
              <a:ext cx="288616" cy="158095"/>
            </a:xfrm>
            <a:prstGeom prst="rect">
              <a:avLst/>
            </a:prstGeom>
          </p:spPr>
        </p:pic>
        <p:sp>
          <p:nvSpPr>
            <p:cNvPr id="33" name="TextBox 32"/>
            <p:cNvSpPr txBox="1"/>
            <p:nvPr/>
          </p:nvSpPr>
          <p:spPr>
            <a:xfrm>
              <a:off x="7878951" y="2515582"/>
              <a:ext cx="752473" cy="307777"/>
            </a:xfrm>
            <a:prstGeom prst="rect">
              <a:avLst/>
            </a:prstGeom>
            <a:noFill/>
          </p:spPr>
          <p:txBody>
            <a:bodyPr wrap="square" rtlCol="0">
              <a:spAutoFit/>
            </a:bodyPr>
            <a:lstStyle/>
            <a:p>
              <a:r>
                <a:rPr lang="en-US" sz="1400" dirty="0" smtClean="0">
                  <a:solidFill>
                    <a:schemeClr val="accent1">
                      <a:lumMod val="75000"/>
                    </a:schemeClr>
                  </a:solidFill>
                </a:rPr>
                <a:t>Proton</a:t>
              </a:r>
              <a:endParaRPr lang="en-US" sz="1400" dirty="0">
                <a:solidFill>
                  <a:schemeClr val="accent1">
                    <a:lumMod val="75000"/>
                  </a:schemeClr>
                </a:solidFill>
              </a:endParaRPr>
            </a:p>
          </p:txBody>
        </p:sp>
        <p:sp>
          <p:nvSpPr>
            <p:cNvPr id="34" name="TextBox 33"/>
            <p:cNvSpPr txBox="1"/>
            <p:nvPr/>
          </p:nvSpPr>
          <p:spPr>
            <a:xfrm>
              <a:off x="7878951" y="2741331"/>
              <a:ext cx="692000" cy="307777"/>
            </a:xfrm>
            <a:prstGeom prst="rect">
              <a:avLst/>
            </a:prstGeom>
            <a:noFill/>
          </p:spPr>
          <p:txBody>
            <a:bodyPr wrap="square" rtlCol="0">
              <a:spAutoFit/>
            </a:bodyPr>
            <a:lstStyle/>
            <a:p>
              <a:r>
                <a:rPr lang="en-US" sz="1400" dirty="0" smtClean="0">
                  <a:solidFill>
                    <a:srgbClr val="FF0000"/>
                  </a:solidFill>
                </a:rPr>
                <a:t>Iron</a:t>
              </a:r>
              <a:endParaRPr lang="en-US" sz="1400" dirty="0">
                <a:solidFill>
                  <a:srgbClr val="FF0000"/>
                </a:solidFill>
              </a:endParaRPr>
            </a:p>
          </p:txBody>
        </p:sp>
        <p:sp>
          <p:nvSpPr>
            <p:cNvPr id="35" name="TextBox 34"/>
            <p:cNvSpPr txBox="1"/>
            <p:nvPr/>
          </p:nvSpPr>
          <p:spPr>
            <a:xfrm>
              <a:off x="7879776" y="2979613"/>
              <a:ext cx="692000" cy="307777"/>
            </a:xfrm>
            <a:prstGeom prst="rect">
              <a:avLst/>
            </a:prstGeom>
            <a:noFill/>
          </p:spPr>
          <p:txBody>
            <a:bodyPr wrap="square" rtlCol="0">
              <a:spAutoFit/>
            </a:bodyPr>
            <a:lstStyle/>
            <a:p>
              <a:r>
                <a:rPr lang="en-US" sz="1400" dirty="0" smtClean="0">
                  <a:solidFill>
                    <a:srgbClr val="00B050"/>
                  </a:solidFill>
                </a:rPr>
                <a:t>Data</a:t>
              </a:r>
              <a:endParaRPr lang="en-US" sz="1400" dirty="0">
                <a:solidFill>
                  <a:srgbClr val="00B050"/>
                </a:solidFill>
              </a:endParaRPr>
            </a:p>
          </p:txBody>
        </p:sp>
        <p:cxnSp>
          <p:nvCxnSpPr>
            <p:cNvPr id="37" name="Straight Connector 36"/>
            <p:cNvCxnSpPr/>
            <p:nvPr/>
          </p:nvCxnSpPr>
          <p:spPr>
            <a:xfrm>
              <a:off x="7653640" y="3142946"/>
              <a:ext cx="23927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391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CIC for </a:t>
            </a:r>
            <a:r>
              <a:rPr lang="pt-PT" dirty="0" err="1"/>
              <a:t>Proton</a:t>
            </a:r>
            <a:r>
              <a:rPr lang="pt-PT" dirty="0"/>
              <a:t> </a:t>
            </a:r>
            <a:r>
              <a:rPr lang="pt-PT" dirty="0" err="1"/>
              <a:t>and</a:t>
            </a:r>
            <a:r>
              <a:rPr lang="pt-PT" dirty="0"/>
              <a:t> </a:t>
            </a:r>
            <a:r>
              <a:rPr lang="pt-PT" dirty="0" err="1"/>
              <a:t>Iron</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125</a:t>
            </a:fld>
            <a:endParaRPr lang="en-US" dirty="0"/>
          </a:p>
        </p:txBody>
      </p:sp>
      <p:pic>
        <p:nvPicPr>
          <p:cNvPr id="5" name="Picture 4"/>
          <p:cNvPicPr>
            <a:picLocks noChangeAspect="1"/>
          </p:cNvPicPr>
          <p:nvPr/>
        </p:nvPicPr>
        <p:blipFill>
          <a:blip r:embed="rId3"/>
          <a:stretch>
            <a:fillRect/>
          </a:stretch>
        </p:blipFill>
        <p:spPr>
          <a:xfrm>
            <a:off x="5410213" y="1329019"/>
            <a:ext cx="3482267" cy="2316085"/>
          </a:xfrm>
          <a:prstGeom prst="rect">
            <a:avLst/>
          </a:prstGeom>
        </p:spPr>
      </p:pic>
      <p:pic>
        <p:nvPicPr>
          <p:cNvPr id="6" name="Picture 5"/>
          <p:cNvPicPr>
            <a:picLocks noChangeAspect="1"/>
          </p:cNvPicPr>
          <p:nvPr/>
        </p:nvPicPr>
        <p:blipFill>
          <a:blip r:embed="rId4"/>
          <a:stretch>
            <a:fillRect/>
          </a:stretch>
        </p:blipFill>
        <p:spPr>
          <a:xfrm>
            <a:off x="5347874" y="4188431"/>
            <a:ext cx="3482267" cy="2270465"/>
          </a:xfrm>
          <a:prstGeom prst="rect">
            <a:avLst/>
          </a:prstGeom>
        </p:spPr>
      </p:pic>
      <p:sp>
        <p:nvSpPr>
          <p:cNvPr id="7" name="Rounded Rectangle 6"/>
          <p:cNvSpPr/>
          <p:nvPr/>
        </p:nvSpPr>
        <p:spPr>
          <a:xfrm>
            <a:off x="6081516" y="982621"/>
            <a:ext cx="2242629" cy="368868"/>
          </a:xfrm>
          <a:prstGeom prst="roundRect">
            <a:avLst/>
          </a:prstGeom>
          <a:solidFill>
            <a:schemeClr val="bg1"/>
          </a:solidFill>
          <a:ln w="666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EM Component</a:t>
            </a:r>
          </a:p>
        </p:txBody>
      </p:sp>
      <p:sp>
        <p:nvSpPr>
          <p:cNvPr id="8" name="Rounded Rectangle 7"/>
          <p:cNvSpPr/>
          <p:nvPr/>
        </p:nvSpPr>
        <p:spPr>
          <a:xfrm>
            <a:off x="5967692" y="3819563"/>
            <a:ext cx="2242629" cy="368868"/>
          </a:xfrm>
          <a:prstGeom prst="roundRect">
            <a:avLst/>
          </a:prstGeom>
          <a:solidFill>
            <a:schemeClr val="bg1"/>
          </a:solidFill>
          <a:ln w="666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MU Component</a:t>
            </a:r>
          </a:p>
        </p:txBody>
      </p:sp>
      <p:sp>
        <p:nvSpPr>
          <p:cNvPr id="9" name="Rounded Rectangle 8"/>
          <p:cNvSpPr/>
          <p:nvPr/>
        </p:nvSpPr>
        <p:spPr>
          <a:xfrm>
            <a:off x="7783443" y="5475067"/>
            <a:ext cx="1109037" cy="575913"/>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p:pic>
        <p:nvPicPr>
          <p:cNvPr id="10" name="Picture 9"/>
          <p:cNvPicPr>
            <a:picLocks noChangeAspect="1"/>
          </p:cNvPicPr>
          <p:nvPr/>
        </p:nvPicPr>
        <p:blipFill>
          <a:blip r:embed="rId5"/>
          <a:stretch>
            <a:fillRect/>
          </a:stretch>
        </p:blipFill>
        <p:spPr>
          <a:xfrm>
            <a:off x="7832805" y="5561905"/>
            <a:ext cx="288616" cy="171886"/>
          </a:xfrm>
          <a:prstGeom prst="rect">
            <a:avLst/>
          </a:prstGeom>
        </p:spPr>
      </p:pic>
      <p:pic>
        <p:nvPicPr>
          <p:cNvPr id="11" name="Picture 10"/>
          <p:cNvPicPr>
            <a:picLocks noChangeAspect="1"/>
          </p:cNvPicPr>
          <p:nvPr/>
        </p:nvPicPr>
        <p:blipFill rotWithShape="1">
          <a:blip r:embed="rId6"/>
          <a:srcRect l="1" t="1" r="3163" b="-1"/>
          <a:stretch/>
        </p:blipFill>
        <p:spPr>
          <a:xfrm>
            <a:off x="7826765" y="5801590"/>
            <a:ext cx="288616" cy="158095"/>
          </a:xfrm>
          <a:prstGeom prst="rect">
            <a:avLst/>
          </a:prstGeom>
        </p:spPr>
      </p:pic>
      <p:sp>
        <p:nvSpPr>
          <p:cNvPr id="12" name="TextBox 11"/>
          <p:cNvSpPr txBox="1"/>
          <p:nvPr/>
        </p:nvSpPr>
        <p:spPr>
          <a:xfrm>
            <a:off x="8086180" y="5493959"/>
            <a:ext cx="752473" cy="307777"/>
          </a:xfrm>
          <a:prstGeom prst="rect">
            <a:avLst/>
          </a:prstGeom>
          <a:noFill/>
        </p:spPr>
        <p:txBody>
          <a:bodyPr wrap="square" rtlCol="0">
            <a:spAutoFit/>
          </a:bodyPr>
          <a:lstStyle/>
          <a:p>
            <a:r>
              <a:rPr lang="en-US" sz="1400" dirty="0" smtClean="0">
                <a:solidFill>
                  <a:schemeClr val="accent1">
                    <a:lumMod val="75000"/>
                  </a:schemeClr>
                </a:solidFill>
              </a:rPr>
              <a:t>Proton</a:t>
            </a:r>
            <a:endParaRPr lang="en-US" sz="1400" dirty="0">
              <a:solidFill>
                <a:schemeClr val="accent1">
                  <a:lumMod val="75000"/>
                </a:schemeClr>
              </a:solidFill>
            </a:endParaRPr>
          </a:p>
        </p:txBody>
      </p:sp>
      <p:sp>
        <p:nvSpPr>
          <p:cNvPr id="13" name="TextBox 12"/>
          <p:cNvSpPr txBox="1"/>
          <p:nvPr/>
        </p:nvSpPr>
        <p:spPr>
          <a:xfrm>
            <a:off x="8086180" y="5719708"/>
            <a:ext cx="692000" cy="307777"/>
          </a:xfrm>
          <a:prstGeom prst="rect">
            <a:avLst/>
          </a:prstGeom>
          <a:noFill/>
        </p:spPr>
        <p:txBody>
          <a:bodyPr wrap="square" rtlCol="0">
            <a:spAutoFit/>
          </a:bodyPr>
          <a:lstStyle/>
          <a:p>
            <a:r>
              <a:rPr lang="en-US" sz="1400" dirty="0" smtClean="0">
                <a:solidFill>
                  <a:srgbClr val="FF0000"/>
                </a:solidFill>
              </a:rPr>
              <a:t>Iron</a:t>
            </a:r>
            <a:endParaRPr lang="en-US" sz="1400" dirty="0">
              <a:solidFill>
                <a:srgbClr val="FF0000"/>
              </a:solidFill>
            </a:endParaRPr>
          </a:p>
        </p:txBody>
      </p:sp>
      <p:pic>
        <p:nvPicPr>
          <p:cNvPr id="14" name="Picture 13"/>
          <p:cNvPicPr>
            <a:picLocks noChangeAspect="1"/>
          </p:cNvPicPr>
          <p:nvPr/>
        </p:nvPicPr>
        <p:blipFill>
          <a:blip r:embed="rId7"/>
          <a:stretch>
            <a:fillRect/>
          </a:stretch>
        </p:blipFill>
        <p:spPr>
          <a:xfrm>
            <a:off x="764263" y="1036638"/>
            <a:ext cx="4077615" cy="2626220"/>
          </a:xfrm>
          <a:prstGeom prst="rect">
            <a:avLst/>
          </a:prstGeom>
        </p:spPr>
      </p:pic>
      <p:sp>
        <p:nvSpPr>
          <p:cNvPr id="15" name="Rounded Rectangle 14"/>
          <p:cNvSpPr/>
          <p:nvPr/>
        </p:nvSpPr>
        <p:spPr>
          <a:xfrm>
            <a:off x="1779326" y="1036638"/>
            <a:ext cx="2242629" cy="368868"/>
          </a:xfrm>
          <a:prstGeom prst="roundRect">
            <a:avLst/>
          </a:prstGeom>
          <a:solidFill>
            <a:schemeClr val="bg1"/>
          </a:solidFill>
          <a:ln w="666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Total Component</a:t>
            </a:r>
          </a:p>
        </p:txBody>
      </p:sp>
      <p:pic>
        <p:nvPicPr>
          <p:cNvPr id="16" name="Picture 15"/>
          <p:cNvPicPr>
            <a:picLocks noChangeAspect="1"/>
          </p:cNvPicPr>
          <p:nvPr/>
        </p:nvPicPr>
        <p:blipFill>
          <a:blip r:embed="rId8"/>
          <a:stretch>
            <a:fillRect/>
          </a:stretch>
        </p:blipFill>
        <p:spPr>
          <a:xfrm>
            <a:off x="110321" y="3940340"/>
            <a:ext cx="5194572" cy="2518556"/>
          </a:xfrm>
          <a:prstGeom prst="rect">
            <a:avLst/>
          </a:prstGeom>
        </p:spPr>
      </p:pic>
      <p:pic>
        <p:nvPicPr>
          <p:cNvPr id="17" name="Picture 16"/>
          <p:cNvPicPr>
            <a:picLocks noChangeAspect="1"/>
          </p:cNvPicPr>
          <p:nvPr/>
        </p:nvPicPr>
        <p:blipFill>
          <a:blip r:embed="rId9"/>
          <a:stretch>
            <a:fillRect/>
          </a:stretch>
        </p:blipFill>
        <p:spPr>
          <a:xfrm>
            <a:off x="547044" y="4587303"/>
            <a:ext cx="4321125" cy="1293334"/>
          </a:xfrm>
          <a:prstGeom prst="rect">
            <a:avLst/>
          </a:prstGeom>
        </p:spPr>
      </p:pic>
      <p:sp>
        <p:nvSpPr>
          <p:cNvPr id="18" name="Left-Right Arrow 17"/>
          <p:cNvSpPr/>
          <p:nvPr/>
        </p:nvSpPr>
        <p:spPr>
          <a:xfrm>
            <a:off x="1065876" y="3536844"/>
            <a:ext cx="3724517" cy="252028"/>
          </a:xfrm>
          <a:prstGeom prst="leftRightArrow">
            <a:avLst/>
          </a:prstGeom>
          <a:gradFill flip="none" rotWithShape="1">
            <a:gsLst>
              <a:gs pos="0">
                <a:srgbClr val="800000"/>
              </a:gs>
              <a:gs pos="50000">
                <a:schemeClr val="bg1"/>
              </a:gs>
              <a:gs pos="100000">
                <a:schemeClr val="tx2">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600"/>
          </a:p>
        </p:txBody>
      </p:sp>
      <mc:AlternateContent xmlns:mc="http://schemas.openxmlformats.org/markup-compatibility/2006" xmlns:a14="http://schemas.microsoft.com/office/drawing/2010/main">
        <mc:Choice Requires="a14">
          <p:sp>
            <p:nvSpPr>
              <p:cNvPr id="19" name="Rectangle 18"/>
              <p:cNvSpPr/>
              <p:nvPr/>
            </p:nvSpPr>
            <p:spPr>
              <a:xfrm>
                <a:off x="1134170" y="3658018"/>
                <a:ext cx="4587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PT" sz="1200" b="1" i="1" smtClean="0">
                              <a:effectLst>
                                <a:outerShdw blurRad="38100" dist="38100" dir="2700000" algn="tl">
                                  <a:srgbClr val="000000">
                                    <a:alpha val="43137"/>
                                  </a:srgbClr>
                                </a:outerShdw>
                              </a:effectLst>
                              <a:latin typeface="Cambria Math" panose="02040503050406030204" pitchFamily="18" charset="0"/>
                            </a:rPr>
                          </m:ctrlPr>
                        </m:sSupPr>
                        <m:e>
                          <m:r>
                            <a:rPr lang="pt-PT" sz="1200" b="1" i="1">
                              <a:effectLst>
                                <a:outerShdw blurRad="38100" dist="38100" dir="2700000" algn="tl">
                                  <a:srgbClr val="000000">
                                    <a:alpha val="43137"/>
                                  </a:srgbClr>
                                </a:outerShdw>
                              </a:effectLst>
                              <a:latin typeface="Cambria Math"/>
                            </a:rPr>
                            <m:t>𝟔𝟎</m:t>
                          </m:r>
                        </m:e>
                        <m:sup>
                          <m:r>
                            <a:rPr lang="pt-PT" sz="1200" b="1" i="1">
                              <a:effectLst>
                                <a:outerShdw blurRad="38100" dist="38100" dir="2700000" algn="tl">
                                  <a:srgbClr val="000000">
                                    <a:alpha val="43137"/>
                                  </a:srgbClr>
                                </a:outerShdw>
                              </a:effectLst>
                              <a:latin typeface="Cambria Math"/>
                            </a:rPr>
                            <m:t>∘</m:t>
                          </m:r>
                        </m:sup>
                      </m:sSup>
                    </m:oMath>
                  </m:oMathPara>
                </a14:m>
                <a:endParaRPr lang="pt-PT" sz="1200" b="1" dirty="0">
                  <a:effectLst>
                    <a:outerShdw blurRad="38100" dist="38100" dir="2700000" algn="tl">
                      <a:srgbClr val="000000">
                        <a:alpha val="43137"/>
                      </a:srgbClr>
                    </a:outerShdw>
                  </a:effectLst>
                </a:endParaRPr>
              </a:p>
            </p:txBody>
          </p:sp>
        </mc:Choice>
        <mc:Fallback xmlns="">
          <p:sp>
            <p:nvSpPr>
              <p:cNvPr id="19" name="Rectangle 18"/>
              <p:cNvSpPr>
                <a:spLocks noRot="1" noChangeAspect="1" noMove="1" noResize="1" noEditPoints="1" noAdjustHandles="1" noChangeArrowheads="1" noChangeShapeType="1" noTextEdit="1"/>
              </p:cNvSpPr>
              <p:nvPr/>
            </p:nvSpPr>
            <p:spPr>
              <a:xfrm>
                <a:off x="1134170" y="3658018"/>
                <a:ext cx="458780" cy="276999"/>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388437" y="3662095"/>
                <a:ext cx="36740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PT" sz="1200" b="1" i="1" smtClean="0">
                              <a:effectLst>
                                <a:outerShdw blurRad="38100" dist="38100" dir="2700000" algn="tl">
                                  <a:srgbClr val="000000">
                                    <a:alpha val="43137"/>
                                  </a:srgbClr>
                                </a:outerShdw>
                              </a:effectLst>
                              <a:latin typeface="Cambria Math" panose="02040503050406030204" pitchFamily="18" charset="0"/>
                            </a:rPr>
                          </m:ctrlPr>
                        </m:sSupPr>
                        <m:e>
                          <m:r>
                            <a:rPr lang="pt-PT" sz="1200" b="1" i="1">
                              <a:effectLst>
                                <a:outerShdw blurRad="38100" dist="38100" dir="2700000" algn="tl">
                                  <a:srgbClr val="000000">
                                    <a:alpha val="43137"/>
                                  </a:srgbClr>
                                </a:outerShdw>
                              </a:effectLst>
                              <a:latin typeface="Cambria Math"/>
                            </a:rPr>
                            <m:t>𝟎</m:t>
                          </m:r>
                        </m:e>
                        <m:sup>
                          <m:r>
                            <a:rPr lang="pt-PT" sz="1200" b="1" i="1">
                              <a:effectLst>
                                <a:outerShdw blurRad="38100" dist="38100" dir="2700000" algn="tl">
                                  <a:srgbClr val="000000">
                                    <a:alpha val="43137"/>
                                  </a:srgbClr>
                                </a:outerShdw>
                              </a:effectLst>
                              <a:latin typeface="Cambria Math"/>
                            </a:rPr>
                            <m:t>∘</m:t>
                          </m:r>
                        </m:sup>
                      </m:sSup>
                    </m:oMath>
                  </m:oMathPara>
                </a14:m>
                <a:endParaRPr lang="pt-PT" sz="1200" b="1" dirty="0">
                  <a:effectLst>
                    <a:outerShdw blurRad="38100" dist="38100" dir="2700000" algn="tl">
                      <a:srgbClr val="000000">
                        <a:alpha val="43137"/>
                      </a:srgbClr>
                    </a:outerShdw>
                  </a:effectLst>
                </a:endParaRPr>
              </a:p>
            </p:txBody>
          </p:sp>
        </mc:Choice>
        <mc:Fallback xmlns="">
          <p:sp>
            <p:nvSpPr>
              <p:cNvPr id="20" name="Rectangle 19"/>
              <p:cNvSpPr>
                <a:spLocks noRot="1" noChangeAspect="1" noMove="1" noResize="1" noEditPoints="1" noAdjustHandles="1" noChangeArrowheads="1" noChangeShapeType="1" noTextEdit="1"/>
              </p:cNvSpPr>
              <p:nvPr/>
            </p:nvSpPr>
            <p:spPr>
              <a:xfrm>
                <a:off x="4388437" y="3662095"/>
                <a:ext cx="367408" cy="276999"/>
              </a:xfrm>
              <a:prstGeom prst="rect">
                <a:avLst/>
              </a:prstGeom>
              <a:blipFill rotWithShape="0">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2935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CIC </a:t>
            </a:r>
            <a:r>
              <a:rPr lang="pt-PT" dirty="0" err="1"/>
              <a:t>method</a:t>
            </a:r>
            <a:r>
              <a:rPr lang="pt-PT" dirty="0"/>
              <a:t>: CIC curves</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126</a:t>
            </a:fld>
            <a:endParaRPr lang="en-US" dirty="0"/>
          </a:p>
        </p:txBody>
      </p:sp>
      <p:pic>
        <p:nvPicPr>
          <p:cNvPr id="5" name="Picture 4"/>
          <p:cNvPicPr>
            <a:picLocks noChangeAspect="1"/>
          </p:cNvPicPr>
          <p:nvPr/>
        </p:nvPicPr>
        <p:blipFill>
          <a:blip r:embed="rId3"/>
          <a:stretch>
            <a:fillRect/>
          </a:stretch>
        </p:blipFill>
        <p:spPr>
          <a:xfrm>
            <a:off x="1114982" y="2424340"/>
            <a:ext cx="6649876" cy="2192200"/>
          </a:xfrm>
          <a:prstGeom prst="rect">
            <a:avLst/>
          </a:prstGeom>
        </p:spPr>
      </p:pic>
    </p:spTree>
    <p:extLst>
      <p:ext uri="{BB962C8B-B14F-4D97-AF65-F5344CB8AC3E}">
        <p14:creationId xmlns:p14="http://schemas.microsoft.com/office/powerpoint/2010/main" val="400696690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estimator</a:t>
            </a:r>
          </a:p>
        </p:txBody>
      </p:sp>
      <p:sp>
        <p:nvSpPr>
          <p:cNvPr id="4" name="Slide Number Placeholder 3"/>
          <p:cNvSpPr>
            <a:spLocks noGrp="1"/>
          </p:cNvSpPr>
          <p:nvPr>
            <p:ph type="sldNum" sz="quarter" idx="12"/>
          </p:nvPr>
        </p:nvSpPr>
        <p:spPr/>
        <p:txBody>
          <a:bodyPr/>
          <a:lstStyle/>
          <a:p>
            <a:fld id="{8745C66F-FC7B-4C52-931F-EAABACA1CBDF}" type="slidenum">
              <a:rPr lang="en-US" smtClean="0"/>
              <a:pPr/>
              <a:t>127</a:t>
            </a:fld>
            <a:endParaRPr lang="en-US" dirty="0"/>
          </a:p>
        </p:txBody>
      </p:sp>
      <p:pic>
        <p:nvPicPr>
          <p:cNvPr id="5" name="Picture 4"/>
          <p:cNvPicPr>
            <a:picLocks noChangeAspect="1"/>
          </p:cNvPicPr>
          <p:nvPr/>
        </p:nvPicPr>
        <p:blipFill>
          <a:blip r:embed="rId3"/>
          <a:stretch>
            <a:fillRect/>
          </a:stretch>
        </p:blipFill>
        <p:spPr>
          <a:xfrm>
            <a:off x="4084792" y="1248632"/>
            <a:ext cx="3127329" cy="2399590"/>
          </a:xfrm>
          <a:prstGeom prst="rect">
            <a:avLst/>
          </a:prstGeom>
        </p:spPr>
      </p:pic>
      <p:pic>
        <p:nvPicPr>
          <p:cNvPr id="6" name="Picture 5"/>
          <p:cNvPicPr>
            <a:picLocks noChangeAspect="1"/>
          </p:cNvPicPr>
          <p:nvPr/>
        </p:nvPicPr>
        <p:blipFill>
          <a:blip r:embed="rId4"/>
          <a:stretch>
            <a:fillRect/>
          </a:stretch>
        </p:blipFill>
        <p:spPr>
          <a:xfrm>
            <a:off x="7461818" y="2448427"/>
            <a:ext cx="1599703" cy="1229786"/>
          </a:xfrm>
          <a:prstGeom prst="rect">
            <a:avLst/>
          </a:prstGeom>
        </p:spPr>
      </p:pic>
      <p:pic>
        <p:nvPicPr>
          <p:cNvPr id="7" name="Picture 6"/>
          <p:cNvPicPr>
            <a:picLocks noChangeAspect="1"/>
          </p:cNvPicPr>
          <p:nvPr/>
        </p:nvPicPr>
        <p:blipFill>
          <a:blip r:embed="rId5"/>
          <a:stretch>
            <a:fillRect/>
          </a:stretch>
        </p:blipFill>
        <p:spPr>
          <a:xfrm>
            <a:off x="7474150" y="1227168"/>
            <a:ext cx="1575037" cy="1183159"/>
          </a:xfrm>
          <a:prstGeom prst="rect">
            <a:avLst/>
          </a:prstGeom>
        </p:spPr>
      </p:pic>
      <p:sp>
        <p:nvSpPr>
          <p:cNvPr id="8" name="Rounded Rectangle 7"/>
          <p:cNvSpPr/>
          <p:nvPr/>
        </p:nvSpPr>
        <p:spPr>
          <a:xfrm>
            <a:off x="4572000" y="969928"/>
            <a:ext cx="2242629" cy="368868"/>
          </a:xfrm>
          <a:prstGeom prst="roundRect">
            <a:avLst/>
          </a:prstGeom>
          <a:solidFill>
            <a:schemeClr val="bg1"/>
          </a:solidFill>
          <a:ln w="666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Total Signal</a:t>
            </a:r>
          </a:p>
        </p:txBody>
      </p:sp>
      <p:sp>
        <p:nvSpPr>
          <p:cNvPr id="9" name="Rounded Rectangle 8"/>
          <p:cNvSpPr/>
          <p:nvPr/>
        </p:nvSpPr>
        <p:spPr>
          <a:xfrm>
            <a:off x="8018420" y="1157617"/>
            <a:ext cx="591428" cy="210043"/>
          </a:xfrm>
          <a:prstGeom prst="roundRect">
            <a:avLst/>
          </a:prstGeom>
          <a:solidFill>
            <a:schemeClr val="bg1"/>
          </a:solidFill>
          <a:ln w="4445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rgbClr val="800000"/>
                </a:solidFill>
                <a:latin typeface="Calibri" pitchFamily="34" charset="0"/>
                <a:cs typeface="Arial" pitchFamily="34" charset="0"/>
              </a:rPr>
              <a:t>MU</a:t>
            </a:r>
          </a:p>
        </p:txBody>
      </p:sp>
      <p:sp>
        <p:nvSpPr>
          <p:cNvPr id="10" name="Rounded Rectangle 9"/>
          <p:cNvSpPr/>
          <p:nvPr/>
        </p:nvSpPr>
        <p:spPr>
          <a:xfrm>
            <a:off x="7990480" y="2402706"/>
            <a:ext cx="591428" cy="210043"/>
          </a:xfrm>
          <a:prstGeom prst="roundRect">
            <a:avLst/>
          </a:prstGeom>
          <a:solidFill>
            <a:schemeClr val="bg1"/>
          </a:solidFill>
          <a:ln w="4445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rgbClr val="800000"/>
                </a:solidFill>
                <a:latin typeface="Calibri" pitchFamily="34" charset="0"/>
                <a:cs typeface="Arial" pitchFamily="34" charset="0"/>
              </a:rPr>
              <a:t>EM</a:t>
            </a:r>
          </a:p>
        </p:txBody>
      </p:sp>
      <mc:AlternateContent xmlns:mc="http://schemas.openxmlformats.org/markup-compatibility/2006" xmlns:a14="http://schemas.microsoft.com/office/drawing/2010/main">
        <mc:Choice Requires="a14">
          <p:sp>
            <p:nvSpPr>
              <p:cNvPr id="11" name="Content Placeholder 2"/>
              <p:cNvSpPr>
                <a:spLocks noGrp="1"/>
              </p:cNvSpPr>
              <p:nvPr>
                <p:ph idx="1"/>
              </p:nvPr>
            </p:nvSpPr>
            <p:spPr>
              <a:xfrm>
                <a:off x="326186" y="1163190"/>
                <a:ext cx="3586293" cy="1959116"/>
              </a:xfrm>
            </p:spPr>
            <p:txBody>
              <a:bodyPr>
                <a:normAutofit/>
              </a:bodyPr>
              <a:lstStyle/>
              <a:p>
                <a14:m>
                  <m:oMath xmlns:m="http://schemas.openxmlformats.org/officeDocument/2006/math">
                    <m:sSub>
                      <m:sSubPr>
                        <m:ctrlPr>
                          <a:rPr lang="pt-PT" sz="1800" b="0" i="1" smtClean="0">
                            <a:latin typeface="Cambria Math" panose="02040503050406030204" pitchFamily="18" charset="0"/>
                          </a:rPr>
                        </m:ctrlPr>
                      </m:sSubPr>
                      <m:e>
                        <m:r>
                          <a:rPr lang="pt-PT" sz="1800" b="0" i="1" smtClean="0">
                            <a:latin typeface="Cambria Math" panose="02040503050406030204" pitchFamily="18" charset="0"/>
                          </a:rPr>
                          <m:t>𝑆</m:t>
                        </m:r>
                      </m:e>
                      <m:sub>
                        <m:r>
                          <a:rPr lang="pt-PT" sz="1800" b="0" i="1" smtClean="0">
                            <a:latin typeface="Cambria Math" panose="02040503050406030204" pitchFamily="18" charset="0"/>
                          </a:rPr>
                          <m:t>38</m:t>
                        </m:r>
                      </m:sub>
                    </m:sSub>
                  </m:oMath>
                </a14:m>
                <a:r>
                  <a:rPr lang="en-GB" sz="1800" b="0" i="0" dirty="0" smtClean="0"/>
                  <a:t> Is used as energy estimator</a:t>
                </a:r>
              </a:p>
              <a:p>
                <a:pPr marL="536575" lvl="1"/>
                <a14:m>
                  <m:oMath xmlns:m="http://schemas.openxmlformats.org/officeDocument/2006/math">
                    <m:sSub>
                      <m:sSubPr>
                        <m:ctrlPr>
                          <a:rPr lang="en-US" sz="1400" b="0" i="1" smtClean="0">
                            <a:solidFill>
                              <a:schemeClr val="tx1">
                                <a:lumMod val="85000"/>
                                <a:lumOff val="15000"/>
                              </a:schemeClr>
                            </a:solidFill>
                            <a:latin typeface="Cambria Math" panose="02040503050406030204" pitchFamily="18" charset="0"/>
                          </a:rPr>
                        </m:ctrlPr>
                      </m:sSubPr>
                      <m:e>
                        <m:r>
                          <a:rPr lang="en-US" sz="1400" b="0" i="1" smtClean="0">
                            <a:solidFill>
                              <a:schemeClr val="tx1">
                                <a:lumMod val="85000"/>
                                <a:lumOff val="15000"/>
                              </a:schemeClr>
                            </a:solidFill>
                            <a:latin typeface="Cambria Math" panose="02040503050406030204" pitchFamily="18" charset="0"/>
                          </a:rPr>
                          <m:t>𝑆</m:t>
                        </m:r>
                      </m:e>
                      <m:sub>
                        <m:r>
                          <a:rPr lang="en-US" sz="1400" b="0" i="1" smtClean="0">
                            <a:solidFill>
                              <a:schemeClr val="tx1">
                                <a:lumMod val="85000"/>
                                <a:lumOff val="15000"/>
                              </a:schemeClr>
                            </a:solidFill>
                            <a:latin typeface="Cambria Math" panose="02040503050406030204" pitchFamily="18" charset="0"/>
                          </a:rPr>
                          <m:t>1000</m:t>
                        </m:r>
                      </m:sub>
                    </m:sSub>
                  </m:oMath>
                </a14:m>
                <a:r>
                  <a:rPr lang="en-US" sz="1400" dirty="0" smtClean="0">
                    <a:solidFill>
                      <a:schemeClr val="tx1">
                        <a:lumMod val="85000"/>
                        <a:lumOff val="15000"/>
                      </a:schemeClr>
                    </a:solidFill>
                    <a:latin typeface="+mn-lt"/>
                  </a:rPr>
                  <a:t> is converted to </a:t>
                </a:r>
                <a14:m>
                  <m:oMath xmlns:m="http://schemas.openxmlformats.org/officeDocument/2006/math">
                    <m:sSub>
                      <m:sSubPr>
                        <m:ctrlPr>
                          <a:rPr lang="en-US" sz="1400" b="0" i="1" smtClean="0">
                            <a:solidFill>
                              <a:schemeClr val="tx1">
                                <a:lumMod val="85000"/>
                                <a:lumOff val="15000"/>
                              </a:schemeClr>
                            </a:solidFill>
                            <a:latin typeface="Cambria Math" panose="02040503050406030204" pitchFamily="18" charset="0"/>
                          </a:rPr>
                        </m:ctrlPr>
                      </m:sSubPr>
                      <m:e>
                        <m:r>
                          <a:rPr lang="en-US" sz="1400" b="0" i="1" smtClean="0">
                            <a:solidFill>
                              <a:schemeClr val="tx1">
                                <a:lumMod val="85000"/>
                                <a:lumOff val="15000"/>
                              </a:schemeClr>
                            </a:solidFill>
                            <a:latin typeface="Cambria Math" panose="02040503050406030204" pitchFamily="18" charset="0"/>
                          </a:rPr>
                          <m:t>𝑆</m:t>
                        </m:r>
                      </m:e>
                      <m:sub>
                        <m:r>
                          <a:rPr lang="en-US" sz="1400" b="0" i="1" smtClean="0">
                            <a:solidFill>
                              <a:schemeClr val="tx1">
                                <a:lumMod val="85000"/>
                                <a:lumOff val="15000"/>
                              </a:schemeClr>
                            </a:solidFill>
                            <a:latin typeface="Cambria Math" panose="02040503050406030204" pitchFamily="18" charset="0"/>
                          </a:rPr>
                          <m:t>38</m:t>
                        </m:r>
                      </m:sub>
                    </m:sSub>
                  </m:oMath>
                </a14:m>
                <a:endParaRPr lang="en-US" sz="1400" i="0" dirty="0" smtClean="0">
                  <a:solidFill>
                    <a:schemeClr val="tx1">
                      <a:lumMod val="85000"/>
                      <a:lumOff val="15000"/>
                    </a:schemeClr>
                  </a:solidFill>
                  <a:latin typeface="+mn-lt"/>
                </a:endParaRPr>
              </a:p>
              <a:p>
                <a:pPr marL="536575" lvl="1"/>
                <a:endParaRPr lang="en-US" sz="1400" dirty="0">
                  <a:solidFill>
                    <a:schemeClr val="tx1">
                      <a:lumMod val="85000"/>
                      <a:lumOff val="15000"/>
                    </a:schemeClr>
                  </a:solidFill>
                  <a:latin typeface="+mn-lt"/>
                </a:endParaRPr>
              </a:p>
              <a:p>
                <a:pPr marL="536575" lvl="1"/>
                <a:endParaRPr lang="en-US" sz="1400" i="0" dirty="0" smtClean="0">
                  <a:solidFill>
                    <a:schemeClr val="tx1">
                      <a:lumMod val="85000"/>
                      <a:lumOff val="15000"/>
                    </a:schemeClr>
                  </a:solidFill>
                  <a:latin typeface="+mn-lt"/>
                </a:endParaRPr>
              </a:p>
              <a:p>
                <a:pPr marL="536575" lvl="1"/>
                <a:endParaRPr lang="en-US" sz="1400" dirty="0">
                  <a:solidFill>
                    <a:schemeClr val="tx1">
                      <a:lumMod val="85000"/>
                      <a:lumOff val="15000"/>
                    </a:schemeClr>
                  </a:solidFill>
                  <a:latin typeface="+mn-lt"/>
                </a:endParaRPr>
              </a:p>
              <a:p>
                <a:pPr marL="536575" lvl="1"/>
                <a:endParaRPr lang="en-US" sz="1400" i="0" dirty="0" smtClean="0">
                  <a:solidFill>
                    <a:schemeClr val="tx1">
                      <a:lumMod val="85000"/>
                      <a:lumOff val="15000"/>
                    </a:schemeClr>
                  </a:solidFill>
                  <a:latin typeface="+mn-lt"/>
                </a:endParaRPr>
              </a:p>
              <a:p>
                <a:pPr marL="536575" lvl="1"/>
                <a14:m>
                  <m:oMath xmlns:m="http://schemas.openxmlformats.org/officeDocument/2006/math">
                    <m:sSub>
                      <m:sSubPr>
                        <m:ctrlPr>
                          <a:rPr lang="en-US" sz="1400" i="1">
                            <a:solidFill>
                              <a:schemeClr val="tx1">
                                <a:lumMod val="85000"/>
                                <a:lumOff val="15000"/>
                              </a:schemeClr>
                            </a:solidFill>
                            <a:latin typeface="Cambria Math" panose="02040503050406030204" pitchFamily="18" charset="0"/>
                          </a:rPr>
                        </m:ctrlPr>
                      </m:sSubPr>
                      <m:e>
                        <m:r>
                          <a:rPr lang="en-US" sz="1400" i="1">
                            <a:solidFill>
                              <a:schemeClr val="tx1">
                                <a:lumMod val="85000"/>
                                <a:lumOff val="15000"/>
                              </a:schemeClr>
                            </a:solidFill>
                            <a:latin typeface="Cambria Math" panose="02040503050406030204" pitchFamily="18" charset="0"/>
                          </a:rPr>
                          <m:t>𝑆</m:t>
                        </m:r>
                      </m:e>
                      <m:sub>
                        <m:r>
                          <a:rPr lang="en-US" sz="1400" i="1">
                            <a:solidFill>
                              <a:schemeClr val="tx1">
                                <a:lumMod val="85000"/>
                                <a:lumOff val="15000"/>
                              </a:schemeClr>
                            </a:solidFill>
                            <a:latin typeface="Cambria Math" panose="02040503050406030204" pitchFamily="18" charset="0"/>
                          </a:rPr>
                          <m:t>38</m:t>
                        </m:r>
                      </m:sub>
                    </m:sSub>
                  </m:oMath>
                </a14:m>
                <a:r>
                  <a:rPr lang="en-US" sz="1400" i="0" dirty="0" smtClean="0">
                    <a:solidFill>
                      <a:schemeClr val="tx1">
                        <a:lumMod val="85000"/>
                        <a:lumOff val="15000"/>
                      </a:schemeClr>
                    </a:solidFill>
                    <a:latin typeface="+mn-lt"/>
                  </a:rPr>
                  <a:t> is calibrated with energy</a:t>
                </a:r>
              </a:p>
            </p:txBody>
          </p:sp>
        </mc:Choice>
        <mc:Fallback xmlns="">
          <p:sp>
            <p:nvSpPr>
              <p:cNvPr id="11" name="Content Placeholder 2"/>
              <p:cNvSpPr>
                <a:spLocks noGrp="1" noRot="1" noChangeAspect="1" noMove="1" noResize="1" noEditPoints="1" noAdjustHandles="1" noChangeArrowheads="1" noChangeShapeType="1" noTextEdit="1"/>
              </p:cNvSpPr>
              <p:nvPr>
                <p:ph idx="1"/>
              </p:nvPr>
            </p:nvSpPr>
            <p:spPr>
              <a:xfrm>
                <a:off x="326186" y="1163190"/>
                <a:ext cx="3586293" cy="1959116"/>
              </a:xfrm>
              <a:blipFill rotWithShape="0">
                <a:blip r:embed="rId6"/>
                <a:stretch>
                  <a:fillRect l="-1190" t="-3115"/>
                </a:stretch>
              </a:blipFill>
            </p:spPr>
            <p:txBody>
              <a:bodyPr/>
              <a:lstStyle/>
              <a:p>
                <a:r>
                  <a:rPr lang="en-US">
                    <a:noFill/>
                  </a:rPr>
                  <a:t> </a:t>
                </a:r>
              </a:p>
            </p:txBody>
          </p:sp>
        </mc:Fallback>
      </mc:AlternateContent>
      <p:sp>
        <p:nvSpPr>
          <p:cNvPr id="12" name="Rounded Rectangle 11"/>
          <p:cNvSpPr/>
          <p:nvPr/>
        </p:nvSpPr>
        <p:spPr>
          <a:xfrm>
            <a:off x="1127371" y="1825364"/>
            <a:ext cx="2247425" cy="463335"/>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1308275" y="1912080"/>
                <a:ext cx="19949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38</m:t>
                          </m:r>
                        </m:sub>
                      </m:sSub>
                      <m:r>
                        <a:rPr lang="pt-PT" b="0" i="1" smtClean="0">
                          <a:latin typeface="Cambria Math" panose="02040503050406030204" pitchFamily="18" charset="0"/>
                        </a:rPr>
                        <m:t>=</m:t>
                      </m:r>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1000</m:t>
                          </m:r>
                        </m:sub>
                      </m:sSub>
                      <m:r>
                        <a:rPr lang="pt-PT" b="0" i="1" smtClean="0">
                          <a:latin typeface="Cambria Math" panose="02040503050406030204" pitchFamily="18" charset="0"/>
                        </a:rPr>
                        <m:t>/</m:t>
                      </m:r>
                      <m:r>
                        <a:rPr lang="pt-PT" b="0" i="1" smtClean="0">
                          <a:latin typeface="Cambria Math" panose="02040503050406030204" pitchFamily="18" charset="0"/>
                        </a:rPr>
                        <m:t>𝐶𝐼𝐶</m:t>
                      </m:r>
                      <m:r>
                        <a:rPr lang="pt-PT" b="0" i="1" smtClean="0">
                          <a:latin typeface="Cambria Math" panose="02040503050406030204" pitchFamily="18" charset="0"/>
                        </a:rPr>
                        <m:t>(</m:t>
                      </m:r>
                      <m:r>
                        <a:rPr lang="pt-PT" b="0" i="1" smtClean="0">
                          <a:latin typeface="Cambria Math" panose="02040503050406030204" pitchFamily="18" charset="0"/>
                        </a:rPr>
                        <m:t>𝜃</m:t>
                      </m:r>
                      <m:r>
                        <a:rPr lang="pt-PT" b="0" i="1" smtClean="0">
                          <a:latin typeface="Cambria Math" panose="02040503050406030204" pitchFamily="18" charset="0"/>
                        </a:rPr>
                        <m:t>)</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1308275" y="1912080"/>
                <a:ext cx="1994905" cy="276999"/>
              </a:xfrm>
              <a:prstGeom prst="rect">
                <a:avLst/>
              </a:prstGeom>
              <a:blipFill rotWithShape="0">
                <a:blip r:embed="rId7"/>
                <a:stretch>
                  <a:fillRect l="-2446" t="-4444" r="-3976" b="-35556"/>
                </a:stretch>
              </a:blipFill>
            </p:spPr>
            <p:txBody>
              <a:bodyPr/>
              <a:lstStyle/>
              <a:p>
                <a:r>
                  <a:rPr lang="en-US">
                    <a:noFill/>
                  </a:rPr>
                  <a:t> </a:t>
                </a:r>
              </a:p>
            </p:txBody>
          </p:sp>
        </mc:Fallback>
      </mc:AlternateContent>
      <p:pic>
        <p:nvPicPr>
          <p:cNvPr id="19" name="Picture 18"/>
          <p:cNvPicPr>
            <a:picLocks noChangeAspect="1"/>
          </p:cNvPicPr>
          <p:nvPr/>
        </p:nvPicPr>
        <p:blipFill>
          <a:blip r:embed="rId8"/>
          <a:stretch>
            <a:fillRect/>
          </a:stretch>
        </p:blipFill>
        <p:spPr>
          <a:xfrm>
            <a:off x="1589845" y="3977960"/>
            <a:ext cx="6158251" cy="2295667"/>
          </a:xfrm>
          <a:prstGeom prst="rect">
            <a:avLst/>
          </a:prstGeom>
        </p:spPr>
      </p:pic>
    </p:spTree>
    <p:extLst>
      <p:ext uri="{BB962C8B-B14F-4D97-AF65-F5344CB8AC3E}">
        <p14:creationId xmlns:p14="http://schemas.microsoft.com/office/powerpoint/2010/main" val="247933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100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100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resolution for proton and iron</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128</a:t>
            </a:fld>
            <a:endParaRPr lang="en-US" dirty="0"/>
          </a:p>
        </p:txBody>
      </p:sp>
      <p:pic>
        <p:nvPicPr>
          <p:cNvPr id="5" name="Picture 4"/>
          <p:cNvPicPr>
            <a:picLocks noChangeAspect="1"/>
          </p:cNvPicPr>
          <p:nvPr/>
        </p:nvPicPr>
        <p:blipFill>
          <a:blip r:embed="rId3"/>
          <a:stretch>
            <a:fillRect/>
          </a:stretch>
        </p:blipFill>
        <p:spPr>
          <a:xfrm>
            <a:off x="1061124" y="1901626"/>
            <a:ext cx="2887535" cy="1910429"/>
          </a:xfrm>
          <a:prstGeom prst="rect">
            <a:avLst/>
          </a:prstGeom>
        </p:spPr>
      </p:pic>
      <p:pic>
        <p:nvPicPr>
          <p:cNvPr id="6" name="Picture 5"/>
          <p:cNvPicPr>
            <a:picLocks noChangeAspect="1"/>
          </p:cNvPicPr>
          <p:nvPr/>
        </p:nvPicPr>
        <p:blipFill>
          <a:blip r:embed="rId4"/>
          <a:stretch>
            <a:fillRect/>
          </a:stretch>
        </p:blipFill>
        <p:spPr>
          <a:xfrm>
            <a:off x="4733786" y="1911053"/>
            <a:ext cx="2899516" cy="1949356"/>
          </a:xfrm>
          <a:prstGeom prst="rect">
            <a:avLst/>
          </a:prstGeom>
        </p:spPr>
      </p:pic>
      <p:sp>
        <p:nvSpPr>
          <p:cNvPr id="7" name="Rounded Rectangle 6"/>
          <p:cNvSpPr/>
          <p:nvPr/>
        </p:nvSpPr>
        <p:spPr>
          <a:xfrm>
            <a:off x="378015" y="952794"/>
            <a:ext cx="4355771" cy="48817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smtClean="0">
                <a:solidFill>
                  <a:schemeClr val="bg1"/>
                </a:solidFill>
                <a:latin typeface="Calibri" pitchFamily="34" charset="0"/>
                <a:cs typeface="Arial" pitchFamily="34" charset="0"/>
              </a:rPr>
              <a:t>Energy resolution</a:t>
            </a:r>
            <a:endParaRPr lang="en-US" sz="1400" dirty="0">
              <a:solidFill>
                <a:schemeClr val="bg1"/>
              </a:solidFill>
              <a:latin typeface="Calibri" pitchFamily="34" charset="0"/>
              <a:cs typeface="Arial" pitchFamily="34" charset="0"/>
            </a:endParaRPr>
          </a:p>
        </p:txBody>
      </p:sp>
      <p:sp>
        <p:nvSpPr>
          <p:cNvPr id="8" name="Rounded Rectangle 7"/>
          <p:cNvSpPr/>
          <p:nvPr/>
        </p:nvSpPr>
        <p:spPr>
          <a:xfrm>
            <a:off x="2036152" y="1618176"/>
            <a:ext cx="1044004" cy="283667"/>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b="1" dirty="0" err="1" smtClean="0">
                <a:solidFill>
                  <a:srgbClr val="0070C0"/>
                </a:solidFill>
                <a:cs typeface="Arial" pitchFamily="34" charset="0"/>
              </a:rPr>
              <a:t>Proton</a:t>
            </a:r>
            <a:endParaRPr lang="en-GB" b="1" dirty="0" smtClean="0">
              <a:solidFill>
                <a:srgbClr val="0070C0"/>
              </a:solidFill>
              <a:latin typeface="Calibri" pitchFamily="34" charset="0"/>
              <a:cs typeface="Arial" pitchFamily="34" charset="0"/>
            </a:endParaRPr>
          </a:p>
        </p:txBody>
      </p:sp>
      <p:sp>
        <p:nvSpPr>
          <p:cNvPr id="9" name="Rounded Rectangle 8"/>
          <p:cNvSpPr/>
          <p:nvPr/>
        </p:nvSpPr>
        <p:spPr>
          <a:xfrm>
            <a:off x="5873477" y="1617959"/>
            <a:ext cx="1044004" cy="283667"/>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b="1" dirty="0" err="1" smtClean="0">
                <a:solidFill>
                  <a:srgbClr val="FF0000"/>
                </a:solidFill>
                <a:cs typeface="Arial" pitchFamily="34" charset="0"/>
              </a:rPr>
              <a:t>Iron</a:t>
            </a:r>
            <a:endParaRPr lang="en-GB" b="1" dirty="0" smtClean="0">
              <a:solidFill>
                <a:srgbClr val="FF0000"/>
              </a:solidFill>
              <a:latin typeface="Calibri" pitchFamily="34" charset="0"/>
              <a:cs typeface="Arial" pitchFamily="34" charset="0"/>
            </a:endParaRPr>
          </a:p>
        </p:txBody>
      </p:sp>
      <p:pic>
        <p:nvPicPr>
          <p:cNvPr id="10" name="Picture 9"/>
          <p:cNvPicPr>
            <a:picLocks noChangeAspect="1"/>
          </p:cNvPicPr>
          <p:nvPr/>
        </p:nvPicPr>
        <p:blipFill>
          <a:blip r:embed="rId5"/>
          <a:stretch>
            <a:fillRect/>
          </a:stretch>
        </p:blipFill>
        <p:spPr>
          <a:xfrm>
            <a:off x="1061124" y="4119165"/>
            <a:ext cx="2914467" cy="1924368"/>
          </a:xfrm>
          <a:prstGeom prst="rect">
            <a:avLst/>
          </a:prstGeom>
        </p:spPr>
      </p:pic>
      <p:pic>
        <p:nvPicPr>
          <p:cNvPr id="11" name="Picture 10"/>
          <p:cNvPicPr>
            <a:picLocks noChangeAspect="1"/>
          </p:cNvPicPr>
          <p:nvPr/>
        </p:nvPicPr>
        <p:blipFill>
          <a:blip r:embed="rId6"/>
          <a:stretch>
            <a:fillRect/>
          </a:stretch>
        </p:blipFill>
        <p:spPr>
          <a:xfrm>
            <a:off x="4733786" y="4114669"/>
            <a:ext cx="2950450" cy="1928864"/>
          </a:xfrm>
          <a:prstGeom prst="rect">
            <a:avLst/>
          </a:prstGeom>
        </p:spPr>
      </p:pic>
    </p:spTree>
    <p:extLst>
      <p:ext uri="{BB962C8B-B14F-4D97-AF65-F5344CB8AC3E}">
        <p14:creationId xmlns:p14="http://schemas.microsoft.com/office/powerpoint/2010/main" val="197977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Systematic errors vs energy</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129</a:t>
            </a:fld>
            <a:endParaRPr lang="en-US" dirty="0"/>
          </a:p>
        </p:txBody>
      </p:sp>
      <p:pic>
        <p:nvPicPr>
          <p:cNvPr id="5" name="Picture 4"/>
          <p:cNvPicPr>
            <a:picLocks noChangeAspect="1"/>
          </p:cNvPicPr>
          <p:nvPr/>
        </p:nvPicPr>
        <p:blipFill>
          <a:blip r:embed="rId3"/>
          <a:stretch>
            <a:fillRect/>
          </a:stretch>
        </p:blipFill>
        <p:spPr>
          <a:xfrm>
            <a:off x="0" y="1261922"/>
            <a:ext cx="5484197" cy="1798237"/>
          </a:xfrm>
          <a:prstGeom prst="rect">
            <a:avLst/>
          </a:prstGeom>
        </p:spPr>
      </p:pic>
      <p:pic>
        <p:nvPicPr>
          <p:cNvPr id="6" name="Picture 5"/>
          <p:cNvPicPr>
            <a:picLocks noChangeAspect="1"/>
          </p:cNvPicPr>
          <p:nvPr/>
        </p:nvPicPr>
        <p:blipFill>
          <a:blip r:embed="rId4"/>
          <a:stretch>
            <a:fillRect/>
          </a:stretch>
        </p:blipFill>
        <p:spPr>
          <a:xfrm>
            <a:off x="77783" y="3049681"/>
            <a:ext cx="5440324" cy="1737931"/>
          </a:xfrm>
          <a:prstGeom prst="rect">
            <a:avLst/>
          </a:prstGeom>
        </p:spPr>
      </p:pic>
      <p:pic>
        <p:nvPicPr>
          <p:cNvPr id="7" name="Picture 6"/>
          <p:cNvPicPr>
            <a:picLocks noChangeAspect="1"/>
          </p:cNvPicPr>
          <p:nvPr/>
        </p:nvPicPr>
        <p:blipFill>
          <a:blip r:embed="rId5"/>
          <a:stretch>
            <a:fillRect/>
          </a:stretch>
        </p:blipFill>
        <p:spPr>
          <a:xfrm>
            <a:off x="39114" y="4799493"/>
            <a:ext cx="5528069" cy="1781790"/>
          </a:xfrm>
          <a:prstGeom prst="rect">
            <a:avLst/>
          </a:prstGeom>
        </p:spPr>
      </p:pic>
      <p:sp>
        <p:nvSpPr>
          <p:cNvPr id="8" name="Rounded Rectangle 7"/>
          <p:cNvSpPr/>
          <p:nvPr/>
        </p:nvSpPr>
        <p:spPr>
          <a:xfrm>
            <a:off x="3098329" y="945088"/>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Iron</a:t>
            </a:r>
            <a:endParaRPr lang="en-GB" sz="1100" dirty="0" smtClean="0">
              <a:solidFill>
                <a:srgbClr val="800000"/>
              </a:solidFill>
              <a:latin typeface="Calibri" pitchFamily="34" charset="0"/>
              <a:cs typeface="Arial" pitchFamily="34" charset="0"/>
            </a:endParaRPr>
          </a:p>
        </p:txBody>
      </p:sp>
      <p:sp>
        <p:nvSpPr>
          <p:cNvPr id="9" name="Rounded Rectangle 8"/>
          <p:cNvSpPr/>
          <p:nvPr/>
        </p:nvSpPr>
        <p:spPr>
          <a:xfrm>
            <a:off x="221900" y="944447"/>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Proton</a:t>
            </a:r>
            <a:endParaRPr lang="en-GB" sz="1100" dirty="0" smtClean="0">
              <a:solidFill>
                <a:srgbClr val="800000"/>
              </a:solidFill>
              <a:latin typeface="Calibri" pitchFamily="34" charset="0"/>
              <a:cs typeface="Arial" pitchFamily="34" charset="0"/>
            </a:endParaRPr>
          </a:p>
        </p:txBody>
      </p:sp>
      <p:sp>
        <p:nvSpPr>
          <p:cNvPr id="10" name="Rounded Rectangle 9"/>
          <p:cNvSpPr/>
          <p:nvPr/>
        </p:nvSpPr>
        <p:spPr>
          <a:xfrm>
            <a:off x="5532167" y="1800828"/>
            <a:ext cx="876139" cy="431931"/>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Total signal</a:t>
            </a:r>
            <a:endParaRPr lang="en-GB" sz="1100" dirty="0" smtClean="0">
              <a:solidFill>
                <a:srgbClr val="800000"/>
              </a:solidFill>
              <a:latin typeface="Calibri" pitchFamily="34" charset="0"/>
              <a:cs typeface="Arial" pitchFamily="34" charset="0"/>
            </a:endParaRPr>
          </a:p>
        </p:txBody>
      </p:sp>
      <p:sp>
        <p:nvSpPr>
          <p:cNvPr id="11" name="Rounded Rectangle 10"/>
          <p:cNvSpPr/>
          <p:nvPr/>
        </p:nvSpPr>
        <p:spPr>
          <a:xfrm>
            <a:off x="5532168" y="3519910"/>
            <a:ext cx="876139" cy="431931"/>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EM signal</a:t>
            </a:r>
            <a:endParaRPr lang="en-GB" sz="1100" dirty="0" smtClean="0">
              <a:solidFill>
                <a:srgbClr val="800000"/>
              </a:solidFill>
              <a:latin typeface="Calibri" pitchFamily="34" charset="0"/>
              <a:cs typeface="Arial" pitchFamily="34" charset="0"/>
            </a:endParaRPr>
          </a:p>
        </p:txBody>
      </p:sp>
      <p:sp>
        <p:nvSpPr>
          <p:cNvPr id="12" name="Rounded Rectangle 11"/>
          <p:cNvSpPr/>
          <p:nvPr/>
        </p:nvSpPr>
        <p:spPr>
          <a:xfrm>
            <a:off x="5567183" y="5335530"/>
            <a:ext cx="876139" cy="431931"/>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err="1" smtClean="0">
                <a:solidFill>
                  <a:srgbClr val="800000"/>
                </a:solidFill>
                <a:latin typeface="Calibri" pitchFamily="34" charset="0"/>
                <a:cs typeface="Arial" pitchFamily="34" charset="0"/>
              </a:rPr>
              <a:t>Muonic</a:t>
            </a:r>
            <a:r>
              <a:rPr lang="en-GB" sz="1400" dirty="0" smtClean="0">
                <a:solidFill>
                  <a:srgbClr val="800000"/>
                </a:solidFill>
                <a:latin typeface="Calibri" pitchFamily="34" charset="0"/>
                <a:cs typeface="Arial" pitchFamily="34" charset="0"/>
              </a:rPr>
              <a:t> signal</a:t>
            </a:r>
            <a:endParaRPr lang="en-GB" sz="1100" dirty="0" smtClean="0">
              <a:solidFill>
                <a:srgbClr val="800000"/>
              </a:solidFill>
              <a:latin typeface="Calibri" pitchFamily="34" charset="0"/>
              <a:cs typeface="Arial" pitchFamily="34" charset="0"/>
            </a:endParaRPr>
          </a:p>
        </p:txBody>
      </p:sp>
      <p:pic>
        <p:nvPicPr>
          <p:cNvPr id="15" name="Picture 14"/>
          <p:cNvPicPr>
            <a:picLocks noChangeAspect="1"/>
          </p:cNvPicPr>
          <p:nvPr/>
        </p:nvPicPr>
        <p:blipFill>
          <a:blip r:embed="rId6"/>
          <a:stretch>
            <a:fillRect/>
          </a:stretch>
        </p:blipFill>
        <p:spPr>
          <a:xfrm>
            <a:off x="6475405" y="2333270"/>
            <a:ext cx="2417075" cy="1526325"/>
          </a:xfrm>
          <a:prstGeom prst="rect">
            <a:avLst/>
          </a:prstGeom>
        </p:spPr>
      </p:pic>
      <p:pic>
        <p:nvPicPr>
          <p:cNvPr id="16" name="Picture 15"/>
          <p:cNvPicPr>
            <a:picLocks noChangeAspect="1"/>
          </p:cNvPicPr>
          <p:nvPr/>
        </p:nvPicPr>
        <p:blipFill>
          <a:blip r:embed="rId7"/>
          <a:stretch>
            <a:fillRect/>
          </a:stretch>
        </p:blipFill>
        <p:spPr>
          <a:xfrm>
            <a:off x="6623013" y="4156610"/>
            <a:ext cx="2269467" cy="1535547"/>
          </a:xfrm>
          <a:prstGeom prst="rect">
            <a:avLst/>
          </a:prstGeom>
        </p:spPr>
      </p:pic>
      <p:sp>
        <p:nvSpPr>
          <p:cNvPr id="17" name="Rounded Rectangle 16"/>
          <p:cNvSpPr/>
          <p:nvPr/>
        </p:nvSpPr>
        <p:spPr>
          <a:xfrm>
            <a:off x="7046989" y="3876537"/>
            <a:ext cx="1573651" cy="303582"/>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Iron</a:t>
            </a:r>
            <a:endParaRPr lang="en-GB" sz="1100" dirty="0" smtClean="0">
              <a:solidFill>
                <a:srgbClr val="800000"/>
              </a:solidFill>
              <a:latin typeface="Calibri" pitchFamily="34" charset="0"/>
              <a:cs typeface="Arial" pitchFamily="34" charset="0"/>
            </a:endParaRPr>
          </a:p>
        </p:txBody>
      </p:sp>
      <p:sp>
        <p:nvSpPr>
          <p:cNvPr id="18" name="Rounded Rectangle 17"/>
          <p:cNvSpPr/>
          <p:nvPr/>
        </p:nvSpPr>
        <p:spPr>
          <a:xfrm>
            <a:off x="7040469" y="2069274"/>
            <a:ext cx="1573651" cy="303582"/>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Proton</a:t>
            </a:r>
            <a:endParaRPr lang="en-GB" sz="1100" dirty="0" smtClean="0">
              <a:solidFill>
                <a:srgbClr val="800000"/>
              </a:solidFill>
              <a:latin typeface="Calibri" pitchFamily="34" charset="0"/>
              <a:cs typeface="Arial" pitchFamily="34" charset="0"/>
            </a:endParaRPr>
          </a:p>
        </p:txBody>
      </p:sp>
    </p:spTree>
    <p:extLst>
      <p:ext uri="{BB962C8B-B14F-4D97-AF65-F5344CB8AC3E}">
        <p14:creationId xmlns:p14="http://schemas.microsoft.com/office/powerpoint/2010/main" val="22666172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Cherenkov emission</a:t>
            </a:r>
          </a:p>
        </p:txBody>
      </p:sp>
      <p:sp>
        <p:nvSpPr>
          <p:cNvPr id="4" name="Slide Number Placeholder 3"/>
          <p:cNvSpPr>
            <a:spLocks noGrp="1"/>
          </p:cNvSpPr>
          <p:nvPr>
            <p:ph type="sldNum" sz="quarter" idx="12"/>
          </p:nvPr>
        </p:nvSpPr>
        <p:spPr/>
        <p:txBody>
          <a:bodyPr/>
          <a:lstStyle/>
          <a:p>
            <a:fld id="{8745C66F-FC7B-4C52-931F-EAABACA1CBDF}" type="slidenum">
              <a:rPr lang="en-US" smtClean="0"/>
              <a:pPr/>
              <a:t>13</a:t>
            </a:fld>
            <a:endParaRPr lang="en-US" dirty="0"/>
          </a:p>
        </p:txBody>
      </p:sp>
      <p:sp>
        <p:nvSpPr>
          <p:cNvPr id="41" name="Arc 40"/>
          <p:cNvSpPr/>
          <p:nvPr/>
        </p:nvSpPr>
        <p:spPr>
          <a:xfrm>
            <a:off x="6082876" y="5575904"/>
            <a:ext cx="685800" cy="685800"/>
          </a:xfrm>
          <a:prstGeom prst="arc">
            <a:avLst>
              <a:gd name="adj1" fmla="val 10834376"/>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cxnSp>
        <p:nvCxnSpPr>
          <p:cNvPr id="42" name="Straight Arrow Connector 41"/>
          <p:cNvCxnSpPr/>
          <p:nvPr/>
        </p:nvCxnSpPr>
        <p:spPr>
          <a:xfrm>
            <a:off x="7750470" y="1675574"/>
            <a:ext cx="939246" cy="4265724"/>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057725" y="5212942"/>
            <a:ext cx="685800" cy="369332"/>
          </a:xfrm>
          <a:prstGeom prst="rect">
            <a:avLst/>
          </a:prstGeom>
          <a:noFill/>
        </p:spPr>
        <p:txBody>
          <a:bodyPr wrap="square" rtlCol="0">
            <a:spAutoFit/>
          </a:bodyPr>
          <a:lstStyle/>
          <a:p>
            <a:r>
              <a:rPr lang="pt-PT" b="1" dirty="0" err="1" smtClean="0">
                <a:solidFill>
                  <a:srgbClr val="C00000"/>
                </a:solidFill>
              </a:rPr>
              <a:t>eye</a:t>
            </a:r>
            <a:endParaRPr lang="pt-PT" b="1" dirty="0">
              <a:solidFill>
                <a:srgbClr val="C00000"/>
              </a:solidFill>
            </a:endParaRPr>
          </a:p>
        </p:txBody>
      </p:sp>
      <p:sp>
        <p:nvSpPr>
          <p:cNvPr id="44" name="TextBox 43"/>
          <p:cNvSpPr txBox="1"/>
          <p:nvPr/>
        </p:nvSpPr>
        <p:spPr>
          <a:xfrm>
            <a:off x="8385928" y="4191883"/>
            <a:ext cx="847453" cy="523220"/>
          </a:xfrm>
          <a:prstGeom prst="rect">
            <a:avLst/>
          </a:prstGeom>
          <a:noFill/>
        </p:spPr>
        <p:txBody>
          <a:bodyPr wrap="square" rtlCol="0">
            <a:spAutoFit/>
          </a:bodyPr>
          <a:lstStyle/>
          <a:p>
            <a:r>
              <a:rPr lang="pt-PT" sz="1400" b="1" dirty="0" err="1" smtClean="0">
                <a:solidFill>
                  <a:srgbClr val="FF0000"/>
                </a:solidFill>
              </a:rPr>
              <a:t>Shower</a:t>
            </a:r>
            <a:r>
              <a:rPr lang="pt-PT" sz="1400" b="1" dirty="0" smtClean="0">
                <a:solidFill>
                  <a:srgbClr val="FF0000"/>
                </a:solidFill>
              </a:rPr>
              <a:t> </a:t>
            </a:r>
            <a:r>
              <a:rPr lang="pt-PT" sz="1400" b="1" dirty="0" err="1" smtClean="0">
                <a:solidFill>
                  <a:srgbClr val="FF0000"/>
                </a:solidFill>
              </a:rPr>
              <a:t>axis</a:t>
            </a:r>
            <a:endParaRPr lang="pt-PT" sz="1400" b="1" dirty="0">
              <a:solidFill>
                <a:srgbClr val="FF0000"/>
              </a:solidFill>
            </a:endParaRPr>
          </a:p>
        </p:txBody>
      </p:sp>
      <p:sp>
        <p:nvSpPr>
          <p:cNvPr id="45" name="TextBox 44"/>
          <p:cNvSpPr txBox="1"/>
          <p:nvPr/>
        </p:nvSpPr>
        <p:spPr>
          <a:xfrm>
            <a:off x="7353831" y="5580872"/>
            <a:ext cx="714586" cy="276999"/>
          </a:xfrm>
          <a:prstGeom prst="rect">
            <a:avLst/>
          </a:prstGeom>
          <a:noFill/>
        </p:spPr>
        <p:txBody>
          <a:bodyPr wrap="square" rtlCol="0">
            <a:spAutoFit/>
          </a:bodyPr>
          <a:lstStyle/>
          <a:p>
            <a:r>
              <a:rPr lang="pt-PT" sz="1200" b="1" dirty="0" err="1"/>
              <a:t>g</a:t>
            </a:r>
            <a:r>
              <a:rPr lang="pt-PT" sz="1200" b="1" dirty="0" err="1" smtClean="0"/>
              <a:t>round</a:t>
            </a:r>
            <a:endParaRPr lang="pt-PT" sz="1200" b="1" dirty="0"/>
          </a:p>
        </p:txBody>
      </p:sp>
      <p:cxnSp>
        <p:nvCxnSpPr>
          <p:cNvPr id="46" name="Straight Arrow Connector 45"/>
          <p:cNvCxnSpPr/>
          <p:nvPr/>
        </p:nvCxnSpPr>
        <p:spPr>
          <a:xfrm rot="5400000">
            <a:off x="7952401" y="3935604"/>
            <a:ext cx="113917" cy="540685"/>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7811492" y="2114049"/>
            <a:ext cx="90423" cy="904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48" name="TextBox 47"/>
              <p:cNvSpPr txBox="1"/>
              <p:nvPr/>
            </p:nvSpPr>
            <p:spPr>
              <a:xfrm>
                <a:off x="7923503" y="1859665"/>
                <a:ext cx="2482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0</m:t>
                          </m:r>
                        </m:sub>
                      </m:sSub>
                    </m:oMath>
                  </m:oMathPara>
                </a14:m>
                <a:endParaRPr lang="pt-PT" dirty="0"/>
              </a:p>
            </p:txBody>
          </p:sp>
        </mc:Choice>
        <mc:Fallback xmlns="">
          <p:sp>
            <p:nvSpPr>
              <p:cNvPr id="48" name="TextBox 47"/>
              <p:cNvSpPr txBox="1">
                <a:spLocks noRot="1" noChangeAspect="1" noMove="1" noResize="1" noEditPoints="1" noAdjustHandles="1" noChangeArrowheads="1" noChangeShapeType="1" noTextEdit="1"/>
              </p:cNvSpPr>
              <p:nvPr/>
            </p:nvSpPr>
            <p:spPr>
              <a:xfrm>
                <a:off x="7923503" y="1859665"/>
                <a:ext cx="248208" cy="276999"/>
              </a:xfrm>
              <a:prstGeom prst="rect">
                <a:avLst/>
              </a:prstGeom>
              <a:blipFill rotWithShape="0">
                <a:blip r:embed="rId3"/>
                <a:stretch>
                  <a:fillRect l="-21951" r="-4878" b="-15217"/>
                </a:stretch>
              </a:blipFill>
            </p:spPr>
            <p:txBody>
              <a:bodyPr/>
              <a:lstStyle/>
              <a:p>
                <a:r>
                  <a:rPr lang="en-US">
                    <a:noFill/>
                  </a:rPr>
                  <a:t> </a:t>
                </a:r>
              </a:p>
            </p:txBody>
          </p:sp>
        </mc:Fallback>
      </mc:AlternateContent>
      <p:sp>
        <p:nvSpPr>
          <p:cNvPr id="49" name="Oval 48"/>
          <p:cNvSpPr/>
          <p:nvPr/>
        </p:nvSpPr>
        <p:spPr>
          <a:xfrm>
            <a:off x="8637962" y="5898369"/>
            <a:ext cx="90423" cy="904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50" name="TextBox 49"/>
              <p:cNvSpPr txBox="1"/>
              <p:nvPr/>
            </p:nvSpPr>
            <p:spPr>
              <a:xfrm>
                <a:off x="8417445" y="6012318"/>
                <a:ext cx="5100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𝑐𝑜𝑟𝑒</m:t>
                      </m:r>
                    </m:oMath>
                  </m:oMathPara>
                </a14:m>
                <a:endParaRPr lang="pt-PT" dirty="0"/>
              </a:p>
            </p:txBody>
          </p:sp>
        </mc:Choice>
        <mc:Fallback xmlns="">
          <p:sp>
            <p:nvSpPr>
              <p:cNvPr id="50" name="TextBox 49"/>
              <p:cNvSpPr txBox="1">
                <a:spLocks noRot="1" noChangeAspect="1" noMove="1" noResize="1" noEditPoints="1" noAdjustHandles="1" noChangeArrowheads="1" noChangeShapeType="1" noTextEdit="1"/>
              </p:cNvSpPr>
              <p:nvPr/>
            </p:nvSpPr>
            <p:spPr>
              <a:xfrm>
                <a:off x="8417445" y="6012318"/>
                <a:ext cx="510011" cy="276999"/>
              </a:xfrm>
              <a:prstGeom prst="rect">
                <a:avLst/>
              </a:prstGeom>
              <a:blipFill rotWithShape="0">
                <a:blip r:embed="rId4"/>
                <a:stretch>
                  <a:fillRect l="-6024" r="-7229"/>
                </a:stretch>
              </a:blipFill>
            </p:spPr>
            <p:txBody>
              <a:bodyPr/>
              <a:lstStyle/>
              <a:p>
                <a:r>
                  <a:rPr lang="en-US">
                    <a:noFill/>
                  </a:rPr>
                  <a:t> </a:t>
                </a:r>
              </a:p>
            </p:txBody>
          </p:sp>
        </mc:Fallback>
      </mc:AlternateContent>
      <p:sp>
        <p:nvSpPr>
          <p:cNvPr id="51" name="Arc 50"/>
          <p:cNvSpPr/>
          <p:nvPr/>
        </p:nvSpPr>
        <p:spPr>
          <a:xfrm>
            <a:off x="5915148" y="5606637"/>
            <a:ext cx="3646722" cy="1127694"/>
          </a:xfrm>
          <a:prstGeom prst="arc">
            <a:avLst>
              <a:gd name="adj1" fmla="val 13238452"/>
              <a:gd name="adj2" fmla="val 20814379"/>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52" name="Rectangle 51"/>
          <p:cNvSpPr/>
          <p:nvPr/>
        </p:nvSpPr>
        <p:spPr>
          <a:xfrm rot="218976">
            <a:off x="7838544" y="5513670"/>
            <a:ext cx="168051" cy="92204"/>
          </a:xfrm>
          <a:prstGeom prst="rect">
            <a:avLst/>
          </a:prstGeom>
          <a:solidFill>
            <a:srgbClr val="417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3" name="Rectangle 52"/>
          <p:cNvSpPr/>
          <p:nvPr/>
        </p:nvSpPr>
        <p:spPr>
          <a:xfrm rot="434169">
            <a:off x="8260704" y="5554629"/>
            <a:ext cx="168051" cy="92204"/>
          </a:xfrm>
          <a:prstGeom prst="rect">
            <a:avLst/>
          </a:prstGeom>
          <a:solidFill>
            <a:srgbClr val="417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4" name="Rectangle 53"/>
          <p:cNvSpPr/>
          <p:nvPr/>
        </p:nvSpPr>
        <p:spPr>
          <a:xfrm rot="936087">
            <a:off x="8765480" y="5664960"/>
            <a:ext cx="168051" cy="92204"/>
          </a:xfrm>
          <a:prstGeom prst="rect">
            <a:avLst/>
          </a:prstGeom>
          <a:solidFill>
            <a:srgbClr val="417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5" name="Rectangle 54"/>
          <p:cNvSpPr/>
          <p:nvPr/>
        </p:nvSpPr>
        <p:spPr>
          <a:xfrm rot="21433570">
            <a:off x="7355964" y="5510421"/>
            <a:ext cx="168051" cy="92204"/>
          </a:xfrm>
          <a:prstGeom prst="rect">
            <a:avLst/>
          </a:prstGeom>
          <a:solidFill>
            <a:srgbClr val="417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7" name="TextBox 56"/>
          <p:cNvSpPr txBox="1"/>
          <p:nvPr/>
        </p:nvSpPr>
        <p:spPr>
          <a:xfrm>
            <a:off x="8040762" y="1665219"/>
            <a:ext cx="1033168" cy="276999"/>
          </a:xfrm>
          <a:prstGeom prst="rect">
            <a:avLst/>
          </a:prstGeom>
          <a:noFill/>
        </p:spPr>
        <p:txBody>
          <a:bodyPr wrap="square" rtlCol="0">
            <a:spAutoFit/>
          </a:bodyPr>
          <a:lstStyle/>
          <a:p>
            <a:r>
              <a:rPr lang="pt-PT" sz="1200" b="1" dirty="0" err="1" smtClean="0">
                <a:solidFill>
                  <a:srgbClr val="0070C0"/>
                </a:solidFill>
              </a:rPr>
              <a:t>Atmosphere</a:t>
            </a:r>
            <a:endParaRPr lang="pt-PT" sz="1200" b="1" dirty="0">
              <a:solidFill>
                <a:srgbClr val="0070C0"/>
              </a:solidFill>
            </a:endParaRPr>
          </a:p>
        </p:txBody>
      </p:sp>
      <mc:AlternateContent xmlns:mc="http://schemas.openxmlformats.org/markup-compatibility/2006" xmlns:a14="http://schemas.microsoft.com/office/drawing/2010/main">
        <mc:Choice Requires="a14">
          <p:sp>
            <p:nvSpPr>
              <p:cNvPr id="58" name="TextBox 57"/>
              <p:cNvSpPr txBox="1"/>
              <p:nvPr/>
            </p:nvSpPr>
            <p:spPr>
              <a:xfrm>
                <a:off x="6143440" y="4506126"/>
                <a:ext cx="1068434" cy="246221"/>
              </a:xfrm>
              <a:prstGeom prst="rect">
                <a:avLst/>
              </a:prstGeom>
              <a:noFill/>
            </p:spPr>
            <p:txBody>
              <a:bodyPr wrap="none" lIns="0" tIns="0" rIns="0" bIns="0" rtlCol="0">
                <a:spAutoFit/>
              </a:bodyPr>
              <a:lstStyle/>
              <a:p>
                <a14:m>
                  <m:oMath xmlns:m="http://schemas.openxmlformats.org/officeDocument/2006/math">
                    <m:sSup>
                      <m:sSupPr>
                        <m:ctrlPr>
                          <a:rPr lang="pt-PT" sz="1600" b="0" i="1" smtClean="0">
                            <a:solidFill>
                              <a:schemeClr val="accent6">
                                <a:lumMod val="50000"/>
                              </a:schemeClr>
                            </a:solidFill>
                            <a:latin typeface="Cambria Math" panose="02040503050406030204" pitchFamily="18" charset="0"/>
                          </a:rPr>
                        </m:ctrlPr>
                      </m:sSupPr>
                      <m:e>
                        <m:r>
                          <a:rPr lang="pt-PT" sz="1600" b="0" i="1" smtClean="0">
                            <a:solidFill>
                              <a:schemeClr val="accent6">
                                <a:lumMod val="50000"/>
                              </a:schemeClr>
                            </a:solidFill>
                            <a:latin typeface="Cambria Math" panose="02040503050406030204" pitchFamily="18" charset="0"/>
                          </a:rPr>
                          <m:t>𝑒</m:t>
                        </m:r>
                      </m:e>
                      <m:sup>
                        <m:r>
                          <a:rPr lang="pt-PT" sz="1600" b="0" i="1" smtClean="0">
                            <a:solidFill>
                              <a:schemeClr val="accent6">
                                <a:lumMod val="50000"/>
                              </a:schemeClr>
                            </a:solidFill>
                            <a:latin typeface="Cambria Math" panose="02040503050406030204" pitchFamily="18" charset="0"/>
                          </a:rPr>
                          <m:t>−</m:t>
                        </m:r>
                      </m:sup>
                    </m:sSup>
                  </m:oMath>
                </a14:m>
                <a:r>
                  <a:rPr lang="pt-PT" sz="1600" dirty="0" smtClean="0">
                    <a:solidFill>
                      <a:schemeClr val="accent6">
                        <a:lumMod val="50000"/>
                      </a:schemeClr>
                    </a:solidFill>
                  </a:rPr>
                  <a:t> direction </a:t>
                </a:r>
                <a:endParaRPr lang="pt-PT" sz="1600" dirty="0">
                  <a:solidFill>
                    <a:schemeClr val="accent6">
                      <a:lumMod val="50000"/>
                    </a:schemeClr>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6143440" y="4506126"/>
                <a:ext cx="1068434" cy="246221"/>
              </a:xfrm>
              <a:prstGeom prst="rect">
                <a:avLst/>
              </a:prstGeom>
              <a:blipFill rotWithShape="0">
                <a:blip r:embed="rId5"/>
                <a:stretch>
                  <a:fillRect l="-5143" t="-24390" r="-10857" b="-48780"/>
                </a:stretch>
              </a:blipFill>
            </p:spPr>
            <p:txBody>
              <a:bodyPr/>
              <a:lstStyle/>
              <a:p>
                <a:r>
                  <a:rPr lang="en-US">
                    <a:noFill/>
                  </a:rPr>
                  <a:t> </a:t>
                </a:r>
              </a:p>
            </p:txBody>
          </p:sp>
        </mc:Fallback>
      </mc:AlternateContent>
      <p:sp>
        <p:nvSpPr>
          <p:cNvPr id="60" name="Arc 59"/>
          <p:cNvSpPr/>
          <p:nvPr/>
        </p:nvSpPr>
        <p:spPr>
          <a:xfrm rot="3395229">
            <a:off x="7215277" y="4007641"/>
            <a:ext cx="808269" cy="945885"/>
          </a:xfrm>
          <a:prstGeom prst="arc">
            <a:avLst>
              <a:gd name="adj1" fmla="val 862285"/>
              <a:gd name="adj2" fmla="val 5148852"/>
            </a:avLst>
          </a:prstGeom>
          <a:ln w="31750">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1" name="Rectangle 60"/>
              <p:cNvSpPr/>
              <p:nvPr/>
            </p:nvSpPr>
            <p:spPr>
              <a:xfrm>
                <a:off x="6942617" y="3988253"/>
                <a:ext cx="4732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b="1" i="1" smtClean="0">
                          <a:solidFill>
                            <a:schemeClr val="accent6">
                              <a:lumMod val="60000"/>
                              <a:lumOff val="40000"/>
                            </a:schemeClr>
                          </a:solidFill>
                          <a:latin typeface="Cambria Math"/>
                        </a:rPr>
                        <m:t>𝝓</m:t>
                      </m:r>
                      <m:r>
                        <a:rPr lang="pt-PT" b="1" i="1" smtClean="0">
                          <a:solidFill>
                            <a:schemeClr val="accent6">
                              <a:lumMod val="60000"/>
                              <a:lumOff val="40000"/>
                            </a:schemeClr>
                          </a:solidFill>
                          <a:latin typeface="Cambria Math" panose="02040503050406030204" pitchFamily="18" charset="0"/>
                        </a:rPr>
                        <m:t>′</m:t>
                      </m:r>
                    </m:oMath>
                  </m:oMathPara>
                </a14:m>
                <a:endParaRPr lang="pt-PT" b="1" dirty="0">
                  <a:solidFill>
                    <a:schemeClr val="accent6">
                      <a:lumMod val="60000"/>
                      <a:lumOff val="40000"/>
                    </a:schemeClr>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6942617" y="3988253"/>
                <a:ext cx="473206" cy="369332"/>
              </a:xfrm>
              <a:prstGeom prst="rect">
                <a:avLst/>
              </a:prstGeom>
              <a:blipFill rotWithShape="0">
                <a:blip r:embed="rId6"/>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7357414" y="4884287"/>
                <a:ext cx="3930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b="1" i="1" smtClean="0">
                          <a:solidFill>
                            <a:schemeClr val="accent6">
                              <a:lumMod val="75000"/>
                            </a:schemeClr>
                          </a:solidFill>
                          <a:latin typeface="Cambria Math"/>
                        </a:rPr>
                        <m:t>𝜶</m:t>
                      </m:r>
                    </m:oMath>
                  </m:oMathPara>
                </a14:m>
                <a:endParaRPr lang="pt-PT" b="1" dirty="0">
                  <a:solidFill>
                    <a:schemeClr val="accent6">
                      <a:lumMod val="75000"/>
                    </a:schemeClr>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7357414" y="4884287"/>
                <a:ext cx="393056" cy="369332"/>
              </a:xfrm>
              <a:prstGeom prst="rect">
                <a:avLst/>
              </a:prstGeom>
              <a:blipFill rotWithShape="0">
                <a:blip r:embed="rId7"/>
                <a:stretch>
                  <a:fillRect/>
                </a:stretch>
              </a:blipFill>
            </p:spPr>
            <p:txBody>
              <a:bodyPr/>
              <a:lstStyle/>
              <a:p>
                <a:r>
                  <a:rPr lang="en-US">
                    <a:noFill/>
                  </a:rPr>
                  <a:t> </a:t>
                </a:r>
              </a:p>
            </p:txBody>
          </p:sp>
        </mc:Fallback>
      </mc:AlternateContent>
      <p:grpSp>
        <p:nvGrpSpPr>
          <p:cNvPr id="69" name="Group 68"/>
          <p:cNvGrpSpPr/>
          <p:nvPr/>
        </p:nvGrpSpPr>
        <p:grpSpPr>
          <a:xfrm>
            <a:off x="6501175" y="5516684"/>
            <a:ext cx="543747" cy="245974"/>
            <a:chOff x="2727050" y="4603429"/>
            <a:chExt cx="1118214" cy="505845"/>
          </a:xfrm>
        </p:grpSpPr>
        <p:cxnSp>
          <p:nvCxnSpPr>
            <p:cNvPr id="70" name="Straight Arrow Connector 69"/>
            <p:cNvCxnSpPr/>
            <p:nvPr/>
          </p:nvCxnSpPr>
          <p:spPr>
            <a:xfrm flipV="1">
              <a:off x="2736193" y="4628835"/>
              <a:ext cx="1109071" cy="472410"/>
            </a:xfrm>
            <a:prstGeom prst="straightConnector1">
              <a:avLst/>
            </a:prstGeom>
            <a:ln w="952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2727050" y="4603429"/>
              <a:ext cx="891913" cy="505845"/>
              <a:chOff x="2727960" y="2905137"/>
              <a:chExt cx="3888321" cy="2205245"/>
            </a:xfrm>
          </p:grpSpPr>
          <p:cxnSp>
            <p:nvCxnSpPr>
              <p:cNvPr id="72" name="Straight Arrow Connector 71"/>
              <p:cNvCxnSpPr/>
              <p:nvPr/>
            </p:nvCxnSpPr>
            <p:spPr>
              <a:xfrm flipV="1">
                <a:off x="2737104" y="2959742"/>
                <a:ext cx="3330383" cy="2142610"/>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endCxn id="74" idx="4"/>
              </p:cNvCxnSpPr>
              <p:nvPr/>
            </p:nvCxnSpPr>
            <p:spPr>
              <a:xfrm flipV="1">
                <a:off x="2727960" y="4230571"/>
                <a:ext cx="3888321" cy="879811"/>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74" name="Oval 73"/>
              <p:cNvSpPr/>
              <p:nvPr/>
            </p:nvSpPr>
            <p:spPr>
              <a:xfrm rot="20226718">
                <a:off x="6096235" y="2905137"/>
                <a:ext cx="503464" cy="1379750"/>
              </a:xfrm>
              <a:prstGeom prst="ellipse">
                <a:avLst/>
              </a:prstGeom>
              <a:no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cxnSp>
        <p:nvCxnSpPr>
          <p:cNvPr id="80" name="Straight Arrow Connector 79"/>
          <p:cNvCxnSpPr/>
          <p:nvPr/>
        </p:nvCxnSpPr>
        <p:spPr>
          <a:xfrm flipH="1" flipV="1">
            <a:off x="7721764" y="4272429"/>
            <a:ext cx="156751" cy="743991"/>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sp>
        <p:nvSpPr>
          <p:cNvPr id="67" name="Block Arc 66"/>
          <p:cNvSpPr/>
          <p:nvPr/>
        </p:nvSpPr>
        <p:spPr>
          <a:xfrm rot="15345659">
            <a:off x="7323014" y="4053118"/>
            <a:ext cx="1222908" cy="943999"/>
          </a:xfrm>
          <a:prstGeom prst="blockArc">
            <a:avLst>
              <a:gd name="adj1" fmla="val 19124057"/>
              <a:gd name="adj2" fmla="val 21565517"/>
              <a:gd name="adj3" fmla="val 28078"/>
            </a:avLst>
          </a:prstGeom>
          <a:ln>
            <a:noFill/>
          </a:ln>
          <a:scene3d>
            <a:camera prst="orthographicFront">
              <a:rot lat="3254562" lon="18836231" rev="2504402"/>
            </a:camera>
            <a:lightRig rig="threePt" dir="t">
              <a:rot lat="0" lon="0" rev="1800000"/>
            </a:lightRig>
          </a:scene3d>
          <a:sp3d prstMaterial="softEdge">
            <a:bevelT w="0" h="1143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5" name="Straight Arrow Connector 74"/>
          <p:cNvCxnSpPr>
            <a:endCxn id="47" idx="3"/>
          </p:cNvCxnSpPr>
          <p:nvPr/>
        </p:nvCxnSpPr>
        <p:spPr>
          <a:xfrm flipV="1">
            <a:off x="7697864" y="2191230"/>
            <a:ext cx="126870" cy="1957758"/>
          </a:xfrm>
          <a:prstGeom prst="straightConnector1">
            <a:avLst/>
          </a:prstGeom>
          <a:ln w="15875">
            <a:solidFill>
              <a:schemeClr val="tx1">
                <a:lumMod val="65000"/>
                <a:lumOff val="35000"/>
              </a:schemeClr>
            </a:solidFill>
            <a:prstDash val="dash"/>
            <a:tailEnd type="none" w="lg" len="lg"/>
          </a:ln>
        </p:spPr>
        <p:style>
          <a:lnRef idx="1">
            <a:schemeClr val="accent1"/>
          </a:lnRef>
          <a:fillRef idx="0">
            <a:schemeClr val="accent1"/>
          </a:fillRef>
          <a:effectRef idx="0">
            <a:schemeClr val="accent1"/>
          </a:effectRef>
          <a:fontRef idx="minor">
            <a:schemeClr val="tx1"/>
          </a:fontRef>
        </p:style>
      </p:cxnSp>
      <p:sp>
        <p:nvSpPr>
          <p:cNvPr id="82" name="Arc 81"/>
          <p:cNvSpPr/>
          <p:nvPr/>
        </p:nvSpPr>
        <p:spPr>
          <a:xfrm>
            <a:off x="6031774" y="1916060"/>
            <a:ext cx="3646722" cy="1127694"/>
          </a:xfrm>
          <a:prstGeom prst="arc">
            <a:avLst>
              <a:gd name="adj1" fmla="val 13238452"/>
              <a:gd name="adj2" fmla="val 20814379"/>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84" name="Content Placeholder 2"/>
          <p:cNvSpPr txBox="1">
            <a:spLocks/>
          </p:cNvSpPr>
          <p:nvPr/>
        </p:nvSpPr>
        <p:spPr>
          <a:xfrm>
            <a:off x="468914" y="1025931"/>
            <a:ext cx="7451461" cy="1023553"/>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u="sng" dirty="0"/>
              <a:t>Information for Cherenkov </a:t>
            </a:r>
            <a:r>
              <a:rPr lang="en-GB" sz="2000" u="sng" dirty="0" smtClean="0"/>
              <a:t>depends on the particle directions</a:t>
            </a:r>
            <a:endParaRPr lang="en-GB" sz="2000" u="sng" dirty="0"/>
          </a:p>
        </p:txBody>
      </p:sp>
      <p:pic>
        <p:nvPicPr>
          <p:cNvPr id="185" name="Picture 184"/>
          <p:cNvPicPr>
            <a:picLocks noChangeAspect="1"/>
          </p:cNvPicPr>
          <p:nvPr/>
        </p:nvPicPr>
        <p:blipFill>
          <a:blip r:embed="rId8"/>
          <a:stretch>
            <a:fillRect/>
          </a:stretch>
        </p:blipFill>
        <p:spPr>
          <a:xfrm>
            <a:off x="2966080" y="2015496"/>
            <a:ext cx="2282934" cy="1580351"/>
          </a:xfrm>
          <a:prstGeom prst="rect">
            <a:avLst/>
          </a:prstGeom>
        </p:spPr>
      </p:pic>
      <p:pic>
        <p:nvPicPr>
          <p:cNvPr id="186" name="Picture 185"/>
          <p:cNvPicPr>
            <a:picLocks noChangeAspect="1"/>
          </p:cNvPicPr>
          <p:nvPr/>
        </p:nvPicPr>
        <p:blipFill>
          <a:blip r:embed="rId9"/>
          <a:stretch>
            <a:fillRect/>
          </a:stretch>
        </p:blipFill>
        <p:spPr>
          <a:xfrm>
            <a:off x="776897" y="2020301"/>
            <a:ext cx="2244726" cy="1570802"/>
          </a:xfrm>
          <a:prstGeom prst="rect">
            <a:avLst/>
          </a:prstGeom>
        </p:spPr>
      </p:pic>
      <mc:AlternateContent xmlns:mc="http://schemas.openxmlformats.org/markup-compatibility/2006" xmlns:a14="http://schemas.microsoft.com/office/drawing/2010/main">
        <mc:Choice Requires="a14">
          <p:sp>
            <p:nvSpPr>
              <p:cNvPr id="187" name="Rounded Rectangle 186"/>
              <p:cNvSpPr/>
              <p:nvPr/>
            </p:nvSpPr>
            <p:spPr>
              <a:xfrm>
                <a:off x="668093" y="1643307"/>
                <a:ext cx="5272062" cy="320825"/>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cs typeface="Arial" pitchFamily="34" charset="0"/>
                          </a:rPr>
                        </m:ctrlPr>
                      </m:sSubPr>
                      <m:e>
                        <m:r>
                          <a:rPr lang="pt-PT" sz="1600" b="0" i="1" smtClean="0">
                            <a:solidFill>
                              <a:schemeClr val="tx1">
                                <a:lumMod val="75000"/>
                                <a:lumOff val="25000"/>
                              </a:schemeClr>
                            </a:solidFill>
                            <a:latin typeface="Cambria Math" panose="02040503050406030204" pitchFamily="18" charset="0"/>
                            <a:cs typeface="Arial" pitchFamily="34" charset="0"/>
                          </a:rPr>
                          <m:t>𝑙</m:t>
                        </m:r>
                      </m:e>
                      <m:sub>
                        <m:r>
                          <a:rPr lang="pt-PT" sz="1600" b="0" i="1" smtClean="0">
                            <a:solidFill>
                              <a:schemeClr val="tx1">
                                <a:lumMod val="75000"/>
                                <a:lumOff val="25000"/>
                              </a:schemeClr>
                            </a:solidFill>
                            <a:latin typeface="Cambria Math" panose="02040503050406030204" pitchFamily="18" charset="0"/>
                            <a:cs typeface="Arial" pitchFamily="34" charset="0"/>
                          </a:rPr>
                          <m:t>𝜙</m:t>
                        </m:r>
                        <m:r>
                          <a:rPr lang="pt-PT" sz="1600" b="0" i="1" smtClean="0">
                            <a:solidFill>
                              <a:schemeClr val="tx1">
                                <a:lumMod val="75000"/>
                                <a:lumOff val="25000"/>
                              </a:schemeClr>
                            </a:solidFill>
                            <a:latin typeface="Cambria Math" panose="02040503050406030204" pitchFamily="18" charset="0"/>
                            <a:cs typeface="Arial" pitchFamily="34" charset="0"/>
                          </a:rPr>
                          <m:t>′</m:t>
                        </m:r>
                      </m:sub>
                    </m:sSub>
                  </m:oMath>
                </a14:m>
                <a:r>
                  <a:rPr lang="en-GB" sz="1600" dirty="0" smtClean="0">
                    <a:solidFill>
                      <a:schemeClr val="tx1">
                        <a:lumMod val="75000"/>
                        <a:lumOff val="25000"/>
                      </a:schemeClr>
                    </a:solidFill>
                    <a:latin typeface="Calibri" pitchFamily="34" charset="0"/>
                    <a:cs typeface="Arial" pitchFamily="34" charset="0"/>
                  </a:rPr>
                  <a:t> length travelled by particles in </a:t>
                </a:r>
                <a:r>
                  <a:rPr lang="en-GB" sz="1600" dirty="0" err="1" smtClean="0">
                    <a:solidFill>
                      <a:schemeClr val="tx1">
                        <a:lumMod val="75000"/>
                        <a:lumOff val="25000"/>
                      </a:schemeClr>
                    </a:solidFill>
                    <a:latin typeface="Calibri" pitchFamily="34" charset="0"/>
                    <a:cs typeface="Arial" pitchFamily="34" charset="0"/>
                  </a:rPr>
                  <a:t>SkyBin</a:t>
                </a:r>
                <a:r>
                  <a:rPr lang="en-GB" sz="1600" dirty="0" smtClean="0">
                    <a:solidFill>
                      <a:schemeClr val="tx1">
                        <a:lumMod val="75000"/>
                        <a:lumOff val="25000"/>
                      </a:schemeClr>
                    </a:solidFill>
                    <a:latin typeface="Calibri" pitchFamily="34" charset="0"/>
                    <a:cs typeface="Arial" pitchFamily="34" charset="0"/>
                  </a:rPr>
                  <a:t> in </a:t>
                </a:r>
                <a14:m>
                  <m:oMath xmlns:m="http://schemas.openxmlformats.org/officeDocument/2006/math">
                    <m:r>
                      <a:rPr lang="pt-PT" sz="1600" b="0" i="1" smtClean="0">
                        <a:solidFill>
                          <a:schemeClr val="tx1">
                            <a:lumMod val="75000"/>
                            <a:lumOff val="25000"/>
                          </a:schemeClr>
                        </a:solidFill>
                        <a:latin typeface="Cambria Math" panose="02040503050406030204" pitchFamily="18" charset="0"/>
                        <a:cs typeface="Arial" pitchFamily="34" charset="0"/>
                      </a:rPr>
                      <m:t>𝜙</m:t>
                    </m:r>
                    <m:r>
                      <a:rPr lang="pt-PT" sz="1600" b="0" i="1" smtClean="0">
                        <a:solidFill>
                          <a:schemeClr val="tx1">
                            <a:lumMod val="75000"/>
                            <a:lumOff val="25000"/>
                          </a:schemeClr>
                        </a:solidFill>
                        <a:latin typeface="Cambria Math" panose="02040503050406030204" pitchFamily="18" charset="0"/>
                        <a:cs typeface="Arial" pitchFamily="34" charset="0"/>
                      </a:rPr>
                      <m:t>′</m:t>
                    </m:r>
                  </m:oMath>
                </a14:m>
                <a:r>
                  <a:rPr lang="en-GB" sz="1600" dirty="0" smtClean="0">
                    <a:solidFill>
                      <a:schemeClr val="tx1">
                        <a:lumMod val="75000"/>
                        <a:lumOff val="25000"/>
                      </a:schemeClr>
                    </a:solidFill>
                    <a:latin typeface="Calibri" pitchFamily="34" charset="0"/>
                    <a:cs typeface="Arial" pitchFamily="34" charset="0"/>
                  </a:rPr>
                  <a:t> direction</a:t>
                </a:r>
              </a:p>
            </p:txBody>
          </p:sp>
        </mc:Choice>
        <mc:Fallback xmlns="">
          <p:sp>
            <p:nvSpPr>
              <p:cNvPr id="187" name="Rounded Rectangle 186"/>
              <p:cNvSpPr>
                <a:spLocks noRot="1" noChangeAspect="1" noMove="1" noResize="1" noEditPoints="1" noAdjustHandles="1" noChangeArrowheads="1" noChangeShapeType="1" noTextEdit="1"/>
              </p:cNvSpPr>
              <p:nvPr/>
            </p:nvSpPr>
            <p:spPr>
              <a:xfrm>
                <a:off x="668093" y="1643307"/>
                <a:ext cx="5272062" cy="320825"/>
              </a:xfrm>
              <a:prstGeom prst="roundRect">
                <a:avLst/>
              </a:prstGeom>
              <a:blipFill rotWithShape="0">
                <a:blip r:embed="rId12"/>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88" name="Picture 187"/>
          <p:cNvPicPr>
            <a:picLocks noChangeAspect="1"/>
          </p:cNvPicPr>
          <p:nvPr/>
        </p:nvPicPr>
        <p:blipFill>
          <a:blip r:embed="rId13"/>
          <a:stretch>
            <a:fillRect/>
          </a:stretch>
        </p:blipFill>
        <p:spPr>
          <a:xfrm>
            <a:off x="726174" y="4228087"/>
            <a:ext cx="2225622" cy="1465764"/>
          </a:xfrm>
          <a:prstGeom prst="rect">
            <a:avLst/>
          </a:prstGeom>
        </p:spPr>
      </p:pic>
      <p:pic>
        <p:nvPicPr>
          <p:cNvPr id="189" name="Picture 188"/>
          <p:cNvPicPr>
            <a:picLocks noChangeAspect="1"/>
          </p:cNvPicPr>
          <p:nvPr/>
        </p:nvPicPr>
        <p:blipFill>
          <a:blip r:embed="rId14"/>
          <a:stretch>
            <a:fillRect/>
          </a:stretch>
        </p:blipFill>
        <p:spPr>
          <a:xfrm>
            <a:off x="3077235" y="4272277"/>
            <a:ext cx="2196967" cy="1418020"/>
          </a:xfrm>
          <a:prstGeom prst="rect">
            <a:avLst/>
          </a:prstGeom>
        </p:spPr>
      </p:pic>
      <mc:AlternateContent xmlns:mc="http://schemas.openxmlformats.org/markup-compatibility/2006" xmlns:a14="http://schemas.microsoft.com/office/drawing/2010/main">
        <mc:Choice Requires="a14">
          <p:sp>
            <p:nvSpPr>
              <p:cNvPr id="190" name="Rounded Rectangle 189"/>
              <p:cNvSpPr/>
              <p:nvPr/>
            </p:nvSpPr>
            <p:spPr>
              <a:xfrm>
                <a:off x="690098" y="3839000"/>
                <a:ext cx="5272062" cy="320825"/>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cs typeface="Arial" pitchFamily="34" charset="0"/>
                          </a:rPr>
                        </m:ctrlPr>
                      </m:sSubPr>
                      <m:e>
                        <m:r>
                          <a:rPr lang="pt-PT" sz="1600" b="0" i="1" smtClean="0">
                            <a:solidFill>
                              <a:schemeClr val="tx1">
                                <a:lumMod val="75000"/>
                                <a:lumOff val="25000"/>
                              </a:schemeClr>
                            </a:solidFill>
                            <a:latin typeface="Cambria Math" panose="02040503050406030204" pitchFamily="18" charset="0"/>
                            <a:cs typeface="Arial" pitchFamily="34" charset="0"/>
                          </a:rPr>
                          <m:t>𝑙</m:t>
                        </m:r>
                      </m:e>
                      <m:sub>
                        <m:r>
                          <a:rPr lang="pt-PT" sz="1600" b="0" i="1" smtClean="0">
                            <a:solidFill>
                              <a:schemeClr val="tx1">
                                <a:lumMod val="75000"/>
                                <a:lumOff val="25000"/>
                              </a:schemeClr>
                            </a:solidFill>
                            <a:latin typeface="Cambria Math" panose="02040503050406030204" pitchFamily="18" charset="0"/>
                            <a:cs typeface="Arial" pitchFamily="34" charset="0"/>
                          </a:rPr>
                          <m:t>𝛼</m:t>
                        </m:r>
                      </m:sub>
                    </m:sSub>
                  </m:oMath>
                </a14:m>
                <a:r>
                  <a:rPr lang="en-GB" sz="1600" dirty="0" smtClean="0">
                    <a:solidFill>
                      <a:schemeClr val="tx1">
                        <a:lumMod val="75000"/>
                        <a:lumOff val="25000"/>
                      </a:schemeClr>
                    </a:solidFill>
                    <a:latin typeface="Calibri" pitchFamily="34" charset="0"/>
                    <a:cs typeface="Arial" pitchFamily="34" charset="0"/>
                  </a:rPr>
                  <a:t> length travelled by particles in </a:t>
                </a:r>
                <a:r>
                  <a:rPr lang="en-GB" sz="1600" dirty="0" err="1" smtClean="0">
                    <a:solidFill>
                      <a:schemeClr val="tx1">
                        <a:lumMod val="75000"/>
                        <a:lumOff val="25000"/>
                      </a:schemeClr>
                    </a:solidFill>
                    <a:latin typeface="Calibri" pitchFamily="34" charset="0"/>
                    <a:cs typeface="Arial" pitchFamily="34" charset="0"/>
                  </a:rPr>
                  <a:t>SkyBin</a:t>
                </a:r>
                <a:r>
                  <a:rPr lang="en-GB" sz="1600" dirty="0" smtClean="0">
                    <a:solidFill>
                      <a:schemeClr val="tx1">
                        <a:lumMod val="75000"/>
                        <a:lumOff val="25000"/>
                      </a:schemeClr>
                    </a:solidFill>
                    <a:latin typeface="Calibri" pitchFamily="34" charset="0"/>
                    <a:cs typeface="Arial" pitchFamily="34" charset="0"/>
                  </a:rPr>
                  <a:t> in </a:t>
                </a:r>
                <a14:m>
                  <m:oMath xmlns:m="http://schemas.openxmlformats.org/officeDocument/2006/math">
                    <m:r>
                      <a:rPr lang="pt-PT" sz="1600" b="0" i="1" smtClean="0">
                        <a:solidFill>
                          <a:schemeClr val="tx1">
                            <a:lumMod val="75000"/>
                            <a:lumOff val="25000"/>
                          </a:schemeClr>
                        </a:solidFill>
                        <a:latin typeface="Cambria Math" panose="02040503050406030204" pitchFamily="18" charset="0"/>
                        <a:cs typeface="Arial" pitchFamily="34" charset="0"/>
                      </a:rPr>
                      <m:t>𝛼</m:t>
                    </m:r>
                  </m:oMath>
                </a14:m>
                <a:r>
                  <a:rPr lang="en-GB" sz="1600" dirty="0" smtClean="0">
                    <a:solidFill>
                      <a:schemeClr val="tx1">
                        <a:lumMod val="75000"/>
                        <a:lumOff val="25000"/>
                      </a:schemeClr>
                    </a:solidFill>
                    <a:latin typeface="Calibri" pitchFamily="34" charset="0"/>
                    <a:cs typeface="Arial" pitchFamily="34" charset="0"/>
                  </a:rPr>
                  <a:t> direction</a:t>
                </a:r>
              </a:p>
            </p:txBody>
          </p:sp>
        </mc:Choice>
        <mc:Fallback xmlns="">
          <p:sp>
            <p:nvSpPr>
              <p:cNvPr id="190" name="Rounded Rectangle 189"/>
              <p:cNvSpPr>
                <a:spLocks noRot="1" noChangeAspect="1" noMove="1" noResize="1" noEditPoints="1" noAdjustHandles="1" noChangeArrowheads="1" noChangeShapeType="1" noTextEdit="1"/>
              </p:cNvSpPr>
              <p:nvPr/>
            </p:nvSpPr>
            <p:spPr>
              <a:xfrm>
                <a:off x="690098" y="3839000"/>
                <a:ext cx="5272062" cy="320825"/>
              </a:xfrm>
              <a:prstGeom prst="roundRect">
                <a:avLst/>
              </a:prstGeom>
              <a:blipFill rotWithShape="0">
                <a:blip r:embed="rId15"/>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91" name="Rounded Rectangle 190"/>
          <p:cNvSpPr/>
          <p:nvPr/>
        </p:nvSpPr>
        <p:spPr>
          <a:xfrm>
            <a:off x="667231" y="5924289"/>
            <a:ext cx="5235780" cy="509963"/>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92" name="TextBox 191"/>
              <p:cNvSpPr txBox="1"/>
              <p:nvPr/>
            </p:nvSpPr>
            <p:spPr>
              <a:xfrm>
                <a:off x="970014" y="5951481"/>
                <a:ext cx="4528612" cy="452240"/>
              </a:xfrm>
              <a:prstGeom prst="rect">
                <a:avLst/>
              </a:prstGeom>
              <a:noFill/>
            </p:spPr>
            <p:txBody>
              <a:bodyPr wrap="none" lIns="0" tIns="0" rIns="0" bIns="0" rtlCol="0">
                <a:spAutoFit/>
              </a:bodyPr>
              <a:lstStyle/>
              <a:p>
                <a14:m>
                  <m:oMath xmlns:m="http://schemas.openxmlformats.org/officeDocument/2006/math">
                    <m:sSub>
                      <m:sSubPr>
                        <m:ctrlPr>
                          <a:rPr lang="pt-PT" b="0" i="1" smtClean="0">
                            <a:solidFill>
                              <a:schemeClr val="tx1"/>
                            </a:solidFill>
                            <a:latin typeface="Cambria Math" panose="02040503050406030204" pitchFamily="18" charset="0"/>
                          </a:rPr>
                        </m:ctrlPr>
                      </m:sSubPr>
                      <m:e>
                        <m:r>
                          <a:rPr lang="pt-PT" b="0" i="1" smtClean="0">
                            <a:solidFill>
                              <a:schemeClr val="tx1"/>
                            </a:solidFill>
                            <a:latin typeface="Cambria Math" panose="02040503050406030204" pitchFamily="18" charset="0"/>
                          </a:rPr>
                          <m:t>𝑁</m:t>
                        </m:r>
                      </m:e>
                      <m:sub>
                        <m:r>
                          <a:rPr lang="pt-PT" b="0" i="1" smtClean="0">
                            <a:solidFill>
                              <a:schemeClr val="tx1"/>
                            </a:solidFill>
                            <a:latin typeface="Cambria Math" panose="02040503050406030204" pitchFamily="18" charset="0"/>
                          </a:rPr>
                          <m:t>𝑝h</m:t>
                        </m:r>
                      </m:sub>
                    </m:sSub>
                    <m:r>
                      <a:rPr lang="pt-PT" b="0" i="1" smtClean="0">
                        <a:solidFill>
                          <a:schemeClr val="tx1"/>
                        </a:solidFill>
                        <a:latin typeface="Cambria Math" panose="02040503050406030204" pitchFamily="18" charset="0"/>
                      </a:rPr>
                      <m:t>=</m:t>
                    </m:r>
                    <m:sSub>
                      <m:sSubPr>
                        <m:ctrlPr>
                          <a:rPr lang="pt-PT" b="0" i="1" smtClean="0">
                            <a:solidFill>
                              <a:schemeClr val="tx1"/>
                            </a:solidFill>
                            <a:latin typeface="Cambria Math" panose="02040503050406030204" pitchFamily="18" charset="0"/>
                          </a:rPr>
                        </m:ctrlPr>
                      </m:sSubPr>
                      <m:e>
                        <m:r>
                          <a:rPr lang="pt-PT" b="0" i="1" smtClean="0">
                            <a:solidFill>
                              <a:schemeClr val="tx1"/>
                            </a:solidFill>
                            <a:latin typeface="Cambria Math" panose="02040503050406030204" pitchFamily="18" charset="0"/>
                          </a:rPr>
                          <m:t>𝑛</m:t>
                        </m:r>
                      </m:e>
                      <m:sub>
                        <m:r>
                          <a:rPr lang="pt-PT" b="0" i="1" smtClean="0">
                            <a:solidFill>
                              <a:schemeClr val="tx1"/>
                            </a:solidFill>
                            <a:latin typeface="Cambria Math" panose="02040503050406030204" pitchFamily="18" charset="0"/>
                          </a:rPr>
                          <m:t>𝑝𝑎𝑟𝑡𝑖𝑐𝑙𝑒𝑠</m:t>
                        </m:r>
                      </m:sub>
                    </m:sSub>
                    <m:r>
                      <a:rPr lang="pt-PT" b="0" i="1" smtClean="0">
                        <a:solidFill>
                          <a:schemeClr val="tx1"/>
                        </a:solidFill>
                        <a:latin typeface="Cambria Math" panose="02040503050406030204" pitchFamily="18" charset="0"/>
                        <a:ea typeface="Cambria Math" panose="02040503050406030204" pitchFamily="18" charset="0"/>
                      </a:rPr>
                      <m:t>∙</m:t>
                    </m:r>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𝑙</m:t>
                        </m:r>
                      </m:e>
                      <m:sub>
                        <m:r>
                          <a:rPr lang="pt-PT" b="0" i="1" smtClean="0">
                            <a:solidFill>
                              <a:schemeClr val="tx1"/>
                            </a:solidFill>
                            <a:latin typeface="Cambria Math" panose="02040503050406030204" pitchFamily="18" charset="0"/>
                            <a:ea typeface="Cambria Math" panose="02040503050406030204" pitchFamily="18" charset="0"/>
                          </a:rPr>
                          <m:t>𝛼</m:t>
                        </m:r>
                      </m:sub>
                    </m:sSub>
                    <m:f>
                      <m:fPr>
                        <m:ctrlPr>
                          <a:rPr lang="pt-PT" b="0" i="1" smtClean="0">
                            <a:solidFill>
                              <a:schemeClr val="tx1"/>
                            </a:solidFill>
                            <a:latin typeface="Cambria Math" panose="02040503050406030204" pitchFamily="18" charset="0"/>
                            <a:ea typeface="Cambria Math" panose="02040503050406030204" pitchFamily="18" charset="0"/>
                          </a:rPr>
                        </m:ctrlPr>
                      </m:fPr>
                      <m:num>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𝑙</m:t>
                            </m:r>
                          </m:e>
                          <m:sub>
                            <m:r>
                              <a:rPr lang="pt-PT" b="0" i="1" smtClean="0">
                                <a:solidFill>
                                  <a:schemeClr val="tx1"/>
                                </a:solidFill>
                                <a:latin typeface="Cambria Math" panose="02040503050406030204" pitchFamily="18" charset="0"/>
                                <a:ea typeface="Cambria Math" panose="02040503050406030204" pitchFamily="18" charset="0"/>
                              </a:rPr>
                              <m:t>𝜙</m:t>
                            </m:r>
                          </m:sub>
                        </m:sSub>
                      </m:num>
                      <m:den>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𝑙</m:t>
                            </m:r>
                          </m:e>
                          <m:sub>
                            <m:r>
                              <a:rPr lang="pt-PT" b="0" i="1" smtClean="0">
                                <a:solidFill>
                                  <a:schemeClr val="tx1"/>
                                </a:solidFill>
                                <a:latin typeface="Cambria Math" panose="02040503050406030204" pitchFamily="18" charset="0"/>
                                <a:ea typeface="Cambria Math" panose="02040503050406030204" pitchFamily="18" charset="0"/>
                              </a:rPr>
                              <m:t>𝑇𝑜𝑡𝑎𝑙</m:t>
                            </m:r>
                          </m:sub>
                        </m:sSub>
                      </m:den>
                    </m:f>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𝑐</m:t>
                        </m:r>
                      </m:e>
                      <m:sub>
                        <m:r>
                          <a:rPr lang="pt-PT" b="0" i="1" smtClean="0">
                            <a:solidFill>
                              <a:schemeClr val="tx1"/>
                            </a:solidFill>
                            <a:latin typeface="Cambria Math" panose="02040503050406030204" pitchFamily="18" charset="0"/>
                            <a:ea typeface="Cambria Math" panose="02040503050406030204" pitchFamily="18" charset="0"/>
                          </a:rPr>
                          <m:t>𝑘</m:t>
                        </m:r>
                      </m:sub>
                    </m:sSub>
                    <m:d>
                      <m:dPr>
                        <m:ctrlPr>
                          <a:rPr lang="pt-PT" b="0" i="1" smtClean="0">
                            <a:solidFill>
                              <a:schemeClr val="tx1"/>
                            </a:solidFill>
                            <a:latin typeface="Cambria Math" panose="02040503050406030204" pitchFamily="18" charset="0"/>
                            <a:ea typeface="Cambria Math" panose="02040503050406030204" pitchFamily="18" charset="0"/>
                          </a:rPr>
                        </m:ctrlPr>
                      </m:dPr>
                      <m:e>
                        <m:r>
                          <a:rPr lang="pt-PT" b="0" i="1" smtClean="0">
                            <a:solidFill>
                              <a:schemeClr val="tx1"/>
                            </a:solidFill>
                            <a:latin typeface="Cambria Math" panose="02040503050406030204" pitchFamily="18" charset="0"/>
                            <a:ea typeface="Cambria Math" panose="02040503050406030204" pitchFamily="18" charset="0"/>
                          </a:rPr>
                          <m:t>1−</m:t>
                        </m:r>
                        <m:f>
                          <m:fPr>
                            <m:ctrlPr>
                              <a:rPr lang="pt-PT" b="0" i="1" smtClean="0">
                                <a:solidFill>
                                  <a:schemeClr val="tx1"/>
                                </a:solidFill>
                                <a:latin typeface="Cambria Math" panose="02040503050406030204" pitchFamily="18" charset="0"/>
                                <a:ea typeface="Cambria Math" panose="02040503050406030204" pitchFamily="18" charset="0"/>
                              </a:rPr>
                            </m:ctrlPr>
                          </m:fPr>
                          <m:num>
                            <m:r>
                              <a:rPr lang="pt-PT" b="0" i="1" smtClean="0">
                                <a:solidFill>
                                  <a:schemeClr val="tx1"/>
                                </a:solidFill>
                                <a:latin typeface="Cambria Math" panose="02040503050406030204" pitchFamily="18" charset="0"/>
                                <a:ea typeface="Cambria Math" panose="02040503050406030204" pitchFamily="18" charset="0"/>
                              </a:rPr>
                              <m:t>1</m:t>
                            </m:r>
                          </m:num>
                          <m:den>
                            <m:sSup>
                              <m:sSupPr>
                                <m:ctrlPr>
                                  <a:rPr lang="pt-PT" b="0" i="1" smtClean="0">
                                    <a:solidFill>
                                      <a:schemeClr val="tx1"/>
                                    </a:solidFill>
                                    <a:latin typeface="Cambria Math" panose="02040503050406030204" pitchFamily="18" charset="0"/>
                                    <a:ea typeface="Cambria Math" panose="02040503050406030204" pitchFamily="18" charset="0"/>
                                  </a:rPr>
                                </m:ctrlPr>
                              </m:sSupPr>
                              <m:e>
                                <m:r>
                                  <a:rPr lang="pt-PT" b="0" i="1" smtClean="0">
                                    <a:solidFill>
                                      <a:schemeClr val="tx1"/>
                                    </a:solidFill>
                                    <a:latin typeface="Cambria Math" panose="02040503050406030204" pitchFamily="18" charset="0"/>
                                    <a:ea typeface="Cambria Math" panose="02040503050406030204" pitchFamily="18" charset="0"/>
                                  </a:rPr>
                                  <m:t>𝑛</m:t>
                                </m:r>
                              </m:e>
                              <m:sup>
                                <m:r>
                                  <a:rPr lang="pt-PT" b="0" i="1" smtClean="0">
                                    <a:solidFill>
                                      <a:schemeClr val="tx1"/>
                                    </a:solidFill>
                                    <a:latin typeface="Cambria Math" panose="02040503050406030204" pitchFamily="18" charset="0"/>
                                    <a:ea typeface="Cambria Math" panose="02040503050406030204" pitchFamily="18" charset="0"/>
                                  </a:rPr>
                                  <m:t>2</m:t>
                                </m:r>
                              </m:sup>
                            </m:sSup>
                          </m:den>
                        </m:f>
                      </m:e>
                    </m:d>
                    <m:d>
                      <m:dPr>
                        <m:ctrlPr>
                          <a:rPr lang="pt-PT" b="0" i="1" smtClean="0">
                            <a:solidFill>
                              <a:schemeClr val="tx1"/>
                            </a:solidFill>
                            <a:latin typeface="Cambria Math" panose="02040503050406030204" pitchFamily="18" charset="0"/>
                            <a:ea typeface="Cambria Math" panose="02040503050406030204" pitchFamily="18" charset="0"/>
                          </a:rPr>
                        </m:ctrlPr>
                      </m:dPr>
                      <m:e>
                        <m:f>
                          <m:fPr>
                            <m:ctrlPr>
                              <a:rPr lang="pt-PT" b="0" i="1" smtClean="0">
                                <a:solidFill>
                                  <a:schemeClr val="tx1"/>
                                </a:solidFill>
                                <a:latin typeface="Cambria Math" panose="02040503050406030204" pitchFamily="18" charset="0"/>
                                <a:ea typeface="Cambria Math" panose="02040503050406030204" pitchFamily="18" charset="0"/>
                              </a:rPr>
                            </m:ctrlPr>
                          </m:fPr>
                          <m:num>
                            <m:r>
                              <a:rPr lang="pt-PT" b="0" i="1" smtClean="0">
                                <a:solidFill>
                                  <a:schemeClr val="tx1"/>
                                </a:solidFill>
                                <a:latin typeface="Cambria Math" panose="02040503050406030204" pitchFamily="18" charset="0"/>
                                <a:ea typeface="Cambria Math" panose="02040503050406030204" pitchFamily="18" charset="0"/>
                              </a:rPr>
                              <m:t>1</m:t>
                            </m:r>
                          </m:num>
                          <m:den>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𝜆</m:t>
                                </m:r>
                              </m:e>
                              <m:sub>
                                <m:r>
                                  <a:rPr lang="pt-PT" b="0" i="1" smtClean="0">
                                    <a:solidFill>
                                      <a:schemeClr val="tx1"/>
                                    </a:solidFill>
                                    <a:latin typeface="Cambria Math" panose="02040503050406030204" pitchFamily="18" charset="0"/>
                                    <a:ea typeface="Cambria Math" panose="02040503050406030204" pitchFamily="18" charset="0"/>
                                  </a:rPr>
                                  <m:t>2</m:t>
                                </m:r>
                              </m:sub>
                            </m:sSub>
                          </m:den>
                        </m:f>
                        <m:r>
                          <a:rPr lang="pt-PT" b="0" i="1" smtClean="0">
                            <a:solidFill>
                              <a:schemeClr val="tx1"/>
                            </a:solidFill>
                            <a:latin typeface="Cambria Math" panose="02040503050406030204" pitchFamily="18" charset="0"/>
                            <a:ea typeface="Cambria Math" panose="02040503050406030204" pitchFamily="18" charset="0"/>
                          </a:rPr>
                          <m:t>−</m:t>
                        </m:r>
                        <m:f>
                          <m:fPr>
                            <m:ctrlPr>
                              <a:rPr lang="pt-PT" b="0" i="1" smtClean="0">
                                <a:solidFill>
                                  <a:schemeClr val="tx1"/>
                                </a:solidFill>
                                <a:latin typeface="Cambria Math" panose="02040503050406030204" pitchFamily="18" charset="0"/>
                                <a:ea typeface="Cambria Math" panose="02040503050406030204" pitchFamily="18" charset="0"/>
                              </a:rPr>
                            </m:ctrlPr>
                          </m:fPr>
                          <m:num>
                            <m:r>
                              <a:rPr lang="pt-PT" b="0" i="1" smtClean="0">
                                <a:solidFill>
                                  <a:schemeClr val="tx1"/>
                                </a:solidFill>
                                <a:latin typeface="Cambria Math" panose="02040503050406030204" pitchFamily="18" charset="0"/>
                                <a:ea typeface="Cambria Math" panose="02040503050406030204" pitchFamily="18" charset="0"/>
                              </a:rPr>
                              <m:t>1</m:t>
                            </m:r>
                          </m:num>
                          <m:den>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𝜆</m:t>
                                </m:r>
                              </m:e>
                              <m:sub>
                                <m:r>
                                  <a:rPr lang="pt-PT" b="0" i="1" smtClean="0">
                                    <a:solidFill>
                                      <a:schemeClr val="tx1"/>
                                    </a:solidFill>
                                    <a:latin typeface="Cambria Math" panose="02040503050406030204" pitchFamily="18" charset="0"/>
                                    <a:ea typeface="Cambria Math" panose="02040503050406030204" pitchFamily="18" charset="0"/>
                                  </a:rPr>
                                  <m:t>1</m:t>
                                </m:r>
                              </m:sub>
                            </m:sSub>
                          </m:den>
                        </m:f>
                      </m:e>
                    </m:d>
                  </m:oMath>
                </a14:m>
                <a:r>
                  <a:rPr lang="en-US" dirty="0" smtClean="0">
                    <a:solidFill>
                      <a:schemeClr val="tx1"/>
                    </a:solidFill>
                  </a:rPr>
                  <a:t> </a:t>
                </a:r>
                <a:endParaRPr lang="en-US" dirty="0">
                  <a:solidFill>
                    <a:schemeClr val="tx1"/>
                  </a:solidFill>
                </a:endParaRPr>
              </a:p>
            </p:txBody>
          </p:sp>
        </mc:Choice>
        <mc:Fallback xmlns="">
          <p:sp>
            <p:nvSpPr>
              <p:cNvPr id="192" name="TextBox 191"/>
              <p:cNvSpPr txBox="1">
                <a:spLocks noRot="1" noChangeAspect="1" noMove="1" noResize="1" noEditPoints="1" noAdjustHandles="1" noChangeArrowheads="1" noChangeShapeType="1" noTextEdit="1"/>
              </p:cNvSpPr>
              <p:nvPr/>
            </p:nvSpPr>
            <p:spPr>
              <a:xfrm>
                <a:off x="970014" y="5951481"/>
                <a:ext cx="4528612" cy="452240"/>
              </a:xfrm>
              <a:prstGeom prst="rect">
                <a:avLst/>
              </a:prstGeom>
              <a:blipFill rotWithShape="0">
                <a:blip r:embed="rId16"/>
                <a:stretch>
                  <a:fillRect l="-1750" t="-1351" b="-121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3" name="Rectangle 192"/>
              <p:cNvSpPr/>
              <p:nvPr/>
            </p:nvSpPr>
            <p:spPr>
              <a:xfrm>
                <a:off x="1967956" y="4595133"/>
                <a:ext cx="520014" cy="46166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PT" sz="2400" b="0" i="1" smtClean="0">
                              <a:solidFill>
                                <a:srgbClr val="548235"/>
                              </a:solidFill>
                              <a:latin typeface="Cambria Math" panose="02040503050406030204" pitchFamily="18" charset="0"/>
                              <a:cs typeface="Arial" pitchFamily="34" charset="0"/>
                            </a:rPr>
                          </m:ctrlPr>
                        </m:sSubPr>
                        <m:e>
                          <m:r>
                            <a:rPr lang="pt-PT" sz="2400" b="0" i="1" smtClean="0">
                              <a:solidFill>
                                <a:srgbClr val="548235"/>
                              </a:solidFill>
                              <a:latin typeface="Cambria Math" panose="02040503050406030204" pitchFamily="18" charset="0"/>
                              <a:cs typeface="Arial" pitchFamily="34" charset="0"/>
                            </a:rPr>
                            <m:t>𝑙</m:t>
                          </m:r>
                        </m:e>
                        <m:sub>
                          <m:r>
                            <a:rPr lang="pt-PT" sz="2400" b="0" i="1" smtClean="0">
                              <a:solidFill>
                                <a:srgbClr val="548235"/>
                              </a:solidFill>
                              <a:latin typeface="Cambria Math" panose="02040503050406030204" pitchFamily="18" charset="0"/>
                              <a:cs typeface="Arial" pitchFamily="34" charset="0"/>
                            </a:rPr>
                            <m:t>𝛼</m:t>
                          </m:r>
                        </m:sub>
                      </m:sSub>
                    </m:oMath>
                  </m:oMathPara>
                </a14:m>
                <a:endParaRPr lang="en-US" sz="2400" dirty="0">
                  <a:solidFill>
                    <a:srgbClr val="548235"/>
                  </a:solidFill>
                </a:endParaRPr>
              </a:p>
            </p:txBody>
          </p:sp>
        </mc:Choice>
        <mc:Fallback xmlns="">
          <p:sp>
            <p:nvSpPr>
              <p:cNvPr id="193" name="Rectangle 192"/>
              <p:cNvSpPr>
                <a:spLocks noRot="1" noChangeAspect="1" noMove="1" noResize="1" noEditPoints="1" noAdjustHandles="1" noChangeArrowheads="1" noChangeShapeType="1" noTextEdit="1"/>
              </p:cNvSpPr>
              <p:nvPr/>
            </p:nvSpPr>
            <p:spPr>
              <a:xfrm>
                <a:off x="1967956" y="4595133"/>
                <a:ext cx="520014" cy="461665"/>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4" name="Rectangle 193"/>
              <p:cNvSpPr/>
              <p:nvPr/>
            </p:nvSpPr>
            <p:spPr>
              <a:xfrm>
                <a:off x="1885935" y="2464345"/>
                <a:ext cx="540468" cy="494559"/>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PT" sz="2400" b="0" i="1" smtClean="0">
                              <a:solidFill>
                                <a:srgbClr val="92D050"/>
                              </a:solidFill>
                              <a:latin typeface="Cambria Math" panose="02040503050406030204" pitchFamily="18" charset="0"/>
                              <a:cs typeface="Arial" pitchFamily="34" charset="0"/>
                            </a:rPr>
                          </m:ctrlPr>
                        </m:sSubPr>
                        <m:e>
                          <m:r>
                            <a:rPr lang="pt-PT" sz="2400" b="0" i="1" smtClean="0">
                              <a:solidFill>
                                <a:srgbClr val="92D050"/>
                              </a:solidFill>
                              <a:latin typeface="Cambria Math" panose="02040503050406030204" pitchFamily="18" charset="0"/>
                              <a:cs typeface="Arial" pitchFamily="34" charset="0"/>
                            </a:rPr>
                            <m:t>𝑙</m:t>
                          </m:r>
                        </m:e>
                        <m:sub>
                          <m:r>
                            <a:rPr lang="pt-PT" sz="2400" b="0" i="1" smtClean="0">
                              <a:solidFill>
                                <a:srgbClr val="92D050"/>
                              </a:solidFill>
                              <a:latin typeface="Cambria Math" panose="02040503050406030204" pitchFamily="18" charset="0"/>
                              <a:cs typeface="Arial" pitchFamily="34" charset="0"/>
                            </a:rPr>
                            <m:t>𝜙</m:t>
                          </m:r>
                        </m:sub>
                      </m:sSub>
                    </m:oMath>
                  </m:oMathPara>
                </a14:m>
                <a:endParaRPr lang="en-US" sz="2400" dirty="0">
                  <a:solidFill>
                    <a:srgbClr val="92D050"/>
                  </a:solidFill>
                </a:endParaRPr>
              </a:p>
            </p:txBody>
          </p:sp>
        </mc:Choice>
        <mc:Fallback xmlns="">
          <p:sp>
            <p:nvSpPr>
              <p:cNvPr id="194" name="Rectangle 193"/>
              <p:cNvSpPr>
                <a:spLocks noRot="1" noChangeAspect="1" noMove="1" noResize="1" noEditPoints="1" noAdjustHandles="1" noChangeArrowheads="1" noChangeShapeType="1" noTextEdit="1"/>
              </p:cNvSpPr>
              <p:nvPr/>
            </p:nvSpPr>
            <p:spPr>
              <a:xfrm>
                <a:off x="1885935" y="2464345"/>
                <a:ext cx="540468" cy="494559"/>
              </a:xfrm>
              <a:prstGeom prst="rect">
                <a:avLst/>
              </a:prstGeom>
              <a:blipFill rotWithShape="0">
                <a:blip r:embed="rId18"/>
                <a:stretch>
                  <a:fillRect b="-123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5" name="Rectangle 194"/>
              <p:cNvSpPr/>
              <p:nvPr/>
            </p:nvSpPr>
            <p:spPr>
              <a:xfrm>
                <a:off x="4201357" y="4388241"/>
                <a:ext cx="904030" cy="47788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PT" sz="2400" b="0" i="1" smtClean="0">
                              <a:solidFill>
                                <a:srgbClr val="548235"/>
                              </a:solidFill>
                              <a:latin typeface="Cambria Math" panose="02040503050406030204" pitchFamily="18" charset="0"/>
                              <a:cs typeface="Arial" pitchFamily="34" charset="0"/>
                            </a:rPr>
                          </m:ctrlPr>
                        </m:sSubPr>
                        <m:e>
                          <m:r>
                            <a:rPr lang="pt-PT" sz="2400" b="0" i="1" smtClean="0">
                              <a:solidFill>
                                <a:srgbClr val="548235"/>
                              </a:solidFill>
                              <a:latin typeface="Cambria Math" panose="02040503050406030204" pitchFamily="18" charset="0"/>
                              <a:cs typeface="Arial" pitchFamily="34" charset="0"/>
                            </a:rPr>
                            <m:t>𝑛</m:t>
                          </m:r>
                        </m:e>
                        <m:sub>
                          <m:r>
                            <a:rPr lang="pt-PT" sz="2400" b="0" i="1" smtClean="0">
                              <a:solidFill>
                                <a:srgbClr val="548235"/>
                              </a:solidFill>
                              <a:latin typeface="Cambria Math" panose="02040503050406030204" pitchFamily="18" charset="0"/>
                              <a:cs typeface="Arial" pitchFamily="34" charset="0"/>
                            </a:rPr>
                            <m:t>𝑐h</m:t>
                          </m:r>
                          <m:r>
                            <a:rPr lang="pt-PT" sz="2400" b="0" i="1" smtClean="0">
                              <a:solidFill>
                                <a:srgbClr val="548235"/>
                              </a:solidFill>
                              <a:latin typeface="Cambria Math" panose="02040503050406030204" pitchFamily="18" charset="0"/>
                              <a:cs typeface="Arial" pitchFamily="34" charset="0"/>
                            </a:rPr>
                            <m:t>,</m:t>
                          </m:r>
                          <m:r>
                            <a:rPr lang="pt-PT" sz="2400" b="0" i="1" smtClean="0">
                              <a:solidFill>
                                <a:srgbClr val="548235"/>
                              </a:solidFill>
                              <a:latin typeface="Cambria Math" panose="02040503050406030204" pitchFamily="18" charset="0"/>
                              <a:cs typeface="Arial" pitchFamily="34" charset="0"/>
                            </a:rPr>
                            <m:t>𝛼</m:t>
                          </m:r>
                        </m:sub>
                      </m:sSub>
                    </m:oMath>
                  </m:oMathPara>
                </a14:m>
                <a:endParaRPr lang="en-US" sz="2400" dirty="0">
                  <a:solidFill>
                    <a:srgbClr val="548235"/>
                  </a:solidFill>
                </a:endParaRPr>
              </a:p>
            </p:txBody>
          </p:sp>
        </mc:Choice>
        <mc:Fallback xmlns="">
          <p:sp>
            <p:nvSpPr>
              <p:cNvPr id="195" name="Rectangle 194"/>
              <p:cNvSpPr>
                <a:spLocks noRot="1" noChangeAspect="1" noMove="1" noResize="1" noEditPoints="1" noAdjustHandles="1" noChangeArrowheads="1" noChangeShapeType="1" noTextEdit="1"/>
              </p:cNvSpPr>
              <p:nvPr/>
            </p:nvSpPr>
            <p:spPr>
              <a:xfrm>
                <a:off x="4201357" y="4388241"/>
                <a:ext cx="904030" cy="477888"/>
              </a:xfrm>
              <a:prstGeom prst="rect">
                <a:avLst/>
              </a:prstGeom>
              <a:blipFill rotWithShape="0">
                <a:blip r:embed="rId19"/>
                <a:stretch>
                  <a:fillRect/>
                </a:stretch>
              </a:blipFill>
            </p:spPr>
            <p:txBody>
              <a:bodyPr/>
              <a:lstStyle/>
              <a:p>
                <a:r>
                  <a:rPr lang="en-US">
                    <a:noFill/>
                  </a:rPr>
                  <a:t> </a:t>
                </a:r>
              </a:p>
            </p:txBody>
          </p:sp>
        </mc:Fallback>
      </mc:AlternateContent>
      <p:sp>
        <p:nvSpPr>
          <p:cNvPr id="205" name="Arc 204"/>
          <p:cNvSpPr/>
          <p:nvPr/>
        </p:nvSpPr>
        <p:spPr>
          <a:xfrm>
            <a:off x="7227771" y="3933965"/>
            <a:ext cx="836029" cy="832267"/>
          </a:xfrm>
          <a:prstGeom prst="arc">
            <a:avLst>
              <a:gd name="adj1" fmla="val 19796724"/>
              <a:gd name="adj2" fmla="val 9397670"/>
            </a:avLst>
          </a:prstGeom>
          <a:ln w="44450">
            <a:solidFill>
              <a:srgbClr val="62983E"/>
            </a:solidFill>
            <a:prstDash val="sysDot"/>
            <a:headEnd type="triangle"/>
            <a:tailEnd type="none"/>
          </a:ln>
          <a:scene3d>
            <a:camera prst="orthographicFront">
              <a:rot lat="3300000" lon="0" rev="6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6" name="Arc 205"/>
          <p:cNvSpPr/>
          <p:nvPr/>
        </p:nvSpPr>
        <p:spPr>
          <a:xfrm>
            <a:off x="7236639" y="4077714"/>
            <a:ext cx="836029" cy="832267"/>
          </a:xfrm>
          <a:prstGeom prst="arc">
            <a:avLst>
              <a:gd name="adj1" fmla="val 9095041"/>
              <a:gd name="adj2" fmla="val 15139411"/>
            </a:avLst>
          </a:prstGeom>
          <a:ln w="44450">
            <a:solidFill>
              <a:srgbClr val="62983E"/>
            </a:solidFill>
            <a:prstDash val="sysDot"/>
            <a:headEnd type="none"/>
            <a:tailEnd type="triangle"/>
          </a:ln>
          <a:scene3d>
            <a:camera prst="orthographicFront">
              <a:rot lat="3300000" lon="0" rev="6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63" name="Group 52"/>
          <p:cNvGrpSpPr>
            <a:grpSpLocks/>
          </p:cNvGrpSpPr>
          <p:nvPr/>
        </p:nvGrpSpPr>
        <p:grpSpPr bwMode="auto">
          <a:xfrm rot="2686961">
            <a:off x="6874161" y="4771765"/>
            <a:ext cx="248627" cy="421761"/>
            <a:chOff x="7487815" y="3652412"/>
            <a:chExt cx="1656185" cy="2556284"/>
          </a:xfrm>
        </p:grpSpPr>
        <p:sp>
          <p:nvSpPr>
            <p:cNvPr id="64" name="Isosceles Triangle 63"/>
            <p:cNvSpPr/>
            <p:nvPr/>
          </p:nvSpPr>
          <p:spPr>
            <a:xfrm>
              <a:off x="7483927" y="3652296"/>
              <a:ext cx="1656189" cy="2342750"/>
            </a:xfrm>
            <a:prstGeom prst="triangle">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65" name="Oval 64"/>
            <p:cNvSpPr/>
            <p:nvPr/>
          </p:nvSpPr>
          <p:spPr>
            <a:xfrm>
              <a:off x="7482339" y="5847544"/>
              <a:ext cx="1656189" cy="359952"/>
            </a:xfrm>
            <a:prstGeom prst="ellipse">
              <a:avLst/>
            </a:prstGeom>
            <a:gradFill>
              <a:gsLst>
                <a:gs pos="0">
                  <a:srgbClr val="3A0000"/>
                </a:gs>
                <a:gs pos="50000">
                  <a:srgbClr val="800000"/>
                </a:gs>
                <a:gs pos="100000">
                  <a:srgbClr val="FF0000"/>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cxnSp>
        <p:nvCxnSpPr>
          <p:cNvPr id="66" name="Straight Arrow Connector 65"/>
          <p:cNvCxnSpPr/>
          <p:nvPr/>
        </p:nvCxnSpPr>
        <p:spPr>
          <a:xfrm flipV="1">
            <a:off x="7090110" y="4330129"/>
            <a:ext cx="490868" cy="561070"/>
          </a:xfrm>
          <a:prstGeom prst="straightConnector1">
            <a:avLst/>
          </a:prstGeom>
          <a:ln w="25400">
            <a:solidFill>
              <a:schemeClr val="accent6">
                <a:lumMod val="50000"/>
              </a:schemeClr>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28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
                                        </p:tgtEl>
                                        <p:attrNameLst>
                                          <p:attrName>style.visibility</p:attrName>
                                        </p:attrNameLst>
                                      </p:cBhvr>
                                      <p:to>
                                        <p:strVal val="visible"/>
                                      </p:to>
                                    </p:set>
                                    <p:animEffect transition="in" filter="fade">
                                      <p:cBhvr>
                                        <p:cTn id="17" dur="500"/>
                                        <p:tgtEl>
                                          <p:spTgt spid="18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5"/>
                                        </p:tgtEl>
                                        <p:attrNameLst>
                                          <p:attrName>style.visibility</p:attrName>
                                        </p:attrNameLst>
                                      </p:cBhvr>
                                      <p:to>
                                        <p:strVal val="visible"/>
                                      </p:to>
                                    </p:set>
                                    <p:animEffect transition="in" filter="fade">
                                      <p:cBhvr>
                                        <p:cTn id="20" dur="500"/>
                                        <p:tgtEl>
                                          <p:spTgt spid="195"/>
                                        </p:tgtEl>
                                      </p:cBhvr>
                                    </p:animEffect>
                                  </p:childTnLst>
                                </p:cTn>
                              </p:par>
                              <p:par>
                                <p:cTn id="21" presetID="10" presetClass="entr" presetSubtype="0" fill="hold" nodeType="withEffect">
                                  <p:stCondLst>
                                    <p:cond delay="0"/>
                                  </p:stCondLst>
                                  <p:childTnLst>
                                    <p:set>
                                      <p:cBhvr>
                                        <p:cTn id="22" dur="1" fill="hold">
                                          <p:stCondLst>
                                            <p:cond delay="0"/>
                                          </p:stCondLst>
                                        </p:cTn>
                                        <p:tgtEl>
                                          <p:spTgt spid="188"/>
                                        </p:tgtEl>
                                        <p:attrNameLst>
                                          <p:attrName>style.visibility</p:attrName>
                                        </p:attrNameLst>
                                      </p:cBhvr>
                                      <p:to>
                                        <p:strVal val="visible"/>
                                      </p:to>
                                    </p:set>
                                    <p:animEffect transition="in" filter="fade">
                                      <p:cBhvr>
                                        <p:cTn id="23" dur="500"/>
                                        <p:tgtEl>
                                          <p:spTgt spid="18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0"/>
                                        </p:tgtEl>
                                        <p:attrNameLst>
                                          <p:attrName>style.visibility</p:attrName>
                                        </p:attrNameLst>
                                      </p:cBhvr>
                                      <p:to>
                                        <p:strVal val="visible"/>
                                      </p:to>
                                    </p:set>
                                    <p:animEffect transition="in" filter="fade">
                                      <p:cBhvr>
                                        <p:cTn id="29" dur="500"/>
                                        <p:tgtEl>
                                          <p:spTgt spid="19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P spid="190" grpId="0" animBg="1"/>
      <p:bldP spid="191" grpId="0" animBg="1"/>
      <p:bldP spid="192" grpId="0"/>
      <p:bldP spid="193" grpId="0" animBg="1"/>
      <p:bldP spid="194" grpId="0" animBg="1"/>
      <p:bldP spid="19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6564677" y="2372856"/>
            <a:ext cx="2437279" cy="1596493"/>
          </a:xfrm>
          <a:prstGeom prst="rect">
            <a:avLst/>
          </a:prstGeom>
        </p:spPr>
      </p:pic>
      <p:pic>
        <p:nvPicPr>
          <p:cNvPr id="16" name="Picture 15"/>
          <p:cNvPicPr>
            <a:picLocks noChangeAspect="1"/>
          </p:cNvPicPr>
          <p:nvPr/>
        </p:nvPicPr>
        <p:blipFill>
          <a:blip r:embed="rId4"/>
          <a:stretch>
            <a:fillRect/>
          </a:stretch>
        </p:blipFill>
        <p:spPr>
          <a:xfrm>
            <a:off x="6564677" y="4213049"/>
            <a:ext cx="2417622" cy="1586668"/>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Systematic errors vs </a:t>
                </a:r>
                <a14:m>
                  <m:oMath xmlns:m="http://schemas.openxmlformats.org/officeDocument/2006/math">
                    <m:r>
                      <a:rPr lang="pt-PT" b="1" i="1" smtClean="0">
                        <a:latin typeface="Cambria Math" panose="02040503050406030204" pitchFamily="18" charset="0"/>
                      </a:rPr>
                      <m:t>𝒄𝒐</m:t>
                    </m:r>
                    <m:sSup>
                      <m:sSupPr>
                        <m:ctrlPr>
                          <a:rPr lang="pt-PT" b="1" i="1" smtClean="0">
                            <a:latin typeface="Cambria Math" panose="02040503050406030204" pitchFamily="18" charset="0"/>
                          </a:rPr>
                        </m:ctrlPr>
                      </m:sSupPr>
                      <m:e>
                        <m:r>
                          <a:rPr lang="pt-PT" b="1" i="1" smtClean="0">
                            <a:latin typeface="Cambria Math" panose="02040503050406030204" pitchFamily="18" charset="0"/>
                          </a:rPr>
                          <m:t>𝒔</m:t>
                        </m:r>
                      </m:e>
                      <m:sup>
                        <m:r>
                          <a:rPr lang="pt-PT" b="1" i="1" smtClean="0">
                            <a:latin typeface="Cambria Math" panose="02040503050406030204" pitchFamily="18" charset="0"/>
                          </a:rPr>
                          <m:t>𝟐</m:t>
                        </m:r>
                      </m:sup>
                    </m:sSup>
                    <m:r>
                      <a:rPr lang="pt-PT" b="1" i="1" smtClean="0">
                        <a:latin typeface="Cambria Math" panose="02040503050406030204" pitchFamily="18" charset="0"/>
                      </a:rPr>
                      <m:t>(</m:t>
                    </m:r>
                    <m:r>
                      <a:rPr lang="pt-PT" b="1" i="1" smtClean="0">
                        <a:latin typeface="Cambria Math" panose="02040503050406030204" pitchFamily="18" charset="0"/>
                      </a:rPr>
                      <m:t>𝜽</m:t>
                    </m:r>
                    <m:r>
                      <a:rPr lang="pt-PT" b="1" i="1" smtClean="0">
                        <a:latin typeface="Cambria Math" panose="02040503050406030204" pitchFamily="18" charset="0"/>
                      </a:rPr>
                      <m:t>)</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5"/>
                <a:stretch>
                  <a:fillRect l="-1818" t="-935" b="-1495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130</a:t>
            </a:fld>
            <a:endParaRPr lang="en-US" dirty="0"/>
          </a:p>
        </p:txBody>
      </p:sp>
      <p:pic>
        <p:nvPicPr>
          <p:cNvPr id="5" name="Picture 4"/>
          <p:cNvPicPr>
            <a:picLocks noChangeAspect="1"/>
          </p:cNvPicPr>
          <p:nvPr/>
        </p:nvPicPr>
        <p:blipFill>
          <a:blip r:embed="rId6"/>
          <a:stretch>
            <a:fillRect/>
          </a:stretch>
        </p:blipFill>
        <p:spPr>
          <a:xfrm>
            <a:off x="10423" y="1228742"/>
            <a:ext cx="5556760" cy="1851657"/>
          </a:xfrm>
          <a:prstGeom prst="rect">
            <a:avLst/>
          </a:prstGeom>
        </p:spPr>
      </p:pic>
      <p:pic>
        <p:nvPicPr>
          <p:cNvPr id="6" name="Picture 5"/>
          <p:cNvPicPr>
            <a:picLocks noChangeAspect="1"/>
          </p:cNvPicPr>
          <p:nvPr/>
        </p:nvPicPr>
        <p:blipFill>
          <a:blip r:embed="rId7"/>
          <a:stretch>
            <a:fillRect/>
          </a:stretch>
        </p:blipFill>
        <p:spPr>
          <a:xfrm>
            <a:off x="-1" y="3083168"/>
            <a:ext cx="5578811" cy="1818591"/>
          </a:xfrm>
          <a:prstGeom prst="rect">
            <a:avLst/>
          </a:prstGeom>
        </p:spPr>
      </p:pic>
      <p:pic>
        <p:nvPicPr>
          <p:cNvPr id="7" name="Picture 6"/>
          <p:cNvPicPr>
            <a:picLocks noChangeAspect="1"/>
          </p:cNvPicPr>
          <p:nvPr/>
        </p:nvPicPr>
        <p:blipFill>
          <a:blip r:embed="rId8"/>
          <a:stretch>
            <a:fillRect/>
          </a:stretch>
        </p:blipFill>
        <p:spPr>
          <a:xfrm>
            <a:off x="-1" y="4827511"/>
            <a:ext cx="5578812" cy="1785526"/>
          </a:xfrm>
          <a:prstGeom prst="rect">
            <a:avLst/>
          </a:prstGeom>
        </p:spPr>
      </p:pic>
      <p:sp>
        <p:nvSpPr>
          <p:cNvPr id="8" name="Rounded Rectangle 7"/>
          <p:cNvSpPr/>
          <p:nvPr/>
        </p:nvSpPr>
        <p:spPr>
          <a:xfrm>
            <a:off x="3098329" y="945088"/>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Iron</a:t>
            </a:r>
            <a:endParaRPr lang="en-GB" sz="1100" dirty="0" smtClean="0">
              <a:solidFill>
                <a:srgbClr val="800000"/>
              </a:solidFill>
              <a:latin typeface="Calibri" pitchFamily="34" charset="0"/>
              <a:cs typeface="Arial" pitchFamily="34" charset="0"/>
            </a:endParaRPr>
          </a:p>
        </p:txBody>
      </p:sp>
      <p:sp>
        <p:nvSpPr>
          <p:cNvPr id="9" name="Rounded Rectangle 8"/>
          <p:cNvSpPr/>
          <p:nvPr/>
        </p:nvSpPr>
        <p:spPr>
          <a:xfrm>
            <a:off x="221900" y="944447"/>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Proton</a:t>
            </a:r>
            <a:endParaRPr lang="en-GB" sz="1100" dirty="0" smtClean="0">
              <a:solidFill>
                <a:srgbClr val="800000"/>
              </a:solidFill>
              <a:latin typeface="Calibri" pitchFamily="34" charset="0"/>
              <a:cs typeface="Arial" pitchFamily="34" charset="0"/>
            </a:endParaRPr>
          </a:p>
        </p:txBody>
      </p:sp>
      <p:sp>
        <p:nvSpPr>
          <p:cNvPr id="10" name="Rounded Rectangle 9"/>
          <p:cNvSpPr/>
          <p:nvPr/>
        </p:nvSpPr>
        <p:spPr>
          <a:xfrm>
            <a:off x="5532167" y="1800828"/>
            <a:ext cx="876139" cy="431931"/>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Total signal</a:t>
            </a:r>
            <a:endParaRPr lang="en-GB" sz="1100" dirty="0" smtClean="0">
              <a:solidFill>
                <a:srgbClr val="800000"/>
              </a:solidFill>
              <a:latin typeface="Calibri" pitchFamily="34" charset="0"/>
              <a:cs typeface="Arial" pitchFamily="34" charset="0"/>
            </a:endParaRPr>
          </a:p>
        </p:txBody>
      </p:sp>
      <p:sp>
        <p:nvSpPr>
          <p:cNvPr id="11" name="Rounded Rectangle 10"/>
          <p:cNvSpPr/>
          <p:nvPr/>
        </p:nvSpPr>
        <p:spPr>
          <a:xfrm>
            <a:off x="5532168" y="3519910"/>
            <a:ext cx="876139" cy="431931"/>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EM signal</a:t>
            </a:r>
            <a:endParaRPr lang="en-GB" sz="1100" dirty="0" smtClean="0">
              <a:solidFill>
                <a:srgbClr val="800000"/>
              </a:solidFill>
              <a:latin typeface="Calibri" pitchFamily="34" charset="0"/>
              <a:cs typeface="Arial" pitchFamily="34" charset="0"/>
            </a:endParaRPr>
          </a:p>
        </p:txBody>
      </p:sp>
      <p:sp>
        <p:nvSpPr>
          <p:cNvPr id="12" name="Rounded Rectangle 11"/>
          <p:cNvSpPr/>
          <p:nvPr/>
        </p:nvSpPr>
        <p:spPr>
          <a:xfrm>
            <a:off x="5567183" y="5335530"/>
            <a:ext cx="876139" cy="431931"/>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err="1" smtClean="0">
                <a:solidFill>
                  <a:srgbClr val="800000"/>
                </a:solidFill>
                <a:latin typeface="Calibri" pitchFamily="34" charset="0"/>
                <a:cs typeface="Arial" pitchFamily="34" charset="0"/>
              </a:rPr>
              <a:t>Muonic</a:t>
            </a:r>
            <a:r>
              <a:rPr lang="en-GB" sz="1400" dirty="0" smtClean="0">
                <a:solidFill>
                  <a:srgbClr val="800000"/>
                </a:solidFill>
                <a:latin typeface="Calibri" pitchFamily="34" charset="0"/>
                <a:cs typeface="Arial" pitchFamily="34" charset="0"/>
              </a:rPr>
              <a:t> signal</a:t>
            </a:r>
            <a:endParaRPr lang="en-GB" sz="1100" dirty="0" smtClean="0">
              <a:solidFill>
                <a:srgbClr val="800000"/>
              </a:solidFill>
              <a:latin typeface="Calibri" pitchFamily="34" charset="0"/>
              <a:cs typeface="Arial" pitchFamily="34" charset="0"/>
            </a:endParaRPr>
          </a:p>
        </p:txBody>
      </p:sp>
      <p:sp>
        <p:nvSpPr>
          <p:cNvPr id="13" name="Rounded Rectangle 12"/>
          <p:cNvSpPr/>
          <p:nvPr/>
        </p:nvSpPr>
        <p:spPr>
          <a:xfrm>
            <a:off x="7046989" y="3927337"/>
            <a:ext cx="1573651" cy="303582"/>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Iron</a:t>
            </a:r>
            <a:endParaRPr lang="en-GB" sz="1100" dirty="0" smtClean="0">
              <a:solidFill>
                <a:srgbClr val="800000"/>
              </a:solidFill>
              <a:latin typeface="Calibri" pitchFamily="34" charset="0"/>
              <a:cs typeface="Arial" pitchFamily="34" charset="0"/>
            </a:endParaRPr>
          </a:p>
        </p:txBody>
      </p:sp>
      <p:sp>
        <p:nvSpPr>
          <p:cNvPr id="14" name="Rounded Rectangle 13"/>
          <p:cNvSpPr/>
          <p:nvPr/>
        </p:nvSpPr>
        <p:spPr>
          <a:xfrm>
            <a:off x="7040469" y="2069274"/>
            <a:ext cx="1573651" cy="303582"/>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Proton</a:t>
            </a:r>
            <a:endParaRPr lang="en-GB" sz="1100" dirty="0" smtClean="0">
              <a:solidFill>
                <a:srgbClr val="800000"/>
              </a:solidFill>
              <a:latin typeface="Calibri" pitchFamily="34" charset="0"/>
              <a:cs typeface="Arial" pitchFamily="34" charset="0"/>
            </a:endParaRPr>
          </a:p>
        </p:txBody>
      </p:sp>
    </p:spTree>
    <p:extLst>
      <p:ext uri="{BB962C8B-B14F-4D97-AF65-F5344CB8AC3E}">
        <p14:creationId xmlns:p14="http://schemas.microsoft.com/office/powerpoint/2010/main" val="368555803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a:t>
            </a:r>
            <a:r>
              <a:rPr lang="en-US" dirty="0" smtClean="0"/>
              <a:t>resolution for vertical and inclined events</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131</a:t>
            </a:fld>
            <a:endParaRPr lang="en-US" dirty="0"/>
          </a:p>
        </p:txBody>
      </p:sp>
      <p:pic>
        <p:nvPicPr>
          <p:cNvPr id="5" name="Picture 4"/>
          <p:cNvPicPr>
            <a:picLocks noChangeAspect="1"/>
          </p:cNvPicPr>
          <p:nvPr/>
        </p:nvPicPr>
        <p:blipFill>
          <a:blip r:embed="rId3"/>
          <a:stretch>
            <a:fillRect/>
          </a:stretch>
        </p:blipFill>
        <p:spPr>
          <a:xfrm>
            <a:off x="353932" y="1589408"/>
            <a:ext cx="5884308" cy="1970492"/>
          </a:xfrm>
          <a:prstGeom prst="rect">
            <a:avLst/>
          </a:prstGeom>
        </p:spPr>
      </p:pic>
      <p:pic>
        <p:nvPicPr>
          <p:cNvPr id="6" name="Picture 5"/>
          <p:cNvPicPr>
            <a:picLocks noChangeAspect="1"/>
          </p:cNvPicPr>
          <p:nvPr/>
        </p:nvPicPr>
        <p:blipFill>
          <a:blip r:embed="rId4"/>
          <a:stretch>
            <a:fillRect/>
          </a:stretch>
        </p:blipFill>
        <p:spPr>
          <a:xfrm>
            <a:off x="377190" y="4132039"/>
            <a:ext cx="5861050" cy="1941429"/>
          </a:xfrm>
          <a:prstGeom prst="rect">
            <a:avLst/>
          </a:prstGeom>
        </p:spPr>
      </p:pic>
      <mc:AlternateContent xmlns:mc="http://schemas.openxmlformats.org/markup-compatibility/2006" xmlns:a14="http://schemas.microsoft.com/office/drawing/2010/main">
        <mc:Choice Requires="a14">
          <p:sp>
            <p:nvSpPr>
              <p:cNvPr id="8" name="Rounded Rectangle 7"/>
              <p:cNvSpPr/>
              <p:nvPr/>
            </p:nvSpPr>
            <p:spPr>
              <a:xfrm>
                <a:off x="468313" y="1257595"/>
                <a:ext cx="4355771" cy="34768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Para xmlns:m="http://schemas.openxmlformats.org/officeDocument/2006/math">
                    <m:oMathParaPr>
                      <m:jc m:val="centerGroup"/>
                    </m:oMathParaPr>
                    <m:oMath xmlns:m="http://schemas.openxmlformats.org/officeDocument/2006/math">
                      <m:r>
                        <a:rPr lang="pt-PT" sz="1400" b="0" i="1" smtClean="0">
                          <a:solidFill>
                            <a:schemeClr val="bg1"/>
                          </a:solidFill>
                          <a:latin typeface="Cambria Math" panose="02040503050406030204" pitchFamily="18" charset="0"/>
                          <a:cs typeface="Arial" pitchFamily="34" charset="0"/>
                        </a:rPr>
                        <m:t>𝜃</m:t>
                      </m:r>
                      <m:r>
                        <a:rPr lang="pt-PT" sz="1400" b="0" i="1" smtClean="0">
                          <a:solidFill>
                            <a:schemeClr val="bg1"/>
                          </a:solidFill>
                          <a:latin typeface="Cambria Math" panose="02040503050406030204" pitchFamily="18" charset="0"/>
                          <a:cs typeface="Arial" pitchFamily="34" charset="0"/>
                        </a:rPr>
                        <m:t>∈</m:t>
                      </m:r>
                      <m:d>
                        <m:dPr>
                          <m:begChr m:val="["/>
                          <m:endChr m:val="]"/>
                          <m:ctrlPr>
                            <a:rPr lang="pt-PT" sz="1400" b="0" i="1" smtClean="0">
                              <a:solidFill>
                                <a:schemeClr val="bg1"/>
                              </a:solidFill>
                              <a:latin typeface="Cambria Math" panose="02040503050406030204" pitchFamily="18" charset="0"/>
                              <a:cs typeface="Arial" pitchFamily="34" charset="0"/>
                            </a:rPr>
                          </m:ctrlPr>
                        </m:dPr>
                        <m:e>
                          <m:r>
                            <a:rPr lang="pt-PT" sz="1400" b="0" i="1" smtClean="0">
                              <a:solidFill>
                                <a:schemeClr val="bg1"/>
                              </a:solidFill>
                              <a:latin typeface="Cambria Math" panose="02040503050406030204" pitchFamily="18" charset="0"/>
                              <a:cs typeface="Arial" pitchFamily="34" charset="0"/>
                            </a:rPr>
                            <m:t>0</m:t>
                          </m:r>
                          <m:r>
                            <a:rPr lang="pt-PT" sz="1400" b="0" i="1" smtClean="0">
                              <a:solidFill>
                                <a:schemeClr val="bg1"/>
                              </a:solidFill>
                              <a:latin typeface="Cambria Math" panose="02040503050406030204" pitchFamily="18" charset="0"/>
                              <a:ea typeface="Cambria Math" panose="02040503050406030204" pitchFamily="18" charset="0"/>
                              <a:cs typeface="Arial" pitchFamily="34" charset="0"/>
                            </a:rPr>
                            <m:t>°,29°</m:t>
                          </m:r>
                        </m:e>
                      </m:d>
                    </m:oMath>
                  </m:oMathPara>
                </a14:m>
                <a:endParaRPr lang="en-US" sz="1400" dirty="0">
                  <a:solidFill>
                    <a:schemeClr val="bg1"/>
                  </a:solidFill>
                  <a:latin typeface="Calibri" pitchFamily="34" charset="0"/>
                  <a:cs typeface="Arial" pitchFamily="34" charset="0"/>
                </a:endParaRPr>
              </a:p>
            </p:txBody>
          </p:sp>
        </mc:Choice>
        <mc:Fallback xmlns="">
          <p:sp>
            <p:nvSpPr>
              <p:cNvPr id="8" name="Rounded Rectangle 7"/>
              <p:cNvSpPr>
                <a:spLocks noRot="1" noChangeAspect="1" noMove="1" noResize="1" noEditPoints="1" noAdjustHandles="1" noChangeArrowheads="1" noChangeShapeType="1" noTextEdit="1"/>
              </p:cNvSpPr>
              <p:nvPr/>
            </p:nvSpPr>
            <p:spPr>
              <a:xfrm>
                <a:off x="468313" y="1257595"/>
                <a:ext cx="4355771" cy="347686"/>
              </a:xfrm>
              <a:prstGeom prst="roundRect">
                <a:avLst/>
              </a:prstGeom>
              <a:blipFill rotWithShape="0">
                <a:blip r:embed="rId5"/>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p:cNvSpPr/>
              <p:nvPr/>
            </p:nvSpPr>
            <p:spPr>
              <a:xfrm>
                <a:off x="558611" y="3784353"/>
                <a:ext cx="4355771" cy="34768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Para xmlns:m="http://schemas.openxmlformats.org/officeDocument/2006/math">
                    <m:oMathParaPr>
                      <m:jc m:val="centerGroup"/>
                    </m:oMathParaPr>
                    <m:oMath xmlns:m="http://schemas.openxmlformats.org/officeDocument/2006/math">
                      <m:r>
                        <a:rPr lang="pt-PT" sz="1400" b="0" i="1" smtClean="0">
                          <a:solidFill>
                            <a:schemeClr val="bg1"/>
                          </a:solidFill>
                          <a:latin typeface="Cambria Math" panose="02040503050406030204" pitchFamily="18" charset="0"/>
                          <a:cs typeface="Arial" pitchFamily="34" charset="0"/>
                        </a:rPr>
                        <m:t>𝜃</m:t>
                      </m:r>
                      <m:r>
                        <a:rPr lang="pt-PT" sz="1400" b="0" i="1" smtClean="0">
                          <a:solidFill>
                            <a:schemeClr val="bg1"/>
                          </a:solidFill>
                          <a:latin typeface="Cambria Math" panose="02040503050406030204" pitchFamily="18" charset="0"/>
                          <a:cs typeface="Arial" pitchFamily="34" charset="0"/>
                        </a:rPr>
                        <m:t>∈</m:t>
                      </m:r>
                      <m:d>
                        <m:dPr>
                          <m:begChr m:val="["/>
                          <m:endChr m:val="]"/>
                          <m:ctrlPr>
                            <a:rPr lang="pt-PT" sz="1400" b="0" i="1" smtClean="0">
                              <a:solidFill>
                                <a:schemeClr val="bg1"/>
                              </a:solidFill>
                              <a:latin typeface="Cambria Math" panose="02040503050406030204" pitchFamily="18" charset="0"/>
                              <a:cs typeface="Arial" pitchFamily="34" charset="0"/>
                            </a:rPr>
                          </m:ctrlPr>
                        </m:dPr>
                        <m:e>
                          <m:r>
                            <a:rPr lang="pt-PT" sz="1400" b="0" i="1" smtClean="0">
                              <a:solidFill>
                                <a:schemeClr val="bg1"/>
                              </a:solidFill>
                              <a:latin typeface="Cambria Math" panose="02040503050406030204" pitchFamily="18" charset="0"/>
                              <a:cs typeface="Arial" pitchFamily="34" charset="0"/>
                            </a:rPr>
                            <m:t>48</m:t>
                          </m:r>
                          <m:r>
                            <a:rPr lang="pt-PT" sz="1400" b="0" i="1" smtClean="0">
                              <a:solidFill>
                                <a:schemeClr val="bg1"/>
                              </a:solidFill>
                              <a:latin typeface="Cambria Math" panose="02040503050406030204" pitchFamily="18" charset="0"/>
                              <a:ea typeface="Cambria Math" panose="02040503050406030204" pitchFamily="18" charset="0"/>
                              <a:cs typeface="Arial" pitchFamily="34" charset="0"/>
                            </a:rPr>
                            <m:t>°,60°</m:t>
                          </m:r>
                        </m:e>
                      </m:d>
                    </m:oMath>
                  </m:oMathPara>
                </a14:m>
                <a:endParaRPr lang="en-US" sz="1400" dirty="0">
                  <a:solidFill>
                    <a:schemeClr val="bg1"/>
                  </a:solidFill>
                  <a:latin typeface="Calibri" pitchFamily="34" charset="0"/>
                  <a:cs typeface="Arial" pitchFamily="34" charset="0"/>
                </a:endParaRPr>
              </a:p>
            </p:txBody>
          </p:sp>
        </mc:Choice>
        <mc:Fallback xmlns="">
          <p:sp>
            <p:nvSpPr>
              <p:cNvPr id="9" name="Rounded Rectangle 8"/>
              <p:cNvSpPr>
                <a:spLocks noRot="1" noChangeAspect="1" noMove="1" noResize="1" noEditPoints="1" noAdjustHandles="1" noChangeArrowheads="1" noChangeShapeType="1" noTextEdit="1"/>
              </p:cNvSpPr>
              <p:nvPr/>
            </p:nvSpPr>
            <p:spPr>
              <a:xfrm>
                <a:off x="558611" y="3784353"/>
                <a:ext cx="4355771" cy="347686"/>
              </a:xfrm>
              <a:prstGeom prst="roundRect">
                <a:avLst/>
              </a:prstGeom>
              <a:blipFill rotWithShape="0">
                <a:blip r:embed="rId6"/>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0" name="Rounded Rectangle 9"/>
          <p:cNvSpPr/>
          <p:nvPr/>
        </p:nvSpPr>
        <p:spPr>
          <a:xfrm>
            <a:off x="3760869" y="6226240"/>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Iron</a:t>
            </a:r>
            <a:endParaRPr lang="en-GB" sz="1100" dirty="0" smtClean="0">
              <a:solidFill>
                <a:srgbClr val="800000"/>
              </a:solidFill>
              <a:latin typeface="Calibri" pitchFamily="34" charset="0"/>
              <a:cs typeface="Arial" pitchFamily="34" charset="0"/>
            </a:endParaRPr>
          </a:p>
        </p:txBody>
      </p:sp>
      <p:sp>
        <p:nvSpPr>
          <p:cNvPr id="11" name="Rounded Rectangle 10"/>
          <p:cNvSpPr/>
          <p:nvPr/>
        </p:nvSpPr>
        <p:spPr>
          <a:xfrm>
            <a:off x="785329" y="6226240"/>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Proton</a:t>
            </a:r>
            <a:endParaRPr lang="en-GB" sz="1100" dirty="0" smtClean="0">
              <a:solidFill>
                <a:srgbClr val="800000"/>
              </a:solidFill>
              <a:latin typeface="Calibri" pitchFamily="34" charset="0"/>
              <a:cs typeface="Arial" pitchFamily="34" charset="0"/>
            </a:endParaRPr>
          </a:p>
        </p:txBody>
      </p:sp>
    </p:spTree>
    <p:extLst>
      <p:ext uri="{BB962C8B-B14F-4D97-AF65-F5344CB8AC3E}">
        <p14:creationId xmlns:p14="http://schemas.microsoft.com/office/powerpoint/2010/main" val="367710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calibrations: </a:t>
            </a:r>
            <a:r>
              <a:rPr lang="en-US" dirty="0" smtClean="0"/>
              <a:t>resolutions vs theta</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132</a:t>
            </a:fld>
            <a:endParaRPr lang="en-US" dirty="0"/>
          </a:p>
        </p:txBody>
      </p:sp>
      <p:pic>
        <p:nvPicPr>
          <p:cNvPr id="5" name="Picture 4"/>
          <p:cNvPicPr>
            <a:picLocks noChangeAspect="1"/>
          </p:cNvPicPr>
          <p:nvPr/>
        </p:nvPicPr>
        <p:blipFill>
          <a:blip r:embed="rId3"/>
          <a:stretch>
            <a:fillRect/>
          </a:stretch>
        </p:blipFill>
        <p:spPr>
          <a:xfrm>
            <a:off x="1389447" y="4279489"/>
            <a:ext cx="6080626" cy="2353867"/>
          </a:xfrm>
          <a:prstGeom prst="rect">
            <a:avLst/>
          </a:prstGeom>
        </p:spPr>
      </p:pic>
      <p:pic>
        <p:nvPicPr>
          <p:cNvPr id="6" name="Picture 5"/>
          <p:cNvPicPr>
            <a:picLocks noChangeAspect="1"/>
          </p:cNvPicPr>
          <p:nvPr/>
        </p:nvPicPr>
        <p:blipFill>
          <a:blip r:embed="rId4"/>
          <a:stretch>
            <a:fillRect/>
          </a:stretch>
        </p:blipFill>
        <p:spPr>
          <a:xfrm>
            <a:off x="183048" y="1242220"/>
            <a:ext cx="4134538" cy="2819205"/>
          </a:xfrm>
          <a:prstGeom prst="rect">
            <a:avLst/>
          </a:prstGeom>
        </p:spPr>
      </p:pic>
      <p:pic>
        <p:nvPicPr>
          <p:cNvPr id="7" name="Picture 6"/>
          <p:cNvPicPr>
            <a:picLocks noChangeAspect="1"/>
          </p:cNvPicPr>
          <p:nvPr/>
        </p:nvPicPr>
        <p:blipFill>
          <a:blip r:embed="rId5"/>
          <a:stretch>
            <a:fillRect/>
          </a:stretch>
        </p:blipFill>
        <p:spPr>
          <a:xfrm>
            <a:off x="4757942" y="1316541"/>
            <a:ext cx="4134538" cy="2782592"/>
          </a:xfrm>
          <a:prstGeom prst="rect">
            <a:avLst/>
          </a:prstGeom>
        </p:spPr>
      </p:pic>
      <p:sp>
        <p:nvSpPr>
          <p:cNvPr id="8" name="Rounded Rectangle 7"/>
          <p:cNvSpPr/>
          <p:nvPr/>
        </p:nvSpPr>
        <p:spPr>
          <a:xfrm>
            <a:off x="1910708" y="872717"/>
            <a:ext cx="1044004" cy="328332"/>
          </a:xfrm>
          <a:prstGeom prst="roundRect">
            <a:avLst/>
          </a:prstGeom>
          <a:solidFill>
            <a:schemeClr val="bg1"/>
          </a:solidFill>
          <a:ln w="3492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2000" b="1" dirty="0" err="1" smtClean="0">
                <a:solidFill>
                  <a:srgbClr val="0070C0"/>
                </a:solidFill>
                <a:cs typeface="Arial" pitchFamily="34" charset="0"/>
              </a:rPr>
              <a:t>Proton</a:t>
            </a:r>
            <a:endParaRPr lang="en-GB" sz="2000" b="1" dirty="0" smtClean="0">
              <a:solidFill>
                <a:srgbClr val="0070C0"/>
              </a:solidFill>
              <a:latin typeface="Calibri" pitchFamily="34" charset="0"/>
              <a:cs typeface="Arial" pitchFamily="34" charset="0"/>
            </a:endParaRPr>
          </a:p>
        </p:txBody>
      </p:sp>
      <p:sp>
        <p:nvSpPr>
          <p:cNvPr id="9" name="Rounded Rectangle 8"/>
          <p:cNvSpPr/>
          <p:nvPr/>
        </p:nvSpPr>
        <p:spPr>
          <a:xfrm>
            <a:off x="6628862" y="917382"/>
            <a:ext cx="1044004" cy="328332"/>
          </a:xfrm>
          <a:prstGeom prst="roundRect">
            <a:avLst/>
          </a:prstGeom>
          <a:solidFill>
            <a:schemeClr val="bg1"/>
          </a:solidFill>
          <a:ln w="3492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2000" b="1" dirty="0" err="1" smtClean="0">
                <a:solidFill>
                  <a:srgbClr val="FF0000"/>
                </a:solidFill>
                <a:cs typeface="Arial" pitchFamily="34" charset="0"/>
              </a:rPr>
              <a:t>Iron</a:t>
            </a:r>
            <a:endParaRPr lang="en-GB" sz="2000" b="1" dirty="0" smtClean="0">
              <a:solidFill>
                <a:srgbClr val="FF0000"/>
              </a:solidFill>
              <a:latin typeface="Calibri" pitchFamily="34" charset="0"/>
              <a:cs typeface="Arial" pitchFamily="34" charset="0"/>
            </a:endParaRPr>
          </a:p>
        </p:txBody>
      </p:sp>
    </p:spTree>
    <p:extLst>
      <p:ext uri="{BB962C8B-B14F-4D97-AF65-F5344CB8AC3E}">
        <p14:creationId xmlns:p14="http://schemas.microsoft.com/office/powerpoint/2010/main" val="137405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Mixture Composition</a:t>
            </a:r>
            <a:r>
              <a:rPr lang="en-US" sz="1800" dirty="0" smtClean="0"/>
              <a:t> (50%/50% iron proton): CIC curves</a:t>
            </a:r>
            <a:endParaRPr lang="en-US" sz="180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133</a:t>
            </a:fld>
            <a:endParaRPr lang="en-US" dirty="0"/>
          </a:p>
        </p:txBody>
      </p:sp>
      <p:pic>
        <p:nvPicPr>
          <p:cNvPr id="5" name="Picture 4"/>
          <p:cNvPicPr>
            <a:picLocks noChangeAspect="1"/>
          </p:cNvPicPr>
          <p:nvPr/>
        </p:nvPicPr>
        <p:blipFill>
          <a:blip r:embed="rId3"/>
          <a:stretch>
            <a:fillRect/>
          </a:stretch>
        </p:blipFill>
        <p:spPr>
          <a:xfrm>
            <a:off x="79177" y="1033493"/>
            <a:ext cx="5671383" cy="3794515"/>
          </a:xfrm>
          <a:prstGeom prst="rect">
            <a:avLst/>
          </a:prstGeom>
        </p:spPr>
      </p:pic>
      <p:pic>
        <p:nvPicPr>
          <p:cNvPr id="6" name="Picture 5"/>
          <p:cNvPicPr>
            <a:picLocks noChangeAspect="1"/>
          </p:cNvPicPr>
          <p:nvPr/>
        </p:nvPicPr>
        <p:blipFill>
          <a:blip r:embed="rId4"/>
          <a:stretch>
            <a:fillRect/>
          </a:stretch>
        </p:blipFill>
        <p:spPr>
          <a:xfrm>
            <a:off x="4696855" y="3106268"/>
            <a:ext cx="3928384" cy="1222708"/>
          </a:xfrm>
          <a:prstGeom prst="rect">
            <a:avLst/>
          </a:prstGeom>
        </p:spPr>
      </p:pic>
      <p:pic>
        <p:nvPicPr>
          <p:cNvPr id="7" name="Picture 6"/>
          <p:cNvPicPr>
            <a:picLocks noChangeAspect="1"/>
          </p:cNvPicPr>
          <p:nvPr/>
        </p:nvPicPr>
        <p:blipFill>
          <a:blip r:embed="rId5"/>
          <a:stretch>
            <a:fillRect/>
          </a:stretch>
        </p:blipFill>
        <p:spPr>
          <a:xfrm>
            <a:off x="4197716" y="4287520"/>
            <a:ext cx="4838334" cy="2345836"/>
          </a:xfrm>
          <a:prstGeom prst="rect">
            <a:avLst/>
          </a:prstGeom>
        </p:spPr>
      </p:pic>
      <p:pic>
        <p:nvPicPr>
          <p:cNvPr id="8" name="Picture 7"/>
          <p:cNvPicPr>
            <a:picLocks noChangeAspect="1"/>
          </p:cNvPicPr>
          <p:nvPr/>
        </p:nvPicPr>
        <p:blipFill>
          <a:blip r:embed="rId6"/>
          <a:stretch>
            <a:fillRect/>
          </a:stretch>
        </p:blipFill>
        <p:spPr>
          <a:xfrm>
            <a:off x="4648655" y="4850459"/>
            <a:ext cx="4024785" cy="1204638"/>
          </a:xfrm>
          <a:prstGeom prst="rect">
            <a:avLst/>
          </a:prstGeom>
        </p:spPr>
      </p:pic>
    </p:spTree>
    <p:extLst>
      <p:ext uri="{BB962C8B-B14F-4D97-AF65-F5344CB8AC3E}">
        <p14:creationId xmlns:p14="http://schemas.microsoft.com/office/powerpoint/2010/main" val="393378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prstClr val="white"/>
                </a:solidFill>
              </a:rPr>
              <a:t>Mixture Composition</a:t>
            </a:r>
            <a:r>
              <a:rPr lang="en-US" sz="1800" dirty="0">
                <a:solidFill>
                  <a:prstClr val="white"/>
                </a:solidFill>
              </a:rPr>
              <a:t> (50%/50% iron proton): </a:t>
            </a:r>
            <a:r>
              <a:rPr lang="en-US" sz="1800" dirty="0" smtClean="0">
                <a:solidFill>
                  <a:prstClr val="white"/>
                </a:solidFill>
              </a:rPr>
              <a:t>Energy calibration</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134</a:t>
            </a:fld>
            <a:endParaRPr lang="en-US" dirty="0"/>
          </a:p>
        </p:txBody>
      </p:sp>
      <p:pic>
        <p:nvPicPr>
          <p:cNvPr id="5" name="Picture 4"/>
          <p:cNvPicPr>
            <a:picLocks noChangeAspect="1"/>
          </p:cNvPicPr>
          <p:nvPr/>
        </p:nvPicPr>
        <p:blipFill>
          <a:blip r:embed="rId3"/>
          <a:stretch>
            <a:fillRect/>
          </a:stretch>
        </p:blipFill>
        <p:spPr>
          <a:xfrm>
            <a:off x="540829" y="1013822"/>
            <a:ext cx="4447731" cy="3623515"/>
          </a:xfrm>
          <a:prstGeom prst="rect">
            <a:avLst/>
          </a:prstGeom>
        </p:spPr>
      </p:pic>
      <p:pic>
        <p:nvPicPr>
          <p:cNvPr id="6" name="Picture 5"/>
          <p:cNvPicPr>
            <a:picLocks noChangeAspect="1"/>
          </p:cNvPicPr>
          <p:nvPr/>
        </p:nvPicPr>
        <p:blipFill>
          <a:blip r:embed="rId4"/>
          <a:stretch>
            <a:fillRect/>
          </a:stretch>
        </p:blipFill>
        <p:spPr>
          <a:xfrm>
            <a:off x="3972560" y="3514692"/>
            <a:ext cx="5171440" cy="1171815"/>
          </a:xfrm>
          <a:prstGeom prst="rect">
            <a:avLst/>
          </a:prstGeom>
        </p:spPr>
      </p:pic>
      <p:pic>
        <p:nvPicPr>
          <p:cNvPr id="8" name="Picture 7"/>
          <p:cNvPicPr>
            <a:picLocks noChangeAspect="1"/>
          </p:cNvPicPr>
          <p:nvPr/>
        </p:nvPicPr>
        <p:blipFill>
          <a:blip r:embed="rId5"/>
          <a:stretch>
            <a:fillRect/>
          </a:stretch>
        </p:blipFill>
        <p:spPr>
          <a:xfrm>
            <a:off x="3867785" y="4628599"/>
            <a:ext cx="5279390" cy="1968046"/>
          </a:xfrm>
          <a:prstGeom prst="rect">
            <a:avLst/>
          </a:prstGeom>
        </p:spPr>
      </p:pic>
    </p:spTree>
    <p:extLst>
      <p:ext uri="{BB962C8B-B14F-4D97-AF65-F5344CB8AC3E}">
        <p14:creationId xmlns:p14="http://schemas.microsoft.com/office/powerpoint/2010/main" val="367489000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prstClr val="white"/>
                </a:solidFill>
              </a:rPr>
              <a:t>Mixture Composition</a:t>
            </a:r>
            <a:r>
              <a:rPr lang="en-US" sz="1800" dirty="0">
                <a:solidFill>
                  <a:prstClr val="white"/>
                </a:solidFill>
              </a:rPr>
              <a:t> (50%/50% iron proton): </a:t>
            </a:r>
            <a:r>
              <a:rPr lang="en-US" sz="1800" dirty="0" smtClean="0">
                <a:solidFill>
                  <a:prstClr val="white"/>
                </a:solidFill>
              </a:rPr>
              <a:t>energy resolutions</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135</a:t>
            </a:fld>
            <a:endParaRPr lang="en-US" dirty="0"/>
          </a:p>
        </p:txBody>
      </p:sp>
      <p:pic>
        <p:nvPicPr>
          <p:cNvPr id="5" name="Picture 4"/>
          <p:cNvPicPr>
            <a:picLocks noChangeAspect="1"/>
          </p:cNvPicPr>
          <p:nvPr/>
        </p:nvPicPr>
        <p:blipFill>
          <a:blip r:embed="rId3"/>
          <a:stretch>
            <a:fillRect/>
          </a:stretch>
        </p:blipFill>
        <p:spPr>
          <a:xfrm>
            <a:off x="3539231" y="2039977"/>
            <a:ext cx="5462725" cy="3745952"/>
          </a:xfrm>
          <a:prstGeom prst="rect">
            <a:avLst/>
          </a:prstGeom>
        </p:spPr>
      </p:pic>
      <p:pic>
        <p:nvPicPr>
          <p:cNvPr id="8" name="Picture 7"/>
          <p:cNvPicPr>
            <a:picLocks noChangeAspect="1"/>
          </p:cNvPicPr>
          <p:nvPr/>
        </p:nvPicPr>
        <p:blipFill>
          <a:blip r:embed="rId4"/>
          <a:stretch>
            <a:fillRect/>
          </a:stretch>
        </p:blipFill>
        <p:spPr>
          <a:xfrm>
            <a:off x="51113" y="1733686"/>
            <a:ext cx="3234375" cy="2179267"/>
          </a:xfrm>
          <a:prstGeom prst="rect">
            <a:avLst/>
          </a:prstGeom>
        </p:spPr>
      </p:pic>
      <p:pic>
        <p:nvPicPr>
          <p:cNvPr id="9" name="Picture 8"/>
          <p:cNvPicPr>
            <a:picLocks noChangeAspect="1"/>
          </p:cNvPicPr>
          <p:nvPr/>
        </p:nvPicPr>
        <p:blipFill>
          <a:blip r:embed="rId5"/>
          <a:stretch>
            <a:fillRect/>
          </a:stretch>
        </p:blipFill>
        <p:spPr>
          <a:xfrm>
            <a:off x="180488" y="4013343"/>
            <a:ext cx="3105000" cy="2095200"/>
          </a:xfrm>
          <a:prstGeom prst="rect">
            <a:avLst/>
          </a:prstGeom>
        </p:spPr>
      </p:pic>
    </p:spTree>
    <p:extLst>
      <p:ext uri="{BB962C8B-B14F-4D97-AF65-F5344CB8AC3E}">
        <p14:creationId xmlns:p14="http://schemas.microsoft.com/office/powerpoint/2010/main" val="117403827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sz="1800" dirty="0" smtClean="0">
                    <a:solidFill>
                      <a:prstClr val="white"/>
                    </a:solidFill>
                  </a:rPr>
                  <a:t>Mixture Composition</a:t>
                </a:r>
                <a:r>
                  <a:rPr lang="en-US" sz="1400" dirty="0">
                    <a:solidFill>
                      <a:prstClr val="white"/>
                    </a:solidFill>
                  </a:rPr>
                  <a:t> (50%/50% iron proton): energy </a:t>
                </a:r>
                <a:r>
                  <a:rPr lang="en-US" sz="1400" dirty="0" smtClean="0">
                    <a:solidFill>
                      <a:prstClr val="white"/>
                    </a:solidFill>
                  </a:rPr>
                  <a:t>resolutions for </a:t>
                </a:r>
                <a14:m>
                  <m:oMath xmlns:m="http://schemas.openxmlformats.org/officeDocument/2006/math">
                    <m:r>
                      <a:rPr lang="pt-PT" sz="1400" b="1" i="1" smtClean="0">
                        <a:solidFill>
                          <a:prstClr val="white"/>
                        </a:solidFill>
                        <a:latin typeface="Cambria Math" panose="02040503050406030204" pitchFamily="18" charset="0"/>
                      </a:rPr>
                      <m:t>𝜽</m:t>
                    </m:r>
                    <m:r>
                      <a:rPr lang="pt-PT" sz="1400" b="1" i="1" smtClean="0">
                        <a:solidFill>
                          <a:prstClr val="white"/>
                        </a:solidFill>
                        <a:latin typeface="Cambria Math" panose="02040503050406030204" pitchFamily="18" charset="0"/>
                      </a:rPr>
                      <m:t>∈</m:t>
                    </m:r>
                    <m:d>
                      <m:dPr>
                        <m:begChr m:val="["/>
                        <m:endChr m:val="]"/>
                        <m:ctrlPr>
                          <a:rPr lang="pt-PT" sz="1400" b="1" i="1" smtClean="0">
                            <a:solidFill>
                              <a:prstClr val="white"/>
                            </a:solidFill>
                            <a:latin typeface="Cambria Math" panose="02040503050406030204" pitchFamily="18" charset="0"/>
                          </a:rPr>
                        </m:ctrlPr>
                      </m:dPr>
                      <m:e>
                        <m:r>
                          <a:rPr lang="pt-PT" sz="1400" b="1" i="1" smtClean="0">
                            <a:solidFill>
                              <a:prstClr val="white"/>
                            </a:solidFill>
                            <a:latin typeface="Cambria Math" panose="02040503050406030204" pitchFamily="18" charset="0"/>
                          </a:rPr>
                          <m:t>𝟎</m:t>
                        </m:r>
                        <m:r>
                          <a:rPr lang="pt-PT" sz="1400" b="1" i="1" smtClean="0">
                            <a:solidFill>
                              <a:prstClr val="white"/>
                            </a:solidFill>
                            <a:latin typeface="Cambria Math" panose="02040503050406030204" pitchFamily="18" charset="0"/>
                          </a:rPr>
                          <m:t>,~</m:t>
                        </m:r>
                        <m:r>
                          <a:rPr lang="pt-PT" sz="1400" b="1" i="1" smtClean="0">
                            <a:solidFill>
                              <a:prstClr val="white"/>
                            </a:solidFill>
                            <a:latin typeface="Cambria Math" panose="02040503050406030204" pitchFamily="18" charset="0"/>
                            <a:ea typeface="Cambria Math" panose="02040503050406030204" pitchFamily="18" charset="0"/>
                          </a:rPr>
                          <m:t>𝟑𝟎</m:t>
                        </m:r>
                        <m:r>
                          <a:rPr lang="pt-PT" sz="1400" b="1" i="1" smtClean="0">
                            <a:solidFill>
                              <a:prstClr val="white"/>
                            </a:solidFill>
                            <a:latin typeface="Cambria Math" panose="02040503050406030204" pitchFamily="18" charset="0"/>
                            <a:ea typeface="Cambria Math" panose="02040503050406030204" pitchFamily="18" charset="0"/>
                          </a:rPr>
                          <m:t>°</m:t>
                        </m:r>
                      </m:e>
                    </m:d>
                  </m:oMath>
                </a14:m>
                <a:endParaRPr lang="en-US" sz="20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77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136</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6431" y="4038840"/>
            <a:ext cx="3881007" cy="251429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78" y="1237165"/>
            <a:ext cx="3881007" cy="251429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2323" y="1241648"/>
            <a:ext cx="3881007" cy="2514293"/>
          </a:xfrm>
          <a:prstGeom prst="rect">
            <a:avLst/>
          </a:prstGeom>
        </p:spPr>
      </p:pic>
      <p:sp>
        <p:nvSpPr>
          <p:cNvPr id="13" name="Rounded Rectangle 12"/>
          <p:cNvSpPr/>
          <p:nvPr/>
        </p:nvSpPr>
        <p:spPr>
          <a:xfrm>
            <a:off x="1480968" y="950037"/>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Total signal</a:t>
            </a:r>
            <a:endParaRPr lang="en-GB" sz="1100" dirty="0" smtClean="0">
              <a:solidFill>
                <a:srgbClr val="800000"/>
              </a:solidFill>
              <a:latin typeface="Calibri" pitchFamily="34" charset="0"/>
              <a:cs typeface="Arial" pitchFamily="34" charset="0"/>
            </a:endParaRPr>
          </a:p>
        </p:txBody>
      </p:sp>
      <p:sp>
        <p:nvSpPr>
          <p:cNvPr id="14" name="Rounded Rectangle 13"/>
          <p:cNvSpPr/>
          <p:nvPr/>
        </p:nvSpPr>
        <p:spPr>
          <a:xfrm>
            <a:off x="5447224" y="954167"/>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Electromagnetic signal</a:t>
            </a:r>
            <a:endParaRPr lang="en-GB" sz="1100" dirty="0" smtClean="0">
              <a:solidFill>
                <a:srgbClr val="800000"/>
              </a:solidFill>
              <a:latin typeface="Calibri" pitchFamily="34" charset="0"/>
              <a:cs typeface="Arial" pitchFamily="34" charset="0"/>
            </a:endParaRPr>
          </a:p>
        </p:txBody>
      </p:sp>
      <p:sp>
        <p:nvSpPr>
          <p:cNvPr id="15" name="Rounded Rectangle 14"/>
          <p:cNvSpPr/>
          <p:nvPr/>
        </p:nvSpPr>
        <p:spPr>
          <a:xfrm>
            <a:off x="3506721" y="3780276"/>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err="1" smtClean="0">
                <a:solidFill>
                  <a:srgbClr val="800000"/>
                </a:solidFill>
                <a:latin typeface="Calibri" pitchFamily="34" charset="0"/>
                <a:cs typeface="Arial" pitchFamily="34" charset="0"/>
              </a:rPr>
              <a:t>Muonic</a:t>
            </a:r>
            <a:r>
              <a:rPr lang="en-GB" sz="1400" dirty="0" smtClean="0">
                <a:solidFill>
                  <a:srgbClr val="800000"/>
                </a:solidFill>
                <a:latin typeface="Calibri" pitchFamily="34" charset="0"/>
                <a:cs typeface="Arial" pitchFamily="34" charset="0"/>
              </a:rPr>
              <a:t> signal</a:t>
            </a:r>
            <a:endParaRPr lang="en-GB" sz="1100" dirty="0" smtClean="0">
              <a:solidFill>
                <a:srgbClr val="800000"/>
              </a:solidFill>
              <a:latin typeface="Calibri" pitchFamily="34" charset="0"/>
              <a:cs typeface="Arial" pitchFamily="34" charset="0"/>
            </a:endParaRPr>
          </a:p>
        </p:txBody>
      </p:sp>
    </p:spTree>
    <p:extLst>
      <p:ext uri="{BB962C8B-B14F-4D97-AF65-F5344CB8AC3E}">
        <p14:creationId xmlns:p14="http://schemas.microsoft.com/office/powerpoint/2010/main" val="375077719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Energy calibration vs data </a:t>
                </a:r>
                <a14:m>
                  <m:oMath xmlns:m="http://schemas.openxmlformats.org/officeDocument/2006/math">
                    <m:sSubSup>
                      <m:sSubSupPr>
                        <m:ctrlPr>
                          <a:rPr lang="pt-PT" i="1">
                            <a:latin typeface="Cambria Math" panose="02040503050406030204" pitchFamily="18" charset="0"/>
                          </a:rPr>
                        </m:ctrlPr>
                      </m:sSubSupPr>
                      <m:e>
                        <m:r>
                          <a:rPr lang="pt-PT" i="1">
                            <a:latin typeface="Cambria Math" panose="02040503050406030204" pitchFamily="18" charset="0"/>
                          </a:rPr>
                          <m:t>𝑺</m:t>
                        </m:r>
                      </m:e>
                      <m:sub>
                        <m:r>
                          <a:rPr lang="pt-PT" i="1">
                            <a:latin typeface="Cambria Math" panose="02040503050406030204" pitchFamily="18" charset="0"/>
                          </a:rPr>
                          <m:t>𝟏𝟎𝟎𝟎</m:t>
                        </m:r>
                      </m:sub>
                      <m:sup>
                        <m:r>
                          <a:rPr lang="pt-PT" b="1" i="1" smtClean="0">
                            <a:latin typeface="Cambria Math" panose="02040503050406030204" pitchFamily="18" charset="0"/>
                          </a:rPr>
                          <m:t>𝒕𝒐𝒕𝒂𝒍</m:t>
                        </m:r>
                      </m:sup>
                    </m:sSubSup>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818" b="-158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137</a:t>
            </a:fld>
            <a:endParaRPr lang="en-US" dirty="0"/>
          </a:p>
        </p:txBody>
      </p:sp>
      <p:pic>
        <p:nvPicPr>
          <p:cNvPr id="5" name="Picture 4"/>
          <p:cNvPicPr>
            <a:picLocks noChangeAspect="1"/>
          </p:cNvPicPr>
          <p:nvPr/>
        </p:nvPicPr>
        <p:blipFill>
          <a:blip r:embed="rId4"/>
          <a:stretch>
            <a:fillRect/>
          </a:stretch>
        </p:blipFill>
        <p:spPr>
          <a:xfrm>
            <a:off x="1271987" y="1458640"/>
            <a:ext cx="6701626" cy="2599600"/>
          </a:xfrm>
          <a:prstGeom prst="rect">
            <a:avLst/>
          </a:prstGeom>
        </p:spPr>
      </p:pic>
      <p:pic>
        <p:nvPicPr>
          <p:cNvPr id="6" name="Picture 5"/>
          <p:cNvPicPr>
            <a:picLocks noChangeAspect="1"/>
          </p:cNvPicPr>
          <p:nvPr/>
        </p:nvPicPr>
        <p:blipFill>
          <a:blip r:embed="rId5"/>
          <a:stretch>
            <a:fillRect/>
          </a:stretch>
        </p:blipFill>
        <p:spPr>
          <a:xfrm>
            <a:off x="1556612" y="4338153"/>
            <a:ext cx="6132376" cy="1778334"/>
          </a:xfrm>
          <a:prstGeom prst="rect">
            <a:avLst/>
          </a:prstGeom>
        </p:spPr>
      </p:pic>
    </p:spTree>
    <p:extLst>
      <p:ext uri="{BB962C8B-B14F-4D97-AF65-F5344CB8AC3E}">
        <p14:creationId xmlns:p14="http://schemas.microsoft.com/office/powerpoint/2010/main" val="38073280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Energy calibration vs data </a:t>
                </a:r>
                <a14:m>
                  <m:oMath xmlns:m="http://schemas.openxmlformats.org/officeDocument/2006/math">
                    <m:sSubSup>
                      <m:sSubSupPr>
                        <m:ctrlPr>
                          <a:rPr lang="pt-PT" b="1" i="1" smtClean="0">
                            <a:latin typeface="Cambria Math" panose="02040503050406030204" pitchFamily="18" charset="0"/>
                          </a:rPr>
                        </m:ctrlPr>
                      </m:sSubSupPr>
                      <m:e>
                        <m:r>
                          <a:rPr lang="pt-PT" b="1" i="1" smtClean="0">
                            <a:latin typeface="Cambria Math" panose="02040503050406030204" pitchFamily="18" charset="0"/>
                          </a:rPr>
                          <m:t>𝑺</m:t>
                        </m:r>
                      </m:e>
                      <m:sub>
                        <m:r>
                          <a:rPr lang="pt-PT" b="1" i="1" smtClean="0">
                            <a:latin typeface="Cambria Math" panose="02040503050406030204" pitchFamily="18" charset="0"/>
                          </a:rPr>
                          <m:t>𝟏𝟎𝟎𝟎</m:t>
                        </m:r>
                      </m:sub>
                      <m:sup>
                        <m:r>
                          <a:rPr lang="pt-PT" b="1" i="1" smtClean="0">
                            <a:latin typeface="Cambria Math" panose="02040503050406030204" pitchFamily="18" charset="0"/>
                          </a:rPr>
                          <m:t>𝝁</m:t>
                        </m:r>
                      </m:sup>
                    </m:sSubSup>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818" t="-1869" b="-1401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138</a:t>
            </a:fld>
            <a:endParaRPr lang="en-US" dirty="0"/>
          </a:p>
        </p:txBody>
      </p:sp>
      <p:pic>
        <p:nvPicPr>
          <p:cNvPr id="5" name="Picture 4"/>
          <p:cNvPicPr>
            <a:picLocks noChangeAspect="1"/>
          </p:cNvPicPr>
          <p:nvPr/>
        </p:nvPicPr>
        <p:blipFill>
          <a:blip r:embed="rId4"/>
          <a:stretch>
            <a:fillRect/>
          </a:stretch>
        </p:blipFill>
        <p:spPr>
          <a:xfrm>
            <a:off x="1278418" y="899063"/>
            <a:ext cx="6831001" cy="2638400"/>
          </a:xfrm>
          <a:prstGeom prst="rect">
            <a:avLst/>
          </a:prstGeom>
        </p:spPr>
      </p:pic>
      <p:pic>
        <p:nvPicPr>
          <p:cNvPr id="6" name="Picture 5"/>
          <p:cNvPicPr>
            <a:picLocks noChangeAspect="1"/>
          </p:cNvPicPr>
          <p:nvPr/>
        </p:nvPicPr>
        <p:blipFill>
          <a:blip r:embed="rId5"/>
          <a:stretch>
            <a:fillRect/>
          </a:stretch>
        </p:blipFill>
        <p:spPr>
          <a:xfrm>
            <a:off x="1640669" y="3744166"/>
            <a:ext cx="6106501" cy="2722467"/>
          </a:xfrm>
          <a:prstGeom prst="rect">
            <a:avLst/>
          </a:prstGeom>
        </p:spPr>
      </p:pic>
    </p:spTree>
    <p:extLst>
      <p:ext uri="{BB962C8B-B14F-4D97-AF65-F5344CB8AC3E}">
        <p14:creationId xmlns:p14="http://schemas.microsoft.com/office/powerpoint/2010/main" val="117868415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Backup MARTA </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139</a:t>
            </a:fld>
            <a:endParaRPr lang="en-US" dirty="0"/>
          </a:p>
        </p:txBody>
      </p:sp>
    </p:spTree>
    <p:extLst>
      <p:ext uri="{BB962C8B-B14F-4D97-AF65-F5344CB8AC3E}">
        <p14:creationId xmlns:p14="http://schemas.microsoft.com/office/powerpoint/2010/main" val="8667475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João\Desktop\IDPASC Higgs\Untitled.png"/>
          <p:cNvPicPr>
            <a:picLocks noChangeAspect="1" noChangeArrowheads="1"/>
          </p:cNvPicPr>
          <p:nvPr/>
        </p:nvPicPr>
        <p:blipFill>
          <a:blip r:embed="rId3" cstate="print">
            <a:lum bright="70000" contrast="-70000"/>
          </a:blip>
          <a:srcRect/>
          <a:stretch>
            <a:fillRect/>
          </a:stretch>
        </p:blipFill>
        <p:spPr bwMode="auto">
          <a:xfrm rot="1073739">
            <a:off x="5506614" y="1973174"/>
            <a:ext cx="4860097" cy="3617852"/>
          </a:xfrm>
          <a:prstGeom prst="rect">
            <a:avLst/>
          </a:prstGeom>
          <a:noFill/>
        </p:spPr>
      </p:pic>
      <p:sp>
        <p:nvSpPr>
          <p:cNvPr id="146" name="Rectangle 145"/>
          <p:cNvSpPr/>
          <p:nvPr/>
        </p:nvSpPr>
        <p:spPr>
          <a:xfrm rot="218976">
            <a:off x="7898136" y="5307944"/>
            <a:ext cx="168051" cy="92204"/>
          </a:xfrm>
          <a:prstGeom prst="rect">
            <a:avLst/>
          </a:prstGeom>
          <a:solidFill>
            <a:srgbClr val="417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7" name="Rectangle 146"/>
          <p:cNvSpPr/>
          <p:nvPr/>
        </p:nvSpPr>
        <p:spPr>
          <a:xfrm rot="434169">
            <a:off x="8357676" y="5339781"/>
            <a:ext cx="168051" cy="92204"/>
          </a:xfrm>
          <a:prstGeom prst="rect">
            <a:avLst/>
          </a:prstGeom>
          <a:solidFill>
            <a:srgbClr val="417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8" name="Rectangle 147"/>
          <p:cNvSpPr/>
          <p:nvPr/>
        </p:nvSpPr>
        <p:spPr>
          <a:xfrm rot="936087">
            <a:off x="8885962" y="5427755"/>
            <a:ext cx="168051" cy="92204"/>
          </a:xfrm>
          <a:prstGeom prst="rect">
            <a:avLst/>
          </a:prstGeom>
          <a:solidFill>
            <a:srgbClr val="417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9" name="Rectangle 148"/>
          <p:cNvSpPr/>
          <p:nvPr/>
        </p:nvSpPr>
        <p:spPr>
          <a:xfrm rot="21433570">
            <a:off x="7469895" y="5300883"/>
            <a:ext cx="168051" cy="92204"/>
          </a:xfrm>
          <a:prstGeom prst="rect">
            <a:avLst/>
          </a:prstGeom>
          <a:solidFill>
            <a:srgbClr val="417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2" name="Arc 51"/>
          <p:cNvSpPr/>
          <p:nvPr/>
        </p:nvSpPr>
        <p:spPr>
          <a:xfrm>
            <a:off x="7426243" y="5537001"/>
            <a:ext cx="2193361" cy="737655"/>
          </a:xfrm>
          <a:prstGeom prst="arc">
            <a:avLst>
              <a:gd name="adj1" fmla="val 13238452"/>
              <a:gd name="adj2" fmla="val 12957051"/>
            </a:avLst>
          </a:prstGeom>
          <a:solidFill>
            <a:schemeClr val="bg1"/>
          </a:solidFill>
          <a:ln w="12700">
            <a:no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 name="Title 1"/>
          <p:cNvSpPr>
            <a:spLocks noGrp="1"/>
          </p:cNvSpPr>
          <p:nvPr>
            <p:ph type="title"/>
          </p:nvPr>
        </p:nvSpPr>
        <p:spPr/>
        <p:txBody>
          <a:bodyPr/>
          <a:lstStyle/>
          <a:p>
            <a:r>
              <a:rPr lang="pt-PT" dirty="0" err="1" smtClean="0"/>
              <a:t>BinTheSky</a:t>
            </a:r>
            <a:r>
              <a:rPr lang="pt-PT" dirty="0" smtClean="0"/>
              <a:t> in </a:t>
            </a:r>
            <a:r>
              <a:rPr lang="pt-PT" dirty="0" err="1" smtClean="0"/>
              <a:t>the</a:t>
            </a:r>
            <a:r>
              <a:rPr lang="pt-PT" dirty="0" smtClean="0"/>
              <a:t> </a:t>
            </a:r>
            <a:r>
              <a:rPr lang="pt-PT" dirty="0" err="1" smtClean="0"/>
              <a:t>Auger</a:t>
            </a:r>
            <a:r>
              <a:rPr lang="pt-PT" dirty="0" smtClean="0"/>
              <a:t> </a:t>
            </a:r>
            <a:r>
              <a:rPr lang="pt-PT" dirty="0"/>
              <a:t>Offline Framework</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14</a:t>
            </a:fld>
            <a:endParaRPr lang="en-US" dirty="0"/>
          </a:p>
        </p:txBody>
      </p:sp>
      <mc:AlternateContent xmlns:mc="http://schemas.openxmlformats.org/markup-compatibility/2006" xmlns:a14="http://schemas.microsoft.com/office/drawing/2010/main">
        <mc:Choice Requires="a14">
          <p:sp>
            <p:nvSpPr>
              <p:cNvPr id="27" name="Rectangle 26"/>
              <p:cNvSpPr/>
              <p:nvPr/>
            </p:nvSpPr>
            <p:spPr>
              <a:xfrm>
                <a:off x="6283080" y="5559038"/>
                <a:ext cx="763351" cy="461665"/>
              </a:xfrm>
              <a:prstGeom prst="rect">
                <a:avLst/>
              </a:prstGeom>
            </p:spPr>
            <p:txBody>
              <a:bodyPr wrap="none">
                <a:spAutoFit/>
              </a:bodyPr>
              <a:lstStyle/>
              <a:p>
                <a:r>
                  <a:rPr lang="en-US" sz="1200" b="1" dirty="0" smtClean="0">
                    <a:solidFill>
                      <a:srgbClr val="1F497D">
                        <a:lumMod val="50000"/>
                      </a:srgbClr>
                    </a:solidFill>
                  </a:rPr>
                  <a:t>1bin in </a:t>
                </a:r>
                <a14:m>
                  <m:oMath xmlns:m="http://schemas.openxmlformats.org/officeDocument/2006/math">
                    <m:r>
                      <a:rPr lang="pt-PT" sz="1200" b="1" i="1">
                        <a:solidFill>
                          <a:srgbClr val="002060"/>
                        </a:solidFill>
                        <a:latin typeface="Cambria Math"/>
                      </a:rPr>
                      <m:t>𝜶</m:t>
                    </m:r>
                  </m:oMath>
                </a14:m>
                <a:endParaRPr lang="pt-PT" sz="1200" b="1" dirty="0">
                  <a:solidFill>
                    <a:srgbClr val="002060"/>
                  </a:solidFill>
                </a:endParaRPr>
              </a:p>
              <a:p>
                <a:r>
                  <a:rPr lang="en-US" sz="1200" b="1" dirty="0" smtClean="0">
                    <a:solidFill>
                      <a:srgbClr val="1F497D">
                        <a:lumMod val="50000"/>
                      </a:srgbClr>
                    </a:solidFill>
                  </a:rPr>
                  <a:t> </a:t>
                </a:r>
                <a:r>
                  <a:rPr lang="en-US" sz="1200" b="1" dirty="0">
                    <a:solidFill>
                      <a:srgbClr val="1F497D">
                        <a:lumMod val="50000"/>
                      </a:srgbClr>
                    </a:solidFill>
                  </a:rPr>
                  <a:t>and  </a:t>
                </a:r>
                <a:r>
                  <a:rPr lang="en-US" sz="1200" b="1" dirty="0" smtClean="0">
                    <a:solidFill>
                      <a:srgbClr val="1F497D">
                        <a:lumMod val="50000"/>
                      </a:srgbClr>
                    </a:solidFill>
                  </a:rPr>
                  <a:t>𝝓’</a:t>
                </a:r>
                <a:endParaRPr lang="pt-PT" sz="1600" b="1" dirty="0"/>
              </a:p>
            </p:txBody>
          </p:sp>
        </mc:Choice>
        <mc:Fallback xmlns="">
          <p:sp>
            <p:nvSpPr>
              <p:cNvPr id="27" name="Rectangle 26"/>
              <p:cNvSpPr>
                <a:spLocks noRot="1" noChangeAspect="1" noMove="1" noResize="1" noEditPoints="1" noAdjustHandles="1" noChangeArrowheads="1" noChangeShapeType="1" noTextEdit="1"/>
              </p:cNvSpPr>
              <p:nvPr/>
            </p:nvSpPr>
            <p:spPr>
              <a:xfrm>
                <a:off x="6283080" y="5559038"/>
                <a:ext cx="763351" cy="461665"/>
              </a:xfrm>
              <a:prstGeom prst="rect">
                <a:avLst/>
              </a:prstGeom>
              <a:blipFill rotWithShape="0">
                <a:blip r:embed="rId4"/>
                <a:stretch>
                  <a:fillRect l="-800" t="-1316" b="-10526"/>
                </a:stretch>
              </a:blipFill>
            </p:spPr>
            <p:txBody>
              <a:bodyPr/>
              <a:lstStyle/>
              <a:p>
                <a:r>
                  <a:rPr lang="en-US">
                    <a:noFill/>
                  </a:rPr>
                  <a:t> </a:t>
                </a:r>
              </a:p>
            </p:txBody>
          </p:sp>
        </mc:Fallback>
      </mc:AlternateContent>
      <p:sp>
        <p:nvSpPr>
          <p:cNvPr id="28" name="Rectangle 27"/>
          <p:cNvSpPr/>
          <p:nvPr/>
        </p:nvSpPr>
        <p:spPr>
          <a:xfrm rot="19097521">
            <a:off x="5292998" y="4860831"/>
            <a:ext cx="957313" cy="276999"/>
          </a:xfrm>
          <a:prstGeom prst="rect">
            <a:avLst/>
          </a:prstGeom>
        </p:spPr>
        <p:txBody>
          <a:bodyPr wrap="none">
            <a:spAutoFit/>
          </a:bodyPr>
          <a:lstStyle/>
          <a:p>
            <a:r>
              <a:rPr lang="en-US" sz="1200" dirty="0" smtClean="0">
                <a:solidFill>
                  <a:srgbClr val="1F497D">
                    <a:lumMod val="50000"/>
                  </a:srgbClr>
                </a:solidFill>
              </a:rPr>
              <a:t>𝚫𝝓’ bin = 1º</a:t>
            </a:r>
            <a:endParaRPr lang="pt-PT" sz="1600" dirty="0"/>
          </a:p>
        </p:txBody>
      </p:sp>
      <mc:AlternateContent xmlns:mc="http://schemas.openxmlformats.org/markup-compatibility/2006" xmlns:a14="http://schemas.microsoft.com/office/drawing/2010/main">
        <mc:Choice Requires="a14">
          <p:sp>
            <p:nvSpPr>
              <p:cNvPr id="29" name="Rectangle 28"/>
              <p:cNvSpPr/>
              <p:nvPr/>
            </p:nvSpPr>
            <p:spPr>
              <a:xfrm rot="3025963">
                <a:off x="5634421" y="5354709"/>
                <a:ext cx="821059" cy="276999"/>
              </a:xfrm>
              <a:prstGeom prst="rect">
                <a:avLst/>
              </a:prstGeom>
            </p:spPr>
            <p:txBody>
              <a:bodyPr wrap="none">
                <a:spAutoFit/>
              </a:bodyPr>
              <a:lstStyle/>
              <a:p>
                <a14:m>
                  <m:oMath xmlns:m="http://schemas.openxmlformats.org/officeDocument/2006/math">
                    <m:r>
                      <a:rPr lang="pt-PT" sz="1200" b="0" i="1">
                        <a:solidFill>
                          <a:srgbClr val="002060"/>
                        </a:solidFill>
                        <a:latin typeface="Cambria Math"/>
                      </a:rPr>
                      <m:t>𝛼</m:t>
                    </m:r>
                  </m:oMath>
                </a14:m>
                <a:r>
                  <a:rPr lang="en-US" sz="1200" dirty="0" smtClean="0">
                    <a:solidFill>
                      <a:srgbClr val="1F497D">
                        <a:lumMod val="50000"/>
                      </a:srgbClr>
                    </a:solidFill>
                  </a:rPr>
                  <a:t> bin = 1º</a:t>
                </a:r>
                <a:endParaRPr lang="pt-PT" sz="1600" dirty="0"/>
              </a:p>
            </p:txBody>
          </p:sp>
        </mc:Choice>
        <mc:Fallback xmlns="">
          <p:sp>
            <p:nvSpPr>
              <p:cNvPr id="29" name="Rectangle 28"/>
              <p:cNvSpPr>
                <a:spLocks noRot="1" noChangeAspect="1" noMove="1" noResize="1" noEditPoints="1" noAdjustHandles="1" noChangeArrowheads="1" noChangeShapeType="1" noTextEdit="1"/>
              </p:cNvSpPr>
              <p:nvPr/>
            </p:nvSpPr>
            <p:spPr>
              <a:xfrm rot="3025963">
                <a:off x="5634421" y="5354709"/>
                <a:ext cx="821059" cy="276999"/>
              </a:xfrm>
              <a:prstGeom prst="rect">
                <a:avLst/>
              </a:prstGeom>
              <a:blipFill rotWithShape="0">
                <a:blip r:embed="rId5"/>
                <a:stretch>
                  <a:fillRect b="-1493"/>
                </a:stretch>
              </a:blipFill>
            </p:spPr>
            <p:txBody>
              <a:bodyPr/>
              <a:lstStyle/>
              <a:p>
                <a:r>
                  <a:rPr lang="en-US">
                    <a:noFill/>
                  </a:rPr>
                  <a:t> </a:t>
                </a:r>
              </a:p>
            </p:txBody>
          </p:sp>
        </mc:Fallback>
      </mc:AlternateContent>
      <p:sp>
        <p:nvSpPr>
          <p:cNvPr id="11" name="Arc 10"/>
          <p:cNvSpPr/>
          <p:nvPr/>
        </p:nvSpPr>
        <p:spPr>
          <a:xfrm rot="20150305">
            <a:off x="7098410" y="3690223"/>
            <a:ext cx="1690574" cy="609872"/>
          </a:xfrm>
          <a:prstGeom prst="arc">
            <a:avLst>
              <a:gd name="adj1" fmla="val 20188347"/>
              <a:gd name="adj2" fmla="val 12622789"/>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Block Arc 12"/>
          <p:cNvSpPr/>
          <p:nvPr/>
        </p:nvSpPr>
        <p:spPr>
          <a:xfrm rot="20489108" flipH="1">
            <a:off x="8231231" y="3437652"/>
            <a:ext cx="1692181" cy="1095186"/>
          </a:xfrm>
          <a:prstGeom prst="blockArc">
            <a:avLst>
              <a:gd name="adj1" fmla="val 19494723"/>
              <a:gd name="adj2" fmla="val 21495139"/>
              <a:gd name="adj3" fmla="val 24763"/>
            </a:avLst>
          </a:prstGeom>
          <a:ln>
            <a:noFill/>
          </a:ln>
          <a:scene3d>
            <a:camera prst="isometricOffAxis2Top">
              <a:rot lat="2941651" lon="18818375" rev="8229209"/>
            </a:camera>
            <a:lightRig rig="threePt" dir="t"/>
          </a:scene3d>
          <a:sp3d prstMaterial="softEdge">
            <a:bevelT w="0" h="17145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4" name="Straight Arrow Connector 43"/>
          <p:cNvCxnSpPr/>
          <p:nvPr/>
        </p:nvCxnSpPr>
        <p:spPr>
          <a:xfrm rot="16200000">
            <a:off x="7573746" y="3076670"/>
            <a:ext cx="861723" cy="1693140"/>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6812263" y="1840830"/>
            <a:ext cx="90423" cy="904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47" name="TextBox 46"/>
              <p:cNvSpPr txBox="1"/>
              <p:nvPr/>
            </p:nvSpPr>
            <p:spPr>
              <a:xfrm>
                <a:off x="6931606" y="1633818"/>
                <a:ext cx="2482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0</m:t>
                          </m:r>
                        </m:sub>
                      </m:sSub>
                    </m:oMath>
                  </m:oMathPara>
                </a14:m>
                <a:endParaRPr lang="pt-PT" dirty="0"/>
              </a:p>
            </p:txBody>
          </p:sp>
        </mc:Choice>
        <mc:Fallback xmlns="">
          <p:sp>
            <p:nvSpPr>
              <p:cNvPr id="47" name="TextBox 46"/>
              <p:cNvSpPr txBox="1">
                <a:spLocks noRot="1" noChangeAspect="1" noMove="1" noResize="1" noEditPoints="1" noAdjustHandles="1" noChangeArrowheads="1" noChangeShapeType="1" noTextEdit="1"/>
              </p:cNvSpPr>
              <p:nvPr/>
            </p:nvSpPr>
            <p:spPr>
              <a:xfrm>
                <a:off x="6931606" y="1633818"/>
                <a:ext cx="248208" cy="276999"/>
              </a:xfrm>
              <a:prstGeom prst="rect">
                <a:avLst/>
              </a:prstGeom>
              <a:blipFill rotWithShape="0">
                <a:blip r:embed="rId6"/>
                <a:stretch>
                  <a:fillRect l="-19512" r="-7317" b="-17778"/>
                </a:stretch>
              </a:blipFill>
            </p:spPr>
            <p:txBody>
              <a:bodyPr/>
              <a:lstStyle/>
              <a:p>
                <a:r>
                  <a:rPr lang="en-US">
                    <a:noFill/>
                  </a:rPr>
                  <a:t> </a:t>
                </a:r>
              </a:p>
            </p:txBody>
          </p:sp>
        </mc:Fallback>
      </mc:AlternateContent>
      <p:sp>
        <p:nvSpPr>
          <p:cNvPr id="48" name="Oval 47"/>
          <p:cNvSpPr/>
          <p:nvPr/>
        </p:nvSpPr>
        <p:spPr>
          <a:xfrm>
            <a:off x="8691690" y="5550848"/>
            <a:ext cx="90423" cy="904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49" name="TextBox 48"/>
              <p:cNvSpPr txBox="1"/>
              <p:nvPr/>
            </p:nvSpPr>
            <p:spPr>
              <a:xfrm>
                <a:off x="8397966" y="5695813"/>
                <a:ext cx="52097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panose="02040503050406030204" pitchFamily="18" charset="0"/>
                            </a:rPr>
                          </m:ctrlPr>
                        </m:sSubPr>
                        <m:e>
                          <m:r>
                            <a:rPr lang="pt-PT" b="0" i="1" smtClean="0">
                              <a:latin typeface="Cambria Math" panose="02040503050406030204" pitchFamily="18" charset="0"/>
                            </a:rPr>
                            <m:t>𝑡</m:t>
                          </m:r>
                        </m:e>
                        <m:sub>
                          <m:r>
                            <a:rPr lang="pt-PT" b="0" i="1" smtClean="0">
                              <a:latin typeface="Cambria Math" panose="02040503050406030204" pitchFamily="18" charset="0"/>
                            </a:rPr>
                            <m:t>𝑐𝑜𝑟𝑒</m:t>
                          </m:r>
                        </m:sub>
                      </m:sSub>
                    </m:oMath>
                  </m:oMathPara>
                </a14:m>
                <a:endParaRPr lang="pt-PT" dirty="0"/>
              </a:p>
            </p:txBody>
          </p:sp>
        </mc:Choice>
        <mc:Fallback xmlns="">
          <p:sp>
            <p:nvSpPr>
              <p:cNvPr id="49" name="TextBox 48"/>
              <p:cNvSpPr txBox="1">
                <a:spLocks noRot="1" noChangeAspect="1" noMove="1" noResize="1" noEditPoints="1" noAdjustHandles="1" noChangeArrowheads="1" noChangeShapeType="1" noTextEdit="1"/>
              </p:cNvSpPr>
              <p:nvPr/>
            </p:nvSpPr>
            <p:spPr>
              <a:xfrm>
                <a:off x="8397966" y="5695813"/>
                <a:ext cx="520976" cy="276999"/>
              </a:xfrm>
              <a:prstGeom prst="rect">
                <a:avLst/>
              </a:prstGeom>
              <a:blipFill rotWithShape="0">
                <a:blip r:embed="rId7"/>
                <a:stretch>
                  <a:fillRect l="-9412" r="-1176" b="-10870"/>
                </a:stretch>
              </a:blipFill>
            </p:spPr>
            <p:txBody>
              <a:bodyPr/>
              <a:lstStyle/>
              <a:p>
                <a:r>
                  <a:rPr lang="en-US">
                    <a:noFill/>
                  </a:rPr>
                  <a:t> </a:t>
                </a:r>
              </a:p>
            </p:txBody>
          </p:sp>
        </mc:Fallback>
      </mc:AlternateContent>
      <p:sp>
        <p:nvSpPr>
          <p:cNvPr id="51" name="Arc 50"/>
          <p:cNvSpPr/>
          <p:nvPr/>
        </p:nvSpPr>
        <p:spPr>
          <a:xfrm>
            <a:off x="5455959" y="5396060"/>
            <a:ext cx="4512718" cy="1461940"/>
          </a:xfrm>
          <a:prstGeom prst="arc">
            <a:avLst>
              <a:gd name="adj1" fmla="val 13238452"/>
              <a:gd name="adj2" fmla="val 20814379"/>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54" name="Arc 53"/>
          <p:cNvSpPr/>
          <p:nvPr/>
        </p:nvSpPr>
        <p:spPr>
          <a:xfrm>
            <a:off x="5061639" y="5771657"/>
            <a:ext cx="685800" cy="685800"/>
          </a:xfrm>
          <a:prstGeom prst="arc">
            <a:avLst>
              <a:gd name="adj1" fmla="val 10834376"/>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55" name="TextBox 54"/>
          <p:cNvSpPr txBox="1"/>
          <p:nvPr/>
        </p:nvSpPr>
        <p:spPr>
          <a:xfrm>
            <a:off x="5036488" y="5408695"/>
            <a:ext cx="685800" cy="369332"/>
          </a:xfrm>
          <a:prstGeom prst="rect">
            <a:avLst/>
          </a:prstGeom>
          <a:noFill/>
        </p:spPr>
        <p:txBody>
          <a:bodyPr wrap="square" rtlCol="0">
            <a:spAutoFit/>
          </a:bodyPr>
          <a:lstStyle/>
          <a:p>
            <a:r>
              <a:rPr lang="pt-PT" b="1" dirty="0" err="1" smtClean="0">
                <a:solidFill>
                  <a:srgbClr val="C00000"/>
                </a:solidFill>
              </a:rPr>
              <a:t>eye</a:t>
            </a:r>
            <a:endParaRPr lang="pt-PT" b="1" dirty="0">
              <a:solidFill>
                <a:srgbClr val="C00000"/>
              </a:solidFill>
            </a:endParaRPr>
          </a:p>
        </p:txBody>
      </p:sp>
      <p:grpSp>
        <p:nvGrpSpPr>
          <p:cNvPr id="56" name="Group 55"/>
          <p:cNvGrpSpPr/>
          <p:nvPr/>
        </p:nvGrpSpPr>
        <p:grpSpPr>
          <a:xfrm rot="20372654">
            <a:off x="5399250" y="5655039"/>
            <a:ext cx="543747" cy="245974"/>
            <a:chOff x="2727050" y="4603429"/>
            <a:chExt cx="1118214" cy="505845"/>
          </a:xfrm>
        </p:grpSpPr>
        <p:cxnSp>
          <p:nvCxnSpPr>
            <p:cNvPr id="57" name="Straight Arrow Connector 56"/>
            <p:cNvCxnSpPr/>
            <p:nvPr/>
          </p:nvCxnSpPr>
          <p:spPr>
            <a:xfrm flipV="1">
              <a:off x="2736193" y="4628835"/>
              <a:ext cx="1109071" cy="472410"/>
            </a:xfrm>
            <a:prstGeom prst="straightConnector1">
              <a:avLst/>
            </a:prstGeom>
            <a:ln w="952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2727050" y="4603429"/>
              <a:ext cx="891913" cy="505845"/>
              <a:chOff x="2727960" y="2905137"/>
              <a:chExt cx="3888321" cy="2205245"/>
            </a:xfrm>
          </p:grpSpPr>
          <p:cxnSp>
            <p:nvCxnSpPr>
              <p:cNvPr id="59" name="Straight Arrow Connector 58"/>
              <p:cNvCxnSpPr/>
              <p:nvPr/>
            </p:nvCxnSpPr>
            <p:spPr>
              <a:xfrm flipV="1">
                <a:off x="2737104" y="2959742"/>
                <a:ext cx="3330383" cy="2142610"/>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endCxn id="61" idx="4"/>
              </p:cNvCxnSpPr>
              <p:nvPr/>
            </p:nvCxnSpPr>
            <p:spPr>
              <a:xfrm flipV="1">
                <a:off x="2727960" y="4230571"/>
                <a:ext cx="3888321" cy="879811"/>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rot="20226718">
                <a:off x="6096235" y="2905137"/>
                <a:ext cx="503464" cy="1379750"/>
              </a:xfrm>
              <a:prstGeom prst="ellipse">
                <a:avLst/>
              </a:prstGeom>
              <a:no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grpSp>
        <p:nvGrpSpPr>
          <p:cNvPr id="65" name="Group 64"/>
          <p:cNvGrpSpPr/>
          <p:nvPr/>
        </p:nvGrpSpPr>
        <p:grpSpPr>
          <a:xfrm rot="20685601">
            <a:off x="12996478" y="4642500"/>
            <a:ext cx="4761153" cy="3744330"/>
            <a:chOff x="5285676" y="2709867"/>
            <a:chExt cx="3888321" cy="2205245"/>
          </a:xfrm>
        </p:grpSpPr>
        <p:cxnSp>
          <p:nvCxnSpPr>
            <p:cNvPr id="62" name="Straight Arrow Connector 61"/>
            <p:cNvCxnSpPr/>
            <p:nvPr/>
          </p:nvCxnSpPr>
          <p:spPr>
            <a:xfrm flipV="1">
              <a:off x="5294820" y="2764472"/>
              <a:ext cx="3330383" cy="2142610"/>
            </a:xfrm>
            <a:prstGeom prst="straightConnector1">
              <a:avLst/>
            </a:prstGeom>
            <a:ln w="635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endCxn id="64" idx="4"/>
            </p:cNvCxnSpPr>
            <p:nvPr/>
          </p:nvCxnSpPr>
          <p:spPr>
            <a:xfrm flipV="1">
              <a:off x="5285676" y="4035301"/>
              <a:ext cx="3888321" cy="879811"/>
            </a:xfrm>
            <a:prstGeom prst="straightConnector1">
              <a:avLst/>
            </a:prstGeom>
            <a:ln w="6350">
              <a:solidFill>
                <a:schemeClr val="accent5">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rot="20226718">
              <a:off x="8653951" y="2709867"/>
              <a:ext cx="503464" cy="1379750"/>
            </a:xfrm>
            <a:prstGeom prst="ellipse">
              <a:avLst/>
            </a:prstGeom>
            <a:noFill/>
            <a:ln w="6350">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66" name="TextBox 65"/>
          <p:cNvSpPr txBox="1"/>
          <p:nvPr/>
        </p:nvSpPr>
        <p:spPr>
          <a:xfrm>
            <a:off x="7253106" y="1393689"/>
            <a:ext cx="1033168" cy="276999"/>
          </a:xfrm>
          <a:prstGeom prst="rect">
            <a:avLst/>
          </a:prstGeom>
          <a:noFill/>
        </p:spPr>
        <p:txBody>
          <a:bodyPr wrap="square" rtlCol="0">
            <a:spAutoFit/>
          </a:bodyPr>
          <a:lstStyle/>
          <a:p>
            <a:r>
              <a:rPr lang="pt-PT" sz="1200" b="1" dirty="0" err="1" smtClean="0">
                <a:solidFill>
                  <a:srgbClr val="0070C0"/>
                </a:solidFill>
              </a:rPr>
              <a:t>Atmosphere</a:t>
            </a:r>
            <a:endParaRPr lang="pt-PT" sz="1200" b="1" dirty="0">
              <a:solidFill>
                <a:srgbClr val="0070C0"/>
              </a:solidFill>
            </a:endParaRPr>
          </a:p>
        </p:txBody>
      </p:sp>
      <p:sp>
        <p:nvSpPr>
          <p:cNvPr id="67" name="Arc 66"/>
          <p:cNvSpPr/>
          <p:nvPr/>
        </p:nvSpPr>
        <p:spPr>
          <a:xfrm>
            <a:off x="4996747" y="1643746"/>
            <a:ext cx="4512718" cy="1461940"/>
          </a:xfrm>
          <a:prstGeom prst="arc">
            <a:avLst>
              <a:gd name="adj1" fmla="val 13238452"/>
              <a:gd name="adj2" fmla="val 20814379"/>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grpSp>
        <p:nvGrpSpPr>
          <p:cNvPr id="141" name="Group 140"/>
          <p:cNvGrpSpPr/>
          <p:nvPr/>
        </p:nvGrpSpPr>
        <p:grpSpPr>
          <a:xfrm>
            <a:off x="5842248" y="4336989"/>
            <a:ext cx="1316179" cy="1322579"/>
            <a:chOff x="5842248" y="4336989"/>
            <a:chExt cx="1316179" cy="1322579"/>
          </a:xfrm>
        </p:grpSpPr>
        <p:cxnSp>
          <p:nvCxnSpPr>
            <p:cNvPr id="94" name="Straight Arrow Connector 93"/>
            <p:cNvCxnSpPr/>
            <p:nvPr/>
          </p:nvCxnSpPr>
          <p:spPr>
            <a:xfrm flipH="1">
              <a:off x="5889628" y="4369112"/>
              <a:ext cx="1250453" cy="830451"/>
            </a:xfrm>
            <a:prstGeom prst="straightConnector1">
              <a:avLst/>
            </a:prstGeom>
            <a:ln w="254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a:off x="6043833" y="4354102"/>
              <a:ext cx="1114594" cy="600328"/>
            </a:xfrm>
            <a:prstGeom prst="straightConnector1">
              <a:avLst/>
            </a:prstGeom>
            <a:ln w="254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6314413" y="4354102"/>
              <a:ext cx="830631" cy="1305466"/>
            </a:xfrm>
            <a:prstGeom prst="straightConnector1">
              <a:avLst/>
            </a:prstGeom>
            <a:ln w="254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a:off x="6428110" y="4336989"/>
              <a:ext cx="723627" cy="1068414"/>
            </a:xfrm>
            <a:prstGeom prst="straightConnector1">
              <a:avLst/>
            </a:prstGeom>
            <a:ln w="254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grpSp>
          <p:nvGrpSpPr>
            <p:cNvPr id="98" name="Group 97"/>
            <p:cNvGrpSpPr/>
            <p:nvPr/>
          </p:nvGrpSpPr>
          <p:grpSpPr>
            <a:xfrm rot="18742229">
              <a:off x="5837724" y="4983510"/>
              <a:ext cx="659598" cy="650550"/>
              <a:chOff x="4021468" y="4485566"/>
              <a:chExt cx="838565" cy="827063"/>
            </a:xfrm>
            <a:scene3d>
              <a:camera prst="orthographicFront">
                <a:rot lat="21072006" lon="3752212" rev="21202410"/>
              </a:camera>
              <a:lightRig rig="threePt" dir="t"/>
            </a:scene3d>
          </p:grpSpPr>
          <p:sp>
            <p:nvSpPr>
              <p:cNvPr id="99" name="Flowchart: Stored Data 98"/>
              <p:cNvSpPr/>
              <p:nvPr/>
            </p:nvSpPr>
            <p:spPr>
              <a:xfrm>
                <a:off x="4551051" y="4548786"/>
                <a:ext cx="308982" cy="710945"/>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0" name="Flowchart: Stored Data 99"/>
              <p:cNvSpPr/>
              <p:nvPr/>
            </p:nvSpPr>
            <p:spPr>
              <a:xfrm rot="16200000">
                <a:off x="4302777" y="4273859"/>
                <a:ext cx="287530" cy="710944"/>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1" name="Flowchart: Stored Data 100"/>
              <p:cNvSpPr/>
              <p:nvPr/>
            </p:nvSpPr>
            <p:spPr>
              <a:xfrm flipH="1">
                <a:off x="4021468" y="4548787"/>
                <a:ext cx="308982" cy="710945"/>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2" name="Flowchart: Stored Data 101"/>
              <p:cNvSpPr/>
              <p:nvPr/>
            </p:nvSpPr>
            <p:spPr>
              <a:xfrm rot="5400000" flipV="1">
                <a:off x="4302780" y="4813392"/>
                <a:ext cx="287530" cy="710944"/>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3" name="Rectangle 102"/>
              <p:cNvSpPr/>
              <p:nvPr/>
            </p:nvSpPr>
            <p:spPr>
              <a:xfrm>
                <a:off x="4248518" y="4707119"/>
                <a:ext cx="396044" cy="394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cxnSp>
        <p:nvCxnSpPr>
          <p:cNvPr id="125" name="Straight Arrow Connector 124"/>
          <p:cNvCxnSpPr/>
          <p:nvPr/>
        </p:nvCxnSpPr>
        <p:spPr>
          <a:xfrm>
            <a:off x="7195554" y="4316768"/>
            <a:ext cx="347390" cy="682562"/>
          </a:xfrm>
          <a:prstGeom prst="straightConnector1">
            <a:avLst/>
          </a:prstGeom>
          <a:ln w="15875">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sp>
        <p:nvSpPr>
          <p:cNvPr id="128" name="Arc 127"/>
          <p:cNvSpPr/>
          <p:nvPr/>
        </p:nvSpPr>
        <p:spPr>
          <a:xfrm rot="3395229">
            <a:off x="6898452" y="4103549"/>
            <a:ext cx="709251" cy="830008"/>
          </a:xfrm>
          <a:prstGeom prst="arc">
            <a:avLst>
              <a:gd name="adj1" fmla="val 862285"/>
              <a:gd name="adj2" fmla="val 5148852"/>
            </a:avLst>
          </a:prstGeom>
          <a:ln w="31750">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9" name="Rectangle 128"/>
              <p:cNvSpPr/>
              <p:nvPr/>
            </p:nvSpPr>
            <p:spPr>
              <a:xfrm>
                <a:off x="6402839" y="4132520"/>
                <a:ext cx="4732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b="1" i="1" smtClean="0">
                          <a:solidFill>
                            <a:schemeClr val="accent6">
                              <a:lumMod val="60000"/>
                              <a:lumOff val="40000"/>
                            </a:schemeClr>
                          </a:solidFill>
                          <a:latin typeface="Cambria Math"/>
                        </a:rPr>
                        <m:t>𝝓</m:t>
                      </m:r>
                      <m:r>
                        <a:rPr lang="pt-PT" b="1" i="1" smtClean="0">
                          <a:solidFill>
                            <a:schemeClr val="accent6">
                              <a:lumMod val="60000"/>
                              <a:lumOff val="40000"/>
                            </a:schemeClr>
                          </a:solidFill>
                          <a:latin typeface="Cambria Math" panose="02040503050406030204" pitchFamily="18" charset="0"/>
                        </a:rPr>
                        <m:t>′</m:t>
                      </m:r>
                    </m:oMath>
                  </m:oMathPara>
                </a14:m>
                <a:endParaRPr lang="pt-PT" b="1" dirty="0">
                  <a:solidFill>
                    <a:schemeClr val="accent6">
                      <a:lumMod val="60000"/>
                      <a:lumOff val="40000"/>
                    </a:schemeClr>
                  </a:solidFill>
                </a:endParaRPr>
              </a:p>
            </p:txBody>
          </p:sp>
        </mc:Choice>
        <mc:Fallback xmlns="">
          <p:sp>
            <p:nvSpPr>
              <p:cNvPr id="129" name="Rectangle 128"/>
              <p:cNvSpPr>
                <a:spLocks noRot="1" noChangeAspect="1" noMove="1" noResize="1" noEditPoints="1" noAdjustHandles="1" noChangeArrowheads="1" noChangeShapeType="1" noTextEdit="1"/>
              </p:cNvSpPr>
              <p:nvPr/>
            </p:nvSpPr>
            <p:spPr>
              <a:xfrm>
                <a:off x="6402839" y="4132520"/>
                <a:ext cx="473206" cy="369332"/>
              </a:xfrm>
              <a:prstGeom prst="rect">
                <a:avLst/>
              </a:prstGeom>
              <a:blipFill rotWithShape="0">
                <a:blip r:embed="rId8"/>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Rectangle 129"/>
              <p:cNvSpPr/>
              <p:nvPr/>
            </p:nvSpPr>
            <p:spPr>
              <a:xfrm>
                <a:off x="6997164" y="4884607"/>
                <a:ext cx="3930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b="1" i="1" smtClean="0">
                          <a:solidFill>
                            <a:schemeClr val="accent6">
                              <a:lumMod val="75000"/>
                            </a:schemeClr>
                          </a:solidFill>
                          <a:latin typeface="Cambria Math"/>
                        </a:rPr>
                        <m:t>𝜶</m:t>
                      </m:r>
                    </m:oMath>
                  </m:oMathPara>
                </a14:m>
                <a:endParaRPr lang="pt-PT" b="1" dirty="0">
                  <a:solidFill>
                    <a:schemeClr val="accent6">
                      <a:lumMod val="75000"/>
                    </a:schemeClr>
                  </a:solidFill>
                </a:endParaRPr>
              </a:p>
            </p:txBody>
          </p:sp>
        </mc:Choice>
        <mc:Fallback xmlns="">
          <p:sp>
            <p:nvSpPr>
              <p:cNvPr id="130" name="Rectangle 129"/>
              <p:cNvSpPr>
                <a:spLocks noRot="1" noChangeAspect="1" noMove="1" noResize="1" noEditPoints="1" noAdjustHandles="1" noChangeArrowheads="1" noChangeShapeType="1" noTextEdit="1"/>
              </p:cNvSpPr>
              <p:nvPr/>
            </p:nvSpPr>
            <p:spPr>
              <a:xfrm>
                <a:off x="6997164" y="4884607"/>
                <a:ext cx="393056" cy="369332"/>
              </a:xfrm>
              <a:prstGeom prst="rect">
                <a:avLst/>
              </a:prstGeom>
              <a:blipFill rotWithShape="0">
                <a:blip r:embed="rId9"/>
                <a:stretch>
                  <a:fillRect/>
                </a:stretch>
              </a:blipFill>
            </p:spPr>
            <p:txBody>
              <a:bodyPr/>
              <a:lstStyle/>
              <a:p>
                <a:r>
                  <a:rPr lang="en-US">
                    <a:noFill/>
                  </a:rPr>
                  <a:t> </a:t>
                </a:r>
              </a:p>
            </p:txBody>
          </p:sp>
        </mc:Fallback>
      </mc:AlternateContent>
      <p:cxnSp>
        <p:nvCxnSpPr>
          <p:cNvPr id="74" name="Straight Arrow Connector 73"/>
          <p:cNvCxnSpPr/>
          <p:nvPr/>
        </p:nvCxnSpPr>
        <p:spPr>
          <a:xfrm flipV="1">
            <a:off x="6417258" y="4336990"/>
            <a:ext cx="741470" cy="722173"/>
          </a:xfrm>
          <a:prstGeom prst="straightConnector1">
            <a:avLst/>
          </a:prstGeom>
          <a:ln w="25400">
            <a:solidFill>
              <a:schemeClr val="accent6">
                <a:lumMod val="50000"/>
              </a:schemeClr>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32" name="Block Arc 31"/>
          <p:cNvSpPr/>
          <p:nvPr/>
        </p:nvSpPr>
        <p:spPr>
          <a:xfrm rot="20515829">
            <a:off x="5786715" y="4057678"/>
            <a:ext cx="1692181" cy="1095187"/>
          </a:xfrm>
          <a:prstGeom prst="blockArc">
            <a:avLst>
              <a:gd name="adj1" fmla="val 19494723"/>
              <a:gd name="adj2" fmla="val 21495139"/>
              <a:gd name="adj3" fmla="val 24763"/>
            </a:avLst>
          </a:prstGeom>
          <a:ln>
            <a:noFill/>
          </a:ln>
          <a:scene3d>
            <a:camera prst="isometricOffAxis2Top">
              <a:rot lat="2420165" lon="17490732" rev="6855790"/>
            </a:camera>
            <a:lightRig rig="threePt" dir="t"/>
          </a:scene3d>
          <a:sp3d prstMaterial="softEdge">
            <a:bevelT w="0" h="1397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5" name="Rounded Rectangle 134"/>
          <p:cNvSpPr/>
          <p:nvPr/>
        </p:nvSpPr>
        <p:spPr>
          <a:xfrm>
            <a:off x="7392377" y="2216297"/>
            <a:ext cx="1224460" cy="515298"/>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rgbClr val="D2A000"/>
                </a:solidFill>
              </a:rPr>
              <a:t>Propagation </a:t>
            </a:r>
            <a:br>
              <a:rPr lang="en-GB" sz="1600" dirty="0" smtClean="0">
                <a:solidFill>
                  <a:srgbClr val="D2A000"/>
                </a:solidFill>
              </a:rPr>
            </a:br>
            <a:r>
              <a:rPr lang="en-GB" sz="1600" dirty="0" smtClean="0">
                <a:solidFill>
                  <a:srgbClr val="D2A000"/>
                </a:solidFill>
              </a:rPr>
              <a:t>time</a:t>
            </a:r>
            <a:endParaRPr lang="en-GB" sz="1600" dirty="0">
              <a:solidFill>
                <a:srgbClr val="D2A000"/>
              </a:solidFill>
            </a:endParaRPr>
          </a:p>
        </p:txBody>
      </p:sp>
      <p:sp>
        <p:nvSpPr>
          <p:cNvPr id="136" name="Rounded Rectangle 135"/>
          <p:cNvSpPr/>
          <p:nvPr/>
        </p:nvSpPr>
        <p:spPr>
          <a:xfrm>
            <a:off x="5124217" y="4040745"/>
            <a:ext cx="1224460" cy="515298"/>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rgbClr val="D2A000"/>
                </a:solidFill>
              </a:rPr>
              <a:t>Emission </a:t>
            </a:r>
            <a:br>
              <a:rPr lang="en-GB" sz="1600" dirty="0" smtClean="0">
                <a:solidFill>
                  <a:srgbClr val="D2A000"/>
                </a:solidFill>
              </a:rPr>
            </a:br>
            <a:r>
              <a:rPr lang="en-GB" sz="1600" dirty="0" smtClean="0">
                <a:solidFill>
                  <a:srgbClr val="D2A000"/>
                </a:solidFill>
              </a:rPr>
              <a:t>time</a:t>
            </a:r>
            <a:endParaRPr lang="en-GB" sz="1600" dirty="0">
              <a:solidFill>
                <a:srgbClr val="D2A000"/>
              </a:solidFill>
            </a:endParaRPr>
          </a:p>
        </p:txBody>
      </p:sp>
      <p:sp>
        <p:nvSpPr>
          <p:cNvPr id="137" name="Content Placeholder 2"/>
          <p:cNvSpPr txBox="1">
            <a:spLocks/>
          </p:cNvSpPr>
          <p:nvPr/>
        </p:nvSpPr>
        <p:spPr>
          <a:xfrm>
            <a:off x="468914" y="1025932"/>
            <a:ext cx="7451461" cy="568278"/>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err="1"/>
              <a:t>BinTheSky</a:t>
            </a:r>
            <a:r>
              <a:rPr lang="en-GB" sz="2000" b="0" dirty="0"/>
              <a:t> </a:t>
            </a:r>
            <a:r>
              <a:rPr lang="en-GB" sz="2000" b="0" dirty="0" smtClean="0"/>
              <a:t>is embodied </a:t>
            </a:r>
            <a:r>
              <a:rPr lang="en-GB" sz="2000" b="0" dirty="0"/>
              <a:t>in the Auger Offline </a:t>
            </a:r>
            <a:r>
              <a:rPr lang="en-GB" sz="2000" b="0" dirty="0" smtClean="0"/>
              <a:t>Framework</a:t>
            </a:r>
            <a:br>
              <a:rPr lang="en-GB" sz="2000" b="0" dirty="0" smtClean="0"/>
            </a:br>
            <a:r>
              <a:rPr lang="en-GB" sz="1200" b="0" dirty="0" smtClean="0"/>
              <a:t>(Auger </a:t>
            </a:r>
            <a:r>
              <a:rPr lang="en-GB" sz="1200" b="0" dirty="0"/>
              <a:t>Simulation and reconstruction software)</a:t>
            </a:r>
          </a:p>
        </p:txBody>
      </p:sp>
      <p:sp>
        <p:nvSpPr>
          <p:cNvPr id="138" name="Rounded Rectangle 137"/>
          <p:cNvSpPr/>
          <p:nvPr/>
        </p:nvSpPr>
        <p:spPr>
          <a:xfrm>
            <a:off x="475756" y="2012431"/>
            <a:ext cx="4609523" cy="52591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solidFill>
                <a:latin typeface="Calibri" pitchFamily="34" charset="0"/>
                <a:cs typeface="Arial" pitchFamily="34" charset="0"/>
              </a:rPr>
              <a:t>New Offline Module: </a:t>
            </a:r>
            <a:r>
              <a:rPr lang="en-GB" sz="2000" dirty="0" err="1" smtClean="0">
                <a:solidFill>
                  <a:schemeClr val="bg1"/>
                </a:solidFill>
                <a:latin typeface="Calibri" pitchFamily="34" charset="0"/>
                <a:cs typeface="Arial" pitchFamily="34" charset="0"/>
              </a:rPr>
              <a:t>ShowerSimulatorLX</a:t>
            </a:r>
            <a:endParaRPr lang="en-US" sz="2000" dirty="0">
              <a:solidFill>
                <a:schemeClr val="bg1"/>
              </a:solidFill>
              <a:latin typeface="Calibri" pitchFamily="34" charset="0"/>
              <a:cs typeface="Arial" pitchFamily="34" charset="0"/>
            </a:endParaRPr>
          </a:p>
        </p:txBody>
      </p:sp>
      <p:sp>
        <p:nvSpPr>
          <p:cNvPr id="139" name="Content Placeholder 2"/>
          <p:cNvSpPr txBox="1">
            <a:spLocks/>
          </p:cNvSpPr>
          <p:nvPr/>
        </p:nvSpPr>
        <p:spPr>
          <a:xfrm>
            <a:off x="470841" y="2648314"/>
            <a:ext cx="4346195" cy="2213101"/>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600" dirty="0"/>
              <a:t>Produce photons </a:t>
            </a:r>
            <a:endParaRPr lang="en-GB" sz="1600" dirty="0" smtClean="0"/>
          </a:p>
          <a:p>
            <a:pPr lvl="2"/>
            <a:r>
              <a:rPr lang="en-GB" sz="1200" dirty="0"/>
              <a:t>Fluorescence and Cherenkov </a:t>
            </a:r>
            <a:r>
              <a:rPr lang="en-GB" sz="1200" dirty="0" smtClean="0"/>
              <a:t>emission</a:t>
            </a:r>
          </a:p>
          <a:p>
            <a:pPr lvl="1"/>
            <a:r>
              <a:rPr lang="en-GB" sz="1600" dirty="0" smtClean="0"/>
              <a:t>Propagate </a:t>
            </a:r>
            <a:r>
              <a:rPr lang="en-GB" sz="1600" dirty="0"/>
              <a:t>Photons to </a:t>
            </a:r>
            <a:r>
              <a:rPr lang="en-GB" sz="1600" dirty="0" smtClean="0"/>
              <a:t>detector</a:t>
            </a:r>
          </a:p>
          <a:p>
            <a:pPr lvl="2"/>
            <a:r>
              <a:rPr lang="en-GB" sz="1200" dirty="0"/>
              <a:t>solid </a:t>
            </a:r>
            <a:r>
              <a:rPr lang="en-GB" sz="1200" dirty="0" smtClean="0"/>
              <a:t>angle; emission angle; distance </a:t>
            </a:r>
            <a:r>
              <a:rPr lang="en-GB" sz="1200" dirty="0"/>
              <a:t>to </a:t>
            </a:r>
            <a:r>
              <a:rPr lang="en-GB" sz="1200" dirty="0" smtClean="0"/>
              <a:t>telescope</a:t>
            </a:r>
            <a:endParaRPr lang="en-GB" sz="1600" dirty="0" smtClean="0"/>
          </a:p>
          <a:p>
            <a:pPr lvl="1"/>
            <a:r>
              <a:rPr lang="en-GB" sz="1600" dirty="0" smtClean="0"/>
              <a:t>Attenuate </a:t>
            </a:r>
            <a:r>
              <a:rPr lang="en-GB" sz="1600" dirty="0"/>
              <a:t>and scatter </a:t>
            </a:r>
            <a:r>
              <a:rPr lang="en-GB" sz="1600" dirty="0" smtClean="0"/>
              <a:t>photons</a:t>
            </a:r>
          </a:p>
          <a:p>
            <a:pPr lvl="2"/>
            <a:r>
              <a:rPr lang="en-GB" sz="1200" dirty="0" smtClean="0"/>
              <a:t>Attenuations due to Mie and Rayleigh</a:t>
            </a:r>
          </a:p>
          <a:p>
            <a:pPr lvl="2"/>
            <a:r>
              <a:rPr lang="en-GB" sz="1200" dirty="0"/>
              <a:t>Cherenkov </a:t>
            </a:r>
            <a:r>
              <a:rPr lang="en-GB" sz="1200" dirty="0" smtClean="0"/>
              <a:t>scattered and Multiple-scattering</a:t>
            </a:r>
            <a:br>
              <a:rPr lang="en-GB" sz="1200" dirty="0" smtClean="0"/>
            </a:br>
            <a:r>
              <a:rPr lang="en-GB" sz="1200" dirty="0" smtClean="0"/>
              <a:t> (not yet implemented)</a:t>
            </a:r>
            <a:endParaRPr lang="en-GB" sz="1200" dirty="0"/>
          </a:p>
        </p:txBody>
      </p:sp>
      <mc:AlternateContent xmlns:mc="http://schemas.openxmlformats.org/markup-compatibility/2006" xmlns:a14="http://schemas.microsoft.com/office/drawing/2010/main">
        <mc:Choice Requires="a14">
          <p:sp>
            <p:nvSpPr>
              <p:cNvPr id="140" name="Content Placeholder 2"/>
              <p:cNvSpPr txBox="1">
                <a:spLocks/>
              </p:cNvSpPr>
              <p:nvPr/>
            </p:nvSpPr>
            <p:spPr>
              <a:xfrm>
                <a:off x="10973444" y="-192494"/>
                <a:ext cx="3078885" cy="1121971"/>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400" dirty="0" smtClean="0"/>
                  <a:t>for each </a:t>
                </a:r>
                <a:r>
                  <a:rPr lang="en-GB" sz="1400" dirty="0" err="1"/>
                  <a:t>SkyBin</a:t>
                </a:r>
                <a:r>
                  <a:rPr lang="en-GB" sz="1400" dirty="0"/>
                  <a:t> find </a:t>
                </a:r>
                <a14:m>
                  <m:oMath xmlns:m="http://schemas.openxmlformats.org/officeDocument/2006/math">
                    <m:r>
                      <a:rPr lang="pt-PT" sz="1400" b="0" i="1" smtClean="0">
                        <a:latin typeface="Cambria Math" panose="02040503050406030204" pitchFamily="18" charset="0"/>
                      </a:rPr>
                      <m:t>𝛼</m:t>
                    </m:r>
                  </m:oMath>
                </a14:m>
                <a:r>
                  <a:rPr lang="en-GB" sz="1400" dirty="0" smtClean="0"/>
                  <a:t> </a:t>
                </a:r>
                <a:r>
                  <a:rPr lang="en-GB" sz="1400" dirty="0"/>
                  <a:t>and </a:t>
                </a:r>
                <a14:m>
                  <m:oMath xmlns:m="http://schemas.openxmlformats.org/officeDocument/2006/math">
                    <m:r>
                      <a:rPr lang="pt-PT" sz="1400" b="0" i="1" smtClean="0">
                        <a:latin typeface="Cambria Math" panose="02040503050406030204" pitchFamily="18" charset="0"/>
                      </a:rPr>
                      <m:t>𝜙</m:t>
                    </m:r>
                    <m:r>
                      <a:rPr lang="pt-PT" sz="1400" b="0" i="1" smtClean="0">
                        <a:latin typeface="Cambria Math" panose="02040503050406030204" pitchFamily="18" charset="0"/>
                      </a:rPr>
                      <m:t>′</m:t>
                    </m:r>
                  </m:oMath>
                </a14:m>
                <a:r>
                  <a:rPr lang="en-GB" sz="1400" dirty="0" smtClean="0"/>
                  <a:t>  </a:t>
                </a:r>
                <a:r>
                  <a:rPr lang="en-GB" sz="1400" dirty="0"/>
                  <a:t>bins in </a:t>
                </a:r>
                <a:r>
                  <a:rPr lang="en-GB" sz="1400" dirty="0" err="1"/>
                  <a:t>FoV</a:t>
                </a:r>
                <a:r>
                  <a:rPr lang="en-GB" sz="1400" dirty="0"/>
                  <a:t>.</a:t>
                </a:r>
              </a:p>
              <a:p>
                <a:pPr lvl="1"/>
                <a:r>
                  <a:rPr lang="en-GB" sz="1400" dirty="0"/>
                  <a:t>Calculate the solid angle and attenuation for (</a:t>
                </a:r>
                <a14:m>
                  <m:oMath xmlns:m="http://schemas.openxmlformats.org/officeDocument/2006/math">
                    <m:r>
                      <a:rPr lang="pt-PT" sz="1400" b="0" i="1" dirty="0" smtClean="0">
                        <a:latin typeface="Cambria Math" panose="02040503050406030204" pitchFamily="18" charset="0"/>
                      </a:rPr>
                      <m:t>𝛼</m:t>
                    </m:r>
                    <m:r>
                      <a:rPr lang="pt-PT" sz="1400" b="0" i="1" dirty="0" smtClean="0">
                        <a:latin typeface="Cambria Math" panose="02040503050406030204" pitchFamily="18" charset="0"/>
                      </a:rPr>
                      <m:t>,</m:t>
                    </m:r>
                    <m:r>
                      <a:rPr lang="pt-PT" sz="1400" b="0" i="1" dirty="0" smtClean="0">
                        <a:latin typeface="Cambria Math" panose="02040503050406030204" pitchFamily="18" charset="0"/>
                      </a:rPr>
                      <m:t>𝜙</m:t>
                    </m:r>
                    <m:r>
                      <a:rPr lang="pt-PT" sz="1400" b="0" i="1" dirty="0" smtClean="0">
                        <a:latin typeface="Cambria Math" panose="02040503050406030204" pitchFamily="18" charset="0"/>
                      </a:rPr>
                      <m:t>′ </m:t>
                    </m:r>
                  </m:oMath>
                </a14:m>
                <a:r>
                  <a:rPr lang="en-GB" sz="1400" dirty="0"/>
                  <a:t>) </a:t>
                </a:r>
                <a:r>
                  <a:rPr lang="en-GB" sz="1400" dirty="0" smtClean="0"/>
                  <a:t>bin</a:t>
                </a:r>
              </a:p>
            </p:txBody>
          </p:sp>
        </mc:Choice>
        <mc:Fallback xmlns="">
          <p:sp>
            <p:nvSpPr>
              <p:cNvPr id="140" name="Content Placeholder 2"/>
              <p:cNvSpPr txBox="1">
                <a:spLocks noRot="1" noChangeAspect="1" noMove="1" noResize="1" noEditPoints="1" noAdjustHandles="1" noChangeArrowheads="1" noChangeShapeType="1" noTextEdit="1"/>
              </p:cNvSpPr>
              <p:nvPr/>
            </p:nvSpPr>
            <p:spPr>
              <a:xfrm>
                <a:off x="10973444" y="-192494"/>
                <a:ext cx="3078885" cy="1121971"/>
              </a:xfrm>
              <a:prstGeom prst="rect">
                <a:avLst/>
              </a:prstGeom>
              <a:blipFill rotWithShape="0">
                <a:blip r:embed="rId10"/>
                <a:stretch>
                  <a:fillRect t="-2174"/>
                </a:stretch>
              </a:blipFill>
            </p:spPr>
            <p:txBody>
              <a:bodyPr/>
              <a:lstStyle/>
              <a:p>
                <a:r>
                  <a:rPr lang="en-US">
                    <a:noFill/>
                  </a:rPr>
                  <a:t> </a:t>
                </a:r>
              </a:p>
            </p:txBody>
          </p:sp>
        </mc:Fallback>
      </mc:AlternateContent>
      <p:cxnSp>
        <p:nvCxnSpPr>
          <p:cNvPr id="45" name="Straight Arrow Connector 44"/>
          <p:cNvCxnSpPr/>
          <p:nvPr/>
        </p:nvCxnSpPr>
        <p:spPr>
          <a:xfrm>
            <a:off x="6630141" y="1441325"/>
            <a:ext cx="2106761" cy="415136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6" idx="5"/>
          </p:cNvCxnSpPr>
          <p:nvPr/>
        </p:nvCxnSpPr>
        <p:spPr>
          <a:xfrm>
            <a:off x="6889444" y="1918011"/>
            <a:ext cx="1047218" cy="2051265"/>
          </a:xfrm>
          <a:prstGeom prst="straightConnector1">
            <a:avLst/>
          </a:prstGeom>
          <a:ln w="63500">
            <a:solidFill>
              <a:srgbClr val="FFC000"/>
            </a:solidFill>
            <a:prstDash val="dash"/>
            <a:tailEnd type="triangle"/>
          </a:ln>
          <a:effectLst>
            <a:outerShdw blurRad="12700" dist="508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
        <p:nvSpPr>
          <p:cNvPr id="150" name="Rectangle 149"/>
          <p:cNvSpPr/>
          <p:nvPr/>
        </p:nvSpPr>
        <p:spPr>
          <a:xfrm>
            <a:off x="8258962" y="4233652"/>
            <a:ext cx="678391" cy="307777"/>
          </a:xfrm>
          <a:prstGeom prst="rect">
            <a:avLst/>
          </a:prstGeom>
        </p:spPr>
        <p:txBody>
          <a:bodyPr wrap="none">
            <a:spAutoFit/>
          </a:bodyPr>
          <a:lstStyle/>
          <a:p>
            <a:r>
              <a:rPr lang="en-GB" sz="1400" b="1" dirty="0" err="1" smtClean="0">
                <a:solidFill>
                  <a:srgbClr val="467AA5"/>
                </a:solidFill>
              </a:rPr>
              <a:t>Skybin</a:t>
            </a:r>
            <a:endParaRPr lang="en-US" sz="1400" dirty="0">
              <a:solidFill>
                <a:srgbClr val="467AA5"/>
              </a:solidFill>
            </a:endParaRPr>
          </a:p>
        </p:txBody>
      </p:sp>
      <p:sp>
        <p:nvSpPr>
          <p:cNvPr id="151" name="Arc 150"/>
          <p:cNvSpPr/>
          <p:nvPr/>
        </p:nvSpPr>
        <p:spPr>
          <a:xfrm>
            <a:off x="6733214" y="4017949"/>
            <a:ext cx="836029" cy="832267"/>
          </a:xfrm>
          <a:prstGeom prst="arc">
            <a:avLst>
              <a:gd name="adj1" fmla="val 19796724"/>
              <a:gd name="adj2" fmla="val 9397670"/>
            </a:avLst>
          </a:prstGeom>
          <a:ln w="44450">
            <a:solidFill>
              <a:srgbClr val="62983E"/>
            </a:solidFill>
            <a:prstDash val="sysDot"/>
            <a:headEnd type="triangle"/>
            <a:tailEnd type="none"/>
          </a:ln>
          <a:scene3d>
            <a:camera prst="orthographicFront">
              <a:rot lat="3300000" lon="0" rev="6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2" name="Arc 151"/>
          <p:cNvSpPr/>
          <p:nvPr/>
        </p:nvSpPr>
        <p:spPr>
          <a:xfrm>
            <a:off x="6733720" y="4174759"/>
            <a:ext cx="836029" cy="832267"/>
          </a:xfrm>
          <a:prstGeom prst="arc">
            <a:avLst>
              <a:gd name="adj1" fmla="val 9095041"/>
              <a:gd name="adj2" fmla="val 15139411"/>
            </a:avLst>
          </a:prstGeom>
          <a:ln w="44450">
            <a:solidFill>
              <a:srgbClr val="62983E"/>
            </a:solidFill>
            <a:prstDash val="sysDot"/>
            <a:headEnd type="none"/>
            <a:tailEnd type="triangle"/>
          </a:ln>
          <a:scene3d>
            <a:camera prst="orthographicFront">
              <a:rot lat="3300000" lon="0" rev="6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22" name="Straight Arrow Connector 121"/>
          <p:cNvCxnSpPr/>
          <p:nvPr/>
        </p:nvCxnSpPr>
        <p:spPr>
          <a:xfrm flipH="1">
            <a:off x="5494551" y="4287059"/>
            <a:ext cx="1689085" cy="1672820"/>
          </a:xfrm>
          <a:prstGeom prst="straightConnector1">
            <a:avLst/>
          </a:prstGeom>
          <a:ln w="63500">
            <a:solidFill>
              <a:srgbClr val="FFC000"/>
            </a:solidFill>
            <a:prstDash val="dash"/>
            <a:tailEnd type="triangle"/>
          </a:ln>
          <a:effectLst>
            <a:outerShdw blurRad="12700" dist="508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
        <p:nvSpPr>
          <p:cNvPr id="68" name="Content Placeholder 2"/>
          <p:cNvSpPr txBox="1">
            <a:spLocks/>
          </p:cNvSpPr>
          <p:nvPr/>
        </p:nvSpPr>
        <p:spPr>
          <a:xfrm>
            <a:off x="470335" y="4946452"/>
            <a:ext cx="4346195" cy="951447"/>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600" dirty="0" smtClean="0"/>
              <a:t>Plus time:</a:t>
            </a:r>
          </a:p>
          <a:p>
            <a:pPr lvl="2"/>
            <a:r>
              <a:rPr lang="en-GB" sz="1200" dirty="0" smtClean="0"/>
              <a:t>Time= propagation time +</a:t>
            </a:r>
            <a:br>
              <a:rPr lang="en-GB" sz="1200" dirty="0" smtClean="0"/>
            </a:br>
            <a:r>
              <a:rPr lang="en-GB" sz="1200" dirty="0" smtClean="0"/>
              <a:t>            emission time</a:t>
            </a:r>
          </a:p>
        </p:txBody>
      </p:sp>
    </p:spTree>
    <p:extLst>
      <p:ext uri="{BB962C8B-B14F-4D97-AF65-F5344CB8AC3E}">
        <p14:creationId xmlns:p14="http://schemas.microsoft.com/office/powerpoint/2010/main" val="93570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1"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strips(downLeft)">
                                      <p:cBhvr>
                                        <p:cTn id="12" dur="500"/>
                                        <p:tgtEl>
                                          <p:spTgt spid="27"/>
                                        </p:tgtEl>
                                      </p:cBhvr>
                                    </p:animEffect>
                                  </p:childTnLst>
                                </p:cTn>
                              </p:par>
                              <p:par>
                                <p:cTn id="13" presetID="18" presetClass="entr" presetSubtype="12" fill="hold" grpId="1"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strips(downLeft)">
                                      <p:cBhvr>
                                        <p:cTn id="15" dur="500"/>
                                        <p:tgtEl>
                                          <p:spTgt spid="28"/>
                                        </p:tgtEl>
                                      </p:cBhvr>
                                    </p:animEffect>
                                  </p:childTnLst>
                                </p:cTn>
                              </p:par>
                              <p:par>
                                <p:cTn id="16" presetID="18" presetClass="entr" presetSubtype="12" fill="hold" grpId="1"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strips(downLeft)">
                                      <p:cBhvr>
                                        <p:cTn id="18" dur="500"/>
                                        <p:tgtEl>
                                          <p:spTgt spid="29"/>
                                        </p:tgtEl>
                                      </p:cBhvr>
                                    </p:animEffect>
                                  </p:childTnLst>
                                </p:cTn>
                              </p:par>
                              <p:par>
                                <p:cTn id="19" presetID="18" presetClass="entr" presetSubtype="12" fill="hold" nodeType="withEffect">
                                  <p:stCondLst>
                                    <p:cond delay="0"/>
                                  </p:stCondLst>
                                  <p:childTnLst>
                                    <p:set>
                                      <p:cBhvr>
                                        <p:cTn id="20" dur="1" fill="hold">
                                          <p:stCondLst>
                                            <p:cond delay="0"/>
                                          </p:stCondLst>
                                        </p:cTn>
                                        <p:tgtEl>
                                          <p:spTgt spid="141"/>
                                        </p:tgtEl>
                                        <p:attrNameLst>
                                          <p:attrName>style.visibility</p:attrName>
                                        </p:attrNameLst>
                                      </p:cBhvr>
                                      <p:to>
                                        <p:strVal val="visible"/>
                                      </p:to>
                                    </p:set>
                                    <p:animEffect transition="in" filter="strips(downLeft)">
                                      <p:cBhvr>
                                        <p:cTn id="21" dur="500"/>
                                        <p:tgtEl>
                                          <p:spTgt spid="14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9"/>
                                        </p:tgtEl>
                                        <p:attrNameLst>
                                          <p:attrName>style.visibility</p:attrName>
                                        </p:attrNameLst>
                                      </p:cBhvr>
                                      <p:to>
                                        <p:strVal val="visible"/>
                                      </p:to>
                                    </p:set>
                                    <p:animEffect transition="in" filter="fade">
                                      <p:cBhvr>
                                        <p:cTn id="24" dur="500"/>
                                        <p:tgtEl>
                                          <p:spTgt spid="139"/>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strips(downRight)">
                                      <p:cBhvr>
                                        <p:cTn id="29" dur="500"/>
                                        <p:tgtEl>
                                          <p:spTgt spid="8"/>
                                        </p:tgtEl>
                                      </p:cBhvr>
                                    </p:animEffect>
                                  </p:childTnLst>
                                </p:cTn>
                              </p:par>
                              <p:par>
                                <p:cTn id="30" presetID="18" presetClass="entr" presetSubtype="6" fill="hold" grpId="0" nodeType="withEffect">
                                  <p:stCondLst>
                                    <p:cond delay="0"/>
                                  </p:stCondLst>
                                  <p:childTnLst>
                                    <p:set>
                                      <p:cBhvr>
                                        <p:cTn id="31" dur="1" fill="hold">
                                          <p:stCondLst>
                                            <p:cond delay="0"/>
                                          </p:stCondLst>
                                        </p:cTn>
                                        <p:tgtEl>
                                          <p:spTgt spid="135"/>
                                        </p:tgtEl>
                                        <p:attrNameLst>
                                          <p:attrName>style.visibility</p:attrName>
                                        </p:attrNameLst>
                                      </p:cBhvr>
                                      <p:to>
                                        <p:strVal val="visible"/>
                                      </p:to>
                                    </p:set>
                                    <p:animEffect transition="in" filter="strips(downRight)">
                                      <p:cBhvr>
                                        <p:cTn id="32" dur="500"/>
                                        <p:tgtEl>
                                          <p:spTgt spid="135"/>
                                        </p:tgtEl>
                                      </p:cBhvr>
                                    </p:animEffect>
                                  </p:childTnLst>
                                </p:cTn>
                              </p:par>
                              <p:par>
                                <p:cTn id="33" presetID="18" presetClass="entr" presetSubtype="12" fill="hold" nodeType="withEffect">
                                  <p:stCondLst>
                                    <p:cond delay="0"/>
                                  </p:stCondLst>
                                  <p:childTnLst>
                                    <p:set>
                                      <p:cBhvr>
                                        <p:cTn id="34" dur="1" fill="hold">
                                          <p:stCondLst>
                                            <p:cond delay="0"/>
                                          </p:stCondLst>
                                        </p:cTn>
                                        <p:tgtEl>
                                          <p:spTgt spid="122"/>
                                        </p:tgtEl>
                                        <p:attrNameLst>
                                          <p:attrName>style.visibility</p:attrName>
                                        </p:attrNameLst>
                                      </p:cBhvr>
                                      <p:to>
                                        <p:strVal val="visible"/>
                                      </p:to>
                                    </p:set>
                                    <p:animEffect transition="in" filter="strips(downLeft)">
                                      <p:cBhvr>
                                        <p:cTn id="35" dur="500"/>
                                        <p:tgtEl>
                                          <p:spTgt spid="122"/>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136"/>
                                        </p:tgtEl>
                                        <p:attrNameLst>
                                          <p:attrName>style.visibility</p:attrName>
                                        </p:attrNameLst>
                                      </p:cBhvr>
                                      <p:to>
                                        <p:strVal val="visible"/>
                                      </p:to>
                                    </p:set>
                                    <p:animEffect transition="in" filter="strips(downLeft)">
                                      <p:cBhvr>
                                        <p:cTn id="38" dur="500"/>
                                        <p:tgtEl>
                                          <p:spTgt spid="1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fade">
                                      <p:cBhvr>
                                        <p:cTn id="4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p:bldP spid="28" grpId="1"/>
      <p:bldP spid="29" grpId="1"/>
      <p:bldP spid="135" grpId="0" animBg="1"/>
      <p:bldP spid="136" grpId="0" animBg="1"/>
      <p:bldP spid="138" grpId="0" animBg="1"/>
      <p:bldP spid="139" grpId="0"/>
      <p:bldP spid="6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LDFs with MARTA</a:t>
            </a:r>
            <a:r>
              <a:rPr lang="en-US" dirty="0" smtClean="0"/>
              <a:t>: Toy model</a:t>
            </a:r>
            <a:endParaRPr lang="en-US" dirty="0"/>
          </a:p>
        </p:txBody>
      </p:sp>
      <p:sp>
        <p:nvSpPr>
          <p:cNvPr id="3" name="Slide Number Placeholder 2"/>
          <p:cNvSpPr>
            <a:spLocks noGrp="1"/>
          </p:cNvSpPr>
          <p:nvPr>
            <p:ph type="sldNum" sz="quarter" idx="12"/>
          </p:nvPr>
        </p:nvSpPr>
        <p:spPr/>
        <p:txBody>
          <a:bodyPr/>
          <a:lstStyle/>
          <a:p>
            <a:fld id="{8745C66F-FC7B-4C52-931F-EAABACA1CBDF}" type="slidenum">
              <a:rPr lang="en-US" smtClean="0"/>
              <a:pPr/>
              <a:t>140</a:t>
            </a:fld>
            <a:endParaRPr lang="en-US" dirty="0"/>
          </a:p>
        </p:txBody>
      </p:sp>
      <p:pic>
        <p:nvPicPr>
          <p:cNvPr id="7" name="Picture 6"/>
          <p:cNvPicPr>
            <a:picLocks noChangeAspect="1"/>
          </p:cNvPicPr>
          <p:nvPr/>
        </p:nvPicPr>
        <p:blipFill>
          <a:blip r:embed="rId3"/>
          <a:stretch>
            <a:fillRect/>
          </a:stretch>
        </p:blipFill>
        <p:spPr>
          <a:xfrm>
            <a:off x="561441" y="1363814"/>
            <a:ext cx="3500692" cy="2198164"/>
          </a:xfrm>
          <a:prstGeom prst="rect">
            <a:avLst/>
          </a:prstGeom>
        </p:spPr>
      </p:pic>
      <p:pic>
        <p:nvPicPr>
          <p:cNvPr id="8" name="Picture 7"/>
          <p:cNvPicPr>
            <a:picLocks noChangeAspect="1"/>
          </p:cNvPicPr>
          <p:nvPr/>
        </p:nvPicPr>
        <p:blipFill>
          <a:blip r:embed="rId4"/>
          <a:stretch>
            <a:fillRect/>
          </a:stretch>
        </p:blipFill>
        <p:spPr>
          <a:xfrm>
            <a:off x="4321672" y="1378696"/>
            <a:ext cx="3544452" cy="2220037"/>
          </a:xfrm>
          <a:prstGeom prst="rect">
            <a:avLst/>
          </a:prstGeom>
        </p:spPr>
      </p:pic>
      <p:pic>
        <p:nvPicPr>
          <p:cNvPr id="9" name="Picture 8"/>
          <p:cNvPicPr>
            <a:picLocks noChangeAspect="1"/>
          </p:cNvPicPr>
          <p:nvPr/>
        </p:nvPicPr>
        <p:blipFill>
          <a:blip r:embed="rId5"/>
          <a:stretch>
            <a:fillRect/>
          </a:stretch>
        </p:blipFill>
        <p:spPr>
          <a:xfrm>
            <a:off x="561441" y="3950024"/>
            <a:ext cx="3456935" cy="2214569"/>
          </a:xfrm>
          <a:prstGeom prst="rect">
            <a:avLst/>
          </a:prstGeom>
        </p:spPr>
      </p:pic>
      <p:pic>
        <p:nvPicPr>
          <p:cNvPr id="10" name="Picture 9"/>
          <p:cNvPicPr>
            <a:picLocks noChangeAspect="1"/>
          </p:cNvPicPr>
          <p:nvPr/>
        </p:nvPicPr>
        <p:blipFill>
          <a:blip r:embed="rId6"/>
          <a:stretch>
            <a:fillRect/>
          </a:stretch>
        </p:blipFill>
        <p:spPr>
          <a:xfrm>
            <a:off x="4431069" y="3950024"/>
            <a:ext cx="3435055" cy="2203633"/>
          </a:xfrm>
          <a:prstGeom prst="rect">
            <a:avLst/>
          </a:prstGeom>
        </p:spPr>
      </p:pic>
    </p:spTree>
    <p:extLst>
      <p:ext uri="{BB962C8B-B14F-4D97-AF65-F5344CB8AC3E}">
        <p14:creationId xmlns:p14="http://schemas.microsoft.com/office/powerpoint/2010/main" val="70804462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LDFs with MARTA: </a:t>
                </a:r>
                <a14:m>
                  <m:oMath xmlns:m="http://schemas.openxmlformats.org/officeDocument/2006/math">
                    <m:sSub>
                      <m:sSubPr>
                        <m:ctrlPr>
                          <a:rPr lang="pt-PT" sz="2000" b="0" i="1">
                            <a:latin typeface="Cambria Math" panose="02040503050406030204" pitchFamily="18" charset="0"/>
                          </a:rPr>
                        </m:ctrlPr>
                      </m:sSubPr>
                      <m:e>
                        <m:r>
                          <a:rPr lang="pt-PT" sz="2000" b="0" i="1">
                            <a:latin typeface="Cambria Math" panose="02040503050406030204" pitchFamily="18" charset="0"/>
                          </a:rPr>
                          <m:t>𝛽</m:t>
                        </m:r>
                      </m:e>
                      <m:sub>
                        <m:d>
                          <m:dPr>
                            <m:begChr m:val="⟨"/>
                            <m:endChr m:val="⟩"/>
                            <m:ctrlPr>
                              <a:rPr lang="pt-PT" sz="2000" b="0" i="1">
                                <a:latin typeface="Cambria Math" panose="02040503050406030204" pitchFamily="18" charset="0"/>
                              </a:rPr>
                            </m:ctrlPr>
                          </m:dPr>
                          <m:e>
                            <m:r>
                              <a:rPr lang="pt-PT" sz="2000" b="0" i="1">
                                <a:latin typeface="Cambria Math" panose="02040503050406030204" pitchFamily="18" charset="0"/>
                              </a:rPr>
                              <m:t>𝐿𝐷𝐹</m:t>
                            </m:r>
                          </m:e>
                        </m:d>
                      </m:sub>
                    </m:sSub>
                  </m:oMath>
                </a14:m>
                <a:r>
                  <a:rPr lang="en-US" sz="2000" b="0" dirty="0" smtClean="0"/>
                  <a:t> vs </a:t>
                </a:r>
                <a14:m>
                  <m:oMath xmlns:m="http://schemas.openxmlformats.org/officeDocument/2006/math">
                    <m:sSub>
                      <m:sSubPr>
                        <m:ctrlPr>
                          <a:rPr lang="pt-PT"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r>
                              <a:rPr lang="pt-PT" sz="2000" b="0" i="1" smtClean="0">
                                <a:latin typeface="Cambria Math" panose="02040503050406030204" pitchFamily="18" charset="0"/>
                              </a:rPr>
                              <m:t>𝛽</m:t>
                            </m:r>
                          </m:e>
                        </m:d>
                      </m:e>
                      <m:sub>
                        <m:r>
                          <a:rPr lang="pt-PT" sz="2000" b="0" i="1" smtClean="0">
                            <a:latin typeface="Cambria Math" panose="02040503050406030204" pitchFamily="18" charset="0"/>
                          </a:rPr>
                          <m:t>𝑒𝑣𝑒𝑛𝑡</m:t>
                        </m:r>
                        <m:r>
                          <a:rPr lang="pt-PT" sz="2000" b="0" i="1" smtClean="0">
                            <a:latin typeface="Cambria Math" panose="02040503050406030204" pitchFamily="18" charset="0"/>
                          </a:rPr>
                          <m:t>−</m:t>
                        </m:r>
                        <m:r>
                          <a:rPr lang="pt-PT" sz="2000" b="0" i="1" smtClean="0">
                            <a:latin typeface="Cambria Math" panose="02040503050406030204" pitchFamily="18" charset="0"/>
                          </a:rPr>
                          <m:t>𝑏𝑦</m:t>
                        </m:r>
                        <m:r>
                          <a:rPr lang="pt-PT" sz="2000" b="0" i="1" smtClean="0">
                            <a:latin typeface="Cambria Math" panose="02040503050406030204" pitchFamily="18" charset="0"/>
                          </a:rPr>
                          <m:t>−</m:t>
                        </m:r>
                        <m:r>
                          <a:rPr lang="pt-PT" sz="2000" b="0" i="1" smtClean="0">
                            <a:latin typeface="Cambria Math" panose="02040503050406030204" pitchFamily="18" charset="0"/>
                          </a:rPr>
                          <m:t>𝑒𝑣𝑒𝑛𝑡</m:t>
                        </m:r>
                      </m:sub>
                    </m:sSub>
                  </m:oMath>
                </a14:m>
                <a:endParaRPr lang="en-US" b="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818" t="-1869" b="-1308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141</a:t>
            </a:fld>
            <a:endParaRPr lang="en-US" dirty="0"/>
          </a:p>
        </p:txBody>
      </p:sp>
      <p:pic>
        <p:nvPicPr>
          <p:cNvPr id="5" name="Picture 4"/>
          <p:cNvPicPr>
            <a:picLocks noChangeAspect="1"/>
          </p:cNvPicPr>
          <p:nvPr/>
        </p:nvPicPr>
        <p:blipFill>
          <a:blip r:embed="rId4"/>
          <a:stretch>
            <a:fillRect/>
          </a:stretch>
        </p:blipFill>
        <p:spPr>
          <a:xfrm>
            <a:off x="5126161" y="4390415"/>
            <a:ext cx="3520981" cy="2214098"/>
          </a:xfrm>
          <a:prstGeom prst="rect">
            <a:avLst/>
          </a:prstGeom>
        </p:spPr>
      </p:pic>
      <p:pic>
        <p:nvPicPr>
          <p:cNvPr id="8" name="Picture 7"/>
          <p:cNvPicPr>
            <a:picLocks noChangeAspect="1"/>
          </p:cNvPicPr>
          <p:nvPr/>
        </p:nvPicPr>
        <p:blipFill rotWithShape="1">
          <a:blip r:embed="rId5"/>
          <a:srcRect b="3356"/>
          <a:stretch/>
        </p:blipFill>
        <p:spPr>
          <a:xfrm>
            <a:off x="571728" y="4400143"/>
            <a:ext cx="3606166" cy="2204940"/>
          </a:xfrm>
          <a:prstGeom prst="rect">
            <a:avLst/>
          </a:prstGeom>
        </p:spPr>
      </p:pic>
      <p:pic>
        <p:nvPicPr>
          <p:cNvPr id="9" name="Picture 8"/>
          <p:cNvPicPr>
            <a:picLocks noChangeAspect="1"/>
          </p:cNvPicPr>
          <p:nvPr/>
        </p:nvPicPr>
        <p:blipFill>
          <a:blip r:embed="rId6"/>
          <a:stretch>
            <a:fillRect/>
          </a:stretch>
        </p:blipFill>
        <p:spPr>
          <a:xfrm>
            <a:off x="5370001" y="1317859"/>
            <a:ext cx="3407460" cy="2220603"/>
          </a:xfrm>
          <a:prstGeom prst="rect">
            <a:avLst/>
          </a:prstGeom>
        </p:spPr>
      </p:pic>
      <mc:AlternateContent xmlns:mc="http://schemas.openxmlformats.org/markup-compatibility/2006" xmlns:a14="http://schemas.microsoft.com/office/drawing/2010/main">
        <mc:Choice Requires="a14">
          <p:sp>
            <p:nvSpPr>
              <p:cNvPr id="11" name="Rounded Rectangle 10"/>
              <p:cNvSpPr/>
              <p:nvPr/>
            </p:nvSpPr>
            <p:spPr>
              <a:xfrm>
                <a:off x="699547" y="3923818"/>
                <a:ext cx="3434178" cy="393453"/>
              </a:xfrm>
              <a:prstGeom prst="roundRect">
                <a:avLst/>
              </a:prstGeom>
              <a:solidFill>
                <a:schemeClr val="bg1"/>
              </a:solidFill>
              <a:ln w="635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tx1">
                        <a:lumMod val="75000"/>
                        <a:lumOff val="25000"/>
                      </a:schemeClr>
                    </a:solidFill>
                    <a:cs typeface="Arial" pitchFamily="34" charset="0"/>
                  </a:rPr>
                  <a:t>Simulation </a:t>
                </a:r>
                <a14:m>
                  <m:oMath xmlns:m="http://schemas.openxmlformats.org/officeDocument/2006/math">
                    <m:d>
                      <m:dPr>
                        <m:begChr m:val="⟨"/>
                        <m:endChr m:val="⟩"/>
                        <m:ctrlPr>
                          <a:rPr lang="en-GB" sz="2000" i="1" smtClean="0">
                            <a:solidFill>
                              <a:schemeClr val="tx1">
                                <a:lumMod val="75000"/>
                                <a:lumOff val="25000"/>
                              </a:schemeClr>
                            </a:solidFill>
                            <a:latin typeface="Cambria Math" panose="02040503050406030204" pitchFamily="18" charset="0"/>
                            <a:cs typeface="Arial" pitchFamily="34" charset="0"/>
                          </a:rPr>
                        </m:ctrlPr>
                      </m:dPr>
                      <m:e>
                        <m:r>
                          <a:rPr lang="pt-PT" sz="2000" b="0" i="1" smtClean="0">
                            <a:solidFill>
                              <a:schemeClr val="tx1">
                                <a:lumMod val="75000"/>
                                <a:lumOff val="25000"/>
                              </a:schemeClr>
                            </a:solidFill>
                            <a:latin typeface="Cambria Math" panose="02040503050406030204" pitchFamily="18" charset="0"/>
                            <a:cs typeface="Arial" pitchFamily="34" charset="0"/>
                          </a:rPr>
                          <m:t>𝛽</m:t>
                        </m:r>
                      </m:e>
                    </m:d>
                  </m:oMath>
                </a14:m>
                <a:r>
                  <a:rPr lang="en-GB" sz="2000" dirty="0" smtClean="0">
                    <a:solidFill>
                      <a:schemeClr val="tx1">
                        <a:lumMod val="75000"/>
                        <a:lumOff val="25000"/>
                      </a:schemeClr>
                    </a:solidFill>
                    <a:latin typeface="Calibri" pitchFamily="34" charset="0"/>
                    <a:cs typeface="Arial" pitchFamily="34" charset="0"/>
                  </a:rPr>
                  <a:t> event-by-event</a:t>
                </a:r>
              </a:p>
            </p:txBody>
          </p:sp>
        </mc:Choice>
        <mc:Fallback xmlns="">
          <p:sp>
            <p:nvSpPr>
              <p:cNvPr id="11" name="Rounded Rectangle 10"/>
              <p:cNvSpPr>
                <a:spLocks noRot="1" noChangeAspect="1" noMove="1" noResize="1" noEditPoints="1" noAdjustHandles="1" noChangeArrowheads="1" noChangeShapeType="1" noTextEdit="1"/>
              </p:cNvSpPr>
              <p:nvPr/>
            </p:nvSpPr>
            <p:spPr>
              <a:xfrm>
                <a:off x="699547" y="3923818"/>
                <a:ext cx="3434178" cy="393453"/>
              </a:xfrm>
              <a:prstGeom prst="roundRect">
                <a:avLst/>
              </a:prstGeom>
              <a:blipFill rotWithShape="0">
                <a:blip r:embed="rId7"/>
                <a:stretch>
                  <a:fillRect/>
                </a:stretch>
              </a:blipFill>
              <a:ln w="635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p:cNvSpPr/>
              <p:nvPr/>
            </p:nvSpPr>
            <p:spPr>
              <a:xfrm>
                <a:off x="4873240" y="3923818"/>
                <a:ext cx="3434178" cy="393453"/>
              </a:xfrm>
              <a:prstGeom prst="roundRect">
                <a:avLst/>
              </a:prstGeom>
              <a:solidFill>
                <a:schemeClr val="bg1"/>
              </a:solidFill>
              <a:ln w="635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2000" dirty="0" err="1" smtClean="0">
                    <a:solidFill>
                      <a:schemeClr val="tx1">
                        <a:lumMod val="75000"/>
                        <a:lumOff val="25000"/>
                      </a:schemeClr>
                    </a:solidFill>
                    <a:ea typeface="+mj-ea"/>
                    <a:cs typeface="+mj-cs"/>
                  </a:rPr>
                  <a:t>Simulation</a:t>
                </a:r>
                <a:r>
                  <a:rPr lang="pt-PT" sz="2000" dirty="0" smtClean="0">
                    <a:solidFill>
                      <a:schemeClr val="tx1">
                        <a:lumMod val="75000"/>
                        <a:lumOff val="25000"/>
                      </a:schemeClr>
                    </a:solidFill>
                    <a:ea typeface="+mj-ea"/>
                    <a:cs typeface="+mj-cs"/>
                  </a:rPr>
                  <a:t> </a:t>
                </a:r>
                <a14:m>
                  <m:oMath xmlns:m="http://schemas.openxmlformats.org/officeDocument/2006/math">
                    <m:sSub>
                      <m:sSubPr>
                        <m:ctrlPr>
                          <a:rPr lang="pt-PT" sz="2000" i="1" smtClean="0">
                            <a:solidFill>
                              <a:schemeClr val="tx1">
                                <a:lumMod val="75000"/>
                                <a:lumOff val="25000"/>
                              </a:schemeClr>
                            </a:solidFill>
                            <a:latin typeface="Cambria Math" panose="02040503050406030204" pitchFamily="18" charset="0"/>
                            <a:ea typeface="+mj-ea"/>
                            <a:cs typeface="+mj-cs"/>
                          </a:rPr>
                        </m:ctrlPr>
                      </m:sSubPr>
                      <m:e>
                        <m:r>
                          <a:rPr lang="pt-PT" sz="2000" b="0" i="1">
                            <a:solidFill>
                              <a:schemeClr val="tx1">
                                <a:lumMod val="75000"/>
                                <a:lumOff val="25000"/>
                              </a:schemeClr>
                            </a:solidFill>
                            <a:latin typeface="Cambria Math" panose="02040503050406030204" pitchFamily="18" charset="0"/>
                            <a:ea typeface="+mj-ea"/>
                            <a:cs typeface="+mj-cs"/>
                          </a:rPr>
                          <m:t>𝛽</m:t>
                        </m:r>
                      </m:e>
                      <m:sub>
                        <m:d>
                          <m:dPr>
                            <m:begChr m:val="⟨"/>
                            <m:endChr m:val="⟩"/>
                            <m:ctrlPr>
                              <a:rPr lang="pt-PT" sz="2000" i="1">
                                <a:solidFill>
                                  <a:schemeClr val="tx1">
                                    <a:lumMod val="75000"/>
                                    <a:lumOff val="25000"/>
                                  </a:schemeClr>
                                </a:solidFill>
                                <a:latin typeface="Cambria Math" panose="02040503050406030204" pitchFamily="18" charset="0"/>
                                <a:ea typeface="+mj-ea"/>
                                <a:cs typeface="+mj-cs"/>
                              </a:rPr>
                            </m:ctrlPr>
                          </m:dPr>
                          <m:e>
                            <m:r>
                              <a:rPr lang="pt-PT" sz="2000" b="0" i="1">
                                <a:solidFill>
                                  <a:schemeClr val="tx1">
                                    <a:lumMod val="75000"/>
                                    <a:lumOff val="25000"/>
                                  </a:schemeClr>
                                </a:solidFill>
                                <a:latin typeface="Cambria Math" panose="02040503050406030204" pitchFamily="18" charset="0"/>
                                <a:ea typeface="+mj-ea"/>
                                <a:cs typeface="+mj-cs"/>
                              </a:rPr>
                              <m:t>𝐿𝐷𝐹</m:t>
                            </m:r>
                          </m:e>
                        </m:d>
                      </m:sub>
                    </m:sSub>
                  </m:oMath>
                </a14:m>
                <a:r>
                  <a:rPr lang="en-US" sz="2000" dirty="0">
                    <a:solidFill>
                      <a:schemeClr val="tx1">
                        <a:lumMod val="75000"/>
                        <a:lumOff val="25000"/>
                      </a:schemeClr>
                    </a:solidFill>
                    <a:latin typeface="Calibri Light" panose="020F0302020204030204"/>
                    <a:ea typeface="+mj-ea"/>
                    <a:cs typeface="+mj-cs"/>
                  </a:rPr>
                  <a:t> </a:t>
                </a:r>
                <a:r>
                  <a:rPr lang="en-US" sz="2000" dirty="0" smtClean="0">
                    <a:solidFill>
                      <a:schemeClr val="tx1">
                        <a:lumMod val="75000"/>
                        <a:lumOff val="25000"/>
                      </a:schemeClr>
                    </a:solidFill>
                    <a:latin typeface="Calibri Light" panose="020F0302020204030204"/>
                    <a:ea typeface="+mj-ea"/>
                    <a:cs typeface="+mj-cs"/>
                  </a:rPr>
                  <a:t> </a:t>
                </a:r>
                <a:endParaRPr lang="en-GB" sz="1600" dirty="0" smtClean="0">
                  <a:solidFill>
                    <a:schemeClr val="tx1">
                      <a:lumMod val="75000"/>
                      <a:lumOff val="25000"/>
                    </a:schemeClr>
                  </a:solidFill>
                  <a:latin typeface="Calibri" pitchFamily="34" charset="0"/>
                  <a:cs typeface="Arial" pitchFamily="34" charset="0"/>
                </a:endParaRPr>
              </a:p>
            </p:txBody>
          </p:sp>
        </mc:Choice>
        <mc:Fallback xmlns="">
          <p:sp>
            <p:nvSpPr>
              <p:cNvPr id="12" name="Rounded Rectangle 11"/>
              <p:cNvSpPr>
                <a:spLocks noRot="1" noChangeAspect="1" noMove="1" noResize="1" noEditPoints="1" noAdjustHandles="1" noChangeArrowheads="1" noChangeShapeType="1" noTextEdit="1"/>
              </p:cNvSpPr>
              <p:nvPr/>
            </p:nvSpPr>
            <p:spPr>
              <a:xfrm>
                <a:off x="4873240" y="3923818"/>
                <a:ext cx="3434178" cy="393453"/>
              </a:xfrm>
              <a:prstGeom prst="roundRect">
                <a:avLst/>
              </a:prstGeom>
              <a:blipFill rotWithShape="0">
                <a:blip r:embed="rId8"/>
                <a:stretch>
                  <a:fillRect/>
                </a:stretch>
              </a:blipFill>
              <a:ln w="635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ontent Placeholder 2"/>
              <p:cNvSpPr>
                <a:spLocks noGrp="1"/>
              </p:cNvSpPr>
              <p:nvPr>
                <p:ph idx="1"/>
              </p:nvPr>
            </p:nvSpPr>
            <p:spPr>
              <a:xfrm>
                <a:off x="457200" y="1052737"/>
                <a:ext cx="4114800" cy="1152302"/>
              </a:xfrm>
            </p:spPr>
            <p:txBody>
              <a:bodyPr>
                <a:normAutofit/>
              </a:bodyPr>
              <a:lstStyle/>
              <a:p>
                <a:r>
                  <a:rPr lang="en-GB" sz="1900" b="0" i="0" dirty="0" smtClean="0"/>
                  <a:t>There are two possible way:</a:t>
                </a:r>
              </a:p>
              <a:p>
                <a:pPr lvl="1"/>
                <a:r>
                  <a:rPr lang="en-GB" sz="1600" dirty="0" smtClean="0">
                    <a:solidFill>
                      <a:schemeClr val="tx1">
                        <a:lumMod val="85000"/>
                        <a:lumOff val="15000"/>
                      </a:schemeClr>
                    </a:solidFill>
                    <a:latin typeface="+mn-lt"/>
                  </a:rPr>
                  <a:t>Using the average </a:t>
                </a:r>
                <a14:m>
                  <m:oMath xmlns:m="http://schemas.openxmlformats.org/officeDocument/2006/math">
                    <m:d>
                      <m:dPr>
                        <m:begChr m:val="⟨"/>
                        <m:endChr m:val="⟩"/>
                        <m:ctrlPr>
                          <a:rPr lang="en-GB" sz="1600" i="1" smtClean="0">
                            <a:solidFill>
                              <a:schemeClr val="tx1">
                                <a:lumMod val="85000"/>
                                <a:lumOff val="15000"/>
                              </a:schemeClr>
                            </a:solidFill>
                            <a:latin typeface="Cambria Math" panose="02040503050406030204" pitchFamily="18" charset="0"/>
                          </a:rPr>
                        </m:ctrlPr>
                      </m:dPr>
                      <m:e>
                        <m:r>
                          <a:rPr lang="pt-PT" sz="1600" b="0" i="1" smtClean="0">
                            <a:solidFill>
                              <a:schemeClr val="tx1">
                                <a:lumMod val="85000"/>
                                <a:lumOff val="15000"/>
                              </a:schemeClr>
                            </a:solidFill>
                            <a:latin typeface="Cambria Math" panose="02040503050406030204" pitchFamily="18" charset="0"/>
                          </a:rPr>
                          <m:t>𝛽</m:t>
                        </m:r>
                      </m:e>
                    </m:d>
                  </m:oMath>
                </a14:m>
                <a:r>
                  <a:rPr lang="en-GB" sz="1600" i="0" dirty="0" smtClean="0">
                    <a:solidFill>
                      <a:schemeClr val="tx1">
                        <a:lumMod val="85000"/>
                        <a:lumOff val="15000"/>
                      </a:schemeClr>
                    </a:solidFill>
                    <a:latin typeface="+mn-lt"/>
                  </a:rPr>
                  <a:t> event-by-event</a:t>
                </a:r>
              </a:p>
              <a:p>
                <a:pPr lvl="1"/>
                <a:r>
                  <a:rPr lang="en-GB" sz="1600" dirty="0" smtClean="0">
                    <a:solidFill>
                      <a:schemeClr val="tx1">
                        <a:lumMod val="85000"/>
                        <a:lumOff val="15000"/>
                      </a:schemeClr>
                    </a:solidFill>
                    <a:latin typeface="+mn-lt"/>
                  </a:rPr>
                  <a:t>Using the </a:t>
                </a:r>
                <a14:m>
                  <m:oMath xmlns:m="http://schemas.openxmlformats.org/officeDocument/2006/math">
                    <m:r>
                      <a:rPr lang="pt-PT" sz="1600" b="0" i="1" smtClean="0">
                        <a:solidFill>
                          <a:schemeClr val="tx1">
                            <a:lumMod val="85000"/>
                            <a:lumOff val="15000"/>
                          </a:schemeClr>
                        </a:solidFill>
                        <a:latin typeface="Cambria Math" panose="02040503050406030204" pitchFamily="18" charset="0"/>
                      </a:rPr>
                      <m:t>𝛽</m:t>
                    </m:r>
                  </m:oMath>
                </a14:m>
                <a:r>
                  <a:rPr lang="en-GB" sz="1600" i="0" dirty="0" smtClean="0">
                    <a:solidFill>
                      <a:schemeClr val="tx1">
                        <a:lumMod val="85000"/>
                        <a:lumOff val="15000"/>
                      </a:schemeClr>
                    </a:solidFill>
                    <a:latin typeface="+mn-lt"/>
                  </a:rPr>
                  <a:t> from average </a:t>
                </a:r>
                <a14:m>
                  <m:oMath xmlns:m="http://schemas.openxmlformats.org/officeDocument/2006/math">
                    <m:d>
                      <m:dPr>
                        <m:begChr m:val="⟨"/>
                        <m:endChr m:val="⟩"/>
                        <m:ctrlPr>
                          <a:rPr lang="en-GB" sz="1600" i="1">
                            <a:solidFill>
                              <a:schemeClr val="tx1">
                                <a:lumMod val="85000"/>
                                <a:lumOff val="15000"/>
                              </a:schemeClr>
                            </a:solidFill>
                            <a:latin typeface="Cambria Math" panose="02040503050406030204" pitchFamily="18" charset="0"/>
                          </a:rPr>
                        </m:ctrlPr>
                      </m:dPr>
                      <m:e>
                        <m:r>
                          <a:rPr lang="pt-PT" sz="1600" b="0" i="1" smtClean="0">
                            <a:solidFill>
                              <a:schemeClr val="tx1">
                                <a:lumMod val="85000"/>
                                <a:lumOff val="15000"/>
                              </a:schemeClr>
                            </a:solidFill>
                            <a:latin typeface="Cambria Math" panose="02040503050406030204" pitchFamily="18" charset="0"/>
                          </a:rPr>
                          <m:t>𝐿𝐷𝐹</m:t>
                        </m:r>
                      </m:e>
                    </m:d>
                  </m:oMath>
                </a14:m>
                <a:endParaRPr lang="en-GB" sz="1600" i="0" dirty="0">
                  <a:latin typeface="+mn-lt"/>
                </a:endParaRPr>
              </a:p>
            </p:txBody>
          </p:sp>
        </mc:Choice>
        <mc:Fallback xmlns="">
          <p:sp>
            <p:nvSpPr>
              <p:cNvPr id="13" name="Content Placeholder 2"/>
              <p:cNvSpPr>
                <a:spLocks noGrp="1" noRot="1" noChangeAspect="1" noMove="1" noResize="1" noEditPoints="1" noAdjustHandles="1" noChangeArrowheads="1" noChangeShapeType="1" noTextEdit="1"/>
              </p:cNvSpPr>
              <p:nvPr>
                <p:ph idx="1"/>
              </p:nvPr>
            </p:nvSpPr>
            <p:spPr>
              <a:xfrm>
                <a:off x="457200" y="1052737"/>
                <a:ext cx="4114800" cy="1152302"/>
              </a:xfrm>
              <a:blipFill rotWithShape="0">
                <a:blip r:embed="rId9"/>
                <a:stretch>
                  <a:fillRect l="-1037" t="-5291"/>
                </a:stretch>
              </a:blipFill>
            </p:spPr>
            <p:txBody>
              <a:bodyPr/>
              <a:lstStyle/>
              <a:p>
                <a:r>
                  <a:rPr lang="en-US">
                    <a:noFill/>
                  </a:rPr>
                  <a:t> </a:t>
                </a:r>
              </a:p>
            </p:txBody>
          </p:sp>
        </mc:Fallback>
      </mc:AlternateContent>
      <p:sp>
        <p:nvSpPr>
          <p:cNvPr id="14" name="Content Placeholder 2"/>
          <p:cNvSpPr txBox="1">
            <a:spLocks/>
          </p:cNvSpPr>
          <p:nvPr/>
        </p:nvSpPr>
        <p:spPr>
          <a:xfrm>
            <a:off x="-3806697" y="1786994"/>
            <a:ext cx="3924436" cy="396044"/>
          </a:xfrm>
          <a:prstGeom prst="rect">
            <a:avLst/>
          </a:prstGeom>
        </p:spPr>
        <p:txBody>
          <a:bodyPr vert="horz" lIns="91440" tIns="45720" rIns="91440" bIns="45720" rtlCol="0">
            <a:normAutofit lnSpcReduction="10000"/>
          </a:bodyPr>
          <a:lstStyle/>
          <a:p>
            <a:pPr marL="342900" indent="-342900">
              <a:spcBef>
                <a:spcPct val="20000"/>
              </a:spcBef>
              <a:buFont typeface="Wingdings" pitchFamily="2" charset="2"/>
              <a:buChar char="Ø"/>
            </a:pPr>
            <a:r>
              <a:rPr lang="en-GB" sz="2000" dirty="0">
                <a:solidFill>
                  <a:schemeClr val="accent6">
                    <a:lumMod val="50000"/>
                  </a:schemeClr>
                </a:solidFill>
                <a:latin typeface="Tw Cen MT" panose="020B0602020104020603" pitchFamily="34" charset="0"/>
              </a:rPr>
              <a:t>Hadronic component</a:t>
            </a:r>
          </a:p>
          <a:p>
            <a:pPr marL="342900" indent="-342900">
              <a:spcBef>
                <a:spcPct val="20000"/>
              </a:spcBef>
            </a:pPr>
            <a:endParaRPr kumimoji="0" lang="en-GB" sz="2000" b="1" u="none" strike="noStrike" kern="1200" cap="none" spc="0" normalizeH="0" baseline="0" noProof="0" dirty="0" smtClean="0">
              <a:ln>
                <a:noFill/>
              </a:ln>
              <a:solidFill>
                <a:srgbClr val="540000"/>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8" name="Rounded Rectangle 17"/>
              <p:cNvSpPr/>
              <p:nvPr/>
            </p:nvSpPr>
            <p:spPr>
              <a:xfrm>
                <a:off x="605117" y="2428160"/>
                <a:ext cx="4069588" cy="113225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14:m>
                  <m:oMath xmlns:m="http://schemas.openxmlformats.org/officeDocument/2006/math">
                    <m:d>
                      <m:dPr>
                        <m:begChr m:val="⟨"/>
                        <m:endChr m:val="⟩"/>
                        <m:ctrlPr>
                          <a:rPr lang="en-GB" sz="1600" i="1" smtClean="0">
                            <a:solidFill>
                              <a:schemeClr val="bg1"/>
                            </a:solidFill>
                            <a:latin typeface="Cambria Math" panose="02040503050406030204" pitchFamily="18" charset="0"/>
                          </a:rPr>
                        </m:ctrlPr>
                      </m:dPr>
                      <m:e>
                        <m:r>
                          <a:rPr lang="pt-PT" sz="1600" i="1">
                            <a:solidFill>
                              <a:schemeClr val="bg1"/>
                            </a:solidFill>
                            <a:latin typeface="Cambria Math" panose="02040503050406030204" pitchFamily="18" charset="0"/>
                          </a:rPr>
                          <m:t>𝛽</m:t>
                        </m:r>
                      </m:e>
                    </m:d>
                  </m:oMath>
                </a14:m>
                <a:r>
                  <a:rPr lang="en-GB" sz="1600" dirty="0">
                    <a:solidFill>
                      <a:schemeClr val="bg1"/>
                    </a:solidFill>
                  </a:rPr>
                  <a:t> event-by-event good for the energy evolution (calibration)</a:t>
                </a:r>
              </a:p>
              <a:p>
                <a:pPr marL="441325" lvl="1" indent="-285750">
                  <a:buFont typeface="Wingdings" panose="05000000000000000000" pitchFamily="2" charset="2"/>
                  <a:buChar char="Ø"/>
                </a:pPr>
                <a14:m>
                  <m:oMath xmlns:m="http://schemas.openxmlformats.org/officeDocument/2006/math">
                    <m:sSub>
                      <m:sSubPr>
                        <m:ctrlPr>
                          <a:rPr lang="pt-PT" sz="1600" i="1">
                            <a:solidFill>
                              <a:schemeClr val="bg1"/>
                            </a:solidFill>
                            <a:latin typeface="Cambria Math" panose="02040503050406030204" pitchFamily="18" charset="0"/>
                          </a:rPr>
                        </m:ctrlPr>
                      </m:sSubPr>
                      <m:e>
                        <m:r>
                          <a:rPr lang="pt-PT" sz="1600" i="1">
                            <a:solidFill>
                              <a:schemeClr val="bg1"/>
                            </a:solidFill>
                            <a:latin typeface="Cambria Math" panose="02040503050406030204" pitchFamily="18" charset="0"/>
                          </a:rPr>
                          <m:t>𝛽</m:t>
                        </m:r>
                      </m:e>
                      <m:sub>
                        <m:d>
                          <m:dPr>
                            <m:begChr m:val="⟨"/>
                            <m:endChr m:val="⟩"/>
                            <m:ctrlPr>
                              <a:rPr lang="en-GB" sz="1600" i="1">
                                <a:solidFill>
                                  <a:schemeClr val="bg1"/>
                                </a:solidFill>
                                <a:latin typeface="Cambria Math" panose="02040503050406030204" pitchFamily="18" charset="0"/>
                              </a:rPr>
                            </m:ctrlPr>
                          </m:dPr>
                          <m:e>
                            <m:r>
                              <a:rPr lang="pt-PT" sz="1600" i="1">
                                <a:solidFill>
                                  <a:schemeClr val="bg1"/>
                                </a:solidFill>
                                <a:latin typeface="Cambria Math" panose="02040503050406030204" pitchFamily="18" charset="0"/>
                              </a:rPr>
                              <m:t>𝐿𝐷𝐹</m:t>
                            </m:r>
                          </m:e>
                        </m:d>
                      </m:sub>
                    </m:sSub>
                  </m:oMath>
                </a14:m>
                <a:r>
                  <a:rPr lang="en-GB" sz="1600" dirty="0">
                    <a:solidFill>
                      <a:schemeClr val="bg1"/>
                    </a:solidFill>
                  </a:rPr>
                  <a:t> good for composition estimator</a:t>
                </a:r>
              </a:p>
            </p:txBody>
          </p:sp>
        </mc:Choice>
        <mc:Fallback xmlns="">
          <p:sp>
            <p:nvSpPr>
              <p:cNvPr id="18" name="Rounded Rectangle 17"/>
              <p:cNvSpPr>
                <a:spLocks noRot="1" noChangeAspect="1" noMove="1" noResize="1" noEditPoints="1" noAdjustHandles="1" noChangeArrowheads="1" noChangeShapeType="1" noTextEdit="1"/>
              </p:cNvSpPr>
              <p:nvPr/>
            </p:nvSpPr>
            <p:spPr>
              <a:xfrm>
                <a:off x="605117" y="2428160"/>
                <a:ext cx="4069588" cy="1132259"/>
              </a:xfrm>
              <a:prstGeom prst="roundRect">
                <a:avLst/>
              </a:prstGeom>
              <a:blipFill rotWithShape="0">
                <a:blip r:embed="rId10"/>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9" name="Picture 18"/>
          <p:cNvPicPr>
            <a:picLocks noChangeAspect="1"/>
          </p:cNvPicPr>
          <p:nvPr/>
        </p:nvPicPr>
        <p:blipFill>
          <a:blip r:embed="rId11"/>
          <a:stretch>
            <a:fillRect/>
          </a:stretch>
        </p:blipFill>
        <p:spPr>
          <a:xfrm>
            <a:off x="5370001" y="1359129"/>
            <a:ext cx="3407460" cy="2181078"/>
          </a:xfrm>
          <a:prstGeom prst="rect">
            <a:avLst/>
          </a:prstGeom>
        </p:spPr>
      </p:pic>
      <p:sp>
        <p:nvSpPr>
          <p:cNvPr id="16" name="Rounded Rectangle 15"/>
          <p:cNvSpPr/>
          <p:nvPr/>
        </p:nvSpPr>
        <p:spPr>
          <a:xfrm>
            <a:off x="5481130" y="921700"/>
            <a:ext cx="2242629" cy="393453"/>
          </a:xfrm>
          <a:prstGeom prst="roundRect">
            <a:avLst/>
          </a:prstGeom>
          <a:solidFill>
            <a:schemeClr val="bg1"/>
          </a:solidFill>
          <a:ln w="3175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tx1">
                    <a:lumMod val="75000"/>
                    <a:lumOff val="25000"/>
                  </a:schemeClr>
                </a:solidFill>
                <a:latin typeface="Calibri" pitchFamily="34" charset="0"/>
                <a:cs typeface="Arial" pitchFamily="34" charset="0"/>
              </a:rPr>
              <a:t>Toy Model</a:t>
            </a:r>
          </a:p>
        </p:txBody>
      </p:sp>
    </p:spTree>
    <p:extLst>
      <p:ext uri="{BB962C8B-B14F-4D97-AF65-F5344CB8AC3E}">
        <p14:creationId xmlns:p14="http://schemas.microsoft.com/office/powerpoint/2010/main" val="247129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16"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sz="1400" dirty="0"/>
                  <a:t>LDFs with MARTA: </a:t>
                </a:r>
                <a14:m>
                  <m:oMath xmlns:m="http://schemas.openxmlformats.org/officeDocument/2006/math">
                    <m:sSub>
                      <m:sSubPr>
                        <m:ctrlPr>
                          <a:rPr lang="pt-PT" sz="1800" b="0" i="1">
                            <a:latin typeface="Cambria Math" panose="02040503050406030204" pitchFamily="18" charset="0"/>
                          </a:rPr>
                        </m:ctrlPr>
                      </m:sSubPr>
                      <m:e>
                        <m:r>
                          <a:rPr lang="pt-PT" sz="1800" b="0" i="1">
                            <a:latin typeface="Cambria Math" panose="02040503050406030204" pitchFamily="18" charset="0"/>
                          </a:rPr>
                          <m:t>𝛽</m:t>
                        </m:r>
                      </m:e>
                      <m:sub>
                        <m:d>
                          <m:dPr>
                            <m:begChr m:val="⟨"/>
                            <m:endChr m:val="⟩"/>
                            <m:ctrlPr>
                              <a:rPr lang="pt-PT" sz="1800" b="0" i="1">
                                <a:latin typeface="Cambria Math" panose="02040503050406030204" pitchFamily="18" charset="0"/>
                              </a:rPr>
                            </m:ctrlPr>
                          </m:dPr>
                          <m:e>
                            <m:r>
                              <a:rPr lang="pt-PT" sz="1800" b="0" i="1">
                                <a:latin typeface="Cambria Math" panose="02040503050406030204" pitchFamily="18" charset="0"/>
                              </a:rPr>
                              <m:t>𝐿𝐷𝐹</m:t>
                            </m:r>
                          </m:e>
                        </m:d>
                      </m:sub>
                    </m:sSub>
                  </m:oMath>
                </a14:m>
                <a:r>
                  <a:rPr lang="en-US" sz="1800" b="0" dirty="0"/>
                  <a:t> vs </a:t>
                </a:r>
                <a14:m>
                  <m:oMath xmlns:m="http://schemas.openxmlformats.org/officeDocument/2006/math">
                    <m:sSub>
                      <m:sSubPr>
                        <m:ctrlPr>
                          <a:rPr lang="pt-PT" sz="1800" b="0" i="1">
                            <a:latin typeface="Cambria Math" panose="02040503050406030204" pitchFamily="18" charset="0"/>
                          </a:rPr>
                        </m:ctrlPr>
                      </m:sSubPr>
                      <m:e>
                        <m:d>
                          <m:dPr>
                            <m:begChr m:val="⟨"/>
                            <m:endChr m:val="⟩"/>
                            <m:ctrlPr>
                              <a:rPr lang="en-US" sz="1800" b="0" i="1">
                                <a:latin typeface="Cambria Math" panose="02040503050406030204" pitchFamily="18" charset="0"/>
                              </a:rPr>
                            </m:ctrlPr>
                          </m:dPr>
                          <m:e>
                            <m:r>
                              <a:rPr lang="pt-PT" sz="1800" b="0" i="1">
                                <a:latin typeface="Cambria Math" panose="02040503050406030204" pitchFamily="18" charset="0"/>
                              </a:rPr>
                              <m:t>𝛽</m:t>
                            </m:r>
                          </m:e>
                        </m:d>
                      </m:e>
                      <m:sub>
                        <m:r>
                          <a:rPr lang="pt-PT" sz="1800" b="0" i="1">
                            <a:latin typeface="Cambria Math" panose="02040503050406030204" pitchFamily="18" charset="0"/>
                          </a:rPr>
                          <m:t>𝑒𝑣𝑒𝑛𝑡</m:t>
                        </m:r>
                        <m:r>
                          <a:rPr lang="pt-PT" sz="1800" b="0" i="1">
                            <a:latin typeface="Cambria Math" panose="02040503050406030204" pitchFamily="18" charset="0"/>
                          </a:rPr>
                          <m:t>−</m:t>
                        </m:r>
                        <m:r>
                          <a:rPr lang="pt-PT" sz="1800" b="0" i="1">
                            <a:latin typeface="Cambria Math" panose="02040503050406030204" pitchFamily="18" charset="0"/>
                          </a:rPr>
                          <m:t>𝑏𝑦</m:t>
                        </m:r>
                        <m:r>
                          <a:rPr lang="pt-PT" sz="1800" b="0" i="1">
                            <a:latin typeface="Cambria Math" panose="02040503050406030204" pitchFamily="18" charset="0"/>
                          </a:rPr>
                          <m:t>−</m:t>
                        </m:r>
                        <m:r>
                          <a:rPr lang="pt-PT" sz="1800" b="0" i="1">
                            <a:latin typeface="Cambria Math" panose="02040503050406030204" pitchFamily="18" charset="0"/>
                          </a:rPr>
                          <m:t>𝑒𝑣𝑒𝑛𝑡</m:t>
                        </m:r>
                      </m:sub>
                    </m:sSub>
                  </m:oMath>
                </a14:m>
                <a:r>
                  <a:rPr lang="en-US" sz="2000" dirty="0" smtClean="0"/>
                  <a:t> </a:t>
                </a:r>
                <a:r>
                  <a:rPr lang="en-US" sz="2400" u="sng" dirty="0">
                    <a:solidFill>
                      <a:prstClr val="white"/>
                    </a:solidFill>
                    <a:effectLst>
                      <a:outerShdw blurRad="38100" dist="38100" dir="2700000" algn="tl">
                        <a:srgbClr val="000000">
                          <a:alpha val="43137"/>
                        </a:srgbClr>
                      </a:outerShdw>
                    </a:effectLst>
                  </a:rPr>
                  <a:t>Fixed </a:t>
                </a:r>
                <a:r>
                  <a:rPr lang="en-US" sz="2400" u="sng" dirty="0" smtClean="0">
                    <a:effectLst>
                      <a:outerShdw blurRad="38100" dist="38100" dir="2700000" algn="tl">
                        <a:srgbClr val="000000">
                          <a:alpha val="43137"/>
                        </a:srgbClr>
                      </a:outerShdw>
                    </a:effectLst>
                  </a:rPr>
                  <a:t>[Energy, </a:t>
                </a:r>
                <a:r>
                  <a:rPr lang="el-GR" sz="2400" u="sng" dirty="0" smtClean="0">
                    <a:effectLst>
                      <a:outerShdw blurRad="38100" dist="38100" dir="2700000" algn="tl">
                        <a:srgbClr val="000000">
                          <a:alpha val="43137"/>
                        </a:srgbClr>
                      </a:outerShdw>
                    </a:effectLst>
                  </a:rPr>
                  <a:t>θ</a:t>
                </a:r>
                <a:r>
                  <a:rPr lang="en-US" sz="2400" u="sng" dirty="0" smtClean="0">
                    <a:effectLst>
                      <a:outerShdw blurRad="38100" dist="38100" dir="2700000" algn="tl">
                        <a:srgbClr val="000000">
                          <a:alpha val="43137"/>
                        </a:srgbClr>
                      </a:outerShdw>
                    </a:effectLst>
                  </a:rPr>
                  <a:t>]</a:t>
                </a:r>
                <a:endParaRPr lang="en-US" sz="2000" u="sng" dirty="0">
                  <a:effectLst>
                    <a:outerShdw blurRad="38100" dist="38100" dir="2700000" algn="tl">
                      <a:srgbClr val="000000">
                        <a:alpha val="43137"/>
                      </a:srgbClr>
                    </a:outerShdw>
                  </a:effectLst>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260" b="-841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142</a:t>
            </a:fld>
            <a:endParaRPr lang="en-US" dirty="0"/>
          </a:p>
        </p:txBody>
      </p:sp>
      <p:pic>
        <p:nvPicPr>
          <p:cNvPr id="5" name="Picture 4"/>
          <p:cNvPicPr>
            <a:picLocks noChangeAspect="1"/>
          </p:cNvPicPr>
          <p:nvPr/>
        </p:nvPicPr>
        <p:blipFill>
          <a:blip r:embed="rId4"/>
          <a:stretch>
            <a:fillRect/>
          </a:stretch>
        </p:blipFill>
        <p:spPr>
          <a:xfrm>
            <a:off x="343475" y="1390148"/>
            <a:ext cx="4088250" cy="2625467"/>
          </a:xfrm>
          <a:prstGeom prst="rect">
            <a:avLst/>
          </a:prstGeom>
        </p:spPr>
      </p:pic>
      <p:pic>
        <p:nvPicPr>
          <p:cNvPr id="6" name="Picture 5"/>
          <p:cNvPicPr>
            <a:picLocks noChangeAspect="1"/>
          </p:cNvPicPr>
          <p:nvPr/>
        </p:nvPicPr>
        <p:blipFill>
          <a:blip r:embed="rId5"/>
          <a:stretch>
            <a:fillRect/>
          </a:stretch>
        </p:blipFill>
        <p:spPr>
          <a:xfrm>
            <a:off x="4571862" y="1390148"/>
            <a:ext cx="4165875" cy="2554334"/>
          </a:xfrm>
          <a:prstGeom prst="rect">
            <a:avLst/>
          </a:prstGeom>
        </p:spPr>
      </p:pic>
      <p:pic>
        <p:nvPicPr>
          <p:cNvPr id="8" name="Picture 7"/>
          <p:cNvPicPr>
            <a:picLocks noChangeAspect="1"/>
          </p:cNvPicPr>
          <p:nvPr/>
        </p:nvPicPr>
        <p:blipFill>
          <a:blip r:embed="rId6"/>
          <a:stretch>
            <a:fillRect/>
          </a:stretch>
        </p:blipFill>
        <p:spPr>
          <a:xfrm>
            <a:off x="569052" y="4761241"/>
            <a:ext cx="4362153" cy="1649080"/>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5065663" y="5240366"/>
                <a:ext cx="3826817" cy="6908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panose="02040503050406030204" pitchFamily="18" charset="0"/>
                        </a:rPr>
                        <m:t>𝜌</m:t>
                      </m:r>
                      <m:d>
                        <m:dPr>
                          <m:ctrlPr>
                            <a:rPr lang="pt-PT" b="0" i="1" smtClean="0">
                              <a:latin typeface="Cambria Math" panose="02040503050406030204" pitchFamily="18" charset="0"/>
                            </a:rPr>
                          </m:ctrlPr>
                        </m:dPr>
                        <m:e>
                          <m:r>
                            <a:rPr lang="pt-PT" b="0" i="1" smtClean="0">
                              <a:latin typeface="Cambria Math" panose="02040503050406030204" pitchFamily="18" charset="0"/>
                            </a:rPr>
                            <m:t>𝑟</m:t>
                          </m:r>
                        </m:e>
                      </m:d>
                      <m:r>
                        <a:rPr lang="pt-PT" b="0" i="1" smtClean="0">
                          <a:latin typeface="Cambria Math" panose="02040503050406030204" pitchFamily="18" charset="0"/>
                        </a:rPr>
                        <m:t>=</m:t>
                      </m:r>
                      <m:sSub>
                        <m:sSubPr>
                          <m:ctrlPr>
                            <a:rPr lang="pt-PT" b="0" i="1" smtClean="0">
                              <a:solidFill>
                                <a:srgbClr val="00B050"/>
                              </a:solidFill>
                              <a:latin typeface="Cambria Math" panose="02040503050406030204" pitchFamily="18" charset="0"/>
                            </a:rPr>
                          </m:ctrlPr>
                        </m:sSubPr>
                        <m:e>
                          <m:r>
                            <a:rPr lang="pt-PT" b="0" i="1" smtClean="0">
                              <a:solidFill>
                                <a:srgbClr val="00B050"/>
                              </a:solidFill>
                              <a:latin typeface="Cambria Math" panose="02040503050406030204" pitchFamily="18" charset="0"/>
                            </a:rPr>
                            <m:t>𝜌</m:t>
                          </m:r>
                        </m:e>
                        <m:sub>
                          <m:r>
                            <a:rPr lang="pt-PT" b="0" i="1" smtClean="0">
                              <a:solidFill>
                                <a:srgbClr val="00B050"/>
                              </a:solidFill>
                              <a:latin typeface="Cambria Math" panose="02040503050406030204" pitchFamily="18" charset="0"/>
                            </a:rPr>
                            <m:t>1000</m:t>
                          </m:r>
                        </m:sub>
                      </m:sSub>
                      <m:sSup>
                        <m:sSupPr>
                          <m:ctrlPr>
                            <a:rPr lang="pt-PT" b="0" i="1" smtClean="0">
                              <a:latin typeface="Cambria Math" panose="02040503050406030204" pitchFamily="18" charset="0"/>
                            </a:rPr>
                          </m:ctrlPr>
                        </m:sSupPr>
                        <m:e>
                          <m:d>
                            <m:dPr>
                              <m:ctrlPr>
                                <a:rPr lang="pt-PT" b="0" i="1" smtClean="0">
                                  <a:latin typeface="Cambria Math" panose="02040503050406030204" pitchFamily="18" charset="0"/>
                                </a:rPr>
                              </m:ctrlPr>
                            </m:dPr>
                            <m:e>
                              <m:f>
                                <m:fPr>
                                  <m:ctrlPr>
                                    <a:rPr lang="pt-PT" b="0" i="1" smtClean="0">
                                      <a:latin typeface="Cambria Math" panose="02040503050406030204" pitchFamily="18" charset="0"/>
                                    </a:rPr>
                                  </m:ctrlPr>
                                </m:fPr>
                                <m:num>
                                  <m:r>
                                    <a:rPr lang="pt-PT" b="0" i="1" smtClean="0">
                                      <a:latin typeface="Cambria Math" panose="02040503050406030204" pitchFamily="18" charset="0"/>
                                    </a:rPr>
                                    <m:t>𝑟</m:t>
                                  </m:r>
                                </m:num>
                                <m:den>
                                  <m:r>
                                    <a:rPr lang="pt-PT" b="0" i="1" smtClean="0">
                                      <a:latin typeface="Cambria Math" panose="02040503050406030204" pitchFamily="18" charset="0"/>
                                    </a:rPr>
                                    <m:t>1000</m:t>
                                  </m:r>
                                </m:den>
                              </m:f>
                            </m:e>
                          </m:d>
                        </m:e>
                        <m:sup>
                          <m:r>
                            <a:rPr lang="pt-PT" b="0" i="1" smtClean="0">
                              <a:solidFill>
                                <a:srgbClr val="FF0000"/>
                              </a:solidFill>
                              <a:latin typeface="Cambria Math" panose="02040503050406030204" pitchFamily="18" charset="0"/>
                            </a:rPr>
                            <m:t>𝛽</m:t>
                          </m:r>
                        </m:sup>
                      </m:sSup>
                      <m:sSup>
                        <m:sSupPr>
                          <m:ctrlPr>
                            <a:rPr lang="pt-PT" b="0" i="1" smtClean="0">
                              <a:latin typeface="Cambria Math" panose="02040503050406030204" pitchFamily="18" charset="0"/>
                            </a:rPr>
                          </m:ctrlPr>
                        </m:sSupPr>
                        <m:e>
                          <m:d>
                            <m:dPr>
                              <m:ctrlPr>
                                <a:rPr lang="pt-PT" b="0" i="1" smtClean="0">
                                  <a:latin typeface="Cambria Math" panose="02040503050406030204" pitchFamily="18" charset="0"/>
                                </a:rPr>
                              </m:ctrlPr>
                            </m:dPr>
                            <m:e>
                              <m:f>
                                <m:fPr>
                                  <m:ctrlPr>
                                    <a:rPr lang="pt-PT" b="0" i="1" smtClean="0">
                                      <a:latin typeface="Cambria Math" panose="02040503050406030204" pitchFamily="18" charset="0"/>
                                    </a:rPr>
                                  </m:ctrlPr>
                                </m:fPr>
                                <m:num>
                                  <m:r>
                                    <a:rPr lang="pt-PT" b="0" i="1" smtClean="0">
                                      <a:latin typeface="Cambria Math" panose="02040503050406030204" pitchFamily="18" charset="0"/>
                                    </a:rPr>
                                    <m:t>700+</m:t>
                                  </m:r>
                                  <m:r>
                                    <a:rPr lang="pt-PT" b="0" i="1" smtClean="0">
                                      <a:latin typeface="Cambria Math" panose="02040503050406030204" pitchFamily="18" charset="0"/>
                                    </a:rPr>
                                    <m:t>𝑟</m:t>
                                  </m:r>
                                </m:num>
                                <m:den>
                                  <m:r>
                                    <a:rPr lang="pt-PT" b="0" i="1" smtClean="0">
                                      <a:latin typeface="Cambria Math" panose="02040503050406030204" pitchFamily="18" charset="0"/>
                                    </a:rPr>
                                    <m:t>1000+700</m:t>
                                  </m:r>
                                </m:den>
                              </m:f>
                            </m:e>
                          </m:d>
                        </m:e>
                        <m:sup>
                          <m:r>
                            <a:rPr lang="pt-PT" b="0" i="1" smtClean="0">
                              <a:solidFill>
                                <a:srgbClr val="FF0000"/>
                              </a:solidFill>
                              <a:latin typeface="Cambria Math" panose="02040503050406030204" pitchFamily="18" charset="0"/>
                            </a:rPr>
                            <m:t>𝛽</m:t>
                          </m:r>
                        </m:sup>
                      </m:sSup>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5065663" y="5240366"/>
                <a:ext cx="3826817" cy="69083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p:cNvSpPr/>
              <p:nvPr/>
            </p:nvSpPr>
            <p:spPr>
              <a:xfrm>
                <a:off x="699547" y="960699"/>
                <a:ext cx="3434178" cy="393453"/>
              </a:xfrm>
              <a:prstGeom prst="roundRect">
                <a:avLst/>
              </a:prstGeom>
              <a:solidFill>
                <a:schemeClr val="bg1"/>
              </a:solidFill>
              <a:ln w="635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tx1">
                        <a:lumMod val="75000"/>
                        <a:lumOff val="25000"/>
                      </a:schemeClr>
                    </a:solidFill>
                    <a:cs typeface="Arial" pitchFamily="34" charset="0"/>
                  </a:rPr>
                  <a:t>Simulation </a:t>
                </a:r>
                <a14:m>
                  <m:oMath xmlns:m="http://schemas.openxmlformats.org/officeDocument/2006/math">
                    <m:d>
                      <m:dPr>
                        <m:begChr m:val="⟨"/>
                        <m:endChr m:val="⟩"/>
                        <m:ctrlPr>
                          <a:rPr lang="en-GB" sz="2000" i="1" smtClean="0">
                            <a:solidFill>
                              <a:schemeClr val="tx1">
                                <a:lumMod val="75000"/>
                                <a:lumOff val="25000"/>
                              </a:schemeClr>
                            </a:solidFill>
                            <a:latin typeface="Cambria Math" panose="02040503050406030204" pitchFamily="18" charset="0"/>
                            <a:cs typeface="Arial" pitchFamily="34" charset="0"/>
                          </a:rPr>
                        </m:ctrlPr>
                      </m:dPr>
                      <m:e>
                        <m:r>
                          <a:rPr lang="pt-PT" sz="2000" b="0" i="1" smtClean="0">
                            <a:solidFill>
                              <a:schemeClr val="tx1">
                                <a:lumMod val="75000"/>
                                <a:lumOff val="25000"/>
                              </a:schemeClr>
                            </a:solidFill>
                            <a:latin typeface="Cambria Math" panose="02040503050406030204" pitchFamily="18" charset="0"/>
                            <a:cs typeface="Arial" pitchFamily="34" charset="0"/>
                          </a:rPr>
                          <m:t>𝛽</m:t>
                        </m:r>
                      </m:e>
                    </m:d>
                  </m:oMath>
                </a14:m>
                <a:r>
                  <a:rPr lang="en-GB" sz="2000" dirty="0" smtClean="0">
                    <a:solidFill>
                      <a:schemeClr val="tx1">
                        <a:lumMod val="75000"/>
                        <a:lumOff val="25000"/>
                      </a:schemeClr>
                    </a:solidFill>
                    <a:latin typeface="Calibri" pitchFamily="34" charset="0"/>
                    <a:cs typeface="Arial" pitchFamily="34" charset="0"/>
                  </a:rPr>
                  <a:t> event-by-event</a:t>
                </a:r>
              </a:p>
            </p:txBody>
          </p:sp>
        </mc:Choice>
        <mc:Fallback xmlns="">
          <p:sp>
            <p:nvSpPr>
              <p:cNvPr id="10" name="Rounded Rectangle 9"/>
              <p:cNvSpPr>
                <a:spLocks noRot="1" noChangeAspect="1" noMove="1" noResize="1" noEditPoints="1" noAdjustHandles="1" noChangeArrowheads="1" noChangeShapeType="1" noTextEdit="1"/>
              </p:cNvSpPr>
              <p:nvPr/>
            </p:nvSpPr>
            <p:spPr>
              <a:xfrm>
                <a:off x="699547" y="960699"/>
                <a:ext cx="3434178" cy="393453"/>
              </a:xfrm>
              <a:prstGeom prst="roundRect">
                <a:avLst/>
              </a:prstGeom>
              <a:blipFill rotWithShape="0">
                <a:blip r:embed="rId8"/>
                <a:stretch>
                  <a:fillRect/>
                </a:stretch>
              </a:blipFill>
              <a:ln w="635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p:cNvSpPr/>
              <p:nvPr/>
            </p:nvSpPr>
            <p:spPr>
              <a:xfrm>
                <a:off x="4873240" y="960699"/>
                <a:ext cx="3434178" cy="393453"/>
              </a:xfrm>
              <a:prstGeom prst="roundRect">
                <a:avLst/>
              </a:prstGeom>
              <a:solidFill>
                <a:schemeClr val="bg1"/>
              </a:solidFill>
              <a:ln w="635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2000" dirty="0" err="1" smtClean="0">
                    <a:solidFill>
                      <a:schemeClr val="tx1">
                        <a:lumMod val="75000"/>
                        <a:lumOff val="25000"/>
                      </a:schemeClr>
                    </a:solidFill>
                    <a:ea typeface="+mj-ea"/>
                    <a:cs typeface="+mj-cs"/>
                  </a:rPr>
                  <a:t>Simulation</a:t>
                </a:r>
                <a:r>
                  <a:rPr lang="pt-PT" sz="2000" dirty="0" smtClean="0">
                    <a:solidFill>
                      <a:schemeClr val="tx1">
                        <a:lumMod val="75000"/>
                        <a:lumOff val="25000"/>
                      </a:schemeClr>
                    </a:solidFill>
                    <a:ea typeface="+mj-ea"/>
                    <a:cs typeface="+mj-cs"/>
                  </a:rPr>
                  <a:t> </a:t>
                </a:r>
                <a14:m>
                  <m:oMath xmlns:m="http://schemas.openxmlformats.org/officeDocument/2006/math">
                    <m:sSub>
                      <m:sSubPr>
                        <m:ctrlPr>
                          <a:rPr lang="pt-PT" sz="2000" i="1" smtClean="0">
                            <a:solidFill>
                              <a:schemeClr val="tx1">
                                <a:lumMod val="75000"/>
                                <a:lumOff val="25000"/>
                              </a:schemeClr>
                            </a:solidFill>
                            <a:latin typeface="Cambria Math" panose="02040503050406030204" pitchFamily="18" charset="0"/>
                            <a:ea typeface="+mj-ea"/>
                            <a:cs typeface="+mj-cs"/>
                          </a:rPr>
                        </m:ctrlPr>
                      </m:sSubPr>
                      <m:e>
                        <m:r>
                          <a:rPr lang="pt-PT" sz="2000" b="0" i="1">
                            <a:solidFill>
                              <a:schemeClr val="tx1">
                                <a:lumMod val="75000"/>
                                <a:lumOff val="25000"/>
                              </a:schemeClr>
                            </a:solidFill>
                            <a:latin typeface="Cambria Math" panose="02040503050406030204" pitchFamily="18" charset="0"/>
                            <a:ea typeface="+mj-ea"/>
                            <a:cs typeface="+mj-cs"/>
                          </a:rPr>
                          <m:t>𝛽</m:t>
                        </m:r>
                      </m:e>
                      <m:sub>
                        <m:d>
                          <m:dPr>
                            <m:begChr m:val="⟨"/>
                            <m:endChr m:val="⟩"/>
                            <m:ctrlPr>
                              <a:rPr lang="pt-PT" sz="2000" i="1">
                                <a:solidFill>
                                  <a:schemeClr val="tx1">
                                    <a:lumMod val="75000"/>
                                    <a:lumOff val="25000"/>
                                  </a:schemeClr>
                                </a:solidFill>
                                <a:latin typeface="Cambria Math" panose="02040503050406030204" pitchFamily="18" charset="0"/>
                                <a:ea typeface="+mj-ea"/>
                                <a:cs typeface="+mj-cs"/>
                              </a:rPr>
                            </m:ctrlPr>
                          </m:dPr>
                          <m:e>
                            <m:r>
                              <a:rPr lang="pt-PT" sz="2000" b="0" i="1">
                                <a:solidFill>
                                  <a:schemeClr val="tx1">
                                    <a:lumMod val="75000"/>
                                    <a:lumOff val="25000"/>
                                  </a:schemeClr>
                                </a:solidFill>
                                <a:latin typeface="Cambria Math" panose="02040503050406030204" pitchFamily="18" charset="0"/>
                                <a:ea typeface="+mj-ea"/>
                                <a:cs typeface="+mj-cs"/>
                              </a:rPr>
                              <m:t>𝐿𝐷𝐹</m:t>
                            </m:r>
                          </m:e>
                        </m:d>
                      </m:sub>
                    </m:sSub>
                  </m:oMath>
                </a14:m>
                <a:r>
                  <a:rPr lang="en-US" sz="2000" dirty="0">
                    <a:solidFill>
                      <a:schemeClr val="tx1">
                        <a:lumMod val="75000"/>
                        <a:lumOff val="25000"/>
                      </a:schemeClr>
                    </a:solidFill>
                    <a:latin typeface="Calibri Light" panose="020F0302020204030204"/>
                    <a:ea typeface="+mj-ea"/>
                    <a:cs typeface="+mj-cs"/>
                  </a:rPr>
                  <a:t> </a:t>
                </a:r>
                <a:r>
                  <a:rPr lang="en-US" sz="2000" dirty="0" smtClean="0">
                    <a:solidFill>
                      <a:schemeClr val="tx1">
                        <a:lumMod val="75000"/>
                        <a:lumOff val="25000"/>
                      </a:schemeClr>
                    </a:solidFill>
                    <a:latin typeface="Calibri Light" panose="020F0302020204030204"/>
                    <a:ea typeface="+mj-ea"/>
                    <a:cs typeface="+mj-cs"/>
                  </a:rPr>
                  <a:t> </a:t>
                </a:r>
                <a:endParaRPr lang="en-GB" sz="1600" dirty="0" smtClean="0">
                  <a:solidFill>
                    <a:schemeClr val="tx1">
                      <a:lumMod val="75000"/>
                      <a:lumOff val="25000"/>
                    </a:schemeClr>
                  </a:solidFill>
                  <a:latin typeface="Calibri" pitchFamily="34" charset="0"/>
                  <a:cs typeface="Arial" pitchFamily="34" charset="0"/>
                </a:endParaRPr>
              </a:p>
            </p:txBody>
          </p:sp>
        </mc:Choice>
        <mc:Fallback xmlns="">
          <p:sp>
            <p:nvSpPr>
              <p:cNvPr id="11" name="Rounded Rectangle 10"/>
              <p:cNvSpPr>
                <a:spLocks noRot="1" noChangeAspect="1" noMove="1" noResize="1" noEditPoints="1" noAdjustHandles="1" noChangeArrowheads="1" noChangeShapeType="1" noTextEdit="1"/>
              </p:cNvSpPr>
              <p:nvPr/>
            </p:nvSpPr>
            <p:spPr>
              <a:xfrm>
                <a:off x="4873240" y="960699"/>
                <a:ext cx="3434178" cy="393453"/>
              </a:xfrm>
              <a:prstGeom prst="roundRect">
                <a:avLst/>
              </a:prstGeom>
              <a:blipFill rotWithShape="0">
                <a:blip r:embed="rId9"/>
                <a:stretch>
                  <a:fillRect/>
                </a:stretch>
              </a:blipFill>
              <a:ln w="635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414132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sz="1400" dirty="0" smtClean="0">
                    <a:solidFill>
                      <a:prstClr val="white"/>
                    </a:solidFill>
                  </a:rPr>
                  <a:t>LDFs with </a:t>
                </a:r>
                <a:r>
                  <a:rPr lang="en-US" sz="1400" dirty="0" smtClean="0">
                    <a:solidFill>
                      <a:schemeClr val="bg1"/>
                    </a:solidFill>
                  </a:rPr>
                  <a:t>MARTA: </a:t>
                </a:r>
                <a14:m>
                  <m:oMath xmlns:m="http://schemas.openxmlformats.org/officeDocument/2006/math">
                    <m:sSub>
                      <m:sSubPr>
                        <m:ctrlPr>
                          <a:rPr lang="pt-PT" sz="1800" b="0" i="1" smtClean="0">
                            <a:solidFill>
                              <a:schemeClr val="bg1"/>
                            </a:solidFill>
                            <a:latin typeface="Cambria Math" panose="02040503050406030204" pitchFamily="18" charset="0"/>
                            <a:cs typeface="Arial" pitchFamily="34" charset="0"/>
                          </a:rPr>
                        </m:ctrlPr>
                      </m:sSubPr>
                      <m:e>
                        <m:r>
                          <a:rPr lang="pt-PT" sz="1800" b="0" i="1">
                            <a:solidFill>
                              <a:schemeClr val="bg1"/>
                            </a:solidFill>
                            <a:latin typeface="Cambria Math" panose="02040503050406030204" pitchFamily="18" charset="0"/>
                            <a:cs typeface="Arial" pitchFamily="34" charset="0"/>
                          </a:rPr>
                          <m:t>𝜌</m:t>
                        </m:r>
                      </m:e>
                      <m:sub>
                        <m:r>
                          <a:rPr lang="pt-PT" sz="1800" b="0" i="1">
                            <a:solidFill>
                              <a:schemeClr val="bg1"/>
                            </a:solidFill>
                            <a:latin typeface="Cambria Math" panose="02040503050406030204" pitchFamily="18" charset="0"/>
                            <a:cs typeface="Arial" pitchFamily="34" charset="0"/>
                          </a:rPr>
                          <m:t>100</m:t>
                        </m:r>
                        <m:r>
                          <a:rPr lang="pt-PT" sz="1800" b="0" i="1" smtClean="0">
                            <a:solidFill>
                              <a:schemeClr val="bg1"/>
                            </a:solidFill>
                            <a:latin typeface="Cambria Math" panose="02040503050406030204" pitchFamily="18" charset="0"/>
                            <a:cs typeface="Arial" pitchFamily="34" charset="0"/>
                          </a:rPr>
                          <m:t>0</m:t>
                        </m:r>
                      </m:sub>
                    </m:sSub>
                  </m:oMath>
                </a14:m>
                <a:r>
                  <a:rPr lang="en-US" sz="2000" dirty="0">
                    <a:solidFill>
                      <a:schemeClr val="bg1"/>
                    </a:solidFill>
                  </a:rPr>
                  <a:t> </a:t>
                </a:r>
                <a:r>
                  <a:rPr lang="en-US" sz="2000" dirty="0" smtClean="0">
                    <a:solidFill>
                      <a:schemeClr val="bg1"/>
                    </a:solidFill>
                  </a:rPr>
                  <a:t>, </a:t>
                </a:r>
                <a14:m>
                  <m:oMath xmlns:m="http://schemas.openxmlformats.org/officeDocument/2006/math">
                    <m:sSub>
                      <m:sSubPr>
                        <m:ctrlPr>
                          <a:rPr lang="pt-PT" sz="2000" b="0" i="1">
                            <a:solidFill>
                              <a:schemeClr val="bg1"/>
                            </a:solidFill>
                            <a:latin typeface="Cambria Math" panose="02040503050406030204" pitchFamily="18" charset="0"/>
                            <a:cs typeface="Arial" pitchFamily="34" charset="0"/>
                          </a:rPr>
                        </m:ctrlPr>
                      </m:sSubPr>
                      <m:e>
                        <m:r>
                          <a:rPr lang="pt-PT" sz="2000" b="0" i="1">
                            <a:solidFill>
                              <a:schemeClr val="bg1"/>
                            </a:solidFill>
                            <a:latin typeface="Cambria Math" panose="02040503050406030204" pitchFamily="18" charset="0"/>
                            <a:cs typeface="Arial" pitchFamily="34" charset="0"/>
                          </a:rPr>
                          <m:t>𝑋</m:t>
                        </m:r>
                      </m:e>
                      <m:sub>
                        <m:r>
                          <a:rPr lang="pt-PT" sz="2000" b="0" i="1">
                            <a:solidFill>
                              <a:schemeClr val="bg1"/>
                            </a:solidFill>
                            <a:latin typeface="Cambria Math" panose="02040503050406030204" pitchFamily="18" charset="0"/>
                            <a:cs typeface="Arial" pitchFamily="34" charset="0"/>
                          </a:rPr>
                          <m:t>𝑚𝑎𝑥</m:t>
                        </m:r>
                      </m:sub>
                    </m:sSub>
                  </m:oMath>
                </a14:m>
                <a:r>
                  <a:rPr lang="en-US" sz="2000" dirty="0" smtClean="0">
                    <a:solidFill>
                      <a:schemeClr val="bg1"/>
                    </a:solidFill>
                  </a:rPr>
                  <a:t>, </a:t>
                </a:r>
                <a14:m>
                  <m:oMath xmlns:m="http://schemas.openxmlformats.org/officeDocument/2006/math">
                    <m:sSub>
                      <m:sSubPr>
                        <m:ctrlPr>
                          <a:rPr lang="pt-PT" sz="2000" b="0" i="1">
                            <a:solidFill>
                              <a:schemeClr val="bg1"/>
                            </a:solidFill>
                            <a:latin typeface="Cambria Math" panose="02040503050406030204" pitchFamily="18" charset="0"/>
                            <a:cs typeface="Arial" pitchFamily="34" charset="0"/>
                          </a:rPr>
                        </m:ctrlPr>
                      </m:sSubPr>
                      <m:e>
                        <m:r>
                          <a:rPr lang="pt-PT" sz="2000" b="0" i="1">
                            <a:solidFill>
                              <a:schemeClr val="bg1"/>
                            </a:solidFill>
                            <a:latin typeface="Cambria Math" panose="02040503050406030204" pitchFamily="18" charset="0"/>
                            <a:cs typeface="Arial" pitchFamily="34" charset="0"/>
                          </a:rPr>
                          <m:t>𝑁</m:t>
                        </m:r>
                      </m:e>
                      <m:sub>
                        <m:r>
                          <a:rPr lang="pt-PT" sz="2000" b="0" i="1">
                            <a:solidFill>
                              <a:schemeClr val="bg1"/>
                            </a:solidFill>
                            <a:latin typeface="Cambria Math" panose="02040503050406030204" pitchFamily="18" charset="0"/>
                            <a:cs typeface="Arial" pitchFamily="34" charset="0"/>
                          </a:rPr>
                          <m:t>𝜇</m:t>
                        </m:r>
                      </m:sub>
                    </m:sSub>
                  </m:oMath>
                </a14:m>
                <a:r>
                  <a:rPr lang="en-US" sz="2000" dirty="0" smtClean="0">
                    <a:solidFill>
                      <a:schemeClr val="bg1"/>
                    </a:solidFill>
                  </a:rPr>
                  <a:t> </a:t>
                </a:r>
                <a:r>
                  <a:rPr lang="en-US" sz="2400" u="sng" dirty="0">
                    <a:solidFill>
                      <a:prstClr val="white"/>
                    </a:solidFill>
                    <a:effectLst>
                      <a:outerShdw blurRad="38100" dist="38100" dir="2700000" algn="tl">
                        <a:srgbClr val="000000">
                          <a:alpha val="43137"/>
                        </a:srgbClr>
                      </a:outerShdw>
                    </a:effectLst>
                  </a:rPr>
                  <a:t>Fixed </a:t>
                </a:r>
                <a:r>
                  <a:rPr lang="en-US" sz="2400" u="sng" dirty="0" smtClean="0">
                    <a:solidFill>
                      <a:schemeClr val="bg1"/>
                    </a:solidFill>
                    <a:effectLst>
                      <a:outerShdw blurRad="38100" dist="38100" dir="2700000" algn="tl">
                        <a:srgbClr val="000000">
                          <a:alpha val="43137"/>
                        </a:srgbClr>
                      </a:outerShdw>
                    </a:effectLst>
                  </a:rPr>
                  <a:t>[Energy</a:t>
                </a:r>
                <a:r>
                  <a:rPr lang="en-US" sz="2400" u="sng" dirty="0">
                    <a:solidFill>
                      <a:prstClr val="white"/>
                    </a:solidFill>
                    <a:effectLst>
                      <a:outerShdw blurRad="38100" dist="38100" dir="2700000" algn="tl">
                        <a:srgbClr val="000000">
                          <a:alpha val="43137"/>
                        </a:srgbClr>
                      </a:outerShdw>
                    </a:effectLst>
                  </a:rPr>
                  <a:t>, </a:t>
                </a:r>
                <a:r>
                  <a:rPr lang="el-GR" sz="2400" u="sng" dirty="0">
                    <a:solidFill>
                      <a:prstClr val="white"/>
                    </a:solidFill>
                    <a:effectLst>
                      <a:outerShdw blurRad="38100" dist="38100" dir="2700000" algn="tl">
                        <a:srgbClr val="000000">
                          <a:alpha val="43137"/>
                        </a:srgbClr>
                      </a:outerShdw>
                    </a:effectLst>
                  </a:rPr>
                  <a:t>θ</a:t>
                </a:r>
                <a:r>
                  <a:rPr lang="en-US" sz="2400" u="sng" dirty="0">
                    <a:solidFill>
                      <a:prstClr val="white"/>
                    </a:solidFill>
                    <a:effectLst>
                      <a:outerShdw blurRad="38100" dist="38100" dir="2700000" algn="tl">
                        <a:srgbClr val="000000">
                          <a:alpha val="43137"/>
                        </a:srgbClr>
                      </a:outerShdw>
                    </a:effectLst>
                  </a:rPr>
                  <a:t>]</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260" b="-841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143</a:t>
            </a:fld>
            <a:endParaRPr lang="en-US" dirty="0"/>
          </a:p>
        </p:txBody>
      </p:sp>
      <p:pic>
        <p:nvPicPr>
          <p:cNvPr id="6" name="Picture 5"/>
          <p:cNvPicPr>
            <a:picLocks noChangeAspect="1"/>
          </p:cNvPicPr>
          <p:nvPr/>
        </p:nvPicPr>
        <p:blipFill>
          <a:blip r:embed="rId4"/>
          <a:stretch>
            <a:fillRect/>
          </a:stretch>
        </p:blipFill>
        <p:spPr>
          <a:xfrm>
            <a:off x="3213206" y="1256362"/>
            <a:ext cx="2713311" cy="1808291"/>
          </a:xfrm>
          <a:prstGeom prst="rect">
            <a:avLst/>
          </a:prstGeom>
        </p:spPr>
      </p:pic>
      <p:pic>
        <p:nvPicPr>
          <p:cNvPr id="7" name="Picture 6"/>
          <p:cNvPicPr>
            <a:picLocks noChangeAspect="1"/>
          </p:cNvPicPr>
          <p:nvPr/>
        </p:nvPicPr>
        <p:blipFill>
          <a:blip r:embed="rId5"/>
          <a:stretch>
            <a:fillRect/>
          </a:stretch>
        </p:blipFill>
        <p:spPr>
          <a:xfrm>
            <a:off x="3213206" y="3047266"/>
            <a:ext cx="2736502" cy="1773517"/>
          </a:xfrm>
          <a:prstGeom prst="rect">
            <a:avLst/>
          </a:prstGeom>
        </p:spPr>
      </p:pic>
      <p:pic>
        <p:nvPicPr>
          <p:cNvPr id="8" name="Picture 7"/>
          <p:cNvPicPr>
            <a:picLocks noChangeAspect="1"/>
          </p:cNvPicPr>
          <p:nvPr/>
        </p:nvPicPr>
        <p:blipFill>
          <a:blip r:embed="rId6"/>
          <a:stretch>
            <a:fillRect/>
          </a:stretch>
        </p:blipFill>
        <p:spPr>
          <a:xfrm>
            <a:off x="3213206" y="4820783"/>
            <a:ext cx="2736502" cy="1790904"/>
          </a:xfrm>
          <a:prstGeom prst="rect">
            <a:avLst/>
          </a:prstGeom>
        </p:spPr>
      </p:pic>
      <p:pic>
        <p:nvPicPr>
          <p:cNvPr id="9" name="Picture 8"/>
          <p:cNvPicPr>
            <a:picLocks noChangeAspect="1"/>
          </p:cNvPicPr>
          <p:nvPr/>
        </p:nvPicPr>
        <p:blipFill>
          <a:blip r:embed="rId7"/>
          <a:stretch>
            <a:fillRect/>
          </a:stretch>
        </p:blipFill>
        <p:spPr>
          <a:xfrm>
            <a:off x="6040576" y="1288994"/>
            <a:ext cx="2759693" cy="1732947"/>
          </a:xfrm>
          <a:prstGeom prst="rect">
            <a:avLst/>
          </a:prstGeom>
        </p:spPr>
      </p:pic>
      <p:pic>
        <p:nvPicPr>
          <p:cNvPr id="10" name="Picture 9"/>
          <p:cNvPicPr>
            <a:picLocks noChangeAspect="1"/>
          </p:cNvPicPr>
          <p:nvPr/>
        </p:nvPicPr>
        <p:blipFill>
          <a:blip r:embed="rId8"/>
          <a:stretch>
            <a:fillRect/>
          </a:stretch>
        </p:blipFill>
        <p:spPr>
          <a:xfrm>
            <a:off x="6040577" y="3035674"/>
            <a:ext cx="2759693" cy="1785109"/>
          </a:xfrm>
          <a:prstGeom prst="rect">
            <a:avLst/>
          </a:prstGeom>
        </p:spPr>
      </p:pic>
      <p:pic>
        <p:nvPicPr>
          <p:cNvPr id="11" name="Picture 10"/>
          <p:cNvPicPr>
            <a:picLocks noChangeAspect="1"/>
          </p:cNvPicPr>
          <p:nvPr/>
        </p:nvPicPr>
        <p:blipFill>
          <a:blip r:embed="rId9"/>
          <a:stretch>
            <a:fillRect/>
          </a:stretch>
        </p:blipFill>
        <p:spPr>
          <a:xfrm>
            <a:off x="6040577" y="4820783"/>
            <a:ext cx="2736502" cy="1796700"/>
          </a:xfrm>
          <a:prstGeom prst="rect">
            <a:avLst/>
          </a:prstGeom>
        </p:spPr>
      </p:pic>
      <mc:AlternateContent xmlns:mc="http://schemas.openxmlformats.org/markup-compatibility/2006" xmlns:a14="http://schemas.microsoft.com/office/drawing/2010/main">
        <mc:Choice Requires="a14">
          <p:sp>
            <p:nvSpPr>
              <p:cNvPr id="16" name="Rounded Rectangle 15"/>
              <p:cNvSpPr/>
              <p:nvPr/>
            </p:nvSpPr>
            <p:spPr>
              <a:xfrm>
                <a:off x="3539709" y="830859"/>
                <a:ext cx="2060303"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cs typeface="Arial" pitchFamily="34" charset="0"/>
                          </a:rPr>
                        </m:ctrlPr>
                      </m:sSubPr>
                      <m:e>
                        <m:r>
                          <a:rPr lang="pt-PT" sz="1600" b="0" i="1" smtClean="0">
                            <a:solidFill>
                              <a:schemeClr val="tx1">
                                <a:lumMod val="75000"/>
                                <a:lumOff val="25000"/>
                              </a:schemeClr>
                            </a:solidFill>
                            <a:latin typeface="Cambria Math" panose="02040503050406030204" pitchFamily="18" charset="0"/>
                            <a:cs typeface="Arial" pitchFamily="34" charset="0"/>
                          </a:rPr>
                          <m:t>𝑋</m:t>
                        </m:r>
                      </m:e>
                      <m:sub>
                        <m:r>
                          <a:rPr lang="pt-PT" sz="1600" b="0" i="1" smtClean="0">
                            <a:solidFill>
                              <a:schemeClr val="tx1">
                                <a:lumMod val="75000"/>
                                <a:lumOff val="25000"/>
                              </a:schemeClr>
                            </a:solidFill>
                            <a:latin typeface="Cambria Math" panose="02040503050406030204" pitchFamily="18" charset="0"/>
                            <a:cs typeface="Arial" pitchFamily="34" charset="0"/>
                          </a:rPr>
                          <m:t>𝑚𝑎𝑥</m:t>
                        </m:r>
                      </m:sub>
                    </m:sSub>
                  </m:oMath>
                </a14:m>
                <a:r>
                  <a:rPr lang="en-GB" sz="1600" dirty="0" smtClean="0">
                    <a:solidFill>
                      <a:schemeClr val="tx1">
                        <a:lumMod val="75000"/>
                        <a:lumOff val="25000"/>
                      </a:schemeClr>
                    </a:solidFill>
                    <a:latin typeface="Calibri" pitchFamily="34" charset="0"/>
                    <a:cs typeface="Arial" pitchFamily="34" charset="0"/>
                  </a:rPr>
                  <a:t> vs </a:t>
                </a: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rPr>
                        </m:ctrlPr>
                      </m:sSubPr>
                      <m:e>
                        <m:r>
                          <a:rPr lang="pt-PT" sz="1600" b="0" i="1">
                            <a:solidFill>
                              <a:schemeClr val="tx1">
                                <a:lumMod val="75000"/>
                                <a:lumOff val="25000"/>
                              </a:schemeClr>
                            </a:solidFill>
                            <a:latin typeface="Cambria Math" panose="02040503050406030204" pitchFamily="18" charset="0"/>
                          </a:rPr>
                          <m:t>𝛽</m:t>
                        </m:r>
                      </m:e>
                      <m:sub>
                        <m:d>
                          <m:dPr>
                            <m:begChr m:val="⟨"/>
                            <m:endChr m:val="⟩"/>
                            <m:ctrlPr>
                              <a:rPr lang="pt-PT" sz="1600" b="0" i="1">
                                <a:solidFill>
                                  <a:schemeClr val="tx1">
                                    <a:lumMod val="75000"/>
                                    <a:lumOff val="25000"/>
                                  </a:schemeClr>
                                </a:solidFill>
                                <a:latin typeface="Cambria Math" panose="02040503050406030204" pitchFamily="18" charset="0"/>
                              </a:rPr>
                            </m:ctrlPr>
                          </m:dPr>
                          <m:e>
                            <m:r>
                              <a:rPr lang="pt-PT" sz="1600" b="0" i="1">
                                <a:solidFill>
                                  <a:schemeClr val="tx1">
                                    <a:lumMod val="75000"/>
                                    <a:lumOff val="25000"/>
                                  </a:schemeClr>
                                </a:solidFill>
                                <a:latin typeface="Cambria Math" panose="02040503050406030204" pitchFamily="18" charset="0"/>
                              </a:rPr>
                              <m:t>𝐿𝐷𝐹</m:t>
                            </m:r>
                          </m:e>
                        </m:d>
                      </m:sub>
                    </m:sSub>
                  </m:oMath>
                </a14:m>
                <a:endParaRPr lang="en-GB" sz="1600" dirty="0" smtClean="0">
                  <a:solidFill>
                    <a:schemeClr val="tx1">
                      <a:lumMod val="75000"/>
                      <a:lumOff val="25000"/>
                    </a:schemeClr>
                  </a:solidFill>
                  <a:latin typeface="Calibri" pitchFamily="34" charset="0"/>
                  <a:cs typeface="Arial" pitchFamily="34" charset="0"/>
                </a:endParaRPr>
              </a:p>
            </p:txBody>
          </p:sp>
        </mc:Choice>
        <mc:Fallback xmlns="">
          <p:sp>
            <p:nvSpPr>
              <p:cNvPr id="16" name="Rounded Rectangle 15"/>
              <p:cNvSpPr>
                <a:spLocks noRot="1" noChangeAspect="1" noMove="1" noResize="1" noEditPoints="1" noAdjustHandles="1" noChangeArrowheads="1" noChangeShapeType="1" noTextEdit="1"/>
              </p:cNvSpPr>
              <p:nvPr/>
            </p:nvSpPr>
            <p:spPr>
              <a:xfrm>
                <a:off x="3539709" y="830859"/>
                <a:ext cx="2060303" cy="393453"/>
              </a:xfrm>
              <a:prstGeom prst="roundRect">
                <a:avLst/>
              </a:prstGeom>
              <a:blipFill rotWithShape="0">
                <a:blip r:embed="rId10"/>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p:cNvSpPr/>
              <p:nvPr/>
            </p:nvSpPr>
            <p:spPr>
              <a:xfrm>
                <a:off x="6415458" y="830858"/>
                <a:ext cx="2060303"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cs typeface="Arial" pitchFamily="34" charset="0"/>
                          </a:rPr>
                        </m:ctrlPr>
                      </m:sSubPr>
                      <m:e>
                        <m:r>
                          <a:rPr lang="pt-PT" sz="1600" b="0" i="1" smtClean="0">
                            <a:solidFill>
                              <a:schemeClr val="tx1">
                                <a:lumMod val="75000"/>
                                <a:lumOff val="25000"/>
                              </a:schemeClr>
                            </a:solidFill>
                            <a:latin typeface="Cambria Math" panose="02040503050406030204" pitchFamily="18" charset="0"/>
                            <a:cs typeface="Arial" pitchFamily="34" charset="0"/>
                          </a:rPr>
                          <m:t>𝑁</m:t>
                        </m:r>
                      </m:e>
                      <m:sub>
                        <m:r>
                          <a:rPr lang="pt-PT" sz="1600" b="0" i="1" smtClean="0">
                            <a:solidFill>
                              <a:schemeClr val="tx1">
                                <a:lumMod val="75000"/>
                                <a:lumOff val="25000"/>
                              </a:schemeClr>
                            </a:solidFill>
                            <a:latin typeface="Cambria Math" panose="02040503050406030204" pitchFamily="18" charset="0"/>
                            <a:cs typeface="Arial" pitchFamily="34" charset="0"/>
                          </a:rPr>
                          <m:t>𝜇</m:t>
                        </m:r>
                      </m:sub>
                    </m:sSub>
                  </m:oMath>
                </a14:m>
                <a:r>
                  <a:rPr lang="en-GB" sz="1600" dirty="0" smtClean="0">
                    <a:solidFill>
                      <a:schemeClr val="tx1">
                        <a:lumMod val="75000"/>
                        <a:lumOff val="25000"/>
                      </a:schemeClr>
                    </a:solidFill>
                    <a:latin typeface="Calibri" pitchFamily="34" charset="0"/>
                    <a:cs typeface="Arial" pitchFamily="34" charset="0"/>
                  </a:rPr>
                  <a:t> vs </a:t>
                </a: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rPr>
                        </m:ctrlPr>
                      </m:sSubPr>
                      <m:e>
                        <m:r>
                          <a:rPr lang="pt-PT" sz="1600" b="0" i="1">
                            <a:solidFill>
                              <a:schemeClr val="tx1">
                                <a:lumMod val="75000"/>
                                <a:lumOff val="25000"/>
                              </a:schemeClr>
                            </a:solidFill>
                            <a:latin typeface="Cambria Math" panose="02040503050406030204" pitchFamily="18" charset="0"/>
                          </a:rPr>
                          <m:t>𝛽</m:t>
                        </m:r>
                      </m:e>
                      <m:sub>
                        <m:d>
                          <m:dPr>
                            <m:begChr m:val="⟨"/>
                            <m:endChr m:val="⟩"/>
                            <m:ctrlPr>
                              <a:rPr lang="pt-PT" sz="1600" b="0" i="1">
                                <a:solidFill>
                                  <a:schemeClr val="tx1">
                                    <a:lumMod val="75000"/>
                                    <a:lumOff val="25000"/>
                                  </a:schemeClr>
                                </a:solidFill>
                                <a:latin typeface="Cambria Math" panose="02040503050406030204" pitchFamily="18" charset="0"/>
                              </a:rPr>
                            </m:ctrlPr>
                          </m:dPr>
                          <m:e>
                            <m:r>
                              <a:rPr lang="pt-PT" sz="1600" b="0" i="1">
                                <a:solidFill>
                                  <a:schemeClr val="tx1">
                                    <a:lumMod val="75000"/>
                                    <a:lumOff val="25000"/>
                                  </a:schemeClr>
                                </a:solidFill>
                                <a:latin typeface="Cambria Math" panose="02040503050406030204" pitchFamily="18" charset="0"/>
                              </a:rPr>
                              <m:t>𝐿𝐷𝐹</m:t>
                            </m:r>
                          </m:e>
                        </m:d>
                      </m:sub>
                    </m:sSub>
                  </m:oMath>
                </a14:m>
                <a:endParaRPr lang="en-GB" sz="1600" dirty="0" smtClean="0">
                  <a:solidFill>
                    <a:schemeClr val="tx1">
                      <a:lumMod val="75000"/>
                      <a:lumOff val="25000"/>
                    </a:schemeClr>
                  </a:solidFill>
                  <a:latin typeface="Calibri" pitchFamily="34" charset="0"/>
                  <a:cs typeface="Arial"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6415458" y="830858"/>
                <a:ext cx="2060303" cy="393453"/>
              </a:xfrm>
              <a:prstGeom prst="roundRect">
                <a:avLst/>
              </a:prstGeom>
              <a:blipFill rotWithShape="0">
                <a:blip r:embed="rId11"/>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8" name="Picture 17"/>
          <p:cNvPicPr>
            <a:picLocks noChangeAspect="1"/>
          </p:cNvPicPr>
          <p:nvPr/>
        </p:nvPicPr>
        <p:blipFill>
          <a:blip r:embed="rId12"/>
          <a:stretch>
            <a:fillRect/>
          </a:stretch>
        </p:blipFill>
        <p:spPr>
          <a:xfrm>
            <a:off x="62907" y="1097984"/>
            <a:ext cx="2866390" cy="1923957"/>
          </a:xfrm>
          <a:prstGeom prst="rect">
            <a:avLst/>
          </a:prstGeom>
        </p:spPr>
      </p:pic>
      <p:pic>
        <p:nvPicPr>
          <p:cNvPr id="19" name="Picture 18"/>
          <p:cNvPicPr>
            <a:picLocks noChangeAspect="1"/>
          </p:cNvPicPr>
          <p:nvPr/>
        </p:nvPicPr>
        <p:blipFill>
          <a:blip r:embed="rId13"/>
          <a:stretch>
            <a:fillRect/>
          </a:stretch>
        </p:blipFill>
        <p:spPr>
          <a:xfrm>
            <a:off x="180109" y="3021941"/>
            <a:ext cx="2725997" cy="1777760"/>
          </a:xfrm>
          <a:prstGeom prst="rect">
            <a:avLst/>
          </a:prstGeom>
        </p:spPr>
      </p:pic>
      <p:pic>
        <p:nvPicPr>
          <p:cNvPr id="20" name="Picture 19"/>
          <p:cNvPicPr>
            <a:picLocks noChangeAspect="1"/>
          </p:cNvPicPr>
          <p:nvPr/>
        </p:nvPicPr>
        <p:blipFill>
          <a:blip r:embed="rId14"/>
          <a:stretch>
            <a:fillRect/>
          </a:stretch>
        </p:blipFill>
        <p:spPr>
          <a:xfrm>
            <a:off x="168201" y="4820783"/>
            <a:ext cx="2761096" cy="1771913"/>
          </a:xfrm>
          <a:prstGeom prst="rect">
            <a:avLst/>
          </a:prstGeom>
        </p:spPr>
      </p:pic>
      <mc:AlternateContent xmlns:mc="http://schemas.openxmlformats.org/markup-compatibility/2006" xmlns:a14="http://schemas.microsoft.com/office/drawing/2010/main">
        <mc:Choice Requires="a14">
          <p:sp>
            <p:nvSpPr>
              <p:cNvPr id="21" name="Rounded Rectangle 20"/>
              <p:cNvSpPr/>
              <p:nvPr/>
            </p:nvSpPr>
            <p:spPr>
              <a:xfrm>
                <a:off x="512955" y="862909"/>
                <a:ext cx="2060303"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cs typeface="Arial" pitchFamily="34" charset="0"/>
                          </a:rPr>
                        </m:ctrlPr>
                      </m:sSubPr>
                      <m:e>
                        <m:r>
                          <a:rPr lang="pt-PT" sz="1600" b="0" i="1" smtClean="0">
                            <a:solidFill>
                              <a:schemeClr val="tx1">
                                <a:lumMod val="75000"/>
                                <a:lumOff val="25000"/>
                              </a:schemeClr>
                            </a:solidFill>
                            <a:latin typeface="Cambria Math" panose="02040503050406030204" pitchFamily="18" charset="0"/>
                            <a:cs typeface="Arial" pitchFamily="34" charset="0"/>
                          </a:rPr>
                          <m:t>𝜌</m:t>
                        </m:r>
                      </m:e>
                      <m:sub>
                        <m:r>
                          <a:rPr lang="pt-PT" sz="1600" b="0" i="1" smtClean="0">
                            <a:solidFill>
                              <a:schemeClr val="tx1">
                                <a:lumMod val="75000"/>
                                <a:lumOff val="25000"/>
                              </a:schemeClr>
                            </a:solidFill>
                            <a:latin typeface="Cambria Math" panose="02040503050406030204" pitchFamily="18" charset="0"/>
                            <a:cs typeface="Arial" pitchFamily="34" charset="0"/>
                          </a:rPr>
                          <m:t>100</m:t>
                        </m:r>
                      </m:sub>
                    </m:sSub>
                  </m:oMath>
                </a14:m>
                <a:r>
                  <a:rPr lang="en-GB" sz="1600" dirty="0" smtClean="0">
                    <a:solidFill>
                      <a:schemeClr val="tx1">
                        <a:lumMod val="75000"/>
                        <a:lumOff val="25000"/>
                      </a:schemeClr>
                    </a:solidFill>
                    <a:latin typeface="Calibri" pitchFamily="34" charset="0"/>
                    <a:cs typeface="Arial" pitchFamily="34" charset="0"/>
                  </a:rPr>
                  <a:t> vs </a:t>
                </a: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rPr>
                        </m:ctrlPr>
                      </m:sSubPr>
                      <m:e>
                        <m:r>
                          <a:rPr lang="pt-PT" sz="1600" b="0" i="1">
                            <a:solidFill>
                              <a:schemeClr val="tx1">
                                <a:lumMod val="75000"/>
                                <a:lumOff val="25000"/>
                              </a:schemeClr>
                            </a:solidFill>
                            <a:latin typeface="Cambria Math" panose="02040503050406030204" pitchFamily="18" charset="0"/>
                          </a:rPr>
                          <m:t>𝛽</m:t>
                        </m:r>
                      </m:e>
                      <m:sub>
                        <m:d>
                          <m:dPr>
                            <m:begChr m:val="⟨"/>
                            <m:endChr m:val="⟩"/>
                            <m:ctrlPr>
                              <a:rPr lang="pt-PT" sz="1600" b="0" i="1">
                                <a:solidFill>
                                  <a:schemeClr val="tx1">
                                    <a:lumMod val="75000"/>
                                    <a:lumOff val="25000"/>
                                  </a:schemeClr>
                                </a:solidFill>
                                <a:latin typeface="Cambria Math" panose="02040503050406030204" pitchFamily="18" charset="0"/>
                              </a:rPr>
                            </m:ctrlPr>
                          </m:dPr>
                          <m:e>
                            <m:r>
                              <a:rPr lang="pt-PT" sz="1600" b="0" i="1">
                                <a:solidFill>
                                  <a:schemeClr val="tx1">
                                    <a:lumMod val="75000"/>
                                    <a:lumOff val="25000"/>
                                  </a:schemeClr>
                                </a:solidFill>
                                <a:latin typeface="Cambria Math" panose="02040503050406030204" pitchFamily="18" charset="0"/>
                              </a:rPr>
                              <m:t>𝐿𝐷𝐹</m:t>
                            </m:r>
                          </m:e>
                        </m:d>
                      </m:sub>
                    </m:sSub>
                  </m:oMath>
                </a14:m>
                <a:endParaRPr lang="en-GB" sz="1600" dirty="0" smtClean="0">
                  <a:solidFill>
                    <a:schemeClr val="tx1">
                      <a:lumMod val="75000"/>
                      <a:lumOff val="25000"/>
                    </a:schemeClr>
                  </a:solidFill>
                  <a:latin typeface="Calibri" pitchFamily="34" charset="0"/>
                  <a:cs typeface="Arial" pitchFamily="34" charset="0"/>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512955" y="862909"/>
                <a:ext cx="2060303" cy="393453"/>
              </a:xfrm>
              <a:prstGeom prst="roundRect">
                <a:avLst/>
              </a:prstGeom>
              <a:blipFill rotWithShape="0">
                <a:blip r:embed="rId15"/>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16056329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sz="1400" dirty="0">
                    <a:solidFill>
                      <a:prstClr val="white"/>
                    </a:solidFill>
                  </a:rPr>
                  <a:t>LDFs with MARTA: </a:t>
                </a:r>
                <a14:m>
                  <m:oMath xmlns:m="http://schemas.openxmlformats.org/officeDocument/2006/math">
                    <m:sSub>
                      <m:sSubPr>
                        <m:ctrlPr>
                          <a:rPr lang="pt-PT" sz="1800" b="0" i="1">
                            <a:latin typeface="Cambria Math" panose="02040503050406030204" pitchFamily="18" charset="0"/>
                          </a:rPr>
                        </m:ctrlPr>
                      </m:sSubPr>
                      <m:e>
                        <m:r>
                          <a:rPr lang="pt-PT" sz="1800" b="0" i="1">
                            <a:latin typeface="Cambria Math" panose="02040503050406030204" pitchFamily="18" charset="0"/>
                          </a:rPr>
                          <m:t>𝜌</m:t>
                        </m:r>
                      </m:e>
                      <m:sub>
                        <m:r>
                          <a:rPr lang="pt-PT" sz="1800" b="0" i="1">
                            <a:latin typeface="Cambria Math" panose="02040503050406030204" pitchFamily="18" charset="0"/>
                          </a:rPr>
                          <m:t>1000</m:t>
                        </m:r>
                      </m:sub>
                    </m:sSub>
                  </m:oMath>
                </a14:m>
                <a:r>
                  <a:rPr lang="en-GB" sz="1800" dirty="0"/>
                  <a:t> vs </a:t>
                </a:r>
                <a14:m>
                  <m:oMath xmlns:m="http://schemas.openxmlformats.org/officeDocument/2006/math">
                    <m:r>
                      <a:rPr lang="pt-PT" sz="1800" b="0" i="1">
                        <a:latin typeface="Cambria Math" panose="02040503050406030204" pitchFamily="18" charset="0"/>
                      </a:rPr>
                      <m:t>𝛽</m:t>
                    </m:r>
                  </m:oMath>
                </a14:m>
                <a:r>
                  <a:rPr lang="en-GB" sz="1800" dirty="0"/>
                  <a:t> </a:t>
                </a:r>
                <a:r>
                  <a:rPr lang="en-GB" sz="1800" dirty="0" smtClean="0"/>
                  <a:t>models</a:t>
                </a:r>
                <a:r>
                  <a:rPr lang="en-US" sz="2000" dirty="0" smtClean="0">
                    <a:solidFill>
                      <a:prstClr val="white"/>
                    </a:solidFill>
                  </a:rPr>
                  <a:t> </a:t>
                </a:r>
                <a:r>
                  <a:rPr lang="en-US" sz="2400" u="sng" dirty="0">
                    <a:solidFill>
                      <a:prstClr val="white"/>
                    </a:solidFill>
                    <a:effectLst>
                      <a:outerShdw blurRad="38100" dist="38100" dir="2700000" algn="tl">
                        <a:srgbClr val="000000">
                          <a:alpha val="43137"/>
                        </a:srgbClr>
                      </a:outerShdw>
                    </a:effectLst>
                  </a:rPr>
                  <a:t>Fixed </a:t>
                </a:r>
                <a:r>
                  <a:rPr lang="en-US" sz="2400" u="sng" dirty="0" smtClean="0">
                    <a:solidFill>
                      <a:prstClr val="white"/>
                    </a:solidFill>
                    <a:effectLst>
                      <a:outerShdw blurRad="38100" dist="38100" dir="2700000" algn="tl">
                        <a:srgbClr val="000000">
                          <a:alpha val="43137"/>
                        </a:srgbClr>
                      </a:outerShdw>
                    </a:effectLst>
                  </a:rPr>
                  <a:t>[Energy</a:t>
                </a:r>
                <a:r>
                  <a:rPr lang="en-US" sz="2400" u="sng" dirty="0">
                    <a:solidFill>
                      <a:prstClr val="white"/>
                    </a:solidFill>
                    <a:effectLst>
                      <a:outerShdw blurRad="38100" dist="38100" dir="2700000" algn="tl">
                        <a:srgbClr val="000000">
                          <a:alpha val="43137"/>
                        </a:srgbClr>
                      </a:outerShdw>
                    </a:effectLst>
                  </a:rPr>
                  <a:t>, </a:t>
                </a:r>
                <a:r>
                  <a:rPr lang="el-GR" sz="2400" u="sng" dirty="0">
                    <a:solidFill>
                      <a:prstClr val="white"/>
                    </a:solidFill>
                    <a:effectLst>
                      <a:outerShdw blurRad="38100" dist="38100" dir="2700000" algn="tl">
                        <a:srgbClr val="000000">
                          <a:alpha val="43137"/>
                        </a:srgbClr>
                      </a:outerShdw>
                    </a:effectLst>
                  </a:rPr>
                  <a:t>θ</a:t>
                </a:r>
                <a:r>
                  <a:rPr lang="en-US" sz="2400" u="sng" dirty="0">
                    <a:solidFill>
                      <a:prstClr val="white"/>
                    </a:solidFill>
                    <a:effectLst>
                      <a:outerShdw blurRad="38100" dist="38100" dir="2700000" algn="tl">
                        <a:srgbClr val="000000">
                          <a:alpha val="43137"/>
                        </a:srgbClr>
                      </a:outerShdw>
                    </a:effectLst>
                  </a:rPr>
                  <a:t>]</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260" b="-841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144</a:t>
            </a:fld>
            <a:endParaRPr lang="en-US" dirty="0"/>
          </a:p>
        </p:txBody>
      </p:sp>
      <p:pic>
        <p:nvPicPr>
          <p:cNvPr id="5" name="Picture 4"/>
          <p:cNvPicPr>
            <a:picLocks noChangeAspect="1"/>
          </p:cNvPicPr>
          <p:nvPr/>
        </p:nvPicPr>
        <p:blipFill>
          <a:blip r:embed="rId4"/>
          <a:stretch>
            <a:fillRect/>
          </a:stretch>
        </p:blipFill>
        <p:spPr>
          <a:xfrm>
            <a:off x="5031638" y="1315483"/>
            <a:ext cx="3657814" cy="2347375"/>
          </a:xfrm>
          <a:prstGeom prst="rect">
            <a:avLst/>
          </a:prstGeom>
        </p:spPr>
      </p:pic>
      <p:pic>
        <p:nvPicPr>
          <p:cNvPr id="6" name="Picture 5"/>
          <p:cNvPicPr>
            <a:picLocks noChangeAspect="1"/>
          </p:cNvPicPr>
          <p:nvPr/>
        </p:nvPicPr>
        <p:blipFill>
          <a:blip r:embed="rId5"/>
          <a:stretch>
            <a:fillRect/>
          </a:stretch>
        </p:blipFill>
        <p:spPr>
          <a:xfrm>
            <a:off x="5031638" y="3943461"/>
            <a:ext cx="3626816" cy="2316386"/>
          </a:xfrm>
          <a:prstGeom prst="rect">
            <a:avLst/>
          </a:prstGeom>
        </p:spPr>
      </p:pic>
      <p:pic>
        <p:nvPicPr>
          <p:cNvPr id="7" name="Picture 6"/>
          <p:cNvPicPr>
            <a:picLocks noChangeAspect="1"/>
          </p:cNvPicPr>
          <p:nvPr/>
        </p:nvPicPr>
        <p:blipFill>
          <a:blip r:embed="rId6"/>
          <a:stretch>
            <a:fillRect/>
          </a:stretch>
        </p:blipFill>
        <p:spPr>
          <a:xfrm>
            <a:off x="716190" y="3939587"/>
            <a:ext cx="3673314" cy="2320260"/>
          </a:xfrm>
          <a:prstGeom prst="rect">
            <a:avLst/>
          </a:prstGeom>
        </p:spPr>
      </p:pic>
      <mc:AlternateContent xmlns:mc="http://schemas.openxmlformats.org/markup-compatibility/2006" xmlns:a14="http://schemas.microsoft.com/office/drawing/2010/main">
        <mc:Choice Requires="a14">
          <p:sp>
            <p:nvSpPr>
              <p:cNvPr id="8" name="Rounded Rectangle 7"/>
              <p:cNvSpPr/>
              <p:nvPr/>
            </p:nvSpPr>
            <p:spPr>
              <a:xfrm>
                <a:off x="745213" y="1144280"/>
                <a:ext cx="3992989" cy="89760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14:m>
                  <m:oMath xmlns:m="http://schemas.openxmlformats.org/officeDocument/2006/math">
                    <m:sSub>
                      <m:sSubPr>
                        <m:ctrlPr>
                          <a:rPr lang="pt-PT" sz="1600" b="0" i="1" smtClean="0">
                            <a:solidFill>
                              <a:schemeClr val="bg1"/>
                            </a:solidFill>
                            <a:latin typeface="Cambria Math" panose="02040503050406030204" pitchFamily="18" charset="0"/>
                          </a:rPr>
                        </m:ctrlPr>
                      </m:sSubPr>
                      <m:e>
                        <m:r>
                          <a:rPr lang="pt-PT" sz="1600" b="0" i="1" smtClean="0">
                            <a:solidFill>
                              <a:schemeClr val="bg1"/>
                            </a:solidFill>
                            <a:latin typeface="Cambria Math" panose="02040503050406030204" pitchFamily="18" charset="0"/>
                          </a:rPr>
                          <m:t>𝜌</m:t>
                        </m:r>
                      </m:e>
                      <m:sub>
                        <m:r>
                          <a:rPr lang="pt-PT" sz="1600" b="0" i="1" smtClean="0">
                            <a:solidFill>
                              <a:schemeClr val="bg1"/>
                            </a:solidFill>
                            <a:latin typeface="Cambria Math" panose="02040503050406030204" pitchFamily="18" charset="0"/>
                          </a:rPr>
                          <m:t>1000</m:t>
                        </m:r>
                      </m:sub>
                    </m:sSub>
                  </m:oMath>
                </a14:m>
                <a:r>
                  <a:rPr lang="en-GB" sz="1600" dirty="0" smtClean="0">
                    <a:solidFill>
                      <a:schemeClr val="bg1"/>
                    </a:solidFill>
                  </a:rPr>
                  <a:t> vs </a:t>
                </a:r>
                <a14:m>
                  <m:oMath xmlns:m="http://schemas.openxmlformats.org/officeDocument/2006/math">
                    <m:r>
                      <a:rPr lang="pt-PT" sz="1600" b="0" i="1" smtClean="0">
                        <a:solidFill>
                          <a:schemeClr val="bg1"/>
                        </a:solidFill>
                        <a:latin typeface="Cambria Math" panose="02040503050406030204" pitchFamily="18" charset="0"/>
                      </a:rPr>
                      <m:t>𝛽</m:t>
                    </m:r>
                  </m:oMath>
                </a14:m>
                <a:r>
                  <a:rPr lang="en-GB" sz="1600" dirty="0" smtClean="0">
                    <a:solidFill>
                      <a:schemeClr val="bg1"/>
                    </a:solidFill>
                  </a:rPr>
                  <a:t> :</a:t>
                </a:r>
                <a:br>
                  <a:rPr lang="en-GB" sz="1600" dirty="0" smtClean="0">
                    <a:solidFill>
                      <a:schemeClr val="bg1"/>
                    </a:solidFill>
                  </a:rPr>
                </a:br>
                <a:r>
                  <a:rPr lang="en-GB" sz="1600" dirty="0" smtClean="0">
                    <a:solidFill>
                      <a:schemeClr val="bg1"/>
                    </a:solidFill>
                  </a:rPr>
                  <a:t>E</a:t>
                </a:r>
                <a:r>
                  <a:rPr lang="en-GB" sz="1400" cap="small" dirty="0" smtClean="0">
                    <a:solidFill>
                      <a:schemeClr val="bg1"/>
                    </a:solidFill>
                  </a:rPr>
                  <a:t>POS-LHC</a:t>
                </a:r>
                <a:r>
                  <a:rPr lang="en-GB" sz="1600" dirty="0" smtClean="0">
                    <a:solidFill>
                      <a:schemeClr val="bg1"/>
                    </a:solidFill>
                  </a:rPr>
                  <a:t> and QGSJ</a:t>
                </a:r>
                <a:r>
                  <a:rPr lang="en-GB" sz="1400" dirty="0" smtClean="0">
                    <a:solidFill>
                      <a:schemeClr val="bg1"/>
                    </a:solidFill>
                  </a:rPr>
                  <a:t>ET-II04</a:t>
                </a:r>
                <a:r>
                  <a:rPr lang="en-GB" sz="1600" dirty="0" smtClean="0">
                    <a:solidFill>
                      <a:schemeClr val="bg1"/>
                    </a:solidFill>
                  </a:rPr>
                  <a:t> compatible</a:t>
                </a:r>
                <a:endParaRPr lang="en-GB" sz="1600" dirty="0">
                  <a:solidFill>
                    <a:schemeClr val="bg1"/>
                  </a:solidFill>
                </a:endParaRPr>
              </a:p>
            </p:txBody>
          </p:sp>
        </mc:Choice>
        <mc:Fallback xmlns="">
          <p:sp>
            <p:nvSpPr>
              <p:cNvPr id="8" name="Rounded Rectangle 7"/>
              <p:cNvSpPr>
                <a:spLocks noRot="1" noChangeAspect="1" noMove="1" noResize="1" noEditPoints="1" noAdjustHandles="1" noChangeArrowheads="1" noChangeShapeType="1" noTextEdit="1"/>
              </p:cNvSpPr>
              <p:nvPr/>
            </p:nvSpPr>
            <p:spPr>
              <a:xfrm>
                <a:off x="745213" y="1144280"/>
                <a:ext cx="3992989" cy="897609"/>
              </a:xfrm>
              <a:prstGeom prst="roundRect">
                <a:avLst/>
              </a:prstGeom>
              <a:blipFill rotWithShape="0">
                <a:blip r:embed="rId7"/>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9" name="Picture 8"/>
          <p:cNvPicPr>
            <a:picLocks noChangeAspect="1"/>
          </p:cNvPicPr>
          <p:nvPr/>
        </p:nvPicPr>
        <p:blipFill>
          <a:blip r:embed="rId8"/>
          <a:stretch>
            <a:fillRect/>
          </a:stretch>
        </p:blipFill>
        <p:spPr>
          <a:xfrm>
            <a:off x="745213" y="2205038"/>
            <a:ext cx="4114125" cy="1571400"/>
          </a:xfrm>
          <a:prstGeom prst="rect">
            <a:avLst/>
          </a:prstGeom>
        </p:spPr>
      </p:pic>
    </p:spTree>
    <p:extLst>
      <p:ext uri="{BB962C8B-B14F-4D97-AF65-F5344CB8AC3E}">
        <p14:creationId xmlns:p14="http://schemas.microsoft.com/office/powerpoint/2010/main" val="283970150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sz="1400" dirty="0">
                    <a:solidFill>
                      <a:prstClr val="white"/>
                    </a:solidFill>
                  </a:rPr>
                  <a:t>LDFs with MARTA: </a:t>
                </a:r>
                <a14:m>
                  <m:oMath xmlns:m="http://schemas.openxmlformats.org/officeDocument/2006/math">
                    <m:sSub>
                      <m:sSubPr>
                        <m:ctrlPr>
                          <a:rPr lang="pt-PT" sz="1800" b="0" i="1">
                            <a:solidFill>
                              <a:prstClr val="white"/>
                            </a:solidFill>
                            <a:latin typeface="Cambria Math" panose="02040503050406030204" pitchFamily="18" charset="0"/>
                          </a:rPr>
                        </m:ctrlPr>
                      </m:sSubPr>
                      <m:e>
                        <m:r>
                          <a:rPr lang="pt-PT" sz="1800" b="0" i="1">
                            <a:solidFill>
                              <a:prstClr val="white"/>
                            </a:solidFill>
                            <a:latin typeface="Cambria Math" panose="02040503050406030204" pitchFamily="18" charset="0"/>
                          </a:rPr>
                          <m:t>𝛽</m:t>
                        </m:r>
                      </m:e>
                      <m:sub>
                        <m:d>
                          <m:dPr>
                            <m:begChr m:val="⟨"/>
                            <m:endChr m:val="⟩"/>
                            <m:ctrlPr>
                              <a:rPr lang="pt-PT" sz="1800" b="0" i="1">
                                <a:solidFill>
                                  <a:prstClr val="white"/>
                                </a:solidFill>
                                <a:latin typeface="Cambria Math" panose="02040503050406030204" pitchFamily="18" charset="0"/>
                              </a:rPr>
                            </m:ctrlPr>
                          </m:dPr>
                          <m:e>
                            <m:r>
                              <a:rPr lang="pt-PT" sz="1800" b="0" i="1">
                                <a:solidFill>
                                  <a:prstClr val="white"/>
                                </a:solidFill>
                                <a:latin typeface="Cambria Math" panose="02040503050406030204" pitchFamily="18" charset="0"/>
                              </a:rPr>
                              <m:t>𝐿𝐷𝐹</m:t>
                            </m:r>
                          </m:e>
                        </m:d>
                      </m:sub>
                    </m:sSub>
                  </m:oMath>
                </a14:m>
                <a:r>
                  <a:rPr lang="en-US" sz="1800" b="0" dirty="0">
                    <a:solidFill>
                      <a:prstClr val="white"/>
                    </a:solidFill>
                  </a:rPr>
                  <a:t> vs </a:t>
                </a:r>
                <a14:m>
                  <m:oMath xmlns:m="http://schemas.openxmlformats.org/officeDocument/2006/math">
                    <m:sSub>
                      <m:sSubPr>
                        <m:ctrlPr>
                          <a:rPr lang="pt-PT" sz="1800" b="0" i="1">
                            <a:solidFill>
                              <a:prstClr val="white"/>
                            </a:solidFill>
                            <a:latin typeface="Cambria Math" panose="02040503050406030204" pitchFamily="18" charset="0"/>
                          </a:rPr>
                        </m:ctrlPr>
                      </m:sSubPr>
                      <m:e>
                        <m:d>
                          <m:dPr>
                            <m:begChr m:val="⟨"/>
                            <m:endChr m:val="⟩"/>
                            <m:ctrlPr>
                              <a:rPr lang="en-US" sz="1800" b="0" i="1">
                                <a:solidFill>
                                  <a:prstClr val="white"/>
                                </a:solidFill>
                                <a:latin typeface="Cambria Math" panose="02040503050406030204" pitchFamily="18" charset="0"/>
                              </a:rPr>
                            </m:ctrlPr>
                          </m:dPr>
                          <m:e>
                            <m:r>
                              <a:rPr lang="pt-PT" sz="1800" b="0" i="1">
                                <a:solidFill>
                                  <a:prstClr val="white"/>
                                </a:solidFill>
                                <a:latin typeface="Cambria Math" panose="02040503050406030204" pitchFamily="18" charset="0"/>
                              </a:rPr>
                              <m:t>𝛽</m:t>
                            </m:r>
                          </m:e>
                        </m:d>
                      </m:e>
                      <m:sub>
                        <m:r>
                          <a:rPr lang="pt-PT" sz="1800" b="0" i="1">
                            <a:solidFill>
                              <a:prstClr val="white"/>
                            </a:solidFill>
                            <a:latin typeface="Cambria Math" panose="02040503050406030204" pitchFamily="18" charset="0"/>
                          </a:rPr>
                          <m:t>𝑒𝑣𝑒𝑛𝑡</m:t>
                        </m:r>
                        <m:r>
                          <a:rPr lang="pt-PT" sz="1800" b="0" i="1">
                            <a:solidFill>
                              <a:prstClr val="white"/>
                            </a:solidFill>
                            <a:latin typeface="Cambria Math" panose="02040503050406030204" pitchFamily="18" charset="0"/>
                          </a:rPr>
                          <m:t>−</m:t>
                        </m:r>
                        <m:r>
                          <a:rPr lang="pt-PT" sz="1800" b="0" i="1">
                            <a:solidFill>
                              <a:prstClr val="white"/>
                            </a:solidFill>
                            <a:latin typeface="Cambria Math" panose="02040503050406030204" pitchFamily="18" charset="0"/>
                          </a:rPr>
                          <m:t>𝑏𝑦</m:t>
                        </m:r>
                        <m:r>
                          <a:rPr lang="pt-PT" sz="1800" b="0" i="1">
                            <a:solidFill>
                              <a:prstClr val="white"/>
                            </a:solidFill>
                            <a:latin typeface="Cambria Math" panose="02040503050406030204" pitchFamily="18" charset="0"/>
                          </a:rPr>
                          <m:t>−</m:t>
                        </m:r>
                        <m:r>
                          <a:rPr lang="pt-PT" sz="1800" b="0" i="1">
                            <a:solidFill>
                              <a:prstClr val="white"/>
                            </a:solidFill>
                            <a:latin typeface="Cambria Math" panose="02040503050406030204" pitchFamily="18" charset="0"/>
                          </a:rPr>
                          <m:t>𝑒𝑣𝑒𝑛𝑡</m:t>
                        </m:r>
                      </m:sub>
                    </m:sSub>
                  </m:oMath>
                </a14:m>
                <a:r>
                  <a:rPr lang="en-US" sz="2000" dirty="0">
                    <a:solidFill>
                      <a:prstClr val="white"/>
                    </a:solidFill>
                  </a:rPr>
                  <a:t> </a:t>
                </a:r>
                <a:r>
                  <a:rPr lang="en-US" sz="2400" u="sng" dirty="0">
                    <a:solidFill>
                      <a:prstClr val="white"/>
                    </a:solidFill>
                    <a:effectLst>
                      <a:outerShdw blurRad="38100" dist="38100" dir="2700000" algn="tl">
                        <a:srgbClr val="000000">
                          <a:alpha val="43137"/>
                        </a:srgbClr>
                      </a:outerShdw>
                    </a:effectLst>
                  </a:rPr>
                  <a:t>C</a:t>
                </a:r>
                <a:r>
                  <a:rPr lang="en-US" sz="2400" u="sng" dirty="0" smtClean="0">
                    <a:solidFill>
                      <a:prstClr val="white"/>
                    </a:solidFill>
                    <a:effectLst>
                      <a:outerShdw blurRad="38100" dist="38100" dir="2700000" algn="tl">
                        <a:srgbClr val="000000">
                          <a:alpha val="43137"/>
                        </a:srgbClr>
                      </a:outerShdw>
                    </a:effectLst>
                  </a:rPr>
                  <a:t>ontinuous [Energy</a:t>
                </a:r>
                <a:r>
                  <a:rPr lang="en-US" sz="2400" u="sng" dirty="0">
                    <a:solidFill>
                      <a:prstClr val="white"/>
                    </a:solidFill>
                    <a:effectLst>
                      <a:outerShdw blurRad="38100" dist="38100" dir="2700000" algn="tl">
                        <a:srgbClr val="000000">
                          <a:alpha val="43137"/>
                        </a:srgbClr>
                      </a:outerShdw>
                    </a:effectLst>
                  </a:rPr>
                  <a:t>, </a:t>
                </a:r>
                <a:r>
                  <a:rPr lang="el-GR" sz="2400" u="sng" dirty="0">
                    <a:solidFill>
                      <a:prstClr val="white"/>
                    </a:solidFill>
                    <a:effectLst>
                      <a:outerShdw blurRad="38100" dist="38100" dir="2700000" algn="tl">
                        <a:srgbClr val="000000">
                          <a:alpha val="43137"/>
                        </a:srgbClr>
                      </a:outerShdw>
                    </a:effectLst>
                  </a:rPr>
                  <a:t>θ</a:t>
                </a:r>
                <a:r>
                  <a:rPr lang="en-US" sz="2400" u="sng" dirty="0" smtClean="0">
                    <a:solidFill>
                      <a:prstClr val="white"/>
                    </a:solidFill>
                    <a:effectLst>
                      <a:outerShdw blurRad="38100" dist="38100" dir="2700000" algn="tl">
                        <a:srgbClr val="000000">
                          <a:alpha val="43137"/>
                        </a:srgbClr>
                      </a:outerShdw>
                    </a:effectLst>
                  </a:rPr>
                  <a:t>]</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260" b="-841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145</a:t>
            </a:fld>
            <a:endParaRPr lang="en-US" dirty="0"/>
          </a:p>
        </p:txBody>
      </p:sp>
      <p:pic>
        <p:nvPicPr>
          <p:cNvPr id="5" name="Picture 4"/>
          <p:cNvPicPr>
            <a:picLocks noChangeAspect="1"/>
          </p:cNvPicPr>
          <p:nvPr/>
        </p:nvPicPr>
        <p:blipFill>
          <a:blip r:embed="rId4"/>
          <a:stretch>
            <a:fillRect/>
          </a:stretch>
        </p:blipFill>
        <p:spPr>
          <a:xfrm>
            <a:off x="5126161" y="1624066"/>
            <a:ext cx="3520981" cy="2214098"/>
          </a:xfrm>
          <a:prstGeom prst="rect">
            <a:avLst/>
          </a:prstGeom>
        </p:spPr>
      </p:pic>
      <p:pic>
        <p:nvPicPr>
          <p:cNvPr id="6" name="Picture 5"/>
          <p:cNvPicPr>
            <a:picLocks noChangeAspect="1"/>
          </p:cNvPicPr>
          <p:nvPr/>
        </p:nvPicPr>
        <p:blipFill rotWithShape="1">
          <a:blip r:embed="rId5"/>
          <a:srcRect b="3356"/>
          <a:stretch/>
        </p:blipFill>
        <p:spPr>
          <a:xfrm>
            <a:off x="571728" y="1633794"/>
            <a:ext cx="3606166" cy="2204940"/>
          </a:xfrm>
          <a:prstGeom prst="rect">
            <a:avLst/>
          </a:prstGeom>
        </p:spPr>
      </p:pic>
      <mc:AlternateContent xmlns:mc="http://schemas.openxmlformats.org/markup-compatibility/2006" xmlns:a14="http://schemas.microsoft.com/office/drawing/2010/main">
        <mc:Choice Requires="a14">
          <p:sp>
            <p:nvSpPr>
              <p:cNvPr id="7" name="Rounded Rectangle 6"/>
              <p:cNvSpPr/>
              <p:nvPr/>
            </p:nvSpPr>
            <p:spPr>
              <a:xfrm>
                <a:off x="699547" y="1157469"/>
                <a:ext cx="3434178" cy="393453"/>
              </a:xfrm>
              <a:prstGeom prst="roundRect">
                <a:avLst/>
              </a:prstGeom>
              <a:solidFill>
                <a:schemeClr val="bg1"/>
              </a:solidFill>
              <a:ln w="635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tx1">
                        <a:lumMod val="75000"/>
                        <a:lumOff val="25000"/>
                      </a:schemeClr>
                    </a:solidFill>
                    <a:cs typeface="Arial" pitchFamily="34" charset="0"/>
                  </a:rPr>
                  <a:t>Simulation </a:t>
                </a:r>
                <a14:m>
                  <m:oMath xmlns:m="http://schemas.openxmlformats.org/officeDocument/2006/math">
                    <m:d>
                      <m:dPr>
                        <m:begChr m:val="⟨"/>
                        <m:endChr m:val="⟩"/>
                        <m:ctrlPr>
                          <a:rPr lang="en-GB" sz="2000" i="1" smtClean="0">
                            <a:solidFill>
                              <a:schemeClr val="tx1">
                                <a:lumMod val="75000"/>
                                <a:lumOff val="25000"/>
                              </a:schemeClr>
                            </a:solidFill>
                            <a:latin typeface="Cambria Math" panose="02040503050406030204" pitchFamily="18" charset="0"/>
                            <a:cs typeface="Arial" pitchFamily="34" charset="0"/>
                          </a:rPr>
                        </m:ctrlPr>
                      </m:dPr>
                      <m:e>
                        <m:r>
                          <a:rPr lang="pt-PT" sz="2000" b="0" i="1" smtClean="0">
                            <a:solidFill>
                              <a:schemeClr val="tx1">
                                <a:lumMod val="75000"/>
                                <a:lumOff val="25000"/>
                              </a:schemeClr>
                            </a:solidFill>
                            <a:latin typeface="Cambria Math" panose="02040503050406030204" pitchFamily="18" charset="0"/>
                            <a:cs typeface="Arial" pitchFamily="34" charset="0"/>
                          </a:rPr>
                          <m:t>𝛽</m:t>
                        </m:r>
                      </m:e>
                    </m:d>
                  </m:oMath>
                </a14:m>
                <a:r>
                  <a:rPr lang="en-GB" sz="2000" dirty="0" smtClean="0">
                    <a:solidFill>
                      <a:schemeClr val="tx1">
                        <a:lumMod val="75000"/>
                        <a:lumOff val="25000"/>
                      </a:schemeClr>
                    </a:solidFill>
                    <a:latin typeface="Calibri" pitchFamily="34" charset="0"/>
                    <a:cs typeface="Arial" pitchFamily="34" charset="0"/>
                  </a:rPr>
                  <a:t> event-by-event</a:t>
                </a:r>
              </a:p>
            </p:txBody>
          </p:sp>
        </mc:Choice>
        <mc:Fallback xmlns="">
          <p:sp>
            <p:nvSpPr>
              <p:cNvPr id="7" name="Rounded Rectangle 6"/>
              <p:cNvSpPr>
                <a:spLocks noRot="1" noChangeAspect="1" noMove="1" noResize="1" noEditPoints="1" noAdjustHandles="1" noChangeArrowheads="1" noChangeShapeType="1" noTextEdit="1"/>
              </p:cNvSpPr>
              <p:nvPr/>
            </p:nvSpPr>
            <p:spPr>
              <a:xfrm>
                <a:off x="699547" y="1157469"/>
                <a:ext cx="3434178" cy="393453"/>
              </a:xfrm>
              <a:prstGeom prst="roundRect">
                <a:avLst/>
              </a:prstGeom>
              <a:blipFill rotWithShape="0">
                <a:blip r:embed="rId6"/>
                <a:stretch>
                  <a:fillRect/>
                </a:stretch>
              </a:blipFill>
              <a:ln w="635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p:cNvSpPr/>
              <p:nvPr/>
            </p:nvSpPr>
            <p:spPr>
              <a:xfrm>
                <a:off x="4873240" y="1157469"/>
                <a:ext cx="3434178" cy="393453"/>
              </a:xfrm>
              <a:prstGeom prst="roundRect">
                <a:avLst/>
              </a:prstGeom>
              <a:solidFill>
                <a:schemeClr val="bg1"/>
              </a:solidFill>
              <a:ln w="635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2000" dirty="0" err="1" smtClean="0">
                    <a:solidFill>
                      <a:schemeClr val="tx1">
                        <a:lumMod val="75000"/>
                        <a:lumOff val="25000"/>
                      </a:schemeClr>
                    </a:solidFill>
                    <a:ea typeface="+mj-ea"/>
                    <a:cs typeface="+mj-cs"/>
                  </a:rPr>
                  <a:t>Simulation</a:t>
                </a:r>
                <a:r>
                  <a:rPr lang="pt-PT" sz="2000" dirty="0" smtClean="0">
                    <a:solidFill>
                      <a:schemeClr val="tx1">
                        <a:lumMod val="75000"/>
                        <a:lumOff val="25000"/>
                      </a:schemeClr>
                    </a:solidFill>
                    <a:ea typeface="+mj-ea"/>
                    <a:cs typeface="+mj-cs"/>
                  </a:rPr>
                  <a:t> </a:t>
                </a:r>
                <a14:m>
                  <m:oMath xmlns:m="http://schemas.openxmlformats.org/officeDocument/2006/math">
                    <m:sSub>
                      <m:sSubPr>
                        <m:ctrlPr>
                          <a:rPr lang="pt-PT" sz="2000" i="1" smtClean="0">
                            <a:solidFill>
                              <a:schemeClr val="tx1">
                                <a:lumMod val="75000"/>
                                <a:lumOff val="25000"/>
                              </a:schemeClr>
                            </a:solidFill>
                            <a:latin typeface="Cambria Math" panose="02040503050406030204" pitchFamily="18" charset="0"/>
                            <a:ea typeface="+mj-ea"/>
                            <a:cs typeface="+mj-cs"/>
                          </a:rPr>
                        </m:ctrlPr>
                      </m:sSubPr>
                      <m:e>
                        <m:r>
                          <a:rPr lang="pt-PT" sz="2000" b="0" i="1">
                            <a:solidFill>
                              <a:schemeClr val="tx1">
                                <a:lumMod val="75000"/>
                                <a:lumOff val="25000"/>
                              </a:schemeClr>
                            </a:solidFill>
                            <a:latin typeface="Cambria Math" panose="02040503050406030204" pitchFamily="18" charset="0"/>
                            <a:ea typeface="+mj-ea"/>
                            <a:cs typeface="+mj-cs"/>
                          </a:rPr>
                          <m:t>𝛽</m:t>
                        </m:r>
                      </m:e>
                      <m:sub>
                        <m:d>
                          <m:dPr>
                            <m:begChr m:val="⟨"/>
                            <m:endChr m:val="⟩"/>
                            <m:ctrlPr>
                              <a:rPr lang="pt-PT" sz="2000" i="1">
                                <a:solidFill>
                                  <a:schemeClr val="tx1">
                                    <a:lumMod val="75000"/>
                                    <a:lumOff val="25000"/>
                                  </a:schemeClr>
                                </a:solidFill>
                                <a:latin typeface="Cambria Math" panose="02040503050406030204" pitchFamily="18" charset="0"/>
                                <a:ea typeface="+mj-ea"/>
                                <a:cs typeface="+mj-cs"/>
                              </a:rPr>
                            </m:ctrlPr>
                          </m:dPr>
                          <m:e>
                            <m:r>
                              <a:rPr lang="pt-PT" sz="2000" b="0" i="1">
                                <a:solidFill>
                                  <a:schemeClr val="tx1">
                                    <a:lumMod val="75000"/>
                                    <a:lumOff val="25000"/>
                                  </a:schemeClr>
                                </a:solidFill>
                                <a:latin typeface="Cambria Math" panose="02040503050406030204" pitchFamily="18" charset="0"/>
                                <a:ea typeface="+mj-ea"/>
                                <a:cs typeface="+mj-cs"/>
                              </a:rPr>
                              <m:t>𝐿𝐷𝐹</m:t>
                            </m:r>
                          </m:e>
                        </m:d>
                      </m:sub>
                    </m:sSub>
                  </m:oMath>
                </a14:m>
                <a:r>
                  <a:rPr lang="en-US" sz="2000" dirty="0">
                    <a:solidFill>
                      <a:schemeClr val="tx1">
                        <a:lumMod val="75000"/>
                        <a:lumOff val="25000"/>
                      </a:schemeClr>
                    </a:solidFill>
                    <a:latin typeface="Calibri Light" panose="020F0302020204030204"/>
                    <a:ea typeface="+mj-ea"/>
                    <a:cs typeface="+mj-cs"/>
                  </a:rPr>
                  <a:t> </a:t>
                </a:r>
                <a:r>
                  <a:rPr lang="en-US" sz="2000" dirty="0" smtClean="0">
                    <a:solidFill>
                      <a:schemeClr val="tx1">
                        <a:lumMod val="75000"/>
                        <a:lumOff val="25000"/>
                      </a:schemeClr>
                    </a:solidFill>
                    <a:latin typeface="Calibri Light" panose="020F0302020204030204"/>
                    <a:ea typeface="+mj-ea"/>
                    <a:cs typeface="+mj-cs"/>
                  </a:rPr>
                  <a:t> </a:t>
                </a:r>
                <a:endParaRPr lang="en-GB" sz="1600" dirty="0" smtClean="0">
                  <a:solidFill>
                    <a:schemeClr val="tx1">
                      <a:lumMod val="75000"/>
                      <a:lumOff val="25000"/>
                    </a:schemeClr>
                  </a:solidFill>
                  <a:latin typeface="Calibri" pitchFamily="34" charset="0"/>
                  <a:cs typeface="Arial" pitchFamily="34" charset="0"/>
                </a:endParaRPr>
              </a:p>
            </p:txBody>
          </p:sp>
        </mc:Choice>
        <mc:Fallback xmlns="">
          <p:sp>
            <p:nvSpPr>
              <p:cNvPr id="8" name="Rounded Rectangle 7"/>
              <p:cNvSpPr>
                <a:spLocks noRot="1" noChangeAspect="1" noMove="1" noResize="1" noEditPoints="1" noAdjustHandles="1" noChangeArrowheads="1" noChangeShapeType="1" noTextEdit="1"/>
              </p:cNvSpPr>
              <p:nvPr/>
            </p:nvSpPr>
            <p:spPr>
              <a:xfrm>
                <a:off x="4873240" y="1157469"/>
                <a:ext cx="3434178" cy="393453"/>
              </a:xfrm>
              <a:prstGeom prst="roundRect">
                <a:avLst/>
              </a:prstGeom>
              <a:blipFill rotWithShape="0">
                <a:blip r:embed="rId7"/>
                <a:stretch>
                  <a:fillRect/>
                </a:stretch>
              </a:blipFill>
              <a:ln w="635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9" name="Picture 8"/>
          <p:cNvPicPr>
            <a:picLocks noChangeAspect="1"/>
          </p:cNvPicPr>
          <p:nvPr/>
        </p:nvPicPr>
        <p:blipFill>
          <a:blip r:embed="rId8"/>
          <a:stretch>
            <a:fillRect/>
          </a:stretch>
        </p:blipFill>
        <p:spPr>
          <a:xfrm>
            <a:off x="979463" y="4202564"/>
            <a:ext cx="7115626" cy="2295667"/>
          </a:xfrm>
          <a:prstGeom prst="rect">
            <a:avLst/>
          </a:prstGeom>
        </p:spPr>
      </p:pic>
    </p:spTree>
    <p:extLst>
      <p:ext uri="{BB962C8B-B14F-4D97-AF65-F5344CB8AC3E}">
        <p14:creationId xmlns:p14="http://schemas.microsoft.com/office/powerpoint/2010/main" val="23211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sz="1400" dirty="0">
                    <a:solidFill>
                      <a:prstClr val="white"/>
                    </a:solidFill>
                  </a:rPr>
                  <a:t>LDFs with </a:t>
                </a:r>
                <a:r>
                  <a:rPr lang="en-US" sz="1400" dirty="0" smtClean="0">
                    <a:solidFill>
                      <a:schemeClr val="bg1"/>
                    </a:solidFill>
                  </a:rPr>
                  <a:t>MARTA: </a:t>
                </a:r>
                <a14:m>
                  <m:oMath xmlns:m="http://schemas.openxmlformats.org/officeDocument/2006/math">
                    <m:sSub>
                      <m:sSubPr>
                        <m:ctrlPr>
                          <a:rPr lang="pt-PT" sz="1800" b="0" i="1">
                            <a:solidFill>
                              <a:schemeClr val="bg1"/>
                            </a:solidFill>
                            <a:latin typeface="Cambria Math" panose="02040503050406030204" pitchFamily="18" charset="0"/>
                            <a:cs typeface="Arial" pitchFamily="34" charset="0"/>
                          </a:rPr>
                        </m:ctrlPr>
                      </m:sSubPr>
                      <m:e>
                        <m:r>
                          <a:rPr lang="pt-PT" sz="1800" b="0" i="1">
                            <a:solidFill>
                              <a:schemeClr val="bg1"/>
                            </a:solidFill>
                            <a:latin typeface="Cambria Math" panose="02040503050406030204" pitchFamily="18" charset="0"/>
                            <a:cs typeface="Arial" pitchFamily="34" charset="0"/>
                          </a:rPr>
                          <m:t>𝜌</m:t>
                        </m:r>
                      </m:e>
                      <m:sub>
                        <m:r>
                          <a:rPr lang="pt-PT" sz="1800" b="0" i="1">
                            <a:solidFill>
                              <a:schemeClr val="bg1"/>
                            </a:solidFill>
                            <a:latin typeface="Cambria Math" panose="02040503050406030204" pitchFamily="18" charset="0"/>
                            <a:cs typeface="Arial" pitchFamily="34" charset="0"/>
                          </a:rPr>
                          <m:t>1000</m:t>
                        </m:r>
                      </m:sub>
                    </m:sSub>
                  </m:oMath>
                </a14:m>
                <a:r>
                  <a:rPr lang="en-US" sz="2000" dirty="0" smtClean="0">
                    <a:solidFill>
                      <a:schemeClr val="bg1"/>
                    </a:solidFill>
                  </a:rPr>
                  <a:t>, </a:t>
                </a:r>
                <a14:m>
                  <m:oMath xmlns:m="http://schemas.openxmlformats.org/officeDocument/2006/math">
                    <m:sSub>
                      <m:sSubPr>
                        <m:ctrlPr>
                          <a:rPr lang="pt-PT" sz="2000" b="0" i="1">
                            <a:solidFill>
                              <a:schemeClr val="bg1"/>
                            </a:solidFill>
                            <a:latin typeface="Cambria Math" panose="02040503050406030204" pitchFamily="18" charset="0"/>
                            <a:cs typeface="Arial" pitchFamily="34" charset="0"/>
                          </a:rPr>
                        </m:ctrlPr>
                      </m:sSubPr>
                      <m:e>
                        <m:r>
                          <a:rPr lang="pt-PT" sz="2000" b="0" i="1">
                            <a:solidFill>
                              <a:schemeClr val="bg1"/>
                            </a:solidFill>
                            <a:latin typeface="Cambria Math" panose="02040503050406030204" pitchFamily="18" charset="0"/>
                            <a:cs typeface="Arial" pitchFamily="34" charset="0"/>
                          </a:rPr>
                          <m:t>𝑋</m:t>
                        </m:r>
                      </m:e>
                      <m:sub>
                        <m:r>
                          <a:rPr lang="pt-PT" sz="2000" b="0" i="1">
                            <a:solidFill>
                              <a:schemeClr val="bg1"/>
                            </a:solidFill>
                            <a:latin typeface="Cambria Math" panose="02040503050406030204" pitchFamily="18" charset="0"/>
                            <a:cs typeface="Arial" pitchFamily="34" charset="0"/>
                          </a:rPr>
                          <m:t>𝑚𝑎𝑥</m:t>
                        </m:r>
                      </m:sub>
                    </m:sSub>
                  </m:oMath>
                </a14:m>
                <a:r>
                  <a:rPr lang="en-US" sz="2000" dirty="0" smtClean="0">
                    <a:solidFill>
                      <a:schemeClr val="bg1"/>
                    </a:solidFill>
                  </a:rPr>
                  <a:t>  </a:t>
                </a:r>
                <a:r>
                  <a:rPr lang="en-US" sz="2400" u="sng" dirty="0">
                    <a:solidFill>
                      <a:schemeClr val="bg1"/>
                    </a:solidFill>
                    <a:effectLst>
                      <a:outerShdw blurRad="38100" dist="38100" dir="2700000" algn="tl">
                        <a:srgbClr val="000000">
                          <a:alpha val="43137"/>
                        </a:srgbClr>
                      </a:outerShdw>
                    </a:effectLst>
                  </a:rPr>
                  <a:t>Continuous </a:t>
                </a:r>
                <a:r>
                  <a:rPr lang="en-US" sz="2400" u="sng" dirty="0">
                    <a:solidFill>
                      <a:prstClr val="white"/>
                    </a:solidFill>
                    <a:effectLst>
                      <a:outerShdw blurRad="38100" dist="38100" dir="2700000" algn="tl">
                        <a:srgbClr val="000000">
                          <a:alpha val="43137"/>
                        </a:srgbClr>
                      </a:outerShdw>
                    </a:effectLst>
                  </a:rPr>
                  <a:t>[Energy, </a:t>
                </a:r>
                <a:r>
                  <a:rPr lang="el-GR" sz="2400" u="sng" dirty="0">
                    <a:solidFill>
                      <a:prstClr val="white"/>
                    </a:solidFill>
                    <a:effectLst>
                      <a:outerShdw blurRad="38100" dist="38100" dir="2700000" algn="tl">
                        <a:srgbClr val="000000">
                          <a:alpha val="43137"/>
                        </a:srgbClr>
                      </a:outerShdw>
                    </a:effectLst>
                  </a:rPr>
                  <a:t>θ</a:t>
                </a:r>
                <a:r>
                  <a:rPr lang="en-US" sz="2400" u="sng" dirty="0">
                    <a:solidFill>
                      <a:prstClr val="white"/>
                    </a:solidFill>
                    <a:effectLst>
                      <a:outerShdw blurRad="38100" dist="38100" dir="2700000" algn="tl">
                        <a:srgbClr val="000000">
                          <a:alpha val="43137"/>
                        </a:srgbClr>
                      </a:outerShdw>
                    </a:effectLst>
                  </a:rPr>
                  <a:t>]</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260" b="-841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146</a:t>
            </a:fld>
            <a:endParaRPr lang="en-US" dirty="0"/>
          </a:p>
        </p:txBody>
      </p:sp>
      <p:pic>
        <p:nvPicPr>
          <p:cNvPr id="7" name="Picture 6"/>
          <p:cNvPicPr>
            <a:picLocks noChangeAspect="1"/>
          </p:cNvPicPr>
          <p:nvPr/>
        </p:nvPicPr>
        <p:blipFill>
          <a:blip r:embed="rId4"/>
          <a:stretch>
            <a:fillRect/>
          </a:stretch>
        </p:blipFill>
        <p:spPr>
          <a:xfrm>
            <a:off x="-28873" y="1420034"/>
            <a:ext cx="2349414" cy="1477536"/>
          </a:xfrm>
          <a:prstGeom prst="rect">
            <a:avLst/>
          </a:prstGeom>
        </p:spPr>
      </p:pic>
      <p:pic>
        <p:nvPicPr>
          <p:cNvPr id="8" name="Picture 7"/>
          <p:cNvPicPr>
            <a:picLocks noChangeAspect="1"/>
          </p:cNvPicPr>
          <p:nvPr/>
        </p:nvPicPr>
        <p:blipFill>
          <a:blip r:embed="rId5"/>
          <a:stretch>
            <a:fillRect/>
          </a:stretch>
        </p:blipFill>
        <p:spPr>
          <a:xfrm>
            <a:off x="2290061" y="1419857"/>
            <a:ext cx="2330156" cy="1357216"/>
          </a:xfrm>
          <a:prstGeom prst="rect">
            <a:avLst/>
          </a:prstGeom>
        </p:spPr>
      </p:pic>
      <p:pic>
        <p:nvPicPr>
          <p:cNvPr id="9" name="Picture 8"/>
          <p:cNvPicPr>
            <a:picLocks noChangeAspect="1"/>
          </p:cNvPicPr>
          <p:nvPr/>
        </p:nvPicPr>
        <p:blipFill>
          <a:blip r:embed="rId6"/>
          <a:stretch>
            <a:fillRect/>
          </a:stretch>
        </p:blipFill>
        <p:spPr>
          <a:xfrm>
            <a:off x="-40095" y="2927383"/>
            <a:ext cx="2330156" cy="1395719"/>
          </a:xfrm>
          <a:prstGeom prst="rect">
            <a:avLst/>
          </a:prstGeom>
        </p:spPr>
      </p:pic>
      <p:pic>
        <p:nvPicPr>
          <p:cNvPr id="10" name="Picture 9"/>
          <p:cNvPicPr>
            <a:picLocks noChangeAspect="1"/>
          </p:cNvPicPr>
          <p:nvPr/>
        </p:nvPicPr>
        <p:blipFill>
          <a:blip r:embed="rId7"/>
          <a:stretch>
            <a:fillRect/>
          </a:stretch>
        </p:blipFill>
        <p:spPr>
          <a:xfrm>
            <a:off x="2326451" y="2927383"/>
            <a:ext cx="2272384" cy="1424596"/>
          </a:xfrm>
          <a:prstGeom prst="rect">
            <a:avLst/>
          </a:prstGeom>
        </p:spPr>
      </p:pic>
      <p:pic>
        <p:nvPicPr>
          <p:cNvPr id="11" name="Picture 10"/>
          <p:cNvPicPr>
            <a:picLocks noChangeAspect="1"/>
          </p:cNvPicPr>
          <p:nvPr/>
        </p:nvPicPr>
        <p:blipFill>
          <a:blip r:embed="rId8"/>
          <a:stretch>
            <a:fillRect/>
          </a:stretch>
        </p:blipFill>
        <p:spPr>
          <a:xfrm>
            <a:off x="-51376" y="4481686"/>
            <a:ext cx="2330156" cy="1405344"/>
          </a:xfrm>
          <a:prstGeom prst="rect">
            <a:avLst/>
          </a:prstGeom>
        </p:spPr>
      </p:pic>
      <p:pic>
        <p:nvPicPr>
          <p:cNvPr id="12" name="Picture 11"/>
          <p:cNvPicPr>
            <a:picLocks noChangeAspect="1"/>
          </p:cNvPicPr>
          <p:nvPr/>
        </p:nvPicPr>
        <p:blipFill>
          <a:blip r:embed="rId9"/>
          <a:stretch>
            <a:fillRect/>
          </a:stretch>
        </p:blipFill>
        <p:spPr>
          <a:xfrm>
            <a:off x="2328577" y="4491312"/>
            <a:ext cx="2291640" cy="1395718"/>
          </a:xfrm>
          <a:prstGeom prst="rect">
            <a:avLst/>
          </a:prstGeom>
        </p:spPr>
      </p:pic>
      <p:pic>
        <p:nvPicPr>
          <p:cNvPr id="23" name="Picture 22"/>
          <p:cNvPicPr>
            <a:picLocks noChangeAspect="1"/>
          </p:cNvPicPr>
          <p:nvPr/>
        </p:nvPicPr>
        <p:blipFill>
          <a:blip r:embed="rId10"/>
          <a:stretch>
            <a:fillRect/>
          </a:stretch>
        </p:blipFill>
        <p:spPr>
          <a:xfrm>
            <a:off x="4750087" y="1369492"/>
            <a:ext cx="2280023" cy="1417373"/>
          </a:xfrm>
          <a:prstGeom prst="rect">
            <a:avLst/>
          </a:prstGeom>
        </p:spPr>
      </p:pic>
      <p:pic>
        <p:nvPicPr>
          <p:cNvPr id="24" name="Picture 23"/>
          <p:cNvPicPr>
            <a:picLocks noChangeAspect="1"/>
          </p:cNvPicPr>
          <p:nvPr/>
        </p:nvPicPr>
        <p:blipFill>
          <a:blip r:embed="rId11"/>
          <a:stretch>
            <a:fillRect/>
          </a:stretch>
        </p:blipFill>
        <p:spPr>
          <a:xfrm>
            <a:off x="6969197" y="1336142"/>
            <a:ext cx="2318343" cy="1412584"/>
          </a:xfrm>
          <a:prstGeom prst="rect">
            <a:avLst/>
          </a:prstGeom>
        </p:spPr>
      </p:pic>
      <p:pic>
        <p:nvPicPr>
          <p:cNvPr id="25" name="Picture 24"/>
          <p:cNvPicPr>
            <a:picLocks noChangeAspect="1"/>
          </p:cNvPicPr>
          <p:nvPr/>
        </p:nvPicPr>
        <p:blipFill>
          <a:blip r:embed="rId12"/>
          <a:stretch>
            <a:fillRect/>
          </a:stretch>
        </p:blipFill>
        <p:spPr>
          <a:xfrm>
            <a:off x="4670014" y="2895663"/>
            <a:ext cx="2299183" cy="1383854"/>
          </a:xfrm>
          <a:prstGeom prst="rect">
            <a:avLst/>
          </a:prstGeom>
        </p:spPr>
      </p:pic>
      <p:pic>
        <p:nvPicPr>
          <p:cNvPr id="26" name="Picture 25"/>
          <p:cNvPicPr>
            <a:picLocks noChangeAspect="1"/>
          </p:cNvPicPr>
          <p:nvPr/>
        </p:nvPicPr>
        <p:blipFill>
          <a:blip r:embed="rId13"/>
          <a:stretch>
            <a:fillRect/>
          </a:stretch>
        </p:blipFill>
        <p:spPr>
          <a:xfrm>
            <a:off x="6911717" y="2897570"/>
            <a:ext cx="2299183" cy="1412585"/>
          </a:xfrm>
          <a:prstGeom prst="rect">
            <a:avLst/>
          </a:prstGeom>
        </p:spPr>
      </p:pic>
      <p:pic>
        <p:nvPicPr>
          <p:cNvPr id="27" name="Picture 26"/>
          <p:cNvPicPr>
            <a:picLocks noChangeAspect="1"/>
          </p:cNvPicPr>
          <p:nvPr/>
        </p:nvPicPr>
        <p:blipFill>
          <a:blip r:embed="rId14"/>
          <a:stretch>
            <a:fillRect/>
          </a:stretch>
        </p:blipFill>
        <p:spPr>
          <a:xfrm>
            <a:off x="4670014" y="4493389"/>
            <a:ext cx="2241703" cy="1345547"/>
          </a:xfrm>
          <a:prstGeom prst="rect">
            <a:avLst/>
          </a:prstGeom>
        </p:spPr>
      </p:pic>
      <p:pic>
        <p:nvPicPr>
          <p:cNvPr id="28" name="Picture 27"/>
          <p:cNvPicPr>
            <a:picLocks noChangeAspect="1"/>
          </p:cNvPicPr>
          <p:nvPr/>
        </p:nvPicPr>
        <p:blipFill>
          <a:blip r:embed="rId15"/>
          <a:stretch>
            <a:fillRect/>
          </a:stretch>
        </p:blipFill>
        <p:spPr>
          <a:xfrm>
            <a:off x="6883137" y="4473899"/>
            <a:ext cx="2260863" cy="1441315"/>
          </a:xfrm>
          <a:prstGeom prst="rect">
            <a:avLst/>
          </a:prstGeom>
        </p:spPr>
      </p:pic>
      <mc:AlternateContent xmlns:mc="http://schemas.openxmlformats.org/markup-compatibility/2006" xmlns:a14="http://schemas.microsoft.com/office/drawing/2010/main">
        <mc:Choice Requires="a14">
          <p:sp>
            <p:nvSpPr>
              <p:cNvPr id="29" name="Rounded Rectangle 28"/>
              <p:cNvSpPr/>
              <p:nvPr/>
            </p:nvSpPr>
            <p:spPr>
              <a:xfrm>
                <a:off x="5790865" y="831984"/>
                <a:ext cx="2060303"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cs typeface="Arial" pitchFamily="34" charset="0"/>
                          </a:rPr>
                        </m:ctrlPr>
                      </m:sSubPr>
                      <m:e>
                        <m:r>
                          <a:rPr lang="pt-PT" sz="1600" b="0" i="1" smtClean="0">
                            <a:solidFill>
                              <a:schemeClr val="tx1">
                                <a:lumMod val="75000"/>
                                <a:lumOff val="25000"/>
                              </a:schemeClr>
                            </a:solidFill>
                            <a:latin typeface="Cambria Math" panose="02040503050406030204" pitchFamily="18" charset="0"/>
                            <a:cs typeface="Arial" pitchFamily="34" charset="0"/>
                          </a:rPr>
                          <m:t>𝑋</m:t>
                        </m:r>
                      </m:e>
                      <m:sub>
                        <m:r>
                          <a:rPr lang="pt-PT" sz="1600" b="0" i="1" smtClean="0">
                            <a:solidFill>
                              <a:schemeClr val="tx1">
                                <a:lumMod val="75000"/>
                                <a:lumOff val="25000"/>
                              </a:schemeClr>
                            </a:solidFill>
                            <a:latin typeface="Cambria Math" panose="02040503050406030204" pitchFamily="18" charset="0"/>
                            <a:cs typeface="Arial" pitchFamily="34" charset="0"/>
                          </a:rPr>
                          <m:t>𝑚𝑎𝑥</m:t>
                        </m:r>
                      </m:sub>
                    </m:sSub>
                  </m:oMath>
                </a14:m>
                <a:r>
                  <a:rPr lang="en-GB" sz="1600" dirty="0" smtClean="0">
                    <a:solidFill>
                      <a:schemeClr val="tx1">
                        <a:lumMod val="75000"/>
                        <a:lumOff val="25000"/>
                      </a:schemeClr>
                    </a:solidFill>
                    <a:latin typeface="Calibri" pitchFamily="34" charset="0"/>
                    <a:cs typeface="Arial" pitchFamily="34" charset="0"/>
                  </a:rPr>
                  <a:t> vs </a:t>
                </a: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rPr>
                        </m:ctrlPr>
                      </m:sSubPr>
                      <m:e>
                        <m:r>
                          <a:rPr lang="pt-PT" sz="1600" b="0" i="1">
                            <a:solidFill>
                              <a:schemeClr val="tx1">
                                <a:lumMod val="75000"/>
                                <a:lumOff val="25000"/>
                              </a:schemeClr>
                            </a:solidFill>
                            <a:latin typeface="Cambria Math" panose="02040503050406030204" pitchFamily="18" charset="0"/>
                          </a:rPr>
                          <m:t>𝛽</m:t>
                        </m:r>
                      </m:e>
                      <m:sub>
                        <m:d>
                          <m:dPr>
                            <m:begChr m:val="⟨"/>
                            <m:endChr m:val="⟩"/>
                            <m:ctrlPr>
                              <a:rPr lang="pt-PT" sz="1600" b="0" i="1">
                                <a:solidFill>
                                  <a:schemeClr val="tx1">
                                    <a:lumMod val="75000"/>
                                    <a:lumOff val="25000"/>
                                  </a:schemeClr>
                                </a:solidFill>
                                <a:latin typeface="Cambria Math" panose="02040503050406030204" pitchFamily="18" charset="0"/>
                              </a:rPr>
                            </m:ctrlPr>
                          </m:dPr>
                          <m:e>
                            <m:r>
                              <a:rPr lang="pt-PT" sz="1600" b="0" i="1">
                                <a:solidFill>
                                  <a:schemeClr val="tx1">
                                    <a:lumMod val="75000"/>
                                    <a:lumOff val="25000"/>
                                  </a:schemeClr>
                                </a:solidFill>
                                <a:latin typeface="Cambria Math" panose="02040503050406030204" pitchFamily="18" charset="0"/>
                              </a:rPr>
                              <m:t>𝐿𝐷𝐹</m:t>
                            </m:r>
                          </m:e>
                        </m:d>
                      </m:sub>
                    </m:sSub>
                  </m:oMath>
                </a14:m>
                <a:endParaRPr lang="en-GB" sz="1600" dirty="0" smtClean="0">
                  <a:solidFill>
                    <a:schemeClr val="tx1">
                      <a:lumMod val="75000"/>
                      <a:lumOff val="25000"/>
                    </a:schemeClr>
                  </a:solidFill>
                  <a:latin typeface="Calibri" pitchFamily="34" charset="0"/>
                  <a:cs typeface="Arial" pitchFamily="34" charset="0"/>
                </a:endParaRPr>
              </a:p>
            </p:txBody>
          </p:sp>
        </mc:Choice>
        <mc:Fallback xmlns="">
          <p:sp>
            <p:nvSpPr>
              <p:cNvPr id="29" name="Rounded Rectangle 28"/>
              <p:cNvSpPr>
                <a:spLocks noRot="1" noChangeAspect="1" noMove="1" noResize="1" noEditPoints="1" noAdjustHandles="1" noChangeArrowheads="1" noChangeShapeType="1" noTextEdit="1"/>
              </p:cNvSpPr>
              <p:nvPr/>
            </p:nvSpPr>
            <p:spPr>
              <a:xfrm>
                <a:off x="5790865" y="831984"/>
                <a:ext cx="2060303" cy="393453"/>
              </a:xfrm>
              <a:prstGeom prst="roundRect">
                <a:avLst/>
              </a:prstGeom>
              <a:blipFill rotWithShape="0">
                <a:blip r:embed="rId16"/>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ounded Rectangle 29"/>
              <p:cNvSpPr/>
              <p:nvPr/>
            </p:nvSpPr>
            <p:spPr>
              <a:xfrm>
                <a:off x="1264795" y="912772"/>
                <a:ext cx="2060303"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cs typeface="Arial" pitchFamily="34" charset="0"/>
                          </a:rPr>
                        </m:ctrlPr>
                      </m:sSubPr>
                      <m:e>
                        <m:r>
                          <a:rPr lang="pt-PT" sz="1600" b="0" i="1" smtClean="0">
                            <a:solidFill>
                              <a:schemeClr val="tx1">
                                <a:lumMod val="75000"/>
                                <a:lumOff val="25000"/>
                              </a:schemeClr>
                            </a:solidFill>
                            <a:latin typeface="Cambria Math" panose="02040503050406030204" pitchFamily="18" charset="0"/>
                            <a:cs typeface="Arial" pitchFamily="34" charset="0"/>
                          </a:rPr>
                          <m:t>𝜌</m:t>
                        </m:r>
                      </m:e>
                      <m:sub>
                        <m:r>
                          <a:rPr lang="pt-PT" sz="1600" b="0" i="1" smtClean="0">
                            <a:solidFill>
                              <a:schemeClr val="tx1">
                                <a:lumMod val="75000"/>
                                <a:lumOff val="25000"/>
                              </a:schemeClr>
                            </a:solidFill>
                            <a:latin typeface="Cambria Math" panose="02040503050406030204" pitchFamily="18" charset="0"/>
                            <a:cs typeface="Arial" pitchFamily="34" charset="0"/>
                          </a:rPr>
                          <m:t>1000</m:t>
                        </m:r>
                      </m:sub>
                    </m:sSub>
                  </m:oMath>
                </a14:m>
                <a:r>
                  <a:rPr lang="en-GB" sz="1600" dirty="0" smtClean="0">
                    <a:solidFill>
                      <a:schemeClr val="tx1">
                        <a:lumMod val="75000"/>
                        <a:lumOff val="25000"/>
                      </a:schemeClr>
                    </a:solidFill>
                    <a:latin typeface="Calibri" pitchFamily="34" charset="0"/>
                    <a:cs typeface="Arial" pitchFamily="34" charset="0"/>
                  </a:rPr>
                  <a:t> vs </a:t>
                </a: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rPr>
                        </m:ctrlPr>
                      </m:sSubPr>
                      <m:e>
                        <m:r>
                          <a:rPr lang="pt-PT" sz="1600" b="0" i="1">
                            <a:solidFill>
                              <a:schemeClr val="tx1">
                                <a:lumMod val="75000"/>
                                <a:lumOff val="25000"/>
                              </a:schemeClr>
                            </a:solidFill>
                            <a:latin typeface="Cambria Math" panose="02040503050406030204" pitchFamily="18" charset="0"/>
                          </a:rPr>
                          <m:t>𝛽</m:t>
                        </m:r>
                      </m:e>
                      <m:sub>
                        <m:d>
                          <m:dPr>
                            <m:begChr m:val="⟨"/>
                            <m:endChr m:val="⟩"/>
                            <m:ctrlPr>
                              <a:rPr lang="pt-PT" sz="1600" b="0" i="1">
                                <a:solidFill>
                                  <a:schemeClr val="tx1">
                                    <a:lumMod val="75000"/>
                                    <a:lumOff val="25000"/>
                                  </a:schemeClr>
                                </a:solidFill>
                                <a:latin typeface="Cambria Math" panose="02040503050406030204" pitchFamily="18" charset="0"/>
                              </a:rPr>
                            </m:ctrlPr>
                          </m:dPr>
                          <m:e>
                            <m:r>
                              <a:rPr lang="pt-PT" sz="1600" b="0" i="1">
                                <a:solidFill>
                                  <a:schemeClr val="tx1">
                                    <a:lumMod val="75000"/>
                                    <a:lumOff val="25000"/>
                                  </a:schemeClr>
                                </a:solidFill>
                                <a:latin typeface="Cambria Math" panose="02040503050406030204" pitchFamily="18" charset="0"/>
                              </a:rPr>
                              <m:t>𝐿𝐷𝐹</m:t>
                            </m:r>
                          </m:e>
                        </m:d>
                      </m:sub>
                    </m:sSub>
                  </m:oMath>
                </a14:m>
                <a:endParaRPr lang="en-GB" sz="1600" dirty="0" smtClean="0">
                  <a:solidFill>
                    <a:schemeClr val="tx1">
                      <a:lumMod val="75000"/>
                      <a:lumOff val="25000"/>
                    </a:schemeClr>
                  </a:solidFill>
                  <a:latin typeface="Calibri" pitchFamily="34" charset="0"/>
                  <a:cs typeface="Arial" pitchFamily="34" charset="0"/>
                </a:endParaRPr>
              </a:p>
            </p:txBody>
          </p:sp>
        </mc:Choice>
        <mc:Fallback xmlns="">
          <p:sp>
            <p:nvSpPr>
              <p:cNvPr id="30" name="Rounded Rectangle 29"/>
              <p:cNvSpPr>
                <a:spLocks noRot="1" noChangeAspect="1" noMove="1" noResize="1" noEditPoints="1" noAdjustHandles="1" noChangeArrowheads="1" noChangeShapeType="1" noTextEdit="1"/>
              </p:cNvSpPr>
              <p:nvPr/>
            </p:nvSpPr>
            <p:spPr>
              <a:xfrm>
                <a:off x="1264795" y="912772"/>
                <a:ext cx="2060303" cy="393453"/>
              </a:xfrm>
              <a:prstGeom prst="roundRect">
                <a:avLst/>
              </a:prstGeom>
              <a:blipFill rotWithShape="0">
                <a:blip r:embed="rId17"/>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423452031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sz="1600" dirty="0" smtClean="0">
                    <a:solidFill>
                      <a:prstClr val="white"/>
                    </a:solidFill>
                  </a:rPr>
                  <a:t>LDFs with </a:t>
                </a:r>
                <a:r>
                  <a:rPr lang="en-US" sz="1600" dirty="0"/>
                  <a:t>MARTA: </a:t>
                </a:r>
                <a14:m>
                  <m:oMath xmlns:m="http://schemas.openxmlformats.org/officeDocument/2006/math">
                    <m:sSub>
                      <m:sSubPr>
                        <m:ctrlPr>
                          <a:rPr lang="pt-PT" sz="2000" b="0" i="1" smtClean="0">
                            <a:latin typeface="Cambria Math" panose="02040503050406030204" pitchFamily="18" charset="0"/>
                            <a:cs typeface="Arial" pitchFamily="34" charset="0"/>
                          </a:rPr>
                        </m:ctrlPr>
                      </m:sSubPr>
                      <m:e>
                        <m:r>
                          <a:rPr lang="pt-PT" sz="2000" b="0" i="1" smtClean="0">
                            <a:latin typeface="Cambria Math" panose="02040503050406030204" pitchFamily="18" charset="0"/>
                            <a:cs typeface="Arial" pitchFamily="34" charset="0"/>
                          </a:rPr>
                          <m:t>𝑁</m:t>
                        </m:r>
                      </m:e>
                      <m:sub>
                        <m:r>
                          <a:rPr lang="pt-PT" sz="2000" b="0" i="1" smtClean="0">
                            <a:latin typeface="Cambria Math" panose="02040503050406030204" pitchFamily="18" charset="0"/>
                            <a:cs typeface="Arial" pitchFamily="34" charset="0"/>
                          </a:rPr>
                          <m:t>𝜇</m:t>
                        </m:r>
                      </m:sub>
                    </m:sSub>
                  </m:oMath>
                </a14:m>
                <a:r>
                  <a:rPr lang="en-US" sz="2400" dirty="0"/>
                  <a:t>  </a:t>
                </a:r>
                <a:r>
                  <a:rPr lang="en-US" u="sng" dirty="0">
                    <a:effectLst>
                      <a:outerShdw blurRad="38100" dist="38100" dir="2700000" algn="tl">
                        <a:srgbClr val="000000">
                          <a:alpha val="43137"/>
                        </a:srgbClr>
                      </a:outerShdw>
                    </a:effectLst>
                  </a:rPr>
                  <a:t>Continuous </a:t>
                </a:r>
                <a:r>
                  <a:rPr lang="en-US" u="sng" dirty="0">
                    <a:solidFill>
                      <a:prstClr val="white"/>
                    </a:solidFill>
                    <a:effectLst>
                      <a:outerShdw blurRad="38100" dist="38100" dir="2700000" algn="tl">
                        <a:srgbClr val="000000">
                          <a:alpha val="43137"/>
                        </a:srgbClr>
                      </a:outerShdw>
                    </a:effectLst>
                  </a:rPr>
                  <a:t>[Energy, </a:t>
                </a:r>
                <a:r>
                  <a:rPr lang="el-GR" u="sng" dirty="0">
                    <a:solidFill>
                      <a:prstClr val="white"/>
                    </a:solidFill>
                    <a:effectLst>
                      <a:outerShdw blurRad="38100" dist="38100" dir="2700000" algn="tl">
                        <a:srgbClr val="000000">
                          <a:alpha val="43137"/>
                        </a:srgbClr>
                      </a:outerShdw>
                    </a:effectLst>
                  </a:rPr>
                  <a:t>θ</a:t>
                </a:r>
                <a:r>
                  <a:rPr lang="en-US" u="sng" dirty="0">
                    <a:solidFill>
                      <a:prstClr val="white"/>
                    </a:solidFill>
                    <a:effectLst>
                      <a:outerShdw blurRad="38100" dist="38100" dir="2700000" algn="tl">
                        <a:srgbClr val="000000">
                          <a:alpha val="43137"/>
                        </a:srgbClr>
                      </a:outerShdw>
                    </a:effectLst>
                  </a:rPr>
                  <a:t>]</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519" t="-2804" b="-1869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147</a:t>
            </a:fld>
            <a:endParaRPr lang="en-US" dirty="0"/>
          </a:p>
        </p:txBody>
      </p:sp>
      <mc:AlternateContent xmlns:mc="http://schemas.openxmlformats.org/markup-compatibility/2006" xmlns:a14="http://schemas.microsoft.com/office/drawing/2010/main">
        <mc:Choice Requires="a14">
          <p:sp>
            <p:nvSpPr>
              <p:cNvPr id="5" name="Rounded Rectangle 4"/>
              <p:cNvSpPr/>
              <p:nvPr/>
            </p:nvSpPr>
            <p:spPr>
              <a:xfrm>
                <a:off x="3622674" y="1281274"/>
                <a:ext cx="2060303"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cs typeface="Arial" pitchFamily="34" charset="0"/>
                          </a:rPr>
                        </m:ctrlPr>
                      </m:sSubPr>
                      <m:e>
                        <m:r>
                          <a:rPr lang="pt-PT" sz="1600" b="0" i="1" smtClean="0">
                            <a:solidFill>
                              <a:schemeClr val="tx1">
                                <a:lumMod val="75000"/>
                                <a:lumOff val="25000"/>
                              </a:schemeClr>
                            </a:solidFill>
                            <a:latin typeface="Cambria Math" panose="02040503050406030204" pitchFamily="18" charset="0"/>
                            <a:cs typeface="Arial" pitchFamily="34" charset="0"/>
                          </a:rPr>
                          <m:t>𝑁</m:t>
                        </m:r>
                      </m:e>
                      <m:sub>
                        <m:r>
                          <a:rPr lang="pt-PT" sz="1600" b="0" i="1" smtClean="0">
                            <a:solidFill>
                              <a:schemeClr val="tx1">
                                <a:lumMod val="75000"/>
                                <a:lumOff val="25000"/>
                              </a:schemeClr>
                            </a:solidFill>
                            <a:latin typeface="Cambria Math" panose="02040503050406030204" pitchFamily="18" charset="0"/>
                            <a:cs typeface="Arial" pitchFamily="34" charset="0"/>
                          </a:rPr>
                          <m:t>𝜇</m:t>
                        </m:r>
                      </m:sub>
                    </m:sSub>
                  </m:oMath>
                </a14:m>
                <a:r>
                  <a:rPr lang="en-GB" sz="1600" dirty="0" smtClean="0">
                    <a:solidFill>
                      <a:schemeClr val="tx1">
                        <a:lumMod val="75000"/>
                        <a:lumOff val="25000"/>
                      </a:schemeClr>
                    </a:solidFill>
                    <a:latin typeface="Calibri" pitchFamily="34" charset="0"/>
                    <a:cs typeface="Arial" pitchFamily="34" charset="0"/>
                  </a:rPr>
                  <a:t> vs </a:t>
                </a: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rPr>
                        </m:ctrlPr>
                      </m:sSubPr>
                      <m:e>
                        <m:r>
                          <a:rPr lang="pt-PT" sz="1600" b="0" i="1">
                            <a:solidFill>
                              <a:schemeClr val="tx1">
                                <a:lumMod val="75000"/>
                                <a:lumOff val="25000"/>
                              </a:schemeClr>
                            </a:solidFill>
                            <a:latin typeface="Cambria Math" panose="02040503050406030204" pitchFamily="18" charset="0"/>
                          </a:rPr>
                          <m:t>𝛽</m:t>
                        </m:r>
                      </m:e>
                      <m:sub>
                        <m:d>
                          <m:dPr>
                            <m:begChr m:val="⟨"/>
                            <m:endChr m:val="⟩"/>
                            <m:ctrlPr>
                              <a:rPr lang="pt-PT" sz="1600" b="0" i="1">
                                <a:solidFill>
                                  <a:schemeClr val="tx1">
                                    <a:lumMod val="75000"/>
                                    <a:lumOff val="25000"/>
                                  </a:schemeClr>
                                </a:solidFill>
                                <a:latin typeface="Cambria Math" panose="02040503050406030204" pitchFamily="18" charset="0"/>
                              </a:rPr>
                            </m:ctrlPr>
                          </m:dPr>
                          <m:e>
                            <m:r>
                              <a:rPr lang="pt-PT" sz="1600" b="0" i="1">
                                <a:solidFill>
                                  <a:schemeClr val="tx1">
                                    <a:lumMod val="75000"/>
                                    <a:lumOff val="25000"/>
                                  </a:schemeClr>
                                </a:solidFill>
                                <a:latin typeface="Cambria Math" panose="02040503050406030204" pitchFamily="18" charset="0"/>
                              </a:rPr>
                              <m:t>𝐿𝐷𝐹</m:t>
                            </m:r>
                          </m:e>
                        </m:d>
                      </m:sub>
                    </m:sSub>
                  </m:oMath>
                </a14:m>
                <a:endParaRPr lang="en-GB" sz="1600" dirty="0" smtClean="0">
                  <a:solidFill>
                    <a:schemeClr val="tx1">
                      <a:lumMod val="75000"/>
                      <a:lumOff val="25000"/>
                    </a:schemeClr>
                  </a:solidFill>
                  <a:latin typeface="Calibri" pitchFamily="34" charset="0"/>
                  <a:cs typeface="Arial" pitchFamily="34"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3622674" y="1281274"/>
                <a:ext cx="2060303" cy="393453"/>
              </a:xfrm>
              <a:prstGeom prst="roundRect">
                <a:avLst/>
              </a:prstGeom>
              <a:blipFill rotWithShape="0">
                <a:blip r:embed="rId4"/>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2053210" y="1952150"/>
            <a:ext cx="2286842" cy="1445627"/>
          </a:xfrm>
          <a:prstGeom prst="rect">
            <a:avLst/>
          </a:prstGeom>
        </p:spPr>
      </p:pic>
      <p:pic>
        <p:nvPicPr>
          <p:cNvPr id="7" name="Picture 6"/>
          <p:cNvPicPr>
            <a:picLocks noChangeAspect="1"/>
          </p:cNvPicPr>
          <p:nvPr/>
        </p:nvPicPr>
        <p:blipFill>
          <a:blip r:embed="rId6"/>
          <a:stretch>
            <a:fillRect/>
          </a:stretch>
        </p:blipFill>
        <p:spPr>
          <a:xfrm>
            <a:off x="4529948" y="1909321"/>
            <a:ext cx="2306059" cy="1493653"/>
          </a:xfrm>
          <a:prstGeom prst="rect">
            <a:avLst/>
          </a:prstGeom>
        </p:spPr>
      </p:pic>
      <p:pic>
        <p:nvPicPr>
          <p:cNvPr id="8" name="Picture 7"/>
          <p:cNvPicPr>
            <a:picLocks noChangeAspect="1"/>
          </p:cNvPicPr>
          <p:nvPr/>
        </p:nvPicPr>
        <p:blipFill>
          <a:blip r:embed="rId7"/>
          <a:stretch>
            <a:fillRect/>
          </a:stretch>
        </p:blipFill>
        <p:spPr>
          <a:xfrm>
            <a:off x="2053210" y="3503354"/>
            <a:ext cx="2267625" cy="1464837"/>
          </a:xfrm>
          <a:prstGeom prst="rect">
            <a:avLst/>
          </a:prstGeom>
        </p:spPr>
      </p:pic>
      <p:pic>
        <p:nvPicPr>
          <p:cNvPr id="9" name="Picture 8"/>
          <p:cNvPicPr>
            <a:picLocks noChangeAspect="1"/>
          </p:cNvPicPr>
          <p:nvPr/>
        </p:nvPicPr>
        <p:blipFill>
          <a:blip r:embed="rId8"/>
          <a:stretch>
            <a:fillRect/>
          </a:stretch>
        </p:blipFill>
        <p:spPr>
          <a:xfrm>
            <a:off x="4529949" y="3471020"/>
            <a:ext cx="2306059" cy="1450429"/>
          </a:xfrm>
          <a:prstGeom prst="rect">
            <a:avLst/>
          </a:prstGeom>
        </p:spPr>
      </p:pic>
      <p:pic>
        <p:nvPicPr>
          <p:cNvPr id="10" name="Picture 9"/>
          <p:cNvPicPr>
            <a:picLocks noChangeAspect="1"/>
          </p:cNvPicPr>
          <p:nvPr/>
        </p:nvPicPr>
        <p:blipFill>
          <a:blip r:embed="rId9"/>
          <a:stretch>
            <a:fillRect/>
          </a:stretch>
        </p:blipFill>
        <p:spPr>
          <a:xfrm>
            <a:off x="2053210" y="5043926"/>
            <a:ext cx="2267625" cy="1436021"/>
          </a:xfrm>
          <a:prstGeom prst="rect">
            <a:avLst/>
          </a:prstGeom>
        </p:spPr>
      </p:pic>
      <p:pic>
        <p:nvPicPr>
          <p:cNvPr id="11" name="Picture 10"/>
          <p:cNvPicPr>
            <a:picLocks noChangeAspect="1"/>
          </p:cNvPicPr>
          <p:nvPr/>
        </p:nvPicPr>
        <p:blipFill>
          <a:blip r:embed="rId10"/>
          <a:stretch>
            <a:fillRect/>
          </a:stretch>
        </p:blipFill>
        <p:spPr>
          <a:xfrm>
            <a:off x="4529950" y="5029518"/>
            <a:ext cx="2306059" cy="1450429"/>
          </a:xfrm>
          <a:prstGeom prst="rect">
            <a:avLst/>
          </a:prstGeom>
        </p:spPr>
      </p:pic>
    </p:spTree>
    <p:extLst>
      <p:ext uri="{BB962C8B-B14F-4D97-AF65-F5344CB8AC3E}">
        <p14:creationId xmlns:p14="http://schemas.microsoft.com/office/powerpoint/2010/main" val="284385709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smtClean="0">
                <a:solidFill>
                  <a:prstClr val="white"/>
                </a:solidFill>
              </a:rPr>
              <a:t>LDFs with </a:t>
            </a:r>
            <a:r>
              <a:rPr lang="en-US" sz="1600" dirty="0"/>
              <a:t>MARTA: </a:t>
            </a:r>
            <a:r>
              <a:rPr lang="en-US" sz="2200" dirty="0" smtClean="0"/>
              <a:t>with and without Silent stations</a:t>
            </a:r>
            <a:r>
              <a:rPr lang="en-US" sz="2000" dirty="0" smtClean="0"/>
              <a:t> </a:t>
            </a:r>
            <a:r>
              <a:rPr lang="en-US" sz="1600" u="sng" dirty="0" smtClean="0">
                <a:effectLst>
                  <a:outerShdw blurRad="38100" dist="38100" dir="2700000" algn="tl">
                    <a:srgbClr val="000000">
                      <a:alpha val="43137"/>
                    </a:srgbClr>
                  </a:outerShdw>
                </a:effectLst>
              </a:rPr>
              <a:t>Fixed </a:t>
            </a:r>
            <a:r>
              <a:rPr lang="en-US" sz="1600" u="sng" dirty="0" smtClean="0">
                <a:solidFill>
                  <a:prstClr val="white"/>
                </a:solidFill>
                <a:effectLst>
                  <a:outerShdw blurRad="38100" dist="38100" dir="2700000" algn="tl">
                    <a:srgbClr val="000000">
                      <a:alpha val="43137"/>
                    </a:srgbClr>
                  </a:outerShdw>
                </a:effectLst>
              </a:rPr>
              <a:t>[Energy</a:t>
            </a:r>
            <a:r>
              <a:rPr lang="en-US" sz="1600" u="sng" dirty="0">
                <a:solidFill>
                  <a:prstClr val="white"/>
                </a:solidFill>
                <a:effectLst>
                  <a:outerShdw blurRad="38100" dist="38100" dir="2700000" algn="tl">
                    <a:srgbClr val="000000">
                      <a:alpha val="43137"/>
                    </a:srgbClr>
                  </a:outerShdw>
                </a:effectLst>
              </a:rPr>
              <a:t>, </a:t>
            </a:r>
            <a:r>
              <a:rPr lang="el-GR" sz="1600" u="sng" dirty="0">
                <a:solidFill>
                  <a:prstClr val="white"/>
                </a:solidFill>
                <a:effectLst>
                  <a:outerShdw blurRad="38100" dist="38100" dir="2700000" algn="tl">
                    <a:srgbClr val="000000">
                      <a:alpha val="43137"/>
                    </a:srgbClr>
                  </a:outerShdw>
                </a:effectLst>
              </a:rPr>
              <a:t>θ</a:t>
            </a:r>
            <a:r>
              <a:rPr lang="en-US" sz="1600" u="sng" dirty="0">
                <a:solidFill>
                  <a:prstClr val="white"/>
                </a:solidFill>
                <a:effectLst>
                  <a:outerShdw blurRad="38100" dist="38100" dir="2700000" algn="tl">
                    <a:srgbClr val="000000">
                      <a:alpha val="43137"/>
                    </a:srgbClr>
                  </a:outerShdw>
                </a:effectLst>
              </a:rPr>
              <a:t>]</a:t>
            </a:r>
            <a:endParaRPr lang="en-US" sz="240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148</a:t>
            </a:fld>
            <a:endParaRPr lang="en-US" dirty="0"/>
          </a:p>
        </p:txBody>
      </p:sp>
      <p:pic>
        <p:nvPicPr>
          <p:cNvPr id="5" name="Picture 4"/>
          <p:cNvPicPr>
            <a:picLocks noChangeAspect="1"/>
          </p:cNvPicPr>
          <p:nvPr/>
        </p:nvPicPr>
        <p:blipFill>
          <a:blip r:embed="rId3"/>
          <a:stretch>
            <a:fillRect/>
          </a:stretch>
        </p:blipFill>
        <p:spPr>
          <a:xfrm>
            <a:off x="-3607" y="2039677"/>
            <a:ext cx="2228409" cy="1340391"/>
          </a:xfrm>
          <a:prstGeom prst="rect">
            <a:avLst/>
          </a:prstGeom>
        </p:spPr>
      </p:pic>
      <p:pic>
        <p:nvPicPr>
          <p:cNvPr id="6" name="Picture 5"/>
          <p:cNvPicPr>
            <a:picLocks noChangeAspect="1"/>
          </p:cNvPicPr>
          <p:nvPr/>
        </p:nvPicPr>
        <p:blipFill>
          <a:blip r:embed="rId4"/>
          <a:stretch>
            <a:fillRect/>
          </a:stretch>
        </p:blipFill>
        <p:spPr>
          <a:xfrm>
            <a:off x="2239595" y="2045262"/>
            <a:ext cx="2322832" cy="1401746"/>
          </a:xfrm>
          <a:prstGeom prst="rect">
            <a:avLst/>
          </a:prstGeom>
        </p:spPr>
      </p:pic>
      <p:pic>
        <p:nvPicPr>
          <p:cNvPr id="7" name="Picture 6"/>
          <p:cNvPicPr>
            <a:picLocks noChangeAspect="1"/>
          </p:cNvPicPr>
          <p:nvPr/>
        </p:nvPicPr>
        <p:blipFill>
          <a:blip r:embed="rId5"/>
          <a:stretch>
            <a:fillRect/>
          </a:stretch>
        </p:blipFill>
        <p:spPr>
          <a:xfrm>
            <a:off x="-18401" y="3450864"/>
            <a:ext cx="2303948" cy="1373428"/>
          </a:xfrm>
          <a:prstGeom prst="rect">
            <a:avLst/>
          </a:prstGeom>
        </p:spPr>
      </p:pic>
      <p:pic>
        <p:nvPicPr>
          <p:cNvPr id="8" name="Picture 7"/>
          <p:cNvPicPr>
            <a:picLocks noChangeAspect="1"/>
          </p:cNvPicPr>
          <p:nvPr/>
        </p:nvPicPr>
        <p:blipFill>
          <a:blip r:embed="rId6"/>
          <a:stretch>
            <a:fillRect/>
          </a:stretch>
        </p:blipFill>
        <p:spPr>
          <a:xfrm>
            <a:off x="2287677" y="3430544"/>
            <a:ext cx="2303948" cy="1444224"/>
          </a:xfrm>
          <a:prstGeom prst="rect">
            <a:avLst/>
          </a:prstGeom>
        </p:spPr>
      </p:pic>
      <p:pic>
        <p:nvPicPr>
          <p:cNvPr id="9" name="Picture 8"/>
          <p:cNvPicPr>
            <a:picLocks noChangeAspect="1"/>
          </p:cNvPicPr>
          <p:nvPr/>
        </p:nvPicPr>
        <p:blipFill>
          <a:blip r:embed="rId7"/>
          <a:stretch>
            <a:fillRect/>
          </a:stretch>
        </p:blipFill>
        <p:spPr>
          <a:xfrm>
            <a:off x="10797" y="4794143"/>
            <a:ext cx="2322833" cy="1434784"/>
          </a:xfrm>
          <a:prstGeom prst="rect">
            <a:avLst/>
          </a:prstGeom>
        </p:spPr>
      </p:pic>
      <p:pic>
        <p:nvPicPr>
          <p:cNvPr id="10" name="Picture 9"/>
          <p:cNvPicPr>
            <a:picLocks noChangeAspect="1"/>
          </p:cNvPicPr>
          <p:nvPr/>
        </p:nvPicPr>
        <p:blipFill>
          <a:blip r:embed="rId8"/>
          <a:stretch>
            <a:fillRect/>
          </a:stretch>
        </p:blipFill>
        <p:spPr>
          <a:xfrm>
            <a:off x="2308693" y="4794143"/>
            <a:ext cx="2285062" cy="1387587"/>
          </a:xfrm>
          <a:prstGeom prst="rect">
            <a:avLst/>
          </a:prstGeom>
        </p:spPr>
      </p:pic>
      <p:pic>
        <p:nvPicPr>
          <p:cNvPr id="11" name="Picture 10"/>
          <p:cNvPicPr>
            <a:picLocks noChangeAspect="1"/>
          </p:cNvPicPr>
          <p:nvPr/>
        </p:nvPicPr>
        <p:blipFill>
          <a:blip r:embed="rId9"/>
          <a:stretch>
            <a:fillRect/>
          </a:stretch>
        </p:blipFill>
        <p:spPr>
          <a:xfrm>
            <a:off x="4581416" y="2880469"/>
            <a:ext cx="2295991" cy="1448643"/>
          </a:xfrm>
          <a:prstGeom prst="rect">
            <a:avLst/>
          </a:prstGeom>
        </p:spPr>
      </p:pic>
      <p:pic>
        <p:nvPicPr>
          <p:cNvPr id="12" name="Picture 11"/>
          <p:cNvPicPr>
            <a:picLocks noChangeAspect="1"/>
          </p:cNvPicPr>
          <p:nvPr/>
        </p:nvPicPr>
        <p:blipFill>
          <a:blip r:embed="rId10"/>
          <a:stretch>
            <a:fillRect/>
          </a:stretch>
        </p:blipFill>
        <p:spPr>
          <a:xfrm>
            <a:off x="6856335" y="2875744"/>
            <a:ext cx="2314811" cy="1443939"/>
          </a:xfrm>
          <a:prstGeom prst="rect">
            <a:avLst/>
          </a:prstGeom>
        </p:spPr>
      </p:pic>
      <p:pic>
        <p:nvPicPr>
          <p:cNvPr id="13" name="Picture 12"/>
          <p:cNvPicPr>
            <a:picLocks noChangeAspect="1"/>
          </p:cNvPicPr>
          <p:nvPr/>
        </p:nvPicPr>
        <p:blipFill>
          <a:blip r:embed="rId11"/>
          <a:stretch>
            <a:fillRect/>
          </a:stretch>
        </p:blipFill>
        <p:spPr>
          <a:xfrm>
            <a:off x="4668808" y="4227388"/>
            <a:ext cx="2220713" cy="1490974"/>
          </a:xfrm>
          <a:prstGeom prst="rect">
            <a:avLst/>
          </a:prstGeom>
        </p:spPr>
      </p:pic>
      <p:pic>
        <p:nvPicPr>
          <p:cNvPr id="14" name="Picture 13"/>
          <p:cNvPicPr>
            <a:picLocks noChangeAspect="1"/>
          </p:cNvPicPr>
          <p:nvPr/>
        </p:nvPicPr>
        <p:blipFill>
          <a:blip r:embed="rId12"/>
          <a:stretch>
            <a:fillRect/>
          </a:stretch>
        </p:blipFill>
        <p:spPr>
          <a:xfrm>
            <a:off x="6866828" y="4249292"/>
            <a:ext cx="2277172" cy="1443940"/>
          </a:xfrm>
          <a:prstGeom prst="rect">
            <a:avLst/>
          </a:prstGeom>
        </p:spPr>
      </p:pic>
      <p:sp>
        <p:nvSpPr>
          <p:cNvPr id="15" name="Rounded Rectangle 14"/>
          <p:cNvSpPr/>
          <p:nvPr/>
        </p:nvSpPr>
        <p:spPr>
          <a:xfrm>
            <a:off x="1172213" y="1450165"/>
            <a:ext cx="2060303"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chemeClr val="tx1">
                    <a:lumMod val="75000"/>
                    <a:lumOff val="25000"/>
                  </a:schemeClr>
                </a:solidFill>
                <a:latin typeface="Calibri" pitchFamily="34" charset="0"/>
                <a:cs typeface="Arial" pitchFamily="34" charset="0"/>
              </a:rPr>
              <a:t>Examples</a:t>
            </a:r>
          </a:p>
        </p:txBody>
      </p:sp>
      <p:sp>
        <p:nvSpPr>
          <p:cNvPr id="16" name="Rounded Rectangle 15"/>
          <p:cNvSpPr/>
          <p:nvPr/>
        </p:nvSpPr>
        <p:spPr>
          <a:xfrm>
            <a:off x="4852529" y="2448867"/>
            <a:ext cx="1762472"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chemeClr val="tx1">
                    <a:lumMod val="75000"/>
                    <a:lumOff val="25000"/>
                  </a:schemeClr>
                </a:solidFill>
                <a:latin typeface="Calibri" pitchFamily="34" charset="0"/>
                <a:cs typeface="Arial" pitchFamily="34" charset="0"/>
              </a:rPr>
              <a:t>Without silent </a:t>
            </a:r>
            <a:r>
              <a:rPr lang="en-GB" sz="1600" dirty="0" err="1" smtClean="0">
                <a:solidFill>
                  <a:schemeClr val="tx1">
                    <a:lumMod val="75000"/>
                    <a:lumOff val="25000"/>
                  </a:schemeClr>
                </a:solidFill>
                <a:latin typeface="Calibri" pitchFamily="34" charset="0"/>
                <a:cs typeface="Arial" pitchFamily="34" charset="0"/>
              </a:rPr>
              <a:t>st</a:t>
            </a:r>
            <a:endParaRPr lang="en-GB" sz="1600" dirty="0" smtClean="0">
              <a:solidFill>
                <a:schemeClr val="tx1">
                  <a:lumMod val="75000"/>
                  <a:lumOff val="25000"/>
                </a:schemeClr>
              </a:solidFill>
              <a:latin typeface="Calibri" pitchFamily="34" charset="0"/>
              <a:cs typeface="Arial" pitchFamily="34" charset="0"/>
            </a:endParaRPr>
          </a:p>
        </p:txBody>
      </p:sp>
      <p:sp>
        <p:nvSpPr>
          <p:cNvPr id="17" name="Rounded Rectangle 16"/>
          <p:cNvSpPr/>
          <p:nvPr/>
        </p:nvSpPr>
        <p:spPr>
          <a:xfrm>
            <a:off x="7178074" y="2448867"/>
            <a:ext cx="1762472"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chemeClr val="tx1">
                    <a:lumMod val="75000"/>
                    <a:lumOff val="25000"/>
                  </a:schemeClr>
                </a:solidFill>
                <a:latin typeface="Calibri" pitchFamily="34" charset="0"/>
                <a:cs typeface="Arial" pitchFamily="34" charset="0"/>
              </a:rPr>
              <a:t>With silent </a:t>
            </a:r>
            <a:r>
              <a:rPr lang="en-GB" sz="1600" dirty="0" err="1" smtClean="0">
                <a:solidFill>
                  <a:schemeClr val="tx1">
                    <a:lumMod val="75000"/>
                    <a:lumOff val="25000"/>
                  </a:schemeClr>
                </a:solidFill>
                <a:latin typeface="Calibri" pitchFamily="34" charset="0"/>
                <a:cs typeface="Arial" pitchFamily="34" charset="0"/>
              </a:rPr>
              <a:t>st</a:t>
            </a:r>
            <a:endParaRPr lang="en-GB" sz="1600" dirty="0" smtClean="0">
              <a:solidFill>
                <a:schemeClr val="tx1">
                  <a:lumMod val="75000"/>
                  <a:lumOff val="25000"/>
                </a:schemeClr>
              </a:solidFill>
              <a:latin typeface="Calibri" pitchFamily="34" charset="0"/>
              <a:cs typeface="Arial" pitchFamily="34" charset="0"/>
            </a:endParaRPr>
          </a:p>
        </p:txBody>
      </p:sp>
    </p:spTree>
    <p:extLst>
      <p:ext uri="{BB962C8B-B14F-4D97-AF65-F5344CB8AC3E}">
        <p14:creationId xmlns:p14="http://schemas.microsoft.com/office/powerpoint/2010/main" val="314972704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prstClr val="white"/>
                </a:solidFill>
              </a:rPr>
              <a:t>LDFs with </a:t>
            </a:r>
            <a:r>
              <a:rPr lang="en-US" sz="2000" dirty="0" smtClean="0">
                <a:solidFill>
                  <a:prstClr val="white"/>
                </a:solidFill>
              </a:rPr>
              <a:t>Tanks: </a:t>
            </a:r>
            <a:r>
              <a:rPr lang="en-US" sz="2000" dirty="0">
                <a:solidFill>
                  <a:prstClr val="white"/>
                </a:solidFill>
              </a:rPr>
              <a:t>with and without Silent stations </a:t>
            </a:r>
            <a:r>
              <a:rPr lang="en-US" sz="1200" u="sng" dirty="0" smtClean="0">
                <a:solidFill>
                  <a:prstClr val="white"/>
                </a:solidFill>
                <a:effectLst>
                  <a:outerShdw blurRad="38100" dist="38100" dir="2700000" algn="tl">
                    <a:srgbClr val="000000">
                      <a:alpha val="43137"/>
                    </a:srgbClr>
                  </a:outerShdw>
                </a:effectLst>
              </a:rPr>
              <a:t>Fixed [Energy</a:t>
            </a:r>
            <a:r>
              <a:rPr lang="en-US" sz="1200" u="sng" dirty="0">
                <a:solidFill>
                  <a:prstClr val="white"/>
                </a:solidFill>
                <a:effectLst>
                  <a:outerShdw blurRad="38100" dist="38100" dir="2700000" algn="tl">
                    <a:srgbClr val="000000">
                      <a:alpha val="43137"/>
                    </a:srgbClr>
                  </a:outerShdw>
                </a:effectLst>
              </a:rPr>
              <a:t>, </a:t>
            </a:r>
            <a:r>
              <a:rPr lang="el-GR" sz="1200" u="sng" dirty="0">
                <a:solidFill>
                  <a:prstClr val="white"/>
                </a:solidFill>
                <a:effectLst>
                  <a:outerShdw blurRad="38100" dist="38100" dir="2700000" algn="tl">
                    <a:srgbClr val="000000">
                      <a:alpha val="43137"/>
                    </a:srgbClr>
                  </a:outerShdw>
                </a:effectLst>
              </a:rPr>
              <a:t>θ</a:t>
            </a:r>
            <a:r>
              <a:rPr lang="en-US" sz="1200" u="sng" dirty="0">
                <a:solidFill>
                  <a:prstClr val="white"/>
                </a:solidFill>
                <a:effectLst>
                  <a:outerShdw blurRad="38100" dist="38100" dir="2700000" algn="tl">
                    <a:srgbClr val="000000">
                      <a:alpha val="43137"/>
                    </a:srgbClr>
                  </a:outerShdw>
                </a:effectLst>
              </a:rPr>
              <a:t>]</a:t>
            </a:r>
            <a:endParaRPr lang="en-US" sz="200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149</a:t>
            </a:fld>
            <a:endParaRPr lang="en-US" dirty="0"/>
          </a:p>
        </p:txBody>
      </p:sp>
      <p:pic>
        <p:nvPicPr>
          <p:cNvPr id="5" name="Picture 4"/>
          <p:cNvPicPr>
            <a:picLocks noChangeAspect="1"/>
          </p:cNvPicPr>
          <p:nvPr/>
        </p:nvPicPr>
        <p:blipFill>
          <a:blip r:embed="rId3"/>
          <a:stretch>
            <a:fillRect/>
          </a:stretch>
        </p:blipFill>
        <p:spPr>
          <a:xfrm>
            <a:off x="18854" y="2016535"/>
            <a:ext cx="2230673" cy="1337973"/>
          </a:xfrm>
          <a:prstGeom prst="rect">
            <a:avLst/>
          </a:prstGeom>
        </p:spPr>
      </p:pic>
      <p:pic>
        <p:nvPicPr>
          <p:cNvPr id="6" name="Picture 5"/>
          <p:cNvPicPr>
            <a:picLocks noChangeAspect="1"/>
          </p:cNvPicPr>
          <p:nvPr/>
        </p:nvPicPr>
        <p:blipFill>
          <a:blip r:embed="rId4"/>
          <a:stretch>
            <a:fillRect/>
          </a:stretch>
        </p:blipFill>
        <p:spPr>
          <a:xfrm>
            <a:off x="2268116" y="2035184"/>
            <a:ext cx="2230673" cy="1361202"/>
          </a:xfrm>
          <a:prstGeom prst="rect">
            <a:avLst/>
          </a:prstGeom>
        </p:spPr>
      </p:pic>
      <p:pic>
        <p:nvPicPr>
          <p:cNvPr id="7" name="Picture 6"/>
          <p:cNvPicPr>
            <a:picLocks noChangeAspect="1"/>
          </p:cNvPicPr>
          <p:nvPr/>
        </p:nvPicPr>
        <p:blipFill>
          <a:blip r:embed="rId5"/>
          <a:stretch>
            <a:fillRect/>
          </a:stretch>
        </p:blipFill>
        <p:spPr>
          <a:xfrm>
            <a:off x="37443" y="3345487"/>
            <a:ext cx="2230673" cy="1365847"/>
          </a:xfrm>
          <a:prstGeom prst="rect">
            <a:avLst/>
          </a:prstGeom>
        </p:spPr>
      </p:pic>
      <p:pic>
        <p:nvPicPr>
          <p:cNvPr id="8" name="Picture 7"/>
          <p:cNvPicPr>
            <a:picLocks noChangeAspect="1"/>
          </p:cNvPicPr>
          <p:nvPr/>
        </p:nvPicPr>
        <p:blipFill>
          <a:blip r:embed="rId6"/>
          <a:stretch>
            <a:fillRect/>
          </a:stretch>
        </p:blipFill>
        <p:spPr>
          <a:xfrm>
            <a:off x="2286705" y="3354508"/>
            <a:ext cx="2212084" cy="1365847"/>
          </a:xfrm>
          <a:prstGeom prst="rect">
            <a:avLst/>
          </a:prstGeom>
        </p:spPr>
      </p:pic>
      <p:pic>
        <p:nvPicPr>
          <p:cNvPr id="9" name="Picture 8"/>
          <p:cNvPicPr>
            <a:picLocks noChangeAspect="1"/>
          </p:cNvPicPr>
          <p:nvPr/>
        </p:nvPicPr>
        <p:blipFill>
          <a:blip r:embed="rId7"/>
          <a:stretch>
            <a:fillRect/>
          </a:stretch>
        </p:blipFill>
        <p:spPr>
          <a:xfrm>
            <a:off x="18854" y="4720626"/>
            <a:ext cx="2249262" cy="1375139"/>
          </a:xfrm>
          <a:prstGeom prst="rect">
            <a:avLst/>
          </a:prstGeom>
        </p:spPr>
      </p:pic>
      <p:pic>
        <p:nvPicPr>
          <p:cNvPr id="10" name="Picture 9"/>
          <p:cNvPicPr>
            <a:picLocks noChangeAspect="1"/>
          </p:cNvPicPr>
          <p:nvPr/>
        </p:nvPicPr>
        <p:blipFill>
          <a:blip r:embed="rId8"/>
          <a:stretch>
            <a:fillRect/>
          </a:stretch>
        </p:blipFill>
        <p:spPr>
          <a:xfrm>
            <a:off x="2268116" y="4739209"/>
            <a:ext cx="2249262" cy="1356556"/>
          </a:xfrm>
          <a:prstGeom prst="rect">
            <a:avLst/>
          </a:prstGeom>
        </p:spPr>
      </p:pic>
      <p:sp>
        <p:nvSpPr>
          <p:cNvPr id="12" name="Rounded Rectangle 11"/>
          <p:cNvSpPr/>
          <p:nvPr/>
        </p:nvSpPr>
        <p:spPr>
          <a:xfrm>
            <a:off x="1172213" y="1450165"/>
            <a:ext cx="2060303"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chemeClr val="tx1">
                    <a:lumMod val="75000"/>
                    <a:lumOff val="25000"/>
                  </a:schemeClr>
                </a:solidFill>
                <a:latin typeface="Calibri" pitchFamily="34" charset="0"/>
                <a:cs typeface="Arial" pitchFamily="34" charset="0"/>
              </a:rPr>
              <a:t>Examples</a:t>
            </a:r>
          </a:p>
        </p:txBody>
      </p:sp>
      <p:sp>
        <p:nvSpPr>
          <p:cNvPr id="13" name="Rounded Rectangle 12"/>
          <p:cNvSpPr/>
          <p:nvPr/>
        </p:nvSpPr>
        <p:spPr>
          <a:xfrm>
            <a:off x="4852529" y="2448867"/>
            <a:ext cx="1762472"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chemeClr val="tx1">
                    <a:lumMod val="75000"/>
                    <a:lumOff val="25000"/>
                  </a:schemeClr>
                </a:solidFill>
                <a:latin typeface="Calibri" pitchFamily="34" charset="0"/>
                <a:cs typeface="Arial" pitchFamily="34" charset="0"/>
              </a:rPr>
              <a:t>Without silent </a:t>
            </a:r>
            <a:r>
              <a:rPr lang="en-GB" sz="1600" dirty="0" err="1" smtClean="0">
                <a:solidFill>
                  <a:schemeClr val="tx1">
                    <a:lumMod val="75000"/>
                    <a:lumOff val="25000"/>
                  </a:schemeClr>
                </a:solidFill>
                <a:latin typeface="Calibri" pitchFamily="34" charset="0"/>
                <a:cs typeface="Arial" pitchFamily="34" charset="0"/>
              </a:rPr>
              <a:t>st</a:t>
            </a:r>
            <a:endParaRPr lang="en-GB" sz="1600" dirty="0" smtClean="0">
              <a:solidFill>
                <a:schemeClr val="tx1">
                  <a:lumMod val="75000"/>
                  <a:lumOff val="25000"/>
                </a:schemeClr>
              </a:solidFill>
              <a:latin typeface="Calibri" pitchFamily="34" charset="0"/>
              <a:cs typeface="Arial" pitchFamily="34" charset="0"/>
            </a:endParaRPr>
          </a:p>
        </p:txBody>
      </p:sp>
      <p:sp>
        <p:nvSpPr>
          <p:cNvPr id="14" name="Rounded Rectangle 13"/>
          <p:cNvSpPr/>
          <p:nvPr/>
        </p:nvSpPr>
        <p:spPr>
          <a:xfrm>
            <a:off x="7178074" y="2448867"/>
            <a:ext cx="1762472"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chemeClr val="tx1">
                    <a:lumMod val="75000"/>
                    <a:lumOff val="25000"/>
                  </a:schemeClr>
                </a:solidFill>
                <a:latin typeface="Calibri" pitchFamily="34" charset="0"/>
                <a:cs typeface="Arial" pitchFamily="34" charset="0"/>
              </a:rPr>
              <a:t>With silent </a:t>
            </a:r>
            <a:r>
              <a:rPr lang="en-GB" sz="1600" dirty="0" err="1" smtClean="0">
                <a:solidFill>
                  <a:schemeClr val="tx1">
                    <a:lumMod val="75000"/>
                    <a:lumOff val="25000"/>
                  </a:schemeClr>
                </a:solidFill>
                <a:latin typeface="Calibri" pitchFamily="34" charset="0"/>
                <a:cs typeface="Arial" pitchFamily="34" charset="0"/>
              </a:rPr>
              <a:t>st</a:t>
            </a:r>
            <a:endParaRPr lang="en-GB" sz="1600" dirty="0" smtClean="0">
              <a:solidFill>
                <a:schemeClr val="tx1">
                  <a:lumMod val="75000"/>
                  <a:lumOff val="25000"/>
                </a:schemeClr>
              </a:solidFill>
              <a:latin typeface="Calibri" pitchFamily="34" charset="0"/>
              <a:cs typeface="Arial" pitchFamily="34" charset="0"/>
            </a:endParaRPr>
          </a:p>
        </p:txBody>
      </p:sp>
      <p:pic>
        <p:nvPicPr>
          <p:cNvPr id="15" name="Picture 14"/>
          <p:cNvPicPr>
            <a:picLocks noChangeAspect="1"/>
          </p:cNvPicPr>
          <p:nvPr/>
        </p:nvPicPr>
        <p:blipFill>
          <a:blip r:embed="rId9"/>
          <a:stretch>
            <a:fillRect/>
          </a:stretch>
        </p:blipFill>
        <p:spPr>
          <a:xfrm>
            <a:off x="4596493" y="2888010"/>
            <a:ext cx="2274543" cy="1456959"/>
          </a:xfrm>
          <a:prstGeom prst="rect">
            <a:avLst/>
          </a:prstGeom>
        </p:spPr>
      </p:pic>
      <p:pic>
        <p:nvPicPr>
          <p:cNvPr id="16" name="Picture 15"/>
          <p:cNvPicPr>
            <a:picLocks noChangeAspect="1"/>
          </p:cNvPicPr>
          <p:nvPr/>
        </p:nvPicPr>
        <p:blipFill>
          <a:blip r:embed="rId10"/>
          <a:stretch>
            <a:fillRect/>
          </a:stretch>
        </p:blipFill>
        <p:spPr>
          <a:xfrm>
            <a:off x="6849818" y="2860388"/>
            <a:ext cx="2312771" cy="1466513"/>
          </a:xfrm>
          <a:prstGeom prst="rect">
            <a:avLst/>
          </a:prstGeom>
        </p:spPr>
      </p:pic>
      <p:pic>
        <p:nvPicPr>
          <p:cNvPr id="18" name="Picture 17"/>
          <p:cNvPicPr>
            <a:picLocks noChangeAspect="1"/>
          </p:cNvPicPr>
          <p:nvPr/>
        </p:nvPicPr>
        <p:blipFill>
          <a:blip r:embed="rId11"/>
          <a:stretch>
            <a:fillRect/>
          </a:stretch>
        </p:blipFill>
        <p:spPr>
          <a:xfrm>
            <a:off x="6849818" y="4273886"/>
            <a:ext cx="2312771" cy="1480843"/>
          </a:xfrm>
          <a:prstGeom prst="rect">
            <a:avLst/>
          </a:prstGeom>
        </p:spPr>
      </p:pic>
      <p:pic>
        <p:nvPicPr>
          <p:cNvPr id="17" name="Picture 16"/>
          <p:cNvPicPr>
            <a:picLocks noChangeAspect="1"/>
          </p:cNvPicPr>
          <p:nvPr/>
        </p:nvPicPr>
        <p:blipFill>
          <a:blip r:embed="rId12"/>
          <a:stretch>
            <a:fillRect/>
          </a:stretch>
        </p:blipFill>
        <p:spPr>
          <a:xfrm>
            <a:off x="4619145" y="4291954"/>
            <a:ext cx="2293657" cy="1476066"/>
          </a:xfrm>
          <a:prstGeom prst="rect">
            <a:avLst/>
          </a:prstGeom>
        </p:spPr>
      </p:pic>
    </p:spTree>
    <p:extLst>
      <p:ext uri="{BB962C8B-B14F-4D97-AF65-F5344CB8AC3E}">
        <p14:creationId xmlns:p14="http://schemas.microsoft.com/office/powerpoint/2010/main" val="26080560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17651" y="8620"/>
            <a:ext cx="735991" cy="720080"/>
          </a:xfrm>
          <a:prstGeom prst="rect">
            <a:avLst/>
          </a:prstGeom>
          <a:solidFill>
            <a:srgbClr val="00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lstStyle/>
          <a:p>
            <a:r>
              <a:rPr lang="en-US" dirty="0" smtClean="0"/>
              <a:t>Validation </a:t>
            </a:r>
            <a:r>
              <a:rPr lang="en-US" dirty="0" smtClean="0"/>
              <a:t>with real Data</a:t>
            </a:r>
            <a:endParaRPr lang="en-US" dirty="0"/>
          </a:p>
        </p:txBody>
      </p:sp>
      <p:sp>
        <p:nvSpPr>
          <p:cNvPr id="81" name="Slide Number Placeholder 80"/>
          <p:cNvSpPr>
            <a:spLocks noGrp="1"/>
          </p:cNvSpPr>
          <p:nvPr>
            <p:ph type="sldNum" sz="quarter" idx="12"/>
          </p:nvPr>
        </p:nvSpPr>
        <p:spPr/>
        <p:txBody>
          <a:bodyPr/>
          <a:lstStyle/>
          <a:p>
            <a:fld id="{8745C66F-FC7B-4C52-931F-EAABACA1CBDF}" type="slidenum">
              <a:rPr lang="en-US" smtClean="0"/>
              <a:pPr/>
              <a:t>15</a:t>
            </a:fld>
            <a:endParaRPr lang="en-US" dirty="0"/>
          </a:p>
        </p:txBody>
      </p:sp>
      <p:sp>
        <p:nvSpPr>
          <p:cNvPr id="74" name="Rounded Rectangle 73"/>
          <p:cNvSpPr/>
          <p:nvPr/>
        </p:nvSpPr>
        <p:spPr>
          <a:xfrm>
            <a:off x="3362686" y="5439301"/>
            <a:ext cx="2228029" cy="1068324"/>
          </a:xfrm>
          <a:prstGeom prst="roundRect">
            <a:avLst>
              <a:gd name="adj" fmla="val 4604"/>
            </a:avLst>
          </a:prstGeom>
          <a:solidFill>
            <a:schemeClr val="bg1"/>
          </a:solid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chemeClr val="accent5">
                    <a:lumMod val="75000"/>
                  </a:schemeClr>
                </a:solidFill>
                <a:latin typeface="Calibri" pitchFamily="34" charset="0"/>
                <a:cs typeface="Arial" pitchFamily="34" charset="0"/>
              </a:rPr>
              <a:t>1</a:t>
            </a:r>
            <a:r>
              <a:rPr lang="en-GB" sz="1400" baseline="30000" dirty="0" smtClean="0">
                <a:solidFill>
                  <a:schemeClr val="accent5">
                    <a:lumMod val="75000"/>
                  </a:schemeClr>
                </a:solidFill>
                <a:latin typeface="Calibri" pitchFamily="34" charset="0"/>
                <a:cs typeface="Arial" pitchFamily="34" charset="0"/>
              </a:rPr>
              <a:t>st</a:t>
            </a:r>
            <a:r>
              <a:rPr lang="en-GB" sz="1400" dirty="0" smtClean="0">
                <a:solidFill>
                  <a:schemeClr val="accent5">
                    <a:lumMod val="75000"/>
                  </a:schemeClr>
                </a:solidFill>
                <a:latin typeface="Calibri" pitchFamily="34" charset="0"/>
                <a:cs typeface="Arial" pitchFamily="34" charset="0"/>
              </a:rPr>
              <a:t> sample: fluorescence rich events</a:t>
            </a:r>
          </a:p>
          <a:p>
            <a:pPr algn="ctr"/>
            <a:r>
              <a:rPr lang="en-GB" sz="1100" dirty="0" smtClean="0">
                <a:solidFill>
                  <a:schemeClr val="accent5">
                    <a:lumMod val="75000"/>
                  </a:schemeClr>
                </a:solidFill>
                <a:latin typeface="Calibri" pitchFamily="34" charset="0"/>
                <a:cs typeface="Arial" pitchFamily="34" charset="0"/>
              </a:rPr>
              <a:t>with some scattered </a:t>
            </a:r>
            <a:r>
              <a:rPr lang="en-GB" sz="1100" dirty="0" smtClean="0">
                <a:solidFill>
                  <a:schemeClr val="accent5">
                    <a:lumMod val="75000"/>
                  </a:schemeClr>
                </a:solidFill>
                <a:latin typeface="Calibri" pitchFamily="34" charset="0"/>
                <a:cs typeface="Arial" pitchFamily="34" charset="0"/>
              </a:rPr>
              <a:t>Cherenkov on data </a:t>
            </a:r>
            <a:r>
              <a:rPr lang="en-GB" sz="1200" dirty="0" smtClean="0">
                <a:solidFill>
                  <a:schemeClr val="accent5">
                    <a:lumMod val="75000"/>
                  </a:schemeClr>
                </a:solidFill>
                <a:latin typeface="Calibri" pitchFamily="34" charset="0"/>
                <a:cs typeface="Arial" pitchFamily="34" charset="0"/>
              </a:rPr>
              <a:t> </a:t>
            </a:r>
            <a:r>
              <a:rPr lang="en-GB" sz="1100" dirty="0" smtClean="0">
                <a:solidFill>
                  <a:schemeClr val="accent5">
                    <a:lumMod val="75000"/>
                  </a:schemeClr>
                </a:solidFill>
                <a:latin typeface="Calibri" pitchFamily="34" charset="0"/>
                <a:cs typeface="Arial" pitchFamily="34" charset="0"/>
              </a:rPr>
              <a:t>(&lt;10% Cherenkov</a:t>
            </a:r>
            <a:r>
              <a:rPr lang="en-GB" sz="1100" dirty="0" smtClean="0">
                <a:solidFill>
                  <a:schemeClr val="accent5">
                    <a:lumMod val="75000"/>
                  </a:schemeClr>
                </a:solidFill>
                <a:latin typeface="Calibri" pitchFamily="34" charset="0"/>
                <a:cs typeface="Arial" pitchFamily="34" charset="0"/>
              </a:rPr>
              <a:t>)</a:t>
            </a:r>
          </a:p>
        </p:txBody>
      </p:sp>
      <p:sp>
        <p:nvSpPr>
          <p:cNvPr id="75" name="Rounded Rectangle 74"/>
          <p:cNvSpPr/>
          <p:nvPr/>
        </p:nvSpPr>
        <p:spPr>
          <a:xfrm>
            <a:off x="6842034" y="5464206"/>
            <a:ext cx="2228029" cy="1020952"/>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2</a:t>
            </a:r>
            <a:r>
              <a:rPr lang="en-GB" sz="1400" baseline="30000" dirty="0" smtClean="0">
                <a:solidFill>
                  <a:srgbClr val="800000"/>
                </a:solidFill>
                <a:latin typeface="Calibri" pitchFamily="34" charset="0"/>
                <a:cs typeface="Arial" pitchFamily="34" charset="0"/>
              </a:rPr>
              <a:t>nd</a:t>
            </a:r>
            <a:r>
              <a:rPr lang="en-GB" sz="1400" dirty="0" smtClean="0">
                <a:solidFill>
                  <a:srgbClr val="800000"/>
                </a:solidFill>
                <a:latin typeface="Calibri" pitchFamily="34" charset="0"/>
                <a:cs typeface="Arial" pitchFamily="34" charset="0"/>
              </a:rPr>
              <a:t> sample: </a:t>
            </a:r>
            <a:r>
              <a:rPr lang="en-GB" sz="1400" dirty="0" smtClean="0">
                <a:solidFill>
                  <a:srgbClr val="800000"/>
                </a:solidFill>
                <a:latin typeface="Calibri" pitchFamily="34" charset="0"/>
                <a:cs typeface="Arial" pitchFamily="34" charset="0"/>
              </a:rPr>
              <a:t>Cherenkov</a:t>
            </a:r>
            <a:r>
              <a:rPr lang="en-GB" sz="1400" dirty="0" smtClean="0">
                <a:solidFill>
                  <a:srgbClr val="800000"/>
                </a:solidFill>
                <a:latin typeface="Calibri" pitchFamily="34" charset="0"/>
                <a:cs typeface="Arial" pitchFamily="34" charset="0"/>
              </a:rPr>
              <a:t/>
            </a:r>
            <a:br>
              <a:rPr lang="en-GB" sz="1400" dirty="0" smtClean="0">
                <a:solidFill>
                  <a:srgbClr val="800000"/>
                </a:solidFill>
                <a:latin typeface="Calibri" pitchFamily="34" charset="0"/>
                <a:cs typeface="Arial" pitchFamily="34" charset="0"/>
              </a:rPr>
            </a:br>
            <a:r>
              <a:rPr lang="en-GB" sz="1400" dirty="0" smtClean="0">
                <a:solidFill>
                  <a:srgbClr val="800000"/>
                </a:solidFill>
                <a:latin typeface="Calibri" pitchFamily="34" charset="0"/>
                <a:cs typeface="Arial" pitchFamily="34" charset="0"/>
              </a:rPr>
              <a:t>rich events </a:t>
            </a:r>
          </a:p>
          <a:p>
            <a:pPr algn="ctr"/>
            <a:r>
              <a:rPr lang="en-GB" sz="1100" dirty="0" smtClean="0">
                <a:solidFill>
                  <a:srgbClr val="800000"/>
                </a:solidFill>
                <a:latin typeface="Calibri" pitchFamily="34" charset="0"/>
                <a:cs typeface="Arial" pitchFamily="34" charset="0"/>
              </a:rPr>
              <a:t>with some scattered Cherenkov </a:t>
            </a:r>
            <a:r>
              <a:rPr lang="en-GB" sz="1100" dirty="0" smtClean="0">
                <a:solidFill>
                  <a:srgbClr val="800000"/>
                </a:solidFill>
                <a:latin typeface="Calibri" pitchFamily="34" charset="0"/>
                <a:cs typeface="Arial" pitchFamily="34" charset="0"/>
              </a:rPr>
              <a:t>on data (&gt;</a:t>
            </a:r>
            <a:r>
              <a:rPr lang="en-GB" sz="1100" dirty="0" smtClean="0">
                <a:solidFill>
                  <a:srgbClr val="800000"/>
                </a:solidFill>
                <a:latin typeface="Calibri" pitchFamily="34" charset="0"/>
                <a:cs typeface="Arial" pitchFamily="34" charset="0"/>
              </a:rPr>
              <a:t>75%)</a:t>
            </a:r>
          </a:p>
        </p:txBody>
      </p:sp>
      <p:sp>
        <p:nvSpPr>
          <p:cNvPr id="76" name="TextBox 75"/>
          <p:cNvSpPr txBox="1"/>
          <p:nvPr/>
        </p:nvSpPr>
        <p:spPr>
          <a:xfrm>
            <a:off x="212071" y="1329230"/>
            <a:ext cx="2700338" cy="1492716"/>
          </a:xfrm>
          <a:prstGeom prst="rect">
            <a:avLst/>
          </a:prstGeom>
          <a:noFill/>
          <a:ln w="25400">
            <a:solidFill>
              <a:schemeClr val="tx2">
                <a:lumMod val="50000"/>
              </a:schemeClr>
            </a:solidFill>
          </a:ln>
        </p:spPr>
        <p:txBody>
          <a:bodyPr>
            <a:spAutoFit/>
          </a:bodyPr>
          <a:lstStyle/>
          <a:p>
            <a:pPr algn="ctr" fontAlgn="auto">
              <a:spcBef>
                <a:spcPts val="0"/>
              </a:spcBef>
              <a:spcAft>
                <a:spcPts val="0"/>
              </a:spcAft>
              <a:buClr>
                <a:srgbClr val="254159"/>
              </a:buClr>
              <a:buSzPct val="75000"/>
              <a:defRPr/>
            </a:pPr>
            <a:r>
              <a:rPr lang="en-GB" sz="1600" b="1" dirty="0" smtClean="0">
                <a:solidFill>
                  <a:schemeClr val="tx2">
                    <a:lumMod val="50000"/>
                  </a:schemeClr>
                </a:solidFill>
                <a:latin typeface="+mn-lt"/>
                <a:cs typeface="+mn-cs"/>
              </a:rPr>
              <a:t>Select the 2 sample of </a:t>
            </a:r>
            <a:r>
              <a:rPr lang="en-GB" sz="1600" b="1" dirty="0" smtClean="0">
                <a:solidFill>
                  <a:schemeClr val="tx2">
                    <a:lumMod val="50000"/>
                  </a:schemeClr>
                </a:solidFill>
                <a:latin typeface="+mn-lt"/>
                <a:cs typeface="+mn-cs"/>
              </a:rPr>
              <a:t>events</a:t>
            </a:r>
          </a:p>
          <a:p>
            <a:pPr algn="ctr" fontAlgn="auto">
              <a:spcBef>
                <a:spcPts val="0"/>
              </a:spcBef>
              <a:spcAft>
                <a:spcPts val="0"/>
              </a:spcAft>
              <a:buClr>
                <a:srgbClr val="254159"/>
              </a:buClr>
              <a:buSzPct val="75000"/>
              <a:defRPr/>
            </a:pPr>
            <a:r>
              <a:rPr lang="en-GB" sz="1600" b="1" dirty="0" smtClean="0">
                <a:solidFill>
                  <a:schemeClr val="tx2">
                    <a:lumMod val="50000"/>
                  </a:schemeClr>
                </a:solidFill>
              </a:rPr>
              <a:t>In DATA</a:t>
            </a:r>
            <a:endParaRPr lang="en-GB" sz="1600" b="1" dirty="0" smtClean="0">
              <a:solidFill>
                <a:schemeClr val="tx2">
                  <a:lumMod val="50000"/>
                </a:schemeClr>
              </a:solidFill>
              <a:latin typeface="+mn-lt"/>
              <a:cs typeface="+mn-cs"/>
            </a:endParaRPr>
          </a:p>
          <a:p>
            <a:pPr algn="ctr" fontAlgn="auto">
              <a:spcBef>
                <a:spcPts val="0"/>
              </a:spcBef>
              <a:spcAft>
                <a:spcPts val="0"/>
              </a:spcAft>
              <a:buClr>
                <a:srgbClr val="254159"/>
              </a:buClr>
              <a:buSzPct val="75000"/>
              <a:defRPr/>
            </a:pPr>
            <a:endParaRPr lang="en-GB" sz="1600" b="1" dirty="0">
              <a:solidFill>
                <a:schemeClr val="tx2">
                  <a:lumMod val="50000"/>
                </a:schemeClr>
              </a:solidFill>
            </a:endParaRPr>
          </a:p>
          <a:p>
            <a:pPr algn="ctr" fontAlgn="auto">
              <a:spcBef>
                <a:spcPts val="0"/>
              </a:spcBef>
              <a:spcAft>
                <a:spcPts val="0"/>
              </a:spcAft>
              <a:buClr>
                <a:srgbClr val="254159"/>
              </a:buClr>
              <a:buSzPct val="75000"/>
              <a:defRPr/>
            </a:pPr>
            <a:r>
              <a:rPr lang="en-GB" sz="1600" b="1" dirty="0" smtClean="0">
                <a:solidFill>
                  <a:schemeClr val="tx2">
                    <a:lumMod val="50000"/>
                  </a:schemeClr>
                </a:solidFill>
                <a:latin typeface="+mn-lt"/>
                <a:cs typeface="+mn-cs"/>
              </a:rPr>
              <a:t>Generate </a:t>
            </a:r>
            <a:r>
              <a:rPr lang="en-GB" sz="1600" b="1" dirty="0" smtClean="0">
                <a:solidFill>
                  <a:schemeClr val="tx2">
                    <a:lumMod val="50000"/>
                  </a:schemeClr>
                </a:solidFill>
                <a:latin typeface="+mn-lt"/>
                <a:cs typeface="+mn-cs"/>
              </a:rPr>
              <a:t>those </a:t>
            </a:r>
            <a:r>
              <a:rPr lang="en-GB" sz="1600" b="1" dirty="0" smtClean="0">
                <a:solidFill>
                  <a:schemeClr val="tx2">
                    <a:lumMod val="50000"/>
                  </a:schemeClr>
                </a:solidFill>
                <a:latin typeface="+mn-lt"/>
                <a:cs typeface="+mn-cs"/>
              </a:rPr>
              <a:t>showers in CORSIKA</a:t>
            </a:r>
          </a:p>
          <a:p>
            <a:pPr lvl="0" algn="ctr">
              <a:buClr>
                <a:srgbClr val="254159"/>
              </a:buClr>
              <a:buSzPct val="75000"/>
              <a:defRPr/>
            </a:pPr>
            <a:r>
              <a:rPr lang="en-GB" sz="1100" dirty="0" smtClean="0">
                <a:solidFill>
                  <a:srgbClr val="44546A">
                    <a:lumMod val="50000"/>
                  </a:srgbClr>
                </a:solidFill>
              </a:rPr>
              <a:t>(fill the </a:t>
            </a:r>
            <a:r>
              <a:rPr lang="en-GB" sz="1100" dirty="0" err="1" smtClean="0">
                <a:solidFill>
                  <a:srgbClr val="44546A">
                    <a:lumMod val="50000"/>
                  </a:srgbClr>
                </a:solidFill>
              </a:rPr>
              <a:t>BinTheSky</a:t>
            </a:r>
            <a:r>
              <a:rPr lang="en-GB" sz="1100" dirty="0" smtClean="0">
                <a:solidFill>
                  <a:srgbClr val="44546A">
                    <a:lumMod val="50000"/>
                  </a:srgbClr>
                </a:solidFill>
              </a:rPr>
              <a:t> framework)</a:t>
            </a:r>
            <a:endParaRPr lang="en-GB" sz="1100" dirty="0">
              <a:solidFill>
                <a:srgbClr val="44546A">
                  <a:lumMod val="50000"/>
                </a:srgbClr>
              </a:solidFill>
            </a:endParaRPr>
          </a:p>
        </p:txBody>
      </p:sp>
      <p:sp>
        <p:nvSpPr>
          <p:cNvPr id="136" name="Arc 135"/>
          <p:cNvSpPr/>
          <p:nvPr/>
        </p:nvSpPr>
        <p:spPr>
          <a:xfrm>
            <a:off x="3873808" y="4385126"/>
            <a:ext cx="619273" cy="619272"/>
          </a:xfrm>
          <a:prstGeom prst="arc">
            <a:avLst>
              <a:gd name="adj1" fmla="val 10834376"/>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sz="1600"/>
          </a:p>
        </p:txBody>
      </p:sp>
      <p:cxnSp>
        <p:nvCxnSpPr>
          <p:cNvPr id="137" name="Straight Arrow Connector 136"/>
          <p:cNvCxnSpPr/>
          <p:nvPr/>
        </p:nvCxnSpPr>
        <p:spPr>
          <a:xfrm flipV="1">
            <a:off x="4260607" y="4163583"/>
            <a:ext cx="901349" cy="383931"/>
          </a:xfrm>
          <a:prstGeom prst="straightConnector1">
            <a:avLst/>
          </a:prstGeom>
          <a:ln w="952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8" name="Group 137"/>
          <p:cNvGrpSpPr/>
          <p:nvPr/>
        </p:nvGrpSpPr>
        <p:grpSpPr>
          <a:xfrm>
            <a:off x="4252350" y="4097990"/>
            <a:ext cx="805391" cy="456774"/>
            <a:chOff x="2727960" y="2905137"/>
            <a:chExt cx="3888321" cy="2205245"/>
          </a:xfrm>
        </p:grpSpPr>
        <p:cxnSp>
          <p:nvCxnSpPr>
            <p:cNvPr id="190" name="Straight Arrow Connector 189"/>
            <p:cNvCxnSpPr/>
            <p:nvPr/>
          </p:nvCxnSpPr>
          <p:spPr>
            <a:xfrm flipV="1">
              <a:off x="2737104" y="2959742"/>
              <a:ext cx="3330383" cy="2142610"/>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a:endCxn id="192" idx="4"/>
            </p:cNvCxnSpPr>
            <p:nvPr/>
          </p:nvCxnSpPr>
          <p:spPr>
            <a:xfrm flipV="1">
              <a:off x="2727960" y="4230571"/>
              <a:ext cx="3888321" cy="879811"/>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192" name="Oval 191"/>
            <p:cNvSpPr/>
            <p:nvPr/>
          </p:nvSpPr>
          <p:spPr>
            <a:xfrm rot="20226718">
              <a:off x="6096235" y="2905137"/>
              <a:ext cx="503464" cy="1379750"/>
            </a:xfrm>
            <a:prstGeom prst="ellipse">
              <a:avLst/>
            </a:prstGeom>
            <a:no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600"/>
            </a:p>
          </p:txBody>
        </p:sp>
      </p:grpSp>
      <p:cxnSp>
        <p:nvCxnSpPr>
          <p:cNvPr id="139" name="Straight Arrow Connector 138"/>
          <p:cNvCxnSpPr/>
          <p:nvPr/>
        </p:nvCxnSpPr>
        <p:spPr>
          <a:xfrm>
            <a:off x="4621508" y="1251214"/>
            <a:ext cx="2760190" cy="3991655"/>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3851097" y="4057374"/>
            <a:ext cx="619273" cy="338554"/>
          </a:xfrm>
          <a:prstGeom prst="rect">
            <a:avLst/>
          </a:prstGeom>
          <a:noFill/>
        </p:spPr>
        <p:txBody>
          <a:bodyPr wrap="square" rtlCol="0">
            <a:spAutoFit/>
          </a:bodyPr>
          <a:lstStyle/>
          <a:p>
            <a:r>
              <a:rPr lang="pt-PT" sz="1600" b="1" dirty="0" err="1" smtClean="0">
                <a:solidFill>
                  <a:srgbClr val="C00000"/>
                </a:solidFill>
              </a:rPr>
              <a:t>eye</a:t>
            </a:r>
            <a:endParaRPr lang="pt-PT" sz="1600" b="1" dirty="0">
              <a:solidFill>
                <a:srgbClr val="C00000"/>
              </a:solidFill>
            </a:endParaRPr>
          </a:p>
        </p:txBody>
      </p:sp>
      <p:sp>
        <p:nvSpPr>
          <p:cNvPr id="141" name="TextBox 140"/>
          <p:cNvSpPr txBox="1"/>
          <p:nvPr/>
        </p:nvSpPr>
        <p:spPr>
          <a:xfrm>
            <a:off x="4369709" y="1012317"/>
            <a:ext cx="998716" cy="277920"/>
          </a:xfrm>
          <a:prstGeom prst="rect">
            <a:avLst/>
          </a:prstGeom>
          <a:noFill/>
        </p:spPr>
        <p:txBody>
          <a:bodyPr wrap="square" rtlCol="0">
            <a:spAutoFit/>
          </a:bodyPr>
          <a:lstStyle/>
          <a:p>
            <a:r>
              <a:rPr lang="pt-PT" sz="1200" b="1" dirty="0" err="1" smtClean="0">
                <a:solidFill>
                  <a:srgbClr val="FF0000"/>
                </a:solidFill>
              </a:rPr>
              <a:t>Shower</a:t>
            </a:r>
            <a:r>
              <a:rPr lang="pt-PT" sz="1200" b="1" dirty="0" smtClean="0">
                <a:solidFill>
                  <a:srgbClr val="FF0000"/>
                </a:solidFill>
              </a:rPr>
              <a:t> </a:t>
            </a:r>
            <a:r>
              <a:rPr lang="pt-PT" sz="1200" b="1" dirty="0" err="1" smtClean="0">
                <a:solidFill>
                  <a:srgbClr val="FF0000"/>
                </a:solidFill>
              </a:rPr>
              <a:t>axis</a:t>
            </a:r>
            <a:endParaRPr lang="pt-PT" sz="1200" b="1" dirty="0">
              <a:solidFill>
                <a:srgbClr val="FF0000"/>
              </a:solidFill>
            </a:endParaRPr>
          </a:p>
        </p:txBody>
      </p:sp>
      <p:sp>
        <p:nvSpPr>
          <p:cNvPr id="142" name="TextBox 141"/>
          <p:cNvSpPr txBox="1"/>
          <p:nvPr/>
        </p:nvSpPr>
        <p:spPr>
          <a:xfrm>
            <a:off x="4697147" y="4660089"/>
            <a:ext cx="645266" cy="261610"/>
          </a:xfrm>
          <a:prstGeom prst="rect">
            <a:avLst/>
          </a:prstGeom>
          <a:noFill/>
        </p:spPr>
        <p:txBody>
          <a:bodyPr wrap="square" rtlCol="0">
            <a:spAutoFit/>
          </a:bodyPr>
          <a:lstStyle/>
          <a:p>
            <a:r>
              <a:rPr lang="pt-PT" sz="1100" b="1" dirty="0" err="1"/>
              <a:t>g</a:t>
            </a:r>
            <a:r>
              <a:rPr lang="pt-PT" sz="1100" b="1" dirty="0" err="1" smtClean="0"/>
              <a:t>round</a:t>
            </a:r>
            <a:endParaRPr lang="pt-PT" sz="1100" b="1" dirty="0"/>
          </a:p>
        </p:txBody>
      </p:sp>
      <p:sp>
        <p:nvSpPr>
          <p:cNvPr id="143" name="Oval 142"/>
          <p:cNvSpPr/>
          <p:nvPr/>
        </p:nvSpPr>
        <p:spPr>
          <a:xfrm>
            <a:off x="4918754" y="1702531"/>
            <a:ext cx="81651" cy="816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600"/>
          </a:p>
        </p:txBody>
      </p:sp>
      <mc:AlternateContent xmlns:mc="http://schemas.openxmlformats.org/markup-compatibility/2006" xmlns:a14="http://schemas.microsoft.com/office/drawing/2010/main">
        <mc:Choice Requires="a14">
          <p:sp>
            <p:nvSpPr>
              <p:cNvPr id="144" name="TextBox 143"/>
              <p:cNvSpPr txBox="1"/>
              <p:nvPr/>
            </p:nvSpPr>
            <p:spPr>
              <a:xfrm>
                <a:off x="5000406" y="1534054"/>
                <a:ext cx="224130" cy="2501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𝑡</m:t>
                          </m:r>
                        </m:e>
                        <m:sub>
                          <m:r>
                            <a:rPr lang="en-GB" sz="1600" b="0" i="1" smtClean="0">
                              <a:latin typeface="Cambria Math" panose="02040503050406030204" pitchFamily="18" charset="0"/>
                            </a:rPr>
                            <m:t>0</m:t>
                          </m:r>
                        </m:sub>
                      </m:sSub>
                    </m:oMath>
                  </m:oMathPara>
                </a14:m>
                <a:endParaRPr lang="pt-PT" sz="1600" dirty="0"/>
              </a:p>
            </p:txBody>
          </p:sp>
        </mc:Choice>
        <mc:Fallback xmlns="">
          <p:sp>
            <p:nvSpPr>
              <p:cNvPr id="144" name="TextBox 143"/>
              <p:cNvSpPr txBox="1">
                <a:spLocks noRot="1" noChangeAspect="1" noMove="1" noResize="1" noEditPoints="1" noAdjustHandles="1" noChangeArrowheads="1" noChangeShapeType="1" noTextEdit="1"/>
              </p:cNvSpPr>
              <p:nvPr/>
            </p:nvSpPr>
            <p:spPr>
              <a:xfrm>
                <a:off x="5000406" y="1534054"/>
                <a:ext cx="224130" cy="250128"/>
              </a:xfrm>
              <a:prstGeom prst="rect">
                <a:avLst/>
              </a:prstGeom>
              <a:blipFill rotWithShape="0">
                <a:blip r:embed="rId3"/>
                <a:stretch>
                  <a:fillRect l="-16216" r="-5405" b="-12195"/>
                </a:stretch>
              </a:blipFill>
            </p:spPr>
            <p:txBody>
              <a:bodyPr/>
              <a:lstStyle/>
              <a:p>
                <a:r>
                  <a:rPr lang="en-US">
                    <a:noFill/>
                  </a:rPr>
                  <a:t> </a:t>
                </a:r>
              </a:p>
            </p:txBody>
          </p:sp>
        </mc:Fallback>
      </mc:AlternateContent>
      <p:sp>
        <p:nvSpPr>
          <p:cNvPr id="145" name="Oval 144"/>
          <p:cNvSpPr/>
          <p:nvPr/>
        </p:nvSpPr>
        <p:spPr>
          <a:xfrm>
            <a:off x="7334964" y="5204105"/>
            <a:ext cx="81651" cy="816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600"/>
          </a:p>
        </p:txBody>
      </p:sp>
      <mc:AlternateContent xmlns:mc="http://schemas.openxmlformats.org/markup-compatibility/2006" xmlns:a14="http://schemas.microsoft.com/office/drawing/2010/main">
        <mc:Choice Requires="a14">
          <p:sp>
            <p:nvSpPr>
              <p:cNvPr id="146" name="TextBox 145"/>
              <p:cNvSpPr txBox="1"/>
              <p:nvPr/>
            </p:nvSpPr>
            <p:spPr>
              <a:xfrm>
                <a:off x="7401030" y="4986089"/>
                <a:ext cx="470438" cy="2501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𝑡</m:t>
                          </m:r>
                        </m:e>
                        <m:sub>
                          <m:r>
                            <a:rPr lang="en-GB" sz="1600" b="0" i="1" smtClean="0">
                              <a:latin typeface="Cambria Math" panose="02040503050406030204" pitchFamily="18" charset="0"/>
                            </a:rPr>
                            <m:t>𝑐𝑜𝑟𝑒</m:t>
                          </m:r>
                        </m:sub>
                      </m:sSub>
                    </m:oMath>
                  </m:oMathPara>
                </a14:m>
                <a:endParaRPr lang="pt-PT" sz="1600" dirty="0"/>
              </a:p>
            </p:txBody>
          </p:sp>
        </mc:Choice>
        <mc:Fallback xmlns="">
          <p:sp>
            <p:nvSpPr>
              <p:cNvPr id="146" name="TextBox 145"/>
              <p:cNvSpPr txBox="1">
                <a:spLocks noRot="1" noChangeAspect="1" noMove="1" noResize="1" noEditPoints="1" noAdjustHandles="1" noChangeArrowheads="1" noChangeShapeType="1" noTextEdit="1"/>
              </p:cNvSpPr>
              <p:nvPr/>
            </p:nvSpPr>
            <p:spPr>
              <a:xfrm>
                <a:off x="7401030" y="4986089"/>
                <a:ext cx="470438" cy="250128"/>
              </a:xfrm>
              <a:prstGeom prst="rect">
                <a:avLst/>
              </a:prstGeom>
              <a:blipFill rotWithShape="0">
                <a:blip r:embed="rId4"/>
                <a:stretch>
                  <a:fillRect l="-6494" b="-7317"/>
                </a:stretch>
              </a:blipFill>
            </p:spPr>
            <p:txBody>
              <a:bodyPr/>
              <a:lstStyle/>
              <a:p>
                <a:r>
                  <a:rPr lang="en-US">
                    <a:noFill/>
                  </a:rPr>
                  <a:t> </a:t>
                </a:r>
              </a:p>
            </p:txBody>
          </p:sp>
        </mc:Fallback>
      </mc:AlternateContent>
      <p:sp>
        <p:nvSpPr>
          <p:cNvPr id="147" name="Rectangle 146"/>
          <p:cNvSpPr/>
          <p:nvPr/>
        </p:nvSpPr>
        <p:spPr>
          <a:xfrm>
            <a:off x="5652981" y="4594997"/>
            <a:ext cx="151749" cy="83260"/>
          </a:xfrm>
          <a:prstGeom prst="rect">
            <a:avLst/>
          </a:prstGeom>
          <a:solidFill>
            <a:srgbClr val="417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600"/>
          </a:p>
        </p:txBody>
      </p:sp>
      <p:sp>
        <p:nvSpPr>
          <p:cNvPr id="148" name="Rectangle 147"/>
          <p:cNvSpPr/>
          <p:nvPr/>
        </p:nvSpPr>
        <p:spPr>
          <a:xfrm>
            <a:off x="6104968" y="4592823"/>
            <a:ext cx="151749" cy="83260"/>
          </a:xfrm>
          <a:prstGeom prst="rect">
            <a:avLst/>
          </a:prstGeom>
          <a:solidFill>
            <a:srgbClr val="417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600"/>
          </a:p>
        </p:txBody>
      </p:sp>
      <p:sp>
        <p:nvSpPr>
          <p:cNvPr id="149" name="Rectangle 148"/>
          <p:cNvSpPr/>
          <p:nvPr/>
        </p:nvSpPr>
        <p:spPr>
          <a:xfrm>
            <a:off x="6486685" y="4596782"/>
            <a:ext cx="151749" cy="83260"/>
          </a:xfrm>
          <a:prstGeom prst="rect">
            <a:avLst/>
          </a:prstGeom>
          <a:solidFill>
            <a:srgbClr val="417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600"/>
          </a:p>
        </p:txBody>
      </p:sp>
      <p:sp>
        <p:nvSpPr>
          <p:cNvPr id="150" name="Rectangle 149"/>
          <p:cNvSpPr/>
          <p:nvPr/>
        </p:nvSpPr>
        <p:spPr>
          <a:xfrm>
            <a:off x="5177352" y="4598299"/>
            <a:ext cx="151749" cy="83260"/>
          </a:xfrm>
          <a:prstGeom prst="rect">
            <a:avLst/>
          </a:prstGeom>
          <a:solidFill>
            <a:srgbClr val="417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600"/>
          </a:p>
        </p:txBody>
      </p:sp>
      <p:sp>
        <p:nvSpPr>
          <p:cNvPr id="151" name="TextBox 150"/>
          <p:cNvSpPr txBox="1"/>
          <p:nvPr/>
        </p:nvSpPr>
        <p:spPr>
          <a:xfrm>
            <a:off x="6977452" y="1423266"/>
            <a:ext cx="932943" cy="261610"/>
          </a:xfrm>
          <a:prstGeom prst="rect">
            <a:avLst/>
          </a:prstGeom>
          <a:noFill/>
        </p:spPr>
        <p:txBody>
          <a:bodyPr wrap="square" rtlCol="0">
            <a:spAutoFit/>
          </a:bodyPr>
          <a:lstStyle/>
          <a:p>
            <a:r>
              <a:rPr lang="pt-PT" sz="1100" b="1" dirty="0" err="1" smtClean="0">
                <a:solidFill>
                  <a:srgbClr val="0070C0"/>
                </a:solidFill>
              </a:rPr>
              <a:t>Atmosphere</a:t>
            </a:r>
            <a:endParaRPr lang="pt-PT" sz="1100" b="1" dirty="0">
              <a:solidFill>
                <a:srgbClr val="0070C0"/>
              </a:solidFill>
            </a:endParaRPr>
          </a:p>
        </p:txBody>
      </p:sp>
      <p:grpSp>
        <p:nvGrpSpPr>
          <p:cNvPr id="152" name="Group 151"/>
          <p:cNvGrpSpPr/>
          <p:nvPr/>
        </p:nvGrpSpPr>
        <p:grpSpPr>
          <a:xfrm flipH="1">
            <a:off x="7347595" y="4066113"/>
            <a:ext cx="1310859" cy="947025"/>
            <a:chOff x="2436001" y="4711958"/>
            <a:chExt cx="1451683" cy="1048762"/>
          </a:xfrm>
        </p:grpSpPr>
        <p:sp>
          <p:nvSpPr>
            <p:cNvPr id="183" name="Arc 182"/>
            <p:cNvSpPr/>
            <p:nvPr/>
          </p:nvSpPr>
          <p:spPr>
            <a:xfrm>
              <a:off x="2461152" y="5074920"/>
              <a:ext cx="685800" cy="685800"/>
            </a:xfrm>
            <a:prstGeom prst="arc">
              <a:avLst>
                <a:gd name="adj1" fmla="val 10834376"/>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sz="1600"/>
            </a:p>
          </p:txBody>
        </p:sp>
        <p:cxnSp>
          <p:nvCxnSpPr>
            <p:cNvPr id="184" name="Straight Arrow Connector 183"/>
            <p:cNvCxnSpPr/>
            <p:nvPr/>
          </p:nvCxnSpPr>
          <p:spPr>
            <a:xfrm flipV="1">
              <a:off x="2889504" y="4829577"/>
              <a:ext cx="998180" cy="425176"/>
            </a:xfrm>
            <a:prstGeom prst="straightConnector1">
              <a:avLst/>
            </a:prstGeom>
            <a:ln w="952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a:xfrm>
              <a:off x="2880360" y="4756937"/>
              <a:ext cx="891913" cy="505845"/>
              <a:chOff x="2727960" y="2905137"/>
              <a:chExt cx="3888321" cy="2205245"/>
            </a:xfrm>
          </p:grpSpPr>
          <p:cxnSp>
            <p:nvCxnSpPr>
              <p:cNvPr id="187" name="Straight Arrow Connector 186"/>
              <p:cNvCxnSpPr/>
              <p:nvPr/>
            </p:nvCxnSpPr>
            <p:spPr>
              <a:xfrm flipV="1">
                <a:off x="2737104" y="2959742"/>
                <a:ext cx="3330383" cy="2142610"/>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a:endCxn id="189" idx="4"/>
              </p:cNvCxnSpPr>
              <p:nvPr/>
            </p:nvCxnSpPr>
            <p:spPr>
              <a:xfrm flipV="1">
                <a:off x="2727960" y="4230571"/>
                <a:ext cx="3888321" cy="879811"/>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189" name="Oval 188"/>
              <p:cNvSpPr/>
              <p:nvPr/>
            </p:nvSpPr>
            <p:spPr>
              <a:xfrm rot="20226718">
                <a:off x="6096235" y="2905137"/>
                <a:ext cx="503464" cy="1379750"/>
              </a:xfrm>
              <a:prstGeom prst="ellipse">
                <a:avLst/>
              </a:prstGeom>
              <a:no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600"/>
              </a:p>
            </p:txBody>
          </p:sp>
        </p:grpSp>
        <p:sp>
          <p:nvSpPr>
            <p:cNvPr id="186" name="TextBox 185"/>
            <p:cNvSpPr txBox="1"/>
            <p:nvPr/>
          </p:nvSpPr>
          <p:spPr>
            <a:xfrm>
              <a:off x="2436001" y="4711958"/>
              <a:ext cx="685800" cy="374924"/>
            </a:xfrm>
            <a:prstGeom prst="rect">
              <a:avLst/>
            </a:prstGeom>
            <a:noFill/>
          </p:spPr>
          <p:txBody>
            <a:bodyPr wrap="square" rtlCol="0">
              <a:spAutoFit/>
            </a:bodyPr>
            <a:lstStyle/>
            <a:p>
              <a:r>
                <a:rPr lang="pt-PT" sz="1600" b="1" dirty="0" err="1" smtClean="0">
                  <a:solidFill>
                    <a:srgbClr val="C00000"/>
                  </a:solidFill>
                </a:rPr>
                <a:t>eye</a:t>
              </a:r>
              <a:endParaRPr lang="pt-PT" sz="1600" b="1" dirty="0">
                <a:solidFill>
                  <a:srgbClr val="C00000"/>
                </a:solidFill>
              </a:endParaRPr>
            </a:p>
          </p:txBody>
        </p:sp>
      </p:grpSp>
      <p:grpSp>
        <p:nvGrpSpPr>
          <p:cNvPr id="153" name="Group 152"/>
          <p:cNvGrpSpPr/>
          <p:nvPr/>
        </p:nvGrpSpPr>
        <p:grpSpPr>
          <a:xfrm>
            <a:off x="5652981" y="2790683"/>
            <a:ext cx="1357640" cy="1776798"/>
            <a:chOff x="4848019" y="3156788"/>
            <a:chExt cx="1503489" cy="1967677"/>
          </a:xfrm>
        </p:grpSpPr>
        <p:cxnSp>
          <p:nvCxnSpPr>
            <p:cNvPr id="175" name="Straight Arrow Connector 174"/>
            <p:cNvCxnSpPr/>
            <p:nvPr/>
          </p:nvCxnSpPr>
          <p:spPr>
            <a:xfrm>
              <a:off x="5467009" y="3814554"/>
              <a:ext cx="876950" cy="713130"/>
            </a:xfrm>
            <a:prstGeom prst="straightConnector1">
              <a:avLst/>
            </a:prstGeom>
            <a:ln w="12700">
              <a:solidFill>
                <a:srgbClr val="FF99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a:off x="5853214" y="4400390"/>
              <a:ext cx="471250" cy="508179"/>
            </a:xfrm>
            <a:prstGeom prst="straightConnector1">
              <a:avLst/>
            </a:prstGeom>
            <a:ln w="12700">
              <a:solidFill>
                <a:srgbClr val="FF99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a:off x="5016070" y="3156788"/>
              <a:ext cx="1335438" cy="1187883"/>
            </a:xfrm>
            <a:prstGeom prst="straightConnector1">
              <a:avLst/>
            </a:prstGeom>
            <a:ln w="12700">
              <a:solidFill>
                <a:srgbClr val="FF99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a:off x="5683789" y="4152045"/>
              <a:ext cx="654077" cy="507241"/>
            </a:xfrm>
            <a:prstGeom prst="straightConnector1">
              <a:avLst/>
            </a:prstGeom>
            <a:ln w="12700">
              <a:solidFill>
                <a:srgbClr val="FF99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a:off x="5711440" y="4501769"/>
              <a:ext cx="302857" cy="622696"/>
            </a:xfrm>
            <a:prstGeom prst="straightConnector1">
              <a:avLst/>
            </a:prstGeom>
            <a:ln w="12700">
              <a:solidFill>
                <a:srgbClr val="FF99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a:off x="5536330" y="4255436"/>
              <a:ext cx="240671" cy="792878"/>
            </a:xfrm>
            <a:prstGeom prst="straightConnector1">
              <a:avLst/>
            </a:prstGeom>
            <a:ln w="12700">
              <a:solidFill>
                <a:srgbClr val="FF99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a:off x="5305786" y="3937385"/>
              <a:ext cx="346372" cy="1065976"/>
            </a:xfrm>
            <a:prstGeom prst="straightConnector1">
              <a:avLst/>
            </a:prstGeom>
            <a:ln w="12700">
              <a:solidFill>
                <a:srgbClr val="FF99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a:off x="4848019" y="3273550"/>
              <a:ext cx="630298" cy="1673593"/>
            </a:xfrm>
            <a:prstGeom prst="straightConnector1">
              <a:avLst/>
            </a:prstGeom>
            <a:ln w="12700">
              <a:solidFill>
                <a:srgbClr val="FF9900"/>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rot="20901259">
            <a:off x="5306920" y="2427469"/>
            <a:ext cx="593635" cy="592550"/>
            <a:chOff x="3796415" y="2381566"/>
            <a:chExt cx="657408" cy="656207"/>
          </a:xfrm>
        </p:grpSpPr>
        <p:cxnSp>
          <p:nvCxnSpPr>
            <p:cNvPr id="167" name="Straight Arrow Connector 166"/>
            <p:cNvCxnSpPr/>
            <p:nvPr/>
          </p:nvCxnSpPr>
          <p:spPr>
            <a:xfrm flipH="1">
              <a:off x="3796415" y="2708275"/>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a:off x="4160838" y="2708275"/>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rot="5400000">
              <a:off x="3977832" y="2891281"/>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rot="16200000" flipV="1">
              <a:off x="3977832" y="2528059"/>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rot="2700000" flipH="1">
              <a:off x="3850770" y="2579840"/>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rot="2700000">
              <a:off x="4108456" y="2837526"/>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rot="8100000">
              <a:off x="3849646" y="2837526"/>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rot="18900000" flipV="1">
              <a:off x="4106483" y="2580690"/>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rot="20901259">
            <a:off x="5919087" y="3291649"/>
            <a:ext cx="593635" cy="592550"/>
            <a:chOff x="3796415" y="2381566"/>
            <a:chExt cx="657408" cy="656207"/>
          </a:xfrm>
        </p:grpSpPr>
        <p:cxnSp>
          <p:nvCxnSpPr>
            <p:cNvPr id="159" name="Straight Arrow Connector 158"/>
            <p:cNvCxnSpPr/>
            <p:nvPr/>
          </p:nvCxnSpPr>
          <p:spPr>
            <a:xfrm flipH="1">
              <a:off x="3796415" y="2708275"/>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a:off x="4160838" y="2708275"/>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rot="5400000">
              <a:off x="3977832" y="2891281"/>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rot="16200000" flipV="1">
              <a:off x="3977832" y="2528059"/>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rot="2700000" flipH="1">
              <a:off x="3850770" y="2579840"/>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rot="2700000">
              <a:off x="4108456" y="2837526"/>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rot="8100000">
              <a:off x="3849646" y="2837526"/>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rot="18900000" flipV="1">
              <a:off x="4106483" y="2580690"/>
              <a:ext cx="292985" cy="0"/>
            </a:xfrm>
            <a:prstGeom prst="straightConnector1">
              <a:avLst/>
            </a:prstGeom>
            <a:ln w="12700">
              <a:solidFill>
                <a:srgbClr val="0070C0"/>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156" name="TextBox 155"/>
          <p:cNvSpPr txBox="1"/>
          <p:nvPr/>
        </p:nvSpPr>
        <p:spPr>
          <a:xfrm>
            <a:off x="6487042" y="3040334"/>
            <a:ext cx="1465139" cy="472464"/>
          </a:xfrm>
          <a:prstGeom prst="rect">
            <a:avLst/>
          </a:prstGeom>
          <a:noFill/>
        </p:spPr>
        <p:txBody>
          <a:bodyPr wrap="square" rtlCol="0">
            <a:spAutoFit/>
          </a:bodyPr>
          <a:lstStyle/>
          <a:p>
            <a:r>
              <a:rPr lang="pt-PT" sz="1200" b="1" dirty="0" err="1" smtClean="0">
                <a:solidFill>
                  <a:srgbClr val="FF9900"/>
                </a:solidFill>
              </a:rPr>
              <a:t>Direct</a:t>
            </a:r>
            <a:r>
              <a:rPr lang="pt-PT" sz="1200" b="1" dirty="0" smtClean="0">
                <a:solidFill>
                  <a:srgbClr val="FF9900"/>
                </a:solidFill>
              </a:rPr>
              <a:t> </a:t>
            </a:r>
            <a:r>
              <a:rPr lang="pt-PT" sz="1200" b="1" dirty="0" err="1" smtClean="0">
                <a:solidFill>
                  <a:srgbClr val="FF9900"/>
                </a:solidFill>
              </a:rPr>
              <a:t>Cherenkov</a:t>
            </a:r>
            <a:r>
              <a:rPr lang="pt-PT" sz="1200" b="1" dirty="0" smtClean="0">
                <a:solidFill>
                  <a:srgbClr val="FF9900"/>
                </a:solidFill>
              </a:rPr>
              <a:t> </a:t>
            </a:r>
            <a:r>
              <a:rPr lang="pt-PT" sz="1200" b="1" dirty="0" err="1" smtClean="0">
                <a:solidFill>
                  <a:srgbClr val="FF9900"/>
                </a:solidFill>
              </a:rPr>
              <a:t>photons</a:t>
            </a:r>
            <a:endParaRPr lang="pt-PT" sz="1200" b="1" dirty="0">
              <a:solidFill>
                <a:srgbClr val="FF9900"/>
              </a:solidFill>
            </a:endParaRPr>
          </a:p>
        </p:txBody>
      </p:sp>
      <p:sp>
        <p:nvSpPr>
          <p:cNvPr id="157" name="TextBox 156"/>
          <p:cNvSpPr txBox="1"/>
          <p:nvPr/>
        </p:nvSpPr>
        <p:spPr>
          <a:xfrm>
            <a:off x="5679786" y="2192493"/>
            <a:ext cx="1370904" cy="472464"/>
          </a:xfrm>
          <a:prstGeom prst="rect">
            <a:avLst/>
          </a:prstGeom>
          <a:noFill/>
        </p:spPr>
        <p:txBody>
          <a:bodyPr wrap="square" rtlCol="0">
            <a:spAutoFit/>
          </a:bodyPr>
          <a:lstStyle/>
          <a:p>
            <a:r>
              <a:rPr lang="pt-PT" sz="1200" b="1" dirty="0" err="1" smtClean="0">
                <a:solidFill>
                  <a:srgbClr val="0070C0"/>
                </a:solidFill>
              </a:rPr>
              <a:t>Fluorescence</a:t>
            </a:r>
            <a:r>
              <a:rPr lang="pt-PT" sz="1200" b="1" dirty="0" smtClean="0">
                <a:solidFill>
                  <a:srgbClr val="0070C0"/>
                </a:solidFill>
              </a:rPr>
              <a:t> </a:t>
            </a:r>
            <a:r>
              <a:rPr lang="pt-PT" sz="1200" b="1" dirty="0" err="1" smtClean="0">
                <a:solidFill>
                  <a:srgbClr val="0070C0"/>
                </a:solidFill>
              </a:rPr>
              <a:t>photons</a:t>
            </a:r>
            <a:endParaRPr lang="pt-PT" sz="1200" b="1" dirty="0">
              <a:solidFill>
                <a:srgbClr val="0070C0"/>
              </a:solidFill>
            </a:endParaRPr>
          </a:p>
        </p:txBody>
      </p:sp>
      <mc:AlternateContent xmlns:mc="http://schemas.openxmlformats.org/markup-compatibility/2006" xmlns:a14="http://schemas.microsoft.com/office/drawing/2010/main">
        <mc:Choice Requires="a14">
          <p:sp>
            <p:nvSpPr>
              <p:cNvPr id="158" name="TextBox 157"/>
              <p:cNvSpPr txBox="1"/>
              <p:nvPr/>
            </p:nvSpPr>
            <p:spPr>
              <a:xfrm>
                <a:off x="5060080" y="3980782"/>
                <a:ext cx="299056" cy="1826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sz="1100" b="0" i="1" smtClean="0">
                              <a:latin typeface="Cambria Math" panose="02040503050406030204" pitchFamily="18" charset="0"/>
                            </a:rPr>
                          </m:ctrlPr>
                        </m:sSubPr>
                        <m:e>
                          <m:acc>
                            <m:accPr>
                              <m:chr m:val="⃗"/>
                              <m:ctrlPr>
                                <a:rPr lang="pt-PT" sz="1100" i="1" smtClean="0">
                                  <a:latin typeface="Cambria Math" panose="02040503050406030204" pitchFamily="18" charset="0"/>
                                </a:rPr>
                              </m:ctrlPr>
                            </m:accPr>
                            <m:e>
                              <m:r>
                                <a:rPr lang="pt-PT" sz="1100" b="0" i="1" smtClean="0">
                                  <a:latin typeface="Cambria Math" panose="02040503050406030204" pitchFamily="18" charset="0"/>
                                </a:rPr>
                                <m:t>𝑛</m:t>
                              </m:r>
                            </m:e>
                          </m:acc>
                        </m:e>
                        <m:sub>
                          <m:r>
                            <a:rPr lang="pt-PT" sz="1100" b="0" i="1" smtClean="0">
                              <a:latin typeface="Cambria Math" panose="02040503050406030204" pitchFamily="18" charset="0"/>
                            </a:rPr>
                            <m:t>𝑒𝑦𝑒</m:t>
                          </m:r>
                        </m:sub>
                      </m:sSub>
                    </m:oMath>
                  </m:oMathPara>
                </a14:m>
                <a:endParaRPr lang="pt-PT" sz="1100" dirty="0"/>
              </a:p>
            </p:txBody>
          </p:sp>
        </mc:Choice>
        <mc:Fallback xmlns="">
          <p:sp>
            <p:nvSpPr>
              <p:cNvPr id="158" name="TextBox 157"/>
              <p:cNvSpPr txBox="1">
                <a:spLocks noRot="1" noChangeAspect="1" noMove="1" noResize="1" noEditPoints="1" noAdjustHandles="1" noChangeArrowheads="1" noChangeShapeType="1" noTextEdit="1"/>
              </p:cNvSpPr>
              <p:nvPr/>
            </p:nvSpPr>
            <p:spPr>
              <a:xfrm>
                <a:off x="5060080" y="3980782"/>
                <a:ext cx="299056" cy="182614"/>
              </a:xfrm>
              <a:prstGeom prst="rect">
                <a:avLst/>
              </a:prstGeom>
              <a:blipFill rotWithShape="0">
                <a:blip r:embed="rId5"/>
                <a:stretch>
                  <a:fillRect l="-6122" r="-4082" b="-20000"/>
                </a:stretch>
              </a:blipFill>
            </p:spPr>
            <p:txBody>
              <a:bodyPr/>
              <a:lstStyle/>
              <a:p>
                <a:r>
                  <a:rPr lang="en-US">
                    <a:noFill/>
                  </a:rPr>
                  <a:t> </a:t>
                </a:r>
              </a:p>
            </p:txBody>
          </p:sp>
        </mc:Fallback>
      </mc:AlternateContent>
      <p:sp>
        <p:nvSpPr>
          <p:cNvPr id="193" name="Arc 192"/>
          <p:cNvSpPr/>
          <p:nvPr/>
        </p:nvSpPr>
        <p:spPr>
          <a:xfrm>
            <a:off x="-5982724" y="4686467"/>
            <a:ext cx="24276239" cy="4579180"/>
          </a:xfrm>
          <a:prstGeom prst="arc">
            <a:avLst>
              <a:gd name="adj1" fmla="val 13280463"/>
              <a:gd name="adj2" fmla="val 1938591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94" name="Arc 193"/>
          <p:cNvSpPr/>
          <p:nvPr/>
        </p:nvSpPr>
        <p:spPr>
          <a:xfrm>
            <a:off x="-6003009" y="1389406"/>
            <a:ext cx="24276239" cy="4579180"/>
          </a:xfrm>
          <a:prstGeom prst="arc">
            <a:avLst>
              <a:gd name="adj1" fmla="val 13280463"/>
              <a:gd name="adj2" fmla="val 19385911"/>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grpSp>
        <p:nvGrpSpPr>
          <p:cNvPr id="195" name="Group 194"/>
          <p:cNvGrpSpPr/>
          <p:nvPr/>
        </p:nvGrpSpPr>
        <p:grpSpPr>
          <a:xfrm rot="17756754">
            <a:off x="5973953" y="4053518"/>
            <a:ext cx="634006" cy="638020"/>
            <a:chOff x="1236762" y="3125309"/>
            <a:chExt cx="861455" cy="866909"/>
          </a:xfrm>
          <a:effectLst/>
        </p:grpSpPr>
        <p:cxnSp>
          <p:nvCxnSpPr>
            <p:cNvPr id="196" name="Straight Arrow Connector 195"/>
            <p:cNvCxnSpPr/>
            <p:nvPr/>
          </p:nvCxnSpPr>
          <p:spPr>
            <a:xfrm rot="5619034">
              <a:off x="1218760" y="3650180"/>
              <a:ext cx="360040" cy="324036"/>
            </a:xfrm>
            <a:prstGeom prst="straightConnector1">
              <a:avLst/>
            </a:prstGeom>
            <a:ln w="34925">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1583668" y="3685668"/>
              <a:ext cx="93764" cy="247388"/>
            </a:xfrm>
            <a:prstGeom prst="straightConnector1">
              <a:avLst/>
            </a:prstGeom>
            <a:ln w="34925">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1751586" y="3654321"/>
              <a:ext cx="120114" cy="170723"/>
            </a:xfrm>
            <a:prstGeom prst="straightConnector1">
              <a:avLst/>
            </a:prstGeom>
            <a:ln w="34925">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a:off x="1792102" y="3584752"/>
              <a:ext cx="295622" cy="24268"/>
            </a:xfrm>
            <a:prstGeom prst="straightConnector1">
              <a:avLst/>
            </a:prstGeom>
            <a:ln w="34925">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rot="16419034">
              <a:off x="1756179" y="3143311"/>
              <a:ext cx="360040" cy="324036"/>
            </a:xfrm>
            <a:prstGeom prst="straightConnector1">
              <a:avLst/>
            </a:prstGeom>
            <a:ln w="34925">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rot="10800000" flipH="1">
              <a:off x="1669924" y="3176972"/>
              <a:ext cx="93764" cy="247388"/>
            </a:xfrm>
            <a:prstGeom prst="straightConnector1">
              <a:avLst/>
            </a:prstGeom>
            <a:ln w="34925">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rot="10800000">
              <a:off x="1475656" y="3284984"/>
              <a:ext cx="120114" cy="170723"/>
            </a:xfrm>
            <a:prstGeom prst="straightConnector1">
              <a:avLst/>
            </a:prstGeom>
            <a:ln w="34925">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rot="10800000">
              <a:off x="1259632" y="3501008"/>
              <a:ext cx="295622" cy="24268"/>
            </a:xfrm>
            <a:prstGeom prst="straightConnector1">
              <a:avLst/>
            </a:prstGeom>
            <a:ln w="34925">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204" name="Group 203"/>
          <p:cNvGrpSpPr/>
          <p:nvPr/>
        </p:nvGrpSpPr>
        <p:grpSpPr>
          <a:xfrm>
            <a:off x="6456820" y="3612853"/>
            <a:ext cx="476962" cy="476961"/>
            <a:chOff x="3023828" y="3429000"/>
            <a:chExt cx="648072" cy="648071"/>
          </a:xfrm>
          <a:effectLst/>
        </p:grpSpPr>
        <p:cxnSp>
          <p:nvCxnSpPr>
            <p:cNvPr id="205" name="Straight Arrow Connector 204"/>
            <p:cNvCxnSpPr/>
            <p:nvPr/>
          </p:nvCxnSpPr>
          <p:spPr>
            <a:xfrm flipV="1">
              <a:off x="3348038" y="3429000"/>
              <a:ext cx="0" cy="252028"/>
            </a:xfrm>
            <a:prstGeom prst="straightConnector1">
              <a:avLst/>
            </a:prstGeom>
            <a:ln w="31750">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rot="5400000" flipV="1">
              <a:off x="3545886" y="3627022"/>
              <a:ext cx="0" cy="252028"/>
            </a:xfrm>
            <a:prstGeom prst="straightConnector1">
              <a:avLst/>
            </a:prstGeom>
            <a:ln w="31750">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rot="10800000" flipV="1">
              <a:off x="3348038" y="3825043"/>
              <a:ext cx="0" cy="252028"/>
            </a:xfrm>
            <a:prstGeom prst="straightConnector1">
              <a:avLst/>
            </a:prstGeom>
            <a:ln w="31750">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rot="16200000" flipV="1">
              <a:off x="3149842" y="3627022"/>
              <a:ext cx="0" cy="252028"/>
            </a:xfrm>
            <a:prstGeom prst="straightConnector1">
              <a:avLst/>
            </a:prstGeom>
            <a:ln w="31750">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H="1">
              <a:off x="3131840" y="3825044"/>
              <a:ext cx="144016" cy="144016"/>
            </a:xfrm>
            <a:prstGeom prst="straightConnector1">
              <a:avLst/>
            </a:prstGeom>
            <a:ln w="31750">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flipH="1" flipV="1">
              <a:off x="3167510" y="3537012"/>
              <a:ext cx="108346" cy="144016"/>
            </a:xfrm>
            <a:prstGeom prst="straightConnector1">
              <a:avLst/>
            </a:prstGeom>
            <a:ln w="31750">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rot="16200000" flipH="1">
              <a:off x="3419872" y="3825044"/>
              <a:ext cx="144016" cy="144016"/>
            </a:xfrm>
            <a:prstGeom prst="straightConnector1">
              <a:avLst/>
            </a:prstGeom>
            <a:ln w="31750">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rot="10800000" flipH="1">
              <a:off x="3419872" y="3537012"/>
              <a:ext cx="144016" cy="144016"/>
            </a:xfrm>
            <a:prstGeom prst="straightConnector1">
              <a:avLst/>
            </a:prstGeom>
            <a:ln w="31750">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213" name="CaixaDeTexto 16"/>
          <p:cNvSpPr txBox="1">
            <a:spLocks noChangeArrowheads="1"/>
          </p:cNvSpPr>
          <p:nvPr/>
        </p:nvSpPr>
        <p:spPr bwMode="auto">
          <a:xfrm>
            <a:off x="5668969" y="4814077"/>
            <a:ext cx="1420286" cy="461665"/>
          </a:xfrm>
          <a:prstGeom prst="rect">
            <a:avLst/>
          </a:prstGeom>
          <a:noFill/>
          <a:ln w="9525">
            <a:noFill/>
            <a:miter lim="800000"/>
            <a:headEnd/>
            <a:tailEnd/>
          </a:ln>
        </p:spPr>
        <p:txBody>
          <a:bodyPr wrap="square">
            <a:spAutoFit/>
          </a:bodyPr>
          <a:lstStyle/>
          <a:p>
            <a:r>
              <a:rPr lang="pt-PT" sz="1200" dirty="0" err="1" smtClean="0">
                <a:solidFill>
                  <a:srgbClr val="8497B0"/>
                </a:solidFill>
                <a:latin typeface="Calibri" pitchFamily="34" charset="0"/>
              </a:rPr>
              <a:t>Rayleight</a:t>
            </a:r>
            <a:r>
              <a:rPr lang="pt-PT" sz="1200" dirty="0" smtClean="0">
                <a:solidFill>
                  <a:srgbClr val="8497B0"/>
                </a:solidFill>
                <a:latin typeface="Calibri" pitchFamily="34" charset="0"/>
              </a:rPr>
              <a:t> </a:t>
            </a:r>
            <a:r>
              <a:rPr lang="pt-PT" sz="1200" dirty="0" err="1" smtClean="0">
                <a:solidFill>
                  <a:srgbClr val="8497B0"/>
                </a:solidFill>
                <a:latin typeface="Calibri" pitchFamily="34" charset="0"/>
              </a:rPr>
              <a:t>Scattering</a:t>
            </a:r>
            <a:endParaRPr lang="pt-PT" sz="1200" dirty="0" smtClean="0">
              <a:solidFill>
                <a:srgbClr val="8497B0"/>
              </a:solidFill>
              <a:latin typeface="Calibri" pitchFamily="34" charset="0"/>
            </a:endParaRPr>
          </a:p>
          <a:p>
            <a:r>
              <a:rPr lang="pt-PT" sz="1200" dirty="0" smtClean="0">
                <a:solidFill>
                  <a:schemeClr val="accent6">
                    <a:lumMod val="75000"/>
                  </a:schemeClr>
                </a:solidFill>
                <a:latin typeface="Calibri" pitchFamily="34" charset="0"/>
              </a:rPr>
              <a:t>Mie </a:t>
            </a:r>
            <a:r>
              <a:rPr lang="pt-PT" sz="1200" dirty="0" err="1" smtClean="0">
                <a:solidFill>
                  <a:schemeClr val="accent6">
                    <a:lumMod val="75000"/>
                  </a:schemeClr>
                </a:solidFill>
                <a:latin typeface="Calibri" pitchFamily="34" charset="0"/>
              </a:rPr>
              <a:t>Scattering</a:t>
            </a:r>
            <a:endParaRPr lang="pt-PT" sz="1200" dirty="0" smtClean="0">
              <a:solidFill>
                <a:schemeClr val="accent6">
                  <a:lumMod val="75000"/>
                </a:schemeClr>
              </a:solidFill>
              <a:latin typeface="Calibri" pitchFamily="34" charset="0"/>
            </a:endParaRPr>
          </a:p>
        </p:txBody>
      </p:sp>
      <p:sp>
        <p:nvSpPr>
          <p:cNvPr id="214" name="Rounded Rectangle 213"/>
          <p:cNvSpPr/>
          <p:nvPr/>
        </p:nvSpPr>
        <p:spPr>
          <a:xfrm>
            <a:off x="5739893" y="5447676"/>
            <a:ext cx="1007290" cy="448801"/>
          </a:xfrm>
          <a:prstGeom prst="roundRect">
            <a:avLst>
              <a:gd name="adj" fmla="val 4604"/>
            </a:avLst>
          </a:prstGeom>
          <a:solidFill>
            <a:schemeClr val="bg1"/>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Scattering off</a:t>
            </a:r>
            <a:endParaRPr lang="en-GB" sz="1100" dirty="0" smtClean="0">
              <a:solidFill>
                <a:srgbClr val="800000"/>
              </a:solidFill>
              <a:latin typeface="Calibri" pitchFamily="34" charset="0"/>
              <a:cs typeface="Arial" pitchFamily="34" charset="0"/>
            </a:endParaRPr>
          </a:p>
        </p:txBody>
      </p:sp>
      <p:sp>
        <p:nvSpPr>
          <p:cNvPr id="98" name="TextBox 97"/>
          <p:cNvSpPr txBox="1"/>
          <p:nvPr/>
        </p:nvSpPr>
        <p:spPr>
          <a:xfrm>
            <a:off x="206201" y="3322190"/>
            <a:ext cx="2700338" cy="1415772"/>
          </a:xfrm>
          <a:prstGeom prst="rect">
            <a:avLst/>
          </a:prstGeom>
          <a:noFill/>
          <a:ln w="25400">
            <a:solidFill>
              <a:schemeClr val="tx2">
                <a:lumMod val="50000"/>
              </a:schemeClr>
            </a:solidFill>
          </a:ln>
        </p:spPr>
        <p:txBody>
          <a:bodyPr>
            <a:spAutoFit/>
          </a:bodyPr>
          <a:lstStyle/>
          <a:p>
            <a:pPr algn="ctr" fontAlgn="auto">
              <a:spcBef>
                <a:spcPts val="0"/>
              </a:spcBef>
              <a:spcAft>
                <a:spcPts val="0"/>
              </a:spcAft>
              <a:buClr>
                <a:srgbClr val="254159"/>
              </a:buClr>
              <a:buSzPct val="75000"/>
              <a:defRPr/>
            </a:pPr>
            <a:r>
              <a:rPr lang="en-GB" sz="1600" b="1" dirty="0">
                <a:solidFill>
                  <a:schemeClr val="tx2">
                    <a:lumMod val="50000"/>
                  </a:schemeClr>
                </a:solidFill>
                <a:latin typeface="+mn-lt"/>
                <a:cs typeface="+mn-cs"/>
              </a:rPr>
              <a:t>Simulate in </a:t>
            </a:r>
            <a:r>
              <a:rPr lang="en-GB" sz="1600" b="1" dirty="0" smtClean="0">
                <a:solidFill>
                  <a:schemeClr val="tx2">
                    <a:lumMod val="50000"/>
                  </a:schemeClr>
                </a:solidFill>
                <a:latin typeface="+mn-lt"/>
                <a:cs typeface="+mn-cs"/>
              </a:rPr>
              <a:t>The Auger</a:t>
            </a:r>
            <a:br>
              <a:rPr lang="en-GB" sz="1600" b="1" dirty="0" smtClean="0">
                <a:solidFill>
                  <a:schemeClr val="tx2">
                    <a:lumMod val="50000"/>
                  </a:schemeClr>
                </a:solidFill>
                <a:latin typeface="+mn-lt"/>
                <a:cs typeface="+mn-cs"/>
              </a:rPr>
            </a:br>
            <a:r>
              <a:rPr lang="en-GB" sz="1600" b="1" dirty="0" smtClean="0">
                <a:solidFill>
                  <a:schemeClr val="tx2">
                    <a:lumMod val="50000"/>
                  </a:schemeClr>
                </a:solidFill>
                <a:latin typeface="+mn-lt"/>
                <a:cs typeface="+mn-cs"/>
              </a:rPr>
              <a:t> Offline Framework</a:t>
            </a:r>
          </a:p>
          <a:p>
            <a:pPr algn="ctr" fontAlgn="auto">
              <a:spcBef>
                <a:spcPts val="0"/>
              </a:spcBef>
              <a:spcAft>
                <a:spcPts val="0"/>
              </a:spcAft>
              <a:buClr>
                <a:srgbClr val="254159"/>
              </a:buClr>
              <a:buSzPct val="75000"/>
              <a:defRPr/>
            </a:pPr>
            <a:r>
              <a:rPr lang="en-GB" sz="1100" dirty="0" smtClean="0">
                <a:solidFill>
                  <a:schemeClr val="tx2">
                    <a:lumMod val="50000"/>
                  </a:schemeClr>
                </a:solidFill>
              </a:rPr>
              <a:t>(3D and standard simulation)</a:t>
            </a:r>
          </a:p>
          <a:p>
            <a:pPr algn="ctr" fontAlgn="auto">
              <a:spcBef>
                <a:spcPts val="0"/>
              </a:spcBef>
              <a:spcAft>
                <a:spcPts val="0"/>
              </a:spcAft>
              <a:buClr>
                <a:srgbClr val="254159"/>
              </a:buClr>
              <a:buSzPct val="75000"/>
              <a:defRPr/>
            </a:pPr>
            <a:r>
              <a:rPr lang="en-GB" sz="1600" b="1" dirty="0" smtClean="0">
                <a:solidFill>
                  <a:schemeClr val="tx2">
                    <a:lumMod val="50000"/>
                  </a:schemeClr>
                </a:solidFill>
              </a:rPr>
              <a:t>+ </a:t>
            </a:r>
          </a:p>
          <a:p>
            <a:pPr algn="ctr" fontAlgn="auto">
              <a:spcBef>
                <a:spcPts val="0"/>
              </a:spcBef>
              <a:spcAft>
                <a:spcPts val="0"/>
              </a:spcAft>
              <a:buClr>
                <a:srgbClr val="254159"/>
              </a:buClr>
              <a:buSzPct val="75000"/>
              <a:defRPr/>
            </a:pPr>
            <a:r>
              <a:rPr lang="en-GB" sz="1600" b="1" dirty="0" smtClean="0">
                <a:solidFill>
                  <a:schemeClr val="tx2">
                    <a:lumMod val="50000"/>
                  </a:schemeClr>
                </a:solidFill>
              </a:rPr>
              <a:t>Reconstruction</a:t>
            </a:r>
          </a:p>
          <a:p>
            <a:pPr lvl="0" algn="ctr">
              <a:buClr>
                <a:srgbClr val="254159"/>
              </a:buClr>
              <a:buSzPct val="75000"/>
              <a:defRPr/>
            </a:pPr>
            <a:r>
              <a:rPr lang="en-GB" sz="1100" dirty="0" smtClean="0">
                <a:solidFill>
                  <a:srgbClr val="44546A">
                    <a:lumMod val="50000"/>
                  </a:srgbClr>
                </a:solidFill>
              </a:rPr>
              <a:t>(the same for 3D, standard and data)</a:t>
            </a:r>
            <a:endParaRPr lang="en-GB" sz="1100" dirty="0">
              <a:solidFill>
                <a:srgbClr val="44546A">
                  <a:lumMod val="50000"/>
                </a:srgbClr>
              </a:solidFill>
            </a:endParaRPr>
          </a:p>
        </p:txBody>
      </p:sp>
      <p:sp>
        <p:nvSpPr>
          <p:cNvPr id="99" name="Right Arrow 98"/>
          <p:cNvSpPr/>
          <p:nvPr/>
        </p:nvSpPr>
        <p:spPr>
          <a:xfrm rot="5400000">
            <a:off x="1460326" y="2912615"/>
            <a:ext cx="285750" cy="304800"/>
          </a:xfrm>
          <a:prstGeom prst="rightArrow">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0" name="Right Arrow 99"/>
          <p:cNvSpPr/>
          <p:nvPr/>
        </p:nvSpPr>
        <p:spPr>
          <a:xfrm rot="5400000">
            <a:off x="1523671" y="4878350"/>
            <a:ext cx="285750" cy="304800"/>
          </a:xfrm>
          <a:prstGeom prst="rightArrow">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1" name="TextBox 100"/>
          <p:cNvSpPr txBox="1"/>
          <p:nvPr/>
        </p:nvSpPr>
        <p:spPr>
          <a:xfrm>
            <a:off x="206201" y="5292611"/>
            <a:ext cx="2700338" cy="830997"/>
          </a:xfrm>
          <a:prstGeom prst="rect">
            <a:avLst/>
          </a:prstGeom>
          <a:noFill/>
          <a:ln w="25400">
            <a:solidFill>
              <a:schemeClr val="tx2">
                <a:lumMod val="50000"/>
              </a:schemeClr>
            </a:solidFill>
          </a:ln>
        </p:spPr>
        <p:txBody>
          <a:bodyPr>
            <a:spAutoFit/>
          </a:bodyPr>
          <a:lstStyle/>
          <a:p>
            <a:pPr algn="ctr" fontAlgn="auto">
              <a:spcBef>
                <a:spcPts val="0"/>
              </a:spcBef>
              <a:spcAft>
                <a:spcPts val="0"/>
              </a:spcAft>
              <a:buClr>
                <a:srgbClr val="254159"/>
              </a:buClr>
              <a:buSzPct val="75000"/>
              <a:defRPr/>
            </a:pPr>
            <a:r>
              <a:rPr lang="en-GB" sz="1600" b="1" dirty="0" smtClean="0">
                <a:solidFill>
                  <a:schemeClr val="tx2">
                    <a:lumMod val="50000"/>
                  </a:schemeClr>
                </a:solidFill>
                <a:latin typeface="+mn-lt"/>
                <a:cs typeface="+mn-cs"/>
              </a:rPr>
              <a:t>Compare the 3D simulation</a:t>
            </a:r>
          </a:p>
          <a:p>
            <a:pPr algn="ctr" fontAlgn="auto">
              <a:spcBef>
                <a:spcPts val="0"/>
              </a:spcBef>
              <a:spcAft>
                <a:spcPts val="0"/>
              </a:spcAft>
              <a:buClr>
                <a:srgbClr val="254159"/>
              </a:buClr>
              <a:buSzPct val="75000"/>
              <a:defRPr/>
            </a:pPr>
            <a:r>
              <a:rPr lang="en-GB" sz="1600" b="1" dirty="0" smtClean="0">
                <a:solidFill>
                  <a:schemeClr val="tx2">
                    <a:lumMod val="50000"/>
                  </a:schemeClr>
                </a:solidFill>
              </a:rPr>
              <a:t>Standard simulation</a:t>
            </a:r>
          </a:p>
          <a:p>
            <a:pPr algn="ctr" fontAlgn="auto">
              <a:spcBef>
                <a:spcPts val="0"/>
              </a:spcBef>
              <a:spcAft>
                <a:spcPts val="0"/>
              </a:spcAft>
              <a:buClr>
                <a:srgbClr val="254159"/>
              </a:buClr>
              <a:buSzPct val="75000"/>
              <a:defRPr/>
            </a:pPr>
            <a:r>
              <a:rPr lang="en-GB" sz="1600" b="1" dirty="0">
                <a:solidFill>
                  <a:schemeClr val="tx2">
                    <a:lumMod val="50000"/>
                  </a:schemeClr>
                </a:solidFill>
              </a:rPr>
              <a:t>a</a:t>
            </a:r>
            <a:r>
              <a:rPr lang="en-GB" sz="1600" b="1" dirty="0" smtClean="0">
                <a:solidFill>
                  <a:schemeClr val="tx2">
                    <a:lumMod val="50000"/>
                  </a:schemeClr>
                </a:solidFill>
                <a:latin typeface="+mn-lt"/>
                <a:cs typeface="+mn-cs"/>
              </a:rPr>
              <a:t>nd </a:t>
            </a:r>
            <a:r>
              <a:rPr lang="en-GB" sz="1600" b="1" dirty="0" smtClean="0">
                <a:solidFill>
                  <a:schemeClr val="tx2">
                    <a:lumMod val="50000"/>
                  </a:schemeClr>
                </a:solidFill>
              </a:rPr>
              <a:t>DATA</a:t>
            </a:r>
            <a:endParaRPr lang="en-GB" sz="1600" b="1" dirty="0">
              <a:solidFill>
                <a:schemeClr val="tx2">
                  <a:lumMod val="50000"/>
                </a:schemeClr>
              </a:solidFill>
              <a:latin typeface="+mn-lt"/>
              <a:cs typeface="+mn-cs"/>
            </a:endParaRPr>
          </a:p>
        </p:txBody>
      </p:sp>
    </p:spTree>
    <p:extLst>
      <p:ext uri="{BB962C8B-B14F-4D97-AF65-F5344CB8AC3E}">
        <p14:creationId xmlns:p14="http://schemas.microsoft.com/office/powerpoint/2010/main" val="180030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195"/>
                                        </p:tgtEl>
                                        <p:attrNameLst>
                                          <p:attrName>style.visibility</p:attrName>
                                        </p:attrNameLst>
                                      </p:cBhvr>
                                      <p:to>
                                        <p:strVal val="visible"/>
                                      </p:to>
                                    </p:set>
                                    <p:animEffect transition="in" filter="circle(out)">
                                      <p:cBhvr>
                                        <p:cTn id="19" dur="2000"/>
                                        <p:tgtEl>
                                          <p:spTgt spid="195"/>
                                        </p:tgtEl>
                                      </p:cBhvr>
                                    </p:animEffect>
                                  </p:childTnLst>
                                </p:cTn>
                              </p:par>
                              <p:par>
                                <p:cTn id="20" presetID="6" presetClass="entr" presetSubtype="32" fill="hold" nodeType="withEffect">
                                  <p:stCondLst>
                                    <p:cond delay="0"/>
                                  </p:stCondLst>
                                  <p:childTnLst>
                                    <p:set>
                                      <p:cBhvr>
                                        <p:cTn id="21" dur="1" fill="hold">
                                          <p:stCondLst>
                                            <p:cond delay="0"/>
                                          </p:stCondLst>
                                        </p:cTn>
                                        <p:tgtEl>
                                          <p:spTgt spid="204"/>
                                        </p:tgtEl>
                                        <p:attrNameLst>
                                          <p:attrName>style.visibility</p:attrName>
                                        </p:attrNameLst>
                                      </p:cBhvr>
                                      <p:to>
                                        <p:strVal val="visible"/>
                                      </p:to>
                                    </p:set>
                                    <p:animEffect transition="in" filter="circle(out)">
                                      <p:cBhvr>
                                        <p:cTn id="22" dur="2000"/>
                                        <p:tgtEl>
                                          <p:spTgt spid="204"/>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213" grpId="0"/>
      <p:bldP spid="214" grpId="0" animBg="1"/>
      <p:bldP spid="98" grpId="0" animBg="1"/>
      <p:bldP spid="99" grpId="0" animBg="1"/>
      <p:bldP spid="100" grpId="0" animBg="1"/>
      <p:bldP spid="101"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sSub>
                      <m:sSubPr>
                        <m:ctrlPr>
                          <a:rPr lang="pt-PT" b="0" i="1">
                            <a:latin typeface="Cambria Math" panose="02040503050406030204" pitchFamily="18" charset="0"/>
                          </a:rPr>
                        </m:ctrlPr>
                      </m:sSubPr>
                      <m:e>
                        <m:r>
                          <a:rPr lang="pt-PT" b="0" i="1">
                            <a:latin typeface="Cambria Math" panose="02040503050406030204" pitchFamily="18" charset="0"/>
                          </a:rPr>
                          <m:t>𝑋</m:t>
                        </m:r>
                      </m:e>
                      <m:sub>
                        <m:r>
                          <a:rPr lang="pt-PT" b="0" i="1">
                            <a:latin typeface="Cambria Math" panose="02040503050406030204" pitchFamily="18" charset="0"/>
                          </a:rPr>
                          <m:t>𝑚𝑎𝑥</m:t>
                        </m:r>
                      </m:sub>
                    </m:sSub>
                  </m:oMath>
                </a14:m>
                <a:r>
                  <a:rPr lang="en-US" dirty="0" smtClean="0"/>
                  <a:t> from MARTA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1869" b="-13084"/>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8745C66F-FC7B-4C52-931F-EAABACA1CBDF}" type="slidenum">
              <a:rPr lang="en-US" smtClean="0"/>
              <a:pPr/>
              <a:t>150</a:t>
            </a:fld>
            <a:endParaRPr lang="en-US" dirty="0"/>
          </a:p>
        </p:txBody>
      </p:sp>
      <p:pic>
        <p:nvPicPr>
          <p:cNvPr id="6" name="Picture 5"/>
          <p:cNvPicPr>
            <a:picLocks noChangeAspect="1"/>
          </p:cNvPicPr>
          <p:nvPr/>
        </p:nvPicPr>
        <p:blipFill>
          <a:blip r:embed="rId4"/>
          <a:stretch>
            <a:fillRect/>
          </a:stretch>
        </p:blipFill>
        <p:spPr>
          <a:xfrm>
            <a:off x="5216230" y="865484"/>
            <a:ext cx="3036220" cy="2018978"/>
          </a:xfrm>
          <a:prstGeom prst="rect">
            <a:avLst/>
          </a:prstGeom>
        </p:spPr>
      </p:pic>
      <p:pic>
        <p:nvPicPr>
          <p:cNvPr id="7" name="Picture 6"/>
          <p:cNvPicPr>
            <a:picLocks noChangeAspect="1"/>
          </p:cNvPicPr>
          <p:nvPr/>
        </p:nvPicPr>
        <p:blipFill>
          <a:blip r:embed="rId5"/>
          <a:stretch>
            <a:fillRect/>
          </a:stretch>
        </p:blipFill>
        <p:spPr>
          <a:xfrm>
            <a:off x="5231590" y="2867383"/>
            <a:ext cx="3076884" cy="2073179"/>
          </a:xfrm>
          <a:prstGeom prst="rect">
            <a:avLst/>
          </a:prstGeom>
        </p:spPr>
      </p:pic>
      <mc:AlternateContent xmlns:mc="http://schemas.openxmlformats.org/markup-compatibility/2006" xmlns:a14="http://schemas.microsoft.com/office/drawing/2010/main">
        <mc:Choice Requires="a14">
          <p:sp>
            <p:nvSpPr>
              <p:cNvPr id="13" name="Rounded Rectangle 12"/>
              <p:cNvSpPr/>
              <p:nvPr/>
            </p:nvSpPr>
            <p:spPr>
              <a:xfrm>
                <a:off x="572805" y="1121867"/>
                <a:ext cx="3992989" cy="89760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r>
                  <a:rPr lang="pt-PT" b="0" dirty="0" err="1" smtClean="0">
                    <a:solidFill>
                      <a:schemeClr val="bg1"/>
                    </a:solidFill>
                  </a:rPr>
                  <a:t>The</a:t>
                </a:r>
                <a:r>
                  <a:rPr lang="pt-PT" b="0" dirty="0" smtClean="0">
                    <a:solidFill>
                      <a:schemeClr val="bg1"/>
                    </a:solidFill>
                  </a:rPr>
                  <a:t> </a:t>
                </a:r>
                <a:r>
                  <a:rPr lang="pt-PT" b="0" dirty="0" err="1" smtClean="0">
                    <a:solidFill>
                      <a:schemeClr val="bg1"/>
                    </a:solidFill>
                  </a:rPr>
                  <a:t>electromagnetic</a:t>
                </a:r>
                <a:r>
                  <a:rPr lang="pt-PT" b="0" dirty="0" smtClean="0">
                    <a:solidFill>
                      <a:schemeClr val="bg1"/>
                    </a:solidFill>
                  </a:rPr>
                  <a:t> </a:t>
                </a:r>
                <a14:m>
                  <m:oMath xmlns:m="http://schemas.openxmlformats.org/officeDocument/2006/math">
                    <m:sSub>
                      <m:sSubPr>
                        <m:ctrlPr>
                          <a:rPr lang="pt-PT" b="0" i="1" smtClean="0">
                            <a:solidFill>
                              <a:schemeClr val="bg1"/>
                            </a:solidFill>
                            <a:latin typeface="Cambria Math" panose="02040503050406030204" pitchFamily="18" charset="0"/>
                          </a:rPr>
                        </m:ctrlPr>
                      </m:sSubPr>
                      <m:e>
                        <m:r>
                          <a:rPr lang="pt-PT" b="0" i="1" smtClean="0">
                            <a:solidFill>
                              <a:schemeClr val="bg1"/>
                            </a:solidFill>
                            <a:latin typeface="Cambria Math" panose="02040503050406030204" pitchFamily="18" charset="0"/>
                          </a:rPr>
                          <m:t>𝑋</m:t>
                        </m:r>
                      </m:e>
                      <m:sub>
                        <m:r>
                          <a:rPr lang="pt-PT" b="0" i="1" smtClean="0">
                            <a:solidFill>
                              <a:schemeClr val="bg1"/>
                            </a:solidFill>
                            <a:latin typeface="Cambria Math" panose="02040503050406030204" pitchFamily="18" charset="0"/>
                          </a:rPr>
                          <m:t>𝑚𝑎𝑥</m:t>
                        </m:r>
                      </m:sub>
                    </m:sSub>
                  </m:oMath>
                </a14:m>
                <a:r>
                  <a:rPr lang="en-GB" dirty="0" smtClean="0">
                    <a:solidFill>
                      <a:schemeClr val="bg1"/>
                    </a:solidFill>
                  </a:rPr>
                  <a:t> can be obtained from the fraction </a:t>
                </a:r>
                <a14:m>
                  <m:oMath xmlns:m="http://schemas.openxmlformats.org/officeDocument/2006/math">
                    <m:f>
                      <m:fPr>
                        <m:ctrlPr>
                          <a:rPr lang="pt-PT" b="0" i="1" smtClean="0">
                            <a:latin typeface="Cambria Math" panose="02040503050406030204" pitchFamily="18" charset="0"/>
                          </a:rPr>
                        </m:ctrlPr>
                      </m:fPr>
                      <m:num>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1000, </m:t>
                            </m:r>
                            <m:r>
                              <a:rPr lang="pt-PT" b="0" i="1" smtClean="0">
                                <a:latin typeface="Cambria Math" panose="02040503050406030204" pitchFamily="18" charset="0"/>
                              </a:rPr>
                              <m:t>𝐸𝑀</m:t>
                            </m:r>
                          </m:sub>
                        </m:sSub>
                      </m:num>
                      <m:den>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1000, </m:t>
                            </m:r>
                            <m:r>
                              <a:rPr lang="pt-PT" b="0" i="1" smtClean="0">
                                <a:latin typeface="Cambria Math" panose="02040503050406030204" pitchFamily="18" charset="0"/>
                              </a:rPr>
                              <m:t>𝑀𝑈</m:t>
                            </m:r>
                          </m:sub>
                        </m:sSub>
                      </m:den>
                    </m:f>
                  </m:oMath>
                </a14:m>
                <a:endParaRPr lang="en-GB" dirty="0">
                  <a:solidFill>
                    <a:schemeClr val="bg1"/>
                  </a:solidFill>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572805" y="1121867"/>
                <a:ext cx="3992989" cy="897609"/>
              </a:xfrm>
              <a:prstGeom prst="roundRect">
                <a:avLst/>
              </a:prstGeom>
              <a:blipFill rotWithShape="0">
                <a:blip r:embed="rId6"/>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4" name="Rounded Rectangle 13"/>
          <p:cNvSpPr/>
          <p:nvPr/>
        </p:nvSpPr>
        <p:spPr>
          <a:xfrm>
            <a:off x="823913" y="2205038"/>
            <a:ext cx="3555047" cy="1026587"/>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1067813" y="2278952"/>
                <a:ext cx="2634375" cy="5884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panose="02040503050406030204" pitchFamily="18" charset="0"/>
                            </a:rPr>
                          </m:ctrlPr>
                        </m:sSubPr>
                        <m:e>
                          <m:r>
                            <a:rPr lang="pt-PT" b="0" i="1" smtClean="0">
                              <a:latin typeface="Cambria Math" panose="02040503050406030204" pitchFamily="18" charset="0"/>
                            </a:rPr>
                            <m:t>𝑋</m:t>
                          </m:r>
                        </m:e>
                        <m:sub>
                          <m:r>
                            <a:rPr lang="pt-PT" b="0" i="1" smtClean="0">
                              <a:latin typeface="Cambria Math" panose="02040503050406030204" pitchFamily="18" charset="0"/>
                            </a:rPr>
                            <m:t>𝑚𝑎𝑥</m:t>
                          </m:r>
                        </m:sub>
                      </m:sSub>
                      <m:r>
                        <a:rPr lang="pt-PT" b="0" i="1" smtClean="0">
                          <a:latin typeface="Cambria Math" panose="02040503050406030204" pitchFamily="18" charset="0"/>
                        </a:rPr>
                        <m:t>=</m:t>
                      </m:r>
                      <m:r>
                        <a:rPr lang="pt-PT" b="0" i="1" smtClean="0">
                          <a:latin typeface="Cambria Math" panose="02040503050406030204" pitchFamily="18" charset="0"/>
                        </a:rPr>
                        <m:t>𝑏</m:t>
                      </m:r>
                      <m:r>
                        <a:rPr lang="pt-PT" b="0" i="1" smtClean="0">
                          <a:latin typeface="Cambria Math" panose="02040503050406030204" pitchFamily="18" charset="0"/>
                        </a:rPr>
                        <m:t>+</m:t>
                      </m:r>
                      <m:r>
                        <a:rPr lang="pt-PT" b="0" i="1" smtClean="0">
                          <a:latin typeface="Cambria Math" panose="02040503050406030204" pitchFamily="18" charset="0"/>
                        </a:rPr>
                        <m:t>𝑚</m:t>
                      </m:r>
                      <m:r>
                        <a:rPr lang="pt-PT" b="0" i="1" smtClean="0">
                          <a:latin typeface="Cambria Math" panose="02040503050406030204" pitchFamily="18" charset="0"/>
                        </a:rPr>
                        <m:t>(</m:t>
                      </m:r>
                      <m:r>
                        <a:rPr lang="pt-PT" b="0" i="1" smtClean="0">
                          <a:latin typeface="Cambria Math" panose="02040503050406030204" pitchFamily="18" charset="0"/>
                        </a:rPr>
                        <m:t>𝜃</m:t>
                      </m:r>
                      <m:r>
                        <a:rPr lang="pt-PT" b="0" i="1" smtClean="0">
                          <a:latin typeface="Cambria Math" panose="02040503050406030204" pitchFamily="18" charset="0"/>
                        </a:rPr>
                        <m:t>)</m:t>
                      </m:r>
                      <m:f>
                        <m:fPr>
                          <m:ctrlPr>
                            <a:rPr lang="pt-PT" b="0" i="1" smtClean="0">
                              <a:latin typeface="Cambria Math" panose="02040503050406030204" pitchFamily="18" charset="0"/>
                            </a:rPr>
                          </m:ctrlPr>
                        </m:fPr>
                        <m:num>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1000, </m:t>
                              </m:r>
                              <m:r>
                                <a:rPr lang="pt-PT" b="0" i="1" smtClean="0">
                                  <a:latin typeface="Cambria Math" panose="02040503050406030204" pitchFamily="18" charset="0"/>
                                </a:rPr>
                                <m:t>𝐸𝑀</m:t>
                              </m:r>
                            </m:sub>
                          </m:sSub>
                        </m:num>
                        <m:den>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1000, </m:t>
                              </m:r>
                              <m:r>
                                <a:rPr lang="pt-PT" b="0" i="1" smtClean="0">
                                  <a:latin typeface="Cambria Math" panose="02040503050406030204" pitchFamily="18" charset="0"/>
                                </a:rPr>
                                <m:t>𝑀𝑈</m:t>
                              </m:r>
                            </m:sub>
                          </m:sSub>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067813" y="2278952"/>
                <a:ext cx="2634375" cy="588431"/>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108453" y="2884462"/>
                <a:ext cx="313919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1400" b="0" i="1" smtClean="0">
                          <a:latin typeface="Cambria Math" panose="02040503050406030204" pitchFamily="18" charset="0"/>
                        </a:rPr>
                        <m:t>𝑚</m:t>
                      </m:r>
                      <m:d>
                        <m:dPr>
                          <m:ctrlPr>
                            <a:rPr lang="pt-PT" sz="1400" b="0" i="1" smtClean="0">
                              <a:latin typeface="Cambria Math" panose="02040503050406030204" pitchFamily="18" charset="0"/>
                            </a:rPr>
                          </m:ctrlPr>
                        </m:dPr>
                        <m:e>
                          <m:r>
                            <a:rPr lang="pt-PT" sz="1400" b="0" i="1" smtClean="0">
                              <a:latin typeface="Cambria Math" panose="02040503050406030204" pitchFamily="18" charset="0"/>
                            </a:rPr>
                            <m:t>𝜃</m:t>
                          </m:r>
                        </m:e>
                      </m:d>
                      <m:r>
                        <a:rPr lang="pt-PT" sz="1400" b="0" i="1" smtClean="0">
                          <a:latin typeface="Cambria Math" panose="02040503050406030204" pitchFamily="18" charset="0"/>
                        </a:rPr>
                        <m:t>=</m:t>
                      </m:r>
                      <m:sSub>
                        <m:sSubPr>
                          <m:ctrlPr>
                            <a:rPr lang="pt-PT" sz="1400" b="0" i="1" smtClean="0">
                              <a:latin typeface="Cambria Math" panose="02040503050406030204" pitchFamily="18" charset="0"/>
                            </a:rPr>
                          </m:ctrlPr>
                        </m:sSubPr>
                        <m:e>
                          <m:r>
                            <a:rPr lang="pt-PT" sz="1400" b="0" i="1" smtClean="0">
                              <a:latin typeface="Cambria Math" panose="02040503050406030204" pitchFamily="18" charset="0"/>
                            </a:rPr>
                            <m:t>𝑚</m:t>
                          </m:r>
                        </m:e>
                        <m:sub>
                          <m:r>
                            <a:rPr lang="pt-PT" sz="1400" b="0" i="1" smtClean="0">
                              <a:latin typeface="Cambria Math" panose="02040503050406030204" pitchFamily="18" charset="0"/>
                            </a:rPr>
                            <m:t>0</m:t>
                          </m:r>
                        </m:sub>
                      </m:sSub>
                      <m:r>
                        <a:rPr lang="pt-PT" sz="1400" b="0" i="1" smtClean="0">
                          <a:latin typeface="Cambria Math" panose="02040503050406030204" pitchFamily="18" charset="0"/>
                        </a:rPr>
                        <m:t>+</m:t>
                      </m:r>
                      <m:sSub>
                        <m:sSubPr>
                          <m:ctrlPr>
                            <a:rPr lang="pt-PT" sz="1400" b="0" i="1" smtClean="0">
                              <a:latin typeface="Cambria Math" panose="02040503050406030204" pitchFamily="18" charset="0"/>
                            </a:rPr>
                          </m:ctrlPr>
                        </m:sSubPr>
                        <m:e>
                          <m:r>
                            <a:rPr lang="pt-PT" sz="1400" b="0" i="1" smtClean="0">
                              <a:latin typeface="Cambria Math" panose="02040503050406030204" pitchFamily="18" charset="0"/>
                            </a:rPr>
                            <m:t>𝑚</m:t>
                          </m:r>
                        </m:e>
                        <m:sub>
                          <m:r>
                            <a:rPr lang="pt-PT" sz="1400" b="0" i="1" smtClean="0">
                              <a:latin typeface="Cambria Math" panose="02040503050406030204" pitchFamily="18" charset="0"/>
                            </a:rPr>
                            <m:t>1</m:t>
                          </m:r>
                        </m:sub>
                      </m:sSub>
                      <m:func>
                        <m:funcPr>
                          <m:ctrlPr>
                            <a:rPr lang="pt-PT" sz="1400" b="0" i="1" smtClean="0">
                              <a:latin typeface="Cambria Math" panose="02040503050406030204" pitchFamily="18" charset="0"/>
                            </a:rPr>
                          </m:ctrlPr>
                        </m:funcPr>
                        <m:fName>
                          <m:r>
                            <m:rPr>
                              <m:sty m:val="p"/>
                            </m:rPr>
                            <a:rPr lang="pt-PT" sz="1400" b="0" i="0" smtClean="0">
                              <a:latin typeface="Cambria Math" panose="02040503050406030204" pitchFamily="18" charset="0"/>
                            </a:rPr>
                            <m:t>sec</m:t>
                          </m:r>
                        </m:fName>
                        <m:e>
                          <m:d>
                            <m:dPr>
                              <m:ctrlPr>
                                <a:rPr lang="pt-PT" sz="1400" b="0" i="1" smtClean="0">
                                  <a:latin typeface="Cambria Math" panose="02040503050406030204" pitchFamily="18" charset="0"/>
                                </a:rPr>
                              </m:ctrlPr>
                            </m:dPr>
                            <m:e>
                              <m:r>
                                <a:rPr lang="pt-PT" sz="1400" b="0" i="1" smtClean="0">
                                  <a:latin typeface="Cambria Math" panose="02040503050406030204" pitchFamily="18" charset="0"/>
                                </a:rPr>
                                <m:t>𝜃</m:t>
                              </m:r>
                            </m:e>
                          </m:d>
                        </m:e>
                      </m:func>
                      <m:r>
                        <a:rPr lang="pt-PT" sz="1400" b="0" i="1" smtClean="0">
                          <a:latin typeface="Cambria Math" panose="02040503050406030204" pitchFamily="18" charset="0"/>
                        </a:rPr>
                        <m:t>+</m:t>
                      </m:r>
                      <m:sSub>
                        <m:sSubPr>
                          <m:ctrlPr>
                            <a:rPr lang="pt-PT" sz="1400" b="0" i="1" smtClean="0">
                              <a:latin typeface="Cambria Math" panose="02040503050406030204" pitchFamily="18" charset="0"/>
                            </a:rPr>
                          </m:ctrlPr>
                        </m:sSubPr>
                        <m:e>
                          <m:r>
                            <a:rPr lang="pt-PT" sz="1400" b="0" i="1" smtClean="0">
                              <a:latin typeface="Cambria Math" panose="02040503050406030204" pitchFamily="18" charset="0"/>
                            </a:rPr>
                            <m:t>𝑚</m:t>
                          </m:r>
                        </m:e>
                        <m:sub>
                          <m:r>
                            <a:rPr lang="pt-PT" sz="1400" b="0" i="1" smtClean="0">
                              <a:latin typeface="Cambria Math" panose="02040503050406030204" pitchFamily="18" charset="0"/>
                            </a:rPr>
                            <m:t>2</m:t>
                          </m:r>
                        </m:sub>
                      </m:sSub>
                      <m:func>
                        <m:funcPr>
                          <m:ctrlPr>
                            <a:rPr lang="pt-PT" sz="1400" b="0" i="1" smtClean="0">
                              <a:latin typeface="Cambria Math" panose="02040503050406030204" pitchFamily="18" charset="0"/>
                            </a:rPr>
                          </m:ctrlPr>
                        </m:funcPr>
                        <m:fName>
                          <m:sSup>
                            <m:sSupPr>
                              <m:ctrlPr>
                                <a:rPr lang="pt-PT" sz="1400" b="0" i="1" smtClean="0">
                                  <a:latin typeface="Cambria Math" panose="02040503050406030204" pitchFamily="18" charset="0"/>
                                </a:rPr>
                              </m:ctrlPr>
                            </m:sSupPr>
                            <m:e>
                              <m:r>
                                <m:rPr>
                                  <m:sty m:val="p"/>
                                </m:rPr>
                                <a:rPr lang="pt-PT" sz="1400" b="0" i="0" smtClean="0">
                                  <a:latin typeface="Cambria Math" panose="02040503050406030204" pitchFamily="18" charset="0"/>
                                </a:rPr>
                                <m:t>sec</m:t>
                              </m:r>
                            </m:e>
                            <m:sup>
                              <m:r>
                                <a:rPr lang="pt-PT" sz="1400" b="0" i="1" smtClean="0">
                                  <a:latin typeface="Cambria Math" panose="02040503050406030204" pitchFamily="18" charset="0"/>
                                </a:rPr>
                                <m:t>2</m:t>
                              </m:r>
                            </m:sup>
                          </m:sSup>
                        </m:fName>
                        <m:e>
                          <m:r>
                            <a:rPr lang="pt-PT" sz="1400" b="0" i="1" smtClean="0">
                              <a:latin typeface="Cambria Math" panose="02040503050406030204" pitchFamily="18" charset="0"/>
                            </a:rPr>
                            <m:t>(</m:t>
                          </m:r>
                          <m:r>
                            <a:rPr lang="pt-PT" sz="1400" b="0" i="1" smtClean="0">
                              <a:latin typeface="Cambria Math" panose="02040503050406030204" pitchFamily="18" charset="0"/>
                            </a:rPr>
                            <m:t>𝜃</m:t>
                          </m:r>
                          <m:r>
                            <a:rPr lang="pt-PT" sz="1400" b="0" i="1" smtClean="0">
                              <a:latin typeface="Cambria Math" panose="02040503050406030204" pitchFamily="18" charset="0"/>
                            </a:rPr>
                            <m:t>)</m:t>
                          </m:r>
                        </m:e>
                      </m:func>
                    </m:oMath>
                  </m:oMathPara>
                </a14:m>
                <a:endParaRPr lang="en-US" sz="1400" dirty="0"/>
              </a:p>
            </p:txBody>
          </p:sp>
        </mc:Choice>
        <mc:Fallback xmlns="">
          <p:sp>
            <p:nvSpPr>
              <p:cNvPr id="9" name="Rectangle 8"/>
              <p:cNvSpPr>
                <a:spLocks noRot="1" noChangeAspect="1" noMove="1" noResize="1" noEditPoints="1" noAdjustHandles="1" noChangeArrowheads="1" noChangeShapeType="1" noTextEdit="1"/>
              </p:cNvSpPr>
              <p:nvPr/>
            </p:nvSpPr>
            <p:spPr>
              <a:xfrm>
                <a:off x="1108453" y="2884462"/>
                <a:ext cx="3139193" cy="307777"/>
              </a:xfrm>
              <a:prstGeom prst="rect">
                <a:avLst/>
              </a:prstGeom>
              <a:blipFill rotWithShape="0">
                <a:blip r:embed="rId8"/>
                <a:stretch>
                  <a:fillRect b="-7843"/>
                </a:stretch>
              </a:blipFill>
            </p:spPr>
            <p:txBody>
              <a:bodyPr/>
              <a:lstStyle/>
              <a:p>
                <a:r>
                  <a:rPr lang="en-US">
                    <a:noFill/>
                  </a:rPr>
                  <a:t> </a:t>
                </a:r>
              </a:p>
            </p:txBody>
          </p:sp>
        </mc:Fallback>
      </mc:AlternateContent>
      <p:sp>
        <p:nvSpPr>
          <p:cNvPr id="15" name="Rounded Rectangle 14"/>
          <p:cNvSpPr/>
          <p:nvPr/>
        </p:nvSpPr>
        <p:spPr>
          <a:xfrm>
            <a:off x="6332019" y="1896470"/>
            <a:ext cx="804641" cy="246012"/>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1600" b="1" dirty="0" err="1" smtClean="0">
                <a:solidFill>
                  <a:srgbClr val="0070C0"/>
                </a:solidFill>
                <a:cs typeface="Arial" pitchFamily="34" charset="0"/>
              </a:rPr>
              <a:t>Proton</a:t>
            </a:r>
            <a:endParaRPr lang="en-GB" sz="1600" b="1" dirty="0" smtClean="0">
              <a:solidFill>
                <a:srgbClr val="0070C0"/>
              </a:solidFill>
              <a:latin typeface="Calibri" pitchFamily="34" charset="0"/>
              <a:cs typeface="Arial" pitchFamily="34" charset="0"/>
            </a:endParaRPr>
          </a:p>
        </p:txBody>
      </p:sp>
      <p:sp>
        <p:nvSpPr>
          <p:cNvPr id="16" name="Rounded Rectangle 15"/>
          <p:cNvSpPr/>
          <p:nvPr/>
        </p:nvSpPr>
        <p:spPr>
          <a:xfrm>
            <a:off x="6332018" y="4021375"/>
            <a:ext cx="804641" cy="246012"/>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1600" b="1" dirty="0" err="1" smtClean="0">
                <a:solidFill>
                  <a:srgbClr val="FF0000"/>
                </a:solidFill>
                <a:cs typeface="Arial" pitchFamily="34" charset="0"/>
              </a:rPr>
              <a:t>Iron</a:t>
            </a:r>
            <a:endParaRPr lang="en-GB" sz="1600" b="1" dirty="0" smtClean="0">
              <a:solidFill>
                <a:srgbClr val="FF0000"/>
              </a:solidFill>
              <a:latin typeface="Calibri" pitchFamily="34" charset="0"/>
              <a:cs typeface="Arial" pitchFamily="34" charset="0"/>
            </a:endParaRPr>
          </a:p>
        </p:txBody>
      </p:sp>
      <p:pic>
        <p:nvPicPr>
          <p:cNvPr id="20" name="Picture 19"/>
          <p:cNvPicPr>
            <a:picLocks noChangeAspect="1"/>
          </p:cNvPicPr>
          <p:nvPr/>
        </p:nvPicPr>
        <p:blipFill>
          <a:blip r:embed="rId9"/>
          <a:stretch>
            <a:fillRect/>
          </a:stretch>
        </p:blipFill>
        <p:spPr>
          <a:xfrm>
            <a:off x="1960304" y="5584741"/>
            <a:ext cx="5926376" cy="985468"/>
          </a:xfrm>
          <a:prstGeom prst="rect">
            <a:avLst/>
          </a:prstGeom>
        </p:spPr>
      </p:pic>
      <p:pic>
        <p:nvPicPr>
          <p:cNvPr id="3" name="Picture 2"/>
          <p:cNvPicPr>
            <a:picLocks noChangeAspect="1"/>
          </p:cNvPicPr>
          <p:nvPr/>
        </p:nvPicPr>
        <p:blipFill>
          <a:blip r:embed="rId10"/>
          <a:stretch>
            <a:fillRect/>
          </a:stretch>
        </p:blipFill>
        <p:spPr>
          <a:xfrm>
            <a:off x="510050" y="3959086"/>
            <a:ext cx="2265044" cy="1521337"/>
          </a:xfrm>
          <a:prstGeom prst="rect">
            <a:avLst/>
          </a:prstGeom>
        </p:spPr>
      </p:pic>
      <p:pic>
        <p:nvPicPr>
          <p:cNvPr id="4" name="Picture 3"/>
          <p:cNvPicPr>
            <a:picLocks noChangeAspect="1"/>
          </p:cNvPicPr>
          <p:nvPr/>
        </p:nvPicPr>
        <p:blipFill>
          <a:blip r:embed="rId11"/>
          <a:stretch>
            <a:fillRect/>
          </a:stretch>
        </p:blipFill>
        <p:spPr>
          <a:xfrm>
            <a:off x="2845652" y="3967521"/>
            <a:ext cx="2244821" cy="1516282"/>
          </a:xfrm>
          <a:prstGeom prst="rect">
            <a:avLst/>
          </a:prstGeom>
        </p:spPr>
      </p:pic>
    </p:spTree>
    <p:extLst>
      <p:ext uri="{BB962C8B-B14F-4D97-AF65-F5344CB8AC3E}">
        <p14:creationId xmlns:p14="http://schemas.microsoft.com/office/powerpoint/2010/main" val="282516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68313" y="5939461"/>
            <a:ext cx="4153392" cy="6906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sSub>
                      <m:sSubPr>
                        <m:ctrlPr>
                          <a:rPr lang="pt-PT" b="0" i="1">
                            <a:latin typeface="Cambria Math" panose="02040503050406030204" pitchFamily="18" charset="0"/>
                          </a:rPr>
                        </m:ctrlPr>
                      </m:sSubPr>
                      <m:e>
                        <m:r>
                          <a:rPr lang="pt-PT" b="0" i="1">
                            <a:latin typeface="Cambria Math" panose="02040503050406030204" pitchFamily="18" charset="0"/>
                          </a:rPr>
                          <m:t>𝑋</m:t>
                        </m:r>
                      </m:e>
                      <m:sub>
                        <m:r>
                          <a:rPr lang="pt-PT" b="0" i="1">
                            <a:latin typeface="Cambria Math" panose="02040503050406030204" pitchFamily="18" charset="0"/>
                          </a:rPr>
                          <m:t>𝑚𝑎𝑥</m:t>
                        </m:r>
                      </m:sub>
                    </m:sSub>
                  </m:oMath>
                </a14:m>
                <a:r>
                  <a:rPr lang="en-US" dirty="0"/>
                  <a:t> from MARTA</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t="-1869" b="-1308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151</a:t>
            </a:fld>
            <a:endParaRPr lang="en-US" dirty="0"/>
          </a:p>
        </p:txBody>
      </p:sp>
      <p:pic>
        <p:nvPicPr>
          <p:cNvPr id="5" name="Picture 4"/>
          <p:cNvPicPr>
            <a:picLocks noChangeAspect="1"/>
          </p:cNvPicPr>
          <p:nvPr/>
        </p:nvPicPr>
        <p:blipFill>
          <a:blip r:embed="rId5"/>
          <a:stretch>
            <a:fillRect/>
          </a:stretch>
        </p:blipFill>
        <p:spPr>
          <a:xfrm>
            <a:off x="5125390" y="1843822"/>
            <a:ext cx="3053250" cy="2004667"/>
          </a:xfrm>
          <a:prstGeom prst="rect">
            <a:avLst/>
          </a:prstGeom>
        </p:spPr>
      </p:pic>
      <p:pic>
        <p:nvPicPr>
          <p:cNvPr id="6" name="Picture 5"/>
          <p:cNvPicPr>
            <a:picLocks noChangeAspect="1"/>
          </p:cNvPicPr>
          <p:nvPr/>
        </p:nvPicPr>
        <p:blipFill>
          <a:blip r:embed="rId6"/>
          <a:stretch>
            <a:fillRect/>
          </a:stretch>
        </p:blipFill>
        <p:spPr>
          <a:xfrm>
            <a:off x="5060702" y="4137964"/>
            <a:ext cx="3182625" cy="2088734"/>
          </a:xfrm>
          <a:prstGeom prst="rect">
            <a:avLst/>
          </a:prstGeom>
        </p:spPr>
      </p:pic>
      <p:pic>
        <p:nvPicPr>
          <p:cNvPr id="8" name="Picture 7"/>
          <p:cNvPicPr>
            <a:picLocks noChangeAspect="1"/>
          </p:cNvPicPr>
          <p:nvPr/>
        </p:nvPicPr>
        <p:blipFill>
          <a:blip r:embed="rId7"/>
          <a:stretch>
            <a:fillRect/>
          </a:stretch>
        </p:blipFill>
        <p:spPr>
          <a:xfrm>
            <a:off x="729192" y="3901967"/>
            <a:ext cx="3104498" cy="2046921"/>
          </a:xfrm>
          <a:prstGeom prst="rect">
            <a:avLst/>
          </a:prstGeom>
        </p:spPr>
      </p:pic>
      <p:pic>
        <p:nvPicPr>
          <p:cNvPr id="9" name="Picture 8"/>
          <p:cNvPicPr>
            <a:picLocks noChangeAspect="1"/>
          </p:cNvPicPr>
          <p:nvPr/>
        </p:nvPicPr>
        <p:blipFill>
          <a:blip r:embed="rId8"/>
          <a:stretch>
            <a:fillRect/>
          </a:stretch>
        </p:blipFill>
        <p:spPr>
          <a:xfrm>
            <a:off x="729192" y="1737316"/>
            <a:ext cx="3028779" cy="2031152"/>
          </a:xfrm>
          <a:prstGeom prst="rect">
            <a:avLst/>
          </a:prstGeom>
        </p:spPr>
      </p:pic>
      <mc:AlternateContent xmlns:mc="http://schemas.openxmlformats.org/markup-compatibility/2006" xmlns:a14="http://schemas.microsoft.com/office/drawing/2010/main">
        <mc:Choice Requires="a14">
          <p:sp>
            <p:nvSpPr>
              <p:cNvPr id="10" name="Rounded Rectangle 9"/>
              <p:cNvSpPr/>
              <p:nvPr/>
            </p:nvSpPr>
            <p:spPr>
              <a:xfrm>
                <a:off x="65989" y="999315"/>
                <a:ext cx="3767701" cy="42914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14:m>
                  <m:oMath xmlns:m="http://schemas.openxmlformats.org/officeDocument/2006/math">
                    <m:sSub>
                      <m:sSubPr>
                        <m:ctrlPr>
                          <a:rPr lang="pt-PT" b="0" i="1" smtClean="0">
                            <a:solidFill>
                              <a:schemeClr val="bg1"/>
                            </a:solidFill>
                            <a:latin typeface="Cambria Math" panose="02040503050406030204" pitchFamily="18" charset="0"/>
                          </a:rPr>
                        </m:ctrlPr>
                      </m:sSubPr>
                      <m:e>
                        <m:r>
                          <a:rPr lang="pt-PT" b="0" i="1" smtClean="0">
                            <a:solidFill>
                              <a:schemeClr val="bg1"/>
                            </a:solidFill>
                            <a:latin typeface="Cambria Math" panose="02040503050406030204" pitchFamily="18" charset="0"/>
                          </a:rPr>
                          <m:t>𝑋</m:t>
                        </m:r>
                      </m:e>
                      <m:sub>
                        <m:r>
                          <a:rPr lang="pt-PT" b="0" i="1" smtClean="0">
                            <a:solidFill>
                              <a:schemeClr val="bg1"/>
                            </a:solidFill>
                            <a:latin typeface="Cambria Math" panose="02040503050406030204" pitchFamily="18" charset="0"/>
                          </a:rPr>
                          <m:t>𝑚𝑎𝑥</m:t>
                        </m:r>
                      </m:sub>
                    </m:sSub>
                  </m:oMath>
                </a14:m>
                <a:r>
                  <a:rPr lang="pt-PT" dirty="0" smtClean="0">
                    <a:solidFill>
                      <a:schemeClr val="bg1"/>
                    </a:solidFill>
                  </a:rPr>
                  <a:t> </a:t>
                </a:r>
                <a:r>
                  <a:rPr lang="pt-PT" dirty="0" err="1" smtClean="0">
                    <a:solidFill>
                      <a:schemeClr val="bg1"/>
                    </a:solidFill>
                  </a:rPr>
                  <a:t>Resolution</a:t>
                </a:r>
                <a:endParaRPr lang="en-GB" dirty="0">
                  <a:solidFill>
                    <a:schemeClr val="bg1"/>
                  </a:solidFill>
                </a:endParaRPr>
              </a:p>
            </p:txBody>
          </p:sp>
        </mc:Choice>
        <mc:Fallback xmlns="">
          <p:sp>
            <p:nvSpPr>
              <p:cNvPr id="10" name="Rounded Rectangle 9"/>
              <p:cNvSpPr>
                <a:spLocks noRot="1" noChangeAspect="1" noMove="1" noResize="1" noEditPoints="1" noAdjustHandles="1" noChangeArrowheads="1" noChangeShapeType="1" noTextEdit="1"/>
              </p:cNvSpPr>
              <p:nvPr/>
            </p:nvSpPr>
            <p:spPr>
              <a:xfrm>
                <a:off x="65989" y="999315"/>
                <a:ext cx="3767701" cy="429141"/>
              </a:xfrm>
              <a:prstGeom prst="roundRect">
                <a:avLst/>
              </a:prstGeom>
              <a:blipFill rotWithShape="0">
                <a:blip r:embed="rId9"/>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1" name="Rounded Rectangle 10"/>
          <p:cNvSpPr/>
          <p:nvPr/>
        </p:nvSpPr>
        <p:spPr>
          <a:xfrm>
            <a:off x="1629095" y="1453648"/>
            <a:ext cx="1044004" cy="283667"/>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b="1" dirty="0" err="1" smtClean="0">
                <a:solidFill>
                  <a:srgbClr val="0070C0"/>
                </a:solidFill>
                <a:cs typeface="Arial" pitchFamily="34" charset="0"/>
              </a:rPr>
              <a:t>Proton</a:t>
            </a:r>
            <a:endParaRPr lang="en-GB" b="1" dirty="0" smtClean="0">
              <a:solidFill>
                <a:srgbClr val="0070C0"/>
              </a:solidFill>
              <a:latin typeface="Calibri" pitchFamily="34" charset="0"/>
              <a:cs typeface="Arial" pitchFamily="34" charset="0"/>
            </a:endParaRPr>
          </a:p>
        </p:txBody>
      </p:sp>
      <p:sp>
        <p:nvSpPr>
          <p:cNvPr id="12" name="Rounded Rectangle 11"/>
          <p:cNvSpPr/>
          <p:nvPr/>
        </p:nvSpPr>
        <p:spPr>
          <a:xfrm>
            <a:off x="1629095" y="3632081"/>
            <a:ext cx="1044004" cy="283667"/>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b="1" dirty="0" err="1" smtClean="0">
                <a:solidFill>
                  <a:srgbClr val="FF0000"/>
                </a:solidFill>
                <a:cs typeface="Arial" pitchFamily="34" charset="0"/>
              </a:rPr>
              <a:t>Iron</a:t>
            </a:r>
            <a:endParaRPr lang="en-GB" b="1" dirty="0" smtClean="0">
              <a:solidFill>
                <a:srgbClr val="FF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3" name="Rounded Rectangle 12"/>
              <p:cNvSpPr/>
              <p:nvPr/>
            </p:nvSpPr>
            <p:spPr>
              <a:xfrm>
                <a:off x="4768165" y="999315"/>
                <a:ext cx="3767701" cy="42914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r>
                  <a:rPr lang="pt-PT" b="0" dirty="0" smtClean="0">
                    <a:solidFill>
                      <a:schemeClr val="bg1"/>
                    </a:solidFill>
                  </a:rPr>
                  <a:t>Misture </a:t>
                </a:r>
                <a14:m>
                  <m:oMath xmlns:m="http://schemas.openxmlformats.org/officeDocument/2006/math">
                    <m:r>
                      <a:rPr lang="pt-PT" b="0" i="1" smtClean="0">
                        <a:solidFill>
                          <a:schemeClr val="bg1"/>
                        </a:solidFill>
                        <a:latin typeface="Cambria Math" panose="02040503050406030204" pitchFamily="18" charset="0"/>
                      </a:rPr>
                      <m:t>50%/50%</m:t>
                    </m:r>
                  </m:oMath>
                </a14:m>
                <a:r>
                  <a:rPr lang="en-GB" dirty="0" smtClean="0">
                    <a:solidFill>
                      <a:schemeClr val="bg1"/>
                    </a:solidFill>
                  </a:rPr>
                  <a:t> proton iron</a:t>
                </a:r>
                <a:endParaRPr lang="en-GB" dirty="0">
                  <a:solidFill>
                    <a:schemeClr val="bg1"/>
                  </a:solidFill>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4768165" y="999315"/>
                <a:ext cx="3767701" cy="429141"/>
              </a:xfrm>
              <a:prstGeom prst="roundRect">
                <a:avLst/>
              </a:prstGeom>
              <a:blipFill rotWithShape="0">
                <a:blip r:embed="rId10"/>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4" name="Rounded Rectangle 13"/>
          <p:cNvSpPr/>
          <p:nvPr/>
        </p:nvSpPr>
        <p:spPr>
          <a:xfrm>
            <a:off x="5860102" y="1484593"/>
            <a:ext cx="1762472"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chemeClr val="tx1">
                    <a:lumMod val="75000"/>
                    <a:lumOff val="25000"/>
                  </a:schemeClr>
                </a:solidFill>
                <a:latin typeface="Calibri" pitchFamily="34" charset="0"/>
                <a:cs typeface="Arial" pitchFamily="34" charset="0"/>
              </a:rPr>
              <a:t>parametrization</a:t>
            </a:r>
          </a:p>
        </p:txBody>
      </p:sp>
      <p:sp>
        <p:nvSpPr>
          <p:cNvPr id="15" name="Rounded Rectangle 14"/>
          <p:cNvSpPr/>
          <p:nvPr/>
        </p:nvSpPr>
        <p:spPr>
          <a:xfrm>
            <a:off x="5854045" y="3829354"/>
            <a:ext cx="1762472"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chemeClr val="tx1">
                    <a:lumMod val="75000"/>
                    <a:lumOff val="25000"/>
                  </a:schemeClr>
                </a:solidFill>
                <a:latin typeface="Calibri" pitchFamily="34" charset="0"/>
                <a:cs typeface="Arial" pitchFamily="34" charset="0"/>
              </a:rPr>
              <a:t>resolution</a:t>
            </a:r>
          </a:p>
        </p:txBody>
      </p:sp>
    </p:spTree>
    <p:extLst>
      <p:ext uri="{BB962C8B-B14F-4D97-AF65-F5344CB8AC3E}">
        <p14:creationId xmlns:p14="http://schemas.microsoft.com/office/powerpoint/2010/main" val="242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MARTA (Muon </a:t>
            </a:r>
            <a:r>
              <a:rPr lang="en-US" dirty="0" smtClean="0"/>
              <a:t>Auger RPC </a:t>
            </a:r>
            <a:r>
              <a:rPr lang="en-US" dirty="0"/>
              <a:t>for the Tank Array)</a:t>
            </a:r>
          </a:p>
        </p:txBody>
      </p:sp>
      <p:sp>
        <p:nvSpPr>
          <p:cNvPr id="4" name="Slide Number Placeholder 3"/>
          <p:cNvSpPr>
            <a:spLocks noGrp="1"/>
          </p:cNvSpPr>
          <p:nvPr>
            <p:ph type="sldNum" sz="quarter" idx="12"/>
          </p:nvPr>
        </p:nvSpPr>
        <p:spPr/>
        <p:txBody>
          <a:bodyPr/>
          <a:lstStyle/>
          <a:p>
            <a:fld id="{8745C66F-FC7B-4C52-931F-EAABACA1CBDF}" type="slidenum">
              <a:rPr lang="en-US" smtClean="0"/>
              <a:pPr/>
              <a:t>152</a:t>
            </a:fld>
            <a:endParaRPr lang="en-US" dirty="0"/>
          </a:p>
        </p:txBody>
      </p:sp>
      <p:pic>
        <p:nvPicPr>
          <p:cNvPr id="5" name="Picture 4"/>
          <p:cNvPicPr>
            <a:picLocks noChangeAspect="1"/>
          </p:cNvPicPr>
          <p:nvPr/>
        </p:nvPicPr>
        <p:blipFill>
          <a:blip r:embed="rId3"/>
          <a:stretch>
            <a:fillRect/>
          </a:stretch>
        </p:blipFill>
        <p:spPr>
          <a:xfrm>
            <a:off x="1099895" y="1094495"/>
            <a:ext cx="2904546" cy="2384724"/>
          </a:xfrm>
          <a:prstGeom prst="rect">
            <a:avLst/>
          </a:prstGeom>
        </p:spPr>
      </p:pic>
      <p:pic>
        <p:nvPicPr>
          <p:cNvPr id="6" name="Picture 5"/>
          <p:cNvPicPr>
            <a:picLocks noChangeAspect="1"/>
          </p:cNvPicPr>
          <p:nvPr/>
        </p:nvPicPr>
        <p:blipFill>
          <a:blip r:embed="rId4"/>
          <a:stretch>
            <a:fillRect/>
          </a:stretch>
        </p:blipFill>
        <p:spPr>
          <a:xfrm>
            <a:off x="5218477" y="1587719"/>
            <a:ext cx="3439977" cy="1398276"/>
          </a:xfrm>
          <a:prstGeom prst="rect">
            <a:avLst/>
          </a:prstGeom>
        </p:spPr>
      </p:pic>
      <p:pic>
        <p:nvPicPr>
          <p:cNvPr id="8" name="Picture 7"/>
          <p:cNvPicPr>
            <a:picLocks noChangeAspect="1"/>
          </p:cNvPicPr>
          <p:nvPr/>
        </p:nvPicPr>
        <p:blipFill>
          <a:blip r:embed="rId5"/>
          <a:stretch>
            <a:fillRect/>
          </a:stretch>
        </p:blipFill>
        <p:spPr>
          <a:xfrm>
            <a:off x="4872716" y="2935224"/>
            <a:ext cx="853875" cy="206933"/>
          </a:xfrm>
          <a:prstGeom prst="rect">
            <a:avLst/>
          </a:prstGeom>
        </p:spPr>
      </p:pic>
      <p:pic>
        <p:nvPicPr>
          <p:cNvPr id="9" name="Picture 8"/>
          <p:cNvPicPr>
            <a:picLocks noChangeAspect="1"/>
          </p:cNvPicPr>
          <p:nvPr/>
        </p:nvPicPr>
        <p:blipFill>
          <a:blip r:embed="rId6"/>
          <a:stretch>
            <a:fillRect/>
          </a:stretch>
        </p:blipFill>
        <p:spPr>
          <a:xfrm>
            <a:off x="5625132" y="3380250"/>
            <a:ext cx="1811250" cy="239267"/>
          </a:xfrm>
          <a:prstGeom prst="rect">
            <a:avLst/>
          </a:prstGeom>
        </p:spPr>
      </p:pic>
      <p:pic>
        <p:nvPicPr>
          <p:cNvPr id="10" name="Picture 9"/>
          <p:cNvPicPr>
            <a:picLocks noChangeAspect="1"/>
          </p:cNvPicPr>
          <p:nvPr/>
        </p:nvPicPr>
        <p:blipFill>
          <a:blip r:embed="rId7"/>
          <a:stretch>
            <a:fillRect/>
          </a:stretch>
        </p:blipFill>
        <p:spPr>
          <a:xfrm>
            <a:off x="4867847" y="3375752"/>
            <a:ext cx="698625" cy="206933"/>
          </a:xfrm>
          <a:prstGeom prst="rect">
            <a:avLst/>
          </a:prstGeom>
        </p:spPr>
      </p:pic>
      <p:pic>
        <p:nvPicPr>
          <p:cNvPr id="11" name="Picture 10"/>
          <p:cNvPicPr>
            <a:picLocks noChangeAspect="1"/>
          </p:cNvPicPr>
          <p:nvPr/>
        </p:nvPicPr>
        <p:blipFill>
          <a:blip r:embed="rId8"/>
          <a:stretch>
            <a:fillRect/>
          </a:stretch>
        </p:blipFill>
        <p:spPr>
          <a:xfrm>
            <a:off x="4872716" y="3139781"/>
            <a:ext cx="3027375" cy="239267"/>
          </a:xfrm>
          <a:prstGeom prst="rect">
            <a:avLst/>
          </a:prstGeom>
        </p:spPr>
      </p:pic>
      <p:pic>
        <p:nvPicPr>
          <p:cNvPr id="13" name="Picture 12"/>
          <p:cNvPicPr>
            <a:picLocks noChangeAspect="1"/>
          </p:cNvPicPr>
          <p:nvPr/>
        </p:nvPicPr>
        <p:blipFill>
          <a:blip r:embed="rId9"/>
          <a:stretch>
            <a:fillRect/>
          </a:stretch>
        </p:blipFill>
        <p:spPr>
          <a:xfrm>
            <a:off x="7867341" y="3128585"/>
            <a:ext cx="931500" cy="239267"/>
          </a:xfrm>
          <a:prstGeom prst="rect">
            <a:avLst/>
          </a:prstGeom>
        </p:spPr>
      </p:pic>
      <p:pic>
        <p:nvPicPr>
          <p:cNvPr id="15" name="Picture 14"/>
          <p:cNvPicPr>
            <a:picLocks noChangeAspect="1"/>
          </p:cNvPicPr>
          <p:nvPr/>
        </p:nvPicPr>
        <p:blipFill>
          <a:blip r:embed="rId10"/>
          <a:stretch>
            <a:fillRect/>
          </a:stretch>
        </p:blipFill>
        <p:spPr>
          <a:xfrm>
            <a:off x="1074278" y="4369149"/>
            <a:ext cx="1994187" cy="2085839"/>
          </a:xfrm>
          <a:prstGeom prst="rect">
            <a:avLst/>
          </a:prstGeom>
        </p:spPr>
      </p:pic>
      <p:pic>
        <p:nvPicPr>
          <p:cNvPr id="17" name="Picture 16"/>
          <p:cNvPicPr>
            <a:picLocks noChangeAspect="1"/>
          </p:cNvPicPr>
          <p:nvPr/>
        </p:nvPicPr>
        <p:blipFill>
          <a:blip r:embed="rId11"/>
          <a:stretch>
            <a:fillRect/>
          </a:stretch>
        </p:blipFill>
        <p:spPr>
          <a:xfrm>
            <a:off x="5303639" y="4495481"/>
            <a:ext cx="2751240" cy="2025848"/>
          </a:xfrm>
          <a:prstGeom prst="rect">
            <a:avLst/>
          </a:prstGeom>
        </p:spPr>
      </p:pic>
      <p:pic>
        <p:nvPicPr>
          <p:cNvPr id="19" name="Picture 18"/>
          <p:cNvPicPr>
            <a:picLocks noChangeAspect="1"/>
          </p:cNvPicPr>
          <p:nvPr/>
        </p:nvPicPr>
        <p:blipFill>
          <a:blip r:embed="rId12"/>
          <a:stretch>
            <a:fillRect/>
          </a:stretch>
        </p:blipFill>
        <p:spPr>
          <a:xfrm>
            <a:off x="3781363" y="4762636"/>
            <a:ext cx="1345500" cy="291000"/>
          </a:xfrm>
          <a:prstGeom prst="rect">
            <a:avLst/>
          </a:prstGeom>
        </p:spPr>
      </p:pic>
      <p:pic>
        <p:nvPicPr>
          <p:cNvPr id="20" name="Picture 19"/>
          <p:cNvPicPr>
            <a:picLocks noChangeAspect="1"/>
          </p:cNvPicPr>
          <p:nvPr/>
        </p:nvPicPr>
        <p:blipFill>
          <a:blip r:embed="rId13"/>
          <a:stretch>
            <a:fillRect/>
          </a:stretch>
        </p:blipFill>
        <p:spPr>
          <a:xfrm>
            <a:off x="4203105" y="5430724"/>
            <a:ext cx="905625" cy="316867"/>
          </a:xfrm>
          <a:prstGeom prst="rect">
            <a:avLst/>
          </a:prstGeom>
        </p:spPr>
      </p:pic>
      <p:pic>
        <p:nvPicPr>
          <p:cNvPr id="22" name="Picture 21"/>
          <p:cNvPicPr>
            <a:picLocks noChangeAspect="1"/>
          </p:cNvPicPr>
          <p:nvPr/>
        </p:nvPicPr>
        <p:blipFill>
          <a:blip r:embed="rId14"/>
          <a:stretch>
            <a:fillRect/>
          </a:stretch>
        </p:blipFill>
        <p:spPr>
          <a:xfrm>
            <a:off x="3514901" y="5240401"/>
            <a:ext cx="1604250" cy="219867"/>
          </a:xfrm>
          <a:prstGeom prst="rect">
            <a:avLst/>
          </a:prstGeom>
        </p:spPr>
      </p:pic>
      <p:pic>
        <p:nvPicPr>
          <p:cNvPr id="24" name="Picture 23"/>
          <p:cNvPicPr>
            <a:picLocks noChangeAspect="1"/>
          </p:cNvPicPr>
          <p:nvPr/>
        </p:nvPicPr>
        <p:blipFill>
          <a:blip r:embed="rId15"/>
          <a:stretch>
            <a:fillRect/>
          </a:stretch>
        </p:blipFill>
        <p:spPr>
          <a:xfrm>
            <a:off x="598175" y="4714242"/>
            <a:ext cx="476103" cy="373960"/>
          </a:xfrm>
          <a:prstGeom prst="rect">
            <a:avLst/>
          </a:prstGeom>
        </p:spPr>
      </p:pic>
      <p:sp>
        <p:nvSpPr>
          <p:cNvPr id="25" name="Rounded Rectangle 24"/>
          <p:cNvSpPr/>
          <p:nvPr/>
        </p:nvSpPr>
        <p:spPr>
          <a:xfrm>
            <a:off x="522261" y="1016788"/>
            <a:ext cx="3540299" cy="42914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r>
              <a:rPr lang="en-GB" dirty="0" smtClean="0">
                <a:solidFill>
                  <a:schemeClr val="bg1"/>
                </a:solidFill>
              </a:rPr>
              <a:t>MARTA</a:t>
            </a:r>
            <a:endParaRPr lang="en-GB" dirty="0">
              <a:solidFill>
                <a:schemeClr val="bg1"/>
              </a:solidFill>
            </a:endParaRPr>
          </a:p>
        </p:txBody>
      </p:sp>
      <p:sp>
        <p:nvSpPr>
          <p:cNvPr id="26" name="Rounded Rectangle 25"/>
          <p:cNvSpPr/>
          <p:nvPr/>
        </p:nvSpPr>
        <p:spPr>
          <a:xfrm>
            <a:off x="5078849" y="1005478"/>
            <a:ext cx="3540299" cy="42914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r>
              <a:rPr lang="en-GB" dirty="0"/>
              <a:t>RPC </a:t>
            </a:r>
            <a:r>
              <a:rPr lang="en-GB" dirty="0" smtClean="0"/>
              <a:t>- Resistive </a:t>
            </a:r>
            <a:r>
              <a:rPr lang="en-GB" dirty="0"/>
              <a:t>Plate </a:t>
            </a:r>
            <a:r>
              <a:rPr lang="en-GB" dirty="0" smtClean="0"/>
              <a:t>Chambers</a:t>
            </a:r>
            <a:endParaRPr lang="en-GB" dirty="0">
              <a:solidFill>
                <a:schemeClr val="bg1"/>
              </a:solidFill>
            </a:endParaRPr>
          </a:p>
        </p:txBody>
      </p:sp>
      <p:sp>
        <p:nvSpPr>
          <p:cNvPr id="27" name="Rounded Rectangle 26"/>
          <p:cNvSpPr/>
          <p:nvPr/>
        </p:nvSpPr>
        <p:spPr>
          <a:xfrm>
            <a:off x="464142" y="3975650"/>
            <a:ext cx="3540299" cy="42914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r>
              <a:rPr lang="en-GB" dirty="0" smtClean="0">
                <a:solidFill>
                  <a:schemeClr val="bg1"/>
                </a:solidFill>
              </a:rPr>
              <a:t>Signals on RPC</a:t>
            </a:r>
            <a:endParaRPr lang="en-GB" dirty="0">
              <a:solidFill>
                <a:schemeClr val="bg1"/>
              </a:solidFill>
            </a:endParaRPr>
          </a:p>
        </p:txBody>
      </p:sp>
      <p:pic>
        <p:nvPicPr>
          <p:cNvPr id="28" name="Picture 27"/>
          <p:cNvPicPr>
            <a:picLocks noChangeAspect="1"/>
          </p:cNvPicPr>
          <p:nvPr/>
        </p:nvPicPr>
        <p:blipFill>
          <a:blip r:embed="rId15"/>
          <a:stretch>
            <a:fillRect/>
          </a:stretch>
        </p:blipFill>
        <p:spPr>
          <a:xfrm>
            <a:off x="6121935" y="4592051"/>
            <a:ext cx="476103" cy="373960"/>
          </a:xfrm>
          <a:prstGeom prst="rect">
            <a:avLst/>
          </a:prstGeom>
        </p:spPr>
      </p:pic>
      <p:pic>
        <p:nvPicPr>
          <p:cNvPr id="18" name="Picture 17"/>
          <p:cNvPicPr>
            <a:picLocks noChangeAspect="1"/>
          </p:cNvPicPr>
          <p:nvPr/>
        </p:nvPicPr>
        <p:blipFill>
          <a:blip r:embed="rId16"/>
          <a:stretch>
            <a:fillRect/>
          </a:stretch>
        </p:blipFill>
        <p:spPr>
          <a:xfrm>
            <a:off x="3544568" y="4565508"/>
            <a:ext cx="853875" cy="297467"/>
          </a:xfrm>
          <a:prstGeom prst="rect">
            <a:avLst/>
          </a:prstGeom>
        </p:spPr>
      </p:pic>
    </p:spTree>
    <p:extLst>
      <p:ext uri="{BB962C8B-B14F-4D97-AF65-F5344CB8AC3E}">
        <p14:creationId xmlns:p14="http://schemas.microsoft.com/office/powerpoint/2010/main" val="7981780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153</a:t>
            </a:fld>
            <a:endParaRPr lang="en-US" dirty="0"/>
          </a:p>
        </p:txBody>
      </p:sp>
      <p:pic>
        <p:nvPicPr>
          <p:cNvPr id="5" name="Picture 4"/>
          <p:cNvPicPr>
            <a:picLocks noChangeAspect="1"/>
          </p:cNvPicPr>
          <p:nvPr/>
        </p:nvPicPr>
        <p:blipFill>
          <a:blip r:embed="rId3"/>
          <a:stretch>
            <a:fillRect/>
          </a:stretch>
        </p:blipFill>
        <p:spPr>
          <a:xfrm>
            <a:off x="1292055" y="1284785"/>
            <a:ext cx="2958348" cy="2800239"/>
          </a:xfrm>
          <a:prstGeom prst="rect">
            <a:avLst/>
          </a:prstGeom>
        </p:spPr>
      </p:pic>
      <p:pic>
        <p:nvPicPr>
          <p:cNvPr id="6" name="Picture 5"/>
          <p:cNvPicPr>
            <a:picLocks noChangeAspect="1"/>
          </p:cNvPicPr>
          <p:nvPr/>
        </p:nvPicPr>
        <p:blipFill>
          <a:blip r:embed="rId4"/>
          <a:stretch>
            <a:fillRect/>
          </a:stretch>
        </p:blipFill>
        <p:spPr>
          <a:xfrm>
            <a:off x="4763501" y="1458410"/>
            <a:ext cx="2701100" cy="2578791"/>
          </a:xfrm>
          <a:prstGeom prst="rect">
            <a:avLst/>
          </a:prstGeom>
        </p:spPr>
      </p:pic>
      <p:pic>
        <p:nvPicPr>
          <p:cNvPr id="7" name="Picture 6"/>
          <p:cNvPicPr>
            <a:picLocks noChangeAspect="1"/>
          </p:cNvPicPr>
          <p:nvPr/>
        </p:nvPicPr>
        <p:blipFill>
          <a:blip r:embed="rId5"/>
          <a:stretch>
            <a:fillRect/>
          </a:stretch>
        </p:blipFill>
        <p:spPr>
          <a:xfrm>
            <a:off x="1960304" y="4473489"/>
            <a:ext cx="5149126" cy="2159867"/>
          </a:xfrm>
          <a:prstGeom prst="rect">
            <a:avLst/>
          </a:prstGeom>
        </p:spPr>
      </p:pic>
    </p:spTree>
    <p:extLst>
      <p:ext uri="{BB962C8B-B14F-4D97-AF65-F5344CB8AC3E}">
        <p14:creationId xmlns:p14="http://schemas.microsoft.com/office/powerpoint/2010/main" val="385477502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763" y="80963"/>
            <a:ext cx="7031037" cy="647700"/>
          </a:xfrm>
        </p:spPr>
        <p:txBody>
          <a:bodyPr/>
          <a:lstStyle/>
          <a:p>
            <a:pPr fontAlgn="auto">
              <a:spcAft>
                <a:spcPts val="0"/>
              </a:spcAft>
              <a:defRPr/>
            </a:pPr>
            <a:endParaRPr lang="pt-PT"/>
          </a:p>
        </p:txBody>
      </p:sp>
      <p:sp>
        <p:nvSpPr>
          <p:cNvPr id="33795" name="Slide Number Placeholder 3"/>
          <p:cNvSpPr>
            <a:spLocks noGrp="1"/>
          </p:cNvSpPr>
          <p:nvPr>
            <p:ph type="sldNum" sz="quarter" idx="4294967295"/>
          </p:nvPr>
        </p:nvSpPr>
        <p:spPr bwMode="auto">
          <a:xfrm>
            <a:off x="8424863" y="6632575"/>
            <a:ext cx="468312" cy="225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53272AA-62CF-4B0D-B0E6-2F82DC03C314}" type="slidenum">
              <a:rPr lang="en-US">
                <a:solidFill>
                  <a:schemeClr val="bg1"/>
                </a:solidFill>
              </a:rPr>
              <a:pPr fontAlgn="base">
                <a:spcBef>
                  <a:spcPct val="0"/>
                </a:spcBef>
                <a:spcAft>
                  <a:spcPct val="0"/>
                </a:spcAft>
              </a:pPr>
              <a:t>154</a:t>
            </a:fld>
            <a:endParaRPr lang="en-US">
              <a:solidFill>
                <a:schemeClr val="bg1"/>
              </a:solidFill>
            </a:endParaRPr>
          </a:p>
        </p:txBody>
      </p:sp>
      <p:pic>
        <p:nvPicPr>
          <p:cNvPr id="33796" name="Picture 2" descr="G:\RingBa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889375"/>
            <a:ext cx="366077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 descr="G:\RingB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160463"/>
            <a:ext cx="370205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descr="G:\Ringchcko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188" y="1296988"/>
            <a:ext cx="348932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95081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763" y="80963"/>
            <a:ext cx="7031037" cy="647700"/>
          </a:xfrm>
        </p:spPr>
        <p:txBody>
          <a:bodyPr/>
          <a:lstStyle/>
          <a:p>
            <a:pPr fontAlgn="auto">
              <a:spcAft>
                <a:spcPts val="0"/>
              </a:spcAft>
              <a:defRPr/>
            </a:pPr>
            <a:r>
              <a:rPr lang="pt-PT" dirty="0"/>
              <a:t>A few Results</a:t>
            </a:r>
          </a:p>
        </p:txBody>
      </p:sp>
      <p:sp>
        <p:nvSpPr>
          <p:cNvPr id="40963" name="Slide Number Placeholder 3"/>
          <p:cNvSpPr>
            <a:spLocks noGrp="1"/>
          </p:cNvSpPr>
          <p:nvPr>
            <p:ph type="sldNum" sz="quarter" idx="4294967295"/>
          </p:nvPr>
        </p:nvSpPr>
        <p:spPr bwMode="auto">
          <a:xfrm>
            <a:off x="8424863" y="6632575"/>
            <a:ext cx="468312" cy="225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F81557D-4B17-413D-B9B8-9E2380FF3D8C}" type="slidenum">
              <a:rPr lang="en-US">
                <a:solidFill>
                  <a:schemeClr val="bg1"/>
                </a:solidFill>
              </a:rPr>
              <a:pPr fontAlgn="base">
                <a:spcBef>
                  <a:spcPct val="0"/>
                </a:spcBef>
                <a:spcAft>
                  <a:spcPct val="0"/>
                </a:spcAft>
              </a:pPr>
              <a:t>155</a:t>
            </a:fld>
            <a:endParaRPr lang="en-US">
              <a:solidFill>
                <a:schemeClr val="bg1"/>
              </a:solidFill>
            </a:endParaRPr>
          </a:p>
        </p:txBody>
      </p:sp>
      <p:pic>
        <p:nvPicPr>
          <p:cNvPr id="40964" name="Picture 2" descr="G:\dedx_9721432Da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8" y="1276350"/>
            <a:ext cx="42767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3" descr="G:\dedx_9721432K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863" y="3968750"/>
            <a:ext cx="42767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4" descr="G:\dedx_972143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1863" y="1225550"/>
            <a:ext cx="42767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31788" y="908050"/>
            <a:ext cx="5148262" cy="369888"/>
          </a:xfrm>
          <a:prstGeom prst="rect">
            <a:avLst/>
          </a:prstGeom>
          <a:noFill/>
        </p:spPr>
        <p:txBody>
          <a:bodyPr>
            <a:spAutoFit/>
          </a:bodyPr>
          <a:lstStyle/>
          <a:p>
            <a:pPr indent="179388" fontAlgn="auto">
              <a:spcBef>
                <a:spcPts val="0"/>
              </a:spcBef>
              <a:spcAft>
                <a:spcPts val="0"/>
              </a:spcAft>
              <a:buClr>
                <a:srgbClr val="540000"/>
              </a:buClr>
              <a:buSzPct val="75000"/>
              <a:buFont typeface="Wingdings" pitchFamily="2" charset="2"/>
              <a:buChar char="q"/>
              <a:defRPr/>
            </a:pPr>
            <a:r>
              <a:rPr lang="en-GB" b="1" dirty="0">
                <a:solidFill>
                  <a:srgbClr val="540000"/>
                </a:solidFill>
                <a:effectLst>
                  <a:outerShdw blurRad="38100" dist="38100" dir="2700000" algn="tl">
                    <a:srgbClr val="000000">
                      <a:alpha val="43137"/>
                    </a:srgbClr>
                  </a:outerShdw>
                </a:effectLst>
                <a:latin typeface="+mn-lt"/>
                <a:cs typeface="+mn-cs"/>
              </a:rPr>
              <a:t> </a:t>
            </a:r>
            <a:r>
              <a:rPr lang="en-GB" b="1" dirty="0" err="1">
                <a:solidFill>
                  <a:srgbClr val="540000"/>
                </a:solidFill>
                <a:effectLst>
                  <a:outerShdw blurRad="38100" dist="38100" dir="2700000" algn="tl">
                    <a:srgbClr val="000000">
                      <a:alpha val="43137"/>
                    </a:srgbClr>
                  </a:outerShdw>
                </a:effectLst>
                <a:latin typeface="+mn-lt"/>
                <a:cs typeface="+mn-cs"/>
              </a:rPr>
              <a:t>SDiD</a:t>
            </a:r>
            <a:r>
              <a:rPr lang="en-GB" b="1" dirty="0">
                <a:solidFill>
                  <a:srgbClr val="540000"/>
                </a:solidFill>
                <a:effectLst>
                  <a:outerShdw blurRad="38100" dist="38100" dir="2700000" algn="tl">
                    <a:srgbClr val="000000">
                      <a:alpha val="43137"/>
                    </a:srgbClr>
                  </a:outerShdw>
                </a:effectLst>
                <a:latin typeface="+mn-lt"/>
                <a:cs typeface="+mn-cs"/>
              </a:rPr>
              <a:t>: 9721432</a:t>
            </a:r>
          </a:p>
        </p:txBody>
      </p:sp>
      <p:sp>
        <p:nvSpPr>
          <p:cNvPr id="9" name="TextBox 8"/>
          <p:cNvSpPr txBox="1"/>
          <p:nvPr/>
        </p:nvSpPr>
        <p:spPr>
          <a:xfrm>
            <a:off x="1403350" y="2543175"/>
            <a:ext cx="936625" cy="339725"/>
          </a:xfrm>
          <a:prstGeom prst="rect">
            <a:avLst/>
          </a:prstGeom>
          <a:noFill/>
        </p:spPr>
        <p:txBody>
          <a:bodyPr>
            <a:spAutoFit/>
          </a:bodyPr>
          <a:lstStyle/>
          <a:p>
            <a:pPr indent="179388" fontAlgn="auto">
              <a:spcBef>
                <a:spcPts val="0"/>
              </a:spcBef>
              <a:spcAft>
                <a:spcPts val="0"/>
              </a:spcAft>
              <a:buClr>
                <a:srgbClr val="254159"/>
              </a:buClr>
              <a:buSzPct val="75000"/>
              <a:buFontTx/>
              <a:buBlip>
                <a:blip r:embed="rId6"/>
              </a:buBlip>
              <a:defRPr/>
            </a:pPr>
            <a:r>
              <a:rPr lang="en-GB" sz="1600" b="1" dirty="0">
                <a:solidFill>
                  <a:schemeClr val="tx2">
                    <a:lumMod val="50000"/>
                  </a:schemeClr>
                </a:solidFill>
                <a:latin typeface="+mn-lt"/>
                <a:cs typeface="+mn-cs"/>
              </a:rPr>
              <a:t>Data</a:t>
            </a:r>
          </a:p>
        </p:txBody>
      </p:sp>
      <p:sp>
        <p:nvSpPr>
          <p:cNvPr id="40969" name="TextBox 9"/>
          <p:cNvSpPr txBox="1">
            <a:spLocks noChangeArrowheads="1"/>
          </p:cNvSpPr>
          <p:nvPr/>
        </p:nvSpPr>
        <p:spPr bwMode="auto">
          <a:xfrm>
            <a:off x="5943600" y="232410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Clr>
                <a:srgbClr val="254159"/>
              </a:buClr>
              <a:buSzPct val="75000"/>
              <a:buFontTx/>
              <a:buBlip>
                <a:blip r:embed="rId6"/>
              </a:buBlip>
            </a:pPr>
            <a:r>
              <a:rPr lang="en-GB" sz="1600" b="1">
                <a:solidFill>
                  <a:srgbClr val="FF0000"/>
                </a:solidFill>
              </a:rPr>
              <a:t>3D</a:t>
            </a:r>
          </a:p>
        </p:txBody>
      </p:sp>
      <p:sp>
        <p:nvSpPr>
          <p:cNvPr id="11" name="TextBox 10"/>
          <p:cNvSpPr txBox="1"/>
          <p:nvPr/>
        </p:nvSpPr>
        <p:spPr>
          <a:xfrm>
            <a:off x="6107113" y="5553075"/>
            <a:ext cx="935037" cy="338138"/>
          </a:xfrm>
          <a:prstGeom prst="rect">
            <a:avLst/>
          </a:prstGeom>
          <a:noFill/>
        </p:spPr>
        <p:txBody>
          <a:bodyPr>
            <a:spAutoFit/>
          </a:bodyPr>
          <a:lstStyle/>
          <a:p>
            <a:pPr indent="179388" fontAlgn="auto">
              <a:spcBef>
                <a:spcPts val="0"/>
              </a:spcBef>
              <a:spcAft>
                <a:spcPts val="0"/>
              </a:spcAft>
              <a:buClr>
                <a:srgbClr val="254159"/>
              </a:buClr>
              <a:buSzPct val="75000"/>
              <a:buFontTx/>
              <a:buBlip>
                <a:blip r:embed="rId6"/>
              </a:buBlip>
              <a:defRPr/>
            </a:pPr>
            <a:r>
              <a:rPr lang="en-GB" sz="1600" b="1" dirty="0">
                <a:solidFill>
                  <a:schemeClr val="accent5">
                    <a:lumMod val="50000"/>
                  </a:schemeClr>
                </a:solidFill>
                <a:latin typeface="+mn-lt"/>
                <a:cs typeface="+mn-cs"/>
              </a:rPr>
              <a:t>KG</a:t>
            </a:r>
          </a:p>
        </p:txBody>
      </p:sp>
      <p:pic>
        <p:nvPicPr>
          <p:cNvPr id="40971" name="Picture 5" descr="G:\OUT_2\Plots\USP.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263" y="3975100"/>
            <a:ext cx="4087812"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253305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G:\light_9721432K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25" y="3970338"/>
            <a:ext cx="42767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G:\light_972143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213" y="1177925"/>
            <a:ext cx="42767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55763" y="80963"/>
            <a:ext cx="7031037" cy="647700"/>
          </a:xfrm>
        </p:spPr>
        <p:txBody>
          <a:bodyPr/>
          <a:lstStyle/>
          <a:p>
            <a:pPr fontAlgn="auto">
              <a:spcAft>
                <a:spcPts val="0"/>
              </a:spcAft>
              <a:defRPr/>
            </a:pPr>
            <a:r>
              <a:rPr lang="en-GB" b="1" dirty="0"/>
              <a:t> </a:t>
            </a:r>
            <a:r>
              <a:rPr lang="en-GB" b="1" dirty="0" err="1"/>
              <a:t>SDiD</a:t>
            </a:r>
            <a:r>
              <a:rPr lang="en-GB" b="1" dirty="0"/>
              <a:t>: 9721432</a:t>
            </a:r>
            <a:endParaRPr lang="pt-PT" dirty="0"/>
          </a:p>
        </p:txBody>
      </p:sp>
      <p:sp>
        <p:nvSpPr>
          <p:cNvPr id="27653" name="Slide Number Placeholder 3"/>
          <p:cNvSpPr>
            <a:spLocks noGrp="1"/>
          </p:cNvSpPr>
          <p:nvPr>
            <p:ph type="sldNum" sz="quarter" idx="4294967295"/>
          </p:nvPr>
        </p:nvSpPr>
        <p:spPr bwMode="auto">
          <a:xfrm>
            <a:off x="8424863" y="6632575"/>
            <a:ext cx="468312" cy="225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8BABA48-E3CF-4A17-BB1F-F97AF3847B5B}" type="slidenum">
              <a:rPr lang="en-US">
                <a:solidFill>
                  <a:schemeClr val="bg1"/>
                </a:solidFill>
              </a:rPr>
              <a:pPr fontAlgn="base">
                <a:spcBef>
                  <a:spcPct val="0"/>
                </a:spcBef>
                <a:spcAft>
                  <a:spcPct val="0"/>
                </a:spcAft>
              </a:pPr>
              <a:t>156</a:t>
            </a:fld>
            <a:endParaRPr lang="en-US">
              <a:solidFill>
                <a:schemeClr val="bg1"/>
              </a:solidFill>
            </a:endParaRPr>
          </a:p>
        </p:txBody>
      </p:sp>
      <p:pic>
        <p:nvPicPr>
          <p:cNvPr id="27654" name="Picture 2" descr="G:\light_9721432Da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8" y="1160463"/>
            <a:ext cx="42767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644775" y="2411413"/>
            <a:ext cx="936625" cy="368300"/>
          </a:xfrm>
          <a:prstGeom prst="rect">
            <a:avLst/>
          </a:prstGeom>
          <a:noFill/>
        </p:spPr>
        <p:txBody>
          <a:bodyPr>
            <a:spAutoFit/>
          </a:bodyPr>
          <a:lstStyle/>
          <a:p>
            <a:pPr algn="ctr" fontAlgn="auto">
              <a:spcBef>
                <a:spcPts val="0"/>
              </a:spcBef>
              <a:spcAft>
                <a:spcPts val="0"/>
              </a:spcAft>
              <a:buClr>
                <a:srgbClr val="254159"/>
              </a:buClr>
              <a:buSzPct val="75000"/>
              <a:defRPr/>
            </a:pPr>
            <a:r>
              <a:rPr lang="en-GB" b="1" dirty="0">
                <a:solidFill>
                  <a:schemeClr val="tx2">
                    <a:lumMod val="50000"/>
                  </a:schemeClr>
                </a:solidFill>
                <a:effectLst>
                  <a:outerShdw blurRad="38100" dist="38100" dir="2700000" algn="tl">
                    <a:srgbClr val="000000">
                      <a:alpha val="43137"/>
                    </a:srgbClr>
                  </a:outerShdw>
                </a:effectLst>
                <a:latin typeface="+mn-lt"/>
                <a:cs typeface="+mn-cs"/>
              </a:rPr>
              <a:t>Data</a:t>
            </a:r>
          </a:p>
        </p:txBody>
      </p:sp>
      <p:sp>
        <p:nvSpPr>
          <p:cNvPr id="9" name="TextBox 8"/>
          <p:cNvSpPr txBox="1"/>
          <p:nvPr/>
        </p:nvSpPr>
        <p:spPr>
          <a:xfrm>
            <a:off x="6480175" y="1268413"/>
            <a:ext cx="936625" cy="369887"/>
          </a:xfrm>
          <a:prstGeom prst="rect">
            <a:avLst/>
          </a:prstGeom>
          <a:noFill/>
        </p:spPr>
        <p:txBody>
          <a:bodyPr>
            <a:spAutoFit/>
          </a:bodyPr>
          <a:lstStyle/>
          <a:p>
            <a:pPr indent="179388" fontAlgn="auto">
              <a:spcBef>
                <a:spcPts val="0"/>
              </a:spcBef>
              <a:spcAft>
                <a:spcPts val="0"/>
              </a:spcAft>
              <a:buClr>
                <a:srgbClr val="254159"/>
              </a:buClr>
              <a:buSzPct val="75000"/>
              <a:buFontTx/>
              <a:buBlip>
                <a:blip r:embed="rId6"/>
              </a:buBlip>
              <a:defRPr/>
            </a:pPr>
            <a:r>
              <a:rPr lang="en-GB" b="1" dirty="0">
                <a:solidFill>
                  <a:srgbClr val="FF0000"/>
                </a:solidFill>
                <a:effectLst>
                  <a:outerShdw blurRad="38100" dist="38100" dir="2700000" algn="tl">
                    <a:srgbClr val="000000">
                      <a:alpha val="43137"/>
                    </a:srgbClr>
                  </a:outerShdw>
                </a:effectLst>
                <a:latin typeface="+mn-lt"/>
                <a:cs typeface="+mn-cs"/>
              </a:rPr>
              <a:t>3D</a:t>
            </a:r>
          </a:p>
        </p:txBody>
      </p:sp>
      <p:sp>
        <p:nvSpPr>
          <p:cNvPr id="10" name="TextBox 9"/>
          <p:cNvSpPr txBox="1"/>
          <p:nvPr/>
        </p:nvSpPr>
        <p:spPr>
          <a:xfrm>
            <a:off x="6480175" y="4067175"/>
            <a:ext cx="936625" cy="369888"/>
          </a:xfrm>
          <a:prstGeom prst="rect">
            <a:avLst/>
          </a:prstGeom>
          <a:noFill/>
        </p:spPr>
        <p:txBody>
          <a:bodyPr>
            <a:spAutoFit/>
          </a:bodyPr>
          <a:lstStyle/>
          <a:p>
            <a:pPr indent="179388" fontAlgn="auto">
              <a:spcBef>
                <a:spcPts val="0"/>
              </a:spcBef>
              <a:spcAft>
                <a:spcPts val="0"/>
              </a:spcAft>
              <a:buClr>
                <a:srgbClr val="254159"/>
              </a:buClr>
              <a:buSzPct val="75000"/>
              <a:buFontTx/>
              <a:buBlip>
                <a:blip r:embed="rId6"/>
              </a:buBlip>
              <a:defRPr/>
            </a:pPr>
            <a:r>
              <a:rPr lang="en-GB" b="1" dirty="0">
                <a:solidFill>
                  <a:schemeClr val="accent5">
                    <a:lumMod val="50000"/>
                  </a:schemeClr>
                </a:solidFill>
                <a:effectLst>
                  <a:outerShdw blurRad="38100" dist="38100" dir="2700000" algn="tl">
                    <a:srgbClr val="000000">
                      <a:alpha val="43137"/>
                    </a:srgbClr>
                  </a:outerShdw>
                </a:effectLst>
                <a:latin typeface="+mn-lt"/>
                <a:cs typeface="+mn-cs"/>
              </a:rPr>
              <a:t>KG</a:t>
            </a:r>
          </a:p>
        </p:txBody>
      </p:sp>
      <p:pic>
        <p:nvPicPr>
          <p:cNvPr id="27658" name="Picture 2" descr="G:\OUT_2\Plots\USPligh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513" y="3786188"/>
            <a:ext cx="4094162"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31788" y="908050"/>
            <a:ext cx="5148262" cy="369888"/>
          </a:xfrm>
          <a:prstGeom prst="rect">
            <a:avLst/>
          </a:prstGeom>
          <a:noFill/>
        </p:spPr>
        <p:txBody>
          <a:bodyPr>
            <a:spAutoFit/>
          </a:bodyPr>
          <a:lstStyle/>
          <a:p>
            <a:pPr indent="179388" fontAlgn="auto">
              <a:spcBef>
                <a:spcPts val="0"/>
              </a:spcBef>
              <a:spcAft>
                <a:spcPts val="0"/>
              </a:spcAft>
              <a:buClr>
                <a:srgbClr val="540000"/>
              </a:buClr>
              <a:buSzPct val="75000"/>
              <a:buFont typeface="Wingdings" pitchFamily="2" charset="2"/>
              <a:buChar char="q"/>
              <a:defRPr/>
            </a:pPr>
            <a:r>
              <a:rPr lang="en-GB" b="1" dirty="0">
                <a:solidFill>
                  <a:srgbClr val="540000"/>
                </a:solidFill>
                <a:effectLst>
                  <a:outerShdw blurRad="38100" dist="38100" dir="2700000" algn="tl">
                    <a:srgbClr val="000000">
                      <a:alpha val="43137"/>
                    </a:srgbClr>
                  </a:outerShdw>
                </a:effectLst>
                <a:latin typeface="+mn-lt"/>
                <a:cs typeface="+mn-cs"/>
              </a:rPr>
              <a:t> </a:t>
            </a:r>
            <a:r>
              <a:rPr lang="en-GB" b="1" dirty="0" err="1">
                <a:solidFill>
                  <a:srgbClr val="540000"/>
                </a:solidFill>
                <a:effectLst>
                  <a:outerShdw blurRad="38100" dist="38100" dir="2700000" algn="tl">
                    <a:srgbClr val="000000">
                      <a:alpha val="43137"/>
                    </a:srgbClr>
                  </a:outerShdw>
                </a:effectLst>
                <a:latin typeface="+mn-lt"/>
                <a:cs typeface="+mn-cs"/>
              </a:rPr>
              <a:t>SDiD</a:t>
            </a:r>
            <a:r>
              <a:rPr lang="en-GB" b="1" dirty="0">
                <a:solidFill>
                  <a:srgbClr val="540000"/>
                </a:solidFill>
                <a:effectLst>
                  <a:outerShdw blurRad="38100" dist="38100" dir="2700000" algn="tl">
                    <a:srgbClr val="000000">
                      <a:alpha val="43137"/>
                    </a:srgbClr>
                  </a:outerShdw>
                </a:effectLst>
                <a:latin typeface="+mn-lt"/>
                <a:cs typeface="+mn-cs"/>
              </a:rPr>
              <a:t>: 9721432</a:t>
            </a:r>
          </a:p>
        </p:txBody>
      </p:sp>
      <p:pic>
        <p:nvPicPr>
          <p:cNvPr id="2766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6100" y="4144963"/>
            <a:ext cx="9906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00720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763" y="80963"/>
            <a:ext cx="7031037" cy="647700"/>
          </a:xfrm>
        </p:spPr>
        <p:txBody>
          <a:bodyPr/>
          <a:lstStyle/>
          <a:p>
            <a:pPr fontAlgn="auto">
              <a:spcAft>
                <a:spcPts val="0"/>
              </a:spcAft>
              <a:defRPr/>
            </a:pPr>
            <a:r>
              <a:rPr lang="en-GB" b="1" dirty="0"/>
              <a:t> </a:t>
            </a:r>
            <a:r>
              <a:rPr lang="en-GB" b="1" dirty="0" err="1"/>
              <a:t>SDiD</a:t>
            </a:r>
            <a:r>
              <a:rPr lang="en-GB" b="1" dirty="0"/>
              <a:t>: 9721432</a:t>
            </a:r>
            <a:endParaRPr lang="pt-PT" dirty="0"/>
          </a:p>
        </p:txBody>
      </p:sp>
      <p:sp>
        <p:nvSpPr>
          <p:cNvPr id="43011" name="Slide Number Placeholder 3"/>
          <p:cNvSpPr>
            <a:spLocks noGrp="1"/>
          </p:cNvSpPr>
          <p:nvPr>
            <p:ph type="sldNum" sz="quarter" idx="4294967295"/>
          </p:nvPr>
        </p:nvSpPr>
        <p:spPr bwMode="auto">
          <a:xfrm>
            <a:off x="8424863" y="6632575"/>
            <a:ext cx="468312" cy="225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6710E7E-9820-4FB8-B56C-F199B8B8C030}" type="slidenum">
              <a:rPr lang="en-US">
                <a:solidFill>
                  <a:schemeClr val="bg1"/>
                </a:solidFill>
              </a:rPr>
              <a:pPr fontAlgn="base">
                <a:spcBef>
                  <a:spcPct val="0"/>
                </a:spcBef>
                <a:spcAft>
                  <a:spcPct val="0"/>
                </a:spcAft>
              </a:pPr>
              <a:t>157</a:t>
            </a:fld>
            <a:endParaRPr lang="en-US">
              <a:solidFill>
                <a:schemeClr val="bg1"/>
              </a:solidFill>
            </a:endParaRPr>
          </a:p>
        </p:txBody>
      </p:sp>
      <p:pic>
        <p:nvPicPr>
          <p:cNvPr id="43012" name="Picture 2" descr="G:\pixels_9721432K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4041775"/>
            <a:ext cx="427672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3" descr="G:\Pixels_972143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300163"/>
            <a:ext cx="427672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4" descr="G:\pixels_9721432Da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763" y="1287463"/>
            <a:ext cx="427672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051050" y="1125538"/>
            <a:ext cx="936625" cy="338137"/>
          </a:xfrm>
          <a:prstGeom prst="rect">
            <a:avLst/>
          </a:prstGeom>
          <a:noFill/>
        </p:spPr>
        <p:txBody>
          <a:bodyPr>
            <a:spAutoFit/>
          </a:bodyPr>
          <a:lstStyle/>
          <a:p>
            <a:pPr indent="179388" fontAlgn="auto">
              <a:spcBef>
                <a:spcPts val="0"/>
              </a:spcBef>
              <a:spcAft>
                <a:spcPts val="0"/>
              </a:spcAft>
              <a:buClr>
                <a:srgbClr val="254159"/>
              </a:buClr>
              <a:buSzPct val="75000"/>
              <a:buFontTx/>
              <a:buBlip>
                <a:blip r:embed="rId6"/>
              </a:buBlip>
              <a:defRPr/>
            </a:pPr>
            <a:r>
              <a:rPr lang="en-GB" sz="1600" b="1" dirty="0">
                <a:solidFill>
                  <a:schemeClr val="tx2">
                    <a:lumMod val="50000"/>
                  </a:schemeClr>
                </a:solidFill>
                <a:latin typeface="+mn-lt"/>
                <a:cs typeface="+mn-cs"/>
              </a:rPr>
              <a:t>Data</a:t>
            </a:r>
          </a:p>
        </p:txBody>
      </p:sp>
      <p:sp>
        <p:nvSpPr>
          <p:cNvPr id="43016" name="TextBox 8"/>
          <p:cNvSpPr txBox="1">
            <a:spLocks noChangeArrowheads="1"/>
          </p:cNvSpPr>
          <p:nvPr/>
        </p:nvSpPr>
        <p:spPr bwMode="auto">
          <a:xfrm>
            <a:off x="6480175" y="1125538"/>
            <a:ext cx="936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Clr>
                <a:srgbClr val="254159"/>
              </a:buClr>
              <a:buSzPct val="75000"/>
              <a:buFontTx/>
              <a:buBlip>
                <a:blip r:embed="rId6"/>
              </a:buBlip>
            </a:pPr>
            <a:r>
              <a:rPr lang="en-GB" sz="1600" b="1">
                <a:solidFill>
                  <a:srgbClr val="FF0000"/>
                </a:solidFill>
              </a:rPr>
              <a:t>3D</a:t>
            </a:r>
          </a:p>
        </p:txBody>
      </p:sp>
      <p:sp>
        <p:nvSpPr>
          <p:cNvPr id="10" name="TextBox 9"/>
          <p:cNvSpPr txBox="1"/>
          <p:nvPr/>
        </p:nvSpPr>
        <p:spPr>
          <a:xfrm>
            <a:off x="6480175" y="3814763"/>
            <a:ext cx="936625" cy="338137"/>
          </a:xfrm>
          <a:prstGeom prst="rect">
            <a:avLst/>
          </a:prstGeom>
          <a:noFill/>
        </p:spPr>
        <p:txBody>
          <a:bodyPr>
            <a:spAutoFit/>
          </a:bodyPr>
          <a:lstStyle/>
          <a:p>
            <a:pPr indent="179388" fontAlgn="auto">
              <a:spcBef>
                <a:spcPts val="0"/>
              </a:spcBef>
              <a:spcAft>
                <a:spcPts val="0"/>
              </a:spcAft>
              <a:buClr>
                <a:srgbClr val="254159"/>
              </a:buClr>
              <a:buSzPct val="75000"/>
              <a:buFontTx/>
              <a:buBlip>
                <a:blip r:embed="rId6"/>
              </a:buBlip>
              <a:defRPr/>
            </a:pPr>
            <a:r>
              <a:rPr lang="en-GB" sz="1600" b="1" dirty="0">
                <a:solidFill>
                  <a:schemeClr val="accent5">
                    <a:lumMod val="50000"/>
                  </a:schemeClr>
                </a:solidFill>
                <a:latin typeface="+mn-lt"/>
                <a:cs typeface="+mn-cs"/>
              </a:rPr>
              <a:t>KG</a:t>
            </a:r>
          </a:p>
        </p:txBody>
      </p:sp>
    </p:spTree>
    <p:extLst>
      <p:ext uri="{BB962C8B-B14F-4D97-AF65-F5344CB8AC3E}">
        <p14:creationId xmlns:p14="http://schemas.microsoft.com/office/powerpoint/2010/main" val="380847651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G:\Dat_9721432Da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8" y="1304925"/>
            <a:ext cx="466883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55763" y="80963"/>
            <a:ext cx="7031037" cy="647700"/>
          </a:xfrm>
        </p:spPr>
        <p:txBody>
          <a:bodyPr/>
          <a:lstStyle/>
          <a:p>
            <a:pPr fontAlgn="auto">
              <a:spcAft>
                <a:spcPts val="0"/>
              </a:spcAft>
              <a:defRPr/>
            </a:pPr>
            <a:r>
              <a:rPr lang="en-GB" b="1" dirty="0"/>
              <a:t> </a:t>
            </a:r>
            <a:r>
              <a:rPr lang="en-GB" b="1" dirty="0" err="1"/>
              <a:t>SDiD</a:t>
            </a:r>
            <a:r>
              <a:rPr lang="en-GB" b="1" dirty="0"/>
              <a:t>: 9721432</a:t>
            </a:r>
            <a:endParaRPr lang="pt-PT" dirty="0"/>
          </a:p>
        </p:txBody>
      </p:sp>
      <p:sp>
        <p:nvSpPr>
          <p:cNvPr id="44036" name="Slide Number Placeholder 3"/>
          <p:cNvSpPr>
            <a:spLocks noGrp="1"/>
          </p:cNvSpPr>
          <p:nvPr>
            <p:ph type="sldNum" sz="quarter" idx="4294967295"/>
          </p:nvPr>
        </p:nvSpPr>
        <p:spPr bwMode="auto">
          <a:xfrm>
            <a:off x="8424863" y="6632575"/>
            <a:ext cx="468312" cy="225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6B3DB4D-EA12-486B-87E7-3DBADEA65B92}" type="slidenum">
              <a:rPr lang="en-US">
                <a:solidFill>
                  <a:schemeClr val="bg1"/>
                </a:solidFill>
              </a:rPr>
              <a:pPr fontAlgn="base">
                <a:spcBef>
                  <a:spcPct val="0"/>
                </a:spcBef>
                <a:spcAft>
                  <a:spcPct val="0"/>
                </a:spcAft>
              </a:pPr>
              <a:t>158</a:t>
            </a:fld>
            <a:endParaRPr lang="en-US">
              <a:solidFill>
                <a:schemeClr val="bg1"/>
              </a:solidFill>
            </a:endParaRPr>
          </a:p>
        </p:txBody>
      </p:sp>
      <p:pic>
        <p:nvPicPr>
          <p:cNvPr id="44037" name="Picture 2" descr="G:\dat_972143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5150" y="1300163"/>
            <a:ext cx="4522788"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4" descr="G:\dat_9721432K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2450" y="3897313"/>
            <a:ext cx="45354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051050" y="1125538"/>
            <a:ext cx="936625" cy="338137"/>
          </a:xfrm>
          <a:prstGeom prst="rect">
            <a:avLst/>
          </a:prstGeom>
          <a:noFill/>
        </p:spPr>
        <p:txBody>
          <a:bodyPr>
            <a:spAutoFit/>
          </a:bodyPr>
          <a:lstStyle/>
          <a:p>
            <a:pPr indent="179388" fontAlgn="auto">
              <a:spcBef>
                <a:spcPts val="0"/>
              </a:spcBef>
              <a:spcAft>
                <a:spcPts val="0"/>
              </a:spcAft>
              <a:buClr>
                <a:srgbClr val="254159"/>
              </a:buClr>
              <a:buSzPct val="75000"/>
              <a:buFontTx/>
              <a:buBlip>
                <a:blip r:embed="rId6"/>
              </a:buBlip>
              <a:defRPr/>
            </a:pPr>
            <a:r>
              <a:rPr lang="en-GB" sz="1600" b="1" dirty="0">
                <a:solidFill>
                  <a:schemeClr val="tx2">
                    <a:lumMod val="50000"/>
                  </a:schemeClr>
                </a:solidFill>
                <a:latin typeface="+mn-lt"/>
                <a:cs typeface="+mn-cs"/>
              </a:rPr>
              <a:t>Data</a:t>
            </a:r>
          </a:p>
        </p:txBody>
      </p:sp>
      <p:sp>
        <p:nvSpPr>
          <p:cNvPr id="44040" name="TextBox 8"/>
          <p:cNvSpPr txBox="1">
            <a:spLocks noChangeArrowheads="1"/>
          </p:cNvSpPr>
          <p:nvPr/>
        </p:nvSpPr>
        <p:spPr bwMode="auto">
          <a:xfrm>
            <a:off x="6480175" y="1125538"/>
            <a:ext cx="936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Clr>
                <a:srgbClr val="254159"/>
              </a:buClr>
              <a:buSzPct val="75000"/>
              <a:buFontTx/>
              <a:buBlip>
                <a:blip r:embed="rId6"/>
              </a:buBlip>
            </a:pPr>
            <a:r>
              <a:rPr lang="en-GB" sz="1600" b="1">
                <a:solidFill>
                  <a:srgbClr val="FF0000"/>
                </a:solidFill>
              </a:rPr>
              <a:t>3D</a:t>
            </a:r>
          </a:p>
        </p:txBody>
      </p:sp>
      <p:sp>
        <p:nvSpPr>
          <p:cNvPr id="10" name="TextBox 9"/>
          <p:cNvSpPr txBox="1"/>
          <p:nvPr/>
        </p:nvSpPr>
        <p:spPr>
          <a:xfrm>
            <a:off x="6480175" y="3814763"/>
            <a:ext cx="936625" cy="338137"/>
          </a:xfrm>
          <a:prstGeom prst="rect">
            <a:avLst/>
          </a:prstGeom>
          <a:noFill/>
        </p:spPr>
        <p:txBody>
          <a:bodyPr>
            <a:spAutoFit/>
          </a:bodyPr>
          <a:lstStyle/>
          <a:p>
            <a:pPr indent="179388" fontAlgn="auto">
              <a:spcBef>
                <a:spcPts val="0"/>
              </a:spcBef>
              <a:spcAft>
                <a:spcPts val="0"/>
              </a:spcAft>
              <a:buClr>
                <a:srgbClr val="254159"/>
              </a:buClr>
              <a:buSzPct val="75000"/>
              <a:buFontTx/>
              <a:buBlip>
                <a:blip r:embed="rId6"/>
              </a:buBlip>
              <a:defRPr/>
            </a:pPr>
            <a:r>
              <a:rPr lang="en-GB" sz="1600" b="1" dirty="0">
                <a:solidFill>
                  <a:schemeClr val="accent5">
                    <a:lumMod val="50000"/>
                  </a:schemeClr>
                </a:solidFill>
                <a:latin typeface="+mn-lt"/>
                <a:cs typeface="+mn-cs"/>
              </a:rPr>
              <a:t>KG</a:t>
            </a:r>
          </a:p>
        </p:txBody>
      </p:sp>
    </p:spTree>
    <p:extLst>
      <p:ext uri="{BB962C8B-B14F-4D97-AF65-F5344CB8AC3E}">
        <p14:creationId xmlns:p14="http://schemas.microsoft.com/office/powerpoint/2010/main" val="4104126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061" y="4398553"/>
            <a:ext cx="3308825" cy="2143608"/>
          </a:xfrm>
          <a:prstGeom prst="rect">
            <a:avLst/>
          </a:prstGeom>
        </p:spPr>
      </p:pic>
      <p:sp>
        <p:nvSpPr>
          <p:cNvPr id="2" name="Title 1"/>
          <p:cNvSpPr>
            <a:spLocks noGrp="1"/>
          </p:cNvSpPr>
          <p:nvPr>
            <p:ph type="title"/>
          </p:nvPr>
        </p:nvSpPr>
        <p:spPr/>
        <p:txBody>
          <a:bodyPr/>
          <a:lstStyle/>
          <a:p>
            <a:r>
              <a:rPr lang="en-US" u="sng" dirty="0"/>
              <a:t>Fluorescence</a:t>
            </a:r>
            <a:r>
              <a:rPr lang="en-US" dirty="0"/>
              <a:t> </a:t>
            </a:r>
            <a:r>
              <a:rPr lang="en-US" dirty="0" smtClean="0"/>
              <a:t>emission: </a:t>
            </a:r>
            <a:r>
              <a:rPr lang="en-US" dirty="0" smtClean="0"/>
              <a:t>Validation with data</a:t>
            </a:r>
            <a:endParaRPr lang="en-US" dirty="0"/>
          </a:p>
        </p:txBody>
      </p:sp>
      <p:pic>
        <p:nvPicPr>
          <p:cNvPr id="4" name="Picture 3"/>
          <p:cNvPicPr>
            <a:picLocks noChangeAspect="1"/>
          </p:cNvPicPr>
          <p:nvPr/>
        </p:nvPicPr>
        <p:blipFill>
          <a:blip r:embed="rId4"/>
          <a:stretch>
            <a:fillRect/>
          </a:stretch>
        </p:blipFill>
        <p:spPr>
          <a:xfrm>
            <a:off x="9444796" y="4399889"/>
            <a:ext cx="3335692" cy="2233467"/>
          </a:xfrm>
          <a:prstGeom prst="rect">
            <a:avLst/>
          </a:prstGeom>
        </p:spPr>
      </p:pic>
      <p:pic>
        <p:nvPicPr>
          <p:cNvPr id="5" name="Picture 4"/>
          <p:cNvPicPr>
            <a:picLocks noChangeAspect="1"/>
          </p:cNvPicPr>
          <p:nvPr/>
        </p:nvPicPr>
        <p:blipFill>
          <a:blip r:embed="rId5"/>
          <a:stretch>
            <a:fillRect/>
          </a:stretch>
        </p:blipFill>
        <p:spPr>
          <a:xfrm>
            <a:off x="468313" y="4286793"/>
            <a:ext cx="3538836" cy="2306439"/>
          </a:xfrm>
          <a:prstGeom prst="rect">
            <a:avLst/>
          </a:prstGeom>
        </p:spPr>
      </p:pic>
      <p:sp>
        <p:nvSpPr>
          <p:cNvPr id="10" name="Slide Number Placeholder 9"/>
          <p:cNvSpPr>
            <a:spLocks noGrp="1"/>
          </p:cNvSpPr>
          <p:nvPr>
            <p:ph type="sldNum" sz="quarter" idx="12"/>
          </p:nvPr>
        </p:nvSpPr>
        <p:spPr/>
        <p:txBody>
          <a:bodyPr/>
          <a:lstStyle/>
          <a:p>
            <a:fld id="{8745C66F-FC7B-4C52-931F-EAABACA1CBDF}" type="slidenum">
              <a:rPr lang="en-US" smtClean="0"/>
              <a:pPr/>
              <a:t>16</a:t>
            </a:fld>
            <a:endParaRPr lang="en-US" dirty="0"/>
          </a:p>
        </p:txBody>
      </p:sp>
      <p:pic>
        <p:nvPicPr>
          <p:cNvPr id="14" name="Picture 13"/>
          <p:cNvPicPr>
            <a:picLocks noChangeAspect="1"/>
          </p:cNvPicPr>
          <p:nvPr/>
        </p:nvPicPr>
        <p:blipFill>
          <a:blip r:embed="rId6"/>
          <a:stretch>
            <a:fillRect/>
          </a:stretch>
        </p:blipFill>
        <p:spPr>
          <a:xfrm>
            <a:off x="4976959" y="1403282"/>
            <a:ext cx="3323761" cy="2284350"/>
          </a:xfrm>
          <a:prstGeom prst="rect">
            <a:avLst/>
          </a:prstGeom>
        </p:spPr>
      </p:pic>
      <p:sp>
        <p:nvSpPr>
          <p:cNvPr id="15" name="Rounded Rectangle 14"/>
          <p:cNvSpPr/>
          <p:nvPr/>
        </p:nvSpPr>
        <p:spPr>
          <a:xfrm>
            <a:off x="468313" y="1012543"/>
            <a:ext cx="4670107" cy="35621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smtClean="0">
                <a:solidFill>
                  <a:schemeClr val="bg1"/>
                </a:solidFill>
                <a:latin typeface="Calibri" pitchFamily="34" charset="0"/>
                <a:cs typeface="Arial" pitchFamily="34" charset="0"/>
              </a:rPr>
              <a:t>Longitudinal Light at diaphragm </a:t>
            </a:r>
            <a:endParaRPr lang="en-US" dirty="0">
              <a:solidFill>
                <a:schemeClr val="bg1"/>
              </a:solidFill>
              <a:latin typeface="Calibri" pitchFamily="34" charset="0"/>
              <a:cs typeface="Arial" pitchFamily="34" charset="0"/>
            </a:endParaRPr>
          </a:p>
        </p:txBody>
      </p:sp>
      <p:sp>
        <p:nvSpPr>
          <p:cNvPr id="16" name="Rounded Rectangle 15"/>
          <p:cNvSpPr/>
          <p:nvPr/>
        </p:nvSpPr>
        <p:spPr>
          <a:xfrm>
            <a:off x="468313" y="3880672"/>
            <a:ext cx="4675058" cy="35621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smtClean="0">
                <a:solidFill>
                  <a:schemeClr val="bg1"/>
                </a:solidFill>
                <a:latin typeface="Calibri" pitchFamily="34" charset="0"/>
                <a:cs typeface="Arial" pitchFamily="34" charset="0"/>
              </a:rPr>
              <a:t>Transversal/Lateral </a:t>
            </a:r>
            <a:r>
              <a:rPr lang="en-GB" dirty="0" smtClean="0">
                <a:solidFill>
                  <a:schemeClr val="bg1"/>
                </a:solidFill>
                <a:latin typeface="Calibri" pitchFamily="34" charset="0"/>
                <a:cs typeface="Arial" pitchFamily="34" charset="0"/>
              </a:rPr>
              <a:t>Light at diaphragm </a:t>
            </a:r>
            <a:endParaRPr lang="en-US" dirty="0">
              <a:solidFill>
                <a:schemeClr val="bg1"/>
              </a:solidFill>
              <a:latin typeface="Calibri" pitchFamily="34" charset="0"/>
              <a:cs typeface="Arial" pitchFamily="34" charset="0"/>
            </a:endParaRPr>
          </a:p>
        </p:txBody>
      </p:sp>
      <p:pic>
        <p:nvPicPr>
          <p:cNvPr id="19" name="Picture 18"/>
          <p:cNvPicPr>
            <a:picLocks noChangeAspect="1"/>
          </p:cNvPicPr>
          <p:nvPr/>
        </p:nvPicPr>
        <p:blipFill>
          <a:blip r:embed="rId7"/>
          <a:stretch>
            <a:fillRect/>
          </a:stretch>
        </p:blipFill>
        <p:spPr>
          <a:xfrm>
            <a:off x="1206516" y="1469244"/>
            <a:ext cx="2011512" cy="2153698"/>
          </a:xfrm>
          <a:prstGeom prst="rect">
            <a:avLst/>
          </a:prstGeom>
        </p:spPr>
      </p:pic>
      <p:sp>
        <p:nvSpPr>
          <p:cNvPr id="21" name="Right Arrow 20"/>
          <p:cNvSpPr/>
          <p:nvPr/>
        </p:nvSpPr>
        <p:spPr>
          <a:xfrm rot="4122652">
            <a:off x="2348917" y="2223401"/>
            <a:ext cx="1419869" cy="132127"/>
          </a:xfrm>
          <a:prstGeom prst="rightArrow">
            <a:avLst/>
          </a:prstGeom>
          <a:gradFill>
            <a:gsLst>
              <a:gs pos="38000">
                <a:srgbClr val="B1FF01"/>
              </a:gs>
              <a:gs pos="29000">
                <a:srgbClr val="FDFE00"/>
              </a:gs>
              <a:gs pos="14500">
                <a:srgbClr val="FFAE0B"/>
              </a:gs>
              <a:gs pos="6000">
                <a:srgbClr val="FD3003"/>
              </a:gs>
              <a:gs pos="77500">
                <a:srgbClr val="01A4F9"/>
              </a:gs>
              <a:gs pos="64000">
                <a:srgbClr val="01FEFE"/>
              </a:gs>
              <a:gs pos="55500">
                <a:srgbClr val="00FF9C"/>
              </a:gs>
              <a:gs pos="47000">
                <a:srgbClr val="00FF21"/>
              </a:gs>
              <a:gs pos="91000">
                <a:srgbClr val="1802FC"/>
              </a:gs>
              <a:gs pos="100000">
                <a:srgbClr val="9002FC"/>
              </a:gs>
            </a:gsLst>
            <a:lin ang="10800000" scaled="1"/>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988759" y="2053859"/>
            <a:ext cx="1267543" cy="523220"/>
          </a:xfrm>
          <a:prstGeom prst="rect">
            <a:avLst/>
          </a:prstGeom>
          <a:noFill/>
          <a:ln w="25400">
            <a:noFill/>
          </a:ln>
        </p:spPr>
        <p:txBody>
          <a:bodyPr wrap="square">
            <a:spAutoFit/>
          </a:bodyPr>
          <a:lstStyle/>
          <a:p>
            <a:pPr algn="ctr" fontAlgn="auto">
              <a:spcBef>
                <a:spcPts val="0"/>
              </a:spcBef>
              <a:spcAft>
                <a:spcPts val="0"/>
              </a:spcAft>
              <a:buClr>
                <a:srgbClr val="254159"/>
              </a:buClr>
              <a:buSzPct val="75000"/>
              <a:defRPr/>
            </a:pPr>
            <a:r>
              <a:rPr lang="en-GB" sz="1400" b="1" dirty="0" smtClean="0">
                <a:solidFill>
                  <a:srgbClr val="C00000"/>
                </a:solidFill>
                <a:latin typeface="+mn-lt"/>
                <a:cs typeface="+mn-cs"/>
              </a:rPr>
              <a:t>Time at diaphragm</a:t>
            </a:r>
            <a:endParaRPr lang="en-GB" sz="1400" b="1" dirty="0">
              <a:solidFill>
                <a:srgbClr val="C00000"/>
              </a:solidFill>
              <a:latin typeface="+mn-lt"/>
              <a:cs typeface="+mn-cs"/>
            </a:endParaRPr>
          </a:p>
        </p:txBody>
      </p:sp>
      <p:sp>
        <p:nvSpPr>
          <p:cNvPr id="23" name="Oval 22"/>
          <p:cNvSpPr/>
          <p:nvPr/>
        </p:nvSpPr>
        <p:spPr>
          <a:xfrm>
            <a:off x="1463039" y="4849806"/>
            <a:ext cx="550493" cy="516562"/>
          </a:xfrm>
          <a:prstGeom prst="ellipse">
            <a:avLst/>
          </a:prstGeom>
          <a:noFill/>
          <a:ln w="349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27500" y="4267181"/>
            <a:ext cx="3430954" cy="2222728"/>
          </a:xfrm>
          <a:prstGeom prst="rect">
            <a:avLst/>
          </a:prstGeom>
        </p:spPr>
      </p:pic>
      <mc:AlternateContent xmlns:mc="http://schemas.openxmlformats.org/markup-compatibility/2006" xmlns:a14="http://schemas.microsoft.com/office/drawing/2010/main">
        <mc:Choice Requires="a14">
          <p:sp>
            <p:nvSpPr>
              <p:cNvPr id="25" name="Rounded Rectangle 24"/>
              <p:cNvSpPr/>
              <p:nvPr/>
            </p:nvSpPr>
            <p:spPr>
              <a:xfrm>
                <a:off x="6101250" y="3909063"/>
                <a:ext cx="1600449" cy="655639"/>
              </a:xfrm>
              <a:prstGeom prst="round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Para xmlns:m="http://schemas.openxmlformats.org/officeDocument/2006/math">
                    <m:oMathParaPr>
                      <m:jc m:val="centerGroup"/>
                    </m:oMathParaPr>
                    <m:oMath xmlns:m="http://schemas.openxmlformats.org/officeDocument/2006/math">
                      <m:sSub>
                        <m:sSubPr>
                          <m:ctrlPr>
                            <a:rPr lang="pt-PT" sz="1300" b="0" i="1" smtClean="0">
                              <a:solidFill>
                                <a:schemeClr val="tx1">
                                  <a:lumMod val="75000"/>
                                  <a:lumOff val="25000"/>
                                </a:schemeClr>
                              </a:solidFill>
                              <a:latin typeface="Cambria Math" panose="02040503050406030204" pitchFamily="18" charset="0"/>
                              <a:cs typeface="Arial" pitchFamily="34" charset="0"/>
                            </a:rPr>
                          </m:ctrlPr>
                        </m:sSubPr>
                        <m:e>
                          <m:r>
                            <a:rPr lang="pt-PT" sz="1300" b="0" i="1" smtClean="0">
                              <a:solidFill>
                                <a:schemeClr val="tx1">
                                  <a:lumMod val="75000"/>
                                  <a:lumOff val="25000"/>
                                </a:schemeClr>
                              </a:solidFill>
                              <a:latin typeface="Cambria Math" panose="02040503050406030204" pitchFamily="18" charset="0"/>
                              <a:cs typeface="Arial" pitchFamily="34" charset="0"/>
                            </a:rPr>
                            <m:t>𝜁</m:t>
                          </m:r>
                        </m:e>
                        <m:sub>
                          <m:r>
                            <a:rPr lang="pt-PT" sz="1300" b="0" i="1" smtClean="0">
                              <a:solidFill>
                                <a:schemeClr val="tx1">
                                  <a:lumMod val="75000"/>
                                  <a:lumOff val="25000"/>
                                </a:schemeClr>
                              </a:solidFill>
                              <a:latin typeface="Cambria Math" panose="02040503050406030204" pitchFamily="18" charset="0"/>
                              <a:cs typeface="Arial" pitchFamily="34" charset="0"/>
                            </a:rPr>
                            <m:t>𝑜𝑝𝑡𝑖𝑚𝑢𝑚</m:t>
                          </m:r>
                        </m:sub>
                      </m:sSub>
                      <m:r>
                        <a:rPr lang="pt-PT" sz="1300" b="0" i="1" smtClean="0">
                          <a:solidFill>
                            <a:schemeClr val="tx1">
                              <a:lumMod val="75000"/>
                              <a:lumOff val="25000"/>
                            </a:schemeClr>
                          </a:solidFill>
                          <a:latin typeface="Cambria Math" panose="02040503050406030204" pitchFamily="18" charset="0"/>
                          <a:cs typeface="Arial" pitchFamily="34" charset="0"/>
                        </a:rPr>
                        <m:t>&gt;</m:t>
                      </m:r>
                    </m:oMath>
                  </m:oMathPara>
                </a14:m>
                <a:endParaRPr lang="en-GB" sz="1300" dirty="0" smtClean="0">
                  <a:solidFill>
                    <a:schemeClr val="tx1">
                      <a:lumMod val="75000"/>
                      <a:lumOff val="25000"/>
                    </a:schemeClr>
                  </a:solidFill>
                  <a:latin typeface="Calibri" pitchFamily="34" charset="0"/>
                  <a:cs typeface="Arial" pitchFamily="34" charset="0"/>
                </a:endParaRPr>
              </a:p>
              <a:p>
                <a:pPr lvl="0" algn="ctr"/>
                <a:r>
                  <a:rPr lang="en-GB" sz="1300" dirty="0" smtClean="0">
                    <a:solidFill>
                      <a:schemeClr val="tx1">
                        <a:lumMod val="75000"/>
                        <a:lumOff val="25000"/>
                      </a:schemeClr>
                    </a:solidFill>
                    <a:latin typeface="Calibri" pitchFamily="34" charset="0"/>
                    <a:cs typeface="Arial" pitchFamily="34" charset="0"/>
                  </a:rPr>
                  <a:t>More lateral light</a:t>
                </a:r>
              </a:p>
              <a:p>
                <a:pPr lvl="0" algn="ctr"/>
                <a:r>
                  <a:rPr lang="en-GB" sz="1300" dirty="0" smtClean="0">
                    <a:solidFill>
                      <a:schemeClr val="tx1">
                        <a:lumMod val="75000"/>
                        <a:lumOff val="25000"/>
                      </a:schemeClr>
                    </a:solidFill>
                    <a:latin typeface="Calibri" pitchFamily="34" charset="0"/>
                    <a:cs typeface="Arial" pitchFamily="34" charset="0"/>
                  </a:rPr>
                  <a:t>on data?</a:t>
                </a:r>
              </a:p>
            </p:txBody>
          </p:sp>
        </mc:Choice>
        <mc:Fallback xmlns="">
          <p:sp>
            <p:nvSpPr>
              <p:cNvPr id="25" name="Rounded Rectangle 24"/>
              <p:cNvSpPr>
                <a:spLocks noRot="1" noChangeAspect="1" noMove="1" noResize="1" noEditPoints="1" noAdjustHandles="1" noChangeArrowheads="1" noChangeShapeType="1" noTextEdit="1"/>
              </p:cNvSpPr>
              <p:nvPr/>
            </p:nvSpPr>
            <p:spPr>
              <a:xfrm>
                <a:off x="6101250" y="3909063"/>
                <a:ext cx="1600449" cy="655639"/>
              </a:xfrm>
              <a:prstGeom prst="roundRect">
                <a:avLst/>
              </a:prstGeom>
              <a:blipFill rotWithShape="0">
                <a:blip r:embed="rId9"/>
                <a:stretch>
                  <a:fillRect/>
                </a:stretch>
              </a:blipFill>
              <a:ln w="381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26" name="Picture 25"/>
          <p:cNvPicPr>
            <a:picLocks noChangeAspect="1"/>
          </p:cNvPicPr>
          <p:nvPr/>
        </p:nvPicPr>
        <p:blipFill>
          <a:blip r:embed="rId10"/>
          <a:stretch>
            <a:fillRect/>
          </a:stretch>
        </p:blipFill>
        <p:spPr>
          <a:xfrm>
            <a:off x="4976959" y="1447666"/>
            <a:ext cx="3468196" cy="2244141"/>
          </a:xfrm>
          <a:prstGeom prst="rect">
            <a:avLst/>
          </a:prstGeom>
        </p:spPr>
      </p:pic>
      <p:sp>
        <p:nvSpPr>
          <p:cNvPr id="27" name="Rounded Rectangle 26"/>
          <p:cNvSpPr/>
          <p:nvPr/>
        </p:nvSpPr>
        <p:spPr>
          <a:xfrm>
            <a:off x="6782072" y="2440212"/>
            <a:ext cx="1518648" cy="621949"/>
          </a:xfrm>
          <a:prstGeom prst="round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smtClean="0">
                <a:solidFill>
                  <a:schemeClr val="tx1">
                    <a:lumMod val="75000"/>
                    <a:lumOff val="25000"/>
                  </a:schemeClr>
                </a:solidFill>
                <a:latin typeface="Calibri" pitchFamily="34" charset="0"/>
                <a:cs typeface="Arial" pitchFamily="34" charset="0"/>
              </a:rPr>
              <a:t>+ Rayleigh and Mie scattering on standard simulation</a:t>
            </a:r>
          </a:p>
        </p:txBody>
      </p:sp>
      <p:cxnSp>
        <p:nvCxnSpPr>
          <p:cNvPr id="29" name="Straight Connector 28"/>
          <p:cNvCxnSpPr/>
          <p:nvPr/>
        </p:nvCxnSpPr>
        <p:spPr>
          <a:xfrm>
            <a:off x="1980843" y="1418664"/>
            <a:ext cx="398365" cy="2117158"/>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768161" y="1434187"/>
            <a:ext cx="421201" cy="223852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p:cNvSpPr txBox="1"/>
              <p:nvPr/>
            </p:nvSpPr>
            <p:spPr>
              <a:xfrm>
                <a:off x="1721216" y="3514671"/>
                <a:ext cx="1267543" cy="327077"/>
              </a:xfrm>
              <a:prstGeom prst="rect">
                <a:avLst/>
              </a:prstGeom>
              <a:noFill/>
              <a:ln w="25400">
                <a:noFill/>
              </a:ln>
            </p:spPr>
            <p:txBody>
              <a:bodyPr wrap="square">
                <a:spAutoFit/>
              </a:bodyPr>
              <a:lstStyle/>
              <a:p>
                <a:pPr algn="ctr" fontAlgn="auto">
                  <a:spcBef>
                    <a:spcPts val="0"/>
                  </a:spcBef>
                  <a:spcAft>
                    <a:spcPts val="0"/>
                  </a:spcAft>
                  <a:buClr>
                    <a:srgbClr val="254159"/>
                  </a:buClr>
                  <a:buSzPct val="75000"/>
                  <a:defRPr/>
                </a:pPr>
                <a14:m>
                  <m:oMathPara xmlns:m="http://schemas.openxmlformats.org/officeDocument/2006/math">
                    <m:oMathParaPr>
                      <m:jc m:val="centerGroup"/>
                    </m:oMathParaPr>
                    <m:oMath xmlns:m="http://schemas.openxmlformats.org/officeDocument/2006/math">
                      <m:sSub>
                        <m:sSubPr>
                          <m:ctrlPr>
                            <a:rPr lang="pt-PT" sz="1400" b="1" i="1" smtClean="0">
                              <a:solidFill>
                                <a:srgbClr val="FF0000"/>
                              </a:solidFill>
                              <a:latin typeface="Cambria Math" panose="02040503050406030204" pitchFamily="18" charset="0"/>
                              <a:cs typeface="+mn-cs"/>
                            </a:rPr>
                          </m:ctrlPr>
                        </m:sSubPr>
                        <m:e>
                          <m:r>
                            <a:rPr lang="pt-PT" sz="1400" b="1" i="1" smtClean="0">
                              <a:solidFill>
                                <a:srgbClr val="FF0000"/>
                              </a:solidFill>
                              <a:latin typeface="Cambria Math" panose="02040503050406030204" pitchFamily="18" charset="0"/>
                              <a:cs typeface="+mn-cs"/>
                            </a:rPr>
                            <m:t>𝜻</m:t>
                          </m:r>
                        </m:e>
                        <m:sub>
                          <m:r>
                            <a:rPr lang="pt-PT" sz="1400" b="1" i="1" smtClean="0">
                              <a:solidFill>
                                <a:srgbClr val="FF0000"/>
                              </a:solidFill>
                              <a:latin typeface="Cambria Math" panose="02040503050406030204" pitchFamily="18" charset="0"/>
                              <a:cs typeface="+mn-cs"/>
                            </a:rPr>
                            <m:t>𝒐𝒑𝒕𝒊𝒎𝒖𝒎</m:t>
                          </m:r>
                        </m:sub>
                      </m:sSub>
                    </m:oMath>
                  </m:oMathPara>
                </a14:m>
                <a:endParaRPr lang="en-GB" sz="1400" b="1" dirty="0">
                  <a:solidFill>
                    <a:srgbClr val="FF0000"/>
                  </a:solidFill>
                  <a:latin typeface="+mn-lt"/>
                  <a:cs typeface="+mn-cs"/>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721216" y="3514671"/>
                <a:ext cx="1267543" cy="327077"/>
              </a:xfrm>
              <a:prstGeom prst="rect">
                <a:avLst/>
              </a:prstGeom>
              <a:blipFill rotWithShape="0">
                <a:blip r:embed="rId11"/>
                <a:stretch>
                  <a:fillRect b="-3774"/>
                </a:stretch>
              </a:blipFill>
              <a:ln w="25400">
                <a:noFill/>
              </a:ln>
            </p:spPr>
            <p:txBody>
              <a:bodyPr/>
              <a:lstStyle/>
              <a:p>
                <a:r>
                  <a:rPr lang="en-US">
                    <a:noFill/>
                  </a:rPr>
                  <a:t> </a:t>
                </a:r>
              </a:p>
            </p:txBody>
          </p:sp>
        </mc:Fallback>
      </mc:AlternateContent>
      <p:cxnSp>
        <p:nvCxnSpPr>
          <p:cNvPr id="39" name="Straight Connector 38"/>
          <p:cNvCxnSpPr/>
          <p:nvPr/>
        </p:nvCxnSpPr>
        <p:spPr>
          <a:xfrm>
            <a:off x="1739599" y="4275807"/>
            <a:ext cx="398365" cy="2117158"/>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440613" y="4272680"/>
            <a:ext cx="421201" cy="223852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p:cNvSpPr txBox="1"/>
              <p:nvPr/>
            </p:nvSpPr>
            <p:spPr>
              <a:xfrm>
                <a:off x="1406759" y="6347665"/>
                <a:ext cx="1267543" cy="327077"/>
              </a:xfrm>
              <a:prstGeom prst="rect">
                <a:avLst/>
              </a:prstGeom>
              <a:noFill/>
              <a:ln w="25400">
                <a:noFill/>
              </a:ln>
            </p:spPr>
            <p:txBody>
              <a:bodyPr wrap="square">
                <a:spAutoFit/>
              </a:bodyPr>
              <a:lstStyle/>
              <a:p>
                <a:pPr algn="ctr" fontAlgn="auto">
                  <a:spcBef>
                    <a:spcPts val="0"/>
                  </a:spcBef>
                  <a:spcAft>
                    <a:spcPts val="0"/>
                  </a:spcAft>
                  <a:buClr>
                    <a:srgbClr val="254159"/>
                  </a:buClr>
                  <a:buSzPct val="75000"/>
                  <a:defRPr/>
                </a:pPr>
                <a14:m>
                  <m:oMathPara xmlns:m="http://schemas.openxmlformats.org/officeDocument/2006/math">
                    <m:oMathParaPr>
                      <m:jc m:val="centerGroup"/>
                    </m:oMathParaPr>
                    <m:oMath xmlns:m="http://schemas.openxmlformats.org/officeDocument/2006/math">
                      <m:sSub>
                        <m:sSubPr>
                          <m:ctrlPr>
                            <a:rPr lang="pt-PT" sz="1400" b="1" i="1" smtClean="0">
                              <a:solidFill>
                                <a:srgbClr val="FF0000"/>
                              </a:solidFill>
                              <a:latin typeface="Cambria Math" panose="02040503050406030204" pitchFamily="18" charset="0"/>
                              <a:cs typeface="+mn-cs"/>
                            </a:rPr>
                          </m:ctrlPr>
                        </m:sSubPr>
                        <m:e>
                          <m:r>
                            <a:rPr lang="pt-PT" sz="1400" b="1" i="1" smtClean="0">
                              <a:solidFill>
                                <a:srgbClr val="FF0000"/>
                              </a:solidFill>
                              <a:latin typeface="Cambria Math" panose="02040503050406030204" pitchFamily="18" charset="0"/>
                              <a:cs typeface="+mn-cs"/>
                            </a:rPr>
                            <m:t>𝜻</m:t>
                          </m:r>
                        </m:e>
                        <m:sub>
                          <m:r>
                            <a:rPr lang="pt-PT" sz="1400" b="1" i="1" smtClean="0">
                              <a:solidFill>
                                <a:srgbClr val="FF0000"/>
                              </a:solidFill>
                              <a:latin typeface="Cambria Math" panose="02040503050406030204" pitchFamily="18" charset="0"/>
                              <a:cs typeface="+mn-cs"/>
                            </a:rPr>
                            <m:t>𝒐𝒑𝒕𝒊𝒎𝒖𝒎</m:t>
                          </m:r>
                        </m:sub>
                      </m:sSub>
                    </m:oMath>
                  </m:oMathPara>
                </a14:m>
                <a:endParaRPr lang="en-GB" sz="1400" b="1" dirty="0">
                  <a:solidFill>
                    <a:srgbClr val="FF0000"/>
                  </a:solidFill>
                  <a:latin typeface="+mn-lt"/>
                  <a:cs typeface="+mn-cs"/>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406759" y="6347665"/>
                <a:ext cx="1267543" cy="327077"/>
              </a:xfrm>
              <a:prstGeom prst="rect">
                <a:avLst/>
              </a:prstGeom>
              <a:blipFill rotWithShape="0">
                <a:blip r:embed="rId12"/>
                <a:stretch>
                  <a:fillRect b="-1852"/>
                </a:stretch>
              </a:blipFill>
              <a:ln w="25400">
                <a:noFill/>
              </a:ln>
            </p:spPr>
            <p:txBody>
              <a:bodyPr/>
              <a:lstStyle/>
              <a:p>
                <a:r>
                  <a:rPr lang="en-US">
                    <a:noFill/>
                  </a:rPr>
                  <a:t> </a:t>
                </a:r>
              </a:p>
            </p:txBody>
          </p:sp>
        </mc:Fallback>
      </mc:AlternateContent>
    </p:spTree>
    <p:extLst>
      <p:ext uri="{BB962C8B-B14F-4D97-AF65-F5344CB8AC3E}">
        <p14:creationId xmlns:p14="http://schemas.microsoft.com/office/powerpoint/2010/main" val="120913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7" grpId="0" animBg="1"/>
      <p:bldP spid="37"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c 30"/>
          <p:cNvSpPr/>
          <p:nvPr/>
        </p:nvSpPr>
        <p:spPr>
          <a:xfrm>
            <a:off x="19288" y="6061128"/>
            <a:ext cx="4802433" cy="1127694"/>
          </a:xfrm>
          <a:prstGeom prst="arc">
            <a:avLst>
              <a:gd name="adj1" fmla="val 13238452"/>
              <a:gd name="adj2" fmla="val 20814379"/>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4" name="Title 3"/>
          <p:cNvSpPr>
            <a:spLocks noGrp="1"/>
          </p:cNvSpPr>
          <p:nvPr>
            <p:ph type="title"/>
          </p:nvPr>
        </p:nvSpPr>
        <p:spPr/>
        <p:txBody>
          <a:bodyPr/>
          <a:lstStyle/>
          <a:p>
            <a:r>
              <a:rPr lang="en-US" dirty="0" smtClean="0"/>
              <a:t>Direct </a:t>
            </a:r>
            <a:r>
              <a:rPr lang="en-US" u="sng" dirty="0" smtClean="0"/>
              <a:t>Cherenkov</a:t>
            </a:r>
            <a:r>
              <a:rPr lang="en-US" dirty="0" smtClean="0"/>
              <a:t> </a:t>
            </a:r>
            <a:r>
              <a:rPr lang="en-US" dirty="0" smtClean="0"/>
              <a:t>emission: Validation with data</a:t>
            </a:r>
            <a:endParaRPr lang="en-US" dirty="0"/>
          </a:p>
        </p:txBody>
      </p:sp>
      <p:pic>
        <p:nvPicPr>
          <p:cNvPr id="2" name="Picture 1"/>
          <p:cNvPicPr>
            <a:picLocks noChangeAspect="1"/>
          </p:cNvPicPr>
          <p:nvPr/>
        </p:nvPicPr>
        <p:blipFill>
          <a:blip r:embed="rId3"/>
          <a:stretch>
            <a:fillRect/>
          </a:stretch>
        </p:blipFill>
        <p:spPr>
          <a:xfrm>
            <a:off x="9406296" y="-219978"/>
            <a:ext cx="3177577" cy="2117703"/>
          </a:xfrm>
          <a:prstGeom prst="rect">
            <a:avLst/>
          </a:prstGeom>
        </p:spPr>
      </p:pic>
      <p:pic>
        <p:nvPicPr>
          <p:cNvPr id="3" name="Picture 2"/>
          <p:cNvPicPr>
            <a:picLocks noChangeAspect="1"/>
          </p:cNvPicPr>
          <p:nvPr/>
        </p:nvPicPr>
        <p:blipFill>
          <a:blip r:embed="rId4"/>
          <a:stretch>
            <a:fillRect/>
          </a:stretch>
        </p:blipFill>
        <p:spPr>
          <a:xfrm>
            <a:off x="786851" y="1396697"/>
            <a:ext cx="3494087" cy="2295689"/>
          </a:xfrm>
          <a:prstGeom prst="rect">
            <a:avLst/>
          </a:prstGeom>
        </p:spPr>
      </p:pic>
      <p:sp>
        <p:nvSpPr>
          <p:cNvPr id="11" name="Slide Number Placeholder 10"/>
          <p:cNvSpPr>
            <a:spLocks noGrp="1"/>
          </p:cNvSpPr>
          <p:nvPr>
            <p:ph type="sldNum" sz="quarter" idx="12"/>
          </p:nvPr>
        </p:nvSpPr>
        <p:spPr/>
        <p:txBody>
          <a:bodyPr/>
          <a:lstStyle/>
          <a:p>
            <a:fld id="{8745C66F-FC7B-4C52-931F-EAABACA1CBDF}" type="slidenum">
              <a:rPr lang="en-US" smtClean="0"/>
              <a:pPr/>
              <a:t>17</a:t>
            </a:fld>
            <a:endParaRPr lang="en-US" dirty="0"/>
          </a:p>
        </p:txBody>
      </p:sp>
      <p:sp>
        <p:nvSpPr>
          <p:cNvPr id="15" name="Rounded Rectangle 14"/>
          <p:cNvSpPr/>
          <p:nvPr/>
        </p:nvSpPr>
        <p:spPr>
          <a:xfrm>
            <a:off x="1016180" y="1013090"/>
            <a:ext cx="3035431" cy="366370"/>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rgbClr val="800000"/>
                </a:solidFill>
                <a:latin typeface="Calibri" pitchFamily="34" charset="0"/>
                <a:cs typeface="Arial" pitchFamily="34" charset="0"/>
              </a:rPr>
              <a:t>Longitudinal Light at diaphragm </a:t>
            </a:r>
          </a:p>
        </p:txBody>
      </p:sp>
      <p:sp>
        <p:nvSpPr>
          <p:cNvPr id="16" name="Rounded Rectangle 15"/>
          <p:cNvSpPr/>
          <p:nvPr/>
        </p:nvSpPr>
        <p:spPr>
          <a:xfrm>
            <a:off x="5045254" y="1028956"/>
            <a:ext cx="3379174" cy="366370"/>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rgbClr val="800000"/>
                </a:solidFill>
                <a:latin typeface="Calibri" pitchFamily="34" charset="0"/>
                <a:cs typeface="Arial" pitchFamily="34" charset="0"/>
              </a:rPr>
              <a:t>Transversal/Lateral </a:t>
            </a:r>
            <a:r>
              <a:rPr lang="en-GB" sz="1600" dirty="0" smtClean="0">
                <a:solidFill>
                  <a:srgbClr val="800000"/>
                </a:solidFill>
                <a:latin typeface="Calibri" pitchFamily="34" charset="0"/>
                <a:cs typeface="Arial" pitchFamily="34" charset="0"/>
              </a:rPr>
              <a:t>Light at diaphragm </a:t>
            </a:r>
          </a:p>
        </p:txBody>
      </p:sp>
      <p:pic>
        <p:nvPicPr>
          <p:cNvPr id="17" name="Picture 16"/>
          <p:cNvPicPr>
            <a:picLocks noChangeAspect="1"/>
          </p:cNvPicPr>
          <p:nvPr/>
        </p:nvPicPr>
        <p:blipFill>
          <a:blip r:embed="rId5"/>
          <a:stretch>
            <a:fillRect/>
          </a:stretch>
        </p:blipFill>
        <p:spPr>
          <a:xfrm>
            <a:off x="4815626" y="1427949"/>
            <a:ext cx="3494688" cy="2315586"/>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0118" y="4479123"/>
            <a:ext cx="3100567" cy="2008688"/>
          </a:xfrm>
          <a:prstGeom prst="rect">
            <a:avLst/>
          </a:prstGeom>
        </p:spPr>
      </p:pic>
      <mc:AlternateContent xmlns:mc="http://schemas.openxmlformats.org/markup-compatibility/2006">
        <mc:Choice xmlns:a14="http://schemas.microsoft.com/office/drawing/2010/main" Requires="a14">
          <p:sp>
            <p:nvSpPr>
              <p:cNvPr id="20" name="Rounded Rectangle 19"/>
              <p:cNvSpPr/>
              <p:nvPr/>
            </p:nvSpPr>
            <p:spPr>
              <a:xfrm>
                <a:off x="1016180" y="4112753"/>
                <a:ext cx="3035431" cy="366370"/>
              </a:xfrm>
              <a:prstGeom prst="roundRect">
                <a:avLst>
                  <a:gd name="adj" fmla="val 4604"/>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itchFamily="34" charset="0"/>
                    <a:cs typeface="Arial" pitchFamily="34" charset="0"/>
                  </a:rPr>
                  <a:t>Light at diaphragm with </a:t>
                </a:r>
                <a14:m>
                  <m:oMath xmlns:m="http://schemas.openxmlformats.org/officeDocument/2006/math">
                    <m:sSub>
                      <m:sSubPr>
                        <m:ctrlPr>
                          <a:rPr lang="pt-PT">
                            <a:solidFill>
                              <a:schemeClr val="bg1"/>
                            </a:solidFill>
                            <a:latin typeface="Calibri" pitchFamily="34" charset="0"/>
                            <a:cs typeface="Arial" pitchFamily="34" charset="0"/>
                          </a:rPr>
                        </m:ctrlPr>
                      </m:sSubPr>
                      <m:e>
                        <m:r>
                          <a:rPr lang="pt-PT">
                            <a:solidFill>
                              <a:schemeClr val="bg1"/>
                            </a:solidFill>
                            <a:latin typeface="Calibri" pitchFamily="34" charset="0"/>
                            <a:cs typeface="Arial" pitchFamily="34" charset="0"/>
                          </a:rPr>
                          <m:t>𝛼</m:t>
                        </m:r>
                      </m:e>
                      <m:sub>
                        <m:r>
                          <a:rPr lang="pt-PT">
                            <a:solidFill>
                              <a:schemeClr val="bg1"/>
                            </a:solidFill>
                            <a:latin typeface="Calibri" pitchFamily="34" charset="0"/>
                            <a:cs typeface="Arial" pitchFamily="34" charset="0"/>
                          </a:rPr>
                          <m:t>𝑠h</m:t>
                        </m:r>
                      </m:sub>
                    </m:sSub>
                  </m:oMath>
                </a14:m>
                <a:endParaRPr lang="en-GB" dirty="0">
                  <a:solidFill>
                    <a:schemeClr val="bg1"/>
                  </a:solidFill>
                  <a:latin typeface="Calibri" pitchFamily="34" charset="0"/>
                  <a:cs typeface="Arial" pitchFamily="34" charset="0"/>
                </a:endParaRPr>
              </a:p>
            </p:txBody>
          </p:sp>
        </mc:Choice>
        <mc:Fallback>
          <p:sp>
            <p:nvSpPr>
              <p:cNvPr id="20" name="Rounded Rectangle 19"/>
              <p:cNvSpPr>
                <a:spLocks noRot="1" noChangeAspect="1" noMove="1" noResize="1" noEditPoints="1" noAdjustHandles="1" noChangeArrowheads="1" noChangeShapeType="1" noTextEdit="1"/>
              </p:cNvSpPr>
              <p:nvPr/>
            </p:nvSpPr>
            <p:spPr>
              <a:xfrm>
                <a:off x="1016180" y="4112753"/>
                <a:ext cx="3035431" cy="366370"/>
              </a:xfrm>
              <a:prstGeom prst="roundRect">
                <a:avLst>
                  <a:gd name="adj" fmla="val 4604"/>
                </a:avLst>
              </a:prstGeom>
              <a:blipFill rotWithShape="0">
                <a:blip r:embed="rId7"/>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22" name="Straight Arrow Connector 21"/>
          <p:cNvCxnSpPr/>
          <p:nvPr/>
        </p:nvCxnSpPr>
        <p:spPr>
          <a:xfrm>
            <a:off x="1346834" y="4734046"/>
            <a:ext cx="1911149" cy="1463551"/>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31302" y="4765963"/>
            <a:ext cx="847453" cy="523220"/>
          </a:xfrm>
          <a:prstGeom prst="rect">
            <a:avLst/>
          </a:prstGeom>
          <a:noFill/>
        </p:spPr>
        <p:txBody>
          <a:bodyPr wrap="square" rtlCol="0">
            <a:spAutoFit/>
          </a:bodyPr>
          <a:lstStyle/>
          <a:p>
            <a:r>
              <a:rPr lang="pt-PT" sz="1400" dirty="0" err="1" smtClean="0">
                <a:solidFill>
                  <a:srgbClr val="FF0000"/>
                </a:solidFill>
              </a:rPr>
              <a:t>Shower</a:t>
            </a:r>
            <a:r>
              <a:rPr lang="pt-PT" sz="1400" dirty="0" smtClean="0">
                <a:solidFill>
                  <a:srgbClr val="FF0000"/>
                </a:solidFill>
              </a:rPr>
              <a:t> </a:t>
            </a:r>
            <a:r>
              <a:rPr lang="pt-PT" sz="1400" dirty="0" err="1" smtClean="0">
                <a:solidFill>
                  <a:srgbClr val="FF0000"/>
                </a:solidFill>
              </a:rPr>
              <a:t>axis</a:t>
            </a:r>
            <a:endParaRPr lang="pt-PT" sz="1400" dirty="0">
              <a:solidFill>
                <a:srgbClr val="FF0000"/>
              </a:solidFill>
            </a:endParaRPr>
          </a:p>
        </p:txBody>
      </p:sp>
      <p:sp>
        <p:nvSpPr>
          <p:cNvPr id="25" name="TextBox 24"/>
          <p:cNvSpPr txBox="1"/>
          <p:nvPr/>
        </p:nvSpPr>
        <p:spPr>
          <a:xfrm>
            <a:off x="1779010" y="6059098"/>
            <a:ext cx="714586" cy="276999"/>
          </a:xfrm>
          <a:prstGeom prst="rect">
            <a:avLst/>
          </a:prstGeom>
          <a:noFill/>
        </p:spPr>
        <p:txBody>
          <a:bodyPr wrap="square" rtlCol="0">
            <a:spAutoFit/>
          </a:bodyPr>
          <a:lstStyle/>
          <a:p>
            <a:r>
              <a:rPr lang="pt-PT" sz="1200" dirty="0" err="1"/>
              <a:t>g</a:t>
            </a:r>
            <a:r>
              <a:rPr lang="pt-PT" sz="1200" dirty="0" err="1" smtClean="0"/>
              <a:t>round</a:t>
            </a:r>
            <a:endParaRPr lang="pt-PT" sz="1200" dirty="0"/>
          </a:p>
        </p:txBody>
      </p:sp>
      <mc:AlternateContent xmlns:mc="http://schemas.openxmlformats.org/markup-compatibility/2006" xmlns:a14="http://schemas.microsoft.com/office/drawing/2010/main">
        <mc:Choice Requires="a14">
          <p:sp>
            <p:nvSpPr>
              <p:cNvPr id="41" name="Rectangle 40"/>
              <p:cNvSpPr/>
              <p:nvPr/>
            </p:nvSpPr>
            <p:spPr>
              <a:xfrm>
                <a:off x="2292823" y="5027573"/>
                <a:ext cx="5933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PT" b="1" i="1" smtClean="0">
                              <a:solidFill>
                                <a:schemeClr val="accent6">
                                  <a:lumMod val="75000"/>
                                </a:schemeClr>
                              </a:solidFill>
                              <a:latin typeface="Cambria Math" panose="02040503050406030204" pitchFamily="18" charset="0"/>
                            </a:rPr>
                          </m:ctrlPr>
                        </m:sSubPr>
                        <m:e>
                          <m:r>
                            <a:rPr lang="pt-PT" b="1" i="1" smtClean="0">
                              <a:solidFill>
                                <a:schemeClr val="accent6">
                                  <a:lumMod val="75000"/>
                                </a:schemeClr>
                              </a:solidFill>
                              <a:latin typeface="Cambria Math"/>
                            </a:rPr>
                            <m:t>𝜶</m:t>
                          </m:r>
                        </m:e>
                        <m:sub>
                          <m:r>
                            <a:rPr lang="pt-PT" b="1" i="1" smtClean="0">
                              <a:solidFill>
                                <a:schemeClr val="accent6">
                                  <a:lumMod val="75000"/>
                                </a:schemeClr>
                              </a:solidFill>
                              <a:latin typeface="Cambria Math" panose="02040503050406030204" pitchFamily="18" charset="0"/>
                            </a:rPr>
                            <m:t>𝒔𝒉</m:t>
                          </m:r>
                        </m:sub>
                      </m:sSub>
                    </m:oMath>
                  </m:oMathPara>
                </a14:m>
                <a:endParaRPr lang="pt-PT" b="1" dirty="0">
                  <a:solidFill>
                    <a:schemeClr val="accent6">
                      <a:lumMod val="75000"/>
                    </a:schemeClr>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2292823" y="5027573"/>
                <a:ext cx="593368" cy="369332"/>
              </a:xfrm>
              <a:prstGeom prst="rect">
                <a:avLst/>
              </a:prstGeom>
              <a:blipFill rotWithShape="0">
                <a:blip r:embed="rId8"/>
                <a:stretch>
                  <a:fillRect b="-1667"/>
                </a:stretch>
              </a:blipFill>
            </p:spPr>
            <p:txBody>
              <a:bodyPr/>
              <a:lstStyle/>
              <a:p>
                <a:r>
                  <a:rPr lang="en-US">
                    <a:noFill/>
                  </a:rPr>
                  <a:t> </a:t>
                </a:r>
              </a:p>
            </p:txBody>
          </p:sp>
        </mc:Fallback>
      </mc:AlternateContent>
      <p:grpSp>
        <p:nvGrpSpPr>
          <p:cNvPr id="58" name="Group 57"/>
          <p:cNvGrpSpPr/>
          <p:nvPr/>
        </p:nvGrpSpPr>
        <p:grpSpPr>
          <a:xfrm flipH="1">
            <a:off x="3274058" y="5383428"/>
            <a:ext cx="987197" cy="1048762"/>
            <a:chOff x="1206259" y="5181000"/>
            <a:chExt cx="987197" cy="1048762"/>
          </a:xfrm>
        </p:grpSpPr>
        <p:sp>
          <p:nvSpPr>
            <p:cNvPr id="21" name="Arc 20"/>
            <p:cNvSpPr/>
            <p:nvPr/>
          </p:nvSpPr>
          <p:spPr>
            <a:xfrm>
              <a:off x="1231410" y="5543962"/>
              <a:ext cx="685800" cy="685800"/>
            </a:xfrm>
            <a:prstGeom prst="arc">
              <a:avLst>
                <a:gd name="adj1" fmla="val 10834376"/>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3" name="TextBox 22"/>
            <p:cNvSpPr txBox="1"/>
            <p:nvPr/>
          </p:nvSpPr>
          <p:spPr>
            <a:xfrm>
              <a:off x="1206259" y="5181000"/>
              <a:ext cx="685800" cy="369332"/>
            </a:xfrm>
            <a:prstGeom prst="rect">
              <a:avLst/>
            </a:prstGeom>
            <a:noFill/>
          </p:spPr>
          <p:txBody>
            <a:bodyPr wrap="square" rtlCol="0">
              <a:spAutoFit/>
            </a:bodyPr>
            <a:lstStyle/>
            <a:p>
              <a:r>
                <a:rPr lang="pt-PT" b="1" dirty="0" err="1" smtClean="0">
                  <a:solidFill>
                    <a:srgbClr val="C00000"/>
                  </a:solidFill>
                </a:rPr>
                <a:t>eye</a:t>
              </a:r>
              <a:endParaRPr lang="pt-PT" b="1" dirty="0">
                <a:solidFill>
                  <a:srgbClr val="C00000"/>
                </a:solidFill>
              </a:endParaRPr>
            </a:p>
          </p:txBody>
        </p:sp>
        <p:grpSp>
          <p:nvGrpSpPr>
            <p:cNvPr id="47" name="Group 46"/>
            <p:cNvGrpSpPr/>
            <p:nvPr/>
          </p:nvGrpSpPr>
          <p:grpSpPr>
            <a:xfrm>
              <a:off x="1649709" y="5484742"/>
              <a:ext cx="543747" cy="245974"/>
              <a:chOff x="2727050" y="4603429"/>
              <a:chExt cx="1118214" cy="505845"/>
            </a:xfrm>
          </p:grpSpPr>
          <p:cxnSp>
            <p:nvCxnSpPr>
              <p:cNvPr id="48" name="Straight Arrow Connector 47"/>
              <p:cNvCxnSpPr/>
              <p:nvPr/>
            </p:nvCxnSpPr>
            <p:spPr>
              <a:xfrm flipV="1">
                <a:off x="2736193" y="4628835"/>
                <a:ext cx="1109071" cy="472410"/>
              </a:xfrm>
              <a:prstGeom prst="straightConnector1">
                <a:avLst/>
              </a:prstGeom>
              <a:ln w="952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2727050" y="4603429"/>
                <a:ext cx="891913" cy="505845"/>
                <a:chOff x="2727960" y="2905137"/>
                <a:chExt cx="3888321" cy="2205245"/>
              </a:xfrm>
            </p:grpSpPr>
            <p:cxnSp>
              <p:nvCxnSpPr>
                <p:cNvPr id="50" name="Straight Arrow Connector 49"/>
                <p:cNvCxnSpPr/>
                <p:nvPr/>
              </p:nvCxnSpPr>
              <p:spPr>
                <a:xfrm flipV="1">
                  <a:off x="2737104" y="2959742"/>
                  <a:ext cx="3330383" cy="2142610"/>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52" idx="4"/>
                </p:cNvCxnSpPr>
                <p:nvPr/>
              </p:nvCxnSpPr>
              <p:spPr>
                <a:xfrm flipV="1">
                  <a:off x="2727960" y="4230571"/>
                  <a:ext cx="3888321" cy="879811"/>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rot="20226718">
                  <a:off x="6096235" y="2905137"/>
                  <a:ext cx="503464" cy="1379750"/>
                </a:xfrm>
                <a:prstGeom prst="ellipse">
                  <a:avLst/>
                </a:prstGeom>
                <a:no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grpSp>
      <p:cxnSp>
        <p:nvCxnSpPr>
          <p:cNvPr id="60" name="Straight Arrow Connector 59"/>
          <p:cNvCxnSpPr/>
          <p:nvPr/>
        </p:nvCxnSpPr>
        <p:spPr>
          <a:xfrm flipH="1" flipV="1">
            <a:off x="1693376" y="5006340"/>
            <a:ext cx="1270804" cy="592663"/>
          </a:xfrm>
          <a:prstGeom prst="straightConnector1">
            <a:avLst/>
          </a:prstGeom>
          <a:ln w="25400">
            <a:solidFill>
              <a:schemeClr val="accent6">
                <a:lumMod val="50000"/>
              </a:schemeClr>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64" name="Arc 63"/>
          <p:cNvSpPr/>
          <p:nvPr/>
        </p:nvSpPr>
        <p:spPr>
          <a:xfrm rot="3395229">
            <a:off x="2038558" y="5108444"/>
            <a:ext cx="508531" cy="490228"/>
          </a:xfrm>
          <a:prstGeom prst="arc">
            <a:avLst>
              <a:gd name="adj1" fmla="val 18753777"/>
              <a:gd name="adj2" fmla="val 21433219"/>
            </a:avLst>
          </a:prstGeom>
          <a:ln w="22225">
            <a:solidFill>
              <a:schemeClr val="accent6">
                <a:lumMod val="75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5" name="Oval 64"/>
          <p:cNvSpPr/>
          <p:nvPr/>
        </p:nvSpPr>
        <p:spPr>
          <a:xfrm rot="2227614">
            <a:off x="2695473" y="5505210"/>
            <a:ext cx="124770" cy="662074"/>
          </a:xfrm>
          <a:prstGeom prst="ellipse">
            <a:avLst/>
          </a:prstGeom>
          <a:noFill/>
          <a:ln>
            <a:solidFill>
              <a:srgbClr val="3857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23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5" grpId="0" animBg="1"/>
      <p:bldP spid="16" grpId="0" animBg="1"/>
      <p:bldP spid="20" grpId="0" animBg="1"/>
      <p:bldP spid="24" grpId="0"/>
      <p:bldP spid="25" grpId="0"/>
      <p:bldP spid="41" grpId="0"/>
      <p:bldP spid="64" grpId="0" animBg="1"/>
      <p:bldP spid="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descr="C:\Users\Joao\Desktop\pics\CherenkovRings.gif"/>
          <p:cNvPicPr>
            <a:picLocks noChangeAspect="1" noChangeArrowheads="1"/>
          </p:cNvPicPr>
          <p:nvPr/>
        </p:nvPicPr>
        <p:blipFill>
          <a:blip r:embed="rId3" cstate="print">
            <a:extLst>
              <a:ext uri="{28A0092B-C50C-407E-A947-70E740481C1C}">
                <a14:useLocalDpi xmlns:a14="http://schemas.microsoft.com/office/drawing/2010/main" val="0"/>
              </a:ext>
            </a:extLst>
          </a:blip>
          <a:srcRect l="12743" t="10887" r="10149" b="12825"/>
          <a:stretch>
            <a:fillRect/>
          </a:stretch>
        </p:blipFill>
        <p:spPr bwMode="auto">
          <a:xfrm>
            <a:off x="5691442" y="1316287"/>
            <a:ext cx="1998275" cy="12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smtClean="0"/>
              <a:t>Cherenkov Pool:</a:t>
            </a:r>
            <a:r>
              <a:rPr lang="en-US" sz="2400" dirty="0" smtClean="0"/>
              <a:t> pattern on the ground</a:t>
            </a:r>
            <a:endParaRPr lang="en-US" sz="2400" dirty="0"/>
          </a:p>
        </p:txBody>
      </p:sp>
      <p:pic>
        <p:nvPicPr>
          <p:cNvPr id="6" name="Picture 5"/>
          <p:cNvPicPr>
            <a:picLocks noChangeAspect="1"/>
          </p:cNvPicPr>
          <p:nvPr/>
        </p:nvPicPr>
        <p:blipFill>
          <a:blip r:embed="rId4"/>
          <a:stretch>
            <a:fillRect/>
          </a:stretch>
        </p:blipFill>
        <p:spPr>
          <a:xfrm>
            <a:off x="725092" y="1957881"/>
            <a:ext cx="3460381" cy="2117169"/>
          </a:xfrm>
          <a:prstGeom prst="rect">
            <a:avLst/>
          </a:prstGeom>
        </p:spPr>
      </p:pic>
      <p:pic>
        <p:nvPicPr>
          <p:cNvPr id="7" name="Picture 6"/>
          <p:cNvPicPr>
            <a:picLocks noChangeAspect="1"/>
          </p:cNvPicPr>
          <p:nvPr/>
        </p:nvPicPr>
        <p:blipFill>
          <a:blip r:embed="rId5"/>
          <a:stretch>
            <a:fillRect/>
          </a:stretch>
        </p:blipFill>
        <p:spPr>
          <a:xfrm>
            <a:off x="786768" y="4370962"/>
            <a:ext cx="3553429" cy="2102041"/>
          </a:xfrm>
          <a:prstGeom prst="rect">
            <a:avLst/>
          </a:prstGeom>
        </p:spPr>
      </p:pic>
      <p:pic>
        <p:nvPicPr>
          <p:cNvPr id="8" name="Picture 7"/>
          <p:cNvPicPr>
            <a:picLocks noChangeAspect="1"/>
          </p:cNvPicPr>
          <p:nvPr/>
        </p:nvPicPr>
        <p:blipFill>
          <a:blip r:embed="rId6"/>
          <a:stretch>
            <a:fillRect/>
          </a:stretch>
        </p:blipFill>
        <p:spPr>
          <a:xfrm>
            <a:off x="11923798" y="4734927"/>
            <a:ext cx="2674962" cy="1581862"/>
          </a:xfrm>
          <a:prstGeom prst="rect">
            <a:avLst/>
          </a:prstGeom>
        </p:spPr>
      </p:pic>
      <p:pic>
        <p:nvPicPr>
          <p:cNvPr id="9" name="Picture 8"/>
          <p:cNvPicPr>
            <a:picLocks noChangeAspect="1"/>
          </p:cNvPicPr>
          <p:nvPr/>
        </p:nvPicPr>
        <p:blipFill>
          <a:blip r:embed="rId7"/>
          <a:stretch>
            <a:fillRect/>
          </a:stretch>
        </p:blipFill>
        <p:spPr>
          <a:xfrm>
            <a:off x="11528275" y="2876981"/>
            <a:ext cx="2561935" cy="1493981"/>
          </a:xfrm>
          <a:prstGeom prst="rect">
            <a:avLst/>
          </a:prstGeom>
        </p:spPr>
      </p:pic>
      <p:pic>
        <p:nvPicPr>
          <p:cNvPr id="10" name="Picture 9"/>
          <p:cNvPicPr>
            <a:picLocks noChangeAspect="1"/>
          </p:cNvPicPr>
          <p:nvPr/>
        </p:nvPicPr>
        <p:blipFill>
          <a:blip r:embed="rId8"/>
          <a:stretch>
            <a:fillRect/>
          </a:stretch>
        </p:blipFill>
        <p:spPr>
          <a:xfrm>
            <a:off x="6434481" y="3117659"/>
            <a:ext cx="2674962" cy="1497120"/>
          </a:xfrm>
          <a:prstGeom prst="rect">
            <a:avLst/>
          </a:prstGeom>
        </p:spPr>
      </p:pic>
      <p:pic>
        <p:nvPicPr>
          <p:cNvPr id="11" name="Picture 10"/>
          <p:cNvPicPr>
            <a:picLocks noChangeAspect="1"/>
          </p:cNvPicPr>
          <p:nvPr/>
        </p:nvPicPr>
        <p:blipFill>
          <a:blip r:embed="rId9"/>
          <a:stretch>
            <a:fillRect/>
          </a:stretch>
        </p:blipFill>
        <p:spPr>
          <a:xfrm>
            <a:off x="6526078" y="4744343"/>
            <a:ext cx="2561935" cy="1572446"/>
          </a:xfrm>
          <a:prstGeom prst="rect">
            <a:avLst/>
          </a:prstGeom>
        </p:spPr>
      </p:pic>
      <p:grpSp>
        <p:nvGrpSpPr>
          <p:cNvPr id="51" name="Group 50"/>
          <p:cNvGrpSpPr/>
          <p:nvPr/>
        </p:nvGrpSpPr>
        <p:grpSpPr>
          <a:xfrm>
            <a:off x="6721775" y="724854"/>
            <a:ext cx="1781918" cy="1273203"/>
            <a:chOff x="2813050" y="1160463"/>
            <a:chExt cx="4999038" cy="3571875"/>
          </a:xfrm>
        </p:grpSpPr>
        <p:grpSp>
          <p:nvGrpSpPr>
            <p:cNvPr id="16" name="Group 23"/>
            <p:cNvGrpSpPr>
              <a:grpSpLocks/>
            </p:cNvGrpSpPr>
            <p:nvPr/>
          </p:nvGrpSpPr>
          <p:grpSpPr bwMode="auto">
            <a:xfrm rot="4718136">
              <a:off x="3010694" y="2797969"/>
              <a:ext cx="612775" cy="1008063"/>
              <a:chOff x="7487815" y="3652412"/>
              <a:chExt cx="1656185" cy="2556284"/>
            </a:xfrm>
          </p:grpSpPr>
          <p:sp>
            <p:nvSpPr>
              <p:cNvPr id="17" name="Isosceles Triangle 16"/>
              <p:cNvSpPr/>
              <p:nvPr/>
            </p:nvSpPr>
            <p:spPr>
              <a:xfrm>
                <a:off x="7484558" y="3653732"/>
                <a:ext cx="1656185" cy="2338897"/>
              </a:xfrm>
              <a:prstGeom prst="triangle">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18" name="Oval 17"/>
              <p:cNvSpPr/>
              <p:nvPr/>
            </p:nvSpPr>
            <p:spPr>
              <a:xfrm>
                <a:off x="7484175" y="5851175"/>
                <a:ext cx="1656185" cy="358281"/>
              </a:xfrm>
              <a:prstGeom prst="ellipse">
                <a:avLst/>
              </a:prstGeom>
              <a:gradFill>
                <a:gsLst>
                  <a:gs pos="0">
                    <a:srgbClr val="3A0000"/>
                  </a:gs>
                  <a:gs pos="50000">
                    <a:srgbClr val="800000"/>
                  </a:gs>
                  <a:gs pos="100000">
                    <a:srgbClr val="FF0000"/>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cxnSp>
          <p:nvCxnSpPr>
            <p:cNvPr id="19" name="Straight Arrow Connector 18"/>
            <p:cNvCxnSpPr/>
            <p:nvPr/>
          </p:nvCxnSpPr>
          <p:spPr>
            <a:xfrm flipH="1">
              <a:off x="4176713" y="1160463"/>
              <a:ext cx="3635375" cy="2736850"/>
            </a:xfrm>
            <a:prstGeom prst="straightConnector1">
              <a:avLst/>
            </a:prstGeom>
            <a:ln w="38100">
              <a:solidFill>
                <a:schemeClr val="tx1">
                  <a:lumMod val="85000"/>
                  <a:lumOff val="15000"/>
                </a:schemeClr>
              </a:solidFill>
              <a:prstDash val="sysDot"/>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816350" y="3033713"/>
              <a:ext cx="1150938" cy="179387"/>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597400" y="3681413"/>
              <a:ext cx="298450" cy="611187"/>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26" idx="0"/>
            </p:cNvCxnSpPr>
            <p:nvPr/>
          </p:nvCxnSpPr>
          <p:spPr>
            <a:xfrm flipH="1">
              <a:off x="3868738" y="3590925"/>
              <a:ext cx="355600" cy="195263"/>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40" idx="0"/>
            </p:cNvCxnSpPr>
            <p:nvPr/>
          </p:nvCxnSpPr>
          <p:spPr>
            <a:xfrm flipH="1">
              <a:off x="4330700" y="2744788"/>
              <a:ext cx="611188" cy="23812"/>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43" idx="0"/>
            </p:cNvCxnSpPr>
            <p:nvPr/>
          </p:nvCxnSpPr>
          <p:spPr>
            <a:xfrm flipH="1">
              <a:off x="5589588" y="3284538"/>
              <a:ext cx="169862" cy="782637"/>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6"/>
            <p:cNvGrpSpPr>
              <a:grpSpLocks/>
            </p:cNvGrpSpPr>
            <p:nvPr/>
          </p:nvGrpSpPr>
          <p:grpSpPr bwMode="auto">
            <a:xfrm rot="3048389">
              <a:off x="3189288" y="3687763"/>
              <a:ext cx="939800" cy="539750"/>
              <a:chOff x="7487815" y="3652412"/>
              <a:chExt cx="1656185" cy="2556284"/>
            </a:xfrm>
          </p:grpSpPr>
          <p:sp>
            <p:nvSpPr>
              <p:cNvPr id="26" name="Isosceles Triangle 25"/>
              <p:cNvSpPr/>
              <p:nvPr/>
            </p:nvSpPr>
            <p:spPr>
              <a:xfrm>
                <a:off x="7485096" y="3663313"/>
                <a:ext cx="1656185" cy="2338246"/>
              </a:xfrm>
              <a:prstGeom prst="triangle">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27" name="Oval 26"/>
              <p:cNvSpPr/>
              <p:nvPr/>
            </p:nvSpPr>
            <p:spPr>
              <a:xfrm>
                <a:off x="7485745" y="5851496"/>
                <a:ext cx="1656185" cy="360887"/>
              </a:xfrm>
              <a:prstGeom prst="ellipse">
                <a:avLst/>
              </a:prstGeom>
              <a:gradFill>
                <a:gsLst>
                  <a:gs pos="0">
                    <a:srgbClr val="3A0000"/>
                  </a:gs>
                  <a:gs pos="50000">
                    <a:srgbClr val="800000"/>
                  </a:gs>
                  <a:gs pos="100000">
                    <a:srgbClr val="FF0000"/>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grpSp>
          <p:nvGrpSpPr>
            <p:cNvPr id="28" name="Group 30"/>
            <p:cNvGrpSpPr>
              <a:grpSpLocks/>
            </p:cNvGrpSpPr>
            <p:nvPr/>
          </p:nvGrpSpPr>
          <p:grpSpPr bwMode="auto">
            <a:xfrm rot="3616769">
              <a:off x="5174456" y="2278857"/>
              <a:ext cx="155575" cy="1081088"/>
              <a:chOff x="7487815" y="3652412"/>
              <a:chExt cx="1656185" cy="2556284"/>
            </a:xfrm>
          </p:grpSpPr>
          <p:sp>
            <p:nvSpPr>
              <p:cNvPr id="29" name="Isosceles Triangle 28"/>
              <p:cNvSpPr/>
              <p:nvPr/>
            </p:nvSpPr>
            <p:spPr>
              <a:xfrm>
                <a:off x="7477118" y="3651855"/>
                <a:ext cx="1656185" cy="2338568"/>
              </a:xfrm>
              <a:prstGeom prst="triangle">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30" name="Oval 29"/>
              <p:cNvSpPr/>
              <p:nvPr/>
            </p:nvSpPr>
            <p:spPr>
              <a:xfrm>
                <a:off x="7477335" y="5844749"/>
                <a:ext cx="1656185" cy="360357"/>
              </a:xfrm>
              <a:prstGeom prst="ellipse">
                <a:avLst/>
              </a:prstGeom>
              <a:gradFill>
                <a:gsLst>
                  <a:gs pos="0">
                    <a:srgbClr val="3A0000"/>
                  </a:gs>
                  <a:gs pos="50000">
                    <a:srgbClr val="800000"/>
                  </a:gs>
                  <a:gs pos="100000">
                    <a:srgbClr val="FF0000"/>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cxnSp>
          <p:nvCxnSpPr>
            <p:cNvPr id="31" name="Straight Arrow Connector 30"/>
            <p:cNvCxnSpPr/>
            <p:nvPr/>
          </p:nvCxnSpPr>
          <p:spPr>
            <a:xfrm flipH="1">
              <a:off x="5688013" y="2087563"/>
              <a:ext cx="725487" cy="477837"/>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4"/>
            <p:cNvGrpSpPr>
              <a:grpSpLocks/>
            </p:cNvGrpSpPr>
            <p:nvPr/>
          </p:nvGrpSpPr>
          <p:grpSpPr bwMode="auto">
            <a:xfrm rot="1650928">
              <a:off x="4352925" y="4294188"/>
              <a:ext cx="392113" cy="219075"/>
              <a:chOff x="7487815" y="3652412"/>
              <a:chExt cx="1656185" cy="2556284"/>
            </a:xfrm>
          </p:grpSpPr>
          <p:sp>
            <p:nvSpPr>
              <p:cNvPr id="33" name="Isosceles Triangle 32"/>
              <p:cNvSpPr/>
              <p:nvPr/>
            </p:nvSpPr>
            <p:spPr>
              <a:xfrm>
                <a:off x="7481122" y="3647868"/>
                <a:ext cx="1656185" cy="2333998"/>
              </a:xfrm>
              <a:prstGeom prst="triangle">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34" name="Oval 33"/>
              <p:cNvSpPr/>
              <p:nvPr/>
            </p:nvSpPr>
            <p:spPr>
              <a:xfrm>
                <a:off x="7483936" y="5856692"/>
                <a:ext cx="1656185" cy="351946"/>
              </a:xfrm>
              <a:prstGeom prst="ellipse">
                <a:avLst/>
              </a:prstGeom>
              <a:gradFill>
                <a:gsLst>
                  <a:gs pos="0">
                    <a:srgbClr val="3A0000"/>
                  </a:gs>
                  <a:gs pos="50000">
                    <a:srgbClr val="800000"/>
                  </a:gs>
                  <a:gs pos="100000">
                    <a:srgbClr val="FF0000"/>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cxnSp>
          <p:nvCxnSpPr>
            <p:cNvPr id="35" name="Straight Arrow Connector 34"/>
            <p:cNvCxnSpPr>
              <a:endCxn id="37" idx="0"/>
            </p:cNvCxnSpPr>
            <p:nvPr/>
          </p:nvCxnSpPr>
          <p:spPr>
            <a:xfrm flipH="1">
              <a:off x="5464175" y="2265363"/>
              <a:ext cx="295275" cy="71437"/>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43"/>
            <p:cNvGrpSpPr>
              <a:grpSpLocks/>
            </p:cNvGrpSpPr>
            <p:nvPr/>
          </p:nvGrpSpPr>
          <p:grpSpPr bwMode="auto">
            <a:xfrm rot="4838081">
              <a:off x="5107782" y="2102644"/>
              <a:ext cx="158750" cy="560387"/>
              <a:chOff x="7487815" y="3652412"/>
              <a:chExt cx="1656185" cy="2556284"/>
            </a:xfrm>
          </p:grpSpPr>
          <p:sp>
            <p:nvSpPr>
              <p:cNvPr id="37" name="Isosceles Triangle 36"/>
              <p:cNvSpPr/>
              <p:nvPr/>
            </p:nvSpPr>
            <p:spPr>
              <a:xfrm>
                <a:off x="7476518" y="3657467"/>
                <a:ext cx="1656185" cy="2339040"/>
              </a:xfrm>
              <a:prstGeom prst="triangle">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38" name="Oval 37"/>
              <p:cNvSpPr/>
              <p:nvPr/>
            </p:nvSpPr>
            <p:spPr>
              <a:xfrm>
                <a:off x="7479780" y="5838841"/>
                <a:ext cx="1656185" cy="362080"/>
              </a:xfrm>
              <a:prstGeom prst="ellipse">
                <a:avLst/>
              </a:prstGeom>
              <a:gradFill>
                <a:gsLst>
                  <a:gs pos="0">
                    <a:srgbClr val="3A0000"/>
                  </a:gs>
                  <a:gs pos="50000">
                    <a:srgbClr val="800000"/>
                  </a:gs>
                  <a:gs pos="100000">
                    <a:srgbClr val="FF0000"/>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grpSp>
          <p:nvGrpSpPr>
            <p:cNvPr id="39" name="Group 48"/>
            <p:cNvGrpSpPr>
              <a:grpSpLocks/>
            </p:cNvGrpSpPr>
            <p:nvPr/>
          </p:nvGrpSpPr>
          <p:grpSpPr bwMode="auto">
            <a:xfrm rot="5115217">
              <a:off x="3802856" y="2463007"/>
              <a:ext cx="392113" cy="666750"/>
              <a:chOff x="7487815" y="3652412"/>
              <a:chExt cx="1656185" cy="2556284"/>
            </a:xfrm>
          </p:grpSpPr>
          <p:sp>
            <p:nvSpPr>
              <p:cNvPr id="40" name="Isosceles Triangle 39"/>
              <p:cNvSpPr/>
              <p:nvPr/>
            </p:nvSpPr>
            <p:spPr>
              <a:xfrm>
                <a:off x="7483050" y="3663901"/>
                <a:ext cx="1656185" cy="2343262"/>
              </a:xfrm>
              <a:prstGeom prst="triangle">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41" name="Oval 40"/>
              <p:cNvSpPr/>
              <p:nvPr/>
            </p:nvSpPr>
            <p:spPr>
              <a:xfrm>
                <a:off x="7480663" y="5858946"/>
                <a:ext cx="1656185" cy="359099"/>
              </a:xfrm>
              <a:prstGeom prst="ellipse">
                <a:avLst/>
              </a:prstGeom>
              <a:gradFill>
                <a:gsLst>
                  <a:gs pos="0">
                    <a:srgbClr val="3A0000"/>
                  </a:gs>
                  <a:gs pos="50000">
                    <a:srgbClr val="800000"/>
                  </a:gs>
                  <a:gs pos="100000">
                    <a:srgbClr val="FF0000"/>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grpSp>
          <p:nvGrpSpPr>
            <p:cNvPr id="42" name="Group 52"/>
            <p:cNvGrpSpPr>
              <a:grpSpLocks/>
            </p:cNvGrpSpPr>
            <p:nvPr/>
          </p:nvGrpSpPr>
          <p:grpSpPr bwMode="auto">
            <a:xfrm rot="309905">
              <a:off x="5364163" y="4067175"/>
              <a:ext cx="392112" cy="665163"/>
              <a:chOff x="7487815" y="3652412"/>
              <a:chExt cx="1656185" cy="2556284"/>
            </a:xfrm>
          </p:grpSpPr>
          <p:sp>
            <p:nvSpPr>
              <p:cNvPr id="43" name="Isosceles Triangle 42"/>
              <p:cNvSpPr/>
              <p:nvPr/>
            </p:nvSpPr>
            <p:spPr>
              <a:xfrm>
                <a:off x="7483927" y="3652296"/>
                <a:ext cx="1656189" cy="2342750"/>
              </a:xfrm>
              <a:prstGeom prst="triangle">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44" name="Oval 43"/>
              <p:cNvSpPr/>
              <p:nvPr/>
            </p:nvSpPr>
            <p:spPr>
              <a:xfrm>
                <a:off x="7482339" y="5847544"/>
                <a:ext cx="1656189" cy="359952"/>
              </a:xfrm>
              <a:prstGeom prst="ellipse">
                <a:avLst/>
              </a:prstGeom>
              <a:gradFill>
                <a:gsLst>
                  <a:gs pos="0">
                    <a:srgbClr val="3A0000"/>
                  </a:gs>
                  <a:gs pos="50000">
                    <a:srgbClr val="800000"/>
                  </a:gs>
                  <a:gs pos="100000">
                    <a:srgbClr val="FF0000"/>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grpSp>
          <p:nvGrpSpPr>
            <p:cNvPr id="45" name="Group 56"/>
            <p:cNvGrpSpPr>
              <a:grpSpLocks/>
            </p:cNvGrpSpPr>
            <p:nvPr/>
          </p:nvGrpSpPr>
          <p:grpSpPr bwMode="auto">
            <a:xfrm rot="3036199">
              <a:off x="4972843" y="2786857"/>
              <a:ext cx="334963" cy="889000"/>
              <a:chOff x="7487815" y="3652412"/>
              <a:chExt cx="1656185" cy="2556284"/>
            </a:xfrm>
          </p:grpSpPr>
          <p:sp>
            <p:nvSpPr>
              <p:cNvPr id="46" name="Isosceles Triangle 45"/>
              <p:cNvSpPr/>
              <p:nvPr/>
            </p:nvSpPr>
            <p:spPr>
              <a:xfrm>
                <a:off x="7479033" y="3658019"/>
                <a:ext cx="1656180" cy="2341740"/>
              </a:xfrm>
              <a:prstGeom prst="triangle">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47" name="Oval 46"/>
              <p:cNvSpPr/>
              <p:nvPr/>
            </p:nvSpPr>
            <p:spPr>
              <a:xfrm>
                <a:off x="7475708" y="5852034"/>
                <a:ext cx="1656185" cy="360617"/>
              </a:xfrm>
              <a:prstGeom prst="ellipse">
                <a:avLst/>
              </a:prstGeom>
              <a:gradFill>
                <a:gsLst>
                  <a:gs pos="0">
                    <a:srgbClr val="3A0000"/>
                  </a:gs>
                  <a:gs pos="50000">
                    <a:srgbClr val="800000"/>
                  </a:gs>
                  <a:gs pos="100000">
                    <a:srgbClr val="FF0000"/>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sp>
          <p:nvSpPr>
            <p:cNvPr id="48" name="Rectangle 47"/>
            <p:cNvSpPr>
              <a:spLocks noRot="1" noChangeAspect="1" noMove="1" noResize="1" noEditPoints="1" noAdjustHandles="1" noChangeArrowheads="1" noChangeShapeType="1" noTextEdit="1"/>
            </p:cNvSpPr>
            <p:nvPr/>
          </p:nvSpPr>
          <p:spPr>
            <a:xfrm>
              <a:off x="6059119" y="1788994"/>
              <a:ext cx="495585" cy="369332"/>
            </a:xfrm>
            <a:prstGeom prst="rect">
              <a:avLst/>
            </a:prstGeom>
            <a:blipFill rotWithShape="1">
              <a:blip r:embed="rId10"/>
              <a:stretch>
                <a:fillRect/>
              </a:stretch>
            </a:blipFill>
          </p:spPr>
          <p:txBody>
            <a:bodyPr/>
            <a:lstStyle/>
            <a:p>
              <a:r>
                <a:rPr lang="pt-PT">
                  <a:noFill/>
                </a:rPr>
                <a:t> </a:t>
              </a:r>
            </a:p>
          </p:txBody>
        </p:sp>
        <p:sp>
          <p:nvSpPr>
            <p:cNvPr id="49" name="Rectangle 48"/>
            <p:cNvSpPr>
              <a:spLocks noRot="1" noChangeAspect="1" noMove="1" noResize="1" noEditPoints="1" noAdjustHandles="1" noChangeArrowheads="1" noChangeShapeType="1" noTextEdit="1"/>
            </p:cNvSpPr>
            <p:nvPr/>
          </p:nvSpPr>
          <p:spPr>
            <a:xfrm>
              <a:off x="5418040" y="1973660"/>
              <a:ext cx="495584" cy="369332"/>
            </a:xfrm>
            <a:prstGeom prst="rect">
              <a:avLst/>
            </a:prstGeom>
            <a:blipFill rotWithShape="1">
              <a:blip r:embed="rId11"/>
              <a:stretch>
                <a:fillRect/>
              </a:stretch>
            </a:blipFill>
          </p:spPr>
          <p:txBody>
            <a:bodyPr/>
            <a:lstStyle/>
            <a:p>
              <a:r>
                <a:rPr lang="pt-PT">
                  <a:noFill/>
                </a:rPr>
                <a:t> </a:t>
              </a:r>
            </a:p>
          </p:txBody>
        </p:sp>
        <p:sp>
          <p:nvSpPr>
            <p:cNvPr id="50" name="Rectangle 49"/>
            <p:cNvSpPr>
              <a:spLocks noRot="1" noChangeAspect="1" noMove="1" noResize="1" noEditPoints="1" noAdjustHandles="1" noChangeArrowheads="1" noChangeShapeType="1" noTextEdit="1"/>
            </p:cNvSpPr>
            <p:nvPr/>
          </p:nvSpPr>
          <p:spPr>
            <a:xfrm>
              <a:off x="5697118" y="3284739"/>
              <a:ext cx="495585" cy="369332"/>
            </a:xfrm>
            <a:prstGeom prst="rect">
              <a:avLst/>
            </a:prstGeom>
            <a:blipFill rotWithShape="1">
              <a:blip r:embed="rId12"/>
              <a:stretch>
                <a:fillRect/>
              </a:stretch>
            </a:blipFill>
          </p:spPr>
          <p:txBody>
            <a:bodyPr/>
            <a:lstStyle/>
            <a:p>
              <a:r>
                <a:rPr lang="pt-PT">
                  <a:noFill/>
                </a:rPr>
                <a:t> </a:t>
              </a:r>
            </a:p>
          </p:txBody>
        </p:sp>
      </p:grpSp>
      <p:sp>
        <p:nvSpPr>
          <p:cNvPr id="54" name="Slide Number Placeholder 53"/>
          <p:cNvSpPr>
            <a:spLocks noGrp="1"/>
          </p:cNvSpPr>
          <p:nvPr>
            <p:ph type="sldNum" sz="quarter" idx="12"/>
          </p:nvPr>
        </p:nvSpPr>
        <p:spPr/>
        <p:txBody>
          <a:bodyPr/>
          <a:lstStyle/>
          <a:p>
            <a:fld id="{8745C66F-FC7B-4C52-931F-EAABACA1CBDF}" type="slidenum">
              <a:rPr lang="en-US" smtClean="0"/>
              <a:pPr/>
              <a:t>18</a:t>
            </a:fld>
            <a:endParaRPr lang="en-US" dirty="0"/>
          </a:p>
        </p:txBody>
      </p:sp>
      <p:sp>
        <p:nvSpPr>
          <p:cNvPr id="55" name="Rounded Rectangle 54"/>
          <p:cNvSpPr/>
          <p:nvPr/>
        </p:nvSpPr>
        <p:spPr>
          <a:xfrm>
            <a:off x="521962" y="1023300"/>
            <a:ext cx="4609523" cy="66847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u="sng" dirty="0" smtClean="0">
                <a:solidFill>
                  <a:schemeClr val="bg1"/>
                </a:solidFill>
                <a:latin typeface="Calibri" pitchFamily="34" charset="0"/>
                <a:cs typeface="Arial" pitchFamily="34" charset="0"/>
              </a:rPr>
              <a:t>Example of two events:</a:t>
            </a:r>
            <a:r>
              <a:rPr lang="en-GB" sz="2000" dirty="0" smtClean="0">
                <a:solidFill>
                  <a:schemeClr val="bg1"/>
                </a:solidFill>
                <a:latin typeface="Calibri" pitchFamily="34" charset="0"/>
                <a:cs typeface="Arial" pitchFamily="34" charset="0"/>
              </a:rPr>
              <a:t/>
            </a:r>
            <a:br>
              <a:rPr lang="en-GB" sz="2000" dirty="0" smtClean="0">
                <a:solidFill>
                  <a:schemeClr val="bg1"/>
                </a:solidFill>
                <a:latin typeface="Calibri" pitchFamily="34" charset="0"/>
                <a:cs typeface="Arial" pitchFamily="34" charset="0"/>
              </a:rPr>
            </a:br>
            <a:r>
              <a:rPr lang="en-GB" sz="1600" dirty="0" smtClean="0">
                <a:solidFill>
                  <a:schemeClr val="bg1"/>
                </a:solidFill>
                <a:latin typeface="Calibri" pitchFamily="34" charset="0"/>
                <a:cs typeface="Arial" pitchFamily="34" charset="0"/>
              </a:rPr>
              <a:t>Density of Cherenkov on the ground</a:t>
            </a:r>
            <a:endParaRPr lang="en-US" sz="1600" dirty="0">
              <a:solidFill>
                <a:schemeClr val="bg1"/>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56" name="Rounded Rectangle 55"/>
              <p:cNvSpPr/>
              <p:nvPr/>
            </p:nvSpPr>
            <p:spPr>
              <a:xfrm>
                <a:off x="1182604" y="1822551"/>
                <a:ext cx="2598420" cy="330282"/>
              </a:xfrm>
              <a:prstGeom prst="round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chemeClr val="tx1">
                        <a:lumMod val="75000"/>
                        <a:lumOff val="25000"/>
                      </a:schemeClr>
                    </a:solidFill>
                    <a:latin typeface="Calibri" pitchFamily="34" charset="0"/>
                    <a:cs typeface="Arial" pitchFamily="34" charset="0"/>
                  </a:rPr>
                  <a:t>Vertical Shower </a:t>
                </a:r>
                <a14:m>
                  <m:oMath xmlns:m="http://schemas.openxmlformats.org/officeDocument/2006/math">
                    <m:sSup>
                      <m:sSupPr>
                        <m:ctrlPr>
                          <a:rPr lang="pt-PT" sz="1600" b="0" i="1" smtClean="0">
                            <a:solidFill>
                              <a:schemeClr val="tx1">
                                <a:lumMod val="75000"/>
                                <a:lumOff val="25000"/>
                              </a:schemeClr>
                            </a:solidFill>
                            <a:latin typeface="Cambria Math" panose="02040503050406030204" pitchFamily="18" charset="0"/>
                            <a:cs typeface="Arial" pitchFamily="34" charset="0"/>
                          </a:rPr>
                        </m:ctrlPr>
                      </m:sSupPr>
                      <m:e>
                        <m:r>
                          <a:rPr lang="pt-PT" sz="1600" b="0" i="1" smtClean="0">
                            <a:solidFill>
                              <a:schemeClr val="tx1">
                                <a:lumMod val="75000"/>
                                <a:lumOff val="25000"/>
                              </a:schemeClr>
                            </a:solidFill>
                            <a:latin typeface="Cambria Math" panose="02040503050406030204" pitchFamily="18" charset="0"/>
                            <a:cs typeface="Arial" pitchFamily="34" charset="0"/>
                          </a:rPr>
                          <m:t>10</m:t>
                        </m:r>
                      </m:e>
                      <m:sup>
                        <m:r>
                          <a:rPr lang="pt-PT" sz="1600" b="0" i="1" smtClean="0">
                            <a:solidFill>
                              <a:schemeClr val="tx1">
                                <a:lumMod val="75000"/>
                                <a:lumOff val="25000"/>
                              </a:schemeClr>
                            </a:solidFill>
                            <a:latin typeface="Cambria Math" panose="02040503050406030204" pitchFamily="18" charset="0"/>
                            <a:cs typeface="Arial" pitchFamily="34" charset="0"/>
                          </a:rPr>
                          <m:t>18</m:t>
                        </m:r>
                      </m:sup>
                    </m:sSup>
                  </m:oMath>
                </a14:m>
                <a:r>
                  <a:rPr lang="en-GB" sz="1600" dirty="0" smtClean="0">
                    <a:solidFill>
                      <a:schemeClr val="tx1">
                        <a:lumMod val="75000"/>
                        <a:lumOff val="25000"/>
                      </a:schemeClr>
                    </a:solidFill>
                    <a:latin typeface="Calibri" pitchFamily="34" charset="0"/>
                    <a:cs typeface="Arial" pitchFamily="34" charset="0"/>
                  </a:rPr>
                  <a:t> eV</a:t>
                </a:r>
              </a:p>
            </p:txBody>
          </p:sp>
        </mc:Choice>
        <mc:Fallback xmlns="">
          <p:sp>
            <p:nvSpPr>
              <p:cNvPr id="56" name="Rounded Rectangle 55"/>
              <p:cNvSpPr>
                <a:spLocks noRot="1" noChangeAspect="1" noMove="1" noResize="1" noEditPoints="1" noAdjustHandles="1" noChangeArrowheads="1" noChangeShapeType="1" noTextEdit="1"/>
              </p:cNvSpPr>
              <p:nvPr/>
            </p:nvSpPr>
            <p:spPr>
              <a:xfrm>
                <a:off x="1182604" y="1822551"/>
                <a:ext cx="2598420" cy="330282"/>
              </a:xfrm>
              <a:prstGeom prst="roundRect">
                <a:avLst/>
              </a:prstGeom>
              <a:blipFill rotWithShape="0">
                <a:blip r:embed="rId13"/>
                <a:stretch>
                  <a:fillRect/>
                </a:stretch>
              </a:blipFill>
              <a:ln w="381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ounded Rectangle 56"/>
              <p:cNvSpPr/>
              <p:nvPr/>
            </p:nvSpPr>
            <p:spPr>
              <a:xfrm>
                <a:off x="1202376" y="4205821"/>
                <a:ext cx="2598420" cy="330282"/>
              </a:xfrm>
              <a:prstGeom prst="round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chemeClr val="tx1">
                        <a:lumMod val="75000"/>
                        <a:lumOff val="25000"/>
                      </a:schemeClr>
                    </a:solidFill>
                    <a:latin typeface="Calibri" pitchFamily="34" charset="0"/>
                    <a:cs typeface="Arial" pitchFamily="34" charset="0"/>
                  </a:rPr>
                  <a:t>Shower </a:t>
                </a:r>
                <a14:m>
                  <m:oMath xmlns:m="http://schemas.openxmlformats.org/officeDocument/2006/math">
                    <m:r>
                      <a:rPr lang="pt-PT" sz="1600" b="0" i="1" smtClean="0">
                        <a:solidFill>
                          <a:schemeClr val="tx1">
                            <a:lumMod val="75000"/>
                            <a:lumOff val="25000"/>
                          </a:schemeClr>
                        </a:solidFill>
                        <a:latin typeface="Cambria Math" panose="02040503050406030204" pitchFamily="18" charset="0"/>
                        <a:cs typeface="Arial" pitchFamily="34" charset="0"/>
                      </a:rPr>
                      <m:t>60</m:t>
                    </m:r>
                    <m:r>
                      <a:rPr lang="pt-PT" sz="16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600" dirty="0" smtClean="0">
                    <a:solidFill>
                      <a:schemeClr val="tx1">
                        <a:lumMod val="75000"/>
                        <a:lumOff val="25000"/>
                      </a:schemeClr>
                    </a:solidFill>
                    <a:latin typeface="Calibri" pitchFamily="34" charset="0"/>
                    <a:cs typeface="Arial" pitchFamily="34" charset="0"/>
                  </a:rPr>
                  <a:t> and </a:t>
                </a:r>
                <a14:m>
                  <m:oMath xmlns:m="http://schemas.openxmlformats.org/officeDocument/2006/math">
                    <m:r>
                      <a:rPr lang="pt-PT" sz="1600" b="0" i="0" smtClean="0">
                        <a:solidFill>
                          <a:schemeClr val="tx1">
                            <a:lumMod val="75000"/>
                            <a:lumOff val="25000"/>
                          </a:schemeClr>
                        </a:solidFill>
                        <a:latin typeface="Cambria Math" panose="02040503050406030204" pitchFamily="18" charset="0"/>
                        <a:cs typeface="Arial" pitchFamily="34" charset="0"/>
                      </a:rPr>
                      <m:t>7</m:t>
                    </m:r>
                    <m:r>
                      <a:rPr lang="pt-PT" sz="16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sSup>
                      <m:sSupPr>
                        <m:ctrlPr>
                          <a:rPr lang="pt-PT" sz="1600" b="0" i="1" smtClean="0">
                            <a:solidFill>
                              <a:schemeClr val="tx1">
                                <a:lumMod val="75000"/>
                                <a:lumOff val="25000"/>
                              </a:schemeClr>
                            </a:solidFill>
                            <a:latin typeface="Cambria Math" panose="02040503050406030204" pitchFamily="18" charset="0"/>
                            <a:cs typeface="Arial" pitchFamily="34" charset="0"/>
                          </a:rPr>
                        </m:ctrlPr>
                      </m:sSupPr>
                      <m:e>
                        <m:r>
                          <a:rPr lang="pt-PT" sz="1600" b="0" i="1" smtClean="0">
                            <a:solidFill>
                              <a:schemeClr val="tx1">
                                <a:lumMod val="75000"/>
                                <a:lumOff val="25000"/>
                              </a:schemeClr>
                            </a:solidFill>
                            <a:latin typeface="Cambria Math" panose="02040503050406030204" pitchFamily="18" charset="0"/>
                            <a:cs typeface="Arial" pitchFamily="34" charset="0"/>
                          </a:rPr>
                          <m:t>10</m:t>
                        </m:r>
                      </m:e>
                      <m:sup>
                        <m:r>
                          <a:rPr lang="pt-PT" sz="1600" b="0" i="1" smtClean="0">
                            <a:solidFill>
                              <a:schemeClr val="tx1">
                                <a:lumMod val="75000"/>
                                <a:lumOff val="25000"/>
                              </a:schemeClr>
                            </a:solidFill>
                            <a:latin typeface="Cambria Math" panose="02040503050406030204" pitchFamily="18" charset="0"/>
                            <a:cs typeface="Arial" pitchFamily="34" charset="0"/>
                          </a:rPr>
                          <m:t>17</m:t>
                        </m:r>
                      </m:sup>
                    </m:sSup>
                  </m:oMath>
                </a14:m>
                <a:r>
                  <a:rPr lang="en-GB" sz="1600" dirty="0" smtClean="0">
                    <a:solidFill>
                      <a:schemeClr val="tx1">
                        <a:lumMod val="75000"/>
                        <a:lumOff val="25000"/>
                      </a:schemeClr>
                    </a:solidFill>
                    <a:latin typeface="Calibri" pitchFamily="34" charset="0"/>
                    <a:cs typeface="Arial" pitchFamily="34" charset="0"/>
                  </a:rPr>
                  <a:t> eV</a:t>
                </a:r>
              </a:p>
            </p:txBody>
          </p:sp>
        </mc:Choice>
        <mc:Fallback xmlns="">
          <p:sp>
            <p:nvSpPr>
              <p:cNvPr id="57" name="Rounded Rectangle 56"/>
              <p:cNvSpPr>
                <a:spLocks noRot="1" noChangeAspect="1" noMove="1" noResize="1" noEditPoints="1" noAdjustHandles="1" noChangeArrowheads="1" noChangeShapeType="1" noTextEdit="1"/>
              </p:cNvSpPr>
              <p:nvPr/>
            </p:nvSpPr>
            <p:spPr>
              <a:xfrm>
                <a:off x="1202376" y="4205821"/>
                <a:ext cx="2598420" cy="330282"/>
              </a:xfrm>
              <a:prstGeom prst="roundRect">
                <a:avLst/>
              </a:prstGeom>
              <a:blipFill rotWithShape="0">
                <a:blip r:embed="rId14"/>
                <a:stretch>
                  <a:fillRect/>
                </a:stretch>
              </a:blipFill>
              <a:ln w="381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ounded Rectangle 57"/>
              <p:cNvSpPr/>
              <p:nvPr/>
            </p:nvSpPr>
            <p:spPr>
              <a:xfrm>
                <a:off x="4975953" y="3362611"/>
                <a:ext cx="1430978" cy="858031"/>
              </a:xfrm>
              <a:prstGeom prst="round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r>
                      <a:rPr lang="pt-PT" sz="1300" b="0" i="1" smtClean="0">
                        <a:solidFill>
                          <a:schemeClr val="tx1">
                            <a:lumMod val="75000"/>
                            <a:lumOff val="25000"/>
                          </a:schemeClr>
                        </a:solidFill>
                        <a:latin typeface="Cambria Math" panose="02040503050406030204" pitchFamily="18" charset="0"/>
                        <a:cs typeface="Arial" pitchFamily="34" charset="0"/>
                      </a:rPr>
                      <m:t>60</m:t>
                    </m:r>
                    <m: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300" dirty="0" smtClean="0">
                    <a:solidFill>
                      <a:schemeClr val="tx1">
                        <a:lumMod val="75000"/>
                        <a:lumOff val="25000"/>
                      </a:schemeClr>
                    </a:solidFill>
                    <a:latin typeface="Calibri" pitchFamily="34" charset="0"/>
                    <a:cs typeface="Arial" pitchFamily="34" charset="0"/>
                  </a:rPr>
                  <a:t> ;</a:t>
                </a:r>
                <a14:m>
                  <m:oMath xmlns:m="http://schemas.openxmlformats.org/officeDocument/2006/math">
                    <m:r>
                      <a:rPr lang="pt-PT" sz="1300" b="0" i="0" smtClean="0">
                        <a:solidFill>
                          <a:schemeClr val="tx1">
                            <a:lumMod val="75000"/>
                            <a:lumOff val="25000"/>
                          </a:schemeClr>
                        </a:solidFill>
                        <a:latin typeface="Cambria Math" panose="02040503050406030204" pitchFamily="18" charset="0"/>
                        <a:cs typeface="Arial" pitchFamily="34" charset="0"/>
                      </a:rPr>
                      <m:t>7</m:t>
                    </m:r>
                    <m: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sSup>
                      <m:sSupPr>
                        <m:ctrlPr>
                          <a:rPr lang="pt-PT" sz="1300" b="0" i="1" smtClean="0">
                            <a:solidFill>
                              <a:schemeClr val="tx1">
                                <a:lumMod val="75000"/>
                                <a:lumOff val="25000"/>
                              </a:schemeClr>
                            </a:solidFill>
                            <a:latin typeface="Cambria Math" panose="02040503050406030204" pitchFamily="18" charset="0"/>
                            <a:cs typeface="Arial" pitchFamily="34" charset="0"/>
                          </a:rPr>
                        </m:ctrlPr>
                      </m:sSupPr>
                      <m:e>
                        <m:r>
                          <a:rPr lang="pt-PT" sz="1300" b="0" i="1" smtClean="0">
                            <a:solidFill>
                              <a:schemeClr val="tx1">
                                <a:lumMod val="75000"/>
                                <a:lumOff val="25000"/>
                              </a:schemeClr>
                            </a:solidFill>
                            <a:latin typeface="Cambria Math" panose="02040503050406030204" pitchFamily="18" charset="0"/>
                            <a:cs typeface="Arial" pitchFamily="34" charset="0"/>
                          </a:rPr>
                          <m:t>10</m:t>
                        </m:r>
                      </m:e>
                      <m:sup>
                        <m:r>
                          <a:rPr lang="pt-PT" sz="1300" b="0" i="1" smtClean="0">
                            <a:solidFill>
                              <a:schemeClr val="tx1">
                                <a:lumMod val="75000"/>
                                <a:lumOff val="25000"/>
                              </a:schemeClr>
                            </a:solidFill>
                            <a:latin typeface="Cambria Math" panose="02040503050406030204" pitchFamily="18" charset="0"/>
                            <a:cs typeface="Arial" pitchFamily="34" charset="0"/>
                          </a:rPr>
                          <m:t>17</m:t>
                        </m:r>
                      </m:sup>
                    </m:sSup>
                  </m:oMath>
                </a14:m>
                <a:r>
                  <a:rPr lang="en-GB" sz="1300" dirty="0" smtClean="0">
                    <a:solidFill>
                      <a:schemeClr val="tx1">
                        <a:lumMod val="75000"/>
                        <a:lumOff val="25000"/>
                      </a:schemeClr>
                    </a:solidFill>
                    <a:latin typeface="Calibri" pitchFamily="34" charset="0"/>
                    <a:cs typeface="Arial" pitchFamily="34" charset="0"/>
                  </a:rPr>
                  <a:t> eV</a:t>
                </a:r>
              </a:p>
              <a:p>
                <a:pPr lvl="0" algn="ctr"/>
                <a14:m>
                  <m:oMathPara xmlns:m="http://schemas.openxmlformats.org/officeDocument/2006/math">
                    <m:oMathParaPr>
                      <m:jc m:val="centerGroup"/>
                    </m:oMathParaPr>
                    <m:oMath xmlns:m="http://schemas.openxmlformats.org/officeDocument/2006/math">
                      <m:sSub>
                        <m:sSubPr>
                          <m:ctrlPr>
                            <a:rPr lang="pt-PT" sz="1300" b="0" i="1" smtClean="0">
                              <a:solidFill>
                                <a:schemeClr val="tx1">
                                  <a:lumMod val="75000"/>
                                  <a:lumOff val="25000"/>
                                </a:schemeClr>
                              </a:solidFill>
                              <a:latin typeface="Cambria Math" panose="02040503050406030204" pitchFamily="18" charset="0"/>
                              <a:cs typeface="Arial" pitchFamily="34" charset="0"/>
                            </a:rPr>
                          </m:ctrlPr>
                        </m:sSubPr>
                        <m:e>
                          <m:r>
                            <a:rPr lang="pt-PT" sz="1300" b="0" i="1" smtClean="0">
                              <a:solidFill>
                                <a:schemeClr val="tx1">
                                  <a:lumMod val="75000"/>
                                  <a:lumOff val="25000"/>
                                </a:schemeClr>
                              </a:solidFill>
                              <a:latin typeface="Cambria Math" panose="02040503050406030204" pitchFamily="18" charset="0"/>
                              <a:cs typeface="Arial" pitchFamily="34" charset="0"/>
                            </a:rPr>
                            <m:t>𝜃</m:t>
                          </m:r>
                        </m:e>
                        <m:sub>
                          <m:r>
                            <a:rPr lang="pt-PT" sz="1300" b="0" i="1" smtClean="0">
                              <a:solidFill>
                                <a:schemeClr val="tx1">
                                  <a:lumMod val="75000"/>
                                  <a:lumOff val="25000"/>
                                </a:schemeClr>
                              </a:solidFill>
                              <a:latin typeface="Cambria Math" panose="02040503050406030204" pitchFamily="18" charset="0"/>
                              <a:cs typeface="Arial" pitchFamily="34" charset="0"/>
                            </a:rPr>
                            <m:t>𝑝h</m:t>
                          </m:r>
                        </m:sub>
                      </m:sSub>
                      <m: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d>
                        <m:dPr>
                          <m:begChr m:val="["/>
                          <m:endChr m:val="]"/>
                          <m:ctrlP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ctrlPr>
                        </m:dPr>
                        <m:e>
                          <m: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60°;90°</m:t>
                          </m:r>
                        </m:e>
                      </m:d>
                    </m:oMath>
                  </m:oMathPara>
                </a14:m>
                <a:endParaRPr lang="en-GB" sz="1300" dirty="0" smtClean="0">
                  <a:solidFill>
                    <a:schemeClr val="tx1">
                      <a:lumMod val="75000"/>
                      <a:lumOff val="25000"/>
                    </a:schemeClr>
                  </a:solidFill>
                  <a:latin typeface="Calibri" pitchFamily="34" charset="0"/>
                  <a:cs typeface="Arial" pitchFamily="34" charset="0"/>
                </a:endParaRPr>
              </a:p>
            </p:txBody>
          </p:sp>
        </mc:Choice>
        <mc:Fallback xmlns="">
          <p:sp>
            <p:nvSpPr>
              <p:cNvPr id="58" name="Rounded Rectangle 57"/>
              <p:cNvSpPr>
                <a:spLocks noRot="1" noChangeAspect="1" noMove="1" noResize="1" noEditPoints="1" noAdjustHandles="1" noChangeArrowheads="1" noChangeShapeType="1" noTextEdit="1"/>
              </p:cNvSpPr>
              <p:nvPr/>
            </p:nvSpPr>
            <p:spPr>
              <a:xfrm>
                <a:off x="4975953" y="3362611"/>
                <a:ext cx="1430978" cy="858031"/>
              </a:xfrm>
              <a:prstGeom prst="roundRect">
                <a:avLst/>
              </a:prstGeom>
              <a:blipFill rotWithShape="0">
                <a:blip r:embed="rId15"/>
                <a:stretch>
                  <a:fillRect/>
                </a:stretch>
              </a:blipFill>
              <a:ln w="381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ounded Rectangle 59"/>
              <p:cNvSpPr/>
              <p:nvPr/>
            </p:nvSpPr>
            <p:spPr>
              <a:xfrm>
                <a:off x="4975953" y="4984099"/>
                <a:ext cx="1430978" cy="858031"/>
              </a:xfrm>
              <a:prstGeom prst="round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r>
                      <a:rPr lang="pt-PT" sz="1300" b="0" i="1" smtClean="0">
                        <a:solidFill>
                          <a:schemeClr val="tx1">
                            <a:lumMod val="75000"/>
                            <a:lumOff val="25000"/>
                          </a:schemeClr>
                        </a:solidFill>
                        <a:latin typeface="Cambria Math" panose="02040503050406030204" pitchFamily="18" charset="0"/>
                        <a:cs typeface="Arial" pitchFamily="34" charset="0"/>
                      </a:rPr>
                      <m:t>60</m:t>
                    </m:r>
                    <m: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300" dirty="0" smtClean="0">
                    <a:solidFill>
                      <a:schemeClr val="tx1">
                        <a:lumMod val="75000"/>
                        <a:lumOff val="25000"/>
                      </a:schemeClr>
                    </a:solidFill>
                    <a:latin typeface="Calibri" pitchFamily="34" charset="0"/>
                    <a:cs typeface="Arial" pitchFamily="34" charset="0"/>
                  </a:rPr>
                  <a:t> ;</a:t>
                </a:r>
                <a14:m>
                  <m:oMath xmlns:m="http://schemas.openxmlformats.org/officeDocument/2006/math">
                    <m:r>
                      <a:rPr lang="pt-PT" sz="1300" b="0" i="0" smtClean="0">
                        <a:solidFill>
                          <a:schemeClr val="tx1">
                            <a:lumMod val="75000"/>
                            <a:lumOff val="25000"/>
                          </a:schemeClr>
                        </a:solidFill>
                        <a:latin typeface="Cambria Math" panose="02040503050406030204" pitchFamily="18" charset="0"/>
                        <a:cs typeface="Arial" pitchFamily="34" charset="0"/>
                      </a:rPr>
                      <m:t>7</m:t>
                    </m:r>
                    <m: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sSup>
                      <m:sSupPr>
                        <m:ctrlPr>
                          <a:rPr lang="pt-PT" sz="1300" b="0" i="1" smtClean="0">
                            <a:solidFill>
                              <a:schemeClr val="tx1">
                                <a:lumMod val="75000"/>
                                <a:lumOff val="25000"/>
                              </a:schemeClr>
                            </a:solidFill>
                            <a:latin typeface="Cambria Math" panose="02040503050406030204" pitchFamily="18" charset="0"/>
                            <a:cs typeface="Arial" pitchFamily="34" charset="0"/>
                          </a:rPr>
                        </m:ctrlPr>
                      </m:sSupPr>
                      <m:e>
                        <m:r>
                          <a:rPr lang="pt-PT" sz="1300" b="0" i="1" smtClean="0">
                            <a:solidFill>
                              <a:schemeClr val="tx1">
                                <a:lumMod val="75000"/>
                                <a:lumOff val="25000"/>
                              </a:schemeClr>
                            </a:solidFill>
                            <a:latin typeface="Cambria Math" panose="02040503050406030204" pitchFamily="18" charset="0"/>
                            <a:cs typeface="Arial" pitchFamily="34" charset="0"/>
                          </a:rPr>
                          <m:t>10</m:t>
                        </m:r>
                      </m:e>
                      <m:sup>
                        <m:r>
                          <a:rPr lang="pt-PT" sz="1300" b="0" i="1" smtClean="0">
                            <a:solidFill>
                              <a:schemeClr val="tx1">
                                <a:lumMod val="75000"/>
                                <a:lumOff val="25000"/>
                              </a:schemeClr>
                            </a:solidFill>
                            <a:latin typeface="Cambria Math" panose="02040503050406030204" pitchFamily="18" charset="0"/>
                            <a:cs typeface="Arial" pitchFamily="34" charset="0"/>
                          </a:rPr>
                          <m:t>17</m:t>
                        </m:r>
                      </m:sup>
                    </m:sSup>
                  </m:oMath>
                </a14:m>
                <a:r>
                  <a:rPr lang="en-GB" sz="1300" dirty="0" smtClean="0">
                    <a:solidFill>
                      <a:schemeClr val="tx1">
                        <a:lumMod val="75000"/>
                        <a:lumOff val="25000"/>
                      </a:schemeClr>
                    </a:solidFill>
                    <a:latin typeface="Calibri" pitchFamily="34" charset="0"/>
                    <a:cs typeface="Arial" pitchFamily="34" charset="0"/>
                  </a:rPr>
                  <a:t> eV</a:t>
                </a:r>
              </a:p>
              <a:p>
                <a:pPr lvl="0" algn="ctr"/>
                <a14:m>
                  <m:oMathPara xmlns:m="http://schemas.openxmlformats.org/officeDocument/2006/math">
                    <m:oMathParaPr>
                      <m:jc m:val="centerGroup"/>
                    </m:oMathParaPr>
                    <m:oMath xmlns:m="http://schemas.openxmlformats.org/officeDocument/2006/math">
                      <m:sSub>
                        <m:sSubPr>
                          <m:ctrlPr>
                            <a:rPr lang="pt-PT" sz="1300" b="0" i="1" smtClean="0">
                              <a:solidFill>
                                <a:schemeClr val="tx1">
                                  <a:lumMod val="75000"/>
                                  <a:lumOff val="25000"/>
                                </a:schemeClr>
                              </a:solidFill>
                              <a:latin typeface="Cambria Math" panose="02040503050406030204" pitchFamily="18" charset="0"/>
                              <a:cs typeface="Arial" pitchFamily="34" charset="0"/>
                            </a:rPr>
                          </m:ctrlPr>
                        </m:sSubPr>
                        <m:e>
                          <m:r>
                            <a:rPr lang="pt-PT" sz="1300" b="0" i="1" smtClean="0">
                              <a:solidFill>
                                <a:schemeClr val="tx1">
                                  <a:lumMod val="75000"/>
                                  <a:lumOff val="25000"/>
                                </a:schemeClr>
                              </a:solidFill>
                              <a:latin typeface="Cambria Math" panose="02040503050406030204" pitchFamily="18" charset="0"/>
                              <a:cs typeface="Arial" pitchFamily="34" charset="0"/>
                            </a:rPr>
                            <m:t>𝜃</m:t>
                          </m:r>
                        </m:e>
                        <m:sub>
                          <m:r>
                            <a:rPr lang="pt-PT" sz="1300" b="0" i="1" smtClean="0">
                              <a:solidFill>
                                <a:schemeClr val="tx1">
                                  <a:lumMod val="75000"/>
                                  <a:lumOff val="25000"/>
                                </a:schemeClr>
                              </a:solidFill>
                              <a:latin typeface="Cambria Math" panose="02040503050406030204" pitchFamily="18" charset="0"/>
                              <a:cs typeface="Arial" pitchFamily="34" charset="0"/>
                            </a:rPr>
                            <m:t>𝑝h</m:t>
                          </m:r>
                        </m:sub>
                      </m:sSub>
                      <m: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d>
                        <m:dPr>
                          <m:begChr m:val="["/>
                          <m:endChr m:val="]"/>
                          <m:ctrlP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ctrlPr>
                        </m:dPr>
                        <m:e>
                          <m:r>
                            <a:rPr lang="pt-PT" sz="13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30°;60°</m:t>
                          </m:r>
                        </m:e>
                      </m:d>
                    </m:oMath>
                  </m:oMathPara>
                </a14:m>
                <a:endParaRPr lang="en-GB" sz="1300" dirty="0" smtClean="0">
                  <a:solidFill>
                    <a:schemeClr val="tx1">
                      <a:lumMod val="75000"/>
                      <a:lumOff val="25000"/>
                    </a:schemeClr>
                  </a:solidFill>
                  <a:latin typeface="Calibri" pitchFamily="34" charset="0"/>
                  <a:cs typeface="Arial" pitchFamily="34" charset="0"/>
                </a:endParaRPr>
              </a:p>
            </p:txBody>
          </p:sp>
        </mc:Choice>
        <mc:Fallback xmlns="">
          <p:sp>
            <p:nvSpPr>
              <p:cNvPr id="60" name="Rounded Rectangle 59"/>
              <p:cNvSpPr>
                <a:spLocks noRot="1" noChangeAspect="1" noMove="1" noResize="1" noEditPoints="1" noAdjustHandles="1" noChangeArrowheads="1" noChangeShapeType="1" noTextEdit="1"/>
              </p:cNvSpPr>
              <p:nvPr/>
            </p:nvSpPr>
            <p:spPr>
              <a:xfrm>
                <a:off x="4975953" y="4984099"/>
                <a:ext cx="1430978" cy="858031"/>
              </a:xfrm>
              <a:prstGeom prst="roundRect">
                <a:avLst/>
              </a:prstGeom>
              <a:blipFill rotWithShape="0">
                <a:blip r:embed="rId16"/>
                <a:stretch>
                  <a:fillRect/>
                </a:stretch>
              </a:blipFill>
              <a:ln w="381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62" name="Group 61"/>
          <p:cNvGrpSpPr/>
          <p:nvPr/>
        </p:nvGrpSpPr>
        <p:grpSpPr>
          <a:xfrm>
            <a:off x="7594689" y="1985353"/>
            <a:ext cx="615712" cy="885996"/>
            <a:chOff x="7594689" y="1985353"/>
            <a:chExt cx="615712" cy="885996"/>
          </a:xfrm>
        </p:grpSpPr>
        <p:sp>
          <p:nvSpPr>
            <p:cNvPr id="14" name="Arc 13"/>
            <p:cNvSpPr/>
            <p:nvPr/>
          </p:nvSpPr>
          <p:spPr>
            <a:xfrm flipH="1" flipV="1">
              <a:off x="7630587" y="1985353"/>
              <a:ext cx="579814" cy="433539"/>
            </a:xfrm>
            <a:prstGeom prst="arc">
              <a:avLst>
                <a:gd name="adj1" fmla="val 16539804"/>
                <a:gd name="adj2" fmla="val 18934542"/>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2"/>
            <p:cNvGrpSpPr/>
            <p:nvPr/>
          </p:nvGrpSpPr>
          <p:grpSpPr>
            <a:xfrm rot="1284009">
              <a:off x="7594689" y="2121157"/>
              <a:ext cx="181592" cy="686357"/>
              <a:chOff x="7977226" y="1893202"/>
              <a:chExt cx="181592" cy="686357"/>
            </a:xfrm>
          </p:grpSpPr>
          <p:cxnSp>
            <p:nvCxnSpPr>
              <p:cNvPr id="53" name="Straight Arrow Connector 52"/>
              <p:cNvCxnSpPr>
                <a:endCxn id="59" idx="0"/>
              </p:cNvCxnSpPr>
              <p:nvPr/>
            </p:nvCxnSpPr>
            <p:spPr>
              <a:xfrm flipH="1">
                <a:off x="8056892" y="1893202"/>
                <a:ext cx="101926" cy="469505"/>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9" name="Isosceles Triangle 58"/>
              <p:cNvSpPr/>
              <p:nvPr/>
            </p:nvSpPr>
            <p:spPr bwMode="auto">
              <a:xfrm rot="309905">
                <a:off x="7977226" y="2362266"/>
                <a:ext cx="139769" cy="217293"/>
              </a:xfrm>
              <a:prstGeom prst="triangle">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cxnSp>
          <p:nvCxnSpPr>
            <p:cNvPr id="61" name="Straight Arrow Connector 60"/>
            <p:cNvCxnSpPr/>
            <p:nvPr/>
          </p:nvCxnSpPr>
          <p:spPr>
            <a:xfrm>
              <a:off x="7899050" y="2167634"/>
              <a:ext cx="0" cy="538338"/>
            </a:xfrm>
            <a:prstGeom prst="straightConnector1">
              <a:avLst/>
            </a:prstGeom>
            <a:ln w="9525">
              <a:solidFill>
                <a:schemeClr val="tx1">
                  <a:lumMod val="50000"/>
                  <a:lumOff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TextBox 14"/>
                <p:cNvSpPr txBox="1"/>
                <p:nvPr/>
              </p:nvSpPr>
              <p:spPr>
                <a:xfrm>
                  <a:off x="7650329" y="2594350"/>
                  <a:ext cx="374398"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pt-PT" b="0" i="1" smtClean="0">
                                <a:solidFill>
                                  <a:srgbClr val="FF0000"/>
                                </a:solidFill>
                                <a:latin typeface="Cambria Math" panose="02040503050406030204" pitchFamily="18" charset="0"/>
                              </a:rPr>
                            </m:ctrlPr>
                          </m:sSubPr>
                          <m:e>
                            <m:r>
                              <a:rPr lang="pt-PT" b="0" i="1" smtClean="0">
                                <a:solidFill>
                                  <a:srgbClr val="FF0000"/>
                                </a:solidFill>
                                <a:latin typeface="Cambria Math" panose="02040503050406030204" pitchFamily="18" charset="0"/>
                              </a:rPr>
                              <m:t>𝜃</m:t>
                            </m:r>
                          </m:e>
                          <m:sub>
                            <m:r>
                              <a:rPr lang="pt-PT" b="0" i="1" smtClean="0">
                                <a:solidFill>
                                  <a:srgbClr val="FF0000"/>
                                </a:solidFill>
                                <a:latin typeface="Cambria Math" panose="02040503050406030204" pitchFamily="18" charset="0"/>
                              </a:rPr>
                              <m:t>𝑠h</m:t>
                            </m:r>
                          </m:sub>
                        </m:sSub>
                      </m:oMath>
                    </m:oMathPara>
                  </a14:m>
                  <a:endParaRPr lang="en-US" dirty="0">
                    <a:solidFill>
                      <a:srgbClr val="FF0000"/>
                    </a:solidFill>
                  </a:endParaRPr>
                </a:p>
              </p:txBody>
            </p:sp>
          </mc:Choice>
          <mc:Fallback>
            <p:sp>
              <p:nvSpPr>
                <p:cNvPr id="15" name="TextBox 14"/>
                <p:cNvSpPr txBox="1">
                  <a:spLocks noRot="1" noChangeAspect="1" noMove="1" noResize="1" noEditPoints="1" noAdjustHandles="1" noChangeArrowheads="1" noChangeShapeType="1" noTextEdit="1"/>
                </p:cNvSpPr>
                <p:nvPr/>
              </p:nvSpPr>
              <p:spPr>
                <a:xfrm>
                  <a:off x="7650329" y="2594350"/>
                  <a:ext cx="374398" cy="276999"/>
                </a:xfrm>
                <a:prstGeom prst="rect">
                  <a:avLst/>
                </a:prstGeom>
                <a:blipFill rotWithShape="0">
                  <a:blip r:embed="rId17"/>
                  <a:stretch>
                    <a:fillRect l="-16393" r="-6557" b="-17778"/>
                  </a:stretch>
                </a:blipFill>
              </p:spPr>
              <p:txBody>
                <a:bodyPr/>
                <a:lstStyle/>
                <a:p>
                  <a:r>
                    <a:rPr lang="en-US">
                      <a:noFill/>
                    </a:rPr>
                    <a:t> </a:t>
                  </a:r>
                </a:p>
              </p:txBody>
            </p:sp>
          </mc:Fallback>
        </mc:AlternateContent>
      </p:grpSp>
    </p:spTree>
    <p:extLst>
      <p:ext uri="{BB962C8B-B14F-4D97-AF65-F5344CB8AC3E}">
        <p14:creationId xmlns:p14="http://schemas.microsoft.com/office/powerpoint/2010/main" val="340197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Cherenkov Pool: </a:t>
            </a:r>
            <a:r>
              <a:rPr lang="en-US" sz="2400" dirty="0" smtClean="0"/>
              <a:t>Lateral density</a:t>
            </a:r>
            <a:endParaRPr lang="en-US" dirty="0"/>
          </a:p>
        </p:txBody>
      </p:sp>
      <p:pic>
        <p:nvPicPr>
          <p:cNvPr id="2" name="Picture 1"/>
          <p:cNvPicPr>
            <a:picLocks noChangeAspect="1"/>
          </p:cNvPicPr>
          <p:nvPr/>
        </p:nvPicPr>
        <p:blipFill>
          <a:blip r:embed="rId3"/>
          <a:stretch>
            <a:fillRect/>
          </a:stretch>
        </p:blipFill>
        <p:spPr>
          <a:xfrm>
            <a:off x="5088400" y="3472753"/>
            <a:ext cx="3344984" cy="2249913"/>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9901958" y="4028788"/>
            <a:ext cx="3349447" cy="2252662"/>
          </a:xfrm>
          <a:prstGeom prst="rect">
            <a:avLst/>
          </a:prstGeom>
        </p:spPr>
      </p:pic>
      <p:pic>
        <p:nvPicPr>
          <p:cNvPr id="5" name="Picture 4"/>
          <p:cNvPicPr>
            <a:picLocks noChangeAspect="1"/>
          </p:cNvPicPr>
          <p:nvPr/>
        </p:nvPicPr>
        <p:blipFill>
          <a:blip r:embed="rId5"/>
          <a:stretch>
            <a:fillRect/>
          </a:stretch>
        </p:blipFill>
        <p:spPr>
          <a:xfrm>
            <a:off x="468313" y="3413761"/>
            <a:ext cx="3861953" cy="2285785"/>
          </a:xfrm>
          <a:prstGeom prst="rect">
            <a:avLst/>
          </a:prstGeom>
        </p:spPr>
      </p:pic>
      <p:sp>
        <p:nvSpPr>
          <p:cNvPr id="9" name="Slide Number Placeholder 8"/>
          <p:cNvSpPr>
            <a:spLocks noGrp="1"/>
          </p:cNvSpPr>
          <p:nvPr>
            <p:ph type="sldNum" sz="quarter" idx="12"/>
          </p:nvPr>
        </p:nvSpPr>
        <p:spPr/>
        <p:txBody>
          <a:bodyPr/>
          <a:lstStyle/>
          <a:p>
            <a:fld id="{8745C66F-FC7B-4C52-931F-EAABACA1CBDF}" type="slidenum">
              <a:rPr lang="en-US" smtClean="0"/>
              <a:pPr/>
              <a:t>19</a:t>
            </a:fld>
            <a:endParaRPr lang="en-US" dirty="0"/>
          </a:p>
        </p:txBody>
      </p:sp>
      <mc:AlternateContent xmlns:mc="http://schemas.openxmlformats.org/markup-compatibility/2006" xmlns:a14="http://schemas.microsoft.com/office/drawing/2010/main">
        <mc:Choice Requires="a14">
          <p:sp>
            <p:nvSpPr>
              <p:cNvPr id="10" name="Rounded Rectangle 9"/>
              <p:cNvSpPr/>
              <p:nvPr/>
            </p:nvSpPr>
            <p:spPr>
              <a:xfrm>
                <a:off x="468312" y="1156560"/>
                <a:ext cx="3981767" cy="1447743"/>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solidFill>
                    <a:latin typeface="Calibri" pitchFamily="34" charset="0"/>
                    <a:cs typeface="Arial" pitchFamily="34" charset="0"/>
                  </a:rPr>
                  <a:t>Lateral density of Cherenkov photons on the ground</a:t>
                </a:r>
              </a:p>
              <a:p>
                <a:pPr lvl="0" algn="ctr"/>
                <a:r>
                  <a:rPr lang="en-GB" dirty="0" smtClean="0">
                    <a:solidFill>
                      <a:schemeClr val="bg1"/>
                    </a:solidFill>
                    <a:latin typeface="Calibri" pitchFamily="34" charset="0"/>
                    <a:cs typeface="Arial" pitchFamily="34" charset="0"/>
                  </a:rPr>
                  <a:t>In a systematic way for vertical events</a:t>
                </a:r>
              </a:p>
              <a:p>
                <a:pPr lvl="0" algn="ctr"/>
                <a:r>
                  <a:rPr lang="en-GB" sz="1400" dirty="0" smtClean="0">
                    <a:solidFill>
                      <a:schemeClr val="bg1"/>
                    </a:solidFill>
                    <a:latin typeface="Calibri" pitchFamily="34" charset="0"/>
                    <a:cs typeface="Arial" pitchFamily="34" charset="0"/>
                  </a:rPr>
                  <a:t>at </a:t>
                </a:r>
                <a14:m>
                  <m:oMath xmlns:m="http://schemas.openxmlformats.org/officeDocument/2006/math">
                    <m:r>
                      <a:rPr lang="en-GB" sz="1400" i="1" smtClean="0">
                        <a:solidFill>
                          <a:schemeClr val="bg1"/>
                        </a:solidFill>
                        <a:latin typeface="Cambria Math" panose="02040503050406030204" pitchFamily="18" charset="0"/>
                        <a:ea typeface="Cambria Math" panose="02040503050406030204" pitchFamily="18" charset="0"/>
                        <a:cs typeface="Arial" pitchFamily="34" charset="0"/>
                      </a:rPr>
                      <m:t>~</m:t>
                    </m:r>
                    <m:r>
                      <a:rPr lang="pt-PT" sz="1400" b="0" i="1" smtClean="0">
                        <a:solidFill>
                          <a:schemeClr val="bg1"/>
                        </a:solidFill>
                        <a:latin typeface="Cambria Math" panose="02040503050406030204" pitchFamily="18" charset="0"/>
                        <a:ea typeface="Cambria Math" panose="02040503050406030204" pitchFamily="18" charset="0"/>
                        <a:cs typeface="Arial" pitchFamily="34" charset="0"/>
                      </a:rPr>
                      <m:t>980</m:t>
                    </m:r>
                    <m:r>
                      <a:rPr lang="pt-PT" sz="1400" b="0" i="1" smtClean="0">
                        <a:solidFill>
                          <a:schemeClr val="bg1"/>
                        </a:solidFill>
                        <a:latin typeface="Cambria Math" panose="02040503050406030204" pitchFamily="18" charset="0"/>
                        <a:ea typeface="Cambria Math" panose="02040503050406030204" pitchFamily="18" charset="0"/>
                        <a:cs typeface="Arial" pitchFamily="34" charset="0"/>
                      </a:rPr>
                      <m:t>𝑔</m:t>
                    </m:r>
                    <m:r>
                      <a:rPr lang="pt-PT" sz="1400" b="0" i="1" smtClean="0">
                        <a:solidFill>
                          <a:schemeClr val="bg1"/>
                        </a:solidFill>
                        <a:latin typeface="Cambria Math" panose="02040503050406030204" pitchFamily="18" charset="0"/>
                        <a:ea typeface="Cambria Math" panose="02040503050406030204" pitchFamily="18" charset="0"/>
                        <a:cs typeface="Arial" pitchFamily="34" charset="0"/>
                      </a:rPr>
                      <m:t>/</m:t>
                    </m:r>
                    <m:r>
                      <a:rPr lang="pt-PT" sz="1400" b="0" i="1" smtClean="0">
                        <a:solidFill>
                          <a:schemeClr val="bg1"/>
                        </a:solidFill>
                        <a:latin typeface="Cambria Math" panose="02040503050406030204" pitchFamily="18" charset="0"/>
                        <a:ea typeface="Cambria Math" panose="02040503050406030204" pitchFamily="18" charset="0"/>
                        <a:cs typeface="Arial" pitchFamily="34" charset="0"/>
                      </a:rPr>
                      <m:t>𝑐</m:t>
                    </m:r>
                    <m:sSup>
                      <m:sSupPr>
                        <m:ctrlPr>
                          <a:rPr lang="pt-PT" sz="1400" b="0" i="1" smtClean="0">
                            <a:solidFill>
                              <a:schemeClr val="bg1"/>
                            </a:solidFill>
                            <a:latin typeface="Cambria Math" panose="02040503050406030204" pitchFamily="18" charset="0"/>
                            <a:ea typeface="Cambria Math" panose="02040503050406030204" pitchFamily="18" charset="0"/>
                            <a:cs typeface="Arial" pitchFamily="34" charset="0"/>
                          </a:rPr>
                        </m:ctrlPr>
                      </m:sSupPr>
                      <m:e>
                        <m:r>
                          <a:rPr lang="pt-PT" sz="1400" b="0" i="1" smtClean="0">
                            <a:solidFill>
                              <a:schemeClr val="bg1"/>
                            </a:solidFill>
                            <a:latin typeface="Cambria Math" panose="02040503050406030204" pitchFamily="18" charset="0"/>
                            <a:ea typeface="Cambria Math" panose="02040503050406030204" pitchFamily="18" charset="0"/>
                            <a:cs typeface="Arial" pitchFamily="34" charset="0"/>
                          </a:rPr>
                          <m:t>𝑚</m:t>
                        </m:r>
                      </m:e>
                      <m:sup>
                        <m:r>
                          <a:rPr lang="pt-PT" sz="1400" b="0" i="1" smtClean="0">
                            <a:solidFill>
                              <a:schemeClr val="bg1"/>
                            </a:solidFill>
                            <a:latin typeface="Cambria Math" panose="02040503050406030204" pitchFamily="18" charset="0"/>
                            <a:ea typeface="Cambria Math" panose="02040503050406030204" pitchFamily="18" charset="0"/>
                            <a:cs typeface="Arial" pitchFamily="34" charset="0"/>
                          </a:rPr>
                          <m:t>2</m:t>
                        </m:r>
                      </m:sup>
                    </m:sSup>
                  </m:oMath>
                </a14:m>
                <a:endParaRPr lang="en-US" sz="1600" dirty="0">
                  <a:solidFill>
                    <a:schemeClr val="bg1"/>
                  </a:solidFill>
                  <a:latin typeface="Calibri" pitchFamily="34" charset="0"/>
                  <a:cs typeface="Arial" pitchFamily="34" charset="0"/>
                </a:endParaRPr>
              </a:p>
            </p:txBody>
          </p:sp>
        </mc:Choice>
        <mc:Fallback xmlns="">
          <p:sp>
            <p:nvSpPr>
              <p:cNvPr id="10" name="Rounded Rectangle 9"/>
              <p:cNvSpPr>
                <a:spLocks noRot="1" noChangeAspect="1" noMove="1" noResize="1" noEditPoints="1" noAdjustHandles="1" noChangeArrowheads="1" noChangeShapeType="1" noTextEdit="1"/>
              </p:cNvSpPr>
              <p:nvPr/>
            </p:nvSpPr>
            <p:spPr>
              <a:xfrm>
                <a:off x="468312" y="1156560"/>
                <a:ext cx="3981767" cy="1447743"/>
              </a:xfrm>
              <a:prstGeom prst="roundRect">
                <a:avLst/>
              </a:prstGeom>
              <a:blipFill rotWithShape="0">
                <a:blip r:embed="rId6"/>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1" name="Content Placeholder 2"/>
          <p:cNvSpPr txBox="1">
            <a:spLocks/>
          </p:cNvSpPr>
          <p:nvPr/>
        </p:nvSpPr>
        <p:spPr>
          <a:xfrm>
            <a:off x="226193" y="2831195"/>
            <a:ext cx="4346195" cy="582566"/>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600" dirty="0" smtClean="0"/>
              <a:t>Cherenkov photons on the ground for different photon directions</a:t>
            </a:r>
            <a:endParaRPr lang="en-GB" sz="1200" dirty="0"/>
          </a:p>
        </p:txBody>
      </p:sp>
      <mc:AlternateContent xmlns:mc="http://schemas.openxmlformats.org/markup-compatibility/2006">
        <mc:Choice xmlns:a14="http://schemas.microsoft.com/office/drawing/2010/main" Requires="a14">
          <p:sp>
            <p:nvSpPr>
              <p:cNvPr id="12" name="Rounded Rectangle 11"/>
              <p:cNvSpPr/>
              <p:nvPr/>
            </p:nvSpPr>
            <p:spPr>
              <a:xfrm>
                <a:off x="4920760" y="3058154"/>
                <a:ext cx="3887784" cy="345386"/>
              </a:xfrm>
              <a:prstGeom prst="round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1600" dirty="0" smtClean="0">
                    <a:solidFill>
                      <a:schemeClr val="tx1">
                        <a:lumMod val="75000"/>
                        <a:lumOff val="25000"/>
                      </a:schemeClr>
                    </a:solidFill>
                    <a:latin typeface="Calibri" pitchFamily="34" charset="0"/>
                    <a:cs typeface="Arial" pitchFamily="34" charset="0"/>
                  </a:rPr>
                  <a:t>3D </a:t>
                </a:r>
                <a:r>
                  <a:rPr lang="pt-PT" sz="1600" dirty="0" err="1" smtClean="0">
                    <a:solidFill>
                      <a:schemeClr val="tx1">
                        <a:lumMod val="75000"/>
                        <a:lumOff val="25000"/>
                      </a:schemeClr>
                    </a:solidFill>
                    <a:latin typeface="Calibri" pitchFamily="34" charset="0"/>
                    <a:cs typeface="Arial" pitchFamily="34" charset="0"/>
                  </a:rPr>
                  <a:t>Cherenkov</a:t>
                </a:r>
                <a:r>
                  <a:rPr lang="pt-PT" sz="1600" dirty="0" smtClean="0">
                    <a:solidFill>
                      <a:schemeClr val="tx1">
                        <a:lumMod val="75000"/>
                        <a:lumOff val="25000"/>
                      </a:schemeClr>
                    </a:solidFill>
                    <a:latin typeface="Calibri" pitchFamily="34" charset="0"/>
                    <a:cs typeface="Arial" pitchFamily="34" charset="0"/>
                  </a:rPr>
                  <a:t> </a:t>
                </a:r>
                <a:r>
                  <a:rPr lang="pt-PT" sz="1600" dirty="0" err="1" smtClean="0">
                    <a:solidFill>
                      <a:schemeClr val="tx1">
                        <a:lumMod val="75000"/>
                        <a:lumOff val="25000"/>
                      </a:schemeClr>
                    </a:solidFill>
                    <a:latin typeface="Calibri" pitchFamily="34" charset="0"/>
                    <a:cs typeface="Arial" pitchFamily="34" charset="0"/>
                  </a:rPr>
                  <a:t>and</a:t>
                </a:r>
                <a:r>
                  <a:rPr lang="pt-PT" sz="1600" dirty="0" smtClean="0">
                    <a:solidFill>
                      <a:schemeClr val="tx1">
                        <a:lumMod val="75000"/>
                        <a:lumOff val="25000"/>
                      </a:schemeClr>
                    </a:solidFill>
                    <a:latin typeface="Calibri" pitchFamily="34" charset="0"/>
                    <a:cs typeface="Arial" pitchFamily="34" charset="0"/>
                  </a:rPr>
                  <a:t> </a:t>
                </a:r>
                <a:r>
                  <a:rPr lang="pt-PT" sz="1600" dirty="0" err="1" smtClean="0">
                    <a:solidFill>
                      <a:schemeClr val="tx1">
                        <a:lumMod val="75000"/>
                        <a:lumOff val="25000"/>
                      </a:schemeClr>
                    </a:solidFill>
                    <a:latin typeface="Calibri" pitchFamily="34" charset="0"/>
                    <a:cs typeface="Arial" pitchFamily="34" charset="0"/>
                  </a:rPr>
                  <a:t>Tunka</a:t>
                </a:r>
                <a:r>
                  <a:rPr lang="pt-PT" sz="1600" dirty="0" smtClean="0">
                    <a:solidFill>
                      <a:schemeClr val="tx1">
                        <a:lumMod val="75000"/>
                        <a:lumOff val="25000"/>
                      </a:schemeClr>
                    </a:solidFill>
                    <a:latin typeface="Calibri" pitchFamily="34" charset="0"/>
                    <a:cs typeface="Arial" pitchFamily="34" charset="0"/>
                  </a:rPr>
                  <a:t> (</a:t>
                </a:r>
                <a14:m>
                  <m:oMath xmlns:m="http://schemas.openxmlformats.org/officeDocument/2006/math">
                    <m:sSub>
                      <m:sSubPr>
                        <m:ctrlPr>
                          <a:rPr lang="pt-PT" sz="1600" i="1">
                            <a:solidFill>
                              <a:schemeClr val="tx1">
                                <a:lumMod val="75000"/>
                                <a:lumOff val="25000"/>
                              </a:schemeClr>
                            </a:solidFill>
                            <a:latin typeface="Cambria Math" panose="02040503050406030204" pitchFamily="18" charset="0"/>
                            <a:cs typeface="Arial" pitchFamily="34" charset="0"/>
                          </a:rPr>
                        </m:ctrlPr>
                      </m:sSubPr>
                      <m:e>
                        <m:r>
                          <a:rPr lang="pt-PT" sz="1600" i="1">
                            <a:solidFill>
                              <a:schemeClr val="tx1">
                                <a:lumMod val="75000"/>
                                <a:lumOff val="25000"/>
                              </a:schemeClr>
                            </a:solidFill>
                            <a:latin typeface="Cambria Math" panose="02040503050406030204" pitchFamily="18" charset="0"/>
                            <a:cs typeface="Arial" pitchFamily="34" charset="0"/>
                          </a:rPr>
                          <m:t>𝜃</m:t>
                        </m:r>
                      </m:e>
                      <m:sub>
                        <m:r>
                          <a:rPr lang="pt-PT" sz="1600" i="1">
                            <a:solidFill>
                              <a:schemeClr val="tx1">
                                <a:lumMod val="75000"/>
                                <a:lumOff val="25000"/>
                              </a:schemeClr>
                            </a:solidFill>
                            <a:latin typeface="Cambria Math" panose="02040503050406030204" pitchFamily="18" charset="0"/>
                            <a:cs typeface="Arial" pitchFamily="34" charset="0"/>
                          </a:rPr>
                          <m:t>𝑝h</m:t>
                        </m:r>
                      </m:sub>
                    </m:sSub>
                    <m:r>
                      <a:rPr lang="pt-PT" sz="1600" i="1">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d>
                      <m:dPr>
                        <m:begChr m:val="["/>
                        <m:endChr m:val="]"/>
                        <m:ctrlPr>
                          <a:rPr lang="pt-PT" sz="1600" i="1">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ctrlPr>
                      </m:dPr>
                      <m:e>
                        <m:r>
                          <a:rPr lang="pt-PT" sz="16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0,40</m:t>
                        </m:r>
                        <m:r>
                          <a:rPr lang="pt-PT" sz="1600" i="1">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e>
                    </m:d>
                  </m:oMath>
                </a14:m>
                <a:r>
                  <a:rPr lang="pt-PT" sz="1600" dirty="0" smtClean="0">
                    <a:solidFill>
                      <a:schemeClr val="tx1">
                        <a:lumMod val="75000"/>
                        <a:lumOff val="25000"/>
                      </a:schemeClr>
                    </a:solidFill>
                    <a:latin typeface="Calibri" pitchFamily="34" charset="0"/>
                    <a:cs typeface="Arial" pitchFamily="34" charset="0"/>
                  </a:rPr>
                  <a:t>)</a:t>
                </a:r>
                <a:endParaRPr lang="en-GB" sz="1600" dirty="0" smtClean="0">
                  <a:solidFill>
                    <a:schemeClr val="tx1">
                      <a:lumMod val="75000"/>
                      <a:lumOff val="25000"/>
                    </a:schemeClr>
                  </a:solidFill>
                  <a:latin typeface="Calibri" pitchFamily="34" charset="0"/>
                  <a:cs typeface="Arial" pitchFamily="34" charset="0"/>
                </a:endParaRPr>
              </a:p>
            </p:txBody>
          </p:sp>
        </mc:Choice>
        <mc:Fallback>
          <p:sp>
            <p:nvSpPr>
              <p:cNvPr id="12" name="Rounded Rectangle 11"/>
              <p:cNvSpPr>
                <a:spLocks noRot="1" noChangeAspect="1" noMove="1" noResize="1" noEditPoints="1" noAdjustHandles="1" noChangeArrowheads="1" noChangeShapeType="1" noTextEdit="1"/>
              </p:cNvSpPr>
              <p:nvPr/>
            </p:nvSpPr>
            <p:spPr>
              <a:xfrm>
                <a:off x="4920760" y="3058154"/>
                <a:ext cx="3887784" cy="345386"/>
              </a:xfrm>
              <a:prstGeom prst="roundRect">
                <a:avLst/>
              </a:prstGeom>
              <a:blipFill rotWithShape="0">
                <a:blip r:embed="rId7"/>
                <a:stretch>
                  <a:fillRect/>
                </a:stretch>
              </a:blipFill>
              <a:ln w="381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3" name="Rounded Rectangle 12"/>
          <p:cNvSpPr/>
          <p:nvPr/>
        </p:nvSpPr>
        <p:spPr>
          <a:xfrm>
            <a:off x="9734318" y="3615629"/>
            <a:ext cx="3887784" cy="345386"/>
          </a:xfrm>
          <a:prstGeom prst="round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1600" dirty="0" smtClean="0">
                <a:solidFill>
                  <a:schemeClr val="tx1">
                    <a:lumMod val="75000"/>
                    <a:lumOff val="25000"/>
                  </a:schemeClr>
                </a:solidFill>
                <a:latin typeface="Calibri" pitchFamily="34" charset="0"/>
                <a:cs typeface="Arial" pitchFamily="34" charset="0"/>
              </a:rPr>
              <a:t>3D </a:t>
            </a:r>
            <a:r>
              <a:rPr lang="pt-PT" sz="1600" dirty="0" err="1" smtClean="0">
                <a:solidFill>
                  <a:schemeClr val="tx1">
                    <a:lumMod val="75000"/>
                    <a:lumOff val="25000"/>
                  </a:schemeClr>
                </a:solidFill>
                <a:latin typeface="Calibri" pitchFamily="34" charset="0"/>
                <a:cs typeface="Arial" pitchFamily="34" charset="0"/>
              </a:rPr>
              <a:t>Cherenkov</a:t>
            </a:r>
            <a:r>
              <a:rPr lang="pt-PT" sz="1600" dirty="0" smtClean="0">
                <a:solidFill>
                  <a:schemeClr val="tx1">
                    <a:lumMod val="75000"/>
                    <a:lumOff val="25000"/>
                  </a:schemeClr>
                </a:solidFill>
                <a:latin typeface="Calibri" pitchFamily="34" charset="0"/>
                <a:cs typeface="Arial" pitchFamily="34" charset="0"/>
              </a:rPr>
              <a:t> </a:t>
            </a:r>
            <a:r>
              <a:rPr lang="pt-PT" sz="1600" dirty="0" err="1" smtClean="0">
                <a:solidFill>
                  <a:schemeClr val="tx1">
                    <a:lumMod val="75000"/>
                    <a:lumOff val="25000"/>
                  </a:schemeClr>
                </a:solidFill>
                <a:latin typeface="Calibri" pitchFamily="34" charset="0"/>
                <a:cs typeface="Arial" pitchFamily="34" charset="0"/>
              </a:rPr>
              <a:t>and</a:t>
            </a:r>
            <a:r>
              <a:rPr lang="pt-PT" sz="1600" dirty="0" smtClean="0">
                <a:solidFill>
                  <a:schemeClr val="tx1">
                    <a:lumMod val="75000"/>
                    <a:lumOff val="25000"/>
                  </a:schemeClr>
                </a:solidFill>
                <a:latin typeface="Calibri" pitchFamily="34" charset="0"/>
                <a:cs typeface="Arial" pitchFamily="34" charset="0"/>
              </a:rPr>
              <a:t> </a:t>
            </a:r>
            <a:r>
              <a:rPr lang="pt-PT" sz="1600" dirty="0" err="1" smtClean="0">
                <a:solidFill>
                  <a:schemeClr val="tx1">
                    <a:lumMod val="75000"/>
                    <a:lumOff val="25000"/>
                  </a:schemeClr>
                </a:solidFill>
                <a:latin typeface="Calibri" pitchFamily="34" charset="0"/>
                <a:cs typeface="Arial" pitchFamily="34" charset="0"/>
              </a:rPr>
              <a:t>simulation</a:t>
            </a:r>
            <a:r>
              <a:rPr lang="pt-PT" sz="1600" dirty="0" smtClean="0">
                <a:solidFill>
                  <a:schemeClr val="tx1">
                    <a:lumMod val="75000"/>
                    <a:lumOff val="25000"/>
                  </a:schemeClr>
                </a:solidFill>
                <a:latin typeface="Calibri" pitchFamily="34" charset="0"/>
                <a:cs typeface="Arial" pitchFamily="34" charset="0"/>
              </a:rPr>
              <a:t> </a:t>
            </a:r>
            <a:r>
              <a:rPr lang="pt-PT" sz="1600" dirty="0" err="1" smtClean="0">
                <a:solidFill>
                  <a:schemeClr val="tx1">
                    <a:lumMod val="75000"/>
                    <a:lumOff val="25000"/>
                  </a:schemeClr>
                </a:solidFill>
                <a:latin typeface="Calibri" pitchFamily="34" charset="0"/>
                <a:cs typeface="Arial" pitchFamily="34" charset="0"/>
              </a:rPr>
              <a:t>at</a:t>
            </a:r>
            <a:r>
              <a:rPr lang="pt-PT" sz="1600" dirty="0" smtClean="0">
                <a:solidFill>
                  <a:schemeClr val="tx1">
                    <a:lumMod val="75000"/>
                    <a:lumOff val="25000"/>
                  </a:schemeClr>
                </a:solidFill>
                <a:latin typeface="Calibri" pitchFamily="34" charset="0"/>
                <a:cs typeface="Arial" pitchFamily="34" charset="0"/>
              </a:rPr>
              <a:t> </a:t>
            </a:r>
            <a:r>
              <a:rPr lang="pt-PT" sz="1600" dirty="0" err="1" smtClean="0">
                <a:solidFill>
                  <a:schemeClr val="tx1">
                    <a:lumMod val="75000"/>
                    <a:lumOff val="25000"/>
                  </a:schemeClr>
                </a:solidFill>
                <a:latin typeface="Calibri" pitchFamily="34" charset="0"/>
                <a:cs typeface="Arial" pitchFamily="34" charset="0"/>
              </a:rPr>
              <a:t>Chacaltaya</a:t>
            </a:r>
            <a:endParaRPr lang="en-GB" sz="1600" dirty="0" smtClean="0">
              <a:solidFill>
                <a:schemeClr val="tx1">
                  <a:lumMod val="75000"/>
                  <a:lumOff val="25000"/>
                </a:schemeClr>
              </a:solidFill>
              <a:latin typeface="Calibri" pitchFamily="34" charset="0"/>
              <a:cs typeface="Arial" pitchFamily="34" charset="0"/>
            </a:endParaRPr>
          </a:p>
        </p:txBody>
      </p:sp>
      <mc:AlternateContent xmlns:mc="http://schemas.openxmlformats.org/markup-compatibility/2006">
        <mc:Choice xmlns:a14="http://schemas.microsoft.com/office/drawing/2010/main" Requires="a14">
          <p:sp>
            <p:nvSpPr>
              <p:cNvPr id="14" name="Content Placeholder 2"/>
              <p:cNvSpPr txBox="1">
                <a:spLocks/>
              </p:cNvSpPr>
              <p:nvPr/>
            </p:nvSpPr>
            <p:spPr>
              <a:xfrm>
                <a:off x="6255081" y="4410811"/>
                <a:ext cx="709423" cy="255812"/>
              </a:xfrm>
              <a:prstGeom prst="rect">
                <a:avLst/>
              </a:prstGeom>
            </p:spPr>
            <p:txBody>
              <a:bodyPr vert="horz" lIns="91440" tIns="45720" rIns="91440" bIns="45720" rtlCol="0">
                <a:normAutofit lnSpcReduction="10000"/>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14:m>
                  <m:oMath xmlns:m="http://schemas.openxmlformats.org/officeDocument/2006/math">
                    <m:sSup>
                      <m:sSupPr>
                        <m:ctrlPr>
                          <a:rPr lang="pt-PT" sz="1200" b="0" i="1" smtClean="0">
                            <a:solidFill>
                              <a:srgbClr val="62983E"/>
                            </a:solidFill>
                            <a:latin typeface="Cambria Math" panose="02040503050406030204" pitchFamily="18" charset="0"/>
                          </a:rPr>
                        </m:ctrlPr>
                      </m:sSupPr>
                      <m:e>
                        <m:r>
                          <a:rPr lang="pt-PT" sz="1200" b="0" i="1" smtClean="0">
                            <a:solidFill>
                              <a:srgbClr val="62983E"/>
                            </a:solidFill>
                            <a:latin typeface="Cambria Math" panose="02040503050406030204" pitchFamily="18" charset="0"/>
                          </a:rPr>
                          <m:t>10</m:t>
                        </m:r>
                      </m:e>
                      <m:sup>
                        <m:r>
                          <a:rPr lang="pt-PT" sz="1200" b="0" i="1" smtClean="0">
                            <a:solidFill>
                              <a:srgbClr val="62983E"/>
                            </a:solidFill>
                            <a:latin typeface="Cambria Math" panose="02040503050406030204" pitchFamily="18" charset="0"/>
                          </a:rPr>
                          <m:t>16</m:t>
                        </m:r>
                      </m:sup>
                    </m:sSup>
                  </m:oMath>
                </a14:m>
                <a:r>
                  <a:rPr lang="en-GB" sz="1200" dirty="0" smtClean="0">
                    <a:solidFill>
                      <a:srgbClr val="62983E"/>
                    </a:solidFill>
                  </a:rPr>
                  <a:t>eV</a:t>
                </a:r>
                <a:endParaRPr lang="en-GB" sz="1200" dirty="0">
                  <a:solidFill>
                    <a:srgbClr val="62983E"/>
                  </a:solidFill>
                </a:endParaRPr>
              </a:p>
            </p:txBody>
          </p:sp>
        </mc:Choice>
        <mc:Fallback>
          <p:sp>
            <p:nvSpPr>
              <p:cNvPr id="14" name="Content Placeholder 2"/>
              <p:cNvSpPr txBox="1">
                <a:spLocks noRot="1" noChangeAspect="1" noMove="1" noResize="1" noEditPoints="1" noAdjustHandles="1" noChangeArrowheads="1" noChangeShapeType="1" noTextEdit="1"/>
              </p:cNvSpPr>
              <p:nvPr/>
            </p:nvSpPr>
            <p:spPr>
              <a:xfrm>
                <a:off x="6255081" y="4410811"/>
                <a:ext cx="709423" cy="255812"/>
              </a:xfrm>
              <a:prstGeom prst="rect">
                <a:avLst/>
              </a:prstGeom>
              <a:blipFill rotWithShape="0">
                <a:blip r:embed="rId8"/>
                <a:stretch>
                  <a:fillRect t="-14286" b="-14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Content Placeholder 2"/>
              <p:cNvSpPr txBox="1">
                <a:spLocks/>
              </p:cNvSpPr>
              <p:nvPr/>
            </p:nvSpPr>
            <p:spPr>
              <a:xfrm>
                <a:off x="6760892" y="3755453"/>
                <a:ext cx="709423" cy="255812"/>
              </a:xfrm>
              <a:prstGeom prst="rect">
                <a:avLst/>
              </a:prstGeom>
            </p:spPr>
            <p:txBody>
              <a:bodyPr vert="horz" lIns="91440" tIns="45720" rIns="91440" bIns="45720" rtlCol="0">
                <a:normAutofit lnSpcReduction="10000"/>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14:m>
                  <m:oMath xmlns:m="http://schemas.openxmlformats.org/officeDocument/2006/math">
                    <m:sSup>
                      <m:sSupPr>
                        <m:ctrlPr>
                          <a:rPr lang="pt-PT" sz="1200" b="0" i="1" smtClean="0">
                            <a:solidFill>
                              <a:schemeClr val="tx1"/>
                            </a:solidFill>
                            <a:latin typeface="Cambria Math" panose="02040503050406030204" pitchFamily="18" charset="0"/>
                          </a:rPr>
                        </m:ctrlPr>
                      </m:sSupPr>
                      <m:e>
                        <m:r>
                          <a:rPr lang="pt-PT" sz="1200" b="0" i="1" smtClean="0">
                            <a:solidFill>
                              <a:schemeClr val="tx1"/>
                            </a:solidFill>
                            <a:latin typeface="Cambria Math" panose="02040503050406030204" pitchFamily="18" charset="0"/>
                          </a:rPr>
                          <m:t>10</m:t>
                        </m:r>
                      </m:e>
                      <m:sup>
                        <m:r>
                          <a:rPr lang="pt-PT" sz="1200" b="0" i="1" smtClean="0">
                            <a:solidFill>
                              <a:schemeClr val="tx1"/>
                            </a:solidFill>
                            <a:latin typeface="Cambria Math" panose="02040503050406030204" pitchFamily="18" charset="0"/>
                          </a:rPr>
                          <m:t>19</m:t>
                        </m:r>
                      </m:sup>
                    </m:sSup>
                  </m:oMath>
                </a14:m>
                <a:r>
                  <a:rPr lang="en-GB" sz="1200" dirty="0" smtClean="0">
                    <a:solidFill>
                      <a:schemeClr val="tx1"/>
                    </a:solidFill>
                  </a:rPr>
                  <a:t>eV</a:t>
                </a:r>
                <a:endParaRPr lang="en-GB" sz="1200" dirty="0">
                  <a:solidFill>
                    <a:schemeClr val="tx1"/>
                  </a:solidFill>
                </a:endParaRPr>
              </a:p>
            </p:txBody>
          </p:sp>
        </mc:Choice>
        <mc:Fallback>
          <p:sp>
            <p:nvSpPr>
              <p:cNvPr id="15" name="Content Placeholder 2"/>
              <p:cNvSpPr txBox="1">
                <a:spLocks noRot="1" noChangeAspect="1" noMove="1" noResize="1" noEditPoints="1" noAdjustHandles="1" noChangeArrowheads="1" noChangeShapeType="1" noTextEdit="1"/>
              </p:cNvSpPr>
              <p:nvPr/>
            </p:nvSpPr>
            <p:spPr>
              <a:xfrm>
                <a:off x="6760892" y="3755453"/>
                <a:ext cx="709423" cy="255812"/>
              </a:xfrm>
              <a:prstGeom prst="rect">
                <a:avLst/>
              </a:prstGeom>
              <a:blipFill rotWithShape="0">
                <a:blip r:embed="rId9"/>
                <a:stretch>
                  <a:fillRect t="-11905" b="-14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Content Placeholder 2"/>
              <p:cNvSpPr txBox="1">
                <a:spLocks/>
              </p:cNvSpPr>
              <p:nvPr/>
            </p:nvSpPr>
            <p:spPr>
              <a:xfrm>
                <a:off x="10641919" y="4899307"/>
                <a:ext cx="709423" cy="255812"/>
              </a:xfrm>
              <a:prstGeom prst="rect">
                <a:avLst/>
              </a:prstGeom>
            </p:spPr>
            <p:txBody>
              <a:bodyPr vert="horz" lIns="91440" tIns="45720" rIns="91440" bIns="45720" rtlCol="0">
                <a:normAutofit lnSpcReduction="10000"/>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14:m>
                  <m:oMath xmlns:m="http://schemas.openxmlformats.org/officeDocument/2006/math">
                    <m:sSup>
                      <m:sSupPr>
                        <m:ctrlPr>
                          <a:rPr lang="pt-PT" sz="1200" b="0" i="1" smtClean="0">
                            <a:solidFill>
                              <a:srgbClr val="62983E"/>
                            </a:solidFill>
                            <a:latin typeface="Cambria Math" panose="02040503050406030204" pitchFamily="18" charset="0"/>
                          </a:rPr>
                        </m:ctrlPr>
                      </m:sSupPr>
                      <m:e>
                        <m:r>
                          <a:rPr lang="pt-PT" sz="1200" b="0" i="1" smtClean="0">
                            <a:solidFill>
                              <a:srgbClr val="62983E"/>
                            </a:solidFill>
                            <a:latin typeface="Cambria Math" panose="02040503050406030204" pitchFamily="18" charset="0"/>
                          </a:rPr>
                          <m:t>10</m:t>
                        </m:r>
                      </m:e>
                      <m:sup>
                        <m:r>
                          <a:rPr lang="pt-PT" sz="1200" b="0" i="1" smtClean="0">
                            <a:solidFill>
                              <a:srgbClr val="62983E"/>
                            </a:solidFill>
                            <a:latin typeface="Cambria Math" panose="02040503050406030204" pitchFamily="18" charset="0"/>
                          </a:rPr>
                          <m:t>16</m:t>
                        </m:r>
                      </m:sup>
                    </m:sSup>
                  </m:oMath>
                </a14:m>
                <a:r>
                  <a:rPr lang="en-GB" sz="1200" dirty="0" smtClean="0">
                    <a:solidFill>
                      <a:srgbClr val="62983E"/>
                    </a:solidFill>
                  </a:rPr>
                  <a:t>eV</a:t>
                </a:r>
                <a:endParaRPr lang="en-GB" sz="1200" dirty="0">
                  <a:solidFill>
                    <a:srgbClr val="62983E"/>
                  </a:solidFill>
                </a:endParaRPr>
              </a:p>
            </p:txBody>
          </p:sp>
        </mc:Choice>
        <mc:Fallback>
          <p:sp>
            <p:nvSpPr>
              <p:cNvPr id="16" name="Content Placeholder 2"/>
              <p:cNvSpPr txBox="1">
                <a:spLocks noRot="1" noChangeAspect="1" noMove="1" noResize="1" noEditPoints="1" noAdjustHandles="1" noChangeArrowheads="1" noChangeShapeType="1" noTextEdit="1"/>
              </p:cNvSpPr>
              <p:nvPr/>
            </p:nvSpPr>
            <p:spPr>
              <a:xfrm>
                <a:off x="10641919" y="4899307"/>
                <a:ext cx="709423" cy="255812"/>
              </a:xfrm>
              <a:prstGeom prst="rect">
                <a:avLst/>
              </a:prstGeom>
              <a:blipFill rotWithShape="0">
                <a:blip r:embed="rId8"/>
                <a:stretch>
                  <a:fillRect t="-14286" b="-14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Content Placeholder 2"/>
              <p:cNvSpPr txBox="1">
                <a:spLocks/>
              </p:cNvSpPr>
              <p:nvPr/>
            </p:nvSpPr>
            <p:spPr>
              <a:xfrm>
                <a:off x="11219738" y="5175225"/>
                <a:ext cx="709423" cy="255812"/>
              </a:xfrm>
              <a:prstGeom prst="rect">
                <a:avLst/>
              </a:prstGeom>
            </p:spPr>
            <p:txBody>
              <a:bodyPr vert="horz" lIns="91440" tIns="45720" rIns="91440" bIns="45720" rtlCol="0">
                <a:normAutofit lnSpcReduction="10000"/>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14:m>
                  <m:oMath xmlns:m="http://schemas.openxmlformats.org/officeDocument/2006/math">
                    <m:sSup>
                      <m:sSupPr>
                        <m:ctrlPr>
                          <a:rPr lang="pt-PT" sz="1200" b="0" i="1" smtClean="0">
                            <a:solidFill>
                              <a:srgbClr val="0070C0"/>
                            </a:solidFill>
                            <a:latin typeface="Cambria Math" panose="02040503050406030204" pitchFamily="18" charset="0"/>
                          </a:rPr>
                        </m:ctrlPr>
                      </m:sSupPr>
                      <m:e>
                        <m:r>
                          <a:rPr lang="pt-PT" sz="1200" b="0" i="1" smtClean="0">
                            <a:solidFill>
                              <a:srgbClr val="0070C0"/>
                            </a:solidFill>
                            <a:latin typeface="Cambria Math" panose="02040503050406030204" pitchFamily="18" charset="0"/>
                          </a:rPr>
                          <m:t>10</m:t>
                        </m:r>
                      </m:e>
                      <m:sup>
                        <m:r>
                          <a:rPr lang="pt-PT" sz="1200" b="0" i="1" smtClean="0">
                            <a:solidFill>
                              <a:srgbClr val="0070C0"/>
                            </a:solidFill>
                            <a:latin typeface="Cambria Math" panose="02040503050406030204" pitchFamily="18" charset="0"/>
                          </a:rPr>
                          <m:t>17</m:t>
                        </m:r>
                      </m:sup>
                    </m:sSup>
                  </m:oMath>
                </a14:m>
                <a:r>
                  <a:rPr lang="en-GB" sz="1200" dirty="0" smtClean="0">
                    <a:solidFill>
                      <a:srgbClr val="0070C0"/>
                    </a:solidFill>
                  </a:rPr>
                  <a:t>eV</a:t>
                </a:r>
                <a:endParaRPr lang="en-GB" sz="1200" dirty="0">
                  <a:solidFill>
                    <a:srgbClr val="0070C0"/>
                  </a:solidFill>
                </a:endParaRPr>
              </a:p>
            </p:txBody>
          </p:sp>
        </mc:Choice>
        <mc:Fallback>
          <p:sp>
            <p:nvSpPr>
              <p:cNvPr id="17" name="Content Placeholder 2"/>
              <p:cNvSpPr txBox="1">
                <a:spLocks noRot="1" noChangeAspect="1" noMove="1" noResize="1" noEditPoints="1" noAdjustHandles="1" noChangeArrowheads="1" noChangeShapeType="1" noTextEdit="1"/>
              </p:cNvSpPr>
              <p:nvPr/>
            </p:nvSpPr>
            <p:spPr>
              <a:xfrm>
                <a:off x="11219738" y="5175225"/>
                <a:ext cx="709423" cy="255812"/>
              </a:xfrm>
              <a:prstGeom prst="rect">
                <a:avLst/>
              </a:prstGeom>
              <a:blipFill rotWithShape="0">
                <a:blip r:embed="rId10"/>
                <a:stretch>
                  <a:fillRect t="-14286" b="-14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ounded Rectangle 17"/>
              <p:cNvSpPr/>
              <p:nvPr/>
            </p:nvSpPr>
            <p:spPr>
              <a:xfrm>
                <a:off x="855087" y="5922607"/>
                <a:ext cx="7672918" cy="61729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solidFill>
                    <a:latin typeface="Calibri" pitchFamily="34" charset="0"/>
                    <a:cs typeface="Arial" pitchFamily="34" charset="0"/>
                  </a:rPr>
                  <a:t>The Cherenkov option on CORSIKA is only feasible to used it until</a:t>
                </a:r>
              </a:p>
              <a:p>
                <a:pPr lvl="0" algn="ctr"/>
                <a14:m>
                  <m:oMath xmlns:m="http://schemas.openxmlformats.org/officeDocument/2006/math">
                    <m:r>
                      <a:rPr lang="pt-PT" sz="2000" b="0" i="1" smtClean="0">
                        <a:solidFill>
                          <a:schemeClr val="bg1"/>
                        </a:solidFill>
                        <a:latin typeface="Cambria Math" panose="02040503050406030204" pitchFamily="18" charset="0"/>
                        <a:ea typeface="Cambria Math" panose="02040503050406030204" pitchFamily="18" charset="0"/>
                        <a:cs typeface="Arial" pitchFamily="34" charset="0"/>
                      </a:rPr>
                      <m:t>&lt;~</m:t>
                    </m:r>
                    <m:sSup>
                      <m:sSupPr>
                        <m:ctrlPr>
                          <a:rPr lang="pt-PT" sz="2000" b="0" i="1" smtClean="0">
                            <a:solidFill>
                              <a:schemeClr val="bg1"/>
                            </a:solidFill>
                            <a:latin typeface="Cambria Math" panose="02040503050406030204" pitchFamily="18" charset="0"/>
                            <a:cs typeface="Arial" pitchFamily="34" charset="0"/>
                          </a:rPr>
                        </m:ctrlPr>
                      </m:sSupPr>
                      <m:e>
                        <m:r>
                          <a:rPr lang="pt-PT" sz="2000" b="0" i="1" smtClean="0">
                            <a:solidFill>
                              <a:schemeClr val="bg1"/>
                            </a:solidFill>
                            <a:latin typeface="Cambria Math" panose="02040503050406030204" pitchFamily="18" charset="0"/>
                            <a:cs typeface="Arial" pitchFamily="34" charset="0"/>
                          </a:rPr>
                          <m:t>1</m:t>
                        </m:r>
                        <m:r>
                          <a:rPr lang="pt-PT" sz="2000" b="0" i="1" smtClean="0">
                            <a:solidFill>
                              <a:schemeClr val="bg1"/>
                            </a:solidFill>
                            <a:latin typeface="Cambria Math" panose="02040503050406030204" pitchFamily="18" charset="0"/>
                            <a:cs typeface="Arial" pitchFamily="34" charset="0"/>
                          </a:rPr>
                          <m:t>0</m:t>
                        </m:r>
                      </m:e>
                      <m:sup>
                        <m:r>
                          <a:rPr lang="pt-PT" sz="2000" b="0" i="1" smtClean="0">
                            <a:solidFill>
                              <a:schemeClr val="bg1"/>
                            </a:solidFill>
                            <a:latin typeface="Cambria Math" panose="02040503050406030204" pitchFamily="18" charset="0"/>
                            <a:cs typeface="Arial" pitchFamily="34" charset="0"/>
                          </a:rPr>
                          <m:t>15</m:t>
                        </m:r>
                      </m:sup>
                    </m:sSup>
                    <m:r>
                      <a:rPr lang="pt-PT" sz="2000" b="0" i="1" smtClean="0">
                        <a:solidFill>
                          <a:schemeClr val="bg1"/>
                        </a:solidFill>
                        <a:latin typeface="Cambria Math" panose="02040503050406030204" pitchFamily="18" charset="0"/>
                        <a:cs typeface="Arial" pitchFamily="34" charset="0"/>
                      </a:rPr>
                      <m:t>−</m:t>
                    </m:r>
                    <m:sSup>
                      <m:sSupPr>
                        <m:ctrlPr>
                          <a:rPr lang="pt-PT" sz="2000" i="1">
                            <a:solidFill>
                              <a:schemeClr val="bg1"/>
                            </a:solidFill>
                            <a:latin typeface="Cambria Math" panose="02040503050406030204" pitchFamily="18" charset="0"/>
                            <a:cs typeface="Arial" pitchFamily="34" charset="0"/>
                          </a:rPr>
                        </m:ctrlPr>
                      </m:sSupPr>
                      <m:e>
                        <m:r>
                          <a:rPr lang="pt-PT" sz="2000" i="1">
                            <a:solidFill>
                              <a:schemeClr val="bg1"/>
                            </a:solidFill>
                            <a:latin typeface="Cambria Math" panose="02040503050406030204" pitchFamily="18" charset="0"/>
                            <a:cs typeface="Arial" pitchFamily="34" charset="0"/>
                          </a:rPr>
                          <m:t>10</m:t>
                        </m:r>
                      </m:e>
                      <m:sup>
                        <m:r>
                          <a:rPr lang="pt-PT" sz="2000" i="1">
                            <a:solidFill>
                              <a:schemeClr val="bg1"/>
                            </a:solidFill>
                            <a:latin typeface="Cambria Math" panose="02040503050406030204" pitchFamily="18" charset="0"/>
                            <a:cs typeface="Arial" pitchFamily="34" charset="0"/>
                          </a:rPr>
                          <m:t>1</m:t>
                        </m:r>
                        <m:r>
                          <a:rPr lang="pt-PT" sz="2000" b="0" i="1" smtClean="0">
                            <a:solidFill>
                              <a:schemeClr val="bg1"/>
                            </a:solidFill>
                            <a:latin typeface="Cambria Math" panose="02040503050406030204" pitchFamily="18" charset="0"/>
                            <a:cs typeface="Arial" pitchFamily="34" charset="0"/>
                          </a:rPr>
                          <m:t>6</m:t>
                        </m:r>
                      </m:sup>
                    </m:sSup>
                  </m:oMath>
                </a14:m>
                <a:r>
                  <a:rPr lang="en-GB" sz="2000" dirty="0" smtClean="0">
                    <a:solidFill>
                      <a:schemeClr val="bg1"/>
                    </a:solidFill>
                    <a:latin typeface="Calibri" pitchFamily="34" charset="0"/>
                    <a:cs typeface="Arial" pitchFamily="34" charset="0"/>
                  </a:rPr>
                  <a:t> eV</a:t>
                </a:r>
                <a:endParaRPr lang="en-GB" sz="2000" dirty="0" smtClean="0">
                  <a:solidFill>
                    <a:schemeClr val="bg1"/>
                  </a:solidFill>
                  <a:latin typeface="Calibri" pitchFamily="34" charset="0"/>
                  <a:cs typeface="Arial" pitchFamily="34" charset="0"/>
                </a:endParaRPr>
              </a:p>
            </p:txBody>
          </p:sp>
        </mc:Choice>
        <mc:Fallback>
          <p:sp>
            <p:nvSpPr>
              <p:cNvPr id="18" name="Rounded Rectangle 17"/>
              <p:cNvSpPr>
                <a:spLocks noRot="1" noChangeAspect="1" noMove="1" noResize="1" noEditPoints="1" noAdjustHandles="1" noChangeArrowheads="1" noChangeShapeType="1" noTextEdit="1"/>
              </p:cNvSpPr>
              <p:nvPr/>
            </p:nvSpPr>
            <p:spPr>
              <a:xfrm>
                <a:off x="855087" y="5922607"/>
                <a:ext cx="7672918" cy="617296"/>
              </a:xfrm>
              <a:prstGeom prst="roundRect">
                <a:avLst/>
              </a:prstGeom>
              <a:blipFill rotWithShape="0">
                <a:blip r:embed="rId11"/>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31" name="Group 30"/>
          <p:cNvGrpSpPr/>
          <p:nvPr/>
        </p:nvGrpSpPr>
        <p:grpSpPr>
          <a:xfrm>
            <a:off x="5795781" y="904811"/>
            <a:ext cx="2345082" cy="1884391"/>
            <a:chOff x="5795781" y="904811"/>
            <a:chExt cx="2345082" cy="1884391"/>
          </a:xfrm>
        </p:grpSpPr>
        <p:cxnSp>
          <p:nvCxnSpPr>
            <p:cNvPr id="8" name="Straight Arrow Connector 7"/>
            <p:cNvCxnSpPr/>
            <p:nvPr/>
          </p:nvCxnSpPr>
          <p:spPr>
            <a:xfrm flipV="1">
              <a:off x="6338901" y="906144"/>
              <a:ext cx="0" cy="152117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338901" y="954912"/>
              <a:ext cx="860522" cy="14724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Cube 5"/>
            <p:cNvSpPr/>
            <p:nvPr/>
          </p:nvSpPr>
          <p:spPr>
            <a:xfrm>
              <a:off x="5940080" y="1519840"/>
              <a:ext cx="978592" cy="1213695"/>
            </a:xfrm>
            <a:prstGeom prst="cube">
              <a:avLst/>
            </a:prstGeom>
            <a:gradFill>
              <a:gsLst>
                <a:gs pos="0">
                  <a:schemeClr val="accent3">
                    <a:satMod val="103000"/>
                    <a:lumMod val="102000"/>
                    <a:tint val="94000"/>
                    <a:alpha val="54000"/>
                  </a:schemeClr>
                </a:gs>
                <a:gs pos="50000">
                  <a:schemeClr val="accent3">
                    <a:satMod val="110000"/>
                    <a:lumMod val="100000"/>
                    <a:shade val="100000"/>
                    <a:alpha val="74000"/>
                  </a:schemeClr>
                </a:gs>
                <a:gs pos="100000">
                  <a:schemeClr val="accent3">
                    <a:lumMod val="99000"/>
                    <a:satMod val="120000"/>
                    <a:shade val="78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24" name="Straight Arrow Connector 23"/>
            <p:cNvCxnSpPr/>
            <p:nvPr/>
          </p:nvCxnSpPr>
          <p:spPr>
            <a:xfrm flipV="1">
              <a:off x="6337962" y="904811"/>
              <a:ext cx="0" cy="8576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844712" y="960368"/>
              <a:ext cx="354711" cy="60693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Arc 27"/>
            <p:cNvSpPr/>
            <p:nvPr/>
          </p:nvSpPr>
          <p:spPr>
            <a:xfrm>
              <a:off x="5795781" y="1258379"/>
              <a:ext cx="1403641" cy="1530823"/>
            </a:xfrm>
            <a:prstGeom prst="arc">
              <a:avLst>
                <a:gd name="adj1" fmla="val 15485492"/>
                <a:gd name="adj2" fmla="val 18131950"/>
              </a:avLst>
            </a:prstGeom>
            <a:ln w="34925">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9" name="TextBox 28"/>
                <p:cNvSpPr txBox="1"/>
                <p:nvPr/>
              </p:nvSpPr>
              <p:spPr>
                <a:xfrm>
                  <a:off x="7022067" y="1263325"/>
                  <a:ext cx="915315"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pt-PT" b="1" i="1" smtClean="0">
                            <a:solidFill>
                              <a:srgbClr val="00B050"/>
                            </a:solidFill>
                            <a:latin typeface="Cambria Math" panose="02040503050406030204" pitchFamily="18" charset="0"/>
                          </a:rPr>
                          <m:t>𝟎</m:t>
                        </m:r>
                        <m:r>
                          <a:rPr lang="pt-PT" b="1" i="1" smtClean="0">
                            <a:solidFill>
                              <a:srgbClr val="00B050"/>
                            </a:solidFill>
                            <a:latin typeface="Cambria Math" panose="02040503050406030204" pitchFamily="18" charset="0"/>
                            <a:ea typeface="Cambria Math" panose="02040503050406030204" pitchFamily="18" charset="0"/>
                          </a:rPr>
                          <m:t>°−</m:t>
                        </m:r>
                        <m:r>
                          <a:rPr lang="pt-PT" b="1" i="1" smtClean="0">
                            <a:solidFill>
                              <a:srgbClr val="00B050"/>
                            </a:solidFill>
                            <a:latin typeface="Cambria Math" panose="02040503050406030204" pitchFamily="18" charset="0"/>
                            <a:ea typeface="Cambria Math" panose="02040503050406030204" pitchFamily="18" charset="0"/>
                          </a:rPr>
                          <m:t>𝟒𝟎</m:t>
                        </m:r>
                        <m:r>
                          <a:rPr lang="pt-PT" b="1" i="1" smtClean="0">
                            <a:solidFill>
                              <a:srgbClr val="00B050"/>
                            </a:solidFill>
                            <a:latin typeface="Cambria Math" panose="02040503050406030204" pitchFamily="18" charset="0"/>
                            <a:ea typeface="Cambria Math" panose="02040503050406030204" pitchFamily="18" charset="0"/>
                          </a:rPr>
                          <m:t>°</m:t>
                        </m:r>
                      </m:oMath>
                    </m:oMathPara>
                  </a14:m>
                  <a:endParaRPr lang="en-US" b="1" dirty="0">
                    <a:solidFill>
                      <a:srgbClr val="00B050"/>
                    </a:solidFill>
                  </a:endParaRPr>
                </a:p>
              </p:txBody>
            </p:sp>
          </mc:Choice>
          <mc:Fallback>
            <p:sp>
              <p:nvSpPr>
                <p:cNvPr id="29" name="TextBox 28"/>
                <p:cNvSpPr txBox="1">
                  <a:spLocks noRot="1" noChangeAspect="1" noMove="1" noResize="1" noEditPoints="1" noAdjustHandles="1" noChangeArrowheads="1" noChangeShapeType="1" noTextEdit="1"/>
                </p:cNvSpPr>
                <p:nvPr/>
              </p:nvSpPr>
              <p:spPr>
                <a:xfrm>
                  <a:off x="7022067" y="1263325"/>
                  <a:ext cx="915315" cy="276999"/>
                </a:xfrm>
                <a:prstGeom prst="rect">
                  <a:avLst/>
                </a:prstGeom>
                <a:blipFill rotWithShape="0">
                  <a:blip r:embed="rId12"/>
                  <a:stretch>
                    <a:fillRect l="-6000" r="-6000" b="-6522"/>
                  </a:stretch>
                </a:blipFill>
              </p:spPr>
              <p:txBody>
                <a:bodyPr/>
                <a:lstStyle/>
                <a:p>
                  <a:r>
                    <a:rPr lang="en-US">
                      <a:noFill/>
                    </a:rPr>
                    <a:t> </a:t>
                  </a:r>
                </a:p>
              </p:txBody>
            </p:sp>
          </mc:Fallback>
        </mc:AlternateContent>
        <p:sp>
          <p:nvSpPr>
            <p:cNvPr id="30" name="Rectangle 29"/>
            <p:cNvSpPr/>
            <p:nvPr/>
          </p:nvSpPr>
          <p:spPr>
            <a:xfrm>
              <a:off x="6994972" y="1631632"/>
              <a:ext cx="1145891" cy="369332"/>
            </a:xfrm>
            <a:prstGeom prst="rect">
              <a:avLst/>
            </a:prstGeom>
          </p:spPr>
          <p:txBody>
            <a:bodyPr wrap="none">
              <a:spAutoFit/>
            </a:bodyPr>
            <a:lstStyle/>
            <a:p>
              <a:r>
                <a:rPr lang="pt-PT" dirty="0" err="1">
                  <a:solidFill>
                    <a:srgbClr val="00B050"/>
                  </a:solidFill>
                  <a:latin typeface="Calibri" pitchFamily="34" charset="0"/>
                  <a:cs typeface="Arial" pitchFamily="34" charset="0"/>
                </a:rPr>
                <a:t>Tunka</a:t>
              </a:r>
              <a:r>
                <a:rPr lang="pt-PT" dirty="0">
                  <a:solidFill>
                    <a:srgbClr val="00B050"/>
                  </a:solidFill>
                  <a:latin typeface="Calibri" pitchFamily="34" charset="0"/>
                  <a:cs typeface="Arial" pitchFamily="34" charset="0"/>
                </a:rPr>
                <a:t> </a:t>
              </a:r>
              <a:r>
                <a:rPr lang="pt-PT" dirty="0" err="1" smtClean="0">
                  <a:solidFill>
                    <a:srgbClr val="00B050"/>
                  </a:solidFill>
                  <a:latin typeface="Calibri" pitchFamily="34" charset="0"/>
                  <a:cs typeface="Arial" pitchFamily="34" charset="0"/>
                </a:rPr>
                <a:t>FoV</a:t>
              </a:r>
              <a:endParaRPr lang="en-US" dirty="0">
                <a:solidFill>
                  <a:srgbClr val="00B050"/>
                </a:solidFill>
              </a:endParaRPr>
            </a:p>
          </p:txBody>
        </p:sp>
      </p:grpSp>
      <mc:AlternateContent xmlns:mc="http://schemas.openxmlformats.org/markup-compatibility/2006">
        <mc:Choice xmlns:a14="http://schemas.microsoft.com/office/drawing/2010/main" Requires="a14">
          <p:sp>
            <p:nvSpPr>
              <p:cNvPr id="32" name="Rectangle 31"/>
              <p:cNvSpPr/>
              <p:nvPr/>
            </p:nvSpPr>
            <p:spPr>
              <a:xfrm>
                <a:off x="7025297" y="1967433"/>
                <a:ext cx="1432828" cy="669992"/>
              </a:xfrm>
              <a:prstGeom prst="rect">
                <a:avLst/>
              </a:prstGeom>
            </p:spPr>
            <p:txBody>
              <a:bodyPr wrap="none">
                <a:spAutoFit/>
              </a:bodyPr>
              <a:lstStyle/>
              <a:p>
                <a:r>
                  <a:rPr lang="pt-PT" dirty="0" smtClean="0">
                    <a:solidFill>
                      <a:srgbClr val="00B050"/>
                    </a:solidFill>
                    <a:latin typeface="Calibri" pitchFamily="34" charset="0"/>
                    <a:cs typeface="Arial" pitchFamily="34" charset="0"/>
                  </a:rPr>
                  <a:t>Tunka</a:t>
                </a:r>
                <a:r>
                  <a:rPr lang="pt-PT" dirty="0">
                    <a:solidFill>
                      <a:srgbClr val="00B050"/>
                    </a:solidFill>
                    <a:latin typeface="Calibri" pitchFamily="34" charset="0"/>
                    <a:cs typeface="Arial" pitchFamily="34" charset="0"/>
                  </a:rPr>
                  <a:t> </a:t>
                </a:r>
                <a:r>
                  <a:rPr lang="en-US" dirty="0" smtClean="0">
                    <a:solidFill>
                      <a:srgbClr val="00B050"/>
                    </a:solidFill>
                    <a:latin typeface="Calibri" pitchFamily="34" charset="0"/>
                    <a:cs typeface="Arial" pitchFamily="34" charset="0"/>
                  </a:rPr>
                  <a:t>energy</a:t>
                </a:r>
              </a:p>
              <a:p>
                <a14:m>
                  <m:oMath xmlns:m="http://schemas.openxmlformats.org/officeDocument/2006/math">
                    <m:r>
                      <a:rPr lang="pt-PT" b="0" i="1" smtClean="0">
                        <a:solidFill>
                          <a:srgbClr val="00B050"/>
                        </a:solidFill>
                        <a:latin typeface="Cambria Math" panose="02040503050406030204" pitchFamily="18" charset="0"/>
                      </a:rPr>
                      <m:t>&lt;</m:t>
                    </m:r>
                    <m:sSup>
                      <m:sSupPr>
                        <m:ctrlPr>
                          <a:rPr lang="pt-PT" b="0" i="1" smtClean="0">
                            <a:solidFill>
                              <a:srgbClr val="00B050"/>
                            </a:solidFill>
                            <a:latin typeface="Cambria Math" panose="02040503050406030204" pitchFamily="18" charset="0"/>
                          </a:rPr>
                        </m:ctrlPr>
                      </m:sSupPr>
                      <m:e>
                        <m:r>
                          <a:rPr lang="pt-PT" b="0" i="1" smtClean="0">
                            <a:solidFill>
                              <a:srgbClr val="00B050"/>
                            </a:solidFill>
                            <a:latin typeface="Cambria Math" panose="02040503050406030204" pitchFamily="18" charset="0"/>
                          </a:rPr>
                          <m:t>10</m:t>
                        </m:r>
                      </m:e>
                      <m:sup>
                        <m:r>
                          <a:rPr lang="pt-PT" b="0" i="1" smtClean="0">
                            <a:solidFill>
                              <a:srgbClr val="00B050"/>
                            </a:solidFill>
                            <a:latin typeface="Cambria Math" panose="02040503050406030204" pitchFamily="18" charset="0"/>
                          </a:rPr>
                          <m:t>16</m:t>
                        </m:r>
                      </m:sup>
                    </m:sSup>
                  </m:oMath>
                </a14:m>
                <a:r>
                  <a:rPr lang="en-US" dirty="0" smtClean="0">
                    <a:solidFill>
                      <a:srgbClr val="00B050"/>
                    </a:solidFill>
                  </a:rPr>
                  <a:t> eV</a:t>
                </a:r>
                <a:endParaRPr lang="en-US" dirty="0">
                  <a:solidFill>
                    <a:srgbClr val="00B050"/>
                  </a:solidFill>
                </a:endParaRPr>
              </a:p>
            </p:txBody>
          </p:sp>
        </mc:Choice>
        <mc:Fallback>
          <p:sp>
            <p:nvSpPr>
              <p:cNvPr id="32" name="Rectangle 31"/>
              <p:cNvSpPr>
                <a:spLocks noRot="1" noChangeAspect="1" noMove="1" noResize="1" noEditPoints="1" noAdjustHandles="1" noChangeArrowheads="1" noChangeShapeType="1" noTextEdit="1"/>
              </p:cNvSpPr>
              <p:nvPr/>
            </p:nvSpPr>
            <p:spPr>
              <a:xfrm>
                <a:off x="7025297" y="1967433"/>
                <a:ext cx="1432828" cy="669992"/>
              </a:xfrm>
              <a:prstGeom prst="rect">
                <a:avLst/>
              </a:prstGeom>
              <a:blipFill rotWithShape="0">
                <a:blip r:embed="rId13"/>
                <a:stretch>
                  <a:fillRect l="-3404" t="-5455" r="-2979" b="-10000"/>
                </a:stretch>
              </a:blipFill>
            </p:spPr>
            <p:txBody>
              <a:bodyPr/>
              <a:lstStyle/>
              <a:p>
                <a:r>
                  <a:rPr lang="en-US">
                    <a:noFill/>
                  </a:rPr>
                  <a:t> </a:t>
                </a:r>
              </a:p>
            </p:txBody>
          </p:sp>
        </mc:Fallback>
      </mc:AlternateContent>
    </p:spTree>
    <p:extLst>
      <p:ext uri="{BB962C8B-B14F-4D97-AF65-F5344CB8AC3E}">
        <p14:creationId xmlns:p14="http://schemas.microsoft.com/office/powerpoint/2010/main" val="59597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p:bldP spid="15"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45C66F-FC7B-4C52-931F-EAABACA1CBDF}" type="slidenum">
              <a:rPr lang="en-US" smtClean="0"/>
              <a:pPr/>
              <a:t>2</a:t>
            </a:fld>
            <a:endParaRPr lang="en-US" dirty="0"/>
          </a:p>
        </p:txBody>
      </p:sp>
      <p:sp>
        <p:nvSpPr>
          <p:cNvPr id="18" name="Rounded Rectangle 17"/>
          <p:cNvSpPr/>
          <p:nvPr/>
        </p:nvSpPr>
        <p:spPr>
          <a:xfrm>
            <a:off x="1151620" y="253650"/>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ítulo 1"/>
          <p:cNvSpPr txBox="1">
            <a:spLocks/>
          </p:cNvSpPr>
          <p:nvPr/>
        </p:nvSpPr>
        <p:spPr>
          <a:xfrm>
            <a:off x="2703522" y="394567"/>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1. Physics Review</a:t>
            </a:r>
          </a:p>
        </p:txBody>
      </p:sp>
      <p:sp>
        <p:nvSpPr>
          <p:cNvPr id="32" name="Rounded Rectangle 31"/>
          <p:cNvSpPr/>
          <p:nvPr/>
        </p:nvSpPr>
        <p:spPr>
          <a:xfrm>
            <a:off x="1151620" y="1472881"/>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ítulo 1"/>
          <p:cNvSpPr txBox="1">
            <a:spLocks/>
          </p:cNvSpPr>
          <p:nvPr/>
        </p:nvSpPr>
        <p:spPr>
          <a:xfrm>
            <a:off x="2703522" y="1613798"/>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2. 3D Simulation</a:t>
            </a:r>
          </a:p>
        </p:txBody>
      </p:sp>
      <p:sp>
        <p:nvSpPr>
          <p:cNvPr id="34" name="Rounded Rectangle 33"/>
          <p:cNvSpPr/>
          <p:nvPr/>
        </p:nvSpPr>
        <p:spPr>
          <a:xfrm>
            <a:off x="1151620" y="2692112"/>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ítulo 1"/>
          <p:cNvSpPr txBox="1">
            <a:spLocks/>
          </p:cNvSpPr>
          <p:nvPr/>
        </p:nvSpPr>
        <p:spPr>
          <a:xfrm>
            <a:off x="2703522" y="2833029"/>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3200" dirty="0">
                <a:solidFill>
                  <a:prstClr val="white"/>
                </a:solidFill>
              </a:rPr>
              <a:t>3. SD Energy Calibration with electromagnetic signal</a:t>
            </a:r>
            <a:endParaRPr lang="en-US" dirty="0"/>
          </a:p>
        </p:txBody>
      </p:sp>
      <p:sp>
        <p:nvSpPr>
          <p:cNvPr id="36" name="Rounded Rectangle 35"/>
          <p:cNvSpPr/>
          <p:nvPr/>
        </p:nvSpPr>
        <p:spPr>
          <a:xfrm>
            <a:off x="1151620" y="3911343"/>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ítulo 1"/>
          <p:cNvSpPr txBox="1">
            <a:spLocks/>
          </p:cNvSpPr>
          <p:nvPr/>
        </p:nvSpPr>
        <p:spPr>
          <a:xfrm>
            <a:off x="2703522" y="4052260"/>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smtClean="0"/>
              <a:t>4. </a:t>
            </a:r>
            <a:r>
              <a:rPr lang="en-US" dirty="0"/>
              <a:t>Studies at MARTA</a:t>
            </a:r>
          </a:p>
        </p:txBody>
      </p:sp>
      <p:sp>
        <p:nvSpPr>
          <p:cNvPr id="2" name="Rectangle 1"/>
          <p:cNvSpPr/>
          <p:nvPr/>
        </p:nvSpPr>
        <p:spPr>
          <a:xfrm>
            <a:off x="0" y="1387018"/>
            <a:ext cx="9144000" cy="38100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863587" y="547924"/>
            <a:ext cx="618364" cy="917340"/>
          </a:xfrm>
          <a:prstGeom prst="roundRect">
            <a:avLst>
              <a:gd name="adj" fmla="val 31180"/>
            </a:avLst>
          </a:prstGeom>
          <a:solidFill>
            <a:srgbClr val="006600"/>
          </a:solidFill>
          <a:ln>
            <a:noFill/>
          </a:ln>
          <a:effectLst>
            <a:outerShdw blurRad="50800" dist="635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1345144" y="533735"/>
            <a:ext cx="792088" cy="741394"/>
          </a:xfrm>
          <a:prstGeom prst="roundRect">
            <a:avLst>
              <a:gd name="adj" fmla="val 0"/>
            </a:avLst>
          </a:prstGeom>
          <a:solidFill>
            <a:srgbClr val="00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941891" y="601167"/>
            <a:ext cx="436996" cy="785851"/>
          </a:xfrm>
          <a:prstGeom prst="roundRect">
            <a:avLst>
              <a:gd name="adj" fmla="val 224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3" descr="C:\Users\João\Picture3.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7846" y="477675"/>
            <a:ext cx="1655676" cy="832577"/>
          </a:xfrm>
          <a:prstGeom prst="rect">
            <a:avLst/>
          </a:prstGeom>
          <a:noFill/>
          <a:effectLst>
            <a:outerShdw blurRad="215900" sx="105000" sy="105000" algn="tl" rotWithShape="0">
              <a:schemeClr val="bg1">
                <a:alpha val="87000"/>
              </a:schemeClr>
            </a:outerShdw>
          </a:effectLst>
        </p:spPr>
      </p:pic>
      <p:pic>
        <p:nvPicPr>
          <p:cNvPr id="42" name="Picture 1"/>
          <p:cNvPicPr>
            <a:picLocks noChangeAspect="1" noChangeArrowheads="1"/>
          </p:cNvPicPr>
          <p:nvPr/>
        </p:nvPicPr>
        <p:blipFill>
          <a:blip r:embed="rId4" cstate="print"/>
          <a:srcRect/>
          <a:stretch>
            <a:fillRect/>
          </a:stretch>
        </p:blipFill>
        <p:spPr bwMode="auto">
          <a:xfrm>
            <a:off x="986776" y="637171"/>
            <a:ext cx="358368" cy="719473"/>
          </a:xfrm>
          <a:prstGeom prst="rect">
            <a:avLst/>
          </a:prstGeom>
          <a:noFill/>
          <a:ln w="9525">
            <a:noFill/>
            <a:miter lim="800000"/>
            <a:headEnd/>
            <a:tailEnd/>
          </a:ln>
        </p:spPr>
      </p:pic>
      <p:cxnSp>
        <p:nvCxnSpPr>
          <p:cNvPr id="43" name="Straight Connector 42"/>
          <p:cNvCxnSpPr/>
          <p:nvPr/>
        </p:nvCxnSpPr>
        <p:spPr>
          <a:xfrm>
            <a:off x="1151619" y="422203"/>
            <a:ext cx="0" cy="11153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6870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apezoid 12"/>
          <p:cNvSpPr/>
          <p:nvPr/>
        </p:nvSpPr>
        <p:spPr>
          <a:xfrm flipV="1">
            <a:off x="5649675" y="1478698"/>
            <a:ext cx="3112851" cy="2714671"/>
          </a:xfrm>
          <a:prstGeom prst="trapezoid">
            <a:avLst>
              <a:gd name="adj" fmla="val 15683"/>
            </a:avLst>
          </a:prstGeom>
          <a:solidFill>
            <a:schemeClr val="bg1"/>
          </a:solidFill>
          <a:ln w="285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t>3D simulation summary</a:t>
            </a:r>
            <a:endParaRPr lang="en-US" dirty="0"/>
          </a:p>
        </p:txBody>
      </p:sp>
      <p:sp>
        <p:nvSpPr>
          <p:cNvPr id="5" name="Content Placeholder 4"/>
          <p:cNvSpPr>
            <a:spLocks noGrp="1"/>
          </p:cNvSpPr>
          <p:nvPr>
            <p:ph idx="1"/>
          </p:nvPr>
        </p:nvSpPr>
        <p:spPr>
          <a:xfrm>
            <a:off x="457200" y="1052736"/>
            <a:ext cx="4989994" cy="5433802"/>
          </a:xfrm>
        </p:spPr>
        <p:txBody>
          <a:bodyPr>
            <a:normAutofit/>
          </a:bodyPr>
          <a:lstStyle/>
          <a:p>
            <a:pPr marL="365125" lvl="1"/>
            <a:r>
              <a:rPr lang="en-US" sz="1600" b="0" dirty="0" smtClean="0">
                <a:latin typeface="+mn-lt"/>
              </a:rPr>
              <a:t>The Fluorescence and Cherenkov emissions were validated with the standard simulation and data</a:t>
            </a:r>
          </a:p>
          <a:p>
            <a:pPr marL="365125" lvl="1">
              <a:spcBef>
                <a:spcPts val="1200"/>
              </a:spcBef>
            </a:pPr>
            <a:r>
              <a:rPr lang="en-US" b="0" dirty="0" smtClean="0">
                <a:latin typeface="+mn-lt"/>
              </a:rPr>
              <a:t>The </a:t>
            </a:r>
            <a:r>
              <a:rPr lang="en-US" b="0" dirty="0" err="1" smtClean="0">
                <a:latin typeface="+mn-lt"/>
              </a:rPr>
              <a:t>BinTheSky</a:t>
            </a:r>
            <a:r>
              <a:rPr lang="en-US" b="0" dirty="0" smtClean="0">
                <a:latin typeface="+mn-lt"/>
              </a:rPr>
              <a:t> framework is good to obtain the Cherenkov on the ground. </a:t>
            </a:r>
          </a:p>
          <a:p>
            <a:pPr marL="696913" lvl="2"/>
            <a:r>
              <a:rPr lang="en-GB" sz="1400" u="sng" dirty="0"/>
              <a:t>Easy to implement in different experiment configuration</a:t>
            </a:r>
            <a:br>
              <a:rPr lang="en-GB" sz="1400" u="sng" dirty="0"/>
            </a:br>
            <a:r>
              <a:rPr lang="en-GB" sz="1400" dirty="0"/>
              <a:t>while directly in CORSIKA it consumes a lot of time and disk space </a:t>
            </a:r>
          </a:p>
          <a:p>
            <a:pPr marL="696913" lvl="2"/>
            <a:r>
              <a:rPr lang="en-US" sz="1400" dirty="0" smtClean="0"/>
              <a:t>Validated with </a:t>
            </a:r>
            <a:r>
              <a:rPr lang="en-US" sz="1400" dirty="0" err="1" smtClean="0"/>
              <a:t>Tunka</a:t>
            </a:r>
            <a:r>
              <a:rPr lang="en-US" sz="1400" dirty="0" smtClean="0"/>
              <a:t> experiment and </a:t>
            </a:r>
            <a:r>
              <a:rPr lang="en-US" sz="1400" dirty="0" err="1" smtClean="0"/>
              <a:t>Chacaltaya</a:t>
            </a:r>
            <a:r>
              <a:rPr lang="en-US" sz="1400" dirty="0" smtClean="0"/>
              <a:t> simulations.</a:t>
            </a:r>
          </a:p>
          <a:p>
            <a:pPr marL="365125" lvl="1"/>
            <a:r>
              <a:rPr lang="en-US" dirty="0" err="1">
                <a:latin typeface="+mn-lt"/>
              </a:rPr>
              <a:t>BinTheSky</a:t>
            </a:r>
            <a:r>
              <a:rPr lang="en-US" dirty="0">
                <a:latin typeface="+mn-lt"/>
              </a:rPr>
              <a:t> </a:t>
            </a:r>
            <a:r>
              <a:rPr lang="en-US" dirty="0" smtClean="0">
                <a:latin typeface="+mn-lt"/>
              </a:rPr>
              <a:t>framework is easy to used in the </a:t>
            </a:r>
            <a:r>
              <a:rPr lang="en-US" u="sng" dirty="0" smtClean="0">
                <a:latin typeface="+mn-lt"/>
              </a:rPr>
              <a:t>calibration task to simulate the laser </a:t>
            </a:r>
            <a:r>
              <a:rPr lang="en-US" dirty="0" smtClean="0">
                <a:latin typeface="+mn-lt"/>
              </a:rPr>
              <a:t>and first scatterings </a:t>
            </a:r>
          </a:p>
        </p:txBody>
      </p:sp>
      <p:sp>
        <p:nvSpPr>
          <p:cNvPr id="3" name="Slide Number Placeholder 2"/>
          <p:cNvSpPr>
            <a:spLocks noGrp="1"/>
          </p:cNvSpPr>
          <p:nvPr>
            <p:ph type="sldNum" sz="quarter" idx="12"/>
          </p:nvPr>
        </p:nvSpPr>
        <p:spPr/>
        <p:txBody>
          <a:bodyPr/>
          <a:lstStyle/>
          <a:p>
            <a:fld id="{8745C66F-FC7B-4C52-931F-EAABACA1CBDF}" type="slidenum">
              <a:rPr lang="en-US" smtClean="0"/>
              <a:pPr/>
              <a:t>20</a:t>
            </a:fld>
            <a:endParaRPr lang="en-US" dirty="0"/>
          </a:p>
        </p:txBody>
      </p:sp>
      <p:pic>
        <p:nvPicPr>
          <p:cNvPr id="6" name="Picture 3" descr="G:\Heat_pixels_11656442 - Cop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426" y="4198064"/>
            <a:ext cx="3102729" cy="183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G:\Heat_ligh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12807" y="3662858"/>
            <a:ext cx="1806696" cy="10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69501" y="1543015"/>
            <a:ext cx="1473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eft-Right Arrow 8"/>
          <p:cNvSpPr/>
          <p:nvPr/>
        </p:nvSpPr>
        <p:spPr>
          <a:xfrm rot="20817379">
            <a:off x="6828059" y="2918569"/>
            <a:ext cx="756084" cy="216024"/>
          </a:xfrm>
          <a:prstGeom prst="leftRightArrow">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Right Arrow 9"/>
          <p:cNvSpPr/>
          <p:nvPr/>
        </p:nvSpPr>
        <p:spPr>
          <a:xfrm rot="1175319">
            <a:off x="6922211" y="2469259"/>
            <a:ext cx="567782" cy="88068"/>
          </a:xfrm>
          <a:prstGeom prst="leftRightArrow">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32305" y="3141594"/>
            <a:ext cx="1218327" cy="523220"/>
          </a:xfrm>
          <a:prstGeom prst="rect">
            <a:avLst/>
          </a:prstGeom>
          <a:noFill/>
        </p:spPr>
        <p:txBody>
          <a:bodyPr wrap="square" rtlCol="0">
            <a:spAutoFit/>
          </a:bodyPr>
          <a:lstStyle/>
          <a:p>
            <a:r>
              <a:rPr lang="en-GB" sz="1400" b="1" dirty="0" smtClean="0">
                <a:solidFill>
                  <a:srgbClr val="C00000"/>
                </a:solidFill>
              </a:rPr>
              <a:t>Lateral width in the camera </a:t>
            </a:r>
            <a:endParaRPr lang="en-GB" sz="1400" b="1" dirty="0">
              <a:solidFill>
                <a:srgbClr val="C00000"/>
              </a:solidFill>
            </a:endParaRPr>
          </a:p>
        </p:txBody>
      </p:sp>
      <p:sp>
        <p:nvSpPr>
          <p:cNvPr id="12" name="TextBox 11"/>
          <p:cNvSpPr txBox="1"/>
          <p:nvPr/>
        </p:nvSpPr>
        <p:spPr>
          <a:xfrm>
            <a:off x="7206101" y="1838235"/>
            <a:ext cx="1993621" cy="738664"/>
          </a:xfrm>
          <a:prstGeom prst="rect">
            <a:avLst/>
          </a:prstGeom>
          <a:noFill/>
        </p:spPr>
        <p:txBody>
          <a:bodyPr wrap="square" rtlCol="0">
            <a:spAutoFit/>
          </a:bodyPr>
          <a:lstStyle/>
          <a:p>
            <a:r>
              <a:rPr lang="en-GB" sz="1400" b="1" dirty="0" smtClean="0">
                <a:solidFill>
                  <a:srgbClr val="00B050"/>
                </a:solidFill>
              </a:rPr>
              <a:t>Pixels Time </a:t>
            </a:r>
            <a:r>
              <a:rPr lang="en-GB" sz="1400" b="1" dirty="0" smtClean="0">
                <a:solidFill>
                  <a:srgbClr val="00B050"/>
                </a:solidFill>
              </a:rPr>
              <a:t>information perpendicular to the camera </a:t>
            </a:r>
            <a:endParaRPr lang="en-GB" sz="1400" b="1" dirty="0">
              <a:solidFill>
                <a:srgbClr val="00B050"/>
              </a:solidFill>
            </a:endParaRPr>
          </a:p>
        </p:txBody>
      </p:sp>
      <p:sp>
        <p:nvSpPr>
          <p:cNvPr id="14" name="TextBox 13"/>
          <p:cNvSpPr txBox="1"/>
          <p:nvPr/>
        </p:nvSpPr>
        <p:spPr>
          <a:xfrm>
            <a:off x="6469501" y="4129053"/>
            <a:ext cx="1675681" cy="307777"/>
          </a:xfrm>
          <a:prstGeom prst="rect">
            <a:avLst/>
          </a:prstGeom>
          <a:noFill/>
        </p:spPr>
        <p:txBody>
          <a:bodyPr wrap="square" rtlCol="0">
            <a:spAutoFit/>
          </a:bodyPr>
          <a:lstStyle/>
          <a:p>
            <a:r>
              <a:rPr lang="en-GB" sz="1400" b="1" dirty="0" smtClean="0">
                <a:solidFill>
                  <a:schemeClr val="tx1">
                    <a:lumMod val="75000"/>
                    <a:lumOff val="25000"/>
                  </a:schemeClr>
                </a:solidFill>
              </a:rPr>
              <a:t>3D reconstruction</a:t>
            </a:r>
            <a:endParaRPr lang="en-GB" sz="1400" b="1" dirty="0">
              <a:solidFill>
                <a:schemeClr val="tx1">
                  <a:lumMod val="75000"/>
                  <a:lumOff val="25000"/>
                </a:schemeClr>
              </a:solidFill>
            </a:endParaRPr>
          </a:p>
        </p:txBody>
      </p:sp>
      <p:sp>
        <p:nvSpPr>
          <p:cNvPr id="15" name="Content Placeholder 4"/>
          <p:cNvSpPr txBox="1">
            <a:spLocks/>
          </p:cNvSpPr>
          <p:nvPr/>
        </p:nvSpPr>
        <p:spPr>
          <a:xfrm>
            <a:off x="468313" y="4895395"/>
            <a:ext cx="4989994" cy="1591143"/>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125" lvl="1"/>
            <a:r>
              <a:rPr lang="en-US" sz="1600" dirty="0" smtClean="0">
                <a:latin typeface="+mn-lt"/>
              </a:rPr>
              <a:t>Scatter Cherenkov and multi-scattering not yet implemented</a:t>
            </a:r>
          </a:p>
          <a:p>
            <a:pPr marL="365125" lvl="1"/>
            <a:r>
              <a:rPr lang="en-US" b="1" dirty="0" smtClean="0">
                <a:latin typeface="+mn-lt"/>
              </a:rPr>
              <a:t>The first step to further implement a</a:t>
            </a:r>
            <a:br>
              <a:rPr lang="en-US" b="1" dirty="0" smtClean="0">
                <a:latin typeface="+mn-lt"/>
              </a:rPr>
            </a:br>
            <a:r>
              <a:rPr lang="en-US" b="1" dirty="0" smtClean="0">
                <a:latin typeface="+mn-lt"/>
              </a:rPr>
              <a:t>3D reconstruction method</a:t>
            </a:r>
            <a:endParaRPr lang="en-US" b="1" dirty="0" smtClean="0">
              <a:latin typeface="+mn-lt"/>
            </a:endParaRPr>
          </a:p>
        </p:txBody>
      </p:sp>
    </p:spTree>
    <p:extLst>
      <p:ext uri="{BB962C8B-B14F-4D97-AF65-F5344CB8AC3E}">
        <p14:creationId xmlns:p14="http://schemas.microsoft.com/office/powerpoint/2010/main" val="393215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0" grpId="0" animBg="1"/>
      <p:bldP spid="11" grpId="0"/>
      <p:bldP spid="12"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45C66F-FC7B-4C52-931F-EAABACA1CBDF}" type="slidenum">
              <a:rPr lang="en-US" smtClean="0"/>
              <a:pPr/>
              <a:t>21</a:t>
            </a:fld>
            <a:endParaRPr lang="en-US" dirty="0"/>
          </a:p>
        </p:txBody>
      </p:sp>
      <p:sp>
        <p:nvSpPr>
          <p:cNvPr id="18" name="Rounded Rectangle 17"/>
          <p:cNvSpPr/>
          <p:nvPr/>
        </p:nvSpPr>
        <p:spPr>
          <a:xfrm>
            <a:off x="1151620" y="253650"/>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ítulo 1"/>
          <p:cNvSpPr txBox="1">
            <a:spLocks/>
          </p:cNvSpPr>
          <p:nvPr/>
        </p:nvSpPr>
        <p:spPr>
          <a:xfrm>
            <a:off x="2703522" y="394567"/>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1. Physics Review</a:t>
            </a:r>
          </a:p>
        </p:txBody>
      </p:sp>
      <p:sp>
        <p:nvSpPr>
          <p:cNvPr id="32" name="Rounded Rectangle 31"/>
          <p:cNvSpPr/>
          <p:nvPr/>
        </p:nvSpPr>
        <p:spPr>
          <a:xfrm>
            <a:off x="1151620" y="1472881"/>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ítulo 1"/>
          <p:cNvSpPr txBox="1">
            <a:spLocks/>
          </p:cNvSpPr>
          <p:nvPr/>
        </p:nvSpPr>
        <p:spPr>
          <a:xfrm>
            <a:off x="2703522" y="1613798"/>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2. 3D Simulation</a:t>
            </a:r>
          </a:p>
        </p:txBody>
      </p:sp>
      <p:sp>
        <p:nvSpPr>
          <p:cNvPr id="34" name="Rounded Rectangle 33"/>
          <p:cNvSpPr/>
          <p:nvPr/>
        </p:nvSpPr>
        <p:spPr>
          <a:xfrm>
            <a:off x="1151620" y="2692112"/>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ítulo 1"/>
          <p:cNvSpPr txBox="1">
            <a:spLocks/>
          </p:cNvSpPr>
          <p:nvPr/>
        </p:nvSpPr>
        <p:spPr>
          <a:xfrm>
            <a:off x="2703522" y="2833029"/>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3200" dirty="0">
                <a:solidFill>
                  <a:prstClr val="white"/>
                </a:solidFill>
              </a:rPr>
              <a:t>3. SD Energy Calibration with electromagnetic signal</a:t>
            </a:r>
            <a:endParaRPr lang="en-US" dirty="0"/>
          </a:p>
        </p:txBody>
      </p:sp>
      <p:sp>
        <p:nvSpPr>
          <p:cNvPr id="36" name="Rounded Rectangle 35"/>
          <p:cNvSpPr/>
          <p:nvPr/>
        </p:nvSpPr>
        <p:spPr>
          <a:xfrm>
            <a:off x="1151620" y="3911343"/>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ítulo 1"/>
          <p:cNvSpPr txBox="1">
            <a:spLocks/>
          </p:cNvSpPr>
          <p:nvPr/>
        </p:nvSpPr>
        <p:spPr>
          <a:xfrm>
            <a:off x="2703522" y="4052260"/>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smtClean="0"/>
              <a:t>4. </a:t>
            </a:r>
            <a:r>
              <a:rPr lang="en-US" dirty="0"/>
              <a:t>Studies at MARTA</a:t>
            </a:r>
          </a:p>
        </p:txBody>
      </p:sp>
      <p:sp>
        <p:nvSpPr>
          <p:cNvPr id="2" name="Rectangle 1"/>
          <p:cNvSpPr/>
          <p:nvPr/>
        </p:nvSpPr>
        <p:spPr>
          <a:xfrm>
            <a:off x="0" y="3900607"/>
            <a:ext cx="9144000" cy="13454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258808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863587" y="2985181"/>
            <a:ext cx="618364" cy="917340"/>
          </a:xfrm>
          <a:prstGeom prst="roundRect">
            <a:avLst>
              <a:gd name="adj" fmla="val 31180"/>
            </a:avLst>
          </a:prstGeom>
          <a:solidFill>
            <a:srgbClr val="006600"/>
          </a:solidFill>
          <a:ln>
            <a:noFill/>
          </a:ln>
          <a:effectLst>
            <a:outerShdw blurRad="50800" dist="635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1345144" y="2970992"/>
            <a:ext cx="792088" cy="741394"/>
          </a:xfrm>
          <a:prstGeom prst="roundRect">
            <a:avLst>
              <a:gd name="adj" fmla="val 0"/>
            </a:avLst>
          </a:prstGeom>
          <a:solidFill>
            <a:srgbClr val="00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941891" y="3038424"/>
            <a:ext cx="436996" cy="785851"/>
          </a:xfrm>
          <a:prstGeom prst="roundRect">
            <a:avLst>
              <a:gd name="adj" fmla="val 224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3" descr="C:\Users\João\Picture3.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7846" y="2914932"/>
            <a:ext cx="1655676" cy="832577"/>
          </a:xfrm>
          <a:prstGeom prst="rect">
            <a:avLst/>
          </a:prstGeom>
          <a:noFill/>
          <a:effectLst>
            <a:outerShdw blurRad="215900" sx="105000" sy="105000" algn="tl" rotWithShape="0">
              <a:schemeClr val="bg1">
                <a:alpha val="87000"/>
              </a:schemeClr>
            </a:outerShdw>
          </a:effectLst>
        </p:spPr>
      </p:pic>
      <p:pic>
        <p:nvPicPr>
          <p:cNvPr id="42" name="Picture 1"/>
          <p:cNvPicPr>
            <a:picLocks noChangeAspect="1" noChangeArrowheads="1"/>
          </p:cNvPicPr>
          <p:nvPr/>
        </p:nvPicPr>
        <p:blipFill>
          <a:blip r:embed="rId4" cstate="print"/>
          <a:srcRect/>
          <a:stretch>
            <a:fillRect/>
          </a:stretch>
        </p:blipFill>
        <p:spPr bwMode="auto">
          <a:xfrm>
            <a:off x="986776" y="3074428"/>
            <a:ext cx="358368" cy="719473"/>
          </a:xfrm>
          <a:prstGeom prst="rect">
            <a:avLst/>
          </a:prstGeom>
          <a:noFill/>
          <a:ln w="9525">
            <a:noFill/>
            <a:miter lim="800000"/>
            <a:headEnd/>
            <a:tailEnd/>
          </a:ln>
        </p:spPr>
      </p:pic>
      <p:cxnSp>
        <p:nvCxnSpPr>
          <p:cNvPr id="43" name="Straight Connector 42"/>
          <p:cNvCxnSpPr/>
          <p:nvPr/>
        </p:nvCxnSpPr>
        <p:spPr>
          <a:xfrm>
            <a:off x="1151619" y="2859460"/>
            <a:ext cx="0" cy="11153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101515" y="5246105"/>
            <a:ext cx="4940969" cy="873920"/>
          </a:xfrm>
          <a:prstGeom prst="roundRect">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smtClean="0">
                <a:solidFill>
                  <a:schemeClr val="tx1">
                    <a:lumMod val="75000"/>
                    <a:lumOff val="25000"/>
                  </a:schemeClr>
                </a:solidFill>
                <a:latin typeface="Calibri" pitchFamily="34" charset="0"/>
                <a:cs typeface="Arial" pitchFamily="34" charset="0"/>
              </a:rPr>
              <a:t>With a new detector for muons</a:t>
            </a:r>
          </a:p>
          <a:p>
            <a:pPr lvl="0" algn="ctr"/>
            <a:r>
              <a:rPr lang="en-GB" dirty="0" smtClean="0">
                <a:solidFill>
                  <a:schemeClr val="tx1">
                    <a:lumMod val="75000"/>
                    <a:lumOff val="25000"/>
                  </a:schemeClr>
                </a:solidFill>
                <a:latin typeface="Calibri" pitchFamily="34" charset="0"/>
                <a:cs typeface="Arial" pitchFamily="34" charset="0"/>
              </a:rPr>
              <a:t>We can recover the electromagnetic signal</a:t>
            </a:r>
          </a:p>
        </p:txBody>
      </p:sp>
    </p:spTree>
    <p:extLst>
      <p:ext uri="{BB962C8B-B14F-4D97-AF65-F5344CB8AC3E}">
        <p14:creationId xmlns:p14="http://schemas.microsoft.com/office/powerpoint/2010/main" val="21459263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Energy Calibration on SD</a:t>
            </a:r>
            <a:r>
              <a:rPr lang="en-US" sz="1800" dirty="0" smtClean="0"/>
              <a:t>, separating each component</a:t>
            </a:r>
            <a:endParaRPr lang="en-US" sz="1800" dirty="0"/>
          </a:p>
        </p:txBody>
      </p:sp>
      <p:sp>
        <p:nvSpPr>
          <p:cNvPr id="3" name="Slide Number Placeholder 2"/>
          <p:cNvSpPr>
            <a:spLocks noGrp="1"/>
          </p:cNvSpPr>
          <p:nvPr>
            <p:ph type="sldNum" sz="quarter" idx="12"/>
          </p:nvPr>
        </p:nvSpPr>
        <p:spPr/>
        <p:txBody>
          <a:bodyPr/>
          <a:lstStyle/>
          <a:p>
            <a:fld id="{8745C66F-FC7B-4C52-931F-EAABACA1CBDF}" type="slidenum">
              <a:rPr lang="en-US" smtClean="0"/>
              <a:pPr/>
              <a:t>22</a:t>
            </a:fld>
            <a:endParaRPr lang="en-US" dirty="0"/>
          </a:p>
        </p:txBody>
      </p:sp>
      <p:pic>
        <p:nvPicPr>
          <p:cNvPr id="7" name="Picture 3" descr="C:\Users\Joao\Desktop\Res_Gap2013_054\Event\Event2_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083" y="3296710"/>
            <a:ext cx="2925454" cy="18952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457" y="5322433"/>
            <a:ext cx="3427195" cy="583173"/>
          </a:xfrm>
          <a:prstGeom prst="rect">
            <a:avLst/>
          </a:prstGeom>
          <a:noFill/>
          <a:ln w="19050">
            <a:solidFill>
              <a:schemeClr val="tx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1"/>
          <p:cNvSpPr>
            <a:spLocks noGrp="1"/>
          </p:cNvSpPr>
          <p:nvPr/>
        </p:nvSpPr>
        <p:spPr bwMode="auto">
          <a:xfrm>
            <a:off x="490251" y="989166"/>
            <a:ext cx="8117197" cy="510462"/>
          </a:xfrm>
          <a:prstGeom prst="rect">
            <a:avLst/>
          </a:prstGeom>
          <a:no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450850">
              <a:spcBef>
                <a:spcPts val="0"/>
              </a:spcBef>
              <a:spcAft>
                <a:spcPts val="300"/>
              </a:spcAft>
              <a:buClr>
                <a:srgbClr val="C00000"/>
              </a:buClr>
              <a:buFont typeface="Wingdings" pitchFamily="2" charset="2"/>
              <a:buChar char="q"/>
              <a:defRPr/>
            </a:pPr>
            <a:r>
              <a:rPr lang="pt-PT" sz="2000" b="1" dirty="0">
                <a:solidFill>
                  <a:srgbClr val="C00000"/>
                </a:solidFill>
                <a:latin typeface="+mn-lt"/>
              </a:rPr>
              <a:t>Two events from our sample</a:t>
            </a:r>
          </a:p>
        </p:txBody>
      </p:sp>
      <mc:AlternateContent xmlns:mc="http://schemas.openxmlformats.org/markup-compatibility/2006" xmlns:a14="http://schemas.microsoft.com/office/drawing/2010/main">
        <mc:Choice Requires="a14">
          <p:sp>
            <p:nvSpPr>
              <p:cNvPr id="11" name="Rectangle 10"/>
              <p:cNvSpPr/>
              <p:nvPr/>
            </p:nvSpPr>
            <p:spPr>
              <a:xfrm>
                <a:off x="1542749" y="3674204"/>
                <a:ext cx="132696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2400" b="1" i="1" smtClean="0">
                          <a:solidFill>
                            <a:schemeClr val="accent6">
                              <a:lumMod val="75000"/>
                            </a:schemeClr>
                          </a:solidFill>
                          <a:latin typeface="Cambria Math"/>
                        </a:rPr>
                        <m:t>𝜽</m:t>
                      </m:r>
                      <m:r>
                        <a:rPr lang="pt-PT" sz="2400" b="1" i="1" smtClean="0">
                          <a:solidFill>
                            <a:schemeClr val="accent6">
                              <a:lumMod val="75000"/>
                            </a:schemeClr>
                          </a:solidFill>
                          <a:latin typeface="Cambria Math"/>
                        </a:rPr>
                        <m:t>=</m:t>
                      </m:r>
                      <m:sSup>
                        <m:sSupPr>
                          <m:ctrlPr>
                            <a:rPr lang="pt-PT" sz="2400" b="1" i="1">
                              <a:solidFill>
                                <a:schemeClr val="accent6">
                                  <a:lumMod val="75000"/>
                                </a:schemeClr>
                              </a:solidFill>
                              <a:latin typeface="Cambria Math" panose="02040503050406030204" pitchFamily="18" charset="0"/>
                            </a:rPr>
                          </m:ctrlPr>
                        </m:sSupPr>
                        <m:e>
                          <m:r>
                            <a:rPr lang="pt-PT" sz="2400" b="1" i="1">
                              <a:solidFill>
                                <a:schemeClr val="accent6">
                                  <a:lumMod val="75000"/>
                                </a:schemeClr>
                              </a:solidFill>
                              <a:latin typeface="Cambria Math"/>
                            </a:rPr>
                            <m:t>𝟔𝟎</m:t>
                          </m:r>
                        </m:e>
                        <m:sup>
                          <m:r>
                            <a:rPr lang="pt-PT" sz="2400" b="1" i="1">
                              <a:solidFill>
                                <a:schemeClr val="accent6">
                                  <a:lumMod val="75000"/>
                                </a:schemeClr>
                              </a:solidFill>
                              <a:latin typeface="Cambria Math"/>
                            </a:rPr>
                            <m:t>∘</m:t>
                          </m:r>
                        </m:sup>
                      </m:sSup>
                    </m:oMath>
                  </m:oMathPara>
                </a14:m>
                <a:endParaRPr lang="pt-PT" sz="2400" b="1" dirty="0">
                  <a:solidFill>
                    <a:schemeClr val="accent6">
                      <a:lumMod val="75000"/>
                    </a:schemeClr>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542749" y="3674204"/>
                <a:ext cx="1326966" cy="461665"/>
              </a:xfrm>
              <a:prstGeom prst="rect">
                <a:avLst/>
              </a:prstGeom>
              <a:blipFill rotWithShape="0">
                <a:blip r:embed="rId5"/>
                <a:stretch>
                  <a:fillRect/>
                </a:stretch>
              </a:blipFill>
            </p:spPr>
            <p:txBody>
              <a:bodyPr/>
              <a:lstStyle/>
              <a:p>
                <a:r>
                  <a:rPr lang="en-US">
                    <a:noFill/>
                  </a:rPr>
                  <a:t> </a:t>
                </a:r>
              </a:p>
            </p:txBody>
          </p:sp>
        </mc:Fallback>
      </mc:AlternateContent>
      <p:pic>
        <p:nvPicPr>
          <p:cNvPr id="6" name="Picture 2" descr="C:\Users\Joao\Desktop\Res_Gap2013_054\Event\Event_S.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083" y="1476082"/>
            <a:ext cx="2895569" cy="18758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Rectangle 9"/>
              <p:cNvSpPr/>
              <p:nvPr/>
            </p:nvSpPr>
            <p:spPr>
              <a:xfrm>
                <a:off x="1542749" y="1821869"/>
                <a:ext cx="132696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2400" b="1" i="1" smtClean="0">
                          <a:solidFill>
                            <a:schemeClr val="accent6">
                              <a:lumMod val="75000"/>
                            </a:schemeClr>
                          </a:solidFill>
                          <a:latin typeface="Cambria Math"/>
                        </a:rPr>
                        <m:t>𝜽</m:t>
                      </m:r>
                      <m:r>
                        <a:rPr lang="pt-PT" sz="2400" b="1" i="1" smtClean="0">
                          <a:solidFill>
                            <a:schemeClr val="accent6">
                              <a:lumMod val="75000"/>
                            </a:schemeClr>
                          </a:solidFill>
                          <a:latin typeface="Cambria Math"/>
                        </a:rPr>
                        <m:t>=</m:t>
                      </m:r>
                      <m:sSup>
                        <m:sSupPr>
                          <m:ctrlPr>
                            <a:rPr lang="pt-PT" sz="2400" b="1" i="1">
                              <a:solidFill>
                                <a:schemeClr val="accent6">
                                  <a:lumMod val="75000"/>
                                </a:schemeClr>
                              </a:solidFill>
                              <a:latin typeface="Cambria Math" panose="02040503050406030204" pitchFamily="18" charset="0"/>
                            </a:rPr>
                          </m:ctrlPr>
                        </m:sSupPr>
                        <m:e>
                          <m:r>
                            <a:rPr lang="pt-PT" sz="2400" b="1" i="1">
                              <a:solidFill>
                                <a:schemeClr val="accent6">
                                  <a:lumMod val="75000"/>
                                </a:schemeClr>
                              </a:solidFill>
                              <a:latin typeface="Cambria Math"/>
                            </a:rPr>
                            <m:t>𝟐𝟏</m:t>
                          </m:r>
                        </m:e>
                        <m:sup>
                          <m:r>
                            <a:rPr lang="pt-PT" sz="2400" b="1" i="1">
                              <a:solidFill>
                                <a:schemeClr val="accent6">
                                  <a:lumMod val="75000"/>
                                </a:schemeClr>
                              </a:solidFill>
                              <a:latin typeface="Cambria Math"/>
                            </a:rPr>
                            <m:t>∘</m:t>
                          </m:r>
                        </m:sup>
                      </m:sSup>
                    </m:oMath>
                  </m:oMathPara>
                </a14:m>
                <a:endParaRPr lang="pt-PT" sz="2400" b="1" dirty="0">
                  <a:solidFill>
                    <a:schemeClr val="accent6">
                      <a:lumMod val="75000"/>
                    </a:schemeClr>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542749" y="1821869"/>
                <a:ext cx="1326966" cy="461665"/>
              </a:xfrm>
              <a:prstGeom prst="rect">
                <a:avLst/>
              </a:prstGeom>
              <a:blipFill rotWithShape="0">
                <a:blip r:embed="rId7"/>
                <a:stretch>
                  <a:fillRect/>
                </a:stretch>
              </a:blipFill>
            </p:spPr>
            <p:txBody>
              <a:bodyPr/>
              <a:lstStyle/>
              <a:p>
                <a:r>
                  <a:rPr lang="en-US">
                    <a:noFill/>
                  </a:rPr>
                  <a:t> </a:t>
                </a:r>
              </a:p>
            </p:txBody>
          </p:sp>
        </mc:Fallback>
      </mc:AlternateContent>
      <p:sp>
        <p:nvSpPr>
          <p:cNvPr id="24" name="Content Placeholder 1"/>
          <p:cNvSpPr>
            <a:spLocks noGrp="1"/>
          </p:cNvSpPr>
          <p:nvPr/>
        </p:nvSpPr>
        <p:spPr bwMode="auto">
          <a:xfrm>
            <a:off x="83682" y="6027413"/>
            <a:ext cx="3626970" cy="518752"/>
          </a:xfrm>
          <a:prstGeom prst="rect">
            <a:avLst/>
          </a:prstGeom>
          <a:no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533400">
              <a:lnSpc>
                <a:spcPct val="100000"/>
              </a:lnSpc>
              <a:spcBef>
                <a:spcPts val="0"/>
              </a:spcBef>
              <a:buFont typeface="Wingdings" pitchFamily="2" charset="2"/>
              <a:buChar char="Ø"/>
              <a:defRPr/>
            </a:pPr>
            <a:r>
              <a:rPr lang="en-US" sz="1500" dirty="0" smtClean="0">
                <a:solidFill>
                  <a:schemeClr val="tx2">
                    <a:lumMod val="50000"/>
                  </a:schemeClr>
                </a:solidFill>
                <a:latin typeface="+mn-lt"/>
              </a:rPr>
              <a:t>Fits were done using a Likelihood base on the NKG equation</a:t>
            </a:r>
          </a:p>
        </p:txBody>
      </p:sp>
      <mc:AlternateContent xmlns:mc="http://schemas.openxmlformats.org/markup-compatibility/2006" xmlns:a14="http://schemas.microsoft.com/office/drawing/2010/main">
        <mc:Choice Requires="a14">
          <p:sp>
            <p:nvSpPr>
              <p:cNvPr id="25" name="Rounded Rectangle 24"/>
              <p:cNvSpPr/>
              <p:nvPr/>
            </p:nvSpPr>
            <p:spPr>
              <a:xfrm>
                <a:off x="4536709" y="1167710"/>
                <a:ext cx="4355771" cy="52591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smtClean="0">
                    <a:solidFill>
                      <a:schemeClr val="bg1"/>
                    </a:solidFill>
                    <a:latin typeface="Calibri" pitchFamily="34" charset="0"/>
                    <a:cs typeface="Arial" pitchFamily="34" charset="0"/>
                  </a:rPr>
                  <a:t>Slope </a:t>
                </a:r>
                <a14:m>
                  <m:oMath xmlns:m="http://schemas.openxmlformats.org/officeDocument/2006/math">
                    <m:r>
                      <a:rPr lang="pt-PT" sz="2400" b="1" i="1" smtClean="0">
                        <a:solidFill>
                          <a:schemeClr val="bg1"/>
                        </a:solidFill>
                        <a:latin typeface="Cambria Math" panose="02040503050406030204" pitchFamily="18" charset="0"/>
                        <a:cs typeface="Arial" pitchFamily="34" charset="0"/>
                      </a:rPr>
                      <m:t>𝜷</m:t>
                    </m:r>
                  </m:oMath>
                </a14:m>
                <a:r>
                  <a:rPr lang="en-US" sz="1400" dirty="0" smtClean="0">
                    <a:solidFill>
                      <a:schemeClr val="bg1"/>
                    </a:solidFill>
                    <a:latin typeface="Calibri" pitchFamily="34" charset="0"/>
                    <a:cs typeface="Arial" pitchFamily="34" charset="0"/>
                  </a:rPr>
                  <a:t> was parametrized</a:t>
                </a:r>
                <a:endParaRPr lang="en-US" sz="1400" dirty="0">
                  <a:solidFill>
                    <a:schemeClr val="bg1"/>
                  </a:solidFill>
                  <a:latin typeface="Calibri" pitchFamily="34" charset="0"/>
                  <a:cs typeface="Arial" pitchFamily="34" charset="0"/>
                </a:endParaRPr>
              </a:p>
            </p:txBody>
          </p:sp>
        </mc:Choice>
        <mc:Fallback xmlns="">
          <p:sp>
            <p:nvSpPr>
              <p:cNvPr id="25" name="Rounded Rectangle 24"/>
              <p:cNvSpPr>
                <a:spLocks noRot="1" noChangeAspect="1" noMove="1" noResize="1" noEditPoints="1" noAdjustHandles="1" noChangeArrowheads="1" noChangeShapeType="1" noTextEdit="1"/>
              </p:cNvSpPr>
              <p:nvPr/>
            </p:nvSpPr>
            <p:spPr>
              <a:xfrm>
                <a:off x="4536709" y="1167710"/>
                <a:ext cx="4355771" cy="525916"/>
              </a:xfrm>
              <a:prstGeom prst="roundRect">
                <a:avLst/>
              </a:prstGeom>
              <a:blipFill rotWithShape="0">
                <a:blip r:embed="rId8"/>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30" name="Picture 29"/>
          <p:cNvPicPr>
            <a:picLocks noChangeAspect="1"/>
          </p:cNvPicPr>
          <p:nvPr/>
        </p:nvPicPr>
        <p:blipFill>
          <a:blip r:embed="rId9"/>
          <a:stretch>
            <a:fillRect/>
          </a:stretch>
        </p:blipFill>
        <p:spPr>
          <a:xfrm>
            <a:off x="4962530" y="2081528"/>
            <a:ext cx="3441375" cy="2153400"/>
          </a:xfrm>
          <a:prstGeom prst="rect">
            <a:avLst/>
          </a:prstGeom>
        </p:spPr>
      </p:pic>
      <p:pic>
        <p:nvPicPr>
          <p:cNvPr id="31" name="Picture 30"/>
          <p:cNvPicPr>
            <a:picLocks noChangeAspect="1"/>
          </p:cNvPicPr>
          <p:nvPr/>
        </p:nvPicPr>
        <p:blipFill>
          <a:blip r:embed="rId10"/>
          <a:stretch>
            <a:fillRect/>
          </a:stretch>
        </p:blipFill>
        <p:spPr>
          <a:xfrm>
            <a:off x="3945362" y="4570362"/>
            <a:ext cx="2638774" cy="1678232"/>
          </a:xfrm>
          <a:prstGeom prst="rect">
            <a:avLst/>
          </a:prstGeom>
        </p:spPr>
      </p:pic>
      <p:pic>
        <p:nvPicPr>
          <p:cNvPr id="32" name="Picture 31"/>
          <p:cNvPicPr>
            <a:picLocks noChangeAspect="1"/>
          </p:cNvPicPr>
          <p:nvPr/>
        </p:nvPicPr>
        <p:blipFill>
          <a:blip r:embed="rId11"/>
          <a:stretch>
            <a:fillRect/>
          </a:stretch>
        </p:blipFill>
        <p:spPr>
          <a:xfrm>
            <a:off x="6505226" y="4599891"/>
            <a:ext cx="2638774" cy="1648703"/>
          </a:xfrm>
          <a:prstGeom prst="rect">
            <a:avLst/>
          </a:prstGeom>
        </p:spPr>
      </p:pic>
      <p:sp>
        <p:nvSpPr>
          <p:cNvPr id="36" name="Left-Right Arrow 35"/>
          <p:cNvSpPr/>
          <p:nvPr/>
        </p:nvSpPr>
        <p:spPr>
          <a:xfrm rot="5400000">
            <a:off x="4547497" y="3019782"/>
            <a:ext cx="1133661" cy="175183"/>
          </a:xfrm>
          <a:prstGeom prst="leftRightArrow">
            <a:avLst/>
          </a:prstGeom>
          <a:gradFill flip="none" rotWithShape="1">
            <a:gsLst>
              <a:gs pos="0">
                <a:srgbClr val="800000"/>
              </a:gs>
              <a:gs pos="50000">
                <a:schemeClr val="bg1"/>
              </a:gs>
              <a:gs pos="100000">
                <a:schemeClr val="tx2">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600"/>
          </a:p>
        </p:txBody>
      </p:sp>
      <mc:AlternateContent xmlns:mc="http://schemas.openxmlformats.org/markup-compatibility/2006" xmlns:a14="http://schemas.microsoft.com/office/drawing/2010/main">
        <mc:Choice Requires="a14">
          <p:sp>
            <p:nvSpPr>
              <p:cNvPr id="37" name="Rectangle 36"/>
              <p:cNvSpPr/>
              <p:nvPr/>
            </p:nvSpPr>
            <p:spPr>
              <a:xfrm>
                <a:off x="4661457" y="3589846"/>
                <a:ext cx="4587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PT" sz="1200" b="1" i="1" smtClean="0">
                              <a:effectLst>
                                <a:outerShdw blurRad="38100" dist="38100" dir="2700000" algn="tl">
                                  <a:srgbClr val="000000">
                                    <a:alpha val="43137"/>
                                  </a:srgbClr>
                                </a:outerShdw>
                              </a:effectLst>
                              <a:latin typeface="Cambria Math" panose="02040503050406030204" pitchFamily="18" charset="0"/>
                            </a:rPr>
                          </m:ctrlPr>
                        </m:sSupPr>
                        <m:e>
                          <m:r>
                            <a:rPr lang="pt-PT" sz="1200" b="1" i="1">
                              <a:effectLst>
                                <a:outerShdw blurRad="38100" dist="38100" dir="2700000" algn="tl">
                                  <a:srgbClr val="000000">
                                    <a:alpha val="43137"/>
                                  </a:srgbClr>
                                </a:outerShdw>
                              </a:effectLst>
                              <a:latin typeface="Cambria Math"/>
                            </a:rPr>
                            <m:t>𝟔𝟎</m:t>
                          </m:r>
                        </m:e>
                        <m:sup>
                          <m:r>
                            <a:rPr lang="pt-PT" sz="1200" b="1" i="1">
                              <a:effectLst>
                                <a:outerShdw blurRad="38100" dist="38100" dir="2700000" algn="tl">
                                  <a:srgbClr val="000000">
                                    <a:alpha val="43137"/>
                                  </a:srgbClr>
                                </a:outerShdw>
                              </a:effectLst>
                              <a:latin typeface="Cambria Math"/>
                            </a:rPr>
                            <m:t>∘</m:t>
                          </m:r>
                        </m:sup>
                      </m:sSup>
                    </m:oMath>
                  </m:oMathPara>
                </a14:m>
                <a:endParaRPr lang="pt-PT" sz="1200" b="1" dirty="0">
                  <a:effectLst>
                    <a:outerShdw blurRad="38100" dist="38100" dir="2700000" algn="tl">
                      <a:srgbClr val="000000">
                        <a:alpha val="43137"/>
                      </a:srgbClr>
                    </a:outerShdw>
                  </a:effectLst>
                </a:endParaRPr>
              </a:p>
            </p:txBody>
          </p:sp>
        </mc:Choice>
        <mc:Fallback xmlns="">
          <p:sp>
            <p:nvSpPr>
              <p:cNvPr id="37" name="Rectangle 36"/>
              <p:cNvSpPr>
                <a:spLocks noRot="1" noChangeAspect="1" noMove="1" noResize="1" noEditPoints="1" noAdjustHandles="1" noChangeArrowheads="1" noChangeShapeType="1" noTextEdit="1"/>
              </p:cNvSpPr>
              <p:nvPr/>
            </p:nvSpPr>
            <p:spPr>
              <a:xfrm>
                <a:off x="4661457" y="3589846"/>
                <a:ext cx="458780" cy="276999"/>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4760533" y="2465930"/>
                <a:ext cx="36740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PT" sz="1200" b="1" i="1" smtClean="0">
                              <a:effectLst>
                                <a:outerShdw blurRad="38100" dist="38100" dir="2700000" algn="tl">
                                  <a:srgbClr val="000000">
                                    <a:alpha val="43137"/>
                                  </a:srgbClr>
                                </a:outerShdw>
                              </a:effectLst>
                              <a:latin typeface="Cambria Math" panose="02040503050406030204" pitchFamily="18" charset="0"/>
                            </a:rPr>
                          </m:ctrlPr>
                        </m:sSupPr>
                        <m:e>
                          <m:r>
                            <a:rPr lang="pt-PT" sz="1200" b="1" i="1">
                              <a:effectLst>
                                <a:outerShdw blurRad="38100" dist="38100" dir="2700000" algn="tl">
                                  <a:srgbClr val="000000">
                                    <a:alpha val="43137"/>
                                  </a:srgbClr>
                                </a:outerShdw>
                              </a:effectLst>
                              <a:latin typeface="Cambria Math"/>
                            </a:rPr>
                            <m:t>𝟎</m:t>
                          </m:r>
                        </m:e>
                        <m:sup>
                          <m:r>
                            <a:rPr lang="pt-PT" sz="1200" b="1" i="1">
                              <a:effectLst>
                                <a:outerShdw blurRad="38100" dist="38100" dir="2700000" algn="tl">
                                  <a:srgbClr val="000000">
                                    <a:alpha val="43137"/>
                                  </a:srgbClr>
                                </a:outerShdw>
                              </a:effectLst>
                              <a:latin typeface="Cambria Math"/>
                            </a:rPr>
                            <m:t>∘</m:t>
                          </m:r>
                        </m:sup>
                      </m:sSup>
                    </m:oMath>
                  </m:oMathPara>
                </a14:m>
                <a:endParaRPr lang="pt-PT" sz="1200" b="1" dirty="0">
                  <a:effectLst>
                    <a:outerShdw blurRad="38100" dist="38100" dir="2700000" algn="tl">
                      <a:srgbClr val="000000">
                        <a:alpha val="43137"/>
                      </a:srgbClr>
                    </a:outerShdw>
                  </a:effectLst>
                </a:endParaRPr>
              </a:p>
            </p:txBody>
          </p:sp>
        </mc:Choice>
        <mc:Fallback xmlns="">
          <p:sp>
            <p:nvSpPr>
              <p:cNvPr id="38" name="Rectangle 37"/>
              <p:cNvSpPr>
                <a:spLocks noRot="1" noChangeAspect="1" noMove="1" noResize="1" noEditPoints="1" noAdjustHandles="1" noChangeArrowheads="1" noChangeShapeType="1" noTextEdit="1"/>
              </p:cNvSpPr>
              <p:nvPr/>
            </p:nvSpPr>
            <p:spPr>
              <a:xfrm>
                <a:off x="4760533" y="2465930"/>
                <a:ext cx="367408" cy="276999"/>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p:cNvSpPr/>
              <p:nvPr/>
            </p:nvSpPr>
            <p:spPr>
              <a:xfrm>
                <a:off x="5768205" y="1861870"/>
                <a:ext cx="2056408" cy="368868"/>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14:m>
                  <m:oMath xmlns:m="http://schemas.openxmlformats.org/officeDocument/2006/math">
                    <m:r>
                      <a:rPr lang="pt-PT" sz="1600" i="1">
                        <a:solidFill>
                          <a:srgbClr val="C00000"/>
                        </a:solidFill>
                        <a:latin typeface="Cambria Math" panose="02040503050406030204" pitchFamily="18" charset="0"/>
                      </a:rPr>
                      <m:t>𝛽</m:t>
                    </m:r>
                  </m:oMath>
                </a14:m>
                <a:r>
                  <a:rPr lang="en-US" sz="1600" dirty="0">
                    <a:solidFill>
                      <a:srgbClr val="C00000"/>
                    </a:solidFill>
                  </a:rPr>
                  <a:t> from Total Signal</a:t>
                </a:r>
              </a:p>
            </p:txBody>
          </p:sp>
        </mc:Choice>
        <mc:Fallback xmlns="">
          <p:sp>
            <p:nvSpPr>
              <p:cNvPr id="39" name="Rounded Rectangle 38"/>
              <p:cNvSpPr>
                <a:spLocks noRot="1" noChangeAspect="1" noMove="1" noResize="1" noEditPoints="1" noAdjustHandles="1" noChangeArrowheads="1" noChangeShapeType="1" noTextEdit="1"/>
              </p:cNvSpPr>
              <p:nvPr/>
            </p:nvSpPr>
            <p:spPr>
              <a:xfrm>
                <a:off x="5768205" y="1861870"/>
                <a:ext cx="2056408" cy="368868"/>
              </a:xfrm>
              <a:prstGeom prst="roundRect">
                <a:avLst/>
              </a:prstGeom>
              <a:blipFill rotWithShape="0">
                <a:blip r:embed="rId14"/>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p:cNvSpPr/>
              <p:nvPr/>
            </p:nvSpPr>
            <p:spPr>
              <a:xfrm>
                <a:off x="4495374" y="4350925"/>
                <a:ext cx="1693417" cy="288145"/>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14:m>
                  <m:oMath xmlns:m="http://schemas.openxmlformats.org/officeDocument/2006/math">
                    <m:r>
                      <a:rPr lang="pt-PT" sz="1400" i="1">
                        <a:solidFill>
                          <a:srgbClr val="C00000"/>
                        </a:solidFill>
                        <a:latin typeface="Cambria Math" panose="02040503050406030204" pitchFamily="18" charset="0"/>
                      </a:rPr>
                      <m:t>𝛽</m:t>
                    </m:r>
                  </m:oMath>
                </a14:m>
                <a:r>
                  <a:rPr lang="en-US" sz="1400" dirty="0">
                    <a:solidFill>
                      <a:srgbClr val="C00000"/>
                    </a:solidFill>
                  </a:rPr>
                  <a:t> from </a:t>
                </a:r>
                <a:r>
                  <a:rPr lang="en-US" sz="1400" dirty="0" smtClean="0">
                    <a:solidFill>
                      <a:srgbClr val="C00000"/>
                    </a:solidFill>
                  </a:rPr>
                  <a:t>EM Signal</a:t>
                </a:r>
                <a:endParaRPr lang="en-US" sz="1400" dirty="0">
                  <a:solidFill>
                    <a:srgbClr val="C00000"/>
                  </a:solidFill>
                </a:endParaRPr>
              </a:p>
            </p:txBody>
          </p:sp>
        </mc:Choice>
        <mc:Fallback xmlns="">
          <p:sp>
            <p:nvSpPr>
              <p:cNvPr id="40" name="Rounded Rectangle 39"/>
              <p:cNvSpPr>
                <a:spLocks noRot="1" noChangeAspect="1" noMove="1" noResize="1" noEditPoints="1" noAdjustHandles="1" noChangeArrowheads="1" noChangeShapeType="1" noTextEdit="1"/>
              </p:cNvSpPr>
              <p:nvPr/>
            </p:nvSpPr>
            <p:spPr>
              <a:xfrm>
                <a:off x="4495374" y="4350925"/>
                <a:ext cx="1693417" cy="288145"/>
              </a:xfrm>
              <a:prstGeom prst="roundRect">
                <a:avLst/>
              </a:prstGeom>
              <a:blipFill rotWithShape="0">
                <a:blip r:embed="rId15"/>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ounded Rectangle 40"/>
              <p:cNvSpPr/>
              <p:nvPr/>
            </p:nvSpPr>
            <p:spPr>
              <a:xfrm>
                <a:off x="7073049" y="4355202"/>
                <a:ext cx="1693417" cy="288145"/>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14:m>
                  <m:oMath xmlns:m="http://schemas.openxmlformats.org/officeDocument/2006/math">
                    <m:r>
                      <a:rPr lang="pt-PT" sz="1400" i="1">
                        <a:solidFill>
                          <a:srgbClr val="C00000"/>
                        </a:solidFill>
                        <a:latin typeface="Cambria Math" panose="02040503050406030204" pitchFamily="18" charset="0"/>
                      </a:rPr>
                      <m:t>𝛽</m:t>
                    </m:r>
                  </m:oMath>
                </a14:m>
                <a:r>
                  <a:rPr lang="en-US" sz="1400" dirty="0">
                    <a:solidFill>
                      <a:srgbClr val="C00000"/>
                    </a:solidFill>
                  </a:rPr>
                  <a:t> from </a:t>
                </a:r>
                <a:r>
                  <a:rPr lang="en-US" sz="1400" dirty="0" smtClean="0">
                    <a:solidFill>
                      <a:srgbClr val="C00000"/>
                    </a:solidFill>
                  </a:rPr>
                  <a:t>MU Signal</a:t>
                </a:r>
                <a:endParaRPr lang="en-US" sz="1400" dirty="0">
                  <a:solidFill>
                    <a:srgbClr val="C00000"/>
                  </a:solidFill>
                </a:endParaRPr>
              </a:p>
            </p:txBody>
          </p:sp>
        </mc:Choice>
        <mc:Fallback xmlns="">
          <p:sp>
            <p:nvSpPr>
              <p:cNvPr id="41" name="Rounded Rectangle 40"/>
              <p:cNvSpPr>
                <a:spLocks noRot="1" noChangeAspect="1" noMove="1" noResize="1" noEditPoints="1" noAdjustHandles="1" noChangeArrowheads="1" noChangeShapeType="1" noTextEdit="1"/>
              </p:cNvSpPr>
              <p:nvPr/>
            </p:nvSpPr>
            <p:spPr>
              <a:xfrm>
                <a:off x="7073049" y="4355202"/>
                <a:ext cx="1693417" cy="288145"/>
              </a:xfrm>
              <a:prstGeom prst="roundRect">
                <a:avLst/>
              </a:prstGeom>
              <a:blipFill rotWithShape="0">
                <a:blip r:embed="rId16"/>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9879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6" grpId="0" animBg="1"/>
      <p:bldP spid="37" grpId="0"/>
      <p:bldP spid="38" grpId="1"/>
      <p:bldP spid="39" grpId="0" animBg="1"/>
      <p:bldP spid="40"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title"/>
              </p:nvPr>
            </p:nvSpPr>
            <p:spPr/>
            <p:txBody>
              <a:bodyPr/>
              <a:lstStyle/>
              <a:p>
                <a:r>
                  <a:rPr lang="en-US" dirty="0" smtClean="0"/>
                  <a:t>Slope </a:t>
                </a:r>
                <a14:m>
                  <m:oMath xmlns:m="http://schemas.openxmlformats.org/officeDocument/2006/math">
                    <m:r>
                      <a:rPr lang="pt-PT" b="1" i="1" smtClean="0">
                        <a:latin typeface="Cambria Math" panose="02040503050406030204" pitchFamily="18" charset="0"/>
                      </a:rPr>
                      <m:t>𝜷</m:t>
                    </m:r>
                  </m:oMath>
                </a14:m>
                <a:r>
                  <a:rPr lang="en-US" dirty="0" smtClean="0">
                    <a:solidFill>
                      <a:prstClr val="white"/>
                    </a:solidFill>
                  </a:rPr>
                  <a:t> comparison with Data </a:t>
                </a:r>
                <a:endParaRPr lang="en-US" sz="1800" dirty="0"/>
              </a:p>
            </p:txBody>
          </p:sp>
        </mc:Choice>
        <mc:Fallback xmlns="">
          <p:sp>
            <p:nvSpPr>
              <p:cNvPr id="4" name="Title 3"/>
              <p:cNvSpPr>
                <a:spLocks noGrp="1" noRot="1" noChangeAspect="1" noMove="1" noResize="1" noEditPoints="1" noAdjustHandles="1" noChangeArrowheads="1" noChangeShapeType="1" noTextEdit="1"/>
              </p:cNvSpPr>
              <p:nvPr>
                <p:ph type="title"/>
              </p:nvPr>
            </p:nvSpPr>
            <p:spPr>
              <a:blipFill rotWithShape="0">
                <a:blip r:embed="rId3"/>
                <a:stretch>
                  <a:fillRect l="-1818" t="-1869" b="-13084"/>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8745C66F-FC7B-4C52-931F-EAABACA1CBDF}" type="slidenum">
              <a:rPr lang="en-US" smtClean="0"/>
              <a:pPr/>
              <a:t>23</a:t>
            </a:fld>
            <a:endParaRPr lang="en-US" dirty="0"/>
          </a:p>
        </p:txBody>
      </p:sp>
      <p:pic>
        <p:nvPicPr>
          <p:cNvPr id="12" name="Picture 11"/>
          <p:cNvPicPr>
            <a:picLocks noChangeAspect="1"/>
          </p:cNvPicPr>
          <p:nvPr/>
        </p:nvPicPr>
        <p:blipFill>
          <a:blip r:embed="rId4"/>
          <a:stretch>
            <a:fillRect/>
          </a:stretch>
        </p:blipFill>
        <p:spPr>
          <a:xfrm>
            <a:off x="4644594" y="3584827"/>
            <a:ext cx="4140000" cy="2774200"/>
          </a:xfrm>
          <a:prstGeom prst="rect">
            <a:avLst/>
          </a:prstGeom>
        </p:spPr>
      </p:pic>
      <mc:AlternateContent xmlns:mc="http://schemas.openxmlformats.org/markup-compatibility/2006">
        <mc:Choice xmlns:a14="http://schemas.microsoft.com/office/drawing/2010/main" Requires="a14">
          <p:sp>
            <p:nvSpPr>
              <p:cNvPr id="23" name="Rounded Rectangle 22"/>
              <p:cNvSpPr/>
              <p:nvPr/>
            </p:nvSpPr>
            <p:spPr>
              <a:xfrm>
                <a:off x="5481130" y="2781793"/>
                <a:ext cx="2919991" cy="760865"/>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b="1" dirty="0" smtClean="0">
                    <a:solidFill>
                      <a:srgbClr val="800000"/>
                    </a:solidFill>
                    <a:cs typeface="Arial" pitchFamily="34" charset="0"/>
                  </a:rPr>
                  <a:t>Horizontal </a:t>
                </a:r>
                <a:r>
                  <a:rPr lang="pt-PT" b="1" dirty="0" err="1" smtClean="0">
                    <a:solidFill>
                      <a:srgbClr val="800000"/>
                    </a:solidFill>
                    <a:cs typeface="Arial" pitchFamily="34" charset="0"/>
                  </a:rPr>
                  <a:t>events</a:t>
                </a:r>
                <a:r>
                  <a:rPr lang="pt-PT" b="1" dirty="0" smtClean="0">
                    <a:solidFill>
                      <a:srgbClr val="800000"/>
                    </a:solidFill>
                    <a:cs typeface="Arial" pitchFamily="34" charset="0"/>
                  </a:rPr>
                  <a:t> </a:t>
                </a:r>
                <a14:m>
                  <m:oMath xmlns:m="http://schemas.openxmlformats.org/officeDocument/2006/math">
                    <m:r>
                      <a:rPr lang="pt-PT" b="1" i="1" smtClean="0">
                        <a:solidFill>
                          <a:srgbClr val="800000"/>
                        </a:solidFill>
                        <a:latin typeface="Cambria Math" panose="02040503050406030204" pitchFamily="18" charset="0"/>
                        <a:ea typeface="Cambria Math" panose="02040503050406030204" pitchFamily="18" charset="0"/>
                        <a:cs typeface="Arial" pitchFamily="34" charset="0"/>
                      </a:rPr>
                      <m:t>≤</m:t>
                    </m:r>
                    <m:r>
                      <a:rPr lang="pt-PT" b="1" i="1" smtClean="0">
                        <a:solidFill>
                          <a:srgbClr val="800000"/>
                        </a:solidFill>
                        <a:latin typeface="Cambria Math" panose="02040503050406030204" pitchFamily="18" charset="0"/>
                        <a:ea typeface="Cambria Math" panose="02040503050406030204" pitchFamily="18" charset="0"/>
                        <a:cs typeface="Arial" pitchFamily="34" charset="0"/>
                      </a:rPr>
                      <m:t>𝟔𝟎</m:t>
                    </m:r>
                    <m:r>
                      <a:rPr lang="pt-PT" b="1" i="1" smtClean="0">
                        <a:solidFill>
                          <a:srgbClr val="800000"/>
                        </a:solidFill>
                        <a:latin typeface="Cambria Math" panose="02040503050406030204" pitchFamily="18" charset="0"/>
                        <a:ea typeface="Cambria Math" panose="02040503050406030204" pitchFamily="18" charset="0"/>
                        <a:cs typeface="Arial" pitchFamily="34" charset="0"/>
                      </a:rPr>
                      <m:t>°</m:t>
                    </m:r>
                  </m:oMath>
                </a14:m>
                <a:endParaRPr lang="pt-PT" b="1" dirty="0" smtClean="0">
                  <a:solidFill>
                    <a:srgbClr val="800000"/>
                  </a:solidFill>
                  <a:cs typeface="Arial" pitchFamily="34" charset="0"/>
                </a:endParaRPr>
              </a:p>
              <a:p>
                <a:pPr lvl="0" algn="ctr"/>
                <a:r>
                  <a:rPr lang="pt-PT" sz="1600" dirty="0" err="1" smtClean="0">
                    <a:solidFill>
                      <a:schemeClr val="tx1">
                        <a:lumMod val="65000"/>
                        <a:lumOff val="35000"/>
                      </a:schemeClr>
                    </a:solidFill>
                    <a:latin typeface="Calibri" pitchFamily="34" charset="0"/>
                    <a:cs typeface="Arial" pitchFamily="34" charset="0"/>
                  </a:rPr>
                  <a:t>Dominated</a:t>
                </a:r>
                <a:r>
                  <a:rPr lang="pt-PT" sz="1600" dirty="0" smtClean="0">
                    <a:solidFill>
                      <a:schemeClr val="tx1">
                        <a:lumMod val="65000"/>
                        <a:lumOff val="35000"/>
                      </a:schemeClr>
                    </a:solidFill>
                    <a:latin typeface="Calibri" pitchFamily="34" charset="0"/>
                    <a:cs typeface="Arial" pitchFamily="34" charset="0"/>
                  </a:rPr>
                  <a:t> </a:t>
                </a:r>
                <a:r>
                  <a:rPr lang="pt-PT" sz="1600" dirty="0" err="1" smtClean="0">
                    <a:solidFill>
                      <a:schemeClr val="tx1">
                        <a:lumMod val="65000"/>
                        <a:lumOff val="35000"/>
                      </a:schemeClr>
                    </a:solidFill>
                    <a:latin typeface="Calibri" pitchFamily="34" charset="0"/>
                    <a:cs typeface="Arial" pitchFamily="34" charset="0"/>
                  </a:rPr>
                  <a:t>by</a:t>
                </a:r>
                <a:r>
                  <a:rPr lang="pt-PT" sz="1600" dirty="0" smtClean="0">
                    <a:solidFill>
                      <a:schemeClr val="tx1">
                        <a:lumMod val="65000"/>
                        <a:lumOff val="35000"/>
                      </a:schemeClr>
                    </a:solidFill>
                    <a:latin typeface="Calibri" pitchFamily="34" charset="0"/>
                    <a:cs typeface="Arial" pitchFamily="34" charset="0"/>
                  </a:rPr>
                  <a:t> </a:t>
                </a:r>
                <a:r>
                  <a:rPr lang="pt-PT" sz="1600" dirty="0" err="1" smtClean="0">
                    <a:solidFill>
                      <a:schemeClr val="tx1">
                        <a:lumMod val="65000"/>
                        <a:lumOff val="35000"/>
                      </a:schemeClr>
                    </a:solidFill>
                    <a:latin typeface="Calibri" pitchFamily="34" charset="0"/>
                    <a:cs typeface="Arial" pitchFamily="34" charset="0"/>
                  </a:rPr>
                  <a:t>muons</a:t>
                </a:r>
                <a:endParaRPr lang="en-GB" sz="1600" dirty="0" smtClean="0">
                  <a:solidFill>
                    <a:schemeClr val="tx1">
                      <a:lumMod val="65000"/>
                      <a:lumOff val="35000"/>
                    </a:schemeClr>
                  </a:solidFill>
                  <a:latin typeface="Calibri" pitchFamily="34" charset="0"/>
                  <a:cs typeface="Arial" pitchFamily="34" charset="0"/>
                </a:endParaRPr>
              </a:p>
            </p:txBody>
          </p:sp>
        </mc:Choice>
        <mc:Fallback>
          <p:sp>
            <p:nvSpPr>
              <p:cNvPr id="23" name="Rounded Rectangle 22"/>
              <p:cNvSpPr>
                <a:spLocks noRot="1" noChangeAspect="1" noMove="1" noResize="1" noEditPoints="1" noAdjustHandles="1" noChangeArrowheads="1" noChangeShapeType="1" noTextEdit="1"/>
              </p:cNvSpPr>
              <p:nvPr/>
            </p:nvSpPr>
            <p:spPr>
              <a:xfrm>
                <a:off x="5481130" y="2781793"/>
                <a:ext cx="2919991" cy="760865"/>
              </a:xfrm>
              <a:prstGeom prst="roundRect">
                <a:avLst/>
              </a:prstGeom>
              <a:blipFill rotWithShape="0">
                <a:blip r:embed="rId5"/>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6" name="Rounded Rectangle 25"/>
          <p:cNvSpPr/>
          <p:nvPr/>
        </p:nvSpPr>
        <p:spPr>
          <a:xfrm>
            <a:off x="980838" y="2781792"/>
            <a:ext cx="2919991" cy="760865"/>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b="1" dirty="0" smtClean="0">
                <a:solidFill>
                  <a:srgbClr val="800000"/>
                </a:solidFill>
                <a:cs typeface="Arial" pitchFamily="34" charset="0"/>
              </a:rPr>
              <a:t>Vertical </a:t>
            </a:r>
            <a:r>
              <a:rPr lang="pt-PT" b="1" dirty="0" err="1" smtClean="0">
                <a:solidFill>
                  <a:srgbClr val="800000"/>
                </a:solidFill>
                <a:cs typeface="Arial" pitchFamily="34" charset="0"/>
              </a:rPr>
              <a:t>events</a:t>
            </a:r>
            <a:endParaRPr lang="pt-PT" b="1" dirty="0" smtClean="0">
              <a:solidFill>
                <a:srgbClr val="800000"/>
              </a:solidFill>
              <a:cs typeface="Arial" pitchFamily="34" charset="0"/>
            </a:endParaRPr>
          </a:p>
          <a:p>
            <a:pPr lvl="0" algn="ctr"/>
            <a:r>
              <a:rPr lang="pt-PT" sz="1600" dirty="0" err="1" smtClean="0">
                <a:solidFill>
                  <a:schemeClr val="tx1">
                    <a:lumMod val="65000"/>
                    <a:lumOff val="35000"/>
                  </a:schemeClr>
                </a:solidFill>
                <a:latin typeface="Calibri" pitchFamily="34" charset="0"/>
                <a:cs typeface="Arial" pitchFamily="34" charset="0"/>
              </a:rPr>
              <a:t>Electromagnetic</a:t>
            </a:r>
            <a:r>
              <a:rPr lang="pt-PT" sz="1600" dirty="0" smtClean="0">
                <a:solidFill>
                  <a:schemeClr val="tx1">
                    <a:lumMod val="65000"/>
                    <a:lumOff val="35000"/>
                  </a:schemeClr>
                </a:solidFill>
                <a:latin typeface="Calibri" pitchFamily="34" charset="0"/>
                <a:cs typeface="Arial" pitchFamily="34" charset="0"/>
              </a:rPr>
              <a:t>  </a:t>
            </a:r>
            <a:r>
              <a:rPr lang="pt-PT" sz="1600" dirty="0" err="1" smtClean="0">
                <a:solidFill>
                  <a:schemeClr val="tx1">
                    <a:lumMod val="65000"/>
                    <a:lumOff val="35000"/>
                  </a:schemeClr>
                </a:solidFill>
                <a:latin typeface="Calibri" pitchFamily="34" charset="0"/>
                <a:cs typeface="Arial" pitchFamily="34" charset="0"/>
              </a:rPr>
              <a:t>plus</a:t>
            </a:r>
            <a:r>
              <a:rPr lang="pt-PT" sz="1600" dirty="0" smtClean="0">
                <a:solidFill>
                  <a:schemeClr val="tx1">
                    <a:lumMod val="65000"/>
                    <a:lumOff val="35000"/>
                  </a:schemeClr>
                </a:solidFill>
                <a:latin typeface="Calibri" pitchFamily="34" charset="0"/>
                <a:cs typeface="Arial" pitchFamily="34" charset="0"/>
              </a:rPr>
              <a:t> </a:t>
            </a:r>
            <a:r>
              <a:rPr lang="pt-PT" sz="1600" dirty="0" err="1" smtClean="0">
                <a:solidFill>
                  <a:schemeClr val="tx1">
                    <a:lumMod val="65000"/>
                    <a:lumOff val="35000"/>
                  </a:schemeClr>
                </a:solidFill>
                <a:latin typeface="Calibri" pitchFamily="34" charset="0"/>
                <a:cs typeface="Arial" pitchFamily="34" charset="0"/>
              </a:rPr>
              <a:t>Muons</a:t>
            </a:r>
            <a:endParaRPr lang="en-GB" sz="1600" dirty="0" smtClean="0">
              <a:solidFill>
                <a:schemeClr val="tx1">
                  <a:lumMod val="65000"/>
                  <a:lumOff val="35000"/>
                </a:schemeClr>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27" name="Rounded Rectangle 26"/>
              <p:cNvSpPr/>
              <p:nvPr/>
            </p:nvSpPr>
            <p:spPr>
              <a:xfrm>
                <a:off x="2196045" y="900059"/>
                <a:ext cx="4681328" cy="1434684"/>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lvl="1" indent="-285750">
                  <a:buFont typeface="Wingdings" panose="05000000000000000000" pitchFamily="2" charset="2"/>
                  <a:buChar char="Ø"/>
                </a:pPr>
                <a:r>
                  <a:rPr lang="en-GB" sz="1600" dirty="0" smtClean="0">
                    <a:solidFill>
                      <a:schemeClr val="bg1"/>
                    </a:solidFill>
                  </a:rPr>
                  <a:t>On vertical events data is compatible with proton QGSJETII</a:t>
                </a:r>
              </a:p>
              <a:p>
                <a:pPr marL="355600" lvl="1" indent="-285750">
                  <a:buFont typeface="Wingdings" panose="05000000000000000000" pitchFamily="2" charset="2"/>
                  <a:buChar char="Ø"/>
                </a:pPr>
                <a:r>
                  <a:rPr lang="en-GB" sz="1600" dirty="0" smtClean="0">
                    <a:solidFill>
                      <a:schemeClr val="bg1"/>
                    </a:solidFill>
                  </a:rPr>
                  <a:t>On inclined events </a:t>
                </a:r>
                <a14:m>
                  <m:oMath xmlns:m="http://schemas.openxmlformats.org/officeDocument/2006/math">
                    <m:r>
                      <a:rPr lang="pt-PT" sz="1600" b="0" i="1" smtClean="0">
                        <a:solidFill>
                          <a:schemeClr val="bg1"/>
                        </a:solidFill>
                        <a:latin typeface="Cambria Math" panose="02040503050406030204" pitchFamily="18" charset="0"/>
                      </a:rPr>
                      <m:t>𝛽</m:t>
                    </m:r>
                  </m:oMath>
                </a14:m>
                <a:r>
                  <a:rPr lang="en-GB" sz="1600" dirty="0" smtClean="0">
                    <a:solidFill>
                      <a:schemeClr val="bg1"/>
                    </a:solidFill>
                  </a:rPr>
                  <a:t> is not compatible </a:t>
                </a:r>
                <a:br>
                  <a:rPr lang="en-GB" sz="1600" dirty="0" smtClean="0">
                    <a:solidFill>
                      <a:schemeClr val="bg1"/>
                    </a:solidFill>
                  </a:rPr>
                </a:br>
                <a:r>
                  <a:rPr lang="en-GB" sz="1600" dirty="0" smtClean="0">
                    <a:solidFill>
                      <a:schemeClr val="bg1"/>
                    </a:solidFill>
                  </a:rPr>
                  <a:t>with the models. </a:t>
                </a:r>
              </a:p>
              <a:p>
                <a:pPr marL="355600" lvl="1" indent="-285750">
                  <a:buFont typeface="Wingdings" panose="05000000000000000000" pitchFamily="2" charset="2"/>
                  <a:buChar char="Ø"/>
                </a:pPr>
                <a:r>
                  <a:rPr lang="en-GB" sz="1600" u="sng" dirty="0" smtClean="0">
                    <a:solidFill>
                      <a:schemeClr val="bg1"/>
                    </a:solidFill>
                  </a:rPr>
                  <a:t>Muons with harder spectrum?</a:t>
                </a:r>
                <a:endParaRPr lang="en-GB" sz="1600" u="sng" dirty="0">
                  <a:solidFill>
                    <a:schemeClr val="bg1"/>
                  </a:solidFill>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2196045" y="900059"/>
                <a:ext cx="4681328" cy="1434684"/>
              </a:xfrm>
              <a:prstGeom prst="roundRect">
                <a:avLst/>
              </a:prstGeom>
              <a:blipFill rotWithShape="0">
                <a:blip r:embed="rId6"/>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378805" y="3686962"/>
            <a:ext cx="4124056" cy="2672065"/>
          </a:xfrm>
          <a:prstGeom prst="rect">
            <a:avLst/>
          </a:prstGeom>
        </p:spPr>
      </p:pic>
      <p:cxnSp>
        <p:nvCxnSpPr>
          <p:cNvPr id="7" name="Straight Connector 6"/>
          <p:cNvCxnSpPr/>
          <p:nvPr/>
        </p:nvCxnSpPr>
        <p:spPr>
          <a:xfrm>
            <a:off x="3284220" y="5433060"/>
            <a:ext cx="17907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33450" y="4324350"/>
            <a:ext cx="2967379" cy="327660"/>
          </a:xfrm>
          <a:prstGeom prst="line">
            <a:avLst/>
          </a:prstGeom>
          <a:ln w="254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87615" y="5412105"/>
            <a:ext cx="17907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227320" y="4821304"/>
            <a:ext cx="3020753" cy="455548"/>
          </a:xfrm>
          <a:prstGeom prst="line">
            <a:avLst/>
          </a:prstGeom>
          <a:ln w="25400">
            <a:solidFill>
              <a:srgbClr val="92D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16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Attenuation Curves: with CIC method</a:t>
            </a:r>
            <a:endParaRPr lang="en-US" dirty="0"/>
          </a:p>
        </p:txBody>
      </p:sp>
      <p:sp>
        <p:nvSpPr>
          <p:cNvPr id="3" name="Slide Number Placeholder 2"/>
          <p:cNvSpPr>
            <a:spLocks noGrp="1"/>
          </p:cNvSpPr>
          <p:nvPr>
            <p:ph type="sldNum" sz="quarter" idx="12"/>
          </p:nvPr>
        </p:nvSpPr>
        <p:spPr/>
        <p:txBody>
          <a:bodyPr/>
          <a:lstStyle/>
          <a:p>
            <a:fld id="{8745C66F-FC7B-4C52-931F-EAABACA1CBDF}" type="slidenum">
              <a:rPr lang="en-US" smtClean="0"/>
              <a:pPr/>
              <a:t>24</a:t>
            </a:fld>
            <a:endParaRPr lang="en-US" dirty="0"/>
          </a:p>
        </p:txBody>
      </p:sp>
      <p:pic>
        <p:nvPicPr>
          <p:cNvPr id="8" name="Picture 7" descr="photon_12_0deg.xz.png"/>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blip>
          <a:srcRect l="-3702" r="26548"/>
          <a:stretch/>
        </p:blipFill>
        <p:spPr>
          <a:xfrm flipH="1">
            <a:off x="4956416" y="1782544"/>
            <a:ext cx="1095542" cy="1812423"/>
          </a:xfrm>
          <a:prstGeom prst="rect">
            <a:avLst/>
          </a:prstGeom>
        </p:spPr>
      </p:pic>
      <p:sp>
        <p:nvSpPr>
          <p:cNvPr id="9" name="Rectangle 8"/>
          <p:cNvSpPr/>
          <p:nvPr/>
        </p:nvSpPr>
        <p:spPr>
          <a:xfrm>
            <a:off x="5076017" y="1211238"/>
            <a:ext cx="1644306" cy="276999"/>
          </a:xfrm>
          <a:prstGeom prst="rect">
            <a:avLst/>
          </a:prstGeom>
        </p:spPr>
        <p:txBody>
          <a:bodyPr wrap="square">
            <a:spAutoFit/>
          </a:bodyPr>
          <a:lstStyle/>
          <a:p>
            <a:pPr marL="285750" lvl="0" indent="-285750">
              <a:buFont typeface="Wingdings" panose="05000000000000000000" pitchFamily="2" charset="2"/>
              <a:buChar char="q"/>
            </a:pPr>
            <a:r>
              <a:rPr lang="en-GB" sz="1200" dirty="0" smtClean="0">
                <a:solidFill>
                  <a:srgbClr val="006600"/>
                </a:solidFill>
              </a:rPr>
              <a:t>Vertical Showers</a:t>
            </a:r>
            <a:endParaRPr lang="en-US" sz="1200" dirty="0">
              <a:solidFill>
                <a:srgbClr val="006600"/>
              </a:solidFill>
            </a:endParaRPr>
          </a:p>
        </p:txBody>
      </p:sp>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rot="5400000">
            <a:off x="4807531" y="2220853"/>
            <a:ext cx="1992063" cy="969576"/>
          </a:xfrm>
          <a:prstGeom prst="rect">
            <a:avLst/>
          </a:prstGeom>
        </p:spPr>
      </p:pic>
      <p:pic>
        <p:nvPicPr>
          <p:cNvPr id="11" name="Picture 10" descr="photon_12_0deg.xz.png"/>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blip>
          <a:srcRect l="-3702" r="26548"/>
          <a:stretch/>
        </p:blipFill>
        <p:spPr>
          <a:xfrm rot="18384688" flipH="1">
            <a:off x="6927564" y="1515287"/>
            <a:ext cx="1095542" cy="1812423"/>
          </a:xfrm>
          <a:prstGeom prst="rect">
            <a:avLst/>
          </a:prstGeom>
        </p:spPr>
      </p:pic>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rot="2190883">
            <a:off x="6863993" y="2001681"/>
            <a:ext cx="2031226" cy="855410"/>
          </a:xfrm>
          <a:prstGeom prst="rect">
            <a:avLst/>
          </a:prstGeom>
        </p:spPr>
      </p:pic>
      <p:sp>
        <p:nvSpPr>
          <p:cNvPr id="13" name="Rectangle 12"/>
          <p:cNvSpPr/>
          <p:nvPr/>
        </p:nvSpPr>
        <p:spPr>
          <a:xfrm>
            <a:off x="6925883" y="1221080"/>
            <a:ext cx="1652347" cy="276999"/>
          </a:xfrm>
          <a:prstGeom prst="rect">
            <a:avLst/>
          </a:prstGeom>
        </p:spPr>
        <p:txBody>
          <a:bodyPr wrap="square">
            <a:spAutoFit/>
          </a:bodyPr>
          <a:lstStyle/>
          <a:p>
            <a:pPr marL="285750" lvl="0" indent="-285750">
              <a:buFont typeface="Wingdings" panose="05000000000000000000" pitchFamily="2" charset="2"/>
              <a:buChar char="q"/>
            </a:pPr>
            <a:r>
              <a:rPr lang="en-GB" sz="1200" dirty="0" smtClean="0">
                <a:solidFill>
                  <a:srgbClr val="006600"/>
                </a:solidFill>
              </a:rPr>
              <a:t>Inclined Showers</a:t>
            </a:r>
            <a:endParaRPr lang="en-US" sz="1200" dirty="0">
              <a:solidFill>
                <a:srgbClr val="006600"/>
              </a:solidFill>
            </a:endParaRPr>
          </a:p>
        </p:txBody>
      </p:sp>
      <p:cxnSp>
        <p:nvCxnSpPr>
          <p:cNvPr id="14" name="Straight Connector 13"/>
          <p:cNvCxnSpPr/>
          <p:nvPr/>
        </p:nvCxnSpPr>
        <p:spPr>
          <a:xfrm>
            <a:off x="4901410" y="3148686"/>
            <a:ext cx="4048946" cy="0"/>
          </a:xfrm>
          <a:prstGeom prst="line">
            <a:avLst/>
          </a:prstGeom>
          <a:ln w="317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414316" y="3140843"/>
            <a:ext cx="399027" cy="165336"/>
          </a:xfrm>
          <a:prstGeom prst="rect">
            <a:avLst/>
          </a:prstGeom>
        </p:spPr>
        <p:txBody>
          <a:bodyPr wrap="none">
            <a:spAutoFit/>
          </a:bodyPr>
          <a:lstStyle/>
          <a:p>
            <a:pPr lvl="0" algn="ctr"/>
            <a:r>
              <a:rPr lang="en-GB" sz="1200" b="1" dirty="0" smtClean="0">
                <a:solidFill>
                  <a:srgbClr val="C00000"/>
                </a:solidFill>
              </a:rPr>
              <a:t>Ground</a:t>
            </a:r>
            <a:endParaRPr lang="en-US" sz="1200" b="1" dirty="0">
              <a:solidFill>
                <a:srgbClr val="C00000"/>
              </a:solidFill>
            </a:endParaRPr>
          </a:p>
        </p:txBody>
      </p:sp>
      <p:pic>
        <p:nvPicPr>
          <p:cNvPr id="20" name="Picture 2" descr="C:\Users\Joao\Desktop\Res_Gap2013_054\Event\Event_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995" y="1704220"/>
            <a:ext cx="2895569" cy="18758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TextBox 20"/>
              <p:cNvSpPr txBox="1"/>
              <p:nvPr/>
            </p:nvSpPr>
            <p:spPr>
              <a:xfrm>
                <a:off x="2161620" y="2461549"/>
                <a:ext cx="559961" cy="276999"/>
              </a:xfrm>
              <a:prstGeom prst="rect">
                <a:avLst/>
              </a:prstGeom>
              <a:gradFill flip="none" rotWithShape="1">
                <a:gsLst>
                  <a:gs pos="27000">
                    <a:schemeClr val="bg1"/>
                  </a:gs>
                  <a:gs pos="48000">
                    <a:schemeClr val="bg1">
                      <a:alpha val="74000"/>
                    </a:schemeClr>
                  </a:gs>
                  <a:gs pos="80000">
                    <a:schemeClr val="bg1">
                      <a:alpha val="0"/>
                    </a:schemeClr>
                  </a:gs>
                  <a:gs pos="64000">
                    <a:schemeClr val="bg1">
                      <a:alpha val="48000"/>
                    </a:schemeClr>
                  </a:gs>
                </a:gsLst>
                <a:path path="circle">
                  <a:fillToRect l="50000" t="50000" r="50000" b="50000"/>
                </a:path>
                <a:tileRect/>
              </a:gra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solidFill>
                                <a:srgbClr val="C00000"/>
                              </a:solidFill>
                              <a:latin typeface="Cambria Math" panose="02040503050406030204" pitchFamily="18" charset="0"/>
                            </a:rPr>
                          </m:ctrlPr>
                        </m:sSubPr>
                        <m:e>
                          <m:r>
                            <a:rPr lang="pt-PT" i="1" smtClean="0">
                              <a:solidFill>
                                <a:srgbClr val="C00000"/>
                              </a:solidFill>
                              <a:latin typeface="Cambria Math" panose="02040503050406030204" pitchFamily="18" charset="0"/>
                            </a:rPr>
                            <m:t>𝑆</m:t>
                          </m:r>
                        </m:e>
                        <m:sub>
                          <m:r>
                            <a:rPr lang="pt-PT" b="0" i="1" smtClean="0">
                              <a:solidFill>
                                <a:srgbClr val="C00000"/>
                              </a:solidFill>
                              <a:latin typeface="Cambria Math" panose="02040503050406030204" pitchFamily="18" charset="0"/>
                            </a:rPr>
                            <m:t>1000</m:t>
                          </m:r>
                        </m:sub>
                      </m:sSub>
                    </m:oMath>
                  </m:oMathPara>
                </a14:m>
                <a:endParaRPr lang="en-US" dirty="0">
                  <a:solidFill>
                    <a:srgbClr val="C0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161620" y="2461549"/>
                <a:ext cx="559961" cy="276999"/>
              </a:xfrm>
              <a:prstGeom prst="rect">
                <a:avLst/>
              </a:prstGeom>
              <a:blipFill rotWithShape="0">
                <a:blip r:embed="rId8"/>
                <a:stretch>
                  <a:fillRect l="-9890" r="-4396" b="-15556"/>
                </a:stretch>
              </a:blipFill>
            </p:spPr>
            <p:txBody>
              <a:bodyPr/>
              <a:lstStyle/>
              <a:p>
                <a:r>
                  <a:rPr lang="en-US">
                    <a:noFill/>
                  </a:rPr>
                  <a:t> </a:t>
                </a:r>
              </a:p>
            </p:txBody>
          </p:sp>
        </mc:Fallback>
      </mc:AlternateContent>
      <p:sp>
        <p:nvSpPr>
          <p:cNvPr id="22" name="7-Point Star 21"/>
          <p:cNvSpPr/>
          <p:nvPr/>
        </p:nvSpPr>
        <p:spPr>
          <a:xfrm>
            <a:off x="2120097" y="2738548"/>
            <a:ext cx="147817" cy="147817"/>
          </a:xfrm>
          <a:prstGeom prst="star7">
            <a:avLst>
              <a:gd name="adj" fmla="val 19669"/>
              <a:gd name="hf" fmla="val 102572"/>
              <a:gd name="vf" fmla="val 105210"/>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ounded Rectangle 15"/>
              <p:cNvSpPr/>
              <p:nvPr/>
            </p:nvSpPr>
            <p:spPr>
              <a:xfrm>
                <a:off x="216229" y="1006997"/>
                <a:ext cx="4355771" cy="697223"/>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sSub>
                      <m:sSubPr>
                        <m:ctrlPr>
                          <a:rPr lang="pt-PT" sz="2000" i="1" smtClean="0">
                            <a:solidFill>
                              <a:schemeClr val="bg1"/>
                            </a:solidFill>
                            <a:latin typeface="Cambria Math" panose="02040503050406030204" pitchFamily="18" charset="0"/>
                            <a:cs typeface="Arial" pitchFamily="34" charset="0"/>
                          </a:rPr>
                        </m:ctrlPr>
                      </m:sSubPr>
                      <m:e>
                        <m:r>
                          <a:rPr lang="pt-PT" sz="2000" b="0" i="1" smtClean="0">
                            <a:solidFill>
                              <a:schemeClr val="bg1"/>
                            </a:solidFill>
                            <a:latin typeface="Cambria Math" panose="02040503050406030204" pitchFamily="18" charset="0"/>
                            <a:cs typeface="Arial" pitchFamily="34" charset="0"/>
                          </a:rPr>
                          <m:t>𝑆</m:t>
                        </m:r>
                      </m:e>
                      <m:sub>
                        <m:r>
                          <a:rPr lang="pt-PT" sz="2000" b="0" i="1" smtClean="0">
                            <a:solidFill>
                              <a:schemeClr val="bg1"/>
                            </a:solidFill>
                            <a:latin typeface="Cambria Math" panose="02040503050406030204" pitchFamily="18" charset="0"/>
                            <a:cs typeface="Arial" pitchFamily="34" charset="0"/>
                          </a:rPr>
                          <m:t>1000</m:t>
                        </m:r>
                      </m:sub>
                    </m:sSub>
                  </m:oMath>
                </a14:m>
                <a:r>
                  <a:rPr lang="en-GB" sz="2000" dirty="0" smtClean="0">
                    <a:solidFill>
                      <a:prstClr val="white"/>
                    </a:solidFill>
                    <a:latin typeface="Calibri" pitchFamily="34" charset="0"/>
                    <a:cs typeface="Arial" pitchFamily="34" charset="0"/>
                  </a:rPr>
                  <a:t> is not constant with zenith angle </a:t>
                </a:r>
              </a:p>
              <a:p>
                <a:pPr lvl="0" algn="ctr"/>
                <a:r>
                  <a:rPr lang="en-US" sz="1400" dirty="0" smtClean="0">
                    <a:solidFill>
                      <a:schemeClr val="bg1"/>
                    </a:solidFill>
                    <a:latin typeface="Calibri" pitchFamily="34" charset="0"/>
                    <a:cs typeface="Arial" pitchFamily="34" charset="0"/>
                  </a:rPr>
                  <a:t>It is not a good energy estimator</a:t>
                </a:r>
                <a:endParaRPr lang="en-US" sz="1400" dirty="0">
                  <a:solidFill>
                    <a:schemeClr val="bg1"/>
                  </a:solidFill>
                  <a:latin typeface="Calibri" pitchFamily="34" charset="0"/>
                  <a:cs typeface="Arial" pitchFamily="34" charset="0"/>
                </a:endParaRPr>
              </a:p>
            </p:txBody>
          </p:sp>
        </mc:Choice>
        <mc:Fallback xmlns="">
          <p:sp>
            <p:nvSpPr>
              <p:cNvPr id="16" name="Rounded Rectangle 15"/>
              <p:cNvSpPr>
                <a:spLocks noRot="1" noChangeAspect="1" noMove="1" noResize="1" noEditPoints="1" noAdjustHandles="1" noChangeArrowheads="1" noChangeShapeType="1" noTextEdit="1"/>
              </p:cNvSpPr>
              <p:nvPr/>
            </p:nvSpPr>
            <p:spPr>
              <a:xfrm>
                <a:off x="216229" y="1006997"/>
                <a:ext cx="4355771" cy="697223"/>
              </a:xfrm>
              <a:prstGeom prst="roundRect">
                <a:avLst/>
              </a:prstGeom>
              <a:blipFill rotWithShape="0">
                <a:blip r:embed="rId9"/>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6" name="Left-Right Arrow 25"/>
          <p:cNvSpPr/>
          <p:nvPr/>
        </p:nvSpPr>
        <p:spPr>
          <a:xfrm>
            <a:off x="468313" y="6391602"/>
            <a:ext cx="2472850" cy="218877"/>
          </a:xfrm>
          <a:prstGeom prst="leftRightArrow">
            <a:avLst/>
          </a:prstGeom>
          <a:gradFill flip="none" rotWithShape="1">
            <a:gsLst>
              <a:gs pos="0">
                <a:srgbClr val="800000"/>
              </a:gs>
              <a:gs pos="50000">
                <a:schemeClr val="bg1"/>
              </a:gs>
              <a:gs pos="100000">
                <a:schemeClr val="tx2">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600"/>
          </a:p>
        </p:txBody>
      </p:sp>
      <mc:AlternateContent xmlns:mc="http://schemas.openxmlformats.org/markup-compatibility/2006" xmlns:a14="http://schemas.microsoft.com/office/drawing/2010/main">
        <mc:Choice Requires="a14">
          <p:sp>
            <p:nvSpPr>
              <p:cNvPr id="27" name="Rectangle 26"/>
              <p:cNvSpPr/>
              <p:nvPr/>
            </p:nvSpPr>
            <p:spPr>
              <a:xfrm>
                <a:off x="126680" y="6346803"/>
                <a:ext cx="4587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PT" sz="1200" b="1" i="1" smtClean="0">
                              <a:effectLst>
                                <a:outerShdw blurRad="38100" dist="38100" dir="2700000" algn="tl">
                                  <a:srgbClr val="000000">
                                    <a:alpha val="43137"/>
                                  </a:srgbClr>
                                </a:outerShdw>
                              </a:effectLst>
                              <a:latin typeface="Cambria Math" panose="02040503050406030204" pitchFamily="18" charset="0"/>
                            </a:rPr>
                          </m:ctrlPr>
                        </m:sSupPr>
                        <m:e>
                          <m:r>
                            <a:rPr lang="pt-PT" sz="1200" b="1" i="1">
                              <a:effectLst>
                                <a:outerShdw blurRad="38100" dist="38100" dir="2700000" algn="tl">
                                  <a:srgbClr val="000000">
                                    <a:alpha val="43137"/>
                                  </a:srgbClr>
                                </a:outerShdw>
                              </a:effectLst>
                              <a:latin typeface="Cambria Math"/>
                            </a:rPr>
                            <m:t>𝟔𝟎</m:t>
                          </m:r>
                        </m:e>
                        <m:sup>
                          <m:r>
                            <a:rPr lang="pt-PT" sz="1200" b="1" i="1">
                              <a:effectLst>
                                <a:outerShdw blurRad="38100" dist="38100" dir="2700000" algn="tl">
                                  <a:srgbClr val="000000">
                                    <a:alpha val="43137"/>
                                  </a:srgbClr>
                                </a:outerShdw>
                              </a:effectLst>
                              <a:latin typeface="Cambria Math"/>
                            </a:rPr>
                            <m:t>∘</m:t>
                          </m:r>
                        </m:sup>
                      </m:sSup>
                    </m:oMath>
                  </m:oMathPara>
                </a14:m>
                <a:endParaRPr lang="pt-PT" sz="1200" b="1" dirty="0">
                  <a:effectLst>
                    <a:outerShdw blurRad="38100" dist="38100" dir="2700000" algn="tl">
                      <a:srgbClr val="000000">
                        <a:alpha val="43137"/>
                      </a:srgbClr>
                    </a:outerShdw>
                  </a:effectLst>
                </a:endParaRPr>
              </a:p>
            </p:txBody>
          </p:sp>
        </mc:Choice>
        <mc:Fallback xmlns="">
          <p:sp>
            <p:nvSpPr>
              <p:cNvPr id="27" name="Rectangle 26"/>
              <p:cNvSpPr>
                <a:spLocks noRot="1" noChangeAspect="1" noMove="1" noResize="1" noEditPoints="1" noAdjustHandles="1" noChangeArrowheads="1" noChangeShapeType="1" noTextEdit="1"/>
              </p:cNvSpPr>
              <p:nvPr/>
            </p:nvSpPr>
            <p:spPr>
              <a:xfrm>
                <a:off x="126680" y="6346803"/>
                <a:ext cx="458780" cy="276999"/>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2851087" y="6387375"/>
                <a:ext cx="36740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PT" sz="1200" b="1" i="1" smtClean="0">
                              <a:effectLst>
                                <a:outerShdw blurRad="38100" dist="38100" dir="2700000" algn="tl">
                                  <a:srgbClr val="000000">
                                    <a:alpha val="43137"/>
                                  </a:srgbClr>
                                </a:outerShdw>
                              </a:effectLst>
                              <a:latin typeface="Cambria Math" panose="02040503050406030204" pitchFamily="18" charset="0"/>
                            </a:rPr>
                          </m:ctrlPr>
                        </m:sSupPr>
                        <m:e>
                          <m:r>
                            <a:rPr lang="pt-PT" sz="1200" b="1" i="1">
                              <a:effectLst>
                                <a:outerShdw blurRad="38100" dist="38100" dir="2700000" algn="tl">
                                  <a:srgbClr val="000000">
                                    <a:alpha val="43137"/>
                                  </a:srgbClr>
                                </a:outerShdw>
                              </a:effectLst>
                              <a:latin typeface="Cambria Math"/>
                            </a:rPr>
                            <m:t>𝟎</m:t>
                          </m:r>
                        </m:e>
                        <m:sup>
                          <m:r>
                            <a:rPr lang="pt-PT" sz="1200" b="1" i="1">
                              <a:effectLst>
                                <a:outerShdw blurRad="38100" dist="38100" dir="2700000" algn="tl">
                                  <a:srgbClr val="000000">
                                    <a:alpha val="43137"/>
                                  </a:srgbClr>
                                </a:outerShdw>
                              </a:effectLst>
                              <a:latin typeface="Cambria Math"/>
                            </a:rPr>
                            <m:t>∘</m:t>
                          </m:r>
                        </m:sup>
                      </m:sSup>
                    </m:oMath>
                  </m:oMathPara>
                </a14:m>
                <a:endParaRPr lang="pt-PT" sz="1200" b="1" dirty="0">
                  <a:effectLst>
                    <a:outerShdw blurRad="38100" dist="38100" dir="2700000" algn="tl">
                      <a:srgbClr val="000000">
                        <a:alpha val="43137"/>
                      </a:srgbClr>
                    </a:outerShdw>
                  </a:effectLst>
                </a:endParaRPr>
              </a:p>
            </p:txBody>
          </p:sp>
        </mc:Choice>
        <mc:Fallback xmlns="">
          <p:sp>
            <p:nvSpPr>
              <p:cNvPr id="28" name="Rectangle 27"/>
              <p:cNvSpPr>
                <a:spLocks noRot="1" noChangeAspect="1" noMove="1" noResize="1" noEditPoints="1" noAdjustHandles="1" noChangeArrowheads="1" noChangeShapeType="1" noTextEdit="1"/>
              </p:cNvSpPr>
              <p:nvPr/>
            </p:nvSpPr>
            <p:spPr>
              <a:xfrm>
                <a:off x="2851087" y="6387375"/>
                <a:ext cx="367408" cy="276999"/>
              </a:xfrm>
              <a:prstGeom prst="rect">
                <a:avLst/>
              </a:prstGeom>
              <a:blipFill rotWithShape="0">
                <a:blip r:embed="rId11"/>
                <a:stretch>
                  <a:fillRect/>
                </a:stretch>
              </a:blipFill>
            </p:spPr>
            <p:txBody>
              <a:bodyPr/>
              <a:lstStyle/>
              <a:p>
                <a:r>
                  <a:rPr lang="en-US">
                    <a:noFill/>
                  </a:rPr>
                  <a:t> </a:t>
                </a:r>
              </a:p>
            </p:txBody>
          </p:sp>
        </mc:Fallback>
      </mc:AlternateContent>
      <p:sp>
        <p:nvSpPr>
          <p:cNvPr id="29" name="Rounded Rectangle 28"/>
          <p:cNvSpPr/>
          <p:nvPr/>
        </p:nvSpPr>
        <p:spPr>
          <a:xfrm>
            <a:off x="6492357" y="4017512"/>
            <a:ext cx="2242629" cy="368868"/>
          </a:xfrm>
          <a:prstGeom prst="roundRect">
            <a:avLst/>
          </a:prstGeom>
          <a:solidFill>
            <a:schemeClr val="bg1"/>
          </a:solidFill>
          <a:ln w="666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Total Component</a:t>
            </a:r>
          </a:p>
        </p:txBody>
      </p:sp>
      <p:sp>
        <p:nvSpPr>
          <p:cNvPr id="30" name="Rounded Rectangle 29"/>
          <p:cNvSpPr/>
          <p:nvPr/>
        </p:nvSpPr>
        <p:spPr>
          <a:xfrm>
            <a:off x="717168" y="4017512"/>
            <a:ext cx="2242629" cy="368868"/>
          </a:xfrm>
          <a:prstGeom prst="roundRect">
            <a:avLst/>
          </a:prstGeom>
          <a:solidFill>
            <a:schemeClr val="bg1"/>
          </a:solidFill>
          <a:ln w="666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EM Component</a:t>
            </a:r>
          </a:p>
        </p:txBody>
      </p:sp>
      <p:sp>
        <p:nvSpPr>
          <p:cNvPr id="31" name="Rounded Rectangle 30"/>
          <p:cNvSpPr/>
          <p:nvPr/>
        </p:nvSpPr>
        <p:spPr>
          <a:xfrm>
            <a:off x="3604762" y="4017512"/>
            <a:ext cx="2242629" cy="368868"/>
          </a:xfrm>
          <a:prstGeom prst="roundRect">
            <a:avLst/>
          </a:prstGeom>
          <a:solidFill>
            <a:schemeClr val="bg1"/>
          </a:solidFill>
          <a:ln w="666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MU Component</a:t>
            </a:r>
          </a:p>
        </p:txBody>
      </p:sp>
      <p:pic>
        <p:nvPicPr>
          <p:cNvPr id="25" name="Picture 24"/>
          <p:cNvPicPr>
            <a:picLocks noChangeAspect="1"/>
          </p:cNvPicPr>
          <p:nvPr/>
        </p:nvPicPr>
        <p:blipFill>
          <a:blip r:embed="rId12"/>
          <a:stretch>
            <a:fillRect/>
          </a:stretch>
        </p:blipFill>
        <p:spPr>
          <a:xfrm>
            <a:off x="6183136" y="4500324"/>
            <a:ext cx="2652839" cy="1771569"/>
          </a:xfrm>
          <a:prstGeom prst="rect">
            <a:avLst/>
          </a:prstGeom>
        </p:spPr>
      </p:pic>
      <p:pic>
        <p:nvPicPr>
          <p:cNvPr id="32" name="Picture 31"/>
          <p:cNvPicPr>
            <a:picLocks noChangeAspect="1"/>
          </p:cNvPicPr>
          <p:nvPr/>
        </p:nvPicPr>
        <p:blipFill>
          <a:blip r:embed="rId13"/>
          <a:stretch>
            <a:fillRect/>
          </a:stretch>
        </p:blipFill>
        <p:spPr>
          <a:xfrm>
            <a:off x="433588" y="4509686"/>
            <a:ext cx="2663579" cy="1771569"/>
          </a:xfrm>
          <a:prstGeom prst="rect">
            <a:avLst/>
          </a:prstGeom>
        </p:spPr>
      </p:pic>
      <p:pic>
        <p:nvPicPr>
          <p:cNvPr id="33" name="Picture 32"/>
          <p:cNvPicPr>
            <a:picLocks noChangeAspect="1"/>
          </p:cNvPicPr>
          <p:nvPr/>
        </p:nvPicPr>
        <p:blipFill>
          <a:blip r:embed="rId14"/>
          <a:stretch>
            <a:fillRect/>
          </a:stretch>
        </p:blipFill>
        <p:spPr>
          <a:xfrm>
            <a:off x="3294322" y="4515559"/>
            <a:ext cx="2663579" cy="1736674"/>
          </a:xfrm>
          <a:prstGeom prst="rect">
            <a:avLst/>
          </a:prstGeom>
        </p:spPr>
      </p:pic>
      <p:grpSp>
        <p:nvGrpSpPr>
          <p:cNvPr id="34" name="Group 33"/>
          <p:cNvGrpSpPr/>
          <p:nvPr/>
        </p:nvGrpSpPr>
        <p:grpSpPr>
          <a:xfrm>
            <a:off x="8086175" y="5420833"/>
            <a:ext cx="915781" cy="475557"/>
            <a:chOff x="7452049" y="2762690"/>
            <a:chExt cx="1109037" cy="575913"/>
          </a:xfrm>
        </p:grpSpPr>
        <p:sp>
          <p:nvSpPr>
            <p:cNvPr id="35" name="Rounded Rectangle 34"/>
            <p:cNvSpPr/>
            <p:nvPr/>
          </p:nvSpPr>
          <p:spPr>
            <a:xfrm>
              <a:off x="7452049" y="2762690"/>
              <a:ext cx="1109037" cy="575913"/>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smtClean="0">
                <a:solidFill>
                  <a:srgbClr val="800000"/>
                </a:solidFill>
                <a:latin typeface="Calibri" pitchFamily="34" charset="0"/>
                <a:cs typeface="Arial" pitchFamily="34" charset="0"/>
              </a:endParaRPr>
            </a:p>
          </p:txBody>
        </p:sp>
        <p:pic>
          <p:nvPicPr>
            <p:cNvPr id="36" name="Picture 35"/>
            <p:cNvPicPr>
              <a:picLocks noChangeAspect="1"/>
            </p:cNvPicPr>
            <p:nvPr/>
          </p:nvPicPr>
          <p:blipFill>
            <a:blip r:embed="rId15"/>
            <a:stretch>
              <a:fillRect/>
            </a:stretch>
          </p:blipFill>
          <p:spPr>
            <a:xfrm>
              <a:off x="7501411" y="2849528"/>
              <a:ext cx="288616" cy="171886"/>
            </a:xfrm>
            <a:prstGeom prst="rect">
              <a:avLst/>
            </a:prstGeom>
          </p:spPr>
        </p:pic>
        <p:pic>
          <p:nvPicPr>
            <p:cNvPr id="37" name="Picture 36"/>
            <p:cNvPicPr>
              <a:picLocks noChangeAspect="1"/>
            </p:cNvPicPr>
            <p:nvPr/>
          </p:nvPicPr>
          <p:blipFill rotWithShape="1">
            <a:blip r:embed="rId16"/>
            <a:srcRect l="1" t="1" r="3163" b="-1"/>
            <a:stretch/>
          </p:blipFill>
          <p:spPr>
            <a:xfrm>
              <a:off x="7495371" y="3089213"/>
              <a:ext cx="288616" cy="158095"/>
            </a:xfrm>
            <a:prstGeom prst="rect">
              <a:avLst/>
            </a:prstGeom>
          </p:spPr>
        </p:pic>
        <p:sp>
          <p:nvSpPr>
            <p:cNvPr id="38" name="TextBox 37"/>
            <p:cNvSpPr txBox="1"/>
            <p:nvPr/>
          </p:nvSpPr>
          <p:spPr>
            <a:xfrm>
              <a:off x="7754786" y="2781582"/>
              <a:ext cx="752473" cy="276999"/>
            </a:xfrm>
            <a:prstGeom prst="rect">
              <a:avLst/>
            </a:prstGeom>
            <a:noFill/>
          </p:spPr>
          <p:txBody>
            <a:bodyPr wrap="square" rtlCol="0">
              <a:spAutoFit/>
            </a:bodyPr>
            <a:lstStyle/>
            <a:p>
              <a:r>
                <a:rPr lang="en-US" sz="1200" dirty="0" smtClean="0">
                  <a:solidFill>
                    <a:schemeClr val="accent1">
                      <a:lumMod val="75000"/>
                    </a:schemeClr>
                  </a:solidFill>
                </a:rPr>
                <a:t>Proton</a:t>
              </a:r>
              <a:endParaRPr lang="en-US" sz="1200" dirty="0">
                <a:solidFill>
                  <a:schemeClr val="accent1">
                    <a:lumMod val="75000"/>
                  </a:schemeClr>
                </a:solidFill>
              </a:endParaRPr>
            </a:p>
          </p:txBody>
        </p:sp>
        <p:sp>
          <p:nvSpPr>
            <p:cNvPr id="39" name="TextBox 38"/>
            <p:cNvSpPr txBox="1"/>
            <p:nvPr/>
          </p:nvSpPr>
          <p:spPr>
            <a:xfrm>
              <a:off x="7754786" y="3007331"/>
              <a:ext cx="692000" cy="276999"/>
            </a:xfrm>
            <a:prstGeom prst="rect">
              <a:avLst/>
            </a:prstGeom>
            <a:noFill/>
          </p:spPr>
          <p:txBody>
            <a:bodyPr wrap="square" rtlCol="0">
              <a:spAutoFit/>
            </a:bodyPr>
            <a:lstStyle/>
            <a:p>
              <a:r>
                <a:rPr lang="en-US" sz="1200" dirty="0" smtClean="0">
                  <a:solidFill>
                    <a:srgbClr val="FF0000"/>
                  </a:solidFill>
                </a:rPr>
                <a:t>Iron</a:t>
              </a:r>
              <a:endParaRPr lang="en-US" sz="1200" dirty="0">
                <a:solidFill>
                  <a:srgbClr val="FF0000"/>
                </a:solidFill>
              </a:endParaRPr>
            </a:p>
          </p:txBody>
        </p:sp>
      </p:grpSp>
      <p:grpSp>
        <p:nvGrpSpPr>
          <p:cNvPr id="40" name="Group 39"/>
          <p:cNvGrpSpPr/>
          <p:nvPr/>
        </p:nvGrpSpPr>
        <p:grpSpPr>
          <a:xfrm>
            <a:off x="5076017" y="5461979"/>
            <a:ext cx="915781" cy="475557"/>
            <a:chOff x="7452049" y="2762690"/>
            <a:chExt cx="1109037" cy="575913"/>
          </a:xfrm>
        </p:grpSpPr>
        <p:sp>
          <p:nvSpPr>
            <p:cNvPr id="41" name="Rounded Rectangle 40"/>
            <p:cNvSpPr/>
            <p:nvPr/>
          </p:nvSpPr>
          <p:spPr>
            <a:xfrm>
              <a:off x="7452049" y="2762690"/>
              <a:ext cx="1109037" cy="575913"/>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smtClean="0">
                <a:solidFill>
                  <a:srgbClr val="800000"/>
                </a:solidFill>
                <a:latin typeface="Calibri" pitchFamily="34" charset="0"/>
                <a:cs typeface="Arial" pitchFamily="34" charset="0"/>
              </a:endParaRPr>
            </a:p>
          </p:txBody>
        </p:sp>
        <p:pic>
          <p:nvPicPr>
            <p:cNvPr id="42" name="Picture 41"/>
            <p:cNvPicPr>
              <a:picLocks noChangeAspect="1"/>
            </p:cNvPicPr>
            <p:nvPr/>
          </p:nvPicPr>
          <p:blipFill>
            <a:blip r:embed="rId15"/>
            <a:stretch>
              <a:fillRect/>
            </a:stretch>
          </p:blipFill>
          <p:spPr>
            <a:xfrm>
              <a:off x="7501411" y="2849528"/>
              <a:ext cx="288616" cy="171886"/>
            </a:xfrm>
            <a:prstGeom prst="rect">
              <a:avLst/>
            </a:prstGeom>
          </p:spPr>
        </p:pic>
        <p:pic>
          <p:nvPicPr>
            <p:cNvPr id="43" name="Picture 42"/>
            <p:cNvPicPr>
              <a:picLocks noChangeAspect="1"/>
            </p:cNvPicPr>
            <p:nvPr/>
          </p:nvPicPr>
          <p:blipFill rotWithShape="1">
            <a:blip r:embed="rId16"/>
            <a:srcRect l="1" t="1" r="3163" b="-1"/>
            <a:stretch/>
          </p:blipFill>
          <p:spPr>
            <a:xfrm>
              <a:off x="7495371" y="3089213"/>
              <a:ext cx="288616" cy="158095"/>
            </a:xfrm>
            <a:prstGeom prst="rect">
              <a:avLst/>
            </a:prstGeom>
          </p:spPr>
        </p:pic>
        <p:sp>
          <p:nvSpPr>
            <p:cNvPr id="44" name="TextBox 43"/>
            <p:cNvSpPr txBox="1"/>
            <p:nvPr/>
          </p:nvSpPr>
          <p:spPr>
            <a:xfrm>
              <a:off x="7754786" y="2781582"/>
              <a:ext cx="752473" cy="276999"/>
            </a:xfrm>
            <a:prstGeom prst="rect">
              <a:avLst/>
            </a:prstGeom>
            <a:noFill/>
          </p:spPr>
          <p:txBody>
            <a:bodyPr wrap="square" rtlCol="0">
              <a:spAutoFit/>
            </a:bodyPr>
            <a:lstStyle/>
            <a:p>
              <a:r>
                <a:rPr lang="en-US" sz="1200" dirty="0" smtClean="0">
                  <a:solidFill>
                    <a:schemeClr val="accent1">
                      <a:lumMod val="75000"/>
                    </a:schemeClr>
                  </a:solidFill>
                </a:rPr>
                <a:t>Proton</a:t>
              </a:r>
              <a:endParaRPr lang="en-US" sz="1200" dirty="0">
                <a:solidFill>
                  <a:schemeClr val="accent1">
                    <a:lumMod val="75000"/>
                  </a:schemeClr>
                </a:solidFill>
              </a:endParaRPr>
            </a:p>
          </p:txBody>
        </p:sp>
        <p:sp>
          <p:nvSpPr>
            <p:cNvPr id="45" name="TextBox 44"/>
            <p:cNvSpPr txBox="1"/>
            <p:nvPr/>
          </p:nvSpPr>
          <p:spPr>
            <a:xfrm>
              <a:off x="7754786" y="3007331"/>
              <a:ext cx="692000" cy="276999"/>
            </a:xfrm>
            <a:prstGeom prst="rect">
              <a:avLst/>
            </a:prstGeom>
            <a:noFill/>
          </p:spPr>
          <p:txBody>
            <a:bodyPr wrap="square" rtlCol="0">
              <a:spAutoFit/>
            </a:bodyPr>
            <a:lstStyle/>
            <a:p>
              <a:r>
                <a:rPr lang="en-US" sz="1200" dirty="0" smtClean="0">
                  <a:solidFill>
                    <a:srgbClr val="FF0000"/>
                  </a:solidFill>
                </a:rPr>
                <a:t>Iron</a:t>
              </a:r>
              <a:endParaRPr lang="en-US" sz="1200" dirty="0">
                <a:solidFill>
                  <a:srgbClr val="FF0000"/>
                </a:solidFill>
              </a:endParaRPr>
            </a:p>
          </p:txBody>
        </p:sp>
      </p:grpSp>
      <p:grpSp>
        <p:nvGrpSpPr>
          <p:cNvPr id="46" name="Group 45"/>
          <p:cNvGrpSpPr/>
          <p:nvPr/>
        </p:nvGrpSpPr>
        <p:grpSpPr>
          <a:xfrm>
            <a:off x="2178697" y="5436433"/>
            <a:ext cx="915781" cy="475557"/>
            <a:chOff x="7452049" y="2762690"/>
            <a:chExt cx="1109037" cy="575913"/>
          </a:xfrm>
        </p:grpSpPr>
        <p:sp>
          <p:nvSpPr>
            <p:cNvPr id="47" name="Rounded Rectangle 46"/>
            <p:cNvSpPr/>
            <p:nvPr/>
          </p:nvSpPr>
          <p:spPr>
            <a:xfrm>
              <a:off x="7452049" y="2762690"/>
              <a:ext cx="1109037" cy="575913"/>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smtClean="0">
                <a:solidFill>
                  <a:srgbClr val="800000"/>
                </a:solidFill>
                <a:latin typeface="Calibri" pitchFamily="34" charset="0"/>
                <a:cs typeface="Arial" pitchFamily="34" charset="0"/>
              </a:endParaRPr>
            </a:p>
          </p:txBody>
        </p:sp>
        <p:pic>
          <p:nvPicPr>
            <p:cNvPr id="48" name="Picture 47"/>
            <p:cNvPicPr>
              <a:picLocks noChangeAspect="1"/>
            </p:cNvPicPr>
            <p:nvPr/>
          </p:nvPicPr>
          <p:blipFill>
            <a:blip r:embed="rId15"/>
            <a:stretch>
              <a:fillRect/>
            </a:stretch>
          </p:blipFill>
          <p:spPr>
            <a:xfrm>
              <a:off x="7501411" y="2849528"/>
              <a:ext cx="288616" cy="171886"/>
            </a:xfrm>
            <a:prstGeom prst="rect">
              <a:avLst/>
            </a:prstGeom>
          </p:spPr>
        </p:pic>
        <p:pic>
          <p:nvPicPr>
            <p:cNvPr id="49" name="Picture 48"/>
            <p:cNvPicPr>
              <a:picLocks noChangeAspect="1"/>
            </p:cNvPicPr>
            <p:nvPr/>
          </p:nvPicPr>
          <p:blipFill rotWithShape="1">
            <a:blip r:embed="rId16"/>
            <a:srcRect l="1" t="1" r="3163" b="-1"/>
            <a:stretch/>
          </p:blipFill>
          <p:spPr>
            <a:xfrm>
              <a:off x="7495371" y="3089213"/>
              <a:ext cx="288616" cy="158095"/>
            </a:xfrm>
            <a:prstGeom prst="rect">
              <a:avLst/>
            </a:prstGeom>
          </p:spPr>
        </p:pic>
        <p:sp>
          <p:nvSpPr>
            <p:cNvPr id="50" name="TextBox 49"/>
            <p:cNvSpPr txBox="1"/>
            <p:nvPr/>
          </p:nvSpPr>
          <p:spPr>
            <a:xfrm>
              <a:off x="7754786" y="2781582"/>
              <a:ext cx="752473" cy="276999"/>
            </a:xfrm>
            <a:prstGeom prst="rect">
              <a:avLst/>
            </a:prstGeom>
            <a:noFill/>
          </p:spPr>
          <p:txBody>
            <a:bodyPr wrap="square" rtlCol="0">
              <a:spAutoFit/>
            </a:bodyPr>
            <a:lstStyle/>
            <a:p>
              <a:r>
                <a:rPr lang="en-US" sz="1200" dirty="0" smtClean="0">
                  <a:solidFill>
                    <a:schemeClr val="accent1">
                      <a:lumMod val="75000"/>
                    </a:schemeClr>
                  </a:solidFill>
                </a:rPr>
                <a:t>Proton</a:t>
              </a:r>
              <a:endParaRPr lang="en-US" sz="1200" dirty="0">
                <a:solidFill>
                  <a:schemeClr val="accent1">
                    <a:lumMod val="75000"/>
                  </a:schemeClr>
                </a:solidFill>
              </a:endParaRPr>
            </a:p>
          </p:txBody>
        </p:sp>
        <p:sp>
          <p:nvSpPr>
            <p:cNvPr id="51" name="TextBox 50"/>
            <p:cNvSpPr txBox="1"/>
            <p:nvPr/>
          </p:nvSpPr>
          <p:spPr>
            <a:xfrm>
              <a:off x="7754786" y="3007331"/>
              <a:ext cx="692000" cy="276999"/>
            </a:xfrm>
            <a:prstGeom prst="rect">
              <a:avLst/>
            </a:prstGeom>
            <a:noFill/>
          </p:spPr>
          <p:txBody>
            <a:bodyPr wrap="square" rtlCol="0">
              <a:spAutoFit/>
            </a:bodyPr>
            <a:lstStyle/>
            <a:p>
              <a:r>
                <a:rPr lang="en-US" sz="1200" dirty="0" smtClean="0">
                  <a:solidFill>
                    <a:srgbClr val="FF0000"/>
                  </a:solidFill>
                </a:rPr>
                <a:t>Iron</a:t>
              </a:r>
              <a:endParaRPr lang="en-US" sz="1200" dirty="0">
                <a:solidFill>
                  <a:srgbClr val="FF0000"/>
                </a:solidFill>
              </a:endParaRPr>
            </a:p>
          </p:txBody>
        </p:sp>
      </p:grpSp>
      <p:sp>
        <p:nvSpPr>
          <p:cNvPr id="81" name="Rounded Rectangle 80"/>
          <p:cNvSpPr/>
          <p:nvPr/>
        </p:nvSpPr>
        <p:spPr>
          <a:xfrm>
            <a:off x="4472754" y="6177716"/>
            <a:ext cx="2247425" cy="414609"/>
          </a:xfrm>
          <a:prstGeom prst="roundRect">
            <a:avLst>
              <a:gd name="adj" fmla="val 4604"/>
            </a:avLst>
          </a:prstGeom>
          <a:solidFill>
            <a:schemeClr val="bg1"/>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FF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82" name="TextBox 81"/>
              <p:cNvSpPr txBox="1"/>
              <p:nvPr/>
            </p:nvSpPr>
            <p:spPr>
              <a:xfrm>
                <a:off x="4524545" y="6238924"/>
                <a:ext cx="22000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i="1" smtClean="0">
                              <a:solidFill>
                                <a:srgbClr val="FF0000"/>
                              </a:solidFill>
                              <a:latin typeface="Cambria Math" panose="02040503050406030204" pitchFamily="18" charset="0"/>
                            </a:rPr>
                          </m:ctrlPr>
                        </m:sSubPr>
                        <m:e>
                          <m:r>
                            <a:rPr lang="pt-PT" i="1">
                              <a:solidFill>
                                <a:srgbClr val="FF0000"/>
                              </a:solidFill>
                              <a:latin typeface="Cambria Math" panose="02040503050406030204" pitchFamily="18" charset="0"/>
                            </a:rPr>
                            <m:t>𝑆</m:t>
                          </m:r>
                        </m:e>
                        <m:sub>
                          <m:r>
                            <a:rPr lang="pt-PT" i="1">
                              <a:solidFill>
                                <a:srgbClr val="FF0000"/>
                              </a:solidFill>
                              <a:latin typeface="Cambria Math" panose="02040503050406030204" pitchFamily="18" charset="0"/>
                            </a:rPr>
                            <m:t>1000</m:t>
                          </m:r>
                        </m:sub>
                      </m:sSub>
                      <m:r>
                        <a:rPr lang="pt-PT" b="0" i="1" smtClean="0">
                          <a:solidFill>
                            <a:srgbClr val="FF0000"/>
                          </a:solidFill>
                          <a:latin typeface="Cambria Math" panose="02040503050406030204" pitchFamily="18" charset="0"/>
                        </a:rPr>
                        <m:t>= </m:t>
                      </m:r>
                      <m:sSub>
                        <m:sSubPr>
                          <m:ctrlPr>
                            <a:rPr lang="pt-PT" b="0" i="1" smtClean="0">
                              <a:solidFill>
                                <a:srgbClr val="FF0000"/>
                              </a:solidFill>
                              <a:latin typeface="Cambria Math" panose="02040503050406030204" pitchFamily="18" charset="0"/>
                            </a:rPr>
                          </m:ctrlPr>
                        </m:sSubPr>
                        <m:e>
                          <m:r>
                            <a:rPr lang="pt-PT" b="0" i="1" smtClean="0">
                              <a:solidFill>
                                <a:srgbClr val="FF0000"/>
                              </a:solidFill>
                              <a:latin typeface="Cambria Math" panose="02040503050406030204" pitchFamily="18" charset="0"/>
                            </a:rPr>
                            <m:t>𝑆</m:t>
                          </m:r>
                        </m:e>
                        <m:sub>
                          <m:r>
                            <a:rPr lang="pt-PT" b="0" i="1" smtClean="0">
                              <a:solidFill>
                                <a:srgbClr val="FF0000"/>
                              </a:solidFill>
                              <a:latin typeface="Cambria Math" panose="02040503050406030204" pitchFamily="18" charset="0"/>
                            </a:rPr>
                            <m:t>38</m:t>
                          </m:r>
                        </m:sub>
                      </m:sSub>
                      <m:r>
                        <a:rPr lang="pt-PT" i="1">
                          <a:solidFill>
                            <a:srgbClr val="FF0000"/>
                          </a:solidFill>
                          <a:latin typeface="Cambria Math" panose="02040503050406030204" pitchFamily="18" charset="0"/>
                          <a:ea typeface="Cambria Math" panose="02040503050406030204" pitchFamily="18" charset="0"/>
                        </a:rPr>
                        <m:t>×</m:t>
                      </m:r>
                      <m:r>
                        <a:rPr lang="pt-PT" b="0" i="1" smtClean="0">
                          <a:solidFill>
                            <a:srgbClr val="FF0000"/>
                          </a:solidFill>
                          <a:latin typeface="Cambria Math" panose="02040503050406030204" pitchFamily="18" charset="0"/>
                        </a:rPr>
                        <m:t>𝐶𝐼𝐶</m:t>
                      </m:r>
                      <m:r>
                        <a:rPr lang="pt-PT" b="0" i="1" smtClean="0">
                          <a:solidFill>
                            <a:srgbClr val="FF0000"/>
                          </a:solidFill>
                          <a:latin typeface="Cambria Math" panose="02040503050406030204" pitchFamily="18" charset="0"/>
                        </a:rPr>
                        <m:t>(</m:t>
                      </m:r>
                      <m:r>
                        <a:rPr lang="pt-PT" b="0" i="1" smtClean="0">
                          <a:solidFill>
                            <a:srgbClr val="FF0000"/>
                          </a:solidFill>
                          <a:latin typeface="Cambria Math" panose="02040503050406030204" pitchFamily="18" charset="0"/>
                        </a:rPr>
                        <m:t>𝜃</m:t>
                      </m:r>
                      <m:r>
                        <a:rPr lang="pt-PT"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82" name="TextBox 81"/>
              <p:cNvSpPr txBox="1">
                <a:spLocks noRot="1" noChangeAspect="1" noMove="1" noResize="1" noEditPoints="1" noAdjustHandles="1" noChangeArrowheads="1" noChangeShapeType="1" noTextEdit="1"/>
              </p:cNvSpPr>
              <p:nvPr/>
            </p:nvSpPr>
            <p:spPr>
              <a:xfrm>
                <a:off x="4524545" y="6238924"/>
                <a:ext cx="2200089" cy="276999"/>
              </a:xfrm>
              <a:prstGeom prst="rect">
                <a:avLst/>
              </a:prstGeom>
              <a:blipFill rotWithShape="0">
                <a:blip r:embed="rId17"/>
                <a:stretch>
                  <a:fillRect l="-1939" t="-2174" r="-3324" b="-32609"/>
                </a:stretch>
              </a:blipFill>
            </p:spPr>
            <p:txBody>
              <a:bodyPr/>
              <a:lstStyle/>
              <a:p>
                <a:r>
                  <a:rPr lang="en-US">
                    <a:noFill/>
                  </a:rPr>
                  <a:t> </a:t>
                </a:r>
              </a:p>
            </p:txBody>
          </p:sp>
        </mc:Fallback>
      </mc:AlternateContent>
      <p:sp>
        <p:nvSpPr>
          <p:cNvPr id="83" name="Oval 82"/>
          <p:cNvSpPr/>
          <p:nvPr/>
        </p:nvSpPr>
        <p:spPr>
          <a:xfrm>
            <a:off x="1626806" y="5163277"/>
            <a:ext cx="317033" cy="317033"/>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4559140" y="5160546"/>
            <a:ext cx="317033" cy="317033"/>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7422563" y="5140116"/>
            <a:ext cx="317033" cy="317033"/>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1626806" y="1254436"/>
            <a:ext cx="7075271" cy="4764456"/>
            <a:chOff x="1672774" y="1294672"/>
            <a:chExt cx="7075271" cy="4764456"/>
          </a:xfrm>
        </p:grpSpPr>
        <p:grpSp>
          <p:nvGrpSpPr>
            <p:cNvPr id="5" name="Group 4"/>
            <p:cNvGrpSpPr/>
            <p:nvPr/>
          </p:nvGrpSpPr>
          <p:grpSpPr>
            <a:xfrm>
              <a:off x="1672774" y="1294672"/>
              <a:ext cx="6358492" cy="4278224"/>
              <a:chOff x="10295231" y="412954"/>
              <a:chExt cx="6358492" cy="4278224"/>
            </a:xfrm>
          </p:grpSpPr>
          <p:sp>
            <p:nvSpPr>
              <p:cNvPr id="52" name="Rounded Rectangle 51"/>
              <p:cNvSpPr/>
              <p:nvPr/>
            </p:nvSpPr>
            <p:spPr>
              <a:xfrm>
                <a:off x="10295231" y="412954"/>
                <a:ext cx="6358492" cy="4278224"/>
              </a:xfrm>
              <a:prstGeom prst="roundRect">
                <a:avLst/>
              </a:prstGeom>
              <a:solidFill>
                <a:schemeClr val="bg1"/>
              </a:solidFill>
              <a:ln w="66675">
                <a:solidFill>
                  <a:srgbClr val="7A0000"/>
                </a:solidFill>
              </a:ln>
              <a:effectLst>
                <a:outerShdw blurRad="50800" dist="1905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p:pic>
            <p:nvPicPr>
              <p:cNvPr id="53" name="Picture 52"/>
              <p:cNvPicPr>
                <a:picLocks noChangeAspect="1"/>
              </p:cNvPicPr>
              <p:nvPr/>
            </p:nvPicPr>
            <p:blipFill>
              <a:blip r:embed="rId18"/>
              <a:stretch>
                <a:fillRect/>
              </a:stretch>
            </p:blipFill>
            <p:spPr>
              <a:xfrm>
                <a:off x="11314589" y="1537245"/>
                <a:ext cx="4077615" cy="2626220"/>
              </a:xfrm>
              <a:prstGeom prst="rect">
                <a:avLst/>
              </a:prstGeom>
            </p:spPr>
          </p:pic>
          <p:grpSp>
            <p:nvGrpSpPr>
              <p:cNvPr id="54" name="Group 53"/>
              <p:cNvGrpSpPr/>
              <p:nvPr/>
            </p:nvGrpSpPr>
            <p:grpSpPr>
              <a:xfrm>
                <a:off x="14229860" y="2960657"/>
                <a:ext cx="1055210" cy="818418"/>
                <a:chOff x="7576214" y="2496690"/>
                <a:chExt cx="1055210" cy="818418"/>
              </a:xfrm>
            </p:grpSpPr>
            <p:sp>
              <p:nvSpPr>
                <p:cNvPr id="55" name="Rounded Rectangle 54"/>
                <p:cNvSpPr/>
                <p:nvPr/>
              </p:nvSpPr>
              <p:spPr>
                <a:xfrm>
                  <a:off x="7576214" y="2496690"/>
                  <a:ext cx="1055210" cy="818418"/>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p:pic>
              <p:nvPicPr>
                <p:cNvPr id="56" name="Picture 55"/>
                <p:cNvPicPr>
                  <a:picLocks noChangeAspect="1"/>
                </p:cNvPicPr>
                <p:nvPr/>
              </p:nvPicPr>
              <p:blipFill>
                <a:blip r:embed="rId15"/>
                <a:stretch>
                  <a:fillRect/>
                </a:stretch>
              </p:blipFill>
              <p:spPr>
                <a:xfrm>
                  <a:off x="7625576" y="2583528"/>
                  <a:ext cx="288616" cy="171886"/>
                </a:xfrm>
                <a:prstGeom prst="rect">
                  <a:avLst/>
                </a:prstGeom>
              </p:spPr>
            </p:pic>
            <p:pic>
              <p:nvPicPr>
                <p:cNvPr id="57" name="Picture 56"/>
                <p:cNvPicPr>
                  <a:picLocks noChangeAspect="1"/>
                </p:cNvPicPr>
                <p:nvPr/>
              </p:nvPicPr>
              <p:blipFill rotWithShape="1">
                <a:blip r:embed="rId16"/>
                <a:srcRect l="1" t="1" r="3163" b="-1"/>
                <a:stretch/>
              </p:blipFill>
              <p:spPr>
                <a:xfrm>
                  <a:off x="7619536" y="2823213"/>
                  <a:ext cx="288616" cy="158095"/>
                </a:xfrm>
                <a:prstGeom prst="rect">
                  <a:avLst/>
                </a:prstGeom>
              </p:spPr>
            </p:pic>
            <p:sp>
              <p:nvSpPr>
                <p:cNvPr id="58" name="TextBox 57"/>
                <p:cNvSpPr txBox="1"/>
                <p:nvPr/>
              </p:nvSpPr>
              <p:spPr>
                <a:xfrm>
                  <a:off x="7878951" y="2515582"/>
                  <a:ext cx="752473" cy="307777"/>
                </a:xfrm>
                <a:prstGeom prst="rect">
                  <a:avLst/>
                </a:prstGeom>
                <a:noFill/>
              </p:spPr>
              <p:txBody>
                <a:bodyPr wrap="square" rtlCol="0">
                  <a:spAutoFit/>
                </a:bodyPr>
                <a:lstStyle/>
                <a:p>
                  <a:r>
                    <a:rPr lang="en-US" sz="1400" dirty="0" smtClean="0">
                      <a:solidFill>
                        <a:schemeClr val="accent1">
                          <a:lumMod val="75000"/>
                        </a:schemeClr>
                      </a:solidFill>
                    </a:rPr>
                    <a:t>Proton</a:t>
                  </a:r>
                  <a:endParaRPr lang="en-US" sz="1400" dirty="0">
                    <a:solidFill>
                      <a:schemeClr val="accent1">
                        <a:lumMod val="75000"/>
                      </a:schemeClr>
                    </a:solidFill>
                  </a:endParaRPr>
                </a:p>
              </p:txBody>
            </p:sp>
            <p:sp>
              <p:nvSpPr>
                <p:cNvPr id="59" name="TextBox 58"/>
                <p:cNvSpPr txBox="1"/>
                <p:nvPr/>
              </p:nvSpPr>
              <p:spPr>
                <a:xfrm>
                  <a:off x="7878951" y="2741331"/>
                  <a:ext cx="692000" cy="307777"/>
                </a:xfrm>
                <a:prstGeom prst="rect">
                  <a:avLst/>
                </a:prstGeom>
                <a:noFill/>
              </p:spPr>
              <p:txBody>
                <a:bodyPr wrap="square" rtlCol="0">
                  <a:spAutoFit/>
                </a:bodyPr>
                <a:lstStyle/>
                <a:p>
                  <a:r>
                    <a:rPr lang="en-US" sz="1400" dirty="0" smtClean="0">
                      <a:solidFill>
                        <a:srgbClr val="FF0000"/>
                      </a:solidFill>
                    </a:rPr>
                    <a:t>Iron</a:t>
                  </a:r>
                  <a:endParaRPr lang="en-US" sz="1400" dirty="0">
                    <a:solidFill>
                      <a:srgbClr val="FF0000"/>
                    </a:solidFill>
                  </a:endParaRPr>
                </a:p>
              </p:txBody>
            </p:sp>
            <p:sp>
              <p:nvSpPr>
                <p:cNvPr id="60" name="TextBox 59"/>
                <p:cNvSpPr txBox="1"/>
                <p:nvPr/>
              </p:nvSpPr>
              <p:spPr>
                <a:xfrm>
                  <a:off x="7879776" y="2979613"/>
                  <a:ext cx="692000" cy="307777"/>
                </a:xfrm>
                <a:prstGeom prst="rect">
                  <a:avLst/>
                </a:prstGeom>
                <a:noFill/>
              </p:spPr>
              <p:txBody>
                <a:bodyPr wrap="square" rtlCol="0">
                  <a:spAutoFit/>
                </a:bodyPr>
                <a:lstStyle/>
                <a:p>
                  <a:r>
                    <a:rPr lang="en-US" sz="1400" dirty="0" smtClean="0">
                      <a:solidFill>
                        <a:srgbClr val="00B050"/>
                      </a:solidFill>
                    </a:rPr>
                    <a:t>Data</a:t>
                  </a:r>
                  <a:endParaRPr lang="en-US" sz="1400" dirty="0">
                    <a:solidFill>
                      <a:srgbClr val="00B050"/>
                    </a:solidFill>
                  </a:endParaRPr>
                </a:p>
              </p:txBody>
            </p:sp>
            <p:cxnSp>
              <p:nvCxnSpPr>
                <p:cNvPr id="61" name="Straight Connector 60"/>
                <p:cNvCxnSpPr/>
                <p:nvPr/>
              </p:nvCxnSpPr>
              <p:spPr>
                <a:xfrm>
                  <a:off x="7653640" y="3142946"/>
                  <a:ext cx="23927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2" name="Rounded Rectangle 61"/>
              <p:cNvSpPr/>
              <p:nvPr/>
            </p:nvSpPr>
            <p:spPr>
              <a:xfrm>
                <a:off x="11833443" y="1030007"/>
                <a:ext cx="3294503" cy="368868"/>
              </a:xfrm>
              <a:prstGeom prst="roundRect">
                <a:avLst/>
              </a:prstGeom>
              <a:solidFill>
                <a:schemeClr val="bg1"/>
              </a:solidFill>
              <a:ln w="666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Total Component and data</a:t>
                </a:r>
              </a:p>
            </p:txBody>
          </p:sp>
        </p:grpSp>
        <p:cxnSp>
          <p:nvCxnSpPr>
            <p:cNvPr id="18" name="Straight Connector 17"/>
            <p:cNvCxnSpPr/>
            <p:nvPr/>
          </p:nvCxnSpPr>
          <p:spPr>
            <a:xfrm>
              <a:off x="2214470" y="5555402"/>
              <a:ext cx="4330737" cy="503726"/>
            </a:xfrm>
            <a:prstGeom prst="line">
              <a:avLst/>
            </a:prstGeom>
            <a:ln w="41275">
              <a:solidFill>
                <a:srgbClr val="8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990804" y="1782544"/>
              <a:ext cx="685427" cy="2762469"/>
            </a:xfrm>
            <a:prstGeom prst="line">
              <a:avLst/>
            </a:prstGeom>
            <a:ln w="41275">
              <a:solidFill>
                <a:srgbClr val="8000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829940" y="5383897"/>
              <a:ext cx="918105" cy="595927"/>
            </a:xfrm>
            <a:prstGeom prst="line">
              <a:avLst/>
            </a:prstGeom>
            <a:ln w="41275">
              <a:solidFill>
                <a:srgbClr val="8000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23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par>
                                <p:cTn id="77" presetID="10" presetClass="exit" presetSubtype="0" fill="hold"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4"/>
                                        </p:tgtEl>
                                      </p:cBhvr>
                                    </p:animEffect>
                                    <p:set>
                                      <p:cBhvr>
                                        <p:cTn id="97" dur="1" fill="hold">
                                          <p:stCondLst>
                                            <p:cond delay="499"/>
                                          </p:stCondLst>
                                        </p:cTn>
                                        <p:tgtEl>
                                          <p:spTgt spid="1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 calcmode="lin" valueType="num">
                                      <p:cBhvr>
                                        <p:cTn id="105" dur="500" fill="hold"/>
                                        <p:tgtEl>
                                          <p:spTgt spid="79"/>
                                        </p:tgtEl>
                                        <p:attrNameLst>
                                          <p:attrName>ppt_w</p:attrName>
                                        </p:attrNameLst>
                                      </p:cBhvr>
                                      <p:tavLst>
                                        <p:tav tm="0">
                                          <p:val>
                                            <p:fltVal val="0"/>
                                          </p:val>
                                        </p:tav>
                                        <p:tav tm="100000">
                                          <p:val>
                                            <p:strVal val="#ppt_w"/>
                                          </p:val>
                                        </p:tav>
                                      </p:tavLst>
                                    </p:anim>
                                    <p:anim calcmode="lin" valueType="num">
                                      <p:cBhvr>
                                        <p:cTn id="106" dur="500" fill="hold"/>
                                        <p:tgtEl>
                                          <p:spTgt spid="79"/>
                                        </p:tgtEl>
                                        <p:attrNameLst>
                                          <p:attrName>ppt_h</p:attrName>
                                        </p:attrNameLst>
                                      </p:cBhvr>
                                      <p:tavLst>
                                        <p:tav tm="0">
                                          <p:val>
                                            <p:fltVal val="0"/>
                                          </p:val>
                                        </p:tav>
                                        <p:tav tm="100000">
                                          <p:val>
                                            <p:strVal val="#ppt_h"/>
                                          </p:val>
                                        </p:tav>
                                      </p:tavLst>
                                    </p:anim>
                                    <p:animEffect transition="in" filter="fade">
                                      <p:cBhvr>
                                        <p:cTn id="107" dur="500"/>
                                        <p:tgtEl>
                                          <p:spTgt spid="79"/>
                                        </p:tgtEl>
                                      </p:cBhvr>
                                    </p:animEffect>
                                  </p:childTnLst>
                                </p:cTn>
                              </p:par>
                              <p:par>
                                <p:cTn id="108" presetID="49" presetClass="path" presetSubtype="0" accel="50000" decel="50000" fill="hold" nodeType="withEffect">
                                  <p:stCondLst>
                                    <p:cond delay="0"/>
                                  </p:stCondLst>
                                  <p:childTnLst>
                                    <p:animMotion origin="layout" path="M 0.25902 0.23681 L 3.05556E-6 -2.59259E-6 " pathEditMode="relative" rAng="0" ptsTypes="AA">
                                      <p:cBhvr>
                                        <p:cTn id="109" dur="500" fill="hold"/>
                                        <p:tgtEl>
                                          <p:spTgt spid="79"/>
                                        </p:tgtEl>
                                        <p:attrNameLst>
                                          <p:attrName>ppt_x</p:attrName>
                                          <p:attrName>ppt_y</p:attrName>
                                        </p:attrNameLst>
                                      </p:cBhvr>
                                      <p:rCtr x="-12951"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13" grpId="1"/>
      <p:bldP spid="15" grpId="0"/>
      <p:bldP spid="15" grpId="1"/>
      <p:bldP spid="21" grpId="0" animBg="1"/>
      <p:bldP spid="22" grpId="0" animBg="1"/>
      <p:bldP spid="26" grpId="0" animBg="1"/>
      <p:bldP spid="27" grpId="0"/>
      <p:bldP spid="28" grpId="0"/>
      <p:bldP spid="29" grpId="0" animBg="1"/>
      <p:bldP spid="30" grpId="0" animBg="1"/>
      <p:bldP spid="31" grpId="0" animBg="1"/>
      <p:bldP spid="81" grpId="0" animBg="1"/>
      <p:bldP spid="82" grpId="0"/>
      <p:bldP spid="83" grpId="0" animBg="1"/>
      <p:bldP spid="84" grpId="0" animBg="1"/>
      <p:bldP spid="8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Energy estimator</a:t>
            </a:r>
            <a:endParaRPr lang="en-US" dirty="0"/>
          </a:p>
        </p:txBody>
      </p:sp>
      <p:sp>
        <p:nvSpPr>
          <p:cNvPr id="3" name="Slide Number Placeholder 2"/>
          <p:cNvSpPr>
            <a:spLocks noGrp="1"/>
          </p:cNvSpPr>
          <p:nvPr>
            <p:ph type="sldNum" sz="quarter" idx="12"/>
          </p:nvPr>
        </p:nvSpPr>
        <p:spPr/>
        <p:txBody>
          <a:bodyPr/>
          <a:lstStyle/>
          <a:p>
            <a:fld id="{8745C66F-FC7B-4C52-931F-EAABACA1CBDF}" type="slidenum">
              <a:rPr lang="en-US" smtClean="0"/>
              <a:pPr/>
              <a:t>25</a:t>
            </a:fld>
            <a:endParaRPr lang="en-US" dirty="0"/>
          </a:p>
        </p:txBody>
      </p:sp>
      <p:pic>
        <p:nvPicPr>
          <p:cNvPr id="6" name="Picture 5"/>
          <p:cNvPicPr>
            <a:picLocks noChangeAspect="1"/>
          </p:cNvPicPr>
          <p:nvPr/>
        </p:nvPicPr>
        <p:blipFill>
          <a:blip r:embed="rId3"/>
          <a:stretch>
            <a:fillRect/>
          </a:stretch>
        </p:blipFill>
        <p:spPr>
          <a:xfrm>
            <a:off x="4084792" y="1248632"/>
            <a:ext cx="3127329" cy="2399590"/>
          </a:xfrm>
          <a:prstGeom prst="rect">
            <a:avLst/>
          </a:prstGeom>
        </p:spPr>
      </p:pic>
      <p:pic>
        <p:nvPicPr>
          <p:cNvPr id="7" name="Picture 6"/>
          <p:cNvPicPr>
            <a:picLocks noChangeAspect="1"/>
          </p:cNvPicPr>
          <p:nvPr/>
        </p:nvPicPr>
        <p:blipFill>
          <a:blip r:embed="rId4"/>
          <a:stretch>
            <a:fillRect/>
          </a:stretch>
        </p:blipFill>
        <p:spPr>
          <a:xfrm>
            <a:off x="7461818" y="2448427"/>
            <a:ext cx="1599703" cy="1229786"/>
          </a:xfrm>
          <a:prstGeom prst="rect">
            <a:avLst/>
          </a:prstGeom>
        </p:spPr>
      </p:pic>
      <p:pic>
        <p:nvPicPr>
          <p:cNvPr id="8" name="Picture 7"/>
          <p:cNvPicPr>
            <a:picLocks noChangeAspect="1"/>
          </p:cNvPicPr>
          <p:nvPr/>
        </p:nvPicPr>
        <p:blipFill>
          <a:blip r:embed="rId5"/>
          <a:stretch>
            <a:fillRect/>
          </a:stretch>
        </p:blipFill>
        <p:spPr>
          <a:xfrm>
            <a:off x="7474150" y="1227168"/>
            <a:ext cx="1575037" cy="1183159"/>
          </a:xfrm>
          <a:prstGeom prst="rect">
            <a:avLst/>
          </a:prstGeom>
        </p:spPr>
      </p:pic>
      <p:sp>
        <p:nvSpPr>
          <p:cNvPr id="9" name="Rounded Rectangle 8"/>
          <p:cNvSpPr/>
          <p:nvPr/>
        </p:nvSpPr>
        <p:spPr>
          <a:xfrm>
            <a:off x="4572000" y="969928"/>
            <a:ext cx="2242629" cy="368868"/>
          </a:xfrm>
          <a:prstGeom prst="roundRect">
            <a:avLst/>
          </a:prstGeom>
          <a:solidFill>
            <a:schemeClr val="bg1"/>
          </a:solidFill>
          <a:ln w="666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Total Signal</a:t>
            </a:r>
          </a:p>
        </p:txBody>
      </p:sp>
      <p:pic>
        <p:nvPicPr>
          <p:cNvPr id="11" name="Picture 10"/>
          <p:cNvPicPr>
            <a:picLocks noChangeAspect="1"/>
          </p:cNvPicPr>
          <p:nvPr/>
        </p:nvPicPr>
        <p:blipFill>
          <a:blip r:embed="rId6"/>
          <a:stretch>
            <a:fillRect/>
          </a:stretch>
        </p:blipFill>
        <p:spPr>
          <a:xfrm>
            <a:off x="1355764" y="4665146"/>
            <a:ext cx="2887535" cy="1910429"/>
          </a:xfrm>
          <a:prstGeom prst="rect">
            <a:avLst/>
          </a:prstGeom>
        </p:spPr>
      </p:pic>
      <p:pic>
        <p:nvPicPr>
          <p:cNvPr id="14" name="Picture 13"/>
          <p:cNvPicPr>
            <a:picLocks noChangeAspect="1"/>
          </p:cNvPicPr>
          <p:nvPr/>
        </p:nvPicPr>
        <p:blipFill>
          <a:blip r:embed="rId7"/>
          <a:stretch>
            <a:fillRect/>
          </a:stretch>
        </p:blipFill>
        <p:spPr>
          <a:xfrm>
            <a:off x="5028426" y="4674573"/>
            <a:ext cx="2899516" cy="1949356"/>
          </a:xfrm>
          <a:prstGeom prst="rect">
            <a:avLst/>
          </a:prstGeom>
        </p:spPr>
      </p:pic>
      <p:sp>
        <p:nvSpPr>
          <p:cNvPr id="15" name="Rounded Rectangle 14"/>
          <p:cNvSpPr/>
          <p:nvPr/>
        </p:nvSpPr>
        <p:spPr>
          <a:xfrm>
            <a:off x="8018420" y="1157617"/>
            <a:ext cx="591428" cy="210043"/>
          </a:xfrm>
          <a:prstGeom prst="roundRect">
            <a:avLst/>
          </a:prstGeom>
          <a:solidFill>
            <a:schemeClr val="bg1"/>
          </a:solidFill>
          <a:ln w="4445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rgbClr val="800000"/>
                </a:solidFill>
                <a:latin typeface="Calibri" pitchFamily="34" charset="0"/>
                <a:cs typeface="Arial" pitchFamily="34" charset="0"/>
              </a:rPr>
              <a:t>MU</a:t>
            </a:r>
          </a:p>
        </p:txBody>
      </p:sp>
      <p:sp>
        <p:nvSpPr>
          <p:cNvPr id="16" name="Rounded Rectangle 15"/>
          <p:cNvSpPr/>
          <p:nvPr/>
        </p:nvSpPr>
        <p:spPr>
          <a:xfrm>
            <a:off x="7990480" y="2402706"/>
            <a:ext cx="591428" cy="210043"/>
          </a:xfrm>
          <a:prstGeom prst="roundRect">
            <a:avLst/>
          </a:prstGeom>
          <a:solidFill>
            <a:schemeClr val="bg1"/>
          </a:solidFill>
          <a:ln w="4445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rgbClr val="800000"/>
                </a:solidFill>
                <a:latin typeface="Calibri" pitchFamily="34" charset="0"/>
                <a:cs typeface="Arial" pitchFamily="34" charset="0"/>
              </a:rPr>
              <a:t>EM</a:t>
            </a:r>
          </a:p>
        </p:txBody>
      </p:sp>
      <mc:AlternateContent xmlns:mc="http://schemas.openxmlformats.org/markup-compatibility/2006">
        <mc:Choice xmlns:a14="http://schemas.microsoft.com/office/drawing/2010/main" Requires="a14">
          <p:sp>
            <p:nvSpPr>
              <p:cNvPr id="18" name="Content Placeholder 2"/>
              <p:cNvSpPr>
                <a:spLocks noGrp="1"/>
              </p:cNvSpPr>
              <p:nvPr>
                <p:ph idx="1"/>
              </p:nvPr>
            </p:nvSpPr>
            <p:spPr>
              <a:xfrm>
                <a:off x="326186" y="1163190"/>
                <a:ext cx="3586293" cy="1959116"/>
              </a:xfrm>
            </p:spPr>
            <p:txBody>
              <a:bodyPr>
                <a:normAutofit/>
              </a:bodyPr>
              <a:lstStyle/>
              <a:p>
                <a14:m>
                  <m:oMath xmlns:m="http://schemas.openxmlformats.org/officeDocument/2006/math">
                    <m:sSub>
                      <m:sSubPr>
                        <m:ctrlPr>
                          <a:rPr lang="pt-PT" sz="1800" b="0" i="1" smtClean="0">
                            <a:latin typeface="Cambria Math" panose="02040503050406030204" pitchFamily="18" charset="0"/>
                          </a:rPr>
                        </m:ctrlPr>
                      </m:sSubPr>
                      <m:e>
                        <m:r>
                          <a:rPr lang="pt-PT" sz="1800" b="0" i="1" smtClean="0">
                            <a:latin typeface="Cambria Math" panose="02040503050406030204" pitchFamily="18" charset="0"/>
                          </a:rPr>
                          <m:t>𝑆</m:t>
                        </m:r>
                      </m:e>
                      <m:sub>
                        <m:r>
                          <a:rPr lang="pt-PT" sz="1800" b="0" i="1" smtClean="0">
                            <a:latin typeface="Cambria Math" panose="02040503050406030204" pitchFamily="18" charset="0"/>
                          </a:rPr>
                          <m:t>38</m:t>
                        </m:r>
                      </m:sub>
                    </m:sSub>
                  </m:oMath>
                </a14:m>
                <a:r>
                  <a:rPr lang="en-GB" sz="1800" b="0" i="0" dirty="0" smtClean="0"/>
                  <a:t> Is used as energy estimator</a:t>
                </a:r>
              </a:p>
              <a:p>
                <a:pPr marL="536575" lvl="1"/>
                <a14:m>
                  <m:oMath xmlns:m="http://schemas.openxmlformats.org/officeDocument/2006/math">
                    <m:sSub>
                      <m:sSubPr>
                        <m:ctrlPr>
                          <a:rPr lang="en-US" sz="1400" b="0" i="1" smtClean="0">
                            <a:solidFill>
                              <a:schemeClr val="tx1">
                                <a:lumMod val="85000"/>
                                <a:lumOff val="15000"/>
                              </a:schemeClr>
                            </a:solidFill>
                            <a:latin typeface="Cambria Math" panose="02040503050406030204" pitchFamily="18" charset="0"/>
                          </a:rPr>
                        </m:ctrlPr>
                      </m:sSubPr>
                      <m:e>
                        <m:r>
                          <a:rPr lang="en-US" sz="1400" b="0" i="1" smtClean="0">
                            <a:solidFill>
                              <a:schemeClr val="tx1">
                                <a:lumMod val="85000"/>
                                <a:lumOff val="15000"/>
                              </a:schemeClr>
                            </a:solidFill>
                            <a:latin typeface="Cambria Math" panose="02040503050406030204" pitchFamily="18" charset="0"/>
                          </a:rPr>
                          <m:t>𝑆</m:t>
                        </m:r>
                      </m:e>
                      <m:sub>
                        <m:r>
                          <a:rPr lang="en-US" sz="1400" b="0" i="1" smtClean="0">
                            <a:solidFill>
                              <a:schemeClr val="tx1">
                                <a:lumMod val="85000"/>
                                <a:lumOff val="15000"/>
                              </a:schemeClr>
                            </a:solidFill>
                            <a:latin typeface="Cambria Math" panose="02040503050406030204" pitchFamily="18" charset="0"/>
                          </a:rPr>
                          <m:t>1000</m:t>
                        </m:r>
                      </m:sub>
                    </m:sSub>
                  </m:oMath>
                </a14:m>
                <a:r>
                  <a:rPr lang="en-US" sz="1400" dirty="0" smtClean="0">
                    <a:solidFill>
                      <a:schemeClr val="tx1">
                        <a:lumMod val="85000"/>
                        <a:lumOff val="15000"/>
                      </a:schemeClr>
                    </a:solidFill>
                    <a:latin typeface="+mn-lt"/>
                  </a:rPr>
                  <a:t> is converted to </a:t>
                </a:r>
                <a14:m>
                  <m:oMath xmlns:m="http://schemas.openxmlformats.org/officeDocument/2006/math">
                    <m:sSub>
                      <m:sSubPr>
                        <m:ctrlPr>
                          <a:rPr lang="en-US" sz="1400" b="0" i="1" smtClean="0">
                            <a:solidFill>
                              <a:schemeClr val="tx1">
                                <a:lumMod val="85000"/>
                                <a:lumOff val="15000"/>
                              </a:schemeClr>
                            </a:solidFill>
                            <a:latin typeface="Cambria Math" panose="02040503050406030204" pitchFamily="18" charset="0"/>
                          </a:rPr>
                        </m:ctrlPr>
                      </m:sSubPr>
                      <m:e>
                        <m:r>
                          <a:rPr lang="en-US" sz="1400" b="0" i="1" smtClean="0">
                            <a:solidFill>
                              <a:schemeClr val="tx1">
                                <a:lumMod val="85000"/>
                                <a:lumOff val="15000"/>
                              </a:schemeClr>
                            </a:solidFill>
                            <a:latin typeface="Cambria Math" panose="02040503050406030204" pitchFamily="18" charset="0"/>
                          </a:rPr>
                          <m:t>𝑆</m:t>
                        </m:r>
                      </m:e>
                      <m:sub>
                        <m:r>
                          <a:rPr lang="en-US" sz="1400" b="0" i="1" smtClean="0">
                            <a:solidFill>
                              <a:schemeClr val="tx1">
                                <a:lumMod val="85000"/>
                                <a:lumOff val="15000"/>
                              </a:schemeClr>
                            </a:solidFill>
                            <a:latin typeface="Cambria Math" panose="02040503050406030204" pitchFamily="18" charset="0"/>
                          </a:rPr>
                          <m:t>38</m:t>
                        </m:r>
                      </m:sub>
                    </m:sSub>
                  </m:oMath>
                </a14:m>
                <a:endParaRPr lang="en-US" sz="1400" i="0" dirty="0" smtClean="0">
                  <a:solidFill>
                    <a:schemeClr val="tx1">
                      <a:lumMod val="85000"/>
                      <a:lumOff val="15000"/>
                    </a:schemeClr>
                  </a:solidFill>
                  <a:latin typeface="+mn-lt"/>
                </a:endParaRPr>
              </a:p>
              <a:p>
                <a:pPr marL="868363" lvl="2"/>
                <a:endParaRPr lang="en-US" sz="1200" dirty="0">
                  <a:solidFill>
                    <a:schemeClr val="tx1">
                      <a:lumMod val="85000"/>
                      <a:lumOff val="15000"/>
                    </a:schemeClr>
                  </a:solidFill>
                  <a:latin typeface="+mn-lt"/>
                </a:endParaRPr>
              </a:p>
              <a:p>
                <a:pPr marL="868363" lvl="2"/>
                <a:endParaRPr lang="en-US" sz="1200" i="0" dirty="0" smtClean="0">
                  <a:solidFill>
                    <a:schemeClr val="tx1">
                      <a:lumMod val="85000"/>
                      <a:lumOff val="15000"/>
                    </a:schemeClr>
                  </a:solidFill>
                  <a:latin typeface="+mn-lt"/>
                </a:endParaRPr>
              </a:p>
              <a:p>
                <a:pPr marL="868363" lvl="2"/>
                <a:endParaRPr lang="en-US" sz="1200" dirty="0">
                  <a:solidFill>
                    <a:schemeClr val="tx1">
                      <a:lumMod val="85000"/>
                      <a:lumOff val="15000"/>
                    </a:schemeClr>
                  </a:solidFill>
                  <a:latin typeface="+mn-lt"/>
                </a:endParaRPr>
              </a:p>
              <a:p>
                <a:pPr marL="868363" lvl="2"/>
                <a:endParaRPr lang="en-US" sz="1200" i="0" dirty="0" smtClean="0">
                  <a:solidFill>
                    <a:schemeClr val="tx1">
                      <a:lumMod val="85000"/>
                      <a:lumOff val="15000"/>
                    </a:schemeClr>
                  </a:solidFill>
                  <a:latin typeface="+mn-lt"/>
                </a:endParaRPr>
              </a:p>
              <a:p>
                <a:pPr marL="536575" lvl="1"/>
                <a14:m>
                  <m:oMath xmlns:m="http://schemas.openxmlformats.org/officeDocument/2006/math">
                    <m:sSub>
                      <m:sSubPr>
                        <m:ctrlPr>
                          <a:rPr lang="en-US" sz="1400" i="1">
                            <a:solidFill>
                              <a:schemeClr val="tx1">
                                <a:lumMod val="85000"/>
                                <a:lumOff val="15000"/>
                              </a:schemeClr>
                            </a:solidFill>
                            <a:latin typeface="Cambria Math" panose="02040503050406030204" pitchFamily="18" charset="0"/>
                          </a:rPr>
                        </m:ctrlPr>
                      </m:sSubPr>
                      <m:e>
                        <m:r>
                          <a:rPr lang="en-US" sz="1400" i="1">
                            <a:solidFill>
                              <a:schemeClr val="tx1">
                                <a:lumMod val="85000"/>
                                <a:lumOff val="15000"/>
                              </a:schemeClr>
                            </a:solidFill>
                            <a:latin typeface="Cambria Math" panose="02040503050406030204" pitchFamily="18" charset="0"/>
                          </a:rPr>
                          <m:t>𝑆</m:t>
                        </m:r>
                      </m:e>
                      <m:sub>
                        <m:r>
                          <a:rPr lang="en-US" sz="1400" i="1">
                            <a:solidFill>
                              <a:schemeClr val="tx1">
                                <a:lumMod val="85000"/>
                                <a:lumOff val="15000"/>
                              </a:schemeClr>
                            </a:solidFill>
                            <a:latin typeface="Cambria Math" panose="02040503050406030204" pitchFamily="18" charset="0"/>
                          </a:rPr>
                          <m:t>38</m:t>
                        </m:r>
                      </m:sub>
                    </m:sSub>
                  </m:oMath>
                </a14:m>
                <a:r>
                  <a:rPr lang="en-US" sz="1400" i="0" dirty="0" smtClean="0">
                    <a:solidFill>
                      <a:schemeClr val="tx1">
                        <a:lumMod val="85000"/>
                        <a:lumOff val="15000"/>
                      </a:schemeClr>
                    </a:solidFill>
                    <a:latin typeface="+mn-lt"/>
                  </a:rPr>
                  <a:t> is calibrated with energy</a:t>
                </a:r>
              </a:p>
            </p:txBody>
          </p:sp>
        </mc:Choice>
        <mc:Fallback>
          <p:sp>
            <p:nvSpPr>
              <p:cNvPr id="18" name="Content Placeholder 2"/>
              <p:cNvSpPr>
                <a:spLocks noGrp="1" noRot="1" noChangeAspect="1" noMove="1" noResize="1" noEditPoints="1" noAdjustHandles="1" noChangeArrowheads="1" noChangeShapeType="1" noTextEdit="1"/>
              </p:cNvSpPr>
              <p:nvPr>
                <p:ph idx="1"/>
              </p:nvPr>
            </p:nvSpPr>
            <p:spPr>
              <a:xfrm>
                <a:off x="326186" y="1163190"/>
                <a:ext cx="3586293" cy="1959116"/>
              </a:xfrm>
              <a:blipFill rotWithShape="0">
                <a:blip r:embed="rId8"/>
                <a:stretch>
                  <a:fillRect l="-1190" t="-3115"/>
                </a:stretch>
              </a:blipFill>
            </p:spPr>
            <p:txBody>
              <a:bodyPr/>
              <a:lstStyle/>
              <a:p>
                <a:r>
                  <a:rPr lang="en-US">
                    <a:noFill/>
                  </a:rPr>
                  <a:t> </a:t>
                </a:r>
              </a:p>
            </p:txBody>
          </p:sp>
        </mc:Fallback>
      </mc:AlternateContent>
      <p:sp>
        <p:nvSpPr>
          <p:cNvPr id="19" name="Rounded Rectangle 18"/>
          <p:cNvSpPr/>
          <p:nvPr/>
        </p:nvSpPr>
        <p:spPr>
          <a:xfrm>
            <a:off x="672655" y="3716314"/>
            <a:ext cx="4355771" cy="48817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smtClean="0">
                <a:solidFill>
                  <a:schemeClr val="bg1"/>
                </a:solidFill>
                <a:latin typeface="Calibri" pitchFamily="34" charset="0"/>
                <a:cs typeface="Arial" pitchFamily="34" charset="0"/>
              </a:rPr>
              <a:t>Energy resolution</a:t>
            </a:r>
            <a:endParaRPr lang="en-US" sz="1400" dirty="0">
              <a:solidFill>
                <a:schemeClr val="bg1"/>
              </a:solidFill>
              <a:latin typeface="Calibri" pitchFamily="34" charset="0"/>
              <a:cs typeface="Arial" pitchFamily="34" charset="0"/>
            </a:endParaRPr>
          </a:p>
        </p:txBody>
      </p:sp>
      <p:sp>
        <p:nvSpPr>
          <p:cNvPr id="20" name="Rounded Rectangle 19"/>
          <p:cNvSpPr/>
          <p:nvPr/>
        </p:nvSpPr>
        <p:spPr>
          <a:xfrm>
            <a:off x="1127371" y="1825364"/>
            <a:ext cx="2247425" cy="463335"/>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1308275" y="1912080"/>
                <a:ext cx="19949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38</m:t>
                          </m:r>
                        </m:sub>
                      </m:sSub>
                      <m:r>
                        <a:rPr lang="pt-PT" b="0" i="1" smtClean="0">
                          <a:latin typeface="Cambria Math" panose="02040503050406030204" pitchFamily="18" charset="0"/>
                        </a:rPr>
                        <m:t>=</m:t>
                      </m:r>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1000</m:t>
                          </m:r>
                        </m:sub>
                      </m:sSub>
                      <m:r>
                        <a:rPr lang="pt-PT" b="0" i="1" smtClean="0">
                          <a:latin typeface="Cambria Math" panose="02040503050406030204" pitchFamily="18" charset="0"/>
                        </a:rPr>
                        <m:t>/</m:t>
                      </m:r>
                      <m:r>
                        <a:rPr lang="pt-PT" b="0" i="1" smtClean="0">
                          <a:latin typeface="Cambria Math" panose="02040503050406030204" pitchFamily="18" charset="0"/>
                        </a:rPr>
                        <m:t>𝐶𝐼𝐶</m:t>
                      </m:r>
                      <m:r>
                        <a:rPr lang="pt-PT" b="0" i="1" smtClean="0">
                          <a:latin typeface="Cambria Math" panose="02040503050406030204" pitchFamily="18" charset="0"/>
                        </a:rPr>
                        <m:t>(</m:t>
                      </m:r>
                      <m:r>
                        <a:rPr lang="pt-PT" b="0" i="1" smtClean="0">
                          <a:latin typeface="Cambria Math" panose="02040503050406030204" pitchFamily="18" charset="0"/>
                        </a:rPr>
                        <m:t>𝜃</m:t>
                      </m:r>
                      <m:r>
                        <a:rPr lang="pt-PT" b="0" i="1" smtClean="0">
                          <a:latin typeface="Cambria Math" panose="02040503050406030204" pitchFamily="18" charset="0"/>
                        </a:rPr>
                        <m:t>)</m:t>
                      </m:r>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1308275" y="1912080"/>
                <a:ext cx="1994905" cy="276999"/>
              </a:xfrm>
              <a:prstGeom prst="rect">
                <a:avLst/>
              </a:prstGeom>
              <a:blipFill rotWithShape="0">
                <a:blip r:embed="rId9"/>
                <a:stretch>
                  <a:fillRect l="-2446" t="-4444" r="-3976" b="-35556"/>
                </a:stretch>
              </a:blipFill>
            </p:spPr>
            <p:txBody>
              <a:bodyPr/>
              <a:lstStyle/>
              <a:p>
                <a:r>
                  <a:rPr lang="en-US">
                    <a:noFill/>
                  </a:rPr>
                  <a:t> </a:t>
                </a:r>
              </a:p>
            </p:txBody>
          </p:sp>
        </mc:Fallback>
      </mc:AlternateContent>
      <p:sp>
        <p:nvSpPr>
          <p:cNvPr id="23" name="Rounded Rectangle 22"/>
          <p:cNvSpPr/>
          <p:nvPr/>
        </p:nvSpPr>
        <p:spPr>
          <a:xfrm>
            <a:off x="2330792" y="4381696"/>
            <a:ext cx="1044004" cy="283667"/>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b="1" dirty="0" err="1" smtClean="0">
                <a:solidFill>
                  <a:srgbClr val="0070C0"/>
                </a:solidFill>
                <a:cs typeface="Arial" pitchFamily="34" charset="0"/>
              </a:rPr>
              <a:t>Proton</a:t>
            </a:r>
            <a:endParaRPr lang="en-GB" b="1" dirty="0" smtClean="0">
              <a:solidFill>
                <a:srgbClr val="0070C0"/>
              </a:solidFill>
              <a:latin typeface="Calibri" pitchFamily="34" charset="0"/>
              <a:cs typeface="Arial" pitchFamily="34" charset="0"/>
            </a:endParaRPr>
          </a:p>
        </p:txBody>
      </p:sp>
      <p:sp>
        <p:nvSpPr>
          <p:cNvPr id="24" name="Rounded Rectangle 23"/>
          <p:cNvSpPr/>
          <p:nvPr/>
        </p:nvSpPr>
        <p:spPr>
          <a:xfrm>
            <a:off x="6168117" y="4381479"/>
            <a:ext cx="1044004" cy="283667"/>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b="1" dirty="0" err="1" smtClean="0">
                <a:solidFill>
                  <a:srgbClr val="FF0000"/>
                </a:solidFill>
                <a:cs typeface="Arial" pitchFamily="34" charset="0"/>
              </a:rPr>
              <a:t>Iron</a:t>
            </a:r>
            <a:endParaRPr lang="en-GB" b="1" dirty="0" smtClean="0">
              <a:solidFill>
                <a:srgbClr val="FF0000"/>
              </a:solidFill>
              <a:latin typeface="Calibri" pitchFamily="34" charset="0"/>
              <a:cs typeface="Arial" pitchFamily="34" charset="0"/>
            </a:endParaRPr>
          </a:p>
        </p:txBody>
      </p:sp>
      <mc:AlternateContent xmlns:mc="http://schemas.openxmlformats.org/markup-compatibility/2006">
        <mc:Choice xmlns:a14="http://schemas.microsoft.com/office/drawing/2010/main" Requires="a14">
          <p:sp>
            <p:nvSpPr>
              <p:cNvPr id="22" name="Rounded Rectangle 21"/>
              <p:cNvSpPr/>
              <p:nvPr/>
            </p:nvSpPr>
            <p:spPr>
              <a:xfrm>
                <a:off x="3207430" y="5047704"/>
                <a:ext cx="1464539" cy="1040376"/>
              </a:xfrm>
              <a:prstGeom prst="roundRect">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chemeClr val="tx1">
                        <a:lumMod val="75000"/>
                        <a:lumOff val="25000"/>
                      </a:schemeClr>
                    </a:solidFill>
                    <a:latin typeface="Calibri" pitchFamily="34" charset="0"/>
                    <a:cs typeface="Arial" pitchFamily="34" charset="0"/>
                  </a:rPr>
                  <a:t>Resolution</a:t>
                </a:r>
                <a:endParaRPr lang="en-GB" sz="1600" dirty="0" smtClean="0">
                  <a:solidFill>
                    <a:schemeClr val="tx1">
                      <a:lumMod val="75000"/>
                      <a:lumOff val="25000"/>
                    </a:schemeClr>
                  </a:solidFill>
                  <a:latin typeface="Calibri" pitchFamily="34" charset="0"/>
                  <a:cs typeface="Arial" pitchFamily="34" charset="0"/>
                </a:endParaRPr>
              </a:p>
              <a:p>
                <a:pPr lvl="0" algn="ctr"/>
                <a:r>
                  <a:rPr lang="en-GB" sz="1600" dirty="0" smtClean="0">
                    <a:solidFill>
                      <a:schemeClr val="tx1">
                        <a:lumMod val="75000"/>
                        <a:lumOff val="25000"/>
                      </a:schemeClr>
                    </a:solidFill>
                    <a:ea typeface="Cambria Math" panose="02040503050406030204" pitchFamily="18" charset="0"/>
                    <a:cs typeface="Arial" pitchFamily="34" charset="0"/>
                  </a:rPr>
                  <a:t>Total </a:t>
                </a:r>
                <a14:m>
                  <m:oMath xmlns:m="http://schemas.openxmlformats.org/officeDocument/2006/math">
                    <m:r>
                      <a:rPr lang="en-GB" sz="160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r>
                      <a:rPr lang="pt-PT" sz="16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14.8%</m:t>
                    </m:r>
                  </m:oMath>
                </a14:m>
                <a:endParaRPr lang="en-GB" sz="1600" dirty="0" smtClean="0">
                  <a:solidFill>
                    <a:schemeClr val="tx1">
                      <a:lumMod val="75000"/>
                      <a:lumOff val="25000"/>
                    </a:schemeClr>
                  </a:solidFill>
                  <a:latin typeface="Calibri" pitchFamily="34" charset="0"/>
                  <a:cs typeface="Arial" pitchFamily="34" charset="0"/>
                </a:endParaRPr>
              </a:p>
              <a:p>
                <a:pPr algn="ctr"/>
                <a:r>
                  <a:rPr lang="en-GB" sz="1600" dirty="0" smtClean="0">
                    <a:solidFill>
                      <a:srgbClr val="FF0000"/>
                    </a:solidFill>
                    <a:ea typeface="Cambria Math" panose="02040503050406030204" pitchFamily="18" charset="0"/>
                    <a:cs typeface="Arial" pitchFamily="34" charset="0"/>
                  </a:rPr>
                  <a:t>EM   </a:t>
                </a:r>
                <a14:m>
                  <m:oMath xmlns:m="http://schemas.openxmlformats.org/officeDocument/2006/math">
                    <m:r>
                      <a:rPr lang="en-GB" sz="1600" i="1" smtClean="0">
                        <a:solidFill>
                          <a:srgbClr val="FF0000"/>
                        </a:solidFill>
                        <a:latin typeface="Cambria Math" panose="02040503050406030204" pitchFamily="18" charset="0"/>
                        <a:ea typeface="Cambria Math" panose="02040503050406030204" pitchFamily="18" charset="0"/>
                        <a:cs typeface="Arial" pitchFamily="34" charset="0"/>
                      </a:rPr>
                      <m:t>~</m:t>
                    </m:r>
                    <m:r>
                      <a:rPr lang="pt-PT" sz="1600" i="1">
                        <a:solidFill>
                          <a:srgbClr val="FF0000"/>
                        </a:solidFill>
                        <a:latin typeface="Cambria Math" panose="02040503050406030204" pitchFamily="18" charset="0"/>
                        <a:ea typeface="Cambria Math" panose="02040503050406030204" pitchFamily="18" charset="0"/>
                        <a:cs typeface="Arial" pitchFamily="34" charset="0"/>
                      </a:rPr>
                      <m:t>1</m:t>
                    </m:r>
                    <m:r>
                      <a:rPr lang="pt-PT" sz="1600" b="0" i="1" smtClean="0">
                        <a:solidFill>
                          <a:srgbClr val="FF0000"/>
                        </a:solidFill>
                        <a:latin typeface="Cambria Math" panose="02040503050406030204" pitchFamily="18" charset="0"/>
                        <a:ea typeface="Cambria Math" panose="02040503050406030204" pitchFamily="18" charset="0"/>
                        <a:cs typeface="Arial" pitchFamily="34" charset="0"/>
                      </a:rPr>
                      <m:t>7.2</m:t>
                    </m:r>
                    <m:r>
                      <a:rPr lang="pt-PT" sz="1600" i="1">
                        <a:solidFill>
                          <a:srgbClr val="FF0000"/>
                        </a:solidFill>
                        <a:latin typeface="Cambria Math" panose="02040503050406030204" pitchFamily="18" charset="0"/>
                        <a:ea typeface="Cambria Math" panose="02040503050406030204" pitchFamily="18" charset="0"/>
                        <a:cs typeface="Arial" pitchFamily="34" charset="0"/>
                      </a:rPr>
                      <m:t>%</m:t>
                    </m:r>
                  </m:oMath>
                </a14:m>
                <a:endParaRPr lang="en-GB" sz="1600" dirty="0">
                  <a:solidFill>
                    <a:srgbClr val="FF0000"/>
                  </a:solidFill>
                  <a:latin typeface="Calibri" pitchFamily="34" charset="0"/>
                  <a:cs typeface="Arial" pitchFamily="34" charset="0"/>
                </a:endParaRPr>
              </a:p>
              <a:p>
                <a:pPr algn="ctr"/>
                <a:r>
                  <a:rPr lang="en-GB" sz="1600" dirty="0" smtClean="0">
                    <a:solidFill>
                      <a:srgbClr val="0070C0"/>
                    </a:solidFill>
                    <a:ea typeface="Cambria Math" panose="02040503050406030204" pitchFamily="18" charset="0"/>
                    <a:cs typeface="Arial" pitchFamily="34" charset="0"/>
                  </a:rPr>
                  <a:t>MU  </a:t>
                </a:r>
                <a14:m>
                  <m:oMath xmlns:m="http://schemas.openxmlformats.org/officeDocument/2006/math">
                    <m:r>
                      <a:rPr lang="en-GB" sz="1600" i="1" smtClean="0">
                        <a:solidFill>
                          <a:srgbClr val="0070C0"/>
                        </a:solidFill>
                        <a:latin typeface="Cambria Math" panose="02040503050406030204" pitchFamily="18" charset="0"/>
                        <a:ea typeface="Cambria Math" panose="02040503050406030204" pitchFamily="18" charset="0"/>
                        <a:cs typeface="Arial" pitchFamily="34" charset="0"/>
                      </a:rPr>
                      <m:t>~</m:t>
                    </m:r>
                    <m:r>
                      <a:rPr lang="pt-PT" sz="1600" i="1">
                        <a:solidFill>
                          <a:srgbClr val="0070C0"/>
                        </a:solidFill>
                        <a:latin typeface="Cambria Math" panose="02040503050406030204" pitchFamily="18" charset="0"/>
                        <a:ea typeface="Cambria Math" panose="02040503050406030204" pitchFamily="18" charset="0"/>
                        <a:cs typeface="Arial" pitchFamily="34" charset="0"/>
                      </a:rPr>
                      <m:t>1</m:t>
                    </m:r>
                    <m:r>
                      <a:rPr lang="pt-PT" sz="1600" b="0" i="1" smtClean="0">
                        <a:solidFill>
                          <a:srgbClr val="0070C0"/>
                        </a:solidFill>
                        <a:latin typeface="Cambria Math" panose="02040503050406030204" pitchFamily="18" charset="0"/>
                        <a:ea typeface="Cambria Math" panose="02040503050406030204" pitchFamily="18" charset="0"/>
                        <a:cs typeface="Arial" pitchFamily="34" charset="0"/>
                      </a:rPr>
                      <m:t>8.0</m:t>
                    </m:r>
                    <m:r>
                      <a:rPr lang="pt-PT" sz="1600" i="1">
                        <a:solidFill>
                          <a:srgbClr val="0070C0"/>
                        </a:solidFill>
                        <a:latin typeface="Cambria Math" panose="02040503050406030204" pitchFamily="18" charset="0"/>
                        <a:ea typeface="Cambria Math" panose="02040503050406030204" pitchFamily="18" charset="0"/>
                        <a:cs typeface="Arial" pitchFamily="34" charset="0"/>
                      </a:rPr>
                      <m:t>%</m:t>
                    </m:r>
                  </m:oMath>
                </a14:m>
                <a:endParaRPr lang="en-GB" sz="1600" dirty="0">
                  <a:solidFill>
                    <a:srgbClr val="0070C0"/>
                  </a:solidFill>
                  <a:latin typeface="Calibri" pitchFamily="34" charset="0"/>
                  <a:cs typeface="Arial" pitchFamily="34" charset="0"/>
                </a:endParaRPr>
              </a:p>
            </p:txBody>
          </p:sp>
        </mc:Choice>
        <mc:Fallback>
          <p:sp>
            <p:nvSpPr>
              <p:cNvPr id="22" name="Rounded Rectangle 21"/>
              <p:cNvSpPr>
                <a:spLocks noRot="1" noChangeAspect="1" noMove="1" noResize="1" noEditPoints="1" noAdjustHandles="1" noChangeArrowheads="1" noChangeShapeType="1" noTextEdit="1"/>
              </p:cNvSpPr>
              <p:nvPr/>
            </p:nvSpPr>
            <p:spPr>
              <a:xfrm>
                <a:off x="3207430" y="5047704"/>
                <a:ext cx="1464539" cy="1040376"/>
              </a:xfrm>
              <a:prstGeom prst="roundRect">
                <a:avLst/>
              </a:prstGeom>
              <a:blipFill rotWithShape="0">
                <a:blip r:embed="rId10"/>
                <a:stretch>
                  <a:fillRect/>
                </a:stretch>
              </a:blipFill>
              <a:ln w="50800">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ounded Rectangle 24"/>
              <p:cNvSpPr/>
              <p:nvPr/>
            </p:nvSpPr>
            <p:spPr>
              <a:xfrm>
                <a:off x="6899248" y="5047704"/>
                <a:ext cx="1459892" cy="1040376"/>
              </a:xfrm>
              <a:prstGeom prst="roundRect">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chemeClr val="tx1">
                        <a:lumMod val="75000"/>
                        <a:lumOff val="25000"/>
                      </a:schemeClr>
                    </a:solidFill>
                    <a:latin typeface="Calibri" pitchFamily="34" charset="0"/>
                    <a:cs typeface="Arial" pitchFamily="34" charset="0"/>
                  </a:rPr>
                  <a:t>Resolution</a:t>
                </a:r>
                <a:endParaRPr lang="en-GB" sz="1600" dirty="0" smtClean="0">
                  <a:solidFill>
                    <a:schemeClr val="tx1">
                      <a:lumMod val="75000"/>
                      <a:lumOff val="25000"/>
                    </a:schemeClr>
                  </a:solidFill>
                  <a:latin typeface="Calibri" pitchFamily="34" charset="0"/>
                  <a:cs typeface="Arial" pitchFamily="34" charset="0"/>
                </a:endParaRPr>
              </a:p>
              <a:p>
                <a:pPr lvl="0" algn="ctr"/>
                <a:r>
                  <a:rPr lang="en-GB" sz="1600" dirty="0" smtClean="0">
                    <a:solidFill>
                      <a:schemeClr val="tx1">
                        <a:lumMod val="75000"/>
                        <a:lumOff val="25000"/>
                      </a:schemeClr>
                    </a:solidFill>
                    <a:ea typeface="Cambria Math" panose="02040503050406030204" pitchFamily="18" charset="0"/>
                    <a:cs typeface="Arial" pitchFamily="34" charset="0"/>
                  </a:rPr>
                  <a:t>Total </a:t>
                </a:r>
                <a14:m>
                  <m:oMath xmlns:m="http://schemas.openxmlformats.org/officeDocument/2006/math">
                    <m:r>
                      <a:rPr lang="en-GB" sz="160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r>
                      <a:rPr lang="pt-PT" sz="16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   8.4%</m:t>
                    </m:r>
                  </m:oMath>
                </a14:m>
                <a:endParaRPr lang="en-GB" sz="1600" dirty="0" smtClean="0">
                  <a:solidFill>
                    <a:schemeClr val="tx1">
                      <a:lumMod val="75000"/>
                      <a:lumOff val="25000"/>
                    </a:schemeClr>
                  </a:solidFill>
                  <a:latin typeface="Calibri" pitchFamily="34" charset="0"/>
                  <a:cs typeface="Arial" pitchFamily="34" charset="0"/>
                </a:endParaRPr>
              </a:p>
              <a:p>
                <a:pPr algn="ctr"/>
                <a:r>
                  <a:rPr lang="en-GB" sz="1600" dirty="0" smtClean="0">
                    <a:solidFill>
                      <a:srgbClr val="FF0000"/>
                    </a:solidFill>
                    <a:ea typeface="Cambria Math" panose="02040503050406030204" pitchFamily="18" charset="0"/>
                    <a:cs typeface="Arial" pitchFamily="34" charset="0"/>
                  </a:rPr>
                  <a:t>EM   </a:t>
                </a:r>
                <a14:m>
                  <m:oMath xmlns:m="http://schemas.openxmlformats.org/officeDocument/2006/math">
                    <m:r>
                      <a:rPr lang="en-GB" sz="1600" i="1" smtClean="0">
                        <a:solidFill>
                          <a:srgbClr val="FF0000"/>
                        </a:solidFill>
                        <a:latin typeface="Cambria Math" panose="02040503050406030204" pitchFamily="18" charset="0"/>
                        <a:ea typeface="Cambria Math" panose="02040503050406030204" pitchFamily="18" charset="0"/>
                        <a:cs typeface="Arial" pitchFamily="34" charset="0"/>
                      </a:rPr>
                      <m:t>~</m:t>
                    </m:r>
                    <m:r>
                      <a:rPr lang="pt-PT" sz="1600" i="1">
                        <a:solidFill>
                          <a:srgbClr val="FF0000"/>
                        </a:solidFill>
                        <a:latin typeface="Cambria Math" panose="02040503050406030204" pitchFamily="18" charset="0"/>
                        <a:ea typeface="Cambria Math" panose="02040503050406030204" pitchFamily="18" charset="0"/>
                        <a:cs typeface="Arial" pitchFamily="34" charset="0"/>
                      </a:rPr>
                      <m:t>1</m:t>
                    </m:r>
                    <m:r>
                      <a:rPr lang="pt-PT" sz="1600" b="0" i="1" smtClean="0">
                        <a:solidFill>
                          <a:srgbClr val="FF0000"/>
                        </a:solidFill>
                        <a:latin typeface="Cambria Math" panose="02040503050406030204" pitchFamily="18" charset="0"/>
                        <a:ea typeface="Cambria Math" panose="02040503050406030204" pitchFamily="18" charset="0"/>
                        <a:cs typeface="Arial" pitchFamily="34" charset="0"/>
                      </a:rPr>
                      <m:t>1.6</m:t>
                    </m:r>
                    <m:r>
                      <a:rPr lang="pt-PT" sz="1600" i="1">
                        <a:solidFill>
                          <a:srgbClr val="FF0000"/>
                        </a:solidFill>
                        <a:latin typeface="Cambria Math" panose="02040503050406030204" pitchFamily="18" charset="0"/>
                        <a:ea typeface="Cambria Math" panose="02040503050406030204" pitchFamily="18" charset="0"/>
                        <a:cs typeface="Arial" pitchFamily="34" charset="0"/>
                      </a:rPr>
                      <m:t>%</m:t>
                    </m:r>
                  </m:oMath>
                </a14:m>
                <a:endParaRPr lang="en-GB" sz="1600" dirty="0">
                  <a:solidFill>
                    <a:srgbClr val="FF0000"/>
                  </a:solidFill>
                  <a:latin typeface="Calibri" pitchFamily="34" charset="0"/>
                  <a:cs typeface="Arial" pitchFamily="34" charset="0"/>
                </a:endParaRPr>
              </a:p>
              <a:p>
                <a:pPr algn="ctr"/>
                <a:r>
                  <a:rPr lang="en-GB" sz="1600" dirty="0" smtClean="0">
                    <a:solidFill>
                      <a:srgbClr val="0070C0"/>
                    </a:solidFill>
                    <a:ea typeface="Cambria Math" panose="02040503050406030204" pitchFamily="18" charset="0"/>
                    <a:cs typeface="Arial" pitchFamily="34" charset="0"/>
                  </a:rPr>
                  <a:t>MU   </a:t>
                </a:r>
                <a14:m>
                  <m:oMath xmlns:m="http://schemas.openxmlformats.org/officeDocument/2006/math">
                    <m:r>
                      <a:rPr lang="en-GB" sz="1600" i="1" smtClean="0">
                        <a:solidFill>
                          <a:srgbClr val="0070C0"/>
                        </a:solidFill>
                        <a:latin typeface="Cambria Math" panose="02040503050406030204" pitchFamily="18" charset="0"/>
                        <a:ea typeface="Cambria Math" panose="02040503050406030204" pitchFamily="18" charset="0"/>
                        <a:cs typeface="Arial" pitchFamily="34" charset="0"/>
                      </a:rPr>
                      <m:t>~</m:t>
                    </m:r>
                    <m:r>
                      <a:rPr lang="pt-PT" sz="1600" i="1">
                        <a:solidFill>
                          <a:srgbClr val="0070C0"/>
                        </a:solidFill>
                        <a:latin typeface="Cambria Math" panose="02040503050406030204" pitchFamily="18" charset="0"/>
                        <a:ea typeface="Cambria Math" panose="02040503050406030204" pitchFamily="18" charset="0"/>
                        <a:cs typeface="Arial" pitchFamily="34" charset="0"/>
                      </a:rPr>
                      <m:t>1</m:t>
                    </m:r>
                    <m:r>
                      <a:rPr lang="pt-PT" sz="1600" b="0" i="1" smtClean="0">
                        <a:solidFill>
                          <a:srgbClr val="0070C0"/>
                        </a:solidFill>
                        <a:latin typeface="Cambria Math" panose="02040503050406030204" pitchFamily="18" charset="0"/>
                        <a:ea typeface="Cambria Math" panose="02040503050406030204" pitchFamily="18" charset="0"/>
                        <a:cs typeface="Arial" pitchFamily="34" charset="0"/>
                      </a:rPr>
                      <m:t>1.0</m:t>
                    </m:r>
                    <m:r>
                      <a:rPr lang="pt-PT" sz="1600" i="1">
                        <a:solidFill>
                          <a:srgbClr val="0070C0"/>
                        </a:solidFill>
                        <a:latin typeface="Cambria Math" panose="02040503050406030204" pitchFamily="18" charset="0"/>
                        <a:ea typeface="Cambria Math" panose="02040503050406030204" pitchFamily="18" charset="0"/>
                        <a:cs typeface="Arial" pitchFamily="34" charset="0"/>
                      </a:rPr>
                      <m:t>%</m:t>
                    </m:r>
                  </m:oMath>
                </a14:m>
                <a:endParaRPr lang="en-GB" sz="1600" dirty="0">
                  <a:solidFill>
                    <a:srgbClr val="0070C0"/>
                  </a:solidFill>
                  <a:latin typeface="Calibri" pitchFamily="34" charset="0"/>
                  <a:cs typeface="Arial" pitchFamily="34" charset="0"/>
                </a:endParaRPr>
              </a:p>
            </p:txBody>
          </p:sp>
        </mc:Choice>
        <mc:Fallback>
          <p:sp>
            <p:nvSpPr>
              <p:cNvPr id="25" name="Rounded Rectangle 24"/>
              <p:cNvSpPr>
                <a:spLocks noRot="1" noChangeAspect="1" noMove="1" noResize="1" noEditPoints="1" noAdjustHandles="1" noChangeArrowheads="1" noChangeShapeType="1" noTextEdit="1"/>
              </p:cNvSpPr>
              <p:nvPr/>
            </p:nvSpPr>
            <p:spPr>
              <a:xfrm>
                <a:off x="6899248" y="5047704"/>
                <a:ext cx="1459892" cy="1040376"/>
              </a:xfrm>
              <a:prstGeom prst="roundRect">
                <a:avLst/>
              </a:prstGeom>
              <a:blipFill rotWithShape="0">
                <a:blip r:embed="rId11"/>
                <a:stretch>
                  <a:fillRect/>
                </a:stretch>
              </a:blipFill>
              <a:ln w="50800">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6" name="Rounded Rectangle 25"/>
          <p:cNvSpPr/>
          <p:nvPr/>
        </p:nvSpPr>
        <p:spPr>
          <a:xfrm>
            <a:off x="1127371" y="3014544"/>
            <a:ext cx="2247425" cy="463335"/>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mc:AlternateContent xmlns:mc="http://schemas.openxmlformats.org/markup-compatibility/2006">
        <mc:Choice xmlns:a14="http://schemas.microsoft.com/office/drawing/2010/main" Requires="a14">
          <p:sp>
            <p:nvSpPr>
              <p:cNvPr id="27" name="TextBox 26"/>
              <p:cNvSpPr txBox="1"/>
              <p:nvPr/>
            </p:nvSpPr>
            <p:spPr>
              <a:xfrm>
                <a:off x="1247315" y="3141900"/>
                <a:ext cx="196528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pt-PT" sz="1400" b="0" i="1" smtClean="0">
                              <a:latin typeface="Cambria Math" panose="02040503050406030204" pitchFamily="18" charset="0"/>
                            </a:rPr>
                          </m:ctrlPr>
                        </m:funcPr>
                        <m:fName>
                          <m:sSub>
                            <m:sSubPr>
                              <m:ctrlPr>
                                <a:rPr lang="pt-PT" sz="1400" b="0" i="1" smtClean="0">
                                  <a:latin typeface="Cambria Math" panose="02040503050406030204" pitchFamily="18" charset="0"/>
                                </a:rPr>
                              </m:ctrlPr>
                            </m:sSubPr>
                            <m:e>
                              <m:r>
                                <m:rPr>
                                  <m:sty m:val="p"/>
                                </m:rPr>
                                <a:rPr lang="pt-PT" sz="1400" b="0" i="0" smtClean="0">
                                  <a:latin typeface="Cambria Math" panose="02040503050406030204" pitchFamily="18" charset="0"/>
                                </a:rPr>
                                <m:t>log</m:t>
                              </m:r>
                            </m:e>
                            <m:sub>
                              <m:r>
                                <a:rPr lang="pt-PT" sz="1400" b="0" i="1" smtClean="0">
                                  <a:latin typeface="Cambria Math" panose="02040503050406030204" pitchFamily="18" charset="0"/>
                                </a:rPr>
                                <m:t>10</m:t>
                              </m:r>
                            </m:sub>
                          </m:sSub>
                        </m:fName>
                        <m:e>
                          <m:sSub>
                            <m:sSubPr>
                              <m:ctrlPr>
                                <a:rPr lang="pt-PT" sz="1400" b="0" i="1" smtClean="0">
                                  <a:latin typeface="Cambria Math" panose="02040503050406030204" pitchFamily="18" charset="0"/>
                                </a:rPr>
                              </m:ctrlPr>
                            </m:sSubPr>
                            <m:e>
                              <m:r>
                                <a:rPr lang="pt-PT" sz="1400" b="0" i="1" smtClean="0">
                                  <a:latin typeface="Cambria Math" panose="02040503050406030204" pitchFamily="18" charset="0"/>
                                </a:rPr>
                                <m:t>𝑆</m:t>
                              </m:r>
                            </m:e>
                            <m:sub>
                              <m:r>
                                <a:rPr lang="pt-PT" sz="1400" b="0" i="1" smtClean="0">
                                  <a:latin typeface="Cambria Math" panose="02040503050406030204" pitchFamily="18" charset="0"/>
                                </a:rPr>
                                <m:t>38</m:t>
                              </m:r>
                            </m:sub>
                          </m:sSub>
                        </m:e>
                      </m:func>
                      <m:r>
                        <a:rPr lang="pt-PT" sz="1400" b="0" i="1" smtClean="0">
                          <a:latin typeface="Cambria Math" panose="02040503050406030204" pitchFamily="18" charset="0"/>
                        </a:rPr>
                        <m:t>=</m:t>
                      </m:r>
                      <m:r>
                        <a:rPr lang="pt-PT" sz="1400" b="0" i="1" smtClean="0">
                          <a:latin typeface="Cambria Math" panose="02040503050406030204" pitchFamily="18" charset="0"/>
                        </a:rPr>
                        <m:t>𝐴</m:t>
                      </m:r>
                      <m:r>
                        <a:rPr lang="pt-PT" sz="1400" b="0" i="1" smtClean="0">
                          <a:latin typeface="Cambria Math" panose="02040503050406030204" pitchFamily="18" charset="0"/>
                        </a:rPr>
                        <m:t>+</m:t>
                      </m:r>
                      <m:r>
                        <a:rPr lang="pt-PT" sz="1400" b="0" i="1" smtClean="0">
                          <a:solidFill>
                            <a:schemeClr val="accent5">
                              <a:lumMod val="75000"/>
                            </a:schemeClr>
                          </a:solidFill>
                          <a:latin typeface="Cambria Math" panose="02040503050406030204" pitchFamily="18" charset="0"/>
                        </a:rPr>
                        <m:t>𝐵</m:t>
                      </m:r>
                      <m:func>
                        <m:funcPr>
                          <m:ctrlPr>
                            <a:rPr lang="pt-PT" sz="1400" b="0" i="1" smtClean="0">
                              <a:latin typeface="Cambria Math" panose="02040503050406030204" pitchFamily="18" charset="0"/>
                            </a:rPr>
                          </m:ctrlPr>
                        </m:funcPr>
                        <m:fName>
                          <m:sSub>
                            <m:sSubPr>
                              <m:ctrlPr>
                                <a:rPr lang="pt-PT" sz="1400" b="0" i="1" smtClean="0">
                                  <a:latin typeface="Cambria Math" panose="02040503050406030204" pitchFamily="18" charset="0"/>
                                </a:rPr>
                              </m:ctrlPr>
                            </m:sSubPr>
                            <m:e>
                              <m:r>
                                <m:rPr>
                                  <m:sty m:val="p"/>
                                </m:rPr>
                                <a:rPr lang="pt-PT" sz="1400" b="0" i="0" smtClean="0">
                                  <a:latin typeface="Cambria Math" panose="02040503050406030204" pitchFamily="18" charset="0"/>
                                </a:rPr>
                                <m:t>log</m:t>
                              </m:r>
                            </m:e>
                            <m:sub>
                              <m:r>
                                <a:rPr lang="pt-PT" sz="1400" b="0" i="1" smtClean="0">
                                  <a:latin typeface="Cambria Math" panose="02040503050406030204" pitchFamily="18" charset="0"/>
                                </a:rPr>
                                <m:t>10</m:t>
                              </m:r>
                            </m:sub>
                          </m:sSub>
                        </m:fName>
                        <m:e>
                          <m:r>
                            <a:rPr lang="pt-PT" sz="1400" b="0" i="1" smtClean="0">
                              <a:latin typeface="Cambria Math" panose="02040503050406030204" pitchFamily="18" charset="0"/>
                            </a:rPr>
                            <m:t>𝐸</m:t>
                          </m:r>
                        </m:e>
                      </m:func>
                    </m:oMath>
                  </m:oMathPara>
                </a14:m>
                <a:endParaRPr lang="en-US" sz="1400" dirty="0"/>
              </a:p>
            </p:txBody>
          </p:sp>
        </mc:Choice>
        <mc:Fallback>
          <p:sp>
            <p:nvSpPr>
              <p:cNvPr id="27" name="TextBox 26"/>
              <p:cNvSpPr txBox="1">
                <a:spLocks noRot="1" noChangeAspect="1" noMove="1" noResize="1" noEditPoints="1" noAdjustHandles="1" noChangeArrowheads="1" noChangeShapeType="1" noTextEdit="1"/>
              </p:cNvSpPr>
              <p:nvPr/>
            </p:nvSpPr>
            <p:spPr>
              <a:xfrm>
                <a:off x="1247315" y="3141900"/>
                <a:ext cx="1965282" cy="215444"/>
              </a:xfrm>
              <a:prstGeom prst="rect">
                <a:avLst/>
              </a:prstGeom>
              <a:blipFill rotWithShape="0">
                <a:blip r:embed="rId12"/>
                <a:stretch>
                  <a:fillRect l="-2795" r="-1242" b="-305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6537974" y="1400758"/>
                <a:ext cx="404277"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pt-PT" b="1" i="1" smtClean="0">
                          <a:solidFill>
                            <a:schemeClr val="accent1">
                              <a:lumMod val="75000"/>
                            </a:schemeClr>
                          </a:solidFill>
                          <a:latin typeface="Cambria Math" panose="02040503050406030204" pitchFamily="18" charset="0"/>
                        </a:rPr>
                        <m:t>𝑩</m:t>
                      </m:r>
                    </m:oMath>
                  </m:oMathPara>
                </a14:m>
                <a:endParaRPr lang="en-US" b="1" dirty="0">
                  <a:solidFill>
                    <a:schemeClr val="accent1">
                      <a:lumMod val="75000"/>
                    </a:schemeClr>
                  </a:solidFill>
                </a:endParaRPr>
              </a:p>
            </p:txBody>
          </p:sp>
        </mc:Choice>
        <mc:Fallback>
          <p:sp>
            <p:nvSpPr>
              <p:cNvPr id="2" name="Rectangle 1"/>
              <p:cNvSpPr>
                <a:spLocks noRot="1" noChangeAspect="1" noMove="1" noResize="1" noEditPoints="1" noAdjustHandles="1" noChangeArrowheads="1" noChangeShapeType="1" noTextEdit="1"/>
              </p:cNvSpPr>
              <p:nvPr/>
            </p:nvSpPr>
            <p:spPr>
              <a:xfrm>
                <a:off x="6537974" y="1400758"/>
                <a:ext cx="404277" cy="369332"/>
              </a:xfrm>
              <a:prstGeom prst="rect">
                <a:avLst/>
              </a:prstGeom>
              <a:blipFill rotWithShape="0">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641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6" grpId="0" animBg="1"/>
      <p:bldP spid="19" grpId="0" animBg="1"/>
      <p:bldP spid="23" grpId="0" animBg="1"/>
      <p:bldP spid="24" grpId="0" animBg="1"/>
      <p:bldP spid="22" grpId="0" animBg="1"/>
      <p:bldP spid="25"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Energy </a:t>
            </a:r>
            <a:r>
              <a:rPr lang="en-US" dirty="0" smtClean="0"/>
              <a:t>calibrations: resolutions</a:t>
            </a:r>
            <a:endParaRPr lang="en-US" dirty="0"/>
          </a:p>
        </p:txBody>
      </p:sp>
      <p:sp>
        <p:nvSpPr>
          <p:cNvPr id="3" name="Slide Number Placeholder 2"/>
          <p:cNvSpPr>
            <a:spLocks noGrp="1"/>
          </p:cNvSpPr>
          <p:nvPr>
            <p:ph type="sldNum" sz="quarter" idx="12"/>
          </p:nvPr>
        </p:nvSpPr>
        <p:spPr/>
        <p:txBody>
          <a:bodyPr/>
          <a:lstStyle/>
          <a:p>
            <a:fld id="{8745C66F-FC7B-4C52-931F-EAABACA1CBDF}" type="slidenum">
              <a:rPr lang="en-US" smtClean="0"/>
              <a:pPr/>
              <a:t>26</a:t>
            </a:fld>
            <a:endParaRPr lang="en-US" dirty="0"/>
          </a:p>
        </p:txBody>
      </p:sp>
      <p:pic>
        <p:nvPicPr>
          <p:cNvPr id="7" name="Picture 6"/>
          <p:cNvPicPr>
            <a:picLocks noChangeAspect="1"/>
          </p:cNvPicPr>
          <p:nvPr/>
        </p:nvPicPr>
        <p:blipFill>
          <a:blip r:embed="rId3"/>
          <a:stretch>
            <a:fillRect/>
          </a:stretch>
        </p:blipFill>
        <p:spPr>
          <a:xfrm>
            <a:off x="183048" y="3048352"/>
            <a:ext cx="4134538" cy="2819205"/>
          </a:xfrm>
          <a:prstGeom prst="rect">
            <a:avLst/>
          </a:prstGeom>
        </p:spPr>
      </p:pic>
      <p:pic>
        <p:nvPicPr>
          <p:cNvPr id="8" name="Picture 7"/>
          <p:cNvPicPr>
            <a:picLocks noChangeAspect="1"/>
          </p:cNvPicPr>
          <p:nvPr/>
        </p:nvPicPr>
        <p:blipFill>
          <a:blip r:embed="rId4"/>
          <a:stretch>
            <a:fillRect/>
          </a:stretch>
        </p:blipFill>
        <p:spPr>
          <a:xfrm>
            <a:off x="4757942" y="3122673"/>
            <a:ext cx="4134538" cy="2782592"/>
          </a:xfrm>
          <a:prstGeom prst="rect">
            <a:avLst/>
          </a:prstGeom>
        </p:spPr>
      </p:pic>
      <p:sp>
        <p:nvSpPr>
          <p:cNvPr id="9" name="Rounded Rectangle 8"/>
          <p:cNvSpPr/>
          <p:nvPr/>
        </p:nvSpPr>
        <p:spPr>
          <a:xfrm>
            <a:off x="1910708" y="2678849"/>
            <a:ext cx="1044004" cy="328332"/>
          </a:xfrm>
          <a:prstGeom prst="roundRect">
            <a:avLst/>
          </a:prstGeom>
          <a:solidFill>
            <a:schemeClr val="bg1"/>
          </a:solidFill>
          <a:ln w="3492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2000" b="1" dirty="0" err="1" smtClean="0">
                <a:solidFill>
                  <a:srgbClr val="0070C0"/>
                </a:solidFill>
                <a:cs typeface="Arial" pitchFamily="34" charset="0"/>
              </a:rPr>
              <a:t>Proton</a:t>
            </a:r>
            <a:endParaRPr lang="en-GB" sz="2000" b="1" dirty="0" smtClean="0">
              <a:solidFill>
                <a:srgbClr val="0070C0"/>
              </a:solidFill>
              <a:latin typeface="Calibri" pitchFamily="34" charset="0"/>
              <a:cs typeface="Arial" pitchFamily="34" charset="0"/>
            </a:endParaRPr>
          </a:p>
        </p:txBody>
      </p:sp>
      <p:sp>
        <p:nvSpPr>
          <p:cNvPr id="10" name="Rounded Rectangle 9"/>
          <p:cNvSpPr/>
          <p:nvPr/>
        </p:nvSpPr>
        <p:spPr>
          <a:xfrm>
            <a:off x="6628862" y="2723514"/>
            <a:ext cx="1044004" cy="328332"/>
          </a:xfrm>
          <a:prstGeom prst="roundRect">
            <a:avLst/>
          </a:prstGeom>
          <a:solidFill>
            <a:schemeClr val="bg1"/>
          </a:solidFill>
          <a:ln w="3492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2000" b="1" dirty="0" err="1" smtClean="0">
                <a:solidFill>
                  <a:srgbClr val="FF0000"/>
                </a:solidFill>
                <a:cs typeface="Arial" pitchFamily="34" charset="0"/>
              </a:rPr>
              <a:t>Iron</a:t>
            </a:r>
            <a:endParaRPr lang="en-GB" sz="2000" b="1" dirty="0" smtClean="0">
              <a:solidFill>
                <a:srgbClr val="FF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1" name="Rounded Rectangle 10"/>
              <p:cNvSpPr/>
              <p:nvPr/>
            </p:nvSpPr>
            <p:spPr>
              <a:xfrm>
                <a:off x="3859579" y="1118660"/>
                <a:ext cx="4681328" cy="1211545"/>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lvl="1" indent="-285750">
                  <a:buFont typeface="Wingdings" panose="05000000000000000000" pitchFamily="2" charset="2"/>
                  <a:buChar char="Ø"/>
                </a:pPr>
                <a:r>
                  <a:rPr lang="pt-PT" sz="1600" dirty="0" smtClean="0">
                    <a:solidFill>
                      <a:schemeClr val="bg1"/>
                    </a:solidFill>
                  </a:rPr>
                  <a:t>The </a:t>
                </a:r>
                <a:r>
                  <a:rPr lang="pt-PT" sz="1600" dirty="0" err="1" smtClean="0">
                    <a:solidFill>
                      <a:schemeClr val="bg1"/>
                    </a:solidFill>
                  </a:rPr>
                  <a:t>electromagnetic</a:t>
                </a:r>
                <a:r>
                  <a:rPr lang="pt-PT" sz="1600" dirty="0" smtClean="0">
                    <a:solidFill>
                      <a:schemeClr val="bg1"/>
                    </a:solidFill>
                  </a:rPr>
                  <a:t> </a:t>
                </a:r>
                <a:r>
                  <a:rPr lang="pt-PT" sz="1600" dirty="0" err="1" smtClean="0">
                    <a:solidFill>
                      <a:schemeClr val="bg1"/>
                    </a:solidFill>
                  </a:rPr>
                  <a:t>signal</a:t>
                </a:r>
                <a:r>
                  <a:rPr lang="pt-PT" sz="1600" dirty="0" smtClean="0">
                    <a:solidFill>
                      <a:schemeClr val="bg1"/>
                    </a:solidFill>
                  </a:rPr>
                  <a:t> can </a:t>
                </a:r>
                <a:r>
                  <a:rPr lang="pt-PT" sz="1600" dirty="0" err="1" smtClean="0">
                    <a:solidFill>
                      <a:schemeClr val="bg1"/>
                    </a:solidFill>
                  </a:rPr>
                  <a:t>be</a:t>
                </a:r>
                <a:r>
                  <a:rPr lang="pt-PT" sz="1600" dirty="0" smtClean="0">
                    <a:solidFill>
                      <a:schemeClr val="bg1"/>
                    </a:solidFill>
                  </a:rPr>
                  <a:t> </a:t>
                </a:r>
                <a:r>
                  <a:rPr lang="pt-PT" sz="1600" dirty="0" err="1" smtClean="0">
                    <a:solidFill>
                      <a:schemeClr val="bg1"/>
                    </a:solidFill>
                  </a:rPr>
                  <a:t>used</a:t>
                </a:r>
                <a:r>
                  <a:rPr lang="pt-PT" sz="1600" dirty="0" smtClean="0">
                    <a:solidFill>
                      <a:schemeClr val="bg1"/>
                    </a:solidFill>
                  </a:rPr>
                  <a:t> to </a:t>
                </a:r>
                <a:r>
                  <a:rPr lang="pt-PT" sz="1600" dirty="0" err="1" smtClean="0">
                    <a:solidFill>
                      <a:schemeClr val="bg1"/>
                    </a:solidFill>
                  </a:rPr>
                  <a:t>calibrate</a:t>
                </a:r>
                <a:r>
                  <a:rPr lang="pt-PT" sz="1600" dirty="0" smtClean="0">
                    <a:solidFill>
                      <a:schemeClr val="bg1"/>
                    </a:solidFill>
                  </a:rPr>
                  <a:t> </a:t>
                </a:r>
                <a:r>
                  <a:rPr lang="pt-PT" sz="1600" dirty="0" err="1" smtClean="0">
                    <a:solidFill>
                      <a:schemeClr val="bg1"/>
                    </a:solidFill>
                  </a:rPr>
                  <a:t>the</a:t>
                </a:r>
                <a:r>
                  <a:rPr lang="pt-PT" sz="1600" dirty="0" smtClean="0">
                    <a:solidFill>
                      <a:schemeClr val="bg1"/>
                    </a:solidFill>
                  </a:rPr>
                  <a:t> SD </a:t>
                </a:r>
                <a:r>
                  <a:rPr lang="pt-PT" sz="1600" dirty="0" err="1" smtClean="0">
                    <a:solidFill>
                      <a:schemeClr val="bg1"/>
                    </a:solidFill>
                  </a:rPr>
                  <a:t>energy</a:t>
                </a:r>
                <a:r>
                  <a:rPr lang="pt-PT" sz="1600" dirty="0" smtClean="0">
                    <a:solidFill>
                      <a:schemeClr val="bg1"/>
                    </a:solidFill>
                  </a:rPr>
                  <a:t> </a:t>
                </a:r>
                <a:r>
                  <a:rPr lang="pt-PT" sz="1600" dirty="0" err="1" smtClean="0">
                    <a:solidFill>
                      <a:schemeClr val="bg1"/>
                    </a:solidFill>
                  </a:rPr>
                  <a:t>with</a:t>
                </a:r>
                <a:r>
                  <a:rPr lang="pt-PT" sz="1600" dirty="0" smtClean="0">
                    <a:solidFill>
                      <a:schemeClr val="bg1"/>
                    </a:solidFill>
                  </a:rPr>
                  <a:t> </a:t>
                </a:r>
                <a:r>
                  <a:rPr lang="pt-PT" sz="1600" dirty="0" err="1" smtClean="0">
                    <a:solidFill>
                      <a:schemeClr val="bg1"/>
                    </a:solidFill>
                  </a:rPr>
                  <a:t>better</a:t>
                </a:r>
                <a:r>
                  <a:rPr lang="pt-PT" sz="1600" dirty="0" smtClean="0">
                    <a:solidFill>
                      <a:schemeClr val="bg1"/>
                    </a:solidFill>
                  </a:rPr>
                  <a:t> </a:t>
                </a:r>
                <a:r>
                  <a:rPr lang="pt-PT" sz="1600" dirty="0" err="1" smtClean="0">
                    <a:solidFill>
                      <a:schemeClr val="bg1"/>
                    </a:solidFill>
                  </a:rPr>
                  <a:t>resolution</a:t>
                </a:r>
                <a:r>
                  <a:rPr lang="pt-PT" sz="1600" dirty="0" smtClean="0">
                    <a:solidFill>
                      <a:schemeClr val="bg1"/>
                    </a:solidFill>
                  </a:rPr>
                  <a:t> </a:t>
                </a:r>
                <a:r>
                  <a:rPr lang="pt-PT" sz="1600" dirty="0" err="1" smtClean="0">
                    <a:solidFill>
                      <a:schemeClr val="bg1"/>
                    </a:solidFill>
                  </a:rPr>
                  <a:t>below</a:t>
                </a:r>
                <a:r>
                  <a:rPr lang="pt-PT" sz="1600" dirty="0" smtClean="0">
                    <a:solidFill>
                      <a:schemeClr val="bg1"/>
                    </a:solidFill>
                  </a:rPr>
                  <a:t> </a:t>
                </a:r>
                <a14:m>
                  <m:oMath xmlns:m="http://schemas.openxmlformats.org/officeDocument/2006/math">
                    <m:r>
                      <a:rPr lang="pt-PT" sz="1600" i="1" smtClean="0">
                        <a:solidFill>
                          <a:schemeClr val="bg1"/>
                        </a:solidFill>
                        <a:latin typeface="Cambria Math" panose="02040503050406030204" pitchFamily="18" charset="0"/>
                        <a:ea typeface="Cambria Math" panose="02040503050406030204" pitchFamily="18" charset="0"/>
                      </a:rPr>
                      <m:t>~</m:t>
                    </m:r>
                    <m:r>
                      <a:rPr lang="pt-PT" sz="1600" b="0" i="1" smtClean="0">
                        <a:solidFill>
                          <a:schemeClr val="bg1"/>
                        </a:solidFill>
                        <a:latin typeface="Cambria Math" panose="02040503050406030204" pitchFamily="18" charset="0"/>
                        <a:ea typeface="Cambria Math" panose="02040503050406030204" pitchFamily="18" charset="0"/>
                      </a:rPr>
                      <m:t>40°</m:t>
                    </m:r>
                  </m:oMath>
                </a14:m>
                <a:endParaRPr lang="en-GB" sz="1600" u="sng" dirty="0">
                  <a:solidFill>
                    <a:schemeClr val="bg1"/>
                  </a:solidFill>
                </a:endParaRPr>
              </a:p>
            </p:txBody>
          </p:sp>
        </mc:Choice>
        <mc:Fallback xmlns="">
          <p:sp>
            <p:nvSpPr>
              <p:cNvPr id="11" name="Rounded Rectangle 10"/>
              <p:cNvSpPr>
                <a:spLocks noRot="1" noChangeAspect="1" noMove="1" noResize="1" noEditPoints="1" noAdjustHandles="1" noChangeArrowheads="1" noChangeShapeType="1" noTextEdit="1"/>
              </p:cNvSpPr>
              <p:nvPr/>
            </p:nvSpPr>
            <p:spPr>
              <a:xfrm>
                <a:off x="3859579" y="1118660"/>
                <a:ext cx="4681328" cy="1211545"/>
              </a:xfrm>
              <a:prstGeom prst="roundRect">
                <a:avLst/>
              </a:prstGeom>
              <a:blipFill rotWithShape="0">
                <a:blip r:embed="rId5"/>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45020" y="6130014"/>
                <a:ext cx="8343246" cy="323165"/>
              </a:xfrm>
              <a:prstGeom prst="rect">
                <a:avLst/>
              </a:prstGeom>
            </p:spPr>
            <p:txBody>
              <a:bodyPr wrap="none">
                <a:spAutoFit/>
              </a:bodyPr>
              <a:lstStyle/>
              <a:p>
                <a:pPr marL="477837" lvl="0" indent="-285750">
                  <a:spcBef>
                    <a:spcPts val="0"/>
                  </a:spcBef>
                  <a:buFont typeface="Wingdings" pitchFamily="2" charset="2"/>
                  <a:buChar char="Ø"/>
                  <a:defRPr/>
                </a:pPr>
                <a:r>
                  <a:rPr lang="en-GB" sz="1500" dirty="0" smtClean="0">
                    <a:solidFill>
                      <a:schemeClr val="accent6">
                        <a:lumMod val="75000"/>
                      </a:schemeClr>
                    </a:solidFill>
                  </a:rPr>
                  <a:t>Since the electromagnetic changes with zenith angle </a:t>
                </a:r>
                <a14:m>
                  <m:oMath xmlns:m="http://schemas.openxmlformats.org/officeDocument/2006/math">
                    <m:r>
                      <a:rPr lang="en-GB" sz="1500" i="1" smtClean="0">
                        <a:solidFill>
                          <a:schemeClr val="accent6">
                            <a:lumMod val="75000"/>
                          </a:schemeClr>
                        </a:solidFill>
                        <a:latin typeface="Cambria Math" panose="02040503050406030204" pitchFamily="18" charset="0"/>
                        <a:ea typeface="Cambria Math" panose="02040503050406030204" pitchFamily="18" charset="0"/>
                      </a:rPr>
                      <m:t>→</m:t>
                    </m:r>
                  </m:oMath>
                </a14:m>
                <a:r>
                  <a:rPr lang="en-GB" sz="1500" dirty="0" smtClean="0">
                    <a:solidFill>
                      <a:schemeClr val="accent6">
                        <a:lumMod val="75000"/>
                      </a:schemeClr>
                    </a:solidFill>
                  </a:rPr>
                  <a:t> calibrate the </a:t>
                </a:r>
                <a14:m>
                  <m:oMath xmlns:m="http://schemas.openxmlformats.org/officeDocument/2006/math">
                    <m:sSub>
                      <m:sSubPr>
                        <m:ctrlPr>
                          <a:rPr lang="pt-PT" sz="1500" b="0" i="1" smtClean="0">
                            <a:solidFill>
                              <a:schemeClr val="accent6">
                                <a:lumMod val="75000"/>
                              </a:schemeClr>
                            </a:solidFill>
                            <a:latin typeface="Cambria Math" panose="02040503050406030204" pitchFamily="18" charset="0"/>
                          </a:rPr>
                        </m:ctrlPr>
                      </m:sSubPr>
                      <m:e>
                        <m:r>
                          <a:rPr lang="pt-PT" sz="1500" b="0" i="1" smtClean="0">
                            <a:solidFill>
                              <a:schemeClr val="accent6">
                                <a:lumMod val="75000"/>
                              </a:schemeClr>
                            </a:solidFill>
                            <a:latin typeface="Cambria Math" panose="02040503050406030204" pitchFamily="18" charset="0"/>
                          </a:rPr>
                          <m:t>𝑆</m:t>
                        </m:r>
                      </m:e>
                      <m:sub>
                        <m:r>
                          <a:rPr lang="pt-PT" sz="1500" b="0" i="1" smtClean="0">
                            <a:solidFill>
                              <a:schemeClr val="accent6">
                                <a:lumMod val="75000"/>
                              </a:schemeClr>
                            </a:solidFill>
                            <a:latin typeface="Cambria Math" panose="02040503050406030204" pitchFamily="18" charset="0"/>
                          </a:rPr>
                          <m:t>38</m:t>
                        </m:r>
                      </m:sub>
                    </m:sSub>
                  </m:oMath>
                </a14:m>
                <a:r>
                  <a:rPr lang="en-GB" sz="1500" dirty="0" smtClean="0">
                    <a:solidFill>
                      <a:schemeClr val="accent6">
                        <a:lumMod val="75000"/>
                      </a:schemeClr>
                    </a:solidFill>
                  </a:rPr>
                  <a:t> in smaller zenith intervals</a:t>
                </a:r>
                <a:endParaRPr lang="en-GB" sz="1500" dirty="0">
                  <a:solidFill>
                    <a:schemeClr val="accent6">
                      <a:lumMod val="75000"/>
                    </a:schemeClr>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445020" y="6130014"/>
                <a:ext cx="8343246" cy="323165"/>
              </a:xfrm>
              <a:prstGeom prst="rect">
                <a:avLst/>
              </a:prstGeom>
              <a:blipFill rotWithShape="0">
                <a:blip r:embed="rId6"/>
                <a:stretch>
                  <a:fillRect t="-5660" b="-18868"/>
                </a:stretch>
              </a:blipFill>
            </p:spPr>
            <p:txBody>
              <a:bodyPr/>
              <a:lstStyle/>
              <a:p>
                <a:r>
                  <a:rPr lang="en-US">
                    <a:noFill/>
                  </a:rPr>
                  <a:t> </a:t>
                </a:r>
              </a:p>
            </p:txBody>
          </p:sp>
        </mc:Fallback>
      </mc:AlternateContent>
      <p:pic>
        <p:nvPicPr>
          <p:cNvPr id="13" name="Picture 12"/>
          <p:cNvPicPr>
            <a:picLocks noChangeAspect="1"/>
          </p:cNvPicPr>
          <p:nvPr/>
        </p:nvPicPr>
        <p:blipFill>
          <a:blip r:embed="rId7"/>
          <a:stretch>
            <a:fillRect/>
          </a:stretch>
        </p:blipFill>
        <p:spPr>
          <a:xfrm>
            <a:off x="1292876" y="1195245"/>
            <a:ext cx="1914883" cy="1273605"/>
          </a:xfrm>
          <a:prstGeom prst="rect">
            <a:avLst/>
          </a:prstGeom>
        </p:spPr>
      </p:pic>
      <p:pic>
        <p:nvPicPr>
          <p:cNvPr id="14" name="Picture 13"/>
          <p:cNvPicPr>
            <a:picLocks noChangeAspect="1"/>
          </p:cNvPicPr>
          <p:nvPr/>
        </p:nvPicPr>
        <p:blipFill>
          <a:blip r:embed="rId8"/>
          <a:stretch>
            <a:fillRect/>
          </a:stretch>
        </p:blipFill>
        <p:spPr>
          <a:xfrm>
            <a:off x="1292873" y="1207787"/>
            <a:ext cx="1914884" cy="1248519"/>
          </a:xfrm>
          <a:prstGeom prst="rect">
            <a:avLst/>
          </a:prstGeom>
        </p:spPr>
      </p:pic>
      <p:sp>
        <p:nvSpPr>
          <p:cNvPr id="17" name="Rounded Rectangle 16"/>
          <p:cNvSpPr/>
          <p:nvPr/>
        </p:nvSpPr>
        <p:spPr>
          <a:xfrm>
            <a:off x="1648824" y="1015067"/>
            <a:ext cx="1202985" cy="246537"/>
          </a:xfrm>
          <a:prstGeom prst="roundRect">
            <a:avLst/>
          </a:prstGeom>
          <a:solidFill>
            <a:schemeClr val="bg1"/>
          </a:solidFill>
          <a:ln w="412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rgbClr val="800000"/>
                </a:solidFill>
                <a:latin typeface="Calibri" pitchFamily="34" charset="0"/>
                <a:cs typeface="Arial" pitchFamily="34" charset="0"/>
              </a:rPr>
              <a:t>EM Signal</a:t>
            </a:r>
          </a:p>
        </p:txBody>
      </p:sp>
      <p:sp>
        <p:nvSpPr>
          <p:cNvPr id="18" name="Rounded Rectangle 17"/>
          <p:cNvSpPr/>
          <p:nvPr/>
        </p:nvSpPr>
        <p:spPr>
          <a:xfrm>
            <a:off x="1648823" y="1015067"/>
            <a:ext cx="1202985" cy="246537"/>
          </a:xfrm>
          <a:prstGeom prst="roundRect">
            <a:avLst/>
          </a:prstGeom>
          <a:solidFill>
            <a:schemeClr val="bg1"/>
          </a:solidFill>
          <a:ln w="412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rgbClr val="800000"/>
                </a:solidFill>
                <a:latin typeface="Calibri" pitchFamily="34" charset="0"/>
                <a:cs typeface="Arial" pitchFamily="34" charset="0"/>
              </a:rPr>
              <a:t>MU Signal</a:t>
            </a:r>
          </a:p>
        </p:txBody>
      </p:sp>
    </p:spTree>
    <p:extLst>
      <p:ext uri="{BB962C8B-B14F-4D97-AF65-F5344CB8AC3E}">
        <p14:creationId xmlns:p14="http://schemas.microsoft.com/office/powerpoint/2010/main" val="134789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xit" presetSubtype="0" fill="hold"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7" grpId="1" animBg="1"/>
      <p:bldP spid="18" grpId="0" animBg="1"/>
      <p:bldP spid="1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633530" y="5025541"/>
            <a:ext cx="1783270" cy="1588428"/>
          </a:xfrm>
          <a:prstGeom prst="rect">
            <a:avLst/>
          </a:prstGeom>
        </p:spPr>
      </p:pic>
      <p:sp>
        <p:nvSpPr>
          <p:cNvPr id="11" name="Rounded Rectangle 10"/>
          <p:cNvSpPr/>
          <p:nvPr/>
        </p:nvSpPr>
        <p:spPr>
          <a:xfrm>
            <a:off x="1336145" y="1428693"/>
            <a:ext cx="2897875" cy="424206"/>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p:sp>
        <p:nvSpPr>
          <p:cNvPr id="4" name="Title 3"/>
          <p:cNvSpPr>
            <a:spLocks noGrp="1"/>
          </p:cNvSpPr>
          <p:nvPr>
            <p:ph type="title"/>
          </p:nvPr>
        </p:nvSpPr>
        <p:spPr/>
        <p:txBody>
          <a:bodyPr/>
          <a:lstStyle/>
          <a:p>
            <a:r>
              <a:rPr lang="en-US" dirty="0" smtClean="0"/>
              <a:t>Comparison with data: S38 calibration</a:t>
            </a:r>
            <a:endParaRPr lang="en-US" dirty="0"/>
          </a:p>
        </p:txBody>
      </p:sp>
      <p:sp>
        <p:nvSpPr>
          <p:cNvPr id="3" name="Slide Number Placeholder 2"/>
          <p:cNvSpPr>
            <a:spLocks noGrp="1"/>
          </p:cNvSpPr>
          <p:nvPr>
            <p:ph type="sldNum" sz="quarter" idx="12"/>
          </p:nvPr>
        </p:nvSpPr>
        <p:spPr/>
        <p:txBody>
          <a:bodyPr/>
          <a:lstStyle/>
          <a:p>
            <a:fld id="{8745C66F-FC7B-4C52-931F-EAABACA1CBDF}" type="slidenum">
              <a:rPr lang="en-US" smtClean="0"/>
              <a:pPr/>
              <a:t>27</a:t>
            </a:fld>
            <a:endParaRPr lang="en-US" dirty="0"/>
          </a:p>
        </p:txBody>
      </p:sp>
      <p:pic>
        <p:nvPicPr>
          <p:cNvPr id="7" name="Picture 6"/>
          <p:cNvPicPr>
            <a:picLocks noChangeAspect="1"/>
          </p:cNvPicPr>
          <p:nvPr/>
        </p:nvPicPr>
        <p:blipFill>
          <a:blip r:embed="rId4"/>
          <a:stretch>
            <a:fillRect/>
          </a:stretch>
        </p:blipFill>
        <p:spPr>
          <a:xfrm>
            <a:off x="4751109" y="966812"/>
            <a:ext cx="3765592" cy="2848720"/>
          </a:xfrm>
          <a:prstGeom prst="rect">
            <a:avLst/>
          </a:prstGeom>
        </p:spPr>
      </p:pic>
      <p:pic>
        <p:nvPicPr>
          <p:cNvPr id="8" name="Picture 7"/>
          <p:cNvPicPr>
            <a:picLocks noChangeAspect="1"/>
          </p:cNvPicPr>
          <p:nvPr/>
        </p:nvPicPr>
        <p:blipFill>
          <a:blip r:embed="rId5"/>
          <a:stretch>
            <a:fillRect/>
          </a:stretch>
        </p:blipFill>
        <p:spPr>
          <a:xfrm>
            <a:off x="1007865" y="4021118"/>
            <a:ext cx="3226155" cy="2354211"/>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68313" y="1105528"/>
                <a:ext cx="2194896" cy="323165"/>
              </a:xfrm>
              <a:prstGeom prst="rect">
                <a:avLst/>
              </a:prstGeom>
            </p:spPr>
            <p:txBody>
              <a:bodyPr wrap="none">
                <a:spAutoFit/>
              </a:bodyPr>
              <a:lstStyle/>
              <a:p>
                <a:pPr marL="477837" lvl="0" indent="-285750">
                  <a:spcBef>
                    <a:spcPts val="0"/>
                  </a:spcBef>
                  <a:buFont typeface="Wingdings" pitchFamily="2" charset="2"/>
                  <a:buChar char="Ø"/>
                  <a:defRPr/>
                </a:pPr>
                <a14:m>
                  <m:oMath xmlns:m="http://schemas.openxmlformats.org/officeDocument/2006/math">
                    <m:sSub>
                      <m:sSubPr>
                        <m:ctrlPr>
                          <a:rPr lang="pt-PT" sz="1500" b="0" i="1" smtClean="0">
                            <a:solidFill>
                              <a:schemeClr val="accent6">
                                <a:lumMod val="75000"/>
                              </a:schemeClr>
                            </a:solidFill>
                            <a:latin typeface="Cambria Math" panose="02040503050406030204" pitchFamily="18" charset="0"/>
                          </a:rPr>
                        </m:ctrlPr>
                      </m:sSubPr>
                      <m:e>
                        <m:r>
                          <a:rPr lang="pt-PT" sz="1500" b="0" i="1" smtClean="0">
                            <a:solidFill>
                              <a:schemeClr val="accent6">
                                <a:lumMod val="75000"/>
                              </a:schemeClr>
                            </a:solidFill>
                            <a:latin typeface="Cambria Math" panose="02040503050406030204" pitchFamily="18" charset="0"/>
                          </a:rPr>
                          <m:t>𝑆</m:t>
                        </m:r>
                      </m:e>
                      <m:sub>
                        <m:r>
                          <a:rPr lang="pt-PT" sz="1500" b="0" i="1" smtClean="0">
                            <a:solidFill>
                              <a:schemeClr val="accent6">
                                <a:lumMod val="75000"/>
                              </a:schemeClr>
                            </a:solidFill>
                            <a:latin typeface="Cambria Math" panose="02040503050406030204" pitchFamily="18" charset="0"/>
                          </a:rPr>
                          <m:t>38</m:t>
                        </m:r>
                      </m:sub>
                    </m:sSub>
                  </m:oMath>
                </a14:m>
                <a:r>
                  <a:rPr lang="en-GB" sz="1500" dirty="0" smtClean="0">
                    <a:solidFill>
                      <a:schemeClr val="accent6">
                        <a:lumMod val="75000"/>
                      </a:schemeClr>
                    </a:solidFill>
                  </a:rPr>
                  <a:t> is calibrated by:</a:t>
                </a:r>
                <a:endParaRPr lang="en-GB" sz="1500" dirty="0">
                  <a:solidFill>
                    <a:schemeClr val="accent6">
                      <a:lumMod val="75000"/>
                    </a:schemeClr>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468313" y="1105528"/>
                <a:ext cx="2194896" cy="323165"/>
              </a:xfrm>
              <a:prstGeom prst="rect">
                <a:avLst/>
              </a:prstGeom>
              <a:blipFill rotWithShape="0">
                <a:blip r:embed="rId6"/>
                <a:stretch>
                  <a:fillRect t="-3774" b="-20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375545" y="1502169"/>
                <a:ext cx="26641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pt-PT" b="0" i="1" smtClean="0">
                              <a:latin typeface="Cambria Math" panose="02040503050406030204" pitchFamily="18" charset="0"/>
                            </a:rPr>
                          </m:ctrlPr>
                        </m:funcPr>
                        <m:fName>
                          <m:sSub>
                            <m:sSubPr>
                              <m:ctrlPr>
                                <a:rPr lang="pt-PT" b="0" i="1" smtClean="0">
                                  <a:latin typeface="Cambria Math" panose="02040503050406030204" pitchFamily="18" charset="0"/>
                                </a:rPr>
                              </m:ctrlPr>
                            </m:sSubPr>
                            <m:e>
                              <m:r>
                                <m:rPr>
                                  <m:sty m:val="p"/>
                                </m:rPr>
                                <a:rPr lang="pt-PT" b="0" i="0" smtClean="0">
                                  <a:latin typeface="Cambria Math" panose="02040503050406030204" pitchFamily="18" charset="0"/>
                                </a:rPr>
                                <m:t>log</m:t>
                              </m:r>
                            </m:e>
                            <m:sub>
                              <m:r>
                                <a:rPr lang="pt-PT" b="0" i="1" smtClean="0">
                                  <a:latin typeface="Cambria Math" panose="02040503050406030204" pitchFamily="18" charset="0"/>
                                </a:rPr>
                                <m:t>10</m:t>
                              </m:r>
                            </m:sub>
                          </m:sSub>
                        </m:fName>
                        <m:e>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38</m:t>
                              </m:r>
                            </m:sub>
                          </m:sSub>
                        </m:e>
                      </m:func>
                      <m:r>
                        <a:rPr lang="pt-PT" b="0" i="1" smtClean="0">
                          <a:latin typeface="Cambria Math" panose="02040503050406030204" pitchFamily="18" charset="0"/>
                        </a:rPr>
                        <m:t>=</m:t>
                      </m:r>
                      <m:r>
                        <a:rPr lang="pt-PT" b="0" i="1" smtClean="0">
                          <a:latin typeface="Cambria Math" panose="02040503050406030204" pitchFamily="18" charset="0"/>
                        </a:rPr>
                        <m:t>𝐴</m:t>
                      </m:r>
                      <m:r>
                        <a:rPr lang="pt-PT" b="0" i="1" smtClean="0">
                          <a:latin typeface="Cambria Math" panose="02040503050406030204" pitchFamily="18" charset="0"/>
                        </a:rPr>
                        <m:t>+</m:t>
                      </m:r>
                      <m:r>
                        <a:rPr lang="pt-PT" b="0" i="1" smtClean="0">
                          <a:latin typeface="Cambria Math" panose="02040503050406030204" pitchFamily="18" charset="0"/>
                        </a:rPr>
                        <m:t>𝐵</m:t>
                      </m:r>
                      <m:func>
                        <m:funcPr>
                          <m:ctrlPr>
                            <a:rPr lang="pt-PT" b="0" i="1" smtClean="0">
                              <a:latin typeface="Cambria Math" panose="02040503050406030204" pitchFamily="18" charset="0"/>
                            </a:rPr>
                          </m:ctrlPr>
                        </m:funcPr>
                        <m:fName>
                          <m:sSub>
                            <m:sSubPr>
                              <m:ctrlPr>
                                <a:rPr lang="pt-PT" b="0" i="1" smtClean="0">
                                  <a:latin typeface="Cambria Math" panose="02040503050406030204" pitchFamily="18" charset="0"/>
                                </a:rPr>
                              </m:ctrlPr>
                            </m:sSubPr>
                            <m:e>
                              <m:r>
                                <m:rPr>
                                  <m:sty m:val="p"/>
                                </m:rPr>
                                <a:rPr lang="pt-PT" b="0" i="0" smtClean="0">
                                  <a:latin typeface="Cambria Math" panose="02040503050406030204" pitchFamily="18" charset="0"/>
                                </a:rPr>
                                <m:t>log</m:t>
                              </m:r>
                            </m:e>
                            <m:sub>
                              <m:r>
                                <a:rPr lang="pt-PT" b="0" i="1" smtClean="0">
                                  <a:latin typeface="Cambria Math" panose="02040503050406030204" pitchFamily="18" charset="0"/>
                                </a:rPr>
                                <m:t>10</m:t>
                              </m:r>
                            </m:sub>
                          </m:sSub>
                        </m:fName>
                        <m:e>
                          <m:r>
                            <a:rPr lang="pt-PT" b="0" i="1" smtClean="0">
                              <a:latin typeface="Cambria Math" panose="02040503050406030204" pitchFamily="18" charset="0"/>
                            </a:rPr>
                            <m:t>𝐸𝑛</m:t>
                          </m:r>
                        </m:e>
                      </m:func>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1375545" y="1502169"/>
                <a:ext cx="2664127" cy="276999"/>
              </a:xfrm>
              <a:prstGeom prst="rect">
                <a:avLst/>
              </a:prstGeom>
              <a:blipFill rotWithShape="0">
                <a:blip r:embed="rId7"/>
                <a:stretch>
                  <a:fillRect l="-2746" t="-2174" r="-1602" b="-32609"/>
                </a:stretch>
              </a:blipFill>
            </p:spPr>
            <p:txBody>
              <a:bodyPr/>
              <a:lstStyle/>
              <a:p>
                <a:r>
                  <a:rPr lang="en-US">
                    <a:noFill/>
                  </a:rPr>
                  <a:t> </a:t>
                </a:r>
              </a:p>
            </p:txBody>
          </p:sp>
        </mc:Fallback>
      </mc:AlternateContent>
      <p:sp>
        <p:nvSpPr>
          <p:cNvPr id="12" name="Rounded Rectangle 11"/>
          <p:cNvSpPr/>
          <p:nvPr/>
        </p:nvSpPr>
        <p:spPr>
          <a:xfrm>
            <a:off x="468313" y="2165025"/>
            <a:ext cx="4209683" cy="1119761"/>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3" name="Content Placeholder 1"/>
              <p:cNvSpPr>
                <a:spLocks noGrp="1"/>
              </p:cNvSpPr>
              <p:nvPr/>
            </p:nvSpPr>
            <p:spPr bwMode="auto">
              <a:xfrm>
                <a:off x="560532" y="2573081"/>
                <a:ext cx="4025244" cy="674493"/>
              </a:xfrm>
              <a:prstGeom prst="rect">
                <a:avLst/>
              </a:prstGeom>
              <a:no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358775" indent="-168275">
                  <a:lnSpc>
                    <a:spcPct val="100000"/>
                  </a:lnSpc>
                  <a:spcBef>
                    <a:spcPts val="0"/>
                  </a:spcBef>
                  <a:buFont typeface="Wingdings" panose="05000000000000000000" pitchFamily="2" charset="2"/>
                  <a:buChar char="§"/>
                  <a:defRPr/>
                </a:pPr>
                <a:r>
                  <a:rPr lang="en-GB" sz="1400" dirty="0" smtClean="0">
                    <a:solidFill>
                      <a:schemeClr val="tx2">
                        <a:lumMod val="50000"/>
                      </a:schemeClr>
                    </a:solidFill>
                    <a:latin typeface="+mn-lt"/>
                  </a:rPr>
                  <a:t>Sim Proton: </a:t>
                </a:r>
                <a14:m>
                  <m:oMath xmlns:m="http://schemas.openxmlformats.org/officeDocument/2006/math">
                    <m:r>
                      <a:rPr lang="pt-PT" sz="1200" i="1">
                        <a:solidFill>
                          <a:schemeClr val="tx2">
                            <a:lumMod val="50000"/>
                          </a:schemeClr>
                        </a:solidFill>
                        <a:latin typeface="Cambria Math" panose="02040503050406030204" pitchFamily="18" charset="0"/>
                      </a:rPr>
                      <m:t>𝐴</m:t>
                    </m:r>
                    <m:r>
                      <a:rPr lang="pt-PT" sz="1200" i="1">
                        <a:solidFill>
                          <a:schemeClr val="tx2">
                            <a:lumMod val="50000"/>
                          </a:schemeClr>
                        </a:solidFill>
                        <a:latin typeface="Cambria Math" panose="02040503050406030204" pitchFamily="18" charset="0"/>
                      </a:rPr>
                      <m:t>=−15.74±0.03</m:t>
                    </m:r>
                  </m:oMath>
                </a14:m>
                <a:r>
                  <a:rPr lang="en-GB" sz="1400" dirty="0" smtClean="0">
                    <a:solidFill>
                      <a:schemeClr val="tx2">
                        <a:lumMod val="50000"/>
                      </a:schemeClr>
                    </a:solidFill>
                    <a:latin typeface="+mn-lt"/>
                  </a:rPr>
                  <a:t>; </a:t>
                </a:r>
                <a14:m>
                  <m:oMath xmlns:m="http://schemas.openxmlformats.org/officeDocument/2006/math">
                    <m:r>
                      <a:rPr lang="pt-PT" sz="1400" i="1">
                        <a:solidFill>
                          <a:schemeClr val="tx2">
                            <a:lumMod val="50000"/>
                          </a:schemeClr>
                        </a:solidFill>
                        <a:latin typeface="Cambria Math" panose="02040503050406030204" pitchFamily="18" charset="0"/>
                        <a:ea typeface="Cambria Math" panose="02040503050406030204" pitchFamily="18" charset="0"/>
                      </a:rPr>
                      <m:t>𝐵</m:t>
                    </m:r>
                    <m:r>
                      <a:rPr lang="pt-PT" sz="1400" i="1">
                        <a:solidFill>
                          <a:schemeClr val="tx2">
                            <a:lumMod val="50000"/>
                          </a:schemeClr>
                        </a:solidFill>
                        <a:latin typeface="Cambria Math" panose="02040503050406030204" pitchFamily="18" charset="0"/>
                        <a:ea typeface="Cambria Math" panose="02040503050406030204" pitchFamily="18" charset="0"/>
                      </a:rPr>
                      <m:t>=0.91±0.002</m:t>
                    </m:r>
                  </m:oMath>
                </a14:m>
                <a:endParaRPr lang="en-GB" sz="1600" dirty="0">
                  <a:solidFill>
                    <a:schemeClr val="tx2">
                      <a:lumMod val="50000"/>
                    </a:schemeClr>
                  </a:solidFill>
                </a:endParaRPr>
              </a:p>
              <a:p>
                <a:pPr marL="358775" indent="-168275">
                  <a:lnSpc>
                    <a:spcPct val="100000"/>
                  </a:lnSpc>
                  <a:spcBef>
                    <a:spcPts val="0"/>
                  </a:spcBef>
                  <a:buFont typeface="Wingdings" panose="05000000000000000000" pitchFamily="2" charset="2"/>
                  <a:buChar char="§"/>
                  <a:defRPr/>
                </a:pPr>
                <a:r>
                  <a:rPr lang="en-GB" sz="1400" dirty="0" smtClean="0">
                    <a:solidFill>
                      <a:schemeClr val="tx2">
                        <a:lumMod val="50000"/>
                      </a:schemeClr>
                    </a:solidFill>
                    <a:latin typeface="+mn-lt"/>
                  </a:rPr>
                  <a:t>Sim Iron:      </a:t>
                </a:r>
                <a14:m>
                  <m:oMath xmlns:m="http://schemas.openxmlformats.org/officeDocument/2006/math">
                    <m:r>
                      <a:rPr lang="pt-PT" sz="1200" i="1">
                        <a:solidFill>
                          <a:schemeClr val="tx2">
                            <a:lumMod val="50000"/>
                          </a:schemeClr>
                        </a:solidFill>
                        <a:latin typeface="Cambria Math" panose="02040503050406030204" pitchFamily="18" charset="0"/>
                      </a:rPr>
                      <m:t>𝐴</m:t>
                    </m:r>
                    <m:r>
                      <a:rPr lang="pt-PT" sz="1200" i="1">
                        <a:solidFill>
                          <a:schemeClr val="tx2">
                            <a:lumMod val="50000"/>
                          </a:schemeClr>
                        </a:solidFill>
                        <a:latin typeface="Cambria Math" panose="02040503050406030204" pitchFamily="18" charset="0"/>
                      </a:rPr>
                      <m:t>=−15.74±0.03</m:t>
                    </m:r>
                  </m:oMath>
                </a14:m>
                <a:r>
                  <a:rPr lang="en-GB" sz="1400" dirty="0" smtClean="0">
                    <a:solidFill>
                      <a:schemeClr val="tx2">
                        <a:lumMod val="50000"/>
                      </a:schemeClr>
                    </a:solidFill>
                    <a:latin typeface="+mn-lt"/>
                  </a:rPr>
                  <a:t> </a:t>
                </a:r>
                <a14:m>
                  <m:oMath xmlns:m="http://schemas.openxmlformats.org/officeDocument/2006/math">
                    <m:r>
                      <a:rPr lang="pt-PT" sz="1400" i="1">
                        <a:solidFill>
                          <a:schemeClr val="tx2">
                            <a:lumMod val="50000"/>
                          </a:schemeClr>
                        </a:solidFill>
                        <a:latin typeface="Cambria Math" panose="02040503050406030204" pitchFamily="18" charset="0"/>
                        <a:ea typeface="Cambria Math" panose="02040503050406030204" pitchFamily="18" charset="0"/>
                      </a:rPr>
                      <m:t>𝐵</m:t>
                    </m:r>
                    <m:r>
                      <a:rPr lang="pt-PT" sz="1400" i="1">
                        <a:solidFill>
                          <a:schemeClr val="tx2">
                            <a:lumMod val="50000"/>
                          </a:schemeClr>
                        </a:solidFill>
                        <a:latin typeface="Cambria Math" panose="02040503050406030204" pitchFamily="18" charset="0"/>
                        <a:ea typeface="Cambria Math" panose="02040503050406030204" pitchFamily="18" charset="0"/>
                      </a:rPr>
                      <m:t>=0.91±0.002</m:t>
                    </m:r>
                  </m:oMath>
                </a14:m>
                <a:endParaRPr lang="en-GB" sz="1400" dirty="0" smtClean="0">
                  <a:solidFill>
                    <a:schemeClr val="tx2">
                      <a:lumMod val="50000"/>
                    </a:schemeClr>
                  </a:solidFill>
                  <a:latin typeface="+mn-lt"/>
                </a:endParaRPr>
              </a:p>
              <a:p>
                <a:pPr marL="358775" indent="-168275">
                  <a:lnSpc>
                    <a:spcPct val="100000"/>
                  </a:lnSpc>
                  <a:spcBef>
                    <a:spcPts val="0"/>
                  </a:spcBef>
                  <a:buFont typeface="Wingdings" panose="05000000000000000000" pitchFamily="2" charset="2"/>
                  <a:buChar char="§"/>
                  <a:defRPr/>
                </a:pPr>
                <a:r>
                  <a:rPr lang="en-GB" sz="1400" dirty="0" smtClean="0">
                    <a:solidFill>
                      <a:schemeClr val="tx2">
                        <a:lumMod val="50000"/>
                      </a:schemeClr>
                    </a:solidFill>
                    <a:latin typeface="+mn-lt"/>
                  </a:rPr>
                  <a:t>Data:            </a:t>
                </a:r>
                <a14:m>
                  <m:oMath xmlns:m="http://schemas.openxmlformats.org/officeDocument/2006/math">
                    <m:r>
                      <a:rPr lang="pt-PT" sz="1200" i="1">
                        <a:solidFill>
                          <a:schemeClr val="tx2">
                            <a:lumMod val="50000"/>
                          </a:schemeClr>
                        </a:solidFill>
                        <a:latin typeface="Cambria Math" panose="02040503050406030204" pitchFamily="18" charset="0"/>
                      </a:rPr>
                      <m:t>𝐴</m:t>
                    </m:r>
                    <m:r>
                      <a:rPr lang="pt-PT" sz="1200" i="1">
                        <a:solidFill>
                          <a:schemeClr val="tx2">
                            <a:lumMod val="50000"/>
                          </a:schemeClr>
                        </a:solidFill>
                        <a:latin typeface="Cambria Math" panose="02040503050406030204" pitchFamily="18" charset="0"/>
                      </a:rPr>
                      <m:t>=−16.86±0.12</m:t>
                    </m:r>
                  </m:oMath>
                </a14:m>
                <a:r>
                  <a:rPr lang="en-GB" sz="1400" dirty="0" smtClean="0">
                    <a:solidFill>
                      <a:schemeClr val="tx2">
                        <a:lumMod val="50000"/>
                      </a:schemeClr>
                    </a:solidFill>
                    <a:latin typeface="+mn-lt"/>
                  </a:rPr>
                  <a:t> </a:t>
                </a:r>
                <a14:m>
                  <m:oMath xmlns:m="http://schemas.openxmlformats.org/officeDocument/2006/math">
                    <m:r>
                      <a:rPr lang="pt-PT" sz="1400" i="1">
                        <a:solidFill>
                          <a:schemeClr val="tx2">
                            <a:lumMod val="50000"/>
                          </a:schemeClr>
                        </a:solidFill>
                        <a:latin typeface="Cambria Math" panose="02040503050406030204" pitchFamily="18" charset="0"/>
                        <a:ea typeface="Cambria Math" panose="02040503050406030204" pitchFamily="18" charset="0"/>
                      </a:rPr>
                      <m:t>𝐵</m:t>
                    </m:r>
                    <m:r>
                      <a:rPr lang="pt-PT" sz="1400" i="1">
                        <a:solidFill>
                          <a:schemeClr val="tx2">
                            <a:lumMod val="50000"/>
                          </a:schemeClr>
                        </a:solidFill>
                        <a:latin typeface="Cambria Math" panose="02040503050406030204" pitchFamily="18" charset="0"/>
                        <a:ea typeface="Cambria Math" panose="02040503050406030204" pitchFamily="18" charset="0"/>
                      </a:rPr>
                      <m:t>=0.97±0.007</m:t>
                    </m:r>
                  </m:oMath>
                </a14:m>
                <a:endParaRPr lang="en-GB" sz="1400" dirty="0">
                  <a:solidFill>
                    <a:schemeClr val="tx2">
                      <a:lumMod val="50000"/>
                    </a:schemeClr>
                  </a:solidFill>
                </a:endParaRPr>
              </a:p>
            </p:txBody>
          </p:sp>
        </mc:Choice>
        <mc:Fallback xmlns="">
          <p:sp>
            <p:nvSpPr>
              <p:cNvPr id="13" name="Content Placeholder 1"/>
              <p:cNvSpPr>
                <a:spLocks noGrp="1" noRot="1" noChangeAspect="1" noMove="1" noResize="1" noEditPoints="1" noAdjustHandles="1" noChangeArrowheads="1" noChangeShapeType="1" noTextEdit="1"/>
              </p:cNvSpPr>
              <p:nvPr/>
            </p:nvSpPr>
            <p:spPr bwMode="auto">
              <a:xfrm>
                <a:off x="560532" y="2573081"/>
                <a:ext cx="4025244" cy="674493"/>
              </a:xfrm>
              <a:prstGeom prst="rect">
                <a:avLst/>
              </a:prstGeom>
              <a:blipFill rotWithShape="0">
                <a:blip r:embed="rId8"/>
                <a:stretch>
                  <a:fillRect t="-7207" b="-11712"/>
                </a:stretch>
              </a:blipFill>
              <a:ln w="9525">
                <a:noFill/>
                <a:round/>
                <a:headEnd/>
                <a:tailEnd/>
              </a:ln>
            </p:spPr>
            <p:txBody>
              <a:bodyPr/>
              <a:lstStyle/>
              <a:p>
                <a:r>
                  <a:rPr lang="en-US">
                    <a:noFill/>
                  </a:rPr>
                  <a:t> </a:t>
                </a:r>
              </a:p>
            </p:txBody>
          </p:sp>
        </mc:Fallback>
      </mc:AlternateContent>
      <p:sp>
        <p:nvSpPr>
          <p:cNvPr id="16" name="Rounded Rectangle 15"/>
          <p:cNvSpPr/>
          <p:nvPr/>
        </p:nvSpPr>
        <p:spPr>
          <a:xfrm>
            <a:off x="1451839" y="2184619"/>
            <a:ext cx="2242629" cy="368868"/>
          </a:xfrm>
          <a:prstGeom prst="roundRect">
            <a:avLst/>
          </a:prstGeom>
          <a:noFill/>
          <a:ln w="666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Total signal</a:t>
            </a:r>
          </a:p>
        </p:txBody>
      </p:sp>
      <p:sp>
        <p:nvSpPr>
          <p:cNvPr id="17" name="Rounded Rectangle 16"/>
          <p:cNvSpPr/>
          <p:nvPr/>
        </p:nvSpPr>
        <p:spPr>
          <a:xfrm>
            <a:off x="4476276" y="4126240"/>
            <a:ext cx="4209683" cy="879707"/>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mc:AlternateContent xmlns:mc="http://schemas.openxmlformats.org/markup-compatibility/2006">
        <mc:Choice xmlns:a14="http://schemas.microsoft.com/office/drawing/2010/main" Requires="a14">
          <p:sp>
            <p:nvSpPr>
              <p:cNvPr id="18" name="Content Placeholder 1"/>
              <p:cNvSpPr>
                <a:spLocks noGrp="1"/>
              </p:cNvSpPr>
              <p:nvPr/>
            </p:nvSpPr>
            <p:spPr bwMode="auto">
              <a:xfrm>
                <a:off x="4568495" y="4534296"/>
                <a:ext cx="4025244" cy="471651"/>
              </a:xfrm>
              <a:prstGeom prst="rect">
                <a:avLst/>
              </a:prstGeom>
              <a:noFill/>
              <a:ln w="9525">
                <a:noFill/>
                <a:round/>
                <a:headEnd/>
                <a:tailEnd/>
              </a:ln>
            </p:spPr>
            <p:txBody>
              <a:bodyPr lIns="0" tIns="0" rIns="0" bIns="0"/>
              <a:lstStyle>
                <a:lvl1pPr marL="341313" indent="-341313" algn="l" defTabSz="457200" rtl="0" eaLnBrk="0" fontAlgn="base" hangingPunct="0">
                  <a:lnSpc>
                    <a:spcPct val="102000"/>
                  </a:lnSpc>
                  <a:spcBef>
                    <a:spcPts val="800"/>
                  </a:spcBef>
                  <a:spcAft>
                    <a:spcPct val="0"/>
                  </a:spcAft>
                  <a:buClr>
                    <a:srgbClr val="000000"/>
                  </a:buClr>
                  <a:buSzPct val="100000"/>
                  <a:buFont typeface="Wingdings" pitchFamily="2" charset="2"/>
                  <a:buNone/>
                  <a:defRPr sz="2400" b="0">
                    <a:solidFill>
                      <a:srgbClr val="0066CC"/>
                    </a:solidFill>
                    <a:latin typeface="Arial Rounded MT Bold" pitchFamily="34" charset="0"/>
                    <a:ea typeface="+mn-ea"/>
                    <a:cs typeface="+mn-cs"/>
                  </a:defRPr>
                </a:lvl1pPr>
                <a:lvl2pPr marL="741363" indent="-284163" algn="l" defTabSz="457200" rtl="0" eaLnBrk="0" fontAlgn="base" hangingPunct="0">
                  <a:lnSpc>
                    <a:spcPct val="102000"/>
                  </a:lnSpc>
                  <a:spcBef>
                    <a:spcPts val="700"/>
                  </a:spcBef>
                  <a:spcAft>
                    <a:spcPct val="0"/>
                  </a:spcAft>
                  <a:buClr>
                    <a:srgbClr val="000000"/>
                  </a:buClr>
                  <a:buSzPct val="100000"/>
                  <a:buFont typeface="Arial" pitchFamily="34" charset="0"/>
                  <a:buChar char="•"/>
                  <a:defRPr sz="2400" b="0">
                    <a:solidFill>
                      <a:srgbClr val="0066CC"/>
                    </a:solidFill>
                    <a:latin typeface="Arial Rounded MT Bold" pitchFamily="34" charset="0"/>
                  </a:defRPr>
                </a:lvl2pPr>
                <a:lvl3pPr marL="1371600" indent="-457200" algn="l" defTabSz="457200" rtl="0" eaLnBrk="0" fontAlgn="base" hangingPunct="0">
                  <a:lnSpc>
                    <a:spcPct val="102000"/>
                  </a:lnSpc>
                  <a:spcBef>
                    <a:spcPts val="600"/>
                  </a:spcBef>
                  <a:spcAft>
                    <a:spcPct val="0"/>
                  </a:spcAft>
                  <a:buClr>
                    <a:srgbClr val="000000"/>
                  </a:buClr>
                  <a:buSzPct val="100000"/>
                  <a:buFont typeface="Arial" pitchFamily="34" charset="0"/>
                  <a:buNone/>
                  <a:defRPr sz="2400" b="0">
                    <a:solidFill>
                      <a:srgbClr val="0066CC"/>
                    </a:solidFill>
                    <a:latin typeface="Arial Rounded MT Bold" pitchFamily="34" charset="0"/>
                  </a:defRPr>
                </a:lvl3pPr>
                <a:lvl4pPr marL="16002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4pPr>
                <a:lvl5pPr marL="2057400" indent="-228600" algn="l" defTabSz="457200" rtl="0" eaLnBrk="0" fontAlgn="base" hangingPunct="0">
                  <a:lnSpc>
                    <a:spcPct val="102000"/>
                  </a:lnSpc>
                  <a:spcBef>
                    <a:spcPts val="500"/>
                  </a:spcBef>
                  <a:spcAft>
                    <a:spcPct val="0"/>
                  </a:spcAft>
                  <a:buClr>
                    <a:srgbClr val="000000"/>
                  </a:buClr>
                  <a:buSzPct val="100000"/>
                  <a:buFont typeface="Times New Roman" pitchFamily="18" charset="0"/>
                  <a:buChar char="»"/>
                  <a:defRPr sz="2400" b="0">
                    <a:solidFill>
                      <a:srgbClr val="0066CC"/>
                    </a:solidFill>
                    <a:latin typeface="Arial Rounded MT Bold" pitchFamily="34" charset="0"/>
                  </a:defRPr>
                </a:lvl5pPr>
                <a:lvl6pPr marL="25146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6pPr>
                <a:lvl7pPr marL="29718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7pPr>
                <a:lvl8pPr marL="34290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8pPr>
                <a:lvl9pPr marL="3886200" indent="-228600" algn="l" defTabSz="457200" rtl="0" fontAlgn="base">
                  <a:lnSpc>
                    <a:spcPct val="102000"/>
                  </a:lnSpc>
                  <a:spcBef>
                    <a:spcPts val="500"/>
                  </a:spcBef>
                  <a:spcAft>
                    <a:spcPct val="0"/>
                  </a:spcAft>
                  <a:buClr>
                    <a:srgbClr val="000000"/>
                  </a:buClr>
                  <a:buSzPct val="100000"/>
                  <a:buFont typeface="Times New Roman" pitchFamily="18" charset="0"/>
                  <a:buChar char="»"/>
                  <a:defRPr sz="2000">
                    <a:solidFill>
                      <a:srgbClr val="0066CC"/>
                    </a:solidFill>
                    <a:latin typeface="+mn-lt"/>
                  </a:defRPr>
                </a:lvl9pPr>
              </a:lstStyle>
              <a:p>
                <a:pPr marL="358775" indent="-168275">
                  <a:lnSpc>
                    <a:spcPct val="100000"/>
                  </a:lnSpc>
                  <a:spcBef>
                    <a:spcPts val="0"/>
                  </a:spcBef>
                  <a:buFont typeface="Wingdings" panose="05000000000000000000" pitchFamily="2" charset="2"/>
                  <a:buChar char="§"/>
                  <a:defRPr/>
                </a:pPr>
                <a:r>
                  <a:rPr lang="en-GB" sz="1400" dirty="0" smtClean="0">
                    <a:solidFill>
                      <a:schemeClr val="tx2">
                        <a:lumMod val="50000"/>
                      </a:schemeClr>
                    </a:solidFill>
                    <a:latin typeface="+mn-lt"/>
                  </a:rPr>
                  <a:t>Sim Proton/Proton: </a:t>
                </a:r>
                <a14:m>
                  <m:oMath xmlns:m="http://schemas.openxmlformats.org/officeDocument/2006/math">
                    <m:r>
                      <a:rPr lang="pt-PT" sz="1400" i="1">
                        <a:solidFill>
                          <a:schemeClr val="tx2">
                            <a:lumMod val="50000"/>
                          </a:schemeClr>
                        </a:solidFill>
                        <a:latin typeface="Cambria Math" panose="02040503050406030204" pitchFamily="18" charset="0"/>
                        <a:ea typeface="Cambria Math" panose="02040503050406030204" pitchFamily="18" charset="0"/>
                      </a:rPr>
                      <m:t>𝐵</m:t>
                    </m:r>
                    <m:r>
                      <a:rPr lang="pt-PT" sz="1400" i="1">
                        <a:solidFill>
                          <a:schemeClr val="tx2">
                            <a:lumMod val="50000"/>
                          </a:schemeClr>
                        </a:solidFill>
                        <a:latin typeface="Cambria Math" panose="02040503050406030204" pitchFamily="18" charset="0"/>
                        <a:ea typeface="Cambria Math" panose="02040503050406030204" pitchFamily="18" charset="0"/>
                      </a:rPr>
                      <m:t>=0.84±0.002</m:t>
                    </m:r>
                  </m:oMath>
                </a14:m>
                <a:endParaRPr lang="en-GB" sz="1600" dirty="0">
                  <a:solidFill>
                    <a:schemeClr val="tx2">
                      <a:lumMod val="50000"/>
                    </a:schemeClr>
                  </a:solidFill>
                </a:endParaRPr>
              </a:p>
              <a:p>
                <a:pPr marL="358775" indent="-168275">
                  <a:lnSpc>
                    <a:spcPct val="100000"/>
                  </a:lnSpc>
                  <a:spcBef>
                    <a:spcPts val="0"/>
                  </a:spcBef>
                  <a:buFont typeface="Wingdings" panose="05000000000000000000" pitchFamily="2" charset="2"/>
                  <a:buChar char="§"/>
                  <a:defRPr/>
                </a:pPr>
                <a:r>
                  <a:rPr lang="en-GB" sz="1400" dirty="0" smtClean="0">
                    <a:solidFill>
                      <a:schemeClr val="tx2">
                        <a:lumMod val="50000"/>
                      </a:schemeClr>
                    </a:solidFill>
                    <a:latin typeface="+mn-lt"/>
                  </a:rPr>
                  <a:t>Data:                           </a:t>
                </a:r>
                <a14:m>
                  <m:oMath xmlns:m="http://schemas.openxmlformats.org/officeDocument/2006/math">
                    <m:r>
                      <a:rPr lang="pt-PT" sz="1400" i="1">
                        <a:solidFill>
                          <a:schemeClr val="tx2">
                            <a:lumMod val="50000"/>
                          </a:schemeClr>
                        </a:solidFill>
                        <a:latin typeface="Cambria Math" panose="02040503050406030204" pitchFamily="18" charset="0"/>
                        <a:ea typeface="Cambria Math" panose="02040503050406030204" pitchFamily="18" charset="0"/>
                      </a:rPr>
                      <m:t>𝐵</m:t>
                    </m:r>
                    <m:r>
                      <a:rPr lang="pt-PT" sz="1400" i="1">
                        <a:solidFill>
                          <a:schemeClr val="tx2">
                            <a:lumMod val="50000"/>
                          </a:schemeClr>
                        </a:solidFill>
                        <a:latin typeface="Cambria Math" panose="02040503050406030204" pitchFamily="18" charset="0"/>
                        <a:ea typeface="Cambria Math" panose="02040503050406030204" pitchFamily="18" charset="0"/>
                      </a:rPr>
                      <m:t>=1.03±0.05</m:t>
                    </m:r>
                  </m:oMath>
                </a14:m>
                <a:endParaRPr lang="en-GB" sz="1400" dirty="0">
                  <a:solidFill>
                    <a:schemeClr val="tx2">
                      <a:lumMod val="50000"/>
                    </a:schemeClr>
                  </a:solidFill>
                </a:endParaRPr>
              </a:p>
            </p:txBody>
          </p:sp>
        </mc:Choice>
        <mc:Fallback>
          <p:sp>
            <p:nvSpPr>
              <p:cNvPr id="18" name="Content Placeholder 1"/>
              <p:cNvSpPr>
                <a:spLocks noGrp="1" noRot="1" noChangeAspect="1" noMove="1" noResize="1" noEditPoints="1" noAdjustHandles="1" noChangeArrowheads="1" noChangeShapeType="1" noTextEdit="1"/>
              </p:cNvSpPr>
              <p:nvPr/>
            </p:nvSpPr>
            <p:spPr bwMode="auto">
              <a:xfrm>
                <a:off x="4568495" y="4534296"/>
                <a:ext cx="4025244" cy="471651"/>
              </a:xfrm>
              <a:prstGeom prst="rect">
                <a:avLst/>
              </a:prstGeom>
              <a:blipFill rotWithShape="0">
                <a:blip r:embed="rId9"/>
                <a:stretch>
                  <a:fillRect t="-10390" b="-15584"/>
                </a:stretch>
              </a:blipFill>
              <a:ln w="9525">
                <a:noFill/>
                <a:round/>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ounded Rectangle 18"/>
              <p:cNvSpPr/>
              <p:nvPr/>
            </p:nvSpPr>
            <p:spPr>
              <a:xfrm>
                <a:off x="4568496" y="4145834"/>
                <a:ext cx="4025244" cy="368868"/>
              </a:xfrm>
              <a:prstGeom prst="roundRect">
                <a:avLst/>
              </a:prstGeom>
              <a:noFill/>
              <a:ln w="666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MU signal with </a:t>
                </a:r>
                <a14:m>
                  <m:oMath xmlns:m="http://schemas.openxmlformats.org/officeDocument/2006/math">
                    <m:sSub>
                      <m:sSubPr>
                        <m:ctrlPr>
                          <a:rPr lang="pt-PT" sz="2000" b="0" i="1" smtClean="0">
                            <a:solidFill>
                              <a:srgbClr val="800000"/>
                            </a:solidFill>
                            <a:latin typeface="Cambria Math" panose="02040503050406030204" pitchFamily="18" charset="0"/>
                            <a:cs typeface="Arial" pitchFamily="34" charset="0"/>
                          </a:rPr>
                        </m:ctrlPr>
                      </m:sSubPr>
                      <m:e>
                        <m:r>
                          <a:rPr lang="pt-PT" sz="2000" b="0" i="1" smtClean="0">
                            <a:solidFill>
                              <a:srgbClr val="800000"/>
                            </a:solidFill>
                            <a:latin typeface="Cambria Math" panose="02040503050406030204" pitchFamily="18" charset="0"/>
                            <a:cs typeface="Arial" pitchFamily="34" charset="0"/>
                          </a:rPr>
                          <m:t>𝑅</m:t>
                        </m:r>
                      </m:e>
                      <m:sub>
                        <m:r>
                          <a:rPr lang="pt-PT" sz="2000" b="0" i="1" smtClean="0">
                            <a:solidFill>
                              <a:srgbClr val="800000"/>
                            </a:solidFill>
                            <a:latin typeface="Cambria Math" panose="02040503050406030204" pitchFamily="18" charset="0"/>
                            <a:cs typeface="Arial" pitchFamily="34" charset="0"/>
                          </a:rPr>
                          <m:t>𝜇</m:t>
                        </m:r>
                      </m:sub>
                    </m:sSub>
                  </m:oMath>
                </a14:m>
                <a:r>
                  <a:rPr lang="en-GB" sz="2000" dirty="0" smtClean="0">
                    <a:solidFill>
                      <a:srgbClr val="800000"/>
                    </a:solidFill>
                    <a:latin typeface="Calibri" pitchFamily="34" charset="0"/>
                    <a:cs typeface="Arial" pitchFamily="34" charset="0"/>
                  </a:rPr>
                  <a:t>(inclined data)</a:t>
                </a:r>
                <a:endParaRPr lang="en-GB" sz="2000" dirty="0" smtClean="0">
                  <a:solidFill>
                    <a:srgbClr val="800000"/>
                  </a:solidFill>
                  <a:latin typeface="Calibri" pitchFamily="34" charset="0"/>
                  <a:cs typeface="Arial" pitchFamily="34" charset="0"/>
                </a:endParaRPr>
              </a:p>
            </p:txBody>
          </p:sp>
        </mc:Choice>
        <mc:Fallback>
          <p:sp>
            <p:nvSpPr>
              <p:cNvPr id="19" name="Rounded Rectangle 18"/>
              <p:cNvSpPr>
                <a:spLocks noRot="1" noChangeAspect="1" noMove="1" noResize="1" noEditPoints="1" noAdjustHandles="1" noChangeArrowheads="1" noChangeShapeType="1" noTextEdit="1"/>
              </p:cNvSpPr>
              <p:nvPr/>
            </p:nvSpPr>
            <p:spPr>
              <a:xfrm>
                <a:off x="4568496" y="4145834"/>
                <a:ext cx="4025244" cy="368868"/>
              </a:xfrm>
              <a:prstGeom prst="roundRect">
                <a:avLst/>
              </a:prstGeom>
              <a:blipFill rotWithShape="0">
                <a:blip r:embed="rId10"/>
                <a:stretch>
                  <a:fillRect t="-14754" b="-31148"/>
                </a:stretch>
              </a:blipFill>
              <a:ln w="66675">
                <a:no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8281682" y="1100417"/>
                <a:ext cx="404277"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pt-PT" b="1" i="1" smtClean="0">
                          <a:solidFill>
                            <a:schemeClr val="accent1">
                              <a:lumMod val="75000"/>
                            </a:schemeClr>
                          </a:solidFill>
                          <a:latin typeface="Cambria Math" panose="02040503050406030204" pitchFamily="18" charset="0"/>
                        </a:rPr>
                        <m:t>𝑩</m:t>
                      </m:r>
                    </m:oMath>
                  </m:oMathPara>
                </a14:m>
                <a:endParaRPr lang="en-US" b="1" dirty="0">
                  <a:solidFill>
                    <a:schemeClr val="accent1">
                      <a:lumMod val="75000"/>
                    </a:schemeClr>
                  </a:solidFill>
                </a:endParaRPr>
              </a:p>
            </p:txBody>
          </p:sp>
        </mc:Choice>
        <mc:Fallback>
          <p:sp>
            <p:nvSpPr>
              <p:cNvPr id="20" name="Rectangle 19"/>
              <p:cNvSpPr>
                <a:spLocks noRot="1" noChangeAspect="1" noMove="1" noResize="1" noEditPoints="1" noAdjustHandles="1" noChangeArrowheads="1" noChangeShapeType="1" noTextEdit="1"/>
              </p:cNvSpPr>
              <p:nvPr/>
            </p:nvSpPr>
            <p:spPr>
              <a:xfrm>
                <a:off x="8281682" y="1100417"/>
                <a:ext cx="404277" cy="369332"/>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3979780" y="4021118"/>
                <a:ext cx="404277"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pt-PT" b="1" i="1" smtClean="0">
                          <a:solidFill>
                            <a:schemeClr val="accent1">
                              <a:lumMod val="75000"/>
                            </a:schemeClr>
                          </a:solidFill>
                          <a:latin typeface="Cambria Math" panose="02040503050406030204" pitchFamily="18" charset="0"/>
                        </a:rPr>
                        <m:t>𝑩</m:t>
                      </m:r>
                    </m:oMath>
                  </m:oMathPara>
                </a14:m>
                <a:endParaRPr lang="en-US" b="1" dirty="0">
                  <a:solidFill>
                    <a:schemeClr val="accent1">
                      <a:lumMod val="75000"/>
                    </a:schemeClr>
                  </a:solidFill>
                </a:endParaRPr>
              </a:p>
            </p:txBody>
          </p:sp>
        </mc:Choice>
        <mc:Fallback>
          <p:sp>
            <p:nvSpPr>
              <p:cNvPr id="21" name="Rectangle 20"/>
              <p:cNvSpPr>
                <a:spLocks noRot="1" noChangeAspect="1" noMove="1" noResize="1" noEditPoints="1" noAdjustHandles="1" noChangeArrowheads="1" noChangeShapeType="1" noTextEdit="1"/>
              </p:cNvSpPr>
              <p:nvPr/>
            </p:nvSpPr>
            <p:spPr>
              <a:xfrm>
                <a:off x="3979780" y="4021118"/>
                <a:ext cx="404277" cy="369332"/>
              </a:xfrm>
              <a:prstGeom prst="rect">
                <a:avLst/>
              </a:prstGeom>
              <a:blipFill rotWithShape="0">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3798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6" grpId="0"/>
      <p:bldP spid="17" grpId="0" animBg="1"/>
      <p:bldP spid="18" grpId="0"/>
      <p:bldP spid="19" grpId="0"/>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Energy Calibration summary</a:t>
            </a:r>
            <a:endParaRPr lang="en-US" dirty="0"/>
          </a:p>
        </p:txBody>
      </p:sp>
      <p:sp>
        <p:nvSpPr>
          <p:cNvPr id="3" name="Slide Number Placeholder 2"/>
          <p:cNvSpPr>
            <a:spLocks noGrp="1"/>
          </p:cNvSpPr>
          <p:nvPr>
            <p:ph type="sldNum" sz="quarter" idx="12"/>
          </p:nvPr>
        </p:nvSpPr>
        <p:spPr/>
        <p:txBody>
          <a:bodyPr/>
          <a:lstStyle/>
          <a:p>
            <a:fld id="{8745C66F-FC7B-4C52-931F-EAABACA1CBDF}" type="slidenum">
              <a:rPr lang="en-US" smtClean="0"/>
              <a:pPr/>
              <a:t>28</a:t>
            </a:fld>
            <a:endParaRPr lang="en-US" dirty="0"/>
          </a:p>
        </p:txBody>
      </p:sp>
      <mc:AlternateContent xmlns:mc="http://schemas.openxmlformats.org/markup-compatibility/2006">
        <mc:Choice xmlns:a14="http://schemas.microsoft.com/office/drawing/2010/main" Requires="a14">
          <p:sp>
            <p:nvSpPr>
              <p:cNvPr id="6" name="Content Placeholder 4"/>
              <p:cNvSpPr>
                <a:spLocks noGrp="1"/>
              </p:cNvSpPr>
              <p:nvPr>
                <p:ph idx="1"/>
              </p:nvPr>
            </p:nvSpPr>
            <p:spPr>
              <a:xfrm>
                <a:off x="457198" y="1052736"/>
                <a:ext cx="7691720" cy="2862772"/>
              </a:xfrm>
            </p:spPr>
            <p:txBody>
              <a:bodyPr>
                <a:normAutofit/>
              </a:bodyPr>
              <a:lstStyle/>
              <a:p>
                <a:pPr marL="365125" lvl="1"/>
                <a:r>
                  <a:rPr lang="en-US" b="0" dirty="0" smtClean="0">
                    <a:latin typeface="Calibri" panose="020F0502020204030204" pitchFamily="34" charset="0"/>
                  </a:rPr>
                  <a:t>The SD energy can be estimated using the </a:t>
                </a:r>
                <a14:m>
                  <m:oMath xmlns:m="http://schemas.openxmlformats.org/officeDocument/2006/math">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38</m:t>
                        </m:r>
                      </m:sub>
                    </m:sSub>
                  </m:oMath>
                </a14:m>
                <a:r>
                  <a:rPr lang="en-US" b="0" dirty="0" smtClean="0">
                    <a:latin typeface="Calibri" panose="020F0502020204030204" pitchFamily="34" charset="0"/>
                  </a:rPr>
                  <a:t> from the electromagnetic signal, with </a:t>
                </a:r>
                <a:r>
                  <a:rPr lang="en-US" b="0" u="sng" dirty="0" smtClean="0">
                    <a:latin typeface="Calibri" panose="020F0502020204030204" pitchFamily="34" charset="0"/>
                  </a:rPr>
                  <a:t>better resolution than the total signal </a:t>
                </a:r>
                <a:r>
                  <a:rPr lang="en-US" b="0" dirty="0" smtClean="0">
                    <a:latin typeface="Calibri" panose="020F0502020204030204" pitchFamily="34" charset="0"/>
                  </a:rPr>
                  <a:t>for angle </a:t>
                </a:r>
                <a14:m>
                  <m:oMath xmlns:m="http://schemas.openxmlformats.org/officeDocument/2006/math">
                    <m:r>
                      <a:rPr lang="pt-PT" b="0" i="1" smtClean="0">
                        <a:latin typeface="Cambria Math" panose="02040503050406030204" pitchFamily="18" charset="0"/>
                      </a:rPr>
                      <m:t>𝜃</m:t>
                    </m:r>
                    <m:r>
                      <a:rPr lang="pt-PT" b="0" i="1" smtClean="0">
                        <a:latin typeface="Cambria Math" panose="02040503050406030204" pitchFamily="18" charset="0"/>
                      </a:rPr>
                      <m:t>∈</m:t>
                    </m:r>
                    <m:d>
                      <m:dPr>
                        <m:begChr m:val="["/>
                        <m:endChr m:val="]"/>
                        <m:ctrlPr>
                          <a:rPr lang="pt-PT" b="0" i="1" smtClean="0">
                            <a:latin typeface="Cambria Math" panose="02040503050406030204" pitchFamily="18" charset="0"/>
                          </a:rPr>
                        </m:ctrlPr>
                      </m:dPr>
                      <m:e>
                        <m:r>
                          <a:rPr lang="pt-PT" b="0" i="1" smtClean="0">
                            <a:latin typeface="Cambria Math" panose="02040503050406030204" pitchFamily="18" charset="0"/>
                          </a:rPr>
                          <m:t>0</m:t>
                        </m:r>
                        <m:r>
                          <a:rPr lang="pt-PT" b="0" i="1" smtClean="0">
                            <a:latin typeface="Cambria Math" panose="02040503050406030204" pitchFamily="18" charset="0"/>
                            <a:ea typeface="Cambria Math" panose="02040503050406030204" pitchFamily="18" charset="0"/>
                          </a:rPr>
                          <m:t>°,~40°</m:t>
                        </m:r>
                      </m:e>
                    </m:d>
                  </m:oMath>
                </a14:m>
                <a:endParaRPr lang="en-US" b="0" dirty="0" smtClean="0">
                  <a:latin typeface="Calibri" panose="020F0502020204030204" pitchFamily="34" charset="0"/>
                </a:endParaRPr>
              </a:p>
              <a:p>
                <a:pPr marL="696913" lvl="2"/>
                <a:r>
                  <a:rPr lang="en-US" sz="1000" dirty="0">
                    <a:latin typeface="Calibri" panose="020F0502020204030204" pitchFamily="34" charset="0"/>
                  </a:rPr>
                  <a:t>Total signal RMS=</a:t>
                </a:r>
                <a14:m>
                  <m:oMath xmlns:m="http://schemas.openxmlformats.org/officeDocument/2006/math">
                    <m:r>
                      <a:rPr lang="pt-PT" sz="1000" i="1" dirty="0">
                        <a:latin typeface="Cambria Math" panose="02040503050406030204" pitchFamily="18" charset="0"/>
                      </a:rPr>
                      <m:t>9</m:t>
                    </m:r>
                    <m:r>
                      <a:rPr lang="pt-PT" sz="1000" b="0" i="1" dirty="0" smtClean="0">
                        <a:latin typeface="Cambria Math" panose="02040503050406030204" pitchFamily="18" charset="0"/>
                      </a:rPr>
                      <m:t>.6</m:t>
                    </m:r>
                    <m:r>
                      <a:rPr lang="pt-PT" sz="1000" i="1">
                        <a:latin typeface="Cambria Math" panose="02040503050406030204" pitchFamily="18" charset="0"/>
                      </a:rPr>
                      <m:t>%</m:t>
                    </m:r>
                  </m:oMath>
                </a14:m>
                <a:r>
                  <a:rPr lang="en-US" sz="1000" dirty="0">
                    <a:latin typeface="Calibri" panose="020F0502020204030204" pitchFamily="34" charset="0"/>
                  </a:rPr>
                  <a:t> and </a:t>
                </a:r>
                <a14:m>
                  <m:oMath xmlns:m="http://schemas.openxmlformats.org/officeDocument/2006/math">
                    <m:r>
                      <a:rPr lang="pt-PT" sz="1000" dirty="0">
                        <a:latin typeface="Cambria Math" panose="02040503050406030204" pitchFamily="18" charset="0"/>
                      </a:rPr>
                      <m:t>6</m:t>
                    </m:r>
                    <m:r>
                      <a:rPr lang="pt-PT" sz="1000" b="0" i="0" dirty="0" smtClean="0">
                        <a:latin typeface="Cambria Math" panose="02040503050406030204" pitchFamily="18" charset="0"/>
                      </a:rPr>
                      <m:t>.3</m:t>
                    </m:r>
                    <m:r>
                      <a:rPr lang="pt-PT" sz="1000" i="1">
                        <a:latin typeface="Cambria Math" panose="02040503050406030204" pitchFamily="18" charset="0"/>
                      </a:rPr>
                      <m:t>%</m:t>
                    </m:r>
                  </m:oMath>
                </a14:m>
                <a:r>
                  <a:rPr lang="en-US" sz="1000" dirty="0">
                    <a:latin typeface="Calibri" panose="020F0502020204030204" pitchFamily="34" charset="0"/>
                  </a:rPr>
                  <a:t> for </a:t>
                </a:r>
                <a:r>
                  <a:rPr lang="en-US" sz="1000" dirty="0" err="1">
                    <a:latin typeface="Calibri" panose="020F0502020204030204" pitchFamily="34" charset="0"/>
                  </a:rPr>
                  <a:t>pr</a:t>
                </a:r>
                <a:r>
                  <a:rPr lang="en-US" sz="1000" dirty="0">
                    <a:latin typeface="Calibri" panose="020F0502020204030204" pitchFamily="34" charset="0"/>
                  </a:rPr>
                  <a:t> and </a:t>
                </a:r>
                <a:r>
                  <a:rPr lang="en-US" sz="1000" dirty="0" err="1">
                    <a:latin typeface="Calibri" panose="020F0502020204030204" pitchFamily="34" charset="0"/>
                  </a:rPr>
                  <a:t>ir</a:t>
                </a:r>
                <a:r>
                  <a:rPr lang="en-US" sz="1000" dirty="0">
                    <a:latin typeface="Calibri" panose="020F0502020204030204" pitchFamily="34" charset="0"/>
                  </a:rPr>
                  <a:t>, for </a:t>
                </a:r>
                <a14:m>
                  <m:oMath xmlns:m="http://schemas.openxmlformats.org/officeDocument/2006/math">
                    <m:r>
                      <a:rPr lang="pt-PT" sz="1000" i="1">
                        <a:latin typeface="Cambria Math" panose="02040503050406030204" pitchFamily="18" charset="0"/>
                      </a:rPr>
                      <m:t>𝜃</m:t>
                    </m:r>
                    <m:r>
                      <a:rPr lang="pt-PT" sz="1000" i="1">
                        <a:latin typeface="Cambria Math" panose="02040503050406030204" pitchFamily="18" charset="0"/>
                      </a:rPr>
                      <m:t>∈</m:t>
                    </m:r>
                    <m:d>
                      <m:dPr>
                        <m:begChr m:val="["/>
                        <m:endChr m:val="]"/>
                        <m:ctrlPr>
                          <a:rPr lang="pt-PT" sz="1000" i="1">
                            <a:latin typeface="Cambria Math" panose="02040503050406030204" pitchFamily="18" charset="0"/>
                          </a:rPr>
                        </m:ctrlPr>
                      </m:dPr>
                      <m:e>
                        <m:r>
                          <a:rPr lang="pt-PT" sz="1000" i="1">
                            <a:latin typeface="Cambria Math" panose="02040503050406030204" pitchFamily="18" charset="0"/>
                          </a:rPr>
                          <m:t>0</m:t>
                        </m:r>
                        <m:r>
                          <a:rPr lang="pt-PT" sz="1000" i="1">
                            <a:latin typeface="Cambria Math" panose="02040503050406030204" pitchFamily="18" charset="0"/>
                            <a:ea typeface="Cambria Math" panose="02040503050406030204" pitchFamily="18" charset="0"/>
                          </a:rPr>
                          <m:t>°,~</m:t>
                        </m:r>
                        <m:r>
                          <a:rPr lang="pt-PT" sz="1000" b="0" i="1" smtClean="0">
                            <a:latin typeface="Cambria Math" panose="02040503050406030204" pitchFamily="18" charset="0"/>
                            <a:ea typeface="Cambria Math" panose="02040503050406030204" pitchFamily="18" charset="0"/>
                          </a:rPr>
                          <m:t>29</m:t>
                        </m:r>
                        <m:r>
                          <a:rPr lang="pt-PT" sz="1000" i="1">
                            <a:latin typeface="Cambria Math" panose="02040503050406030204" pitchFamily="18" charset="0"/>
                            <a:ea typeface="Cambria Math" panose="02040503050406030204" pitchFamily="18" charset="0"/>
                          </a:rPr>
                          <m:t>°</m:t>
                        </m:r>
                      </m:e>
                    </m:d>
                  </m:oMath>
                </a14:m>
                <a:endParaRPr lang="en-US" sz="1000" dirty="0">
                  <a:latin typeface="Calibri" panose="020F0502020204030204" pitchFamily="34" charset="0"/>
                </a:endParaRPr>
              </a:p>
              <a:p>
                <a:pPr marL="696913" lvl="2"/>
                <a:r>
                  <a:rPr lang="en-US" sz="1000" dirty="0">
                    <a:latin typeface="Calibri" panose="020F0502020204030204" pitchFamily="34" charset="0"/>
                  </a:rPr>
                  <a:t>EM signal    RMS=</a:t>
                </a:r>
                <a14:m>
                  <m:oMath xmlns:m="http://schemas.openxmlformats.org/officeDocument/2006/math">
                    <m:r>
                      <a:rPr lang="pt-PT" sz="1000" i="1" dirty="0">
                        <a:latin typeface="Cambria Math" panose="02040503050406030204" pitchFamily="18" charset="0"/>
                      </a:rPr>
                      <m:t>8</m:t>
                    </m:r>
                    <m:r>
                      <a:rPr lang="pt-PT" sz="1000" b="0" i="1" dirty="0" smtClean="0">
                        <a:latin typeface="Cambria Math" panose="02040503050406030204" pitchFamily="18" charset="0"/>
                      </a:rPr>
                      <m:t>.5</m:t>
                    </m:r>
                    <m:r>
                      <a:rPr lang="pt-PT" sz="1000" i="1">
                        <a:latin typeface="Cambria Math" panose="02040503050406030204" pitchFamily="18" charset="0"/>
                      </a:rPr>
                      <m:t>%</m:t>
                    </m:r>
                  </m:oMath>
                </a14:m>
                <a:r>
                  <a:rPr lang="en-US" sz="1000" dirty="0">
                    <a:latin typeface="Calibri" panose="020F0502020204030204" pitchFamily="34" charset="0"/>
                  </a:rPr>
                  <a:t> and </a:t>
                </a:r>
                <a14:m>
                  <m:oMath xmlns:m="http://schemas.openxmlformats.org/officeDocument/2006/math">
                    <m:r>
                      <a:rPr lang="pt-PT" sz="1000" dirty="0" smtClean="0">
                        <a:latin typeface="Cambria Math" panose="02040503050406030204" pitchFamily="18" charset="0"/>
                      </a:rPr>
                      <m:t>5</m:t>
                    </m:r>
                    <m:r>
                      <a:rPr lang="pt-PT" sz="1000" b="0" i="0" dirty="0" smtClean="0">
                        <a:latin typeface="Cambria Math" panose="02040503050406030204" pitchFamily="18" charset="0"/>
                      </a:rPr>
                      <m:t>.3</m:t>
                    </m:r>
                    <m:r>
                      <a:rPr lang="pt-PT" sz="1000" i="1">
                        <a:latin typeface="Cambria Math" panose="02040503050406030204" pitchFamily="18" charset="0"/>
                      </a:rPr>
                      <m:t>%</m:t>
                    </m:r>
                  </m:oMath>
                </a14:m>
                <a:r>
                  <a:rPr lang="en-US" sz="1000" dirty="0">
                    <a:latin typeface="Calibri" panose="020F0502020204030204" pitchFamily="34" charset="0"/>
                  </a:rPr>
                  <a:t> for </a:t>
                </a:r>
                <a:r>
                  <a:rPr lang="en-US" sz="1000" dirty="0" err="1">
                    <a:latin typeface="Calibri" panose="020F0502020204030204" pitchFamily="34" charset="0"/>
                  </a:rPr>
                  <a:t>pr</a:t>
                </a:r>
                <a:r>
                  <a:rPr lang="en-US" sz="1000" dirty="0">
                    <a:latin typeface="Calibri" panose="020F0502020204030204" pitchFamily="34" charset="0"/>
                  </a:rPr>
                  <a:t> and </a:t>
                </a:r>
                <a:r>
                  <a:rPr lang="en-US" sz="1000" dirty="0" err="1">
                    <a:latin typeface="Calibri" panose="020F0502020204030204" pitchFamily="34" charset="0"/>
                  </a:rPr>
                  <a:t>ir</a:t>
                </a:r>
                <a:r>
                  <a:rPr lang="en-US" sz="1000" dirty="0">
                    <a:latin typeface="Calibri" panose="020F0502020204030204" pitchFamily="34" charset="0"/>
                  </a:rPr>
                  <a:t> , for </a:t>
                </a:r>
                <a14:m>
                  <m:oMath xmlns:m="http://schemas.openxmlformats.org/officeDocument/2006/math">
                    <m:r>
                      <a:rPr lang="pt-PT" sz="1000" i="1">
                        <a:latin typeface="Cambria Math" panose="02040503050406030204" pitchFamily="18" charset="0"/>
                      </a:rPr>
                      <m:t>𝜃</m:t>
                    </m:r>
                    <m:r>
                      <a:rPr lang="pt-PT" sz="1000" i="1">
                        <a:latin typeface="Cambria Math" panose="02040503050406030204" pitchFamily="18" charset="0"/>
                      </a:rPr>
                      <m:t>∈</m:t>
                    </m:r>
                    <m:d>
                      <m:dPr>
                        <m:begChr m:val="["/>
                        <m:endChr m:val="]"/>
                        <m:ctrlPr>
                          <a:rPr lang="pt-PT" sz="1000" i="1">
                            <a:latin typeface="Cambria Math" panose="02040503050406030204" pitchFamily="18" charset="0"/>
                          </a:rPr>
                        </m:ctrlPr>
                      </m:dPr>
                      <m:e>
                        <m:r>
                          <a:rPr lang="pt-PT" sz="1000" i="1">
                            <a:latin typeface="Cambria Math" panose="02040503050406030204" pitchFamily="18" charset="0"/>
                          </a:rPr>
                          <m:t>0</m:t>
                        </m:r>
                        <m:r>
                          <a:rPr lang="pt-PT" sz="1000" i="1">
                            <a:latin typeface="Cambria Math" panose="02040503050406030204" pitchFamily="18" charset="0"/>
                            <a:ea typeface="Cambria Math" panose="02040503050406030204" pitchFamily="18" charset="0"/>
                          </a:rPr>
                          <m:t>°,~</m:t>
                        </m:r>
                        <m:r>
                          <a:rPr lang="pt-PT" sz="1000" b="0" i="1" smtClean="0">
                            <a:latin typeface="Cambria Math" panose="02040503050406030204" pitchFamily="18" charset="0"/>
                            <a:ea typeface="Cambria Math" panose="02040503050406030204" pitchFamily="18" charset="0"/>
                          </a:rPr>
                          <m:t>29</m:t>
                        </m:r>
                        <m:r>
                          <a:rPr lang="pt-PT" sz="1000" i="1">
                            <a:latin typeface="Cambria Math" panose="02040503050406030204" pitchFamily="18" charset="0"/>
                            <a:ea typeface="Cambria Math" panose="02040503050406030204" pitchFamily="18" charset="0"/>
                          </a:rPr>
                          <m:t>°</m:t>
                        </m:r>
                      </m:e>
                    </m:d>
                  </m:oMath>
                </a14:m>
                <a:endParaRPr lang="en-US" sz="1000" b="0" dirty="0" smtClean="0">
                  <a:latin typeface="Calibri" panose="020F0502020204030204" pitchFamily="34" charset="0"/>
                </a:endParaRPr>
              </a:p>
              <a:p>
                <a:pPr marL="696913" lvl="2"/>
                <a:r>
                  <a:rPr lang="en-US" sz="1000" b="0" dirty="0" smtClean="0">
                    <a:latin typeface="Calibri" panose="020F0502020204030204" pitchFamily="34" charset="0"/>
                  </a:rPr>
                  <a:t>Total signal RMS=</a:t>
                </a:r>
                <a14:m>
                  <m:oMath xmlns:m="http://schemas.openxmlformats.org/officeDocument/2006/math">
                    <m:r>
                      <a:rPr lang="pt-PT" sz="1000" b="0" i="1" smtClean="0">
                        <a:latin typeface="Cambria Math" panose="02040503050406030204" pitchFamily="18" charset="0"/>
                      </a:rPr>
                      <m:t>15%</m:t>
                    </m:r>
                  </m:oMath>
                </a14:m>
                <a:r>
                  <a:rPr lang="en-US" sz="1000" b="0" dirty="0" smtClean="0">
                    <a:latin typeface="Calibri" panose="020F0502020204030204" pitchFamily="34" charset="0"/>
                  </a:rPr>
                  <a:t> and </a:t>
                </a:r>
                <a14:m>
                  <m:oMath xmlns:m="http://schemas.openxmlformats.org/officeDocument/2006/math">
                    <m:r>
                      <a:rPr lang="pt-PT" sz="1000" b="0" i="0" smtClean="0">
                        <a:latin typeface="Cambria Math" panose="02040503050406030204" pitchFamily="18" charset="0"/>
                      </a:rPr>
                      <m:t>9</m:t>
                    </m:r>
                    <m:r>
                      <a:rPr lang="pt-PT" sz="1000" i="1">
                        <a:latin typeface="Cambria Math" panose="02040503050406030204" pitchFamily="18" charset="0"/>
                      </a:rPr>
                      <m:t>%</m:t>
                    </m:r>
                  </m:oMath>
                </a14:m>
                <a:r>
                  <a:rPr lang="en-US" sz="1000" b="0" dirty="0" smtClean="0">
                    <a:latin typeface="Calibri" panose="020F0502020204030204" pitchFamily="34" charset="0"/>
                  </a:rPr>
                  <a:t> for </a:t>
                </a:r>
                <a:r>
                  <a:rPr lang="en-US" sz="1000" b="0" dirty="0" err="1" smtClean="0">
                    <a:latin typeface="Calibri" panose="020F0502020204030204" pitchFamily="34" charset="0"/>
                  </a:rPr>
                  <a:t>pr</a:t>
                </a:r>
                <a:r>
                  <a:rPr lang="en-US" sz="1000" b="0" dirty="0" smtClean="0">
                    <a:latin typeface="Calibri" panose="020F0502020204030204" pitchFamily="34" charset="0"/>
                  </a:rPr>
                  <a:t> and </a:t>
                </a:r>
                <a:r>
                  <a:rPr lang="en-US" sz="1000" b="0" dirty="0" err="1" smtClean="0">
                    <a:latin typeface="Calibri" panose="020F0502020204030204" pitchFamily="34" charset="0"/>
                  </a:rPr>
                  <a:t>ir</a:t>
                </a:r>
                <a:r>
                  <a:rPr lang="en-US" sz="1000" dirty="0" smtClean="0">
                    <a:latin typeface="Calibri" panose="020F0502020204030204" pitchFamily="34" charset="0"/>
                  </a:rPr>
                  <a:t>, for </a:t>
                </a:r>
                <a14:m>
                  <m:oMath xmlns:m="http://schemas.openxmlformats.org/officeDocument/2006/math">
                    <m:r>
                      <a:rPr lang="pt-PT" sz="1000" i="1">
                        <a:latin typeface="Cambria Math" panose="02040503050406030204" pitchFamily="18" charset="0"/>
                      </a:rPr>
                      <m:t>𝜃</m:t>
                    </m:r>
                    <m:r>
                      <a:rPr lang="pt-PT" sz="1000" i="1">
                        <a:latin typeface="Cambria Math" panose="02040503050406030204" pitchFamily="18" charset="0"/>
                      </a:rPr>
                      <m:t>∈</m:t>
                    </m:r>
                    <m:d>
                      <m:dPr>
                        <m:begChr m:val="["/>
                        <m:endChr m:val="]"/>
                        <m:ctrlPr>
                          <a:rPr lang="pt-PT" sz="1000" i="1">
                            <a:latin typeface="Cambria Math" panose="02040503050406030204" pitchFamily="18" charset="0"/>
                          </a:rPr>
                        </m:ctrlPr>
                      </m:dPr>
                      <m:e>
                        <m:r>
                          <a:rPr lang="pt-PT" sz="1000" i="1">
                            <a:latin typeface="Cambria Math" panose="02040503050406030204" pitchFamily="18" charset="0"/>
                          </a:rPr>
                          <m:t>0</m:t>
                        </m:r>
                        <m:r>
                          <a:rPr lang="pt-PT" sz="1000" i="1">
                            <a:latin typeface="Cambria Math" panose="02040503050406030204" pitchFamily="18" charset="0"/>
                            <a:ea typeface="Cambria Math" panose="02040503050406030204" pitchFamily="18" charset="0"/>
                          </a:rPr>
                          <m:t>°,~</m:t>
                        </m:r>
                        <m:r>
                          <a:rPr lang="pt-PT" sz="1000" b="0" i="1" smtClean="0">
                            <a:latin typeface="Cambria Math" panose="02040503050406030204" pitchFamily="18" charset="0"/>
                            <a:ea typeface="Cambria Math" panose="02040503050406030204" pitchFamily="18" charset="0"/>
                          </a:rPr>
                          <m:t>6</m:t>
                        </m:r>
                        <m:r>
                          <a:rPr lang="pt-PT" sz="1000" i="1">
                            <a:latin typeface="Cambria Math" panose="02040503050406030204" pitchFamily="18" charset="0"/>
                            <a:ea typeface="Cambria Math" panose="02040503050406030204" pitchFamily="18" charset="0"/>
                          </a:rPr>
                          <m:t>0°</m:t>
                        </m:r>
                      </m:e>
                    </m:d>
                  </m:oMath>
                </a14:m>
                <a:endParaRPr lang="en-US" sz="1000" b="0" dirty="0" smtClean="0">
                  <a:latin typeface="Calibri" panose="020F0502020204030204" pitchFamily="34" charset="0"/>
                </a:endParaRPr>
              </a:p>
              <a:p>
                <a:pPr marL="696913" lvl="2"/>
                <a:r>
                  <a:rPr lang="en-US" sz="1000" dirty="0" smtClean="0">
                    <a:latin typeface="Calibri" panose="020F0502020204030204" pitchFamily="34" charset="0"/>
                  </a:rPr>
                  <a:t>EM signal    RMS=</a:t>
                </a:r>
                <a14:m>
                  <m:oMath xmlns:m="http://schemas.openxmlformats.org/officeDocument/2006/math">
                    <m:r>
                      <a:rPr lang="pt-PT" sz="1000" i="1">
                        <a:latin typeface="Cambria Math" panose="02040503050406030204" pitchFamily="18" charset="0"/>
                      </a:rPr>
                      <m:t>1</m:t>
                    </m:r>
                    <m:r>
                      <a:rPr lang="pt-PT" sz="1000" b="0" i="1" smtClean="0">
                        <a:latin typeface="Cambria Math" panose="02040503050406030204" pitchFamily="18" charset="0"/>
                      </a:rPr>
                      <m:t>7</m:t>
                    </m:r>
                    <m:r>
                      <a:rPr lang="pt-PT" sz="1000" i="1">
                        <a:latin typeface="Cambria Math" panose="02040503050406030204" pitchFamily="18" charset="0"/>
                      </a:rPr>
                      <m:t>%</m:t>
                    </m:r>
                  </m:oMath>
                </a14:m>
                <a:r>
                  <a:rPr lang="en-US" sz="1000" dirty="0">
                    <a:latin typeface="Calibri" panose="020F0502020204030204" pitchFamily="34" charset="0"/>
                  </a:rPr>
                  <a:t> and </a:t>
                </a:r>
                <a14:m>
                  <m:oMath xmlns:m="http://schemas.openxmlformats.org/officeDocument/2006/math">
                    <m:r>
                      <a:rPr lang="pt-PT" sz="1000" dirty="0" smtClean="0">
                        <a:latin typeface="Cambria Math" panose="02040503050406030204" pitchFamily="18" charset="0"/>
                      </a:rPr>
                      <m:t>1</m:t>
                    </m:r>
                    <m:r>
                      <a:rPr lang="pt-PT" sz="1000" b="0" i="0" dirty="0" smtClean="0">
                        <a:latin typeface="Cambria Math" panose="02040503050406030204" pitchFamily="18" charset="0"/>
                      </a:rPr>
                      <m:t>2</m:t>
                    </m:r>
                    <m:r>
                      <a:rPr lang="pt-PT" sz="1000" i="1">
                        <a:latin typeface="Cambria Math" panose="02040503050406030204" pitchFamily="18" charset="0"/>
                      </a:rPr>
                      <m:t>%</m:t>
                    </m:r>
                  </m:oMath>
                </a14:m>
                <a:r>
                  <a:rPr lang="en-US" sz="1000" dirty="0">
                    <a:latin typeface="Calibri" panose="020F0502020204030204" pitchFamily="34" charset="0"/>
                  </a:rPr>
                  <a:t> for </a:t>
                </a:r>
                <a:r>
                  <a:rPr lang="en-US" sz="1000" dirty="0" err="1">
                    <a:latin typeface="Calibri" panose="020F0502020204030204" pitchFamily="34" charset="0"/>
                  </a:rPr>
                  <a:t>pr</a:t>
                </a:r>
                <a:r>
                  <a:rPr lang="en-US" sz="1000" dirty="0">
                    <a:latin typeface="Calibri" panose="020F0502020204030204" pitchFamily="34" charset="0"/>
                  </a:rPr>
                  <a:t> and </a:t>
                </a:r>
                <a:r>
                  <a:rPr lang="en-US" sz="1000" dirty="0" err="1" smtClean="0">
                    <a:latin typeface="Calibri" panose="020F0502020204030204" pitchFamily="34" charset="0"/>
                  </a:rPr>
                  <a:t>ir</a:t>
                </a:r>
                <a:r>
                  <a:rPr lang="en-US" sz="1000" dirty="0" smtClean="0">
                    <a:latin typeface="Calibri" panose="020F0502020204030204" pitchFamily="34" charset="0"/>
                  </a:rPr>
                  <a:t> </a:t>
                </a:r>
                <a:r>
                  <a:rPr lang="en-US" sz="1000" dirty="0">
                    <a:latin typeface="Calibri" panose="020F0502020204030204" pitchFamily="34" charset="0"/>
                  </a:rPr>
                  <a:t>, for </a:t>
                </a:r>
                <a14:m>
                  <m:oMath xmlns:m="http://schemas.openxmlformats.org/officeDocument/2006/math">
                    <m:r>
                      <a:rPr lang="pt-PT" sz="1000" i="1">
                        <a:latin typeface="Cambria Math" panose="02040503050406030204" pitchFamily="18" charset="0"/>
                      </a:rPr>
                      <m:t>𝜃</m:t>
                    </m:r>
                    <m:r>
                      <a:rPr lang="pt-PT" sz="1000" i="1">
                        <a:latin typeface="Cambria Math" panose="02040503050406030204" pitchFamily="18" charset="0"/>
                      </a:rPr>
                      <m:t>∈</m:t>
                    </m:r>
                    <m:d>
                      <m:dPr>
                        <m:begChr m:val="["/>
                        <m:endChr m:val="]"/>
                        <m:ctrlPr>
                          <a:rPr lang="pt-PT" sz="1000" i="1">
                            <a:latin typeface="Cambria Math" panose="02040503050406030204" pitchFamily="18" charset="0"/>
                          </a:rPr>
                        </m:ctrlPr>
                      </m:dPr>
                      <m:e>
                        <m:r>
                          <a:rPr lang="pt-PT" sz="1000" i="1">
                            <a:latin typeface="Cambria Math" panose="02040503050406030204" pitchFamily="18" charset="0"/>
                          </a:rPr>
                          <m:t>0</m:t>
                        </m:r>
                        <m:r>
                          <a:rPr lang="pt-PT" sz="1000" i="1">
                            <a:latin typeface="Cambria Math" panose="02040503050406030204" pitchFamily="18" charset="0"/>
                            <a:ea typeface="Cambria Math" panose="02040503050406030204" pitchFamily="18" charset="0"/>
                          </a:rPr>
                          <m:t>°,~60°</m:t>
                        </m:r>
                      </m:e>
                    </m:d>
                  </m:oMath>
                </a14:m>
                <a:endParaRPr lang="pt-PT" sz="1000" dirty="0" smtClean="0">
                  <a:latin typeface="Calibri" panose="020F0502020204030204" pitchFamily="34" charset="0"/>
                  <a:ea typeface="Cambria Math" panose="02040503050406030204" pitchFamily="18" charset="0"/>
                </a:endParaRPr>
              </a:p>
              <a:p>
                <a:pPr marL="696913" lvl="2"/>
                <a:r>
                  <a:rPr lang="en-GB" sz="900" dirty="0">
                    <a:latin typeface="Calibri" panose="020F0502020204030204" pitchFamily="34" charset="0"/>
                  </a:rPr>
                  <a:t>electromagnetic signal was highly </a:t>
                </a:r>
                <a:r>
                  <a:rPr lang="en-GB" sz="900" dirty="0" smtClean="0">
                    <a:latin typeface="Calibri" panose="020F0502020204030204" pitchFamily="34" charset="0"/>
                  </a:rPr>
                  <a:t>attenuated (inclined </a:t>
                </a:r>
                <a:r>
                  <a:rPr lang="en-GB" sz="900" dirty="0">
                    <a:latin typeface="Calibri" panose="020F0502020204030204" pitchFamily="34" charset="0"/>
                  </a:rPr>
                  <a:t>events is  14% of the value for vertical events at the same </a:t>
                </a:r>
                <a:r>
                  <a:rPr lang="en-GB" sz="900" dirty="0" smtClean="0">
                    <a:latin typeface="Calibri" panose="020F0502020204030204" pitchFamily="34" charset="0"/>
                  </a:rPr>
                  <a:t>energy)</a:t>
                </a:r>
              </a:p>
              <a:p>
                <a:pPr marL="696913" lvl="2"/>
                <a:endParaRPr lang="en-US" sz="1200" b="0" dirty="0" smtClean="0">
                  <a:latin typeface="Calibri" panose="020F0502020204030204" pitchFamily="34" charset="0"/>
                </a:endParaRPr>
              </a:p>
            </p:txBody>
          </p:sp>
        </mc:Choice>
        <mc:Fallback>
          <p:sp>
            <p:nvSpPr>
              <p:cNvPr id="6" name="Content Placeholder 4"/>
              <p:cNvSpPr>
                <a:spLocks noGrp="1" noRot="1" noChangeAspect="1" noMove="1" noResize="1" noEditPoints="1" noAdjustHandles="1" noChangeArrowheads="1" noChangeShapeType="1" noTextEdit="1"/>
              </p:cNvSpPr>
              <p:nvPr>
                <p:ph idx="1"/>
              </p:nvPr>
            </p:nvSpPr>
            <p:spPr>
              <a:xfrm>
                <a:off x="457198" y="1052736"/>
                <a:ext cx="7691720" cy="2862772"/>
              </a:xfrm>
              <a:blipFill rotWithShape="0">
                <a:blip r:embed="rId3"/>
                <a:stretch>
                  <a:fillRect t="-2345"/>
                </a:stretch>
              </a:blipFill>
            </p:spPr>
            <p:txBody>
              <a:bodyPr/>
              <a:lstStyle/>
              <a:p>
                <a:r>
                  <a:rPr lang="en-US">
                    <a:noFill/>
                  </a:rPr>
                  <a:t> </a:t>
                </a:r>
              </a:p>
            </p:txBody>
          </p:sp>
        </mc:Fallback>
      </mc:AlternateContent>
      <p:sp>
        <p:nvSpPr>
          <p:cNvPr id="7" name="Content Placeholder 4"/>
          <p:cNvSpPr txBox="1">
            <a:spLocks/>
          </p:cNvSpPr>
          <p:nvPr/>
        </p:nvSpPr>
        <p:spPr>
          <a:xfrm>
            <a:off x="457198" y="3391834"/>
            <a:ext cx="7691720" cy="1250504"/>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6913" lvl="2"/>
            <a:endParaRPr lang="en-US" sz="1200" dirty="0" smtClean="0">
              <a:latin typeface="Calibri" panose="020F0502020204030204" pitchFamily="34" charset="0"/>
            </a:endParaRPr>
          </a:p>
          <a:p>
            <a:pPr marL="365125" lvl="1"/>
            <a:r>
              <a:rPr lang="en-US" dirty="0" smtClean="0">
                <a:latin typeface="Calibri" panose="020F0502020204030204" pitchFamily="34" charset="0"/>
              </a:rPr>
              <a:t>Muons could be measured indirectly from the energy calibration.</a:t>
            </a:r>
          </a:p>
          <a:p>
            <a:pPr marL="365125" lvl="1"/>
            <a:r>
              <a:rPr lang="en-US" dirty="0" smtClean="0">
                <a:latin typeface="Calibri" panose="020F0502020204030204" pitchFamily="34" charset="0"/>
              </a:rPr>
              <a:t>Mixture of composition would bias the energy of each primary type.</a:t>
            </a:r>
          </a:p>
        </p:txBody>
      </p:sp>
      <mc:AlternateContent xmlns:mc="http://schemas.openxmlformats.org/markup-compatibility/2006" xmlns:a14="http://schemas.microsoft.com/office/drawing/2010/main">
        <mc:Choice Requires="a14">
          <p:sp>
            <p:nvSpPr>
              <p:cNvPr id="8" name="Content Placeholder 4"/>
              <p:cNvSpPr txBox="1">
                <a:spLocks/>
              </p:cNvSpPr>
              <p:nvPr/>
            </p:nvSpPr>
            <p:spPr>
              <a:xfrm>
                <a:off x="457198" y="4918271"/>
                <a:ext cx="7691720" cy="1641137"/>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125" lvl="1"/>
                <a:r>
                  <a:rPr lang="en-US" dirty="0" smtClean="0">
                    <a:latin typeface="Calibri" panose="020F0502020204030204" pitchFamily="34" charset="0"/>
                  </a:rPr>
                  <a:t>The </a:t>
                </a:r>
                <a14:m>
                  <m:oMath xmlns:m="http://schemas.openxmlformats.org/officeDocument/2006/math">
                    <m:r>
                      <a:rPr lang="pt-PT" i="1" smtClean="0">
                        <a:latin typeface="Cambria Math" panose="02040503050406030204" pitchFamily="18" charset="0"/>
                      </a:rPr>
                      <m:t>𝛽</m:t>
                    </m:r>
                  </m:oMath>
                </a14:m>
                <a:r>
                  <a:rPr lang="en-US" dirty="0" smtClean="0">
                    <a:latin typeface="Calibri" panose="020F0502020204030204" pitchFamily="34" charset="0"/>
                  </a:rPr>
                  <a:t> parametrization from the model, at higher angles, is not compatible with data. </a:t>
                </a:r>
                <a:r>
                  <a:rPr lang="en-US" u="sng" dirty="0" smtClean="0">
                    <a:latin typeface="Calibri" panose="020F0502020204030204" pitchFamily="34" charset="0"/>
                  </a:rPr>
                  <a:t>Muons problems, harder spectrum</a:t>
                </a:r>
                <a:r>
                  <a:rPr lang="en-US" dirty="0" smtClean="0">
                    <a:latin typeface="Calibri" panose="020F0502020204030204" pitchFamily="34" charset="0"/>
                  </a:rPr>
                  <a:t>?</a:t>
                </a:r>
              </a:p>
              <a:p>
                <a:pPr marL="365125" lvl="1"/>
                <a:r>
                  <a:rPr lang="en-US" dirty="0" smtClean="0">
                    <a:latin typeface="Calibri" panose="020F0502020204030204" pitchFamily="34" charset="0"/>
                  </a:rPr>
                  <a:t>SD calibration with total and </a:t>
                </a:r>
                <a:r>
                  <a:rPr lang="en-US" dirty="0" err="1" smtClean="0">
                    <a:latin typeface="Calibri" panose="020F0502020204030204" pitchFamily="34" charset="0"/>
                  </a:rPr>
                  <a:t>muonic</a:t>
                </a:r>
                <a:r>
                  <a:rPr lang="en-US" dirty="0" smtClean="0">
                    <a:latin typeface="Calibri" panose="020F0502020204030204" pitchFamily="34" charset="0"/>
                  </a:rPr>
                  <a:t> signal not compatible with model for </a:t>
                </a:r>
                <a:r>
                  <a:rPr lang="en-US" dirty="0" err="1" smtClean="0">
                    <a:latin typeface="Calibri" panose="020F0502020204030204" pitchFamily="34" charset="0"/>
                  </a:rPr>
                  <a:t>pr</a:t>
                </a:r>
                <a:r>
                  <a:rPr lang="en-US" dirty="0" smtClean="0">
                    <a:latin typeface="Calibri" panose="020F0502020204030204" pitchFamily="34" charset="0"/>
                  </a:rPr>
                  <a:t> and </a:t>
                </a:r>
                <a:r>
                  <a:rPr lang="en-US" dirty="0" err="1" smtClean="0">
                    <a:latin typeface="Calibri" panose="020F0502020204030204" pitchFamily="34" charset="0"/>
                  </a:rPr>
                  <a:t>ir.</a:t>
                </a:r>
                <a:r>
                  <a:rPr lang="en-US" dirty="0" smtClean="0">
                    <a:latin typeface="Calibri" panose="020F0502020204030204" pitchFamily="34" charset="0"/>
                  </a:rPr>
                  <a:t> </a:t>
                </a:r>
                <a:r>
                  <a:rPr lang="en-US" u="sng" dirty="0" smtClean="0">
                    <a:latin typeface="Calibri" panose="020F0502020204030204" pitchFamily="34" charset="0"/>
                  </a:rPr>
                  <a:t>Composition change in data</a:t>
                </a:r>
                <a:r>
                  <a:rPr lang="en-US" dirty="0" smtClean="0">
                    <a:latin typeface="Calibri" panose="020F0502020204030204" pitchFamily="34" charset="0"/>
                  </a:rPr>
                  <a:t>! </a:t>
                </a:r>
                <a:r>
                  <a:rPr lang="en-US" dirty="0">
                    <a:latin typeface="Calibri" panose="020F0502020204030204" pitchFamily="34" charset="0"/>
                  </a:rPr>
                  <a:t/>
                </a:r>
                <a:br>
                  <a:rPr lang="en-US" dirty="0">
                    <a:latin typeface="Calibri" panose="020F0502020204030204" pitchFamily="34" charset="0"/>
                  </a:rPr>
                </a:br>
                <a:r>
                  <a:rPr lang="en-US" dirty="0" smtClean="0">
                    <a:latin typeface="Calibri" panose="020F0502020204030204" pitchFamily="34" charset="0"/>
                  </a:rPr>
                  <a:t>(CIC compatible)</a:t>
                </a:r>
              </a:p>
            </p:txBody>
          </p:sp>
        </mc:Choice>
        <mc:Fallback xmlns="">
          <p:sp>
            <p:nvSpPr>
              <p:cNvPr id="8" name="Content Placeholder 4"/>
              <p:cNvSpPr txBox="1">
                <a:spLocks noRot="1" noChangeAspect="1" noMove="1" noResize="1" noEditPoints="1" noAdjustHandles="1" noChangeArrowheads="1" noChangeShapeType="1" noTextEdit="1"/>
              </p:cNvSpPr>
              <p:nvPr/>
            </p:nvSpPr>
            <p:spPr>
              <a:xfrm>
                <a:off x="457198" y="4918271"/>
                <a:ext cx="7691720" cy="1641137"/>
              </a:xfrm>
              <a:prstGeom prst="rect">
                <a:avLst/>
              </a:prstGeom>
              <a:blipFill rotWithShape="0">
                <a:blip r:embed="rId4"/>
                <a:stretch>
                  <a:fillRect t="-4089"/>
                </a:stretch>
              </a:blipFill>
            </p:spPr>
            <p:txBody>
              <a:bodyPr/>
              <a:lstStyle/>
              <a:p>
                <a:r>
                  <a:rPr lang="en-US">
                    <a:noFill/>
                  </a:rPr>
                  <a:t> </a:t>
                </a:r>
              </a:p>
            </p:txBody>
          </p:sp>
        </mc:Fallback>
      </mc:AlternateContent>
    </p:spTree>
    <p:extLst>
      <p:ext uri="{BB962C8B-B14F-4D97-AF65-F5344CB8AC3E}">
        <p14:creationId xmlns:p14="http://schemas.microsoft.com/office/powerpoint/2010/main" val="143059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45C66F-FC7B-4C52-931F-EAABACA1CBDF}" type="slidenum">
              <a:rPr lang="en-US" smtClean="0"/>
              <a:pPr/>
              <a:t>29</a:t>
            </a:fld>
            <a:endParaRPr lang="en-US" dirty="0"/>
          </a:p>
        </p:txBody>
      </p:sp>
      <p:sp>
        <p:nvSpPr>
          <p:cNvPr id="18" name="Rounded Rectangle 17"/>
          <p:cNvSpPr/>
          <p:nvPr/>
        </p:nvSpPr>
        <p:spPr>
          <a:xfrm>
            <a:off x="1151620" y="253650"/>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ítulo 1"/>
          <p:cNvSpPr txBox="1">
            <a:spLocks/>
          </p:cNvSpPr>
          <p:nvPr/>
        </p:nvSpPr>
        <p:spPr>
          <a:xfrm>
            <a:off x="2703522" y="394567"/>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1. Physics Review</a:t>
            </a:r>
          </a:p>
        </p:txBody>
      </p:sp>
      <p:sp>
        <p:nvSpPr>
          <p:cNvPr id="32" name="Rounded Rectangle 31"/>
          <p:cNvSpPr/>
          <p:nvPr/>
        </p:nvSpPr>
        <p:spPr>
          <a:xfrm>
            <a:off x="1151620" y="1472881"/>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ítulo 1"/>
          <p:cNvSpPr txBox="1">
            <a:spLocks/>
          </p:cNvSpPr>
          <p:nvPr/>
        </p:nvSpPr>
        <p:spPr>
          <a:xfrm>
            <a:off x="2703522" y="1613798"/>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2. 3D Simulation</a:t>
            </a:r>
          </a:p>
        </p:txBody>
      </p:sp>
      <p:sp>
        <p:nvSpPr>
          <p:cNvPr id="34" name="Rounded Rectangle 33"/>
          <p:cNvSpPr/>
          <p:nvPr/>
        </p:nvSpPr>
        <p:spPr>
          <a:xfrm>
            <a:off x="1151620" y="2692112"/>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ítulo 1"/>
          <p:cNvSpPr txBox="1">
            <a:spLocks/>
          </p:cNvSpPr>
          <p:nvPr/>
        </p:nvSpPr>
        <p:spPr>
          <a:xfrm>
            <a:off x="2703522" y="2833029"/>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3200" dirty="0">
                <a:solidFill>
                  <a:prstClr val="white"/>
                </a:solidFill>
              </a:rPr>
              <a:t>3. SD Energy Calibration with electromagnetic signal</a:t>
            </a:r>
            <a:endParaRPr lang="en-US" dirty="0"/>
          </a:p>
        </p:txBody>
      </p:sp>
      <p:sp>
        <p:nvSpPr>
          <p:cNvPr id="36" name="Rounded Rectangle 35"/>
          <p:cNvSpPr/>
          <p:nvPr/>
        </p:nvSpPr>
        <p:spPr>
          <a:xfrm>
            <a:off x="1151620" y="3911343"/>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ítulo 1"/>
          <p:cNvSpPr txBox="1">
            <a:spLocks/>
          </p:cNvSpPr>
          <p:nvPr/>
        </p:nvSpPr>
        <p:spPr>
          <a:xfrm>
            <a:off x="2703522" y="4052260"/>
            <a:ext cx="5155693" cy="740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smtClean="0"/>
              <a:t>4. </a:t>
            </a:r>
            <a:r>
              <a:rPr lang="en-US" dirty="0"/>
              <a:t>Studies at MARTA</a:t>
            </a:r>
          </a:p>
        </p:txBody>
      </p:sp>
      <p:sp>
        <p:nvSpPr>
          <p:cNvPr id="20" name="Rectangle 19"/>
          <p:cNvSpPr/>
          <p:nvPr/>
        </p:nvSpPr>
        <p:spPr>
          <a:xfrm>
            <a:off x="0" y="0"/>
            <a:ext cx="9144000" cy="377448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863587" y="4202476"/>
            <a:ext cx="618364" cy="917340"/>
          </a:xfrm>
          <a:prstGeom prst="roundRect">
            <a:avLst>
              <a:gd name="adj" fmla="val 31180"/>
            </a:avLst>
          </a:prstGeom>
          <a:solidFill>
            <a:srgbClr val="006600"/>
          </a:solidFill>
          <a:ln>
            <a:noFill/>
          </a:ln>
          <a:effectLst>
            <a:outerShdw blurRad="50800" dist="635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1345144" y="4188287"/>
            <a:ext cx="792088" cy="741394"/>
          </a:xfrm>
          <a:prstGeom prst="roundRect">
            <a:avLst>
              <a:gd name="adj" fmla="val 0"/>
            </a:avLst>
          </a:prstGeom>
          <a:solidFill>
            <a:srgbClr val="00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941891" y="4255719"/>
            <a:ext cx="436996" cy="785851"/>
          </a:xfrm>
          <a:prstGeom prst="roundRect">
            <a:avLst>
              <a:gd name="adj" fmla="val 224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3" descr="C:\Users\João\Picture3.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7846" y="4132227"/>
            <a:ext cx="1655676" cy="832577"/>
          </a:xfrm>
          <a:prstGeom prst="rect">
            <a:avLst/>
          </a:prstGeom>
          <a:noFill/>
          <a:effectLst>
            <a:outerShdw blurRad="215900" sx="105000" sy="105000" algn="tl" rotWithShape="0">
              <a:schemeClr val="bg1">
                <a:alpha val="87000"/>
              </a:schemeClr>
            </a:outerShdw>
          </a:effectLst>
        </p:spPr>
      </p:pic>
      <p:pic>
        <p:nvPicPr>
          <p:cNvPr id="42" name="Picture 1"/>
          <p:cNvPicPr>
            <a:picLocks noChangeAspect="1" noChangeArrowheads="1"/>
          </p:cNvPicPr>
          <p:nvPr/>
        </p:nvPicPr>
        <p:blipFill>
          <a:blip r:embed="rId4" cstate="print"/>
          <a:srcRect/>
          <a:stretch>
            <a:fillRect/>
          </a:stretch>
        </p:blipFill>
        <p:spPr bwMode="auto">
          <a:xfrm>
            <a:off x="986776" y="4291723"/>
            <a:ext cx="358368" cy="719473"/>
          </a:xfrm>
          <a:prstGeom prst="rect">
            <a:avLst/>
          </a:prstGeom>
          <a:noFill/>
          <a:ln w="9525">
            <a:noFill/>
            <a:miter lim="800000"/>
            <a:headEnd/>
            <a:tailEnd/>
          </a:ln>
        </p:spPr>
      </p:pic>
      <p:cxnSp>
        <p:nvCxnSpPr>
          <p:cNvPr id="43" name="Straight Connector 42"/>
          <p:cNvCxnSpPr/>
          <p:nvPr/>
        </p:nvCxnSpPr>
        <p:spPr>
          <a:xfrm>
            <a:off x="1151619" y="4076755"/>
            <a:ext cx="0" cy="11153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137232" y="5185688"/>
            <a:ext cx="4940969" cy="1175147"/>
          </a:xfrm>
          <a:prstGeom prst="roundRect">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smtClean="0">
                <a:solidFill>
                  <a:schemeClr val="tx1">
                    <a:lumMod val="75000"/>
                    <a:lumOff val="25000"/>
                  </a:schemeClr>
                </a:solidFill>
                <a:latin typeface="Calibri" pitchFamily="34" charset="0"/>
                <a:cs typeface="Arial" pitchFamily="34" charset="0"/>
              </a:rPr>
              <a:t>A new detector for muons</a:t>
            </a:r>
          </a:p>
          <a:p>
            <a:pPr lvl="0" algn="ctr"/>
            <a:r>
              <a:rPr lang="en-GB" dirty="0" smtClean="0">
                <a:solidFill>
                  <a:schemeClr val="tx1">
                    <a:lumMod val="75000"/>
                    <a:lumOff val="25000"/>
                  </a:schemeClr>
                </a:solidFill>
                <a:latin typeface="Calibri" pitchFamily="34" charset="0"/>
                <a:cs typeface="Arial" pitchFamily="34" charset="0"/>
              </a:rPr>
              <a:t>Could be MARTA </a:t>
            </a:r>
            <a:r>
              <a:rPr lang="en-GB" dirty="0">
                <a:solidFill>
                  <a:schemeClr val="tx1">
                    <a:lumMod val="75000"/>
                    <a:lumOff val="25000"/>
                  </a:schemeClr>
                </a:solidFill>
                <a:latin typeface="Calibri" pitchFamily="34" charset="0"/>
                <a:cs typeface="Arial" pitchFamily="34" charset="0"/>
              </a:rPr>
              <a:t/>
            </a:r>
            <a:br>
              <a:rPr lang="en-GB" dirty="0">
                <a:solidFill>
                  <a:schemeClr val="tx1">
                    <a:lumMod val="75000"/>
                    <a:lumOff val="25000"/>
                  </a:schemeClr>
                </a:solidFill>
                <a:latin typeface="Calibri" pitchFamily="34" charset="0"/>
                <a:cs typeface="Arial" pitchFamily="34" charset="0"/>
              </a:rPr>
            </a:br>
            <a:r>
              <a:rPr lang="en-GB" sz="1200" dirty="0" smtClean="0">
                <a:solidFill>
                  <a:schemeClr val="tx1">
                    <a:lumMod val="75000"/>
                    <a:lumOff val="25000"/>
                  </a:schemeClr>
                </a:solidFill>
                <a:latin typeface="Calibri" pitchFamily="34" charset="0"/>
                <a:cs typeface="Arial" pitchFamily="34" charset="0"/>
              </a:rPr>
              <a:t>(Muon </a:t>
            </a:r>
            <a:r>
              <a:rPr lang="en-GB" sz="1200" dirty="0">
                <a:solidFill>
                  <a:schemeClr val="tx1">
                    <a:lumMod val="75000"/>
                    <a:lumOff val="25000"/>
                  </a:schemeClr>
                </a:solidFill>
                <a:latin typeface="Calibri" pitchFamily="34" charset="0"/>
                <a:cs typeface="Arial" pitchFamily="34" charset="0"/>
              </a:rPr>
              <a:t>Auger RPC for the Tank </a:t>
            </a:r>
            <a:r>
              <a:rPr lang="en-GB" sz="1200" dirty="0" smtClean="0">
                <a:solidFill>
                  <a:schemeClr val="tx1">
                    <a:lumMod val="75000"/>
                    <a:lumOff val="25000"/>
                  </a:schemeClr>
                </a:solidFill>
                <a:latin typeface="Calibri" pitchFamily="34" charset="0"/>
                <a:cs typeface="Arial" pitchFamily="34" charset="0"/>
              </a:rPr>
              <a:t>Array)</a:t>
            </a:r>
          </a:p>
        </p:txBody>
      </p:sp>
    </p:spTree>
    <p:extLst>
      <p:ext uri="{BB962C8B-B14F-4D97-AF65-F5344CB8AC3E}">
        <p14:creationId xmlns:p14="http://schemas.microsoft.com/office/powerpoint/2010/main" val="2577851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Extensive Air Shower</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7162593" y="4293096"/>
            <a:ext cx="1981407" cy="1507070"/>
          </a:xfrm>
          <a:prstGeom prst="rect">
            <a:avLst/>
          </a:prstGeom>
          <a:noFill/>
          <a:ln w="9525">
            <a:noFill/>
            <a:miter lim="800000"/>
            <a:headEnd/>
            <a:tailEnd/>
          </a:ln>
        </p:spPr>
      </p:pic>
      <mc:AlternateContent xmlns:mc="http://schemas.openxmlformats.org/markup-compatibility/2006">
        <mc:Choice xmlns:a14="http://schemas.microsoft.com/office/drawing/2010/main" Requires="a14">
          <p:sp>
            <p:nvSpPr>
              <p:cNvPr id="7" name="Content Placeholder 2"/>
              <p:cNvSpPr>
                <a:spLocks noGrp="1"/>
              </p:cNvSpPr>
              <p:nvPr>
                <p:ph idx="1"/>
              </p:nvPr>
            </p:nvSpPr>
            <p:spPr>
              <a:xfrm>
                <a:off x="457200" y="1052736"/>
                <a:ext cx="8229600" cy="5073427"/>
              </a:xfrm>
            </p:spPr>
            <p:txBody>
              <a:bodyPr>
                <a:normAutofit/>
              </a:bodyPr>
              <a:lstStyle/>
              <a:p>
                <a:pPr>
                  <a:lnSpc>
                    <a:spcPct val="100000"/>
                  </a:lnSpc>
                  <a:spcBef>
                    <a:spcPts val="0"/>
                  </a:spcBef>
                </a:pPr>
                <a:r>
                  <a:rPr lang="en-GB" sz="2000" b="0" i="0" dirty="0" smtClean="0"/>
                  <a:t>Cosmic rays constantly </a:t>
                </a:r>
                <a:r>
                  <a:rPr lang="en-GB" sz="2000" b="0" i="0" dirty="0" smtClean="0"/>
                  <a:t>hit </a:t>
                </a:r>
                <a:r>
                  <a:rPr lang="en-GB" sz="2000" b="0" i="0" dirty="0" smtClean="0"/>
                  <a:t>the Earth </a:t>
                </a:r>
                <a:r>
                  <a:rPr lang="en-GB" sz="1400" b="0" i="0" dirty="0" smtClean="0"/>
                  <a:t>(In Auger </a:t>
                </a:r>
                <a14:m>
                  <m:oMath xmlns:m="http://schemas.openxmlformats.org/officeDocument/2006/math">
                    <m:r>
                      <a:rPr lang="pt-PT" sz="1400" b="0" i="1" smtClean="0">
                        <a:latin typeface="Cambria Math" panose="02040503050406030204" pitchFamily="18" charset="0"/>
                      </a:rPr>
                      <m:t>𝐸</m:t>
                    </m:r>
                    <m:r>
                      <a:rPr lang="pt-PT" sz="1400" b="0" i="1" smtClean="0">
                        <a:latin typeface="Cambria Math" panose="02040503050406030204" pitchFamily="18" charset="0"/>
                        <a:ea typeface="Cambria Math" panose="02040503050406030204" pitchFamily="18" charset="0"/>
                      </a:rPr>
                      <m:t>≳</m:t>
                    </m:r>
                    <m:sSup>
                      <m:sSupPr>
                        <m:ctrlPr>
                          <a:rPr lang="pt-PT" sz="1400" b="0" i="1" smtClean="0">
                            <a:latin typeface="Cambria Math" panose="02040503050406030204" pitchFamily="18" charset="0"/>
                            <a:ea typeface="Cambria Math" panose="02040503050406030204" pitchFamily="18" charset="0"/>
                          </a:rPr>
                        </m:ctrlPr>
                      </m:sSupPr>
                      <m:e>
                        <m:r>
                          <a:rPr lang="pt-PT" sz="1400" b="0" i="1" smtClean="0">
                            <a:latin typeface="Cambria Math" panose="02040503050406030204" pitchFamily="18" charset="0"/>
                            <a:ea typeface="Cambria Math" panose="02040503050406030204" pitchFamily="18" charset="0"/>
                          </a:rPr>
                          <m:t>10</m:t>
                        </m:r>
                      </m:e>
                      <m:sup>
                        <m:r>
                          <a:rPr lang="pt-PT" sz="1400" b="0" i="1" smtClean="0">
                            <a:latin typeface="Cambria Math" panose="02040503050406030204" pitchFamily="18" charset="0"/>
                            <a:ea typeface="Cambria Math" panose="02040503050406030204" pitchFamily="18" charset="0"/>
                          </a:rPr>
                          <m:t>18</m:t>
                        </m:r>
                      </m:sup>
                    </m:sSup>
                  </m:oMath>
                </a14:m>
                <a:r>
                  <a:rPr lang="en-GB" sz="1400" b="0" i="0" dirty="0" smtClean="0"/>
                  <a:t> eV and very small fluxes)</a:t>
                </a:r>
              </a:p>
              <a:p>
                <a:pPr>
                  <a:lnSpc>
                    <a:spcPct val="100000"/>
                  </a:lnSpc>
                  <a:spcBef>
                    <a:spcPts val="0"/>
                  </a:spcBef>
                </a:pPr>
                <a:r>
                  <a:rPr lang="en-GB" sz="2000" b="0" i="0" dirty="0" smtClean="0"/>
                  <a:t>What is an Extensive Air Shower (EAS)?</a:t>
                </a:r>
                <a:endParaRPr lang="en-GB" sz="2000" b="0" i="0" dirty="0"/>
              </a:p>
            </p:txBody>
          </p:sp>
        </mc:Choice>
        <mc:Fallback>
          <p:sp>
            <p:nvSpPr>
              <p:cNvPr id="7" name="Content Placeholder 2"/>
              <p:cNvSpPr>
                <a:spLocks noGrp="1" noRot="1" noChangeAspect="1" noMove="1" noResize="1" noEditPoints="1" noAdjustHandles="1" noChangeArrowheads="1" noChangeShapeType="1" noTextEdit="1"/>
              </p:cNvSpPr>
              <p:nvPr>
                <p:ph idx="1"/>
              </p:nvPr>
            </p:nvSpPr>
            <p:spPr>
              <a:xfrm>
                <a:off x="457200" y="1052736"/>
                <a:ext cx="8229600" cy="5073427"/>
              </a:xfrm>
              <a:blipFill rotWithShape="0">
                <a:blip r:embed="rId4"/>
                <a:stretch>
                  <a:fillRect l="-667" t="-721"/>
                </a:stretch>
              </a:blipFill>
            </p:spPr>
            <p:txBody>
              <a:bodyPr/>
              <a:lstStyle/>
              <a:p>
                <a:r>
                  <a:rPr lang="en-US">
                    <a:noFill/>
                  </a:rPr>
                  <a:t> </a:t>
                </a:r>
              </a:p>
            </p:txBody>
          </p:sp>
        </mc:Fallback>
      </mc:AlternateContent>
      <p:sp>
        <p:nvSpPr>
          <p:cNvPr id="11" name="Content Placeholder 2"/>
          <p:cNvSpPr txBox="1">
            <a:spLocks/>
          </p:cNvSpPr>
          <p:nvPr/>
        </p:nvSpPr>
        <p:spPr>
          <a:xfrm>
            <a:off x="4860032" y="1803013"/>
            <a:ext cx="3924436" cy="396044"/>
          </a:xfrm>
          <a:prstGeom prst="rect">
            <a:avLst/>
          </a:prstGeom>
        </p:spPr>
        <p:txBody>
          <a:bodyPr vert="horz" lIns="91440" tIns="45720" rIns="91440" bIns="45720" rtlCol="0">
            <a:normAutofit lnSpcReduction="10000"/>
          </a:bodyPr>
          <a:lstStyle/>
          <a:p>
            <a:pPr marL="342900" indent="-342900">
              <a:spcBef>
                <a:spcPct val="20000"/>
              </a:spcBef>
              <a:buFont typeface="Wingdings" pitchFamily="2" charset="2"/>
              <a:buChar char="Ø"/>
            </a:pPr>
            <a:r>
              <a:rPr lang="en-GB" sz="2000" dirty="0">
                <a:solidFill>
                  <a:schemeClr val="accent6">
                    <a:lumMod val="50000"/>
                  </a:schemeClr>
                </a:solidFill>
                <a:latin typeface="Tw Cen MT" panose="020B0602020104020603" pitchFamily="34" charset="0"/>
              </a:rPr>
              <a:t>Hadronic component</a:t>
            </a:r>
          </a:p>
          <a:p>
            <a:pPr marL="342900" indent="-342900">
              <a:spcBef>
                <a:spcPct val="20000"/>
              </a:spcBef>
            </a:pPr>
            <a:endParaRPr kumimoji="0" lang="en-GB" sz="2000" b="1" u="none" strike="noStrike" kern="1200" cap="none" spc="0" normalizeH="0" baseline="0" noProof="0" dirty="0" smtClean="0">
              <a:ln>
                <a:noFill/>
              </a:ln>
              <a:solidFill>
                <a:srgbClr val="540000"/>
              </a:solidFill>
              <a:effectLst/>
              <a:uLnTx/>
              <a:uFillTx/>
              <a:latin typeface="+mn-lt"/>
              <a:ea typeface="+mn-ea"/>
              <a:cs typeface="+mn-cs"/>
            </a:endParaRPr>
          </a:p>
        </p:txBody>
      </p:sp>
      <p:sp>
        <p:nvSpPr>
          <p:cNvPr id="12" name="Content Placeholder 2"/>
          <p:cNvSpPr txBox="1">
            <a:spLocks/>
          </p:cNvSpPr>
          <p:nvPr/>
        </p:nvSpPr>
        <p:spPr>
          <a:xfrm>
            <a:off x="4895850" y="2960948"/>
            <a:ext cx="3924436" cy="396044"/>
          </a:xfrm>
          <a:prstGeom prst="rect">
            <a:avLst/>
          </a:prstGeom>
        </p:spPr>
        <p:txBody>
          <a:bodyPr vert="horz" lIns="91440" tIns="45720" rIns="91440" bIns="45720" rtlCol="0">
            <a:noAutofit/>
          </a:bodyPr>
          <a:lstStyle/>
          <a:p>
            <a:pPr marL="342900" indent="-342900">
              <a:spcBef>
                <a:spcPct val="20000"/>
              </a:spcBef>
              <a:buFont typeface="Wingdings" pitchFamily="2" charset="2"/>
              <a:buChar char="Ø"/>
            </a:pPr>
            <a:r>
              <a:rPr lang="en-GB" sz="2000" dirty="0">
                <a:solidFill>
                  <a:srgbClr val="C00000"/>
                </a:solidFill>
                <a:latin typeface="Tw Cen MT" panose="020B0602020104020603" pitchFamily="34" charset="0"/>
              </a:rPr>
              <a:t>Electromagnetic Component</a:t>
            </a:r>
          </a:p>
        </p:txBody>
      </p:sp>
      <p:sp>
        <p:nvSpPr>
          <p:cNvPr id="13" name="Content Placeholder 2"/>
          <p:cNvSpPr txBox="1">
            <a:spLocks/>
          </p:cNvSpPr>
          <p:nvPr/>
        </p:nvSpPr>
        <p:spPr>
          <a:xfrm>
            <a:off x="4895850" y="5265204"/>
            <a:ext cx="3924436" cy="396044"/>
          </a:xfrm>
          <a:prstGeom prst="rect">
            <a:avLst/>
          </a:prstGeom>
        </p:spPr>
        <p:txBody>
          <a:bodyPr vert="horz" lIns="91440" tIns="45720" rIns="91440" bIns="45720" rtlCol="0">
            <a:noAutofit/>
          </a:bodyPr>
          <a:lstStyle/>
          <a:p>
            <a:pPr marL="342900" indent="-342900">
              <a:spcBef>
                <a:spcPct val="20000"/>
              </a:spcBef>
              <a:buFont typeface="Wingdings" pitchFamily="2" charset="2"/>
              <a:buChar char="Ø"/>
            </a:pPr>
            <a:r>
              <a:rPr lang="en-GB" sz="2000" dirty="0" err="1">
                <a:solidFill>
                  <a:srgbClr val="0070C0"/>
                </a:solidFill>
                <a:latin typeface="Tw Cen MT" panose="020B0602020104020603" pitchFamily="34" charset="0"/>
              </a:rPr>
              <a:t>Muonic</a:t>
            </a:r>
            <a:r>
              <a:rPr lang="en-GB" sz="2000" dirty="0">
                <a:solidFill>
                  <a:srgbClr val="0070C0"/>
                </a:solidFill>
                <a:latin typeface="Tw Cen MT" panose="020B0602020104020603" pitchFamily="34" charset="0"/>
              </a:rPr>
              <a:t> Component</a:t>
            </a:r>
          </a:p>
        </p:txBody>
      </p:sp>
      <p:sp>
        <p:nvSpPr>
          <p:cNvPr id="15" name="CaixaDeTexto 16"/>
          <p:cNvSpPr txBox="1">
            <a:spLocks noChangeArrowheads="1"/>
          </p:cNvSpPr>
          <p:nvPr/>
        </p:nvSpPr>
        <p:spPr bwMode="auto">
          <a:xfrm>
            <a:off x="5373352" y="2057943"/>
            <a:ext cx="3770648" cy="769441"/>
          </a:xfrm>
          <a:prstGeom prst="rect">
            <a:avLst/>
          </a:prstGeom>
          <a:noFill/>
          <a:ln w="9525">
            <a:noFill/>
            <a:miter lim="800000"/>
            <a:headEnd/>
            <a:tailEnd/>
          </a:ln>
        </p:spPr>
        <p:txBody>
          <a:bodyPr wrap="square">
            <a:spAutoFit/>
          </a:bodyPr>
          <a:lstStyle/>
          <a:p>
            <a:r>
              <a:rPr lang="en-US" sz="1600" dirty="0" smtClean="0">
                <a:solidFill>
                  <a:srgbClr val="233616"/>
                </a:solidFill>
              </a:rPr>
              <a:t>The hadronic interactions produce</a:t>
            </a:r>
            <a:r>
              <a:rPr lang="en-US" sz="1400" dirty="0" smtClean="0">
                <a:solidFill>
                  <a:srgbClr val="233616"/>
                </a:solidFill>
                <a:latin typeface="Calibri" pitchFamily="34" charset="0"/>
              </a:rPr>
              <a:t> </a:t>
            </a:r>
          </a:p>
          <a:p>
            <a:r>
              <a:rPr lang="pt-PT" sz="1400" dirty="0" smtClean="0">
                <a:solidFill>
                  <a:srgbClr val="233616"/>
                </a:solidFill>
                <a:latin typeface="Calibri" pitchFamily="34" charset="0"/>
              </a:rPr>
              <a:t>        </a:t>
            </a:r>
            <a:r>
              <a:rPr lang="pt-PT" sz="1400" dirty="0" smtClean="0">
                <a:solidFill>
                  <a:srgbClr val="233616"/>
                </a:solidFill>
                <a:latin typeface="Calibri" pitchFamily="34" charset="0"/>
              </a:rPr>
              <a:t>p   n    </a:t>
            </a:r>
            <a:r>
              <a:rPr lang="el-GR" sz="1400" dirty="0" smtClean="0">
                <a:solidFill>
                  <a:srgbClr val="233616"/>
                </a:solidFill>
                <a:latin typeface="Calibri" pitchFamily="34" charset="0"/>
              </a:rPr>
              <a:t>π</a:t>
            </a:r>
            <a:r>
              <a:rPr lang="el-GR" sz="1400" baseline="30000" dirty="0" smtClean="0">
                <a:solidFill>
                  <a:srgbClr val="233616"/>
                </a:solidFill>
                <a:latin typeface="Calibri" pitchFamily="34" charset="0"/>
              </a:rPr>
              <a:t>0</a:t>
            </a:r>
            <a:r>
              <a:rPr lang="pt-PT" sz="1400" dirty="0" smtClean="0">
                <a:solidFill>
                  <a:srgbClr val="233616"/>
                </a:solidFill>
                <a:latin typeface="Calibri" pitchFamily="34" charset="0"/>
              </a:rPr>
              <a:t>  </a:t>
            </a:r>
            <a:r>
              <a:rPr lang="pt-PT" sz="1400" dirty="0">
                <a:solidFill>
                  <a:srgbClr val="233616"/>
                </a:solidFill>
                <a:latin typeface="Calibri" pitchFamily="34" charset="0"/>
              </a:rPr>
              <a:t>+  </a:t>
            </a:r>
            <a:r>
              <a:rPr lang="el-GR" sz="1400" dirty="0">
                <a:solidFill>
                  <a:srgbClr val="233616"/>
                </a:solidFill>
                <a:latin typeface="Calibri" pitchFamily="34" charset="0"/>
              </a:rPr>
              <a:t>π</a:t>
            </a:r>
            <a:r>
              <a:rPr lang="pt-PT" sz="1400" baseline="30000" dirty="0">
                <a:solidFill>
                  <a:srgbClr val="233616"/>
                </a:solidFill>
                <a:latin typeface="Calibri" pitchFamily="34" charset="0"/>
              </a:rPr>
              <a:t>+</a:t>
            </a:r>
            <a:r>
              <a:rPr lang="pt-PT" sz="1400" dirty="0">
                <a:solidFill>
                  <a:srgbClr val="233616"/>
                </a:solidFill>
                <a:latin typeface="Calibri" pitchFamily="34" charset="0"/>
              </a:rPr>
              <a:t>  +  </a:t>
            </a:r>
            <a:r>
              <a:rPr lang="el-GR" sz="1400" dirty="0">
                <a:solidFill>
                  <a:srgbClr val="233616"/>
                </a:solidFill>
                <a:latin typeface="Calibri" pitchFamily="34" charset="0"/>
              </a:rPr>
              <a:t>π</a:t>
            </a:r>
            <a:r>
              <a:rPr lang="pt-PT" sz="1400" baseline="30000" dirty="0">
                <a:solidFill>
                  <a:srgbClr val="233616"/>
                </a:solidFill>
                <a:latin typeface="Calibri" pitchFamily="34" charset="0"/>
              </a:rPr>
              <a:t> </a:t>
            </a:r>
            <a:r>
              <a:rPr lang="pt-PT" sz="1400" baseline="30000" dirty="0" smtClean="0">
                <a:solidFill>
                  <a:srgbClr val="233616"/>
                </a:solidFill>
                <a:latin typeface="Calibri" pitchFamily="34" charset="0"/>
              </a:rPr>
              <a:t>-</a:t>
            </a:r>
            <a:r>
              <a:rPr lang="pt-PT" sz="1400" dirty="0" smtClean="0">
                <a:solidFill>
                  <a:srgbClr val="233616"/>
                </a:solidFill>
                <a:latin typeface="Calibri" pitchFamily="34" charset="0"/>
              </a:rPr>
              <a:t>        </a:t>
            </a:r>
          </a:p>
          <a:p>
            <a:r>
              <a:rPr lang="pt-PT" sz="1400" dirty="0" smtClean="0">
                <a:solidFill>
                  <a:srgbClr val="233616"/>
                </a:solidFill>
                <a:latin typeface="Calibri" pitchFamily="34" charset="0"/>
              </a:rPr>
              <a:t>                                + </a:t>
            </a:r>
            <a:r>
              <a:rPr lang="az-Cyrl-AZ" sz="1400" dirty="0" smtClean="0">
                <a:solidFill>
                  <a:srgbClr val="233616"/>
                </a:solidFill>
                <a:latin typeface="Calibri" pitchFamily="34" charset="0"/>
              </a:rPr>
              <a:t>К</a:t>
            </a:r>
            <a:r>
              <a:rPr lang="pt-PT" sz="1400" dirty="0" smtClean="0">
                <a:solidFill>
                  <a:srgbClr val="233616"/>
                </a:solidFill>
                <a:latin typeface="Calibri" pitchFamily="34" charset="0"/>
              </a:rPr>
              <a:t>  </a:t>
            </a:r>
            <a:r>
              <a:rPr lang="el-GR" sz="1400" dirty="0" smtClean="0">
                <a:solidFill>
                  <a:srgbClr val="233616"/>
                </a:solidFill>
                <a:latin typeface="Calibri" pitchFamily="34" charset="0"/>
              </a:rPr>
              <a:t>Λ</a:t>
            </a:r>
            <a:r>
              <a:rPr lang="pt-PT" sz="1400" dirty="0" smtClean="0">
                <a:solidFill>
                  <a:srgbClr val="233616"/>
                </a:solidFill>
                <a:latin typeface="Calibri" pitchFamily="34" charset="0"/>
              </a:rPr>
              <a:t>  </a:t>
            </a:r>
            <a:r>
              <a:rPr lang="el-GR" sz="1400" dirty="0" smtClean="0">
                <a:solidFill>
                  <a:srgbClr val="233616"/>
                </a:solidFill>
                <a:latin typeface="Calibri" pitchFamily="34" charset="0"/>
              </a:rPr>
              <a:t>η</a:t>
            </a:r>
            <a:r>
              <a:rPr lang="pt-PT" sz="1400" dirty="0" smtClean="0">
                <a:solidFill>
                  <a:srgbClr val="233616"/>
                </a:solidFill>
                <a:latin typeface="Calibri" pitchFamily="34" charset="0"/>
              </a:rPr>
              <a:t>  </a:t>
            </a:r>
            <a:r>
              <a:rPr lang="el-GR" sz="1400" dirty="0" smtClean="0">
                <a:solidFill>
                  <a:srgbClr val="233616"/>
                </a:solidFill>
                <a:latin typeface="Calibri" pitchFamily="34" charset="0"/>
              </a:rPr>
              <a:t>Ω</a:t>
            </a:r>
            <a:r>
              <a:rPr lang="pt-PT" sz="1400" dirty="0" smtClean="0">
                <a:solidFill>
                  <a:srgbClr val="233616"/>
                </a:solidFill>
                <a:latin typeface="Calibri" pitchFamily="34" charset="0"/>
              </a:rPr>
              <a:t>  </a:t>
            </a:r>
            <a:r>
              <a:rPr lang="el-GR" sz="1400" dirty="0" smtClean="0">
                <a:solidFill>
                  <a:srgbClr val="233616"/>
                </a:solidFill>
                <a:latin typeface="Calibri" pitchFamily="34" charset="0"/>
              </a:rPr>
              <a:t>Σ</a:t>
            </a:r>
            <a:r>
              <a:rPr lang="pt-PT" sz="1400" dirty="0" smtClean="0">
                <a:solidFill>
                  <a:srgbClr val="233616"/>
                </a:solidFill>
                <a:latin typeface="Calibri" pitchFamily="34" charset="0"/>
              </a:rPr>
              <a:t> …</a:t>
            </a:r>
            <a:endParaRPr lang="pt-PT" sz="1400" dirty="0">
              <a:solidFill>
                <a:srgbClr val="233616"/>
              </a:solidFill>
              <a:latin typeface="Calibri" pitchFamily="34" charset="0"/>
            </a:endParaRPr>
          </a:p>
        </p:txBody>
      </p:sp>
      <p:sp>
        <p:nvSpPr>
          <p:cNvPr id="16" name="CaixaDeTexto 16"/>
          <p:cNvSpPr txBox="1">
            <a:spLocks noChangeArrowheads="1"/>
          </p:cNvSpPr>
          <p:nvPr/>
        </p:nvSpPr>
        <p:spPr bwMode="auto">
          <a:xfrm>
            <a:off x="5400675" y="3248980"/>
            <a:ext cx="2195661" cy="553998"/>
          </a:xfrm>
          <a:prstGeom prst="rect">
            <a:avLst/>
          </a:prstGeom>
          <a:noFill/>
          <a:ln w="9525">
            <a:noFill/>
            <a:miter lim="800000"/>
            <a:headEnd/>
            <a:tailEnd/>
          </a:ln>
        </p:spPr>
        <p:txBody>
          <a:bodyPr wrap="square">
            <a:spAutoFit/>
          </a:bodyPr>
          <a:lstStyle/>
          <a:p>
            <a:r>
              <a:rPr lang="pt-PT" sz="1600" dirty="0" err="1">
                <a:solidFill>
                  <a:srgbClr val="540000"/>
                </a:solidFill>
              </a:rPr>
              <a:t>Produced</a:t>
            </a:r>
            <a:r>
              <a:rPr lang="pt-PT" sz="1600" dirty="0">
                <a:solidFill>
                  <a:srgbClr val="540000"/>
                </a:solidFill>
              </a:rPr>
              <a:t> </a:t>
            </a:r>
            <a:r>
              <a:rPr lang="pt-PT" sz="1600" dirty="0" err="1">
                <a:solidFill>
                  <a:srgbClr val="540000"/>
                </a:solidFill>
              </a:rPr>
              <a:t>mainly</a:t>
            </a:r>
            <a:r>
              <a:rPr lang="pt-PT" sz="1600" dirty="0">
                <a:solidFill>
                  <a:srgbClr val="540000"/>
                </a:solidFill>
              </a:rPr>
              <a:t> </a:t>
            </a:r>
            <a:r>
              <a:rPr lang="pt-PT" sz="1600" dirty="0" err="1">
                <a:solidFill>
                  <a:srgbClr val="540000"/>
                </a:solidFill>
              </a:rPr>
              <a:t>by</a:t>
            </a:r>
            <a:r>
              <a:rPr lang="pt-PT" sz="1600" dirty="0">
                <a:solidFill>
                  <a:srgbClr val="540000"/>
                </a:solidFill>
              </a:rPr>
              <a:t> </a:t>
            </a:r>
          </a:p>
          <a:p>
            <a:r>
              <a:rPr lang="pt-PT" sz="1400" dirty="0" smtClean="0">
                <a:solidFill>
                  <a:srgbClr val="540000"/>
                </a:solidFill>
                <a:latin typeface="Calibri" pitchFamily="34" charset="0"/>
              </a:rPr>
              <a:t>         </a:t>
            </a:r>
            <a:r>
              <a:rPr lang="el-GR" sz="1400" dirty="0" smtClean="0">
                <a:solidFill>
                  <a:srgbClr val="540000"/>
                </a:solidFill>
                <a:latin typeface="Calibri" pitchFamily="34" charset="0"/>
              </a:rPr>
              <a:t>π</a:t>
            </a:r>
            <a:r>
              <a:rPr lang="el-GR" sz="1400" baseline="30000" dirty="0" smtClean="0">
                <a:solidFill>
                  <a:srgbClr val="540000"/>
                </a:solidFill>
                <a:latin typeface="Calibri" pitchFamily="34" charset="0"/>
              </a:rPr>
              <a:t>0</a:t>
            </a:r>
            <a:r>
              <a:rPr lang="pt-PT" sz="1400" dirty="0" smtClean="0">
                <a:solidFill>
                  <a:srgbClr val="540000"/>
                </a:solidFill>
                <a:latin typeface="Calibri" pitchFamily="34" charset="0"/>
              </a:rPr>
              <a:t>  </a:t>
            </a:r>
            <a:r>
              <a:rPr lang="pt-PT" sz="1400" b="1" dirty="0" smtClean="0">
                <a:solidFill>
                  <a:srgbClr val="540000"/>
                </a:solidFill>
                <a:latin typeface="Calibri"/>
                <a:cs typeface="Calibri"/>
              </a:rPr>
              <a:t>→</a:t>
            </a:r>
            <a:r>
              <a:rPr lang="pt-PT" sz="1400" dirty="0" smtClean="0">
                <a:solidFill>
                  <a:srgbClr val="540000"/>
                </a:solidFill>
                <a:latin typeface="Calibri"/>
                <a:cs typeface="Calibri"/>
              </a:rPr>
              <a:t> </a:t>
            </a:r>
            <a:r>
              <a:rPr lang="en-GB" sz="1400" dirty="0" smtClean="0">
                <a:solidFill>
                  <a:srgbClr val="540000"/>
                </a:solidFill>
                <a:cs typeface="Calibri"/>
              </a:rPr>
              <a:t>ɣ </a:t>
            </a:r>
            <a:r>
              <a:rPr lang="en-GB" sz="1400" dirty="0" err="1" smtClean="0">
                <a:solidFill>
                  <a:srgbClr val="540000"/>
                </a:solidFill>
                <a:cs typeface="Calibri"/>
              </a:rPr>
              <a:t>ɣ</a:t>
            </a:r>
            <a:r>
              <a:rPr lang="pt-PT" sz="1400" dirty="0" smtClean="0">
                <a:solidFill>
                  <a:srgbClr val="540000"/>
                </a:solidFill>
                <a:latin typeface="Calibri" pitchFamily="34" charset="0"/>
              </a:rPr>
              <a:t>              </a:t>
            </a:r>
          </a:p>
        </p:txBody>
      </p:sp>
      <p:sp>
        <p:nvSpPr>
          <p:cNvPr id="17" name="CaixaDeTexto 16"/>
          <p:cNvSpPr txBox="1">
            <a:spLocks noChangeArrowheads="1"/>
          </p:cNvSpPr>
          <p:nvPr/>
        </p:nvSpPr>
        <p:spPr bwMode="auto">
          <a:xfrm>
            <a:off x="5940152" y="3915633"/>
            <a:ext cx="1692188" cy="738664"/>
          </a:xfrm>
          <a:prstGeom prst="rect">
            <a:avLst/>
          </a:prstGeom>
          <a:noFill/>
          <a:ln w="9525">
            <a:noFill/>
            <a:miter lim="800000"/>
            <a:headEnd/>
            <a:tailEnd/>
          </a:ln>
        </p:spPr>
        <p:txBody>
          <a:bodyPr wrap="square">
            <a:spAutoFit/>
          </a:bodyPr>
          <a:lstStyle/>
          <a:p>
            <a:pPr>
              <a:buFont typeface="Arial" pitchFamily="34" charset="0"/>
              <a:buChar char="•"/>
            </a:pPr>
            <a:r>
              <a:rPr lang="pt-PT" sz="1400" dirty="0" err="1" smtClean="0">
                <a:solidFill>
                  <a:srgbClr val="540000"/>
                </a:solidFill>
                <a:latin typeface="Calibri" pitchFamily="34" charset="0"/>
              </a:rPr>
              <a:t>Bremsstrahlung</a:t>
            </a:r>
            <a:endParaRPr lang="pt-PT" sz="1400" dirty="0" smtClean="0">
              <a:solidFill>
                <a:srgbClr val="540000"/>
              </a:solidFill>
              <a:latin typeface="Calibri" pitchFamily="34" charset="0"/>
            </a:endParaRPr>
          </a:p>
          <a:p>
            <a:pPr>
              <a:buFont typeface="Arial" pitchFamily="34" charset="0"/>
              <a:buChar char="•"/>
            </a:pPr>
            <a:r>
              <a:rPr lang="pt-PT" sz="1400" dirty="0" err="1" smtClean="0">
                <a:solidFill>
                  <a:srgbClr val="540000"/>
                </a:solidFill>
                <a:latin typeface="Calibri" pitchFamily="34" charset="0"/>
              </a:rPr>
              <a:t>Pair</a:t>
            </a:r>
            <a:r>
              <a:rPr lang="pt-PT" sz="1400" dirty="0" smtClean="0">
                <a:solidFill>
                  <a:srgbClr val="540000"/>
                </a:solidFill>
                <a:latin typeface="Calibri" pitchFamily="34" charset="0"/>
              </a:rPr>
              <a:t> </a:t>
            </a:r>
            <a:r>
              <a:rPr lang="pt-PT" sz="1400" dirty="0" err="1" smtClean="0">
                <a:solidFill>
                  <a:srgbClr val="540000"/>
                </a:solidFill>
                <a:latin typeface="Calibri" pitchFamily="34" charset="0"/>
              </a:rPr>
              <a:t>production</a:t>
            </a:r>
            <a:endParaRPr lang="pt-PT" sz="1400" dirty="0" smtClean="0">
              <a:solidFill>
                <a:srgbClr val="540000"/>
              </a:solidFill>
              <a:latin typeface="Calibri" pitchFamily="34" charset="0"/>
            </a:endParaRPr>
          </a:p>
          <a:p>
            <a:pPr>
              <a:buFont typeface="Arial" pitchFamily="34" charset="0"/>
              <a:buChar char="•"/>
            </a:pPr>
            <a:r>
              <a:rPr lang="pt-PT" sz="1400" dirty="0" smtClean="0">
                <a:solidFill>
                  <a:srgbClr val="540000"/>
                </a:solidFill>
                <a:latin typeface="Calibri" pitchFamily="34" charset="0"/>
              </a:rPr>
              <a:t>…</a:t>
            </a:r>
            <a:endParaRPr lang="pt-PT" sz="1400" dirty="0">
              <a:solidFill>
                <a:srgbClr val="540000"/>
              </a:solidFill>
              <a:latin typeface="Calibri" pitchFamily="34" charset="0"/>
            </a:endParaRPr>
          </a:p>
        </p:txBody>
      </p:sp>
      <p:sp>
        <p:nvSpPr>
          <p:cNvPr id="18" name="CaixaDeTexto 16"/>
          <p:cNvSpPr txBox="1">
            <a:spLocks noChangeArrowheads="1"/>
          </p:cNvSpPr>
          <p:nvPr/>
        </p:nvSpPr>
        <p:spPr bwMode="auto">
          <a:xfrm>
            <a:off x="5400675" y="5589240"/>
            <a:ext cx="3743325" cy="338554"/>
          </a:xfrm>
          <a:prstGeom prst="rect">
            <a:avLst/>
          </a:prstGeom>
          <a:noFill/>
          <a:ln w="9525">
            <a:noFill/>
            <a:miter lim="800000"/>
            <a:headEnd/>
            <a:tailEnd/>
          </a:ln>
        </p:spPr>
        <p:txBody>
          <a:bodyPr wrap="square">
            <a:spAutoFit/>
          </a:bodyPr>
          <a:lstStyle/>
          <a:p>
            <a:r>
              <a:rPr lang="pt-PT" sz="1600" dirty="0" err="1">
                <a:solidFill>
                  <a:srgbClr val="002060"/>
                </a:solidFill>
              </a:rPr>
              <a:t>Produced</a:t>
            </a:r>
            <a:r>
              <a:rPr lang="pt-PT" sz="1600" dirty="0">
                <a:solidFill>
                  <a:srgbClr val="002060"/>
                </a:solidFill>
              </a:rPr>
              <a:t> </a:t>
            </a:r>
            <a:r>
              <a:rPr lang="pt-PT" sz="1600" dirty="0" err="1">
                <a:solidFill>
                  <a:srgbClr val="002060"/>
                </a:solidFill>
              </a:rPr>
              <a:t>mainly</a:t>
            </a:r>
            <a:r>
              <a:rPr lang="pt-PT" sz="1600" dirty="0">
                <a:solidFill>
                  <a:srgbClr val="002060"/>
                </a:solidFill>
              </a:rPr>
              <a:t> </a:t>
            </a:r>
            <a:r>
              <a:rPr lang="pt-PT" sz="1600" dirty="0" err="1">
                <a:solidFill>
                  <a:srgbClr val="002060"/>
                </a:solidFill>
              </a:rPr>
              <a:t>by</a:t>
            </a:r>
            <a:r>
              <a:rPr lang="pt-PT" sz="1600" dirty="0">
                <a:solidFill>
                  <a:srgbClr val="002060"/>
                </a:solidFill>
              </a:rPr>
              <a:t> </a:t>
            </a:r>
          </a:p>
        </p:txBody>
      </p:sp>
      <p:pic>
        <p:nvPicPr>
          <p:cNvPr id="19"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048164" y="5949280"/>
            <a:ext cx="1278183" cy="320675"/>
          </a:xfrm>
          <a:prstGeom prst="rect">
            <a:avLst/>
          </a:prstGeom>
          <a:noFill/>
          <a:ln w="9525">
            <a:noFill/>
            <a:miter lim="800000"/>
            <a:headEnd/>
            <a:tailEnd/>
          </a:ln>
        </p:spPr>
      </p:pic>
      <p:pic>
        <p:nvPicPr>
          <p:cNvPr id="20"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048164" y="6201308"/>
            <a:ext cx="1278183" cy="320675"/>
          </a:xfrm>
          <a:prstGeom prst="rect">
            <a:avLst/>
          </a:prstGeom>
          <a:noFill/>
          <a:ln w="9525">
            <a:noFill/>
            <a:miter lim="800000"/>
            <a:headEnd/>
            <a:tailEnd/>
          </a:ln>
        </p:spPr>
      </p:pic>
      <p:sp>
        <p:nvSpPr>
          <p:cNvPr id="21" name="CaixaDeTexto 16"/>
          <p:cNvSpPr txBox="1">
            <a:spLocks noChangeArrowheads="1"/>
          </p:cNvSpPr>
          <p:nvPr/>
        </p:nvSpPr>
        <p:spPr bwMode="auto">
          <a:xfrm>
            <a:off x="7632340" y="5949280"/>
            <a:ext cx="1511660" cy="523220"/>
          </a:xfrm>
          <a:prstGeom prst="rect">
            <a:avLst/>
          </a:prstGeom>
          <a:noFill/>
          <a:ln w="9525">
            <a:noFill/>
            <a:miter lim="800000"/>
            <a:headEnd/>
            <a:tailEnd/>
          </a:ln>
        </p:spPr>
        <p:txBody>
          <a:bodyPr wrap="square">
            <a:spAutoFit/>
          </a:bodyPr>
          <a:lstStyle/>
          <a:p>
            <a:r>
              <a:rPr lang="pt-PT" sz="1400" dirty="0" err="1" smtClean="0">
                <a:solidFill>
                  <a:srgbClr val="002060"/>
                </a:solidFill>
                <a:latin typeface="Calibri" pitchFamily="34" charset="0"/>
              </a:rPr>
              <a:t>Low</a:t>
            </a:r>
            <a:r>
              <a:rPr lang="pt-PT" sz="1400" dirty="0" smtClean="0">
                <a:solidFill>
                  <a:srgbClr val="002060"/>
                </a:solidFill>
                <a:latin typeface="Calibri" pitchFamily="34" charset="0"/>
              </a:rPr>
              <a:t> </a:t>
            </a:r>
            <a:r>
              <a:rPr lang="pt-PT" sz="1400" dirty="0" err="1" smtClean="0">
                <a:solidFill>
                  <a:srgbClr val="002060"/>
                </a:solidFill>
                <a:latin typeface="Calibri" pitchFamily="34" charset="0"/>
              </a:rPr>
              <a:t>energy</a:t>
            </a:r>
            <a:r>
              <a:rPr lang="pt-PT" sz="1400" dirty="0" smtClean="0">
                <a:solidFill>
                  <a:srgbClr val="002060"/>
                </a:solidFill>
                <a:latin typeface="Calibri" pitchFamily="34" charset="0"/>
              </a:rPr>
              <a:t> </a:t>
            </a:r>
            <a:r>
              <a:rPr lang="pt-PT" sz="1400" dirty="0" err="1" smtClean="0">
                <a:solidFill>
                  <a:srgbClr val="002060"/>
                </a:solidFill>
                <a:latin typeface="Calibri" pitchFamily="34" charset="0"/>
              </a:rPr>
              <a:t>pions</a:t>
            </a:r>
            <a:r>
              <a:rPr lang="pt-PT" sz="1400" dirty="0" smtClean="0">
                <a:solidFill>
                  <a:srgbClr val="002060"/>
                </a:solidFill>
                <a:latin typeface="Calibri" pitchFamily="34" charset="0"/>
              </a:rPr>
              <a:t> can </a:t>
            </a:r>
            <a:r>
              <a:rPr lang="pt-PT" sz="1400" dirty="0" err="1" smtClean="0">
                <a:solidFill>
                  <a:srgbClr val="002060"/>
                </a:solidFill>
                <a:latin typeface="Calibri" pitchFamily="34" charset="0"/>
              </a:rPr>
              <a:t>decay</a:t>
            </a:r>
            <a:endParaRPr lang="pt-PT" sz="1400" dirty="0" smtClean="0">
              <a:solidFill>
                <a:srgbClr val="002060"/>
              </a:solidFill>
              <a:latin typeface="Calibri" pitchFamily="34" charset="0"/>
            </a:endParaRPr>
          </a:p>
        </p:txBody>
      </p:sp>
      <p:pic>
        <p:nvPicPr>
          <p:cNvPr id="22" name="Picture 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181067" y="4021804"/>
            <a:ext cx="1467359" cy="370802"/>
          </a:xfrm>
          <a:prstGeom prst="rect">
            <a:avLst/>
          </a:prstGeom>
          <a:noFill/>
          <a:ln w="9525">
            <a:noFill/>
            <a:miter lim="800000"/>
            <a:headEnd/>
            <a:tailEnd/>
          </a:ln>
        </p:spPr>
      </p:pic>
      <p:sp>
        <p:nvSpPr>
          <p:cNvPr id="23" name="CaixaDeTexto 16"/>
          <p:cNvSpPr txBox="1">
            <a:spLocks noChangeArrowheads="1"/>
          </p:cNvSpPr>
          <p:nvPr/>
        </p:nvSpPr>
        <p:spPr bwMode="auto">
          <a:xfrm>
            <a:off x="4001047" y="4417848"/>
            <a:ext cx="1764196" cy="307777"/>
          </a:xfrm>
          <a:prstGeom prst="rect">
            <a:avLst/>
          </a:prstGeom>
          <a:noFill/>
          <a:ln w="9525">
            <a:noFill/>
            <a:miter lim="800000"/>
            <a:headEnd/>
            <a:tailEnd/>
          </a:ln>
        </p:spPr>
        <p:txBody>
          <a:bodyPr wrap="square">
            <a:spAutoFit/>
          </a:bodyPr>
          <a:lstStyle/>
          <a:p>
            <a:r>
              <a:rPr lang="pt-PT" sz="1400" dirty="0" err="1" smtClean="0">
                <a:solidFill>
                  <a:schemeClr val="accent6">
                    <a:lumMod val="50000"/>
                  </a:schemeClr>
                </a:solidFill>
                <a:latin typeface="Calibri" pitchFamily="34" charset="0"/>
              </a:rPr>
              <a:t>High</a:t>
            </a:r>
            <a:r>
              <a:rPr lang="pt-PT" sz="1400" dirty="0" smtClean="0">
                <a:solidFill>
                  <a:schemeClr val="accent6">
                    <a:lumMod val="50000"/>
                  </a:schemeClr>
                </a:solidFill>
                <a:latin typeface="Calibri" pitchFamily="34" charset="0"/>
              </a:rPr>
              <a:t> </a:t>
            </a:r>
            <a:r>
              <a:rPr lang="pt-PT" sz="1400" dirty="0" err="1" smtClean="0">
                <a:solidFill>
                  <a:schemeClr val="accent6">
                    <a:lumMod val="50000"/>
                  </a:schemeClr>
                </a:solidFill>
                <a:latin typeface="Calibri" pitchFamily="34" charset="0"/>
              </a:rPr>
              <a:t>energy</a:t>
            </a:r>
            <a:r>
              <a:rPr lang="pt-PT" sz="1400" dirty="0" smtClean="0">
                <a:solidFill>
                  <a:schemeClr val="accent6">
                    <a:lumMod val="50000"/>
                  </a:schemeClr>
                </a:solidFill>
                <a:latin typeface="Calibri" pitchFamily="34" charset="0"/>
              </a:rPr>
              <a:t> </a:t>
            </a:r>
            <a:r>
              <a:rPr lang="pt-PT" sz="1400" dirty="0" err="1" smtClean="0">
                <a:solidFill>
                  <a:schemeClr val="accent6">
                    <a:lumMod val="50000"/>
                  </a:schemeClr>
                </a:solidFill>
                <a:latin typeface="Calibri" pitchFamily="34" charset="0"/>
              </a:rPr>
              <a:t>pions</a:t>
            </a:r>
            <a:endParaRPr lang="pt-PT" sz="1400" dirty="0" smtClean="0">
              <a:solidFill>
                <a:schemeClr val="accent6">
                  <a:lumMod val="50000"/>
                </a:schemeClr>
              </a:solidFill>
              <a:latin typeface="Calibri" pitchFamily="34" charset="0"/>
            </a:endParaRPr>
          </a:p>
        </p:txBody>
      </p:sp>
      <mc:AlternateContent xmlns:mc="http://schemas.openxmlformats.org/markup-compatibility/2006" xmlns:a14="http://schemas.microsoft.com/office/drawing/2010/main">
        <mc:Choice Requires="a14">
          <p:sp>
            <p:nvSpPr>
              <p:cNvPr id="82" name="TextBox 81"/>
              <p:cNvSpPr txBox="1"/>
              <p:nvPr/>
            </p:nvSpPr>
            <p:spPr>
              <a:xfrm>
                <a:off x="2142046" y="3285280"/>
                <a:ext cx="433796" cy="3332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solidFill>
                                <a:schemeClr val="accent6">
                                  <a:lumMod val="50000"/>
                                </a:schemeClr>
                              </a:solidFill>
                              <a:latin typeface="Cambria Math" panose="02040503050406030204" pitchFamily="18" charset="0"/>
                            </a:rPr>
                          </m:ctrlPr>
                        </m:sSupPr>
                        <m:e>
                          <m:r>
                            <a:rPr lang="en-GB" b="0" i="1" smtClean="0">
                              <a:solidFill>
                                <a:schemeClr val="accent6">
                                  <a:lumMod val="50000"/>
                                </a:schemeClr>
                              </a:solidFill>
                              <a:latin typeface="Cambria Math" panose="02040503050406030204" pitchFamily="18" charset="0"/>
                            </a:rPr>
                            <m:t>𝜋</m:t>
                          </m:r>
                        </m:e>
                        <m:sup>
                          <m:r>
                            <a:rPr lang="en-GB" b="0" i="1" smtClean="0">
                              <a:solidFill>
                                <a:schemeClr val="accent6">
                                  <a:lumMod val="50000"/>
                                </a:schemeClr>
                              </a:solidFill>
                              <a:latin typeface="Cambria Math" panose="02040503050406030204" pitchFamily="18" charset="0"/>
                            </a:rPr>
                            <m:t>0</m:t>
                          </m:r>
                        </m:sup>
                      </m:sSup>
                      <m:r>
                        <a:rPr lang="en-GB" b="0" i="1" smtClean="0">
                          <a:solidFill>
                            <a:schemeClr val="accent6">
                              <a:lumMod val="50000"/>
                            </a:schemeClr>
                          </a:solidFill>
                          <a:latin typeface="Cambria Math" panose="02040503050406030204" pitchFamily="18" charset="0"/>
                        </a:rPr>
                        <m:t> </m:t>
                      </m:r>
                    </m:oMath>
                  </m:oMathPara>
                </a14:m>
                <a:endParaRPr lang="pt-PT" dirty="0">
                  <a:solidFill>
                    <a:schemeClr val="accent6">
                      <a:lumMod val="50000"/>
                    </a:schemeClr>
                  </a:solidFill>
                </a:endParaRPr>
              </a:p>
            </p:txBody>
          </p:sp>
        </mc:Choice>
        <mc:Fallback xmlns="">
          <p:sp>
            <p:nvSpPr>
              <p:cNvPr id="82" name="TextBox 81"/>
              <p:cNvSpPr txBox="1">
                <a:spLocks noRot="1" noChangeAspect="1" noMove="1" noResize="1" noEditPoints="1" noAdjustHandles="1" noChangeArrowheads="1" noChangeShapeType="1" noTextEdit="1"/>
              </p:cNvSpPr>
              <p:nvPr/>
            </p:nvSpPr>
            <p:spPr>
              <a:xfrm>
                <a:off x="2142046" y="3285280"/>
                <a:ext cx="433796" cy="333214"/>
              </a:xfrm>
              <a:prstGeom prst="rect">
                <a:avLst/>
              </a:prstGeom>
              <a:blipFill rotWithShape="0">
                <a:blip r:embed="rId8"/>
                <a:stretch>
                  <a:fillRect t="-3636"/>
                </a:stretch>
              </a:blipFill>
            </p:spPr>
            <p:txBody>
              <a:bodyPr/>
              <a:lstStyle/>
              <a:p>
                <a:r>
                  <a:rPr lang="en-US">
                    <a:noFill/>
                  </a:rPr>
                  <a:t> </a:t>
                </a:r>
              </a:p>
            </p:txBody>
          </p:sp>
        </mc:Fallback>
      </mc:AlternateContent>
      <p:cxnSp>
        <p:nvCxnSpPr>
          <p:cNvPr id="83" name="Straight Arrow Connector 82"/>
          <p:cNvCxnSpPr/>
          <p:nvPr/>
        </p:nvCxnSpPr>
        <p:spPr>
          <a:xfrm>
            <a:off x="2720336" y="2167724"/>
            <a:ext cx="7365" cy="97941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1957940" y="3478684"/>
            <a:ext cx="582447" cy="273385"/>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a:off x="2720336" y="3485301"/>
            <a:ext cx="7366" cy="466649"/>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2838717" y="3478684"/>
            <a:ext cx="764583" cy="177525"/>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TextBox 86"/>
              <p:cNvSpPr txBox="1"/>
              <p:nvPr/>
            </p:nvSpPr>
            <p:spPr>
              <a:xfrm>
                <a:off x="2755564" y="3536143"/>
                <a:ext cx="462721" cy="3332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solidFill>
                                <a:schemeClr val="accent6">
                                  <a:lumMod val="50000"/>
                                </a:schemeClr>
                              </a:solidFill>
                              <a:latin typeface="Cambria Math" panose="02040503050406030204" pitchFamily="18" charset="0"/>
                            </a:rPr>
                          </m:ctrlPr>
                        </m:sSupPr>
                        <m:e>
                          <m:r>
                            <a:rPr lang="en-GB" b="0" i="1" smtClean="0">
                              <a:solidFill>
                                <a:schemeClr val="accent6">
                                  <a:lumMod val="50000"/>
                                </a:schemeClr>
                              </a:solidFill>
                              <a:latin typeface="Cambria Math" panose="02040503050406030204" pitchFamily="18" charset="0"/>
                            </a:rPr>
                            <m:t>𝜋</m:t>
                          </m:r>
                        </m:e>
                        <m:sup>
                          <m:r>
                            <a:rPr lang="en-GB" b="0" i="1" smtClean="0">
                              <a:solidFill>
                                <a:schemeClr val="accent6">
                                  <a:lumMod val="50000"/>
                                </a:schemeClr>
                              </a:solidFill>
                              <a:latin typeface="Cambria Math" panose="02040503050406030204" pitchFamily="18" charset="0"/>
                            </a:rPr>
                            <m:t>−</m:t>
                          </m:r>
                        </m:sup>
                      </m:sSup>
                      <m:r>
                        <a:rPr lang="en-GB" b="0" i="1" smtClean="0">
                          <a:solidFill>
                            <a:schemeClr val="accent6">
                              <a:lumMod val="50000"/>
                            </a:schemeClr>
                          </a:solidFill>
                          <a:latin typeface="Cambria Math" panose="02040503050406030204" pitchFamily="18" charset="0"/>
                        </a:rPr>
                        <m:t> </m:t>
                      </m:r>
                    </m:oMath>
                  </m:oMathPara>
                </a14:m>
                <a:endParaRPr lang="pt-PT" dirty="0">
                  <a:solidFill>
                    <a:schemeClr val="accent6">
                      <a:lumMod val="50000"/>
                    </a:schemeClr>
                  </a:solidFill>
                </a:endParaRPr>
              </a:p>
            </p:txBody>
          </p:sp>
        </mc:Choice>
        <mc:Fallback xmlns="">
          <p:sp>
            <p:nvSpPr>
              <p:cNvPr id="87" name="TextBox 86"/>
              <p:cNvSpPr txBox="1">
                <a:spLocks noRot="1" noChangeAspect="1" noMove="1" noResize="1" noEditPoints="1" noAdjustHandles="1" noChangeArrowheads="1" noChangeShapeType="1" noTextEdit="1"/>
              </p:cNvSpPr>
              <p:nvPr/>
            </p:nvSpPr>
            <p:spPr>
              <a:xfrm>
                <a:off x="2755564" y="3536143"/>
                <a:ext cx="462721" cy="333214"/>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2984968" y="3224448"/>
                <a:ext cx="462720" cy="3332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solidFill>
                                <a:schemeClr val="accent6">
                                  <a:lumMod val="50000"/>
                                </a:schemeClr>
                              </a:solidFill>
                              <a:latin typeface="Cambria Math" panose="02040503050406030204" pitchFamily="18" charset="0"/>
                            </a:rPr>
                          </m:ctrlPr>
                        </m:sSupPr>
                        <m:e>
                          <m:r>
                            <a:rPr lang="en-GB" b="0" i="1" smtClean="0">
                              <a:solidFill>
                                <a:schemeClr val="accent6">
                                  <a:lumMod val="50000"/>
                                </a:schemeClr>
                              </a:solidFill>
                              <a:latin typeface="Cambria Math" panose="02040503050406030204" pitchFamily="18" charset="0"/>
                            </a:rPr>
                            <m:t>𝜋</m:t>
                          </m:r>
                        </m:e>
                        <m:sup>
                          <m:r>
                            <a:rPr lang="en-GB" b="0" i="1" smtClean="0">
                              <a:solidFill>
                                <a:schemeClr val="accent6">
                                  <a:lumMod val="50000"/>
                                </a:schemeClr>
                              </a:solidFill>
                              <a:latin typeface="Cambria Math" panose="02040503050406030204" pitchFamily="18" charset="0"/>
                            </a:rPr>
                            <m:t>+</m:t>
                          </m:r>
                        </m:sup>
                      </m:sSup>
                      <m:r>
                        <a:rPr lang="en-GB" b="0" i="1" smtClean="0">
                          <a:solidFill>
                            <a:schemeClr val="accent6">
                              <a:lumMod val="50000"/>
                            </a:schemeClr>
                          </a:solidFill>
                          <a:latin typeface="Cambria Math" panose="02040503050406030204" pitchFamily="18" charset="0"/>
                        </a:rPr>
                        <m:t> </m:t>
                      </m:r>
                    </m:oMath>
                  </m:oMathPara>
                </a14:m>
                <a:endParaRPr lang="pt-PT" dirty="0">
                  <a:solidFill>
                    <a:schemeClr val="accent6">
                      <a:lumMod val="50000"/>
                    </a:schemeClr>
                  </a:solidFill>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2984968" y="3224448"/>
                <a:ext cx="462720" cy="333214"/>
              </a:xfrm>
              <a:prstGeom prst="rect">
                <a:avLst/>
              </a:prstGeom>
              <a:blipFill rotWithShape="0">
                <a:blip r:embed="rId10"/>
                <a:stretch>
                  <a:fillRect/>
                </a:stretch>
              </a:blipFill>
            </p:spPr>
            <p:txBody>
              <a:bodyPr/>
              <a:lstStyle/>
              <a:p>
                <a:r>
                  <a:rPr lang="en-US">
                    <a:noFill/>
                  </a:rPr>
                  <a:t> </a:t>
                </a:r>
              </a:p>
            </p:txBody>
          </p:sp>
        </mc:Fallback>
      </mc:AlternateContent>
      <p:grpSp>
        <p:nvGrpSpPr>
          <p:cNvPr id="89" name="Group 88"/>
          <p:cNvGrpSpPr/>
          <p:nvPr/>
        </p:nvGrpSpPr>
        <p:grpSpPr>
          <a:xfrm rot="2228305">
            <a:off x="1784940" y="3745960"/>
            <a:ext cx="154780" cy="558124"/>
            <a:chOff x="4126755" y="358995"/>
            <a:chExt cx="158225" cy="463965"/>
          </a:xfrm>
        </p:grpSpPr>
        <p:sp>
          <p:nvSpPr>
            <p:cNvPr id="90" name="Arc 89"/>
            <p:cNvSpPr/>
            <p:nvPr/>
          </p:nvSpPr>
          <p:spPr>
            <a:xfrm>
              <a:off x="4126755" y="358995"/>
              <a:ext cx="158225" cy="66281"/>
            </a:xfrm>
            <a:prstGeom prst="arc">
              <a:avLst>
                <a:gd name="adj1" fmla="val 16200000"/>
                <a:gd name="adj2" fmla="val 573418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91" name="Arc 90"/>
            <p:cNvSpPr/>
            <p:nvPr/>
          </p:nvSpPr>
          <p:spPr>
            <a:xfrm flipH="1">
              <a:off x="4126755" y="425276"/>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92" name="Arc 91"/>
            <p:cNvSpPr/>
            <p:nvPr/>
          </p:nvSpPr>
          <p:spPr>
            <a:xfrm>
              <a:off x="4126755" y="491557"/>
              <a:ext cx="158225" cy="66281"/>
            </a:xfrm>
            <a:prstGeom prst="arc">
              <a:avLst>
                <a:gd name="adj1" fmla="val 15962675"/>
                <a:gd name="adj2" fmla="val 607149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93" name="Arc 92"/>
            <p:cNvSpPr/>
            <p:nvPr/>
          </p:nvSpPr>
          <p:spPr>
            <a:xfrm flipH="1">
              <a:off x="4126755" y="55783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94" name="Arc 93"/>
            <p:cNvSpPr/>
            <p:nvPr/>
          </p:nvSpPr>
          <p:spPr>
            <a:xfrm>
              <a:off x="4126755" y="624117"/>
              <a:ext cx="158225" cy="66281"/>
            </a:xfrm>
            <a:prstGeom prst="arc">
              <a:avLst>
                <a:gd name="adj1" fmla="val 15743209"/>
                <a:gd name="adj2" fmla="val 571197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95" name="Arc 94"/>
            <p:cNvSpPr/>
            <p:nvPr/>
          </p:nvSpPr>
          <p:spPr>
            <a:xfrm flipH="1">
              <a:off x="4126755" y="69039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96" name="Arc 95"/>
            <p:cNvSpPr/>
            <p:nvPr/>
          </p:nvSpPr>
          <p:spPr>
            <a:xfrm>
              <a:off x="4126755" y="756679"/>
              <a:ext cx="158225" cy="66281"/>
            </a:xfrm>
            <a:prstGeom prst="arc">
              <a:avLst>
                <a:gd name="adj1" fmla="val 15519782"/>
                <a:gd name="adj2" fmla="val 9114412"/>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grpSp>
      <p:grpSp>
        <p:nvGrpSpPr>
          <p:cNvPr id="97" name="Group 96"/>
          <p:cNvGrpSpPr/>
          <p:nvPr/>
        </p:nvGrpSpPr>
        <p:grpSpPr>
          <a:xfrm rot="4775459" flipH="1">
            <a:off x="1562542" y="3517746"/>
            <a:ext cx="183376" cy="558124"/>
            <a:chOff x="4126755" y="358995"/>
            <a:chExt cx="158225" cy="463965"/>
          </a:xfrm>
        </p:grpSpPr>
        <p:sp>
          <p:nvSpPr>
            <p:cNvPr id="98" name="Arc 97"/>
            <p:cNvSpPr/>
            <p:nvPr/>
          </p:nvSpPr>
          <p:spPr>
            <a:xfrm>
              <a:off x="4126755" y="358995"/>
              <a:ext cx="158225" cy="66281"/>
            </a:xfrm>
            <a:prstGeom prst="arc">
              <a:avLst>
                <a:gd name="adj1" fmla="val 16200000"/>
                <a:gd name="adj2" fmla="val 573418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99" name="Arc 98"/>
            <p:cNvSpPr/>
            <p:nvPr/>
          </p:nvSpPr>
          <p:spPr>
            <a:xfrm flipH="1">
              <a:off x="4126755" y="425276"/>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00" name="Arc 99"/>
            <p:cNvSpPr/>
            <p:nvPr/>
          </p:nvSpPr>
          <p:spPr>
            <a:xfrm>
              <a:off x="4126755" y="491557"/>
              <a:ext cx="158225" cy="66281"/>
            </a:xfrm>
            <a:prstGeom prst="arc">
              <a:avLst>
                <a:gd name="adj1" fmla="val 15962675"/>
                <a:gd name="adj2" fmla="val 607149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01" name="Arc 100"/>
            <p:cNvSpPr/>
            <p:nvPr/>
          </p:nvSpPr>
          <p:spPr>
            <a:xfrm flipH="1">
              <a:off x="4126755" y="55783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02" name="Arc 101"/>
            <p:cNvSpPr/>
            <p:nvPr/>
          </p:nvSpPr>
          <p:spPr>
            <a:xfrm>
              <a:off x="4126755" y="624117"/>
              <a:ext cx="158225" cy="66281"/>
            </a:xfrm>
            <a:prstGeom prst="arc">
              <a:avLst>
                <a:gd name="adj1" fmla="val 15743209"/>
                <a:gd name="adj2" fmla="val 571197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03" name="Arc 102"/>
            <p:cNvSpPr/>
            <p:nvPr/>
          </p:nvSpPr>
          <p:spPr>
            <a:xfrm flipH="1">
              <a:off x="4126755" y="69039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04" name="Arc 103"/>
            <p:cNvSpPr/>
            <p:nvPr/>
          </p:nvSpPr>
          <p:spPr>
            <a:xfrm>
              <a:off x="4126755" y="756679"/>
              <a:ext cx="158225" cy="66281"/>
            </a:xfrm>
            <a:prstGeom prst="arc">
              <a:avLst>
                <a:gd name="adj1" fmla="val 15519782"/>
                <a:gd name="adj2" fmla="val 9114412"/>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grpSp>
      <p:cxnSp>
        <p:nvCxnSpPr>
          <p:cNvPr id="105" name="Straight Arrow Connector 104"/>
          <p:cNvCxnSpPr/>
          <p:nvPr/>
        </p:nvCxnSpPr>
        <p:spPr>
          <a:xfrm>
            <a:off x="1771743" y="5075352"/>
            <a:ext cx="160012" cy="4435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TextBox 105"/>
              <p:cNvSpPr txBox="1"/>
              <p:nvPr/>
            </p:nvSpPr>
            <p:spPr>
              <a:xfrm>
                <a:off x="2159113" y="4048146"/>
                <a:ext cx="384585" cy="296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600" b="0" i="1" smtClean="0">
                              <a:solidFill>
                                <a:schemeClr val="accent6">
                                  <a:lumMod val="50000"/>
                                </a:schemeClr>
                              </a:solidFill>
                              <a:latin typeface="Cambria Math" panose="02040503050406030204" pitchFamily="18" charset="0"/>
                            </a:rPr>
                          </m:ctrlPr>
                        </m:sSupPr>
                        <m:e>
                          <m:r>
                            <a:rPr lang="en-GB" sz="1600" b="0" i="1" smtClean="0">
                              <a:solidFill>
                                <a:schemeClr val="accent6">
                                  <a:lumMod val="50000"/>
                                </a:schemeClr>
                              </a:solidFill>
                              <a:latin typeface="Cambria Math" panose="02040503050406030204" pitchFamily="18" charset="0"/>
                            </a:rPr>
                            <m:t>𝜋</m:t>
                          </m:r>
                        </m:e>
                        <m:sup>
                          <m:r>
                            <a:rPr lang="en-GB" sz="1600" b="0" i="1" smtClean="0">
                              <a:solidFill>
                                <a:schemeClr val="accent6">
                                  <a:lumMod val="50000"/>
                                </a:schemeClr>
                              </a:solidFill>
                              <a:latin typeface="Cambria Math" panose="02040503050406030204" pitchFamily="18" charset="0"/>
                            </a:rPr>
                            <m:t>0</m:t>
                          </m:r>
                        </m:sup>
                      </m:sSup>
                      <m:r>
                        <a:rPr lang="en-GB" sz="1600" b="0" i="1" smtClean="0">
                          <a:solidFill>
                            <a:schemeClr val="accent6">
                              <a:lumMod val="50000"/>
                            </a:schemeClr>
                          </a:solidFill>
                          <a:latin typeface="Cambria Math" panose="02040503050406030204" pitchFamily="18" charset="0"/>
                        </a:rPr>
                        <m:t> </m:t>
                      </m:r>
                    </m:oMath>
                  </m:oMathPara>
                </a14:m>
                <a:endParaRPr lang="pt-PT" sz="1600" dirty="0">
                  <a:solidFill>
                    <a:schemeClr val="accent6">
                      <a:lumMod val="50000"/>
                    </a:schemeClr>
                  </a:solidFill>
                </a:endParaRPr>
              </a:p>
            </p:txBody>
          </p:sp>
        </mc:Choice>
        <mc:Fallback xmlns="">
          <p:sp>
            <p:nvSpPr>
              <p:cNvPr id="106" name="TextBox 105"/>
              <p:cNvSpPr txBox="1">
                <a:spLocks noRot="1" noChangeAspect="1" noMove="1" noResize="1" noEditPoints="1" noAdjustHandles="1" noChangeArrowheads="1" noChangeShapeType="1" noTextEdit="1"/>
              </p:cNvSpPr>
              <p:nvPr/>
            </p:nvSpPr>
            <p:spPr>
              <a:xfrm>
                <a:off x="2159113" y="4048146"/>
                <a:ext cx="384585" cy="296190"/>
              </a:xfrm>
              <a:prstGeom prst="rect">
                <a:avLst/>
              </a:prstGeom>
              <a:blipFill rotWithShape="0">
                <a:blip r:embed="rId11"/>
                <a:stretch>
                  <a:fillRect/>
                </a:stretch>
              </a:blipFill>
            </p:spPr>
            <p:txBody>
              <a:bodyPr/>
              <a:lstStyle/>
              <a:p>
                <a:r>
                  <a:rPr lang="en-US">
                    <a:noFill/>
                  </a:rPr>
                  <a:t> </a:t>
                </a:r>
              </a:p>
            </p:txBody>
          </p:sp>
        </mc:Fallback>
      </mc:AlternateContent>
      <p:cxnSp>
        <p:nvCxnSpPr>
          <p:cNvPr id="107" name="Straight Arrow Connector 106"/>
          <p:cNvCxnSpPr/>
          <p:nvPr/>
        </p:nvCxnSpPr>
        <p:spPr>
          <a:xfrm flipH="1">
            <a:off x="1989888" y="4193725"/>
            <a:ext cx="582447" cy="273385"/>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a:off x="2737044" y="4200343"/>
            <a:ext cx="7366" cy="466649"/>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2870664" y="4193725"/>
            <a:ext cx="376334" cy="231194"/>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TextBox 109"/>
              <p:cNvSpPr txBox="1"/>
              <p:nvPr/>
            </p:nvSpPr>
            <p:spPr>
              <a:xfrm>
                <a:off x="2437328" y="4297909"/>
                <a:ext cx="411582" cy="296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600" b="0" i="1" smtClean="0">
                              <a:solidFill>
                                <a:schemeClr val="accent6">
                                  <a:lumMod val="50000"/>
                                </a:schemeClr>
                              </a:solidFill>
                              <a:latin typeface="Cambria Math" panose="02040503050406030204" pitchFamily="18" charset="0"/>
                            </a:rPr>
                          </m:ctrlPr>
                        </m:sSupPr>
                        <m:e>
                          <m:r>
                            <a:rPr lang="en-GB" sz="1600" b="0" i="1" smtClean="0">
                              <a:solidFill>
                                <a:schemeClr val="accent6">
                                  <a:lumMod val="50000"/>
                                </a:schemeClr>
                              </a:solidFill>
                              <a:latin typeface="Cambria Math" panose="02040503050406030204" pitchFamily="18" charset="0"/>
                            </a:rPr>
                            <m:t>𝜋</m:t>
                          </m:r>
                        </m:e>
                        <m:sup>
                          <m:r>
                            <a:rPr lang="en-GB" sz="1600" b="0" i="1" smtClean="0">
                              <a:solidFill>
                                <a:schemeClr val="accent6">
                                  <a:lumMod val="50000"/>
                                </a:schemeClr>
                              </a:solidFill>
                              <a:latin typeface="Cambria Math" panose="02040503050406030204" pitchFamily="18" charset="0"/>
                            </a:rPr>
                            <m:t>−</m:t>
                          </m:r>
                        </m:sup>
                      </m:sSup>
                      <m:r>
                        <a:rPr lang="en-GB" sz="1600" b="0" i="1" smtClean="0">
                          <a:solidFill>
                            <a:schemeClr val="accent6">
                              <a:lumMod val="50000"/>
                            </a:schemeClr>
                          </a:solidFill>
                          <a:latin typeface="Cambria Math" panose="02040503050406030204" pitchFamily="18" charset="0"/>
                        </a:rPr>
                        <m:t> </m:t>
                      </m:r>
                    </m:oMath>
                  </m:oMathPara>
                </a14:m>
                <a:endParaRPr lang="pt-PT" sz="1600" dirty="0">
                  <a:solidFill>
                    <a:schemeClr val="accent6">
                      <a:lumMod val="50000"/>
                    </a:schemeClr>
                  </a:solidFill>
                </a:endParaRPr>
              </a:p>
            </p:txBody>
          </p:sp>
        </mc:Choice>
        <mc:Fallback xmlns="">
          <p:sp>
            <p:nvSpPr>
              <p:cNvPr id="110" name="TextBox 109"/>
              <p:cNvSpPr txBox="1">
                <a:spLocks noRot="1" noChangeAspect="1" noMove="1" noResize="1" noEditPoints="1" noAdjustHandles="1" noChangeArrowheads="1" noChangeShapeType="1" noTextEdit="1"/>
              </p:cNvSpPr>
              <p:nvPr/>
            </p:nvSpPr>
            <p:spPr>
              <a:xfrm>
                <a:off x="2437328" y="4297909"/>
                <a:ext cx="411582" cy="296190"/>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2956870" y="4023979"/>
                <a:ext cx="411582" cy="296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600" b="0" i="1" smtClean="0">
                              <a:solidFill>
                                <a:schemeClr val="accent6">
                                  <a:lumMod val="50000"/>
                                </a:schemeClr>
                              </a:solidFill>
                              <a:latin typeface="Cambria Math" panose="02040503050406030204" pitchFamily="18" charset="0"/>
                            </a:rPr>
                          </m:ctrlPr>
                        </m:sSupPr>
                        <m:e>
                          <m:r>
                            <a:rPr lang="en-GB" sz="1600" b="0" i="1" smtClean="0">
                              <a:solidFill>
                                <a:schemeClr val="accent6">
                                  <a:lumMod val="50000"/>
                                </a:schemeClr>
                              </a:solidFill>
                              <a:latin typeface="Cambria Math" panose="02040503050406030204" pitchFamily="18" charset="0"/>
                            </a:rPr>
                            <m:t>𝜋</m:t>
                          </m:r>
                        </m:e>
                        <m:sup>
                          <m:r>
                            <a:rPr lang="en-GB" sz="1600" b="0" i="1" smtClean="0">
                              <a:solidFill>
                                <a:schemeClr val="accent6">
                                  <a:lumMod val="50000"/>
                                </a:schemeClr>
                              </a:solidFill>
                              <a:latin typeface="Cambria Math" panose="02040503050406030204" pitchFamily="18" charset="0"/>
                            </a:rPr>
                            <m:t>+</m:t>
                          </m:r>
                        </m:sup>
                      </m:sSup>
                      <m:r>
                        <a:rPr lang="en-GB" sz="1600" b="0" i="1" smtClean="0">
                          <a:solidFill>
                            <a:schemeClr val="accent6">
                              <a:lumMod val="50000"/>
                            </a:schemeClr>
                          </a:solidFill>
                          <a:latin typeface="Cambria Math" panose="02040503050406030204" pitchFamily="18" charset="0"/>
                        </a:rPr>
                        <m:t> </m:t>
                      </m:r>
                    </m:oMath>
                  </m:oMathPara>
                </a14:m>
                <a:endParaRPr lang="pt-PT" sz="1600" dirty="0">
                  <a:solidFill>
                    <a:schemeClr val="accent6">
                      <a:lumMod val="50000"/>
                    </a:schemeClr>
                  </a:solidFill>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2956870" y="4023979"/>
                <a:ext cx="411582" cy="296190"/>
              </a:xfrm>
              <a:prstGeom prst="rect">
                <a:avLst/>
              </a:prstGeom>
              <a:blipFill rotWithShape="0">
                <a:blip r:embed="rId13"/>
                <a:stretch>
                  <a:fillRect/>
                </a:stretch>
              </a:blipFill>
            </p:spPr>
            <p:txBody>
              <a:bodyPr/>
              <a:lstStyle/>
              <a:p>
                <a:r>
                  <a:rPr lang="en-US">
                    <a:noFill/>
                  </a:rPr>
                  <a:t> </a:t>
                </a:r>
              </a:p>
            </p:txBody>
          </p:sp>
        </mc:Fallback>
      </mc:AlternateContent>
      <p:grpSp>
        <p:nvGrpSpPr>
          <p:cNvPr id="112" name="Group 111"/>
          <p:cNvGrpSpPr/>
          <p:nvPr/>
        </p:nvGrpSpPr>
        <p:grpSpPr>
          <a:xfrm rot="1203151">
            <a:off x="1850012" y="4527070"/>
            <a:ext cx="154780" cy="558124"/>
            <a:chOff x="4126755" y="358995"/>
            <a:chExt cx="158225" cy="463965"/>
          </a:xfrm>
        </p:grpSpPr>
        <p:sp>
          <p:nvSpPr>
            <p:cNvPr id="113" name="Arc 112"/>
            <p:cNvSpPr/>
            <p:nvPr/>
          </p:nvSpPr>
          <p:spPr>
            <a:xfrm>
              <a:off x="4126755" y="358995"/>
              <a:ext cx="158225" cy="66281"/>
            </a:xfrm>
            <a:prstGeom prst="arc">
              <a:avLst>
                <a:gd name="adj1" fmla="val 16200000"/>
                <a:gd name="adj2" fmla="val 573418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14" name="Arc 113"/>
            <p:cNvSpPr/>
            <p:nvPr/>
          </p:nvSpPr>
          <p:spPr>
            <a:xfrm flipH="1">
              <a:off x="4126755" y="425276"/>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15" name="Arc 114"/>
            <p:cNvSpPr/>
            <p:nvPr/>
          </p:nvSpPr>
          <p:spPr>
            <a:xfrm>
              <a:off x="4126755" y="491557"/>
              <a:ext cx="158225" cy="66281"/>
            </a:xfrm>
            <a:prstGeom prst="arc">
              <a:avLst>
                <a:gd name="adj1" fmla="val 15962675"/>
                <a:gd name="adj2" fmla="val 607149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16" name="Arc 115"/>
            <p:cNvSpPr/>
            <p:nvPr/>
          </p:nvSpPr>
          <p:spPr>
            <a:xfrm flipH="1">
              <a:off x="4126755" y="55783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17" name="Arc 116"/>
            <p:cNvSpPr/>
            <p:nvPr/>
          </p:nvSpPr>
          <p:spPr>
            <a:xfrm>
              <a:off x="4126755" y="624117"/>
              <a:ext cx="158225" cy="66281"/>
            </a:xfrm>
            <a:prstGeom prst="arc">
              <a:avLst>
                <a:gd name="adj1" fmla="val 15743209"/>
                <a:gd name="adj2" fmla="val 571197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18" name="Arc 117"/>
            <p:cNvSpPr/>
            <p:nvPr/>
          </p:nvSpPr>
          <p:spPr>
            <a:xfrm flipH="1">
              <a:off x="4126755" y="69039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19" name="Arc 118"/>
            <p:cNvSpPr/>
            <p:nvPr/>
          </p:nvSpPr>
          <p:spPr>
            <a:xfrm>
              <a:off x="4126755" y="756679"/>
              <a:ext cx="158225" cy="66281"/>
            </a:xfrm>
            <a:prstGeom prst="arc">
              <a:avLst>
                <a:gd name="adj1" fmla="val 15519782"/>
                <a:gd name="adj2" fmla="val 9114412"/>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grpSp>
      <p:grpSp>
        <p:nvGrpSpPr>
          <p:cNvPr id="120" name="Group 119"/>
          <p:cNvGrpSpPr/>
          <p:nvPr/>
        </p:nvGrpSpPr>
        <p:grpSpPr>
          <a:xfrm rot="4029876" flipH="1">
            <a:off x="1615105" y="4307673"/>
            <a:ext cx="183376" cy="558124"/>
            <a:chOff x="4126755" y="358995"/>
            <a:chExt cx="158225" cy="463965"/>
          </a:xfrm>
        </p:grpSpPr>
        <p:sp>
          <p:nvSpPr>
            <p:cNvPr id="121" name="Arc 120"/>
            <p:cNvSpPr/>
            <p:nvPr/>
          </p:nvSpPr>
          <p:spPr>
            <a:xfrm>
              <a:off x="4126755" y="358995"/>
              <a:ext cx="158225" cy="66281"/>
            </a:xfrm>
            <a:prstGeom prst="arc">
              <a:avLst>
                <a:gd name="adj1" fmla="val 16200000"/>
                <a:gd name="adj2" fmla="val 573418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22" name="Arc 121"/>
            <p:cNvSpPr/>
            <p:nvPr/>
          </p:nvSpPr>
          <p:spPr>
            <a:xfrm flipH="1">
              <a:off x="4126755" y="425276"/>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23" name="Arc 122"/>
            <p:cNvSpPr/>
            <p:nvPr/>
          </p:nvSpPr>
          <p:spPr>
            <a:xfrm>
              <a:off x="4126755" y="491557"/>
              <a:ext cx="158225" cy="66281"/>
            </a:xfrm>
            <a:prstGeom prst="arc">
              <a:avLst>
                <a:gd name="adj1" fmla="val 15962675"/>
                <a:gd name="adj2" fmla="val 607149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24" name="Arc 123"/>
            <p:cNvSpPr/>
            <p:nvPr/>
          </p:nvSpPr>
          <p:spPr>
            <a:xfrm flipH="1">
              <a:off x="4126755" y="55783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25" name="Arc 124"/>
            <p:cNvSpPr/>
            <p:nvPr/>
          </p:nvSpPr>
          <p:spPr>
            <a:xfrm>
              <a:off x="4126755" y="624117"/>
              <a:ext cx="158225" cy="66281"/>
            </a:xfrm>
            <a:prstGeom prst="arc">
              <a:avLst>
                <a:gd name="adj1" fmla="val 15743209"/>
                <a:gd name="adj2" fmla="val 571197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26" name="Arc 125"/>
            <p:cNvSpPr/>
            <p:nvPr/>
          </p:nvSpPr>
          <p:spPr>
            <a:xfrm flipH="1">
              <a:off x="4126755" y="69039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27" name="Arc 126"/>
            <p:cNvSpPr/>
            <p:nvPr/>
          </p:nvSpPr>
          <p:spPr>
            <a:xfrm>
              <a:off x="4126755" y="756679"/>
              <a:ext cx="158225" cy="66281"/>
            </a:xfrm>
            <a:prstGeom prst="arc">
              <a:avLst>
                <a:gd name="adj1" fmla="val 15519782"/>
                <a:gd name="adj2" fmla="val 9114412"/>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grpSp>
      <p:cxnSp>
        <p:nvCxnSpPr>
          <p:cNvPr id="128" name="Straight Arrow Connector 127"/>
          <p:cNvCxnSpPr/>
          <p:nvPr/>
        </p:nvCxnSpPr>
        <p:spPr>
          <a:xfrm>
            <a:off x="3653957" y="3685020"/>
            <a:ext cx="757239" cy="2195948"/>
          </a:xfrm>
          <a:prstGeom prst="straightConnector1">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3622009" y="3699425"/>
            <a:ext cx="591638" cy="218154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H="1">
            <a:off x="1592642" y="5088424"/>
            <a:ext cx="160012" cy="4435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1" name="Group 130"/>
          <p:cNvGrpSpPr/>
          <p:nvPr/>
        </p:nvGrpSpPr>
        <p:grpSpPr>
          <a:xfrm rot="1983645">
            <a:off x="1111648" y="4690177"/>
            <a:ext cx="339114" cy="456665"/>
            <a:chOff x="3086841" y="3726886"/>
            <a:chExt cx="281903" cy="379623"/>
          </a:xfrm>
        </p:grpSpPr>
        <p:cxnSp>
          <p:nvCxnSpPr>
            <p:cNvPr id="132" name="Straight Arrow Connector 131"/>
            <p:cNvCxnSpPr/>
            <p:nvPr/>
          </p:nvCxnSpPr>
          <p:spPr>
            <a:xfrm>
              <a:off x="3235727" y="3726886"/>
              <a:ext cx="133017" cy="36875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a:off x="3086841" y="3737752"/>
              <a:ext cx="133017" cy="36875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p:nvGrpSpPr>
        <p:grpSpPr>
          <a:xfrm rot="4179864" flipH="1">
            <a:off x="645024" y="4828378"/>
            <a:ext cx="183376" cy="558124"/>
            <a:chOff x="4126755" y="358995"/>
            <a:chExt cx="158225" cy="463965"/>
          </a:xfrm>
        </p:grpSpPr>
        <p:sp>
          <p:nvSpPr>
            <p:cNvPr id="135" name="Arc 134"/>
            <p:cNvSpPr/>
            <p:nvPr/>
          </p:nvSpPr>
          <p:spPr>
            <a:xfrm>
              <a:off x="4126755" y="358995"/>
              <a:ext cx="158225" cy="66281"/>
            </a:xfrm>
            <a:prstGeom prst="arc">
              <a:avLst>
                <a:gd name="adj1" fmla="val 16200000"/>
                <a:gd name="adj2" fmla="val 573418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36" name="Arc 135"/>
            <p:cNvSpPr/>
            <p:nvPr/>
          </p:nvSpPr>
          <p:spPr>
            <a:xfrm flipH="1">
              <a:off x="4126755" y="425276"/>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37" name="Arc 136"/>
            <p:cNvSpPr/>
            <p:nvPr/>
          </p:nvSpPr>
          <p:spPr>
            <a:xfrm>
              <a:off x="4126755" y="491557"/>
              <a:ext cx="158225" cy="66281"/>
            </a:xfrm>
            <a:prstGeom prst="arc">
              <a:avLst>
                <a:gd name="adj1" fmla="val 15962675"/>
                <a:gd name="adj2" fmla="val 607149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38" name="Arc 137"/>
            <p:cNvSpPr/>
            <p:nvPr/>
          </p:nvSpPr>
          <p:spPr>
            <a:xfrm flipH="1">
              <a:off x="4126755" y="55783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39" name="Arc 138"/>
            <p:cNvSpPr/>
            <p:nvPr/>
          </p:nvSpPr>
          <p:spPr>
            <a:xfrm>
              <a:off x="4126755" y="624117"/>
              <a:ext cx="158225" cy="66281"/>
            </a:xfrm>
            <a:prstGeom prst="arc">
              <a:avLst>
                <a:gd name="adj1" fmla="val 15743209"/>
                <a:gd name="adj2" fmla="val 571197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40" name="Arc 139"/>
            <p:cNvSpPr/>
            <p:nvPr/>
          </p:nvSpPr>
          <p:spPr>
            <a:xfrm flipH="1">
              <a:off x="4126755" y="69039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41" name="Arc 140"/>
            <p:cNvSpPr/>
            <p:nvPr/>
          </p:nvSpPr>
          <p:spPr>
            <a:xfrm>
              <a:off x="4126755" y="756679"/>
              <a:ext cx="158225" cy="66281"/>
            </a:xfrm>
            <a:prstGeom prst="arc">
              <a:avLst>
                <a:gd name="adj1" fmla="val 15519782"/>
                <a:gd name="adj2" fmla="val 9114412"/>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grpSp>
      <p:cxnSp>
        <p:nvCxnSpPr>
          <p:cNvPr id="142" name="Straight Arrow Connector 141"/>
          <p:cNvCxnSpPr/>
          <p:nvPr/>
        </p:nvCxnSpPr>
        <p:spPr>
          <a:xfrm flipH="1">
            <a:off x="859768" y="5019914"/>
            <a:ext cx="160012" cy="4435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43" name="Group 142"/>
          <p:cNvGrpSpPr/>
          <p:nvPr/>
        </p:nvGrpSpPr>
        <p:grpSpPr>
          <a:xfrm rot="1983645">
            <a:off x="1046943" y="3831619"/>
            <a:ext cx="339114" cy="456665"/>
            <a:chOff x="3086841" y="3726886"/>
            <a:chExt cx="281903" cy="379623"/>
          </a:xfrm>
        </p:grpSpPr>
        <p:cxnSp>
          <p:nvCxnSpPr>
            <p:cNvPr id="144" name="Straight Arrow Connector 143"/>
            <p:cNvCxnSpPr/>
            <p:nvPr/>
          </p:nvCxnSpPr>
          <p:spPr>
            <a:xfrm>
              <a:off x="3235727" y="3726886"/>
              <a:ext cx="133017" cy="36875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H="1">
              <a:off x="3086841" y="3737752"/>
              <a:ext cx="133017" cy="36875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6" name="TextBox 145"/>
              <p:cNvSpPr txBox="1"/>
              <p:nvPr/>
            </p:nvSpPr>
            <p:spPr>
              <a:xfrm>
                <a:off x="3721419" y="5463508"/>
                <a:ext cx="443206" cy="3332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solidFill>
                                <a:srgbClr val="0070C0"/>
                              </a:solidFill>
                              <a:latin typeface="Cambria Math" panose="02040503050406030204" pitchFamily="18" charset="0"/>
                            </a:rPr>
                          </m:ctrlPr>
                        </m:sSupPr>
                        <m:e>
                          <m:r>
                            <a:rPr lang="en-GB" b="0" i="1" smtClean="0">
                              <a:solidFill>
                                <a:srgbClr val="0070C0"/>
                              </a:solidFill>
                              <a:latin typeface="Cambria Math" panose="02040503050406030204" pitchFamily="18" charset="0"/>
                            </a:rPr>
                            <m:t>𝜇</m:t>
                          </m:r>
                        </m:e>
                        <m:sup>
                          <m:r>
                            <a:rPr lang="en-GB" b="0" i="1" smtClean="0">
                              <a:solidFill>
                                <a:srgbClr val="0070C0"/>
                              </a:solidFill>
                              <a:latin typeface="Cambria Math" panose="02040503050406030204" pitchFamily="18" charset="0"/>
                            </a:rPr>
                            <m:t>+</m:t>
                          </m:r>
                        </m:sup>
                      </m:sSup>
                      <m:r>
                        <a:rPr lang="en-GB" b="0" i="1" smtClean="0">
                          <a:solidFill>
                            <a:srgbClr val="0070C0"/>
                          </a:solidFill>
                          <a:latin typeface="Cambria Math" panose="02040503050406030204" pitchFamily="18" charset="0"/>
                        </a:rPr>
                        <m:t> </m:t>
                      </m:r>
                    </m:oMath>
                  </m:oMathPara>
                </a14:m>
                <a:endParaRPr lang="pt-PT" dirty="0">
                  <a:solidFill>
                    <a:srgbClr val="0070C0"/>
                  </a:solidFill>
                </a:endParaRPr>
              </a:p>
            </p:txBody>
          </p:sp>
        </mc:Choice>
        <mc:Fallback xmlns="">
          <p:sp>
            <p:nvSpPr>
              <p:cNvPr id="146" name="TextBox 145"/>
              <p:cNvSpPr txBox="1">
                <a:spLocks noRot="1" noChangeAspect="1" noMove="1" noResize="1" noEditPoints="1" noAdjustHandles="1" noChangeArrowheads="1" noChangeShapeType="1" noTextEdit="1"/>
              </p:cNvSpPr>
              <p:nvPr/>
            </p:nvSpPr>
            <p:spPr>
              <a:xfrm>
                <a:off x="3721419" y="5463508"/>
                <a:ext cx="443206" cy="333214"/>
              </a:xfrm>
              <a:prstGeom prst="rect">
                <a:avLst/>
              </a:prstGeom>
              <a:blipFill rotWithShape="0">
                <a:blip r:embed="rId14"/>
                <a:stretch>
                  <a:fillRect l="-2740" b="-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TextBox 146"/>
              <p:cNvSpPr txBox="1"/>
              <p:nvPr/>
            </p:nvSpPr>
            <p:spPr>
              <a:xfrm>
                <a:off x="4261561" y="4850798"/>
                <a:ext cx="391835" cy="3600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𝜈</m:t>
                          </m:r>
                        </m:e>
                        <m:sub>
                          <m:r>
                            <a:rPr lang="en-GB" b="0" i="1" smtClean="0">
                              <a:solidFill>
                                <a:srgbClr val="0070C0"/>
                              </a:solidFill>
                              <a:latin typeface="Cambria Math" panose="02040503050406030204" pitchFamily="18" charset="0"/>
                            </a:rPr>
                            <m:t>𝜇</m:t>
                          </m:r>
                        </m:sub>
                      </m:sSub>
                      <m:r>
                        <a:rPr lang="en-GB" b="0" i="1" smtClean="0">
                          <a:solidFill>
                            <a:srgbClr val="0070C0"/>
                          </a:solidFill>
                          <a:latin typeface="Cambria Math" panose="02040503050406030204" pitchFamily="18" charset="0"/>
                        </a:rPr>
                        <m:t> </m:t>
                      </m:r>
                    </m:oMath>
                  </m:oMathPara>
                </a14:m>
                <a:endParaRPr lang="pt-PT" dirty="0">
                  <a:solidFill>
                    <a:srgbClr val="0070C0"/>
                  </a:solidFill>
                </a:endParaRPr>
              </a:p>
            </p:txBody>
          </p:sp>
        </mc:Choice>
        <mc:Fallback xmlns="">
          <p:sp>
            <p:nvSpPr>
              <p:cNvPr id="147" name="TextBox 146"/>
              <p:cNvSpPr txBox="1">
                <a:spLocks noRot="1" noChangeAspect="1" noMove="1" noResize="1" noEditPoints="1" noAdjustHandles="1" noChangeArrowheads="1" noChangeShapeType="1" noTextEdit="1"/>
              </p:cNvSpPr>
              <p:nvPr/>
            </p:nvSpPr>
            <p:spPr>
              <a:xfrm>
                <a:off x="4261561" y="4850798"/>
                <a:ext cx="391835" cy="360057"/>
              </a:xfrm>
              <a:prstGeom prst="rect">
                <a:avLst/>
              </a:prstGeom>
              <a:blipFill rotWithShape="0">
                <a:blip r:embed="rId15"/>
                <a:stretch>
                  <a:fillRect/>
                </a:stretch>
              </a:blipFill>
            </p:spPr>
            <p:txBody>
              <a:bodyPr/>
              <a:lstStyle/>
              <a:p>
                <a:r>
                  <a:rPr lang="en-US">
                    <a:noFill/>
                  </a:rPr>
                  <a:t> </a:t>
                </a:r>
              </a:p>
            </p:txBody>
          </p:sp>
        </mc:Fallback>
      </mc:AlternateContent>
      <p:cxnSp>
        <p:nvCxnSpPr>
          <p:cNvPr id="148" name="Straight Arrow Connector 147"/>
          <p:cNvCxnSpPr/>
          <p:nvPr/>
        </p:nvCxnSpPr>
        <p:spPr>
          <a:xfrm flipH="1">
            <a:off x="2730335" y="4790850"/>
            <a:ext cx="9223" cy="372006"/>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2839689" y="4800425"/>
            <a:ext cx="252753" cy="212321"/>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flipH="1">
            <a:off x="2410981" y="4803671"/>
            <a:ext cx="241202" cy="23040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2737088" y="5161748"/>
            <a:ext cx="312623" cy="692748"/>
          </a:xfrm>
          <a:prstGeom prst="straightConnector1">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a:off x="2743542" y="5158937"/>
            <a:ext cx="477032" cy="680887"/>
          </a:xfrm>
          <a:prstGeom prst="straightConnector1">
            <a:avLst/>
          </a:prstGeom>
          <a:ln w="1905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TextBox 152"/>
              <p:cNvSpPr txBox="1"/>
              <p:nvPr/>
            </p:nvSpPr>
            <p:spPr>
              <a:xfrm>
                <a:off x="3068420" y="5425678"/>
                <a:ext cx="392915" cy="296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600" b="0" i="1" smtClean="0">
                              <a:solidFill>
                                <a:srgbClr val="0070C0"/>
                              </a:solidFill>
                              <a:latin typeface="Cambria Math" panose="02040503050406030204" pitchFamily="18" charset="0"/>
                            </a:rPr>
                          </m:ctrlPr>
                        </m:sSupPr>
                        <m:e>
                          <m:r>
                            <a:rPr lang="en-GB" sz="1600" b="0" i="1" smtClean="0">
                              <a:solidFill>
                                <a:srgbClr val="0070C0"/>
                              </a:solidFill>
                              <a:latin typeface="Cambria Math" panose="02040503050406030204" pitchFamily="18" charset="0"/>
                            </a:rPr>
                            <m:t>𝜇</m:t>
                          </m:r>
                        </m:e>
                        <m:sup>
                          <m:r>
                            <a:rPr lang="en-GB" sz="1600" b="0" i="1" smtClean="0">
                              <a:solidFill>
                                <a:srgbClr val="0070C0"/>
                              </a:solidFill>
                              <a:latin typeface="Cambria Math" panose="02040503050406030204" pitchFamily="18" charset="0"/>
                            </a:rPr>
                            <m:t>−</m:t>
                          </m:r>
                        </m:sup>
                      </m:sSup>
                      <m:r>
                        <a:rPr lang="en-GB" sz="1600" b="0" i="1" smtClean="0">
                          <a:solidFill>
                            <a:srgbClr val="0070C0"/>
                          </a:solidFill>
                          <a:latin typeface="Cambria Math" panose="02040503050406030204" pitchFamily="18" charset="0"/>
                        </a:rPr>
                        <m:t> </m:t>
                      </m:r>
                    </m:oMath>
                  </m:oMathPara>
                </a14:m>
                <a:endParaRPr lang="pt-PT" sz="1600" dirty="0">
                  <a:solidFill>
                    <a:srgbClr val="0070C0"/>
                  </a:solidFill>
                </a:endParaRPr>
              </a:p>
            </p:txBody>
          </p:sp>
        </mc:Choice>
        <mc:Fallback xmlns="">
          <p:sp>
            <p:nvSpPr>
              <p:cNvPr id="153" name="TextBox 152"/>
              <p:cNvSpPr txBox="1">
                <a:spLocks noRot="1" noChangeAspect="1" noMove="1" noResize="1" noEditPoints="1" noAdjustHandles="1" noChangeArrowheads="1" noChangeShapeType="1" noTextEdit="1"/>
              </p:cNvSpPr>
              <p:nvPr/>
            </p:nvSpPr>
            <p:spPr>
              <a:xfrm>
                <a:off x="3068420" y="5425678"/>
                <a:ext cx="392915" cy="296190"/>
              </a:xfrm>
              <a:prstGeom prst="rect">
                <a:avLst/>
              </a:prstGeom>
              <a:blipFill rotWithShape="0">
                <a:blip r:embed="rId16"/>
                <a:stretch>
                  <a:fillRect l="-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TextBox 153"/>
              <p:cNvSpPr txBox="1"/>
              <p:nvPr/>
            </p:nvSpPr>
            <p:spPr>
              <a:xfrm>
                <a:off x="2673510" y="5547160"/>
                <a:ext cx="292334" cy="3200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sz="1600" b="0" i="1" smtClean="0">
                              <a:solidFill>
                                <a:srgbClr val="0070C0"/>
                              </a:solidFill>
                              <a:latin typeface="Cambria Math" panose="02040503050406030204" pitchFamily="18" charset="0"/>
                            </a:rPr>
                          </m:ctrlPr>
                        </m:accPr>
                        <m:e>
                          <m:sSub>
                            <m:sSubPr>
                              <m:ctrlPr>
                                <a:rPr lang="en-GB" sz="1600" b="0" i="1" smtClean="0">
                                  <a:solidFill>
                                    <a:srgbClr val="0070C0"/>
                                  </a:solidFill>
                                  <a:latin typeface="Cambria Math" panose="02040503050406030204" pitchFamily="18" charset="0"/>
                                </a:rPr>
                              </m:ctrlPr>
                            </m:sSubPr>
                            <m:e>
                              <m:r>
                                <a:rPr lang="en-GB" sz="1600" b="0" i="1" smtClean="0">
                                  <a:solidFill>
                                    <a:srgbClr val="0070C0"/>
                                  </a:solidFill>
                                  <a:latin typeface="Cambria Math" panose="02040503050406030204" pitchFamily="18" charset="0"/>
                                </a:rPr>
                                <m:t>𝜈</m:t>
                              </m:r>
                            </m:e>
                            <m:sub>
                              <m:r>
                                <a:rPr lang="en-GB" sz="1600" b="0" i="1" smtClean="0">
                                  <a:solidFill>
                                    <a:srgbClr val="0070C0"/>
                                  </a:solidFill>
                                  <a:latin typeface="Cambria Math" panose="02040503050406030204" pitchFamily="18" charset="0"/>
                                </a:rPr>
                                <m:t>𝜇</m:t>
                              </m:r>
                            </m:sub>
                          </m:sSub>
                        </m:e>
                      </m:acc>
                    </m:oMath>
                  </m:oMathPara>
                </a14:m>
                <a:endParaRPr lang="pt-PT" sz="1600" dirty="0">
                  <a:solidFill>
                    <a:srgbClr val="0070C0"/>
                  </a:solidFill>
                </a:endParaRPr>
              </a:p>
            </p:txBody>
          </p:sp>
        </mc:Choice>
        <mc:Fallback xmlns="">
          <p:sp>
            <p:nvSpPr>
              <p:cNvPr id="154" name="TextBox 153"/>
              <p:cNvSpPr txBox="1">
                <a:spLocks noRot="1" noChangeAspect="1" noMove="1" noResize="1" noEditPoints="1" noAdjustHandles="1" noChangeArrowheads="1" noChangeShapeType="1" noTextEdit="1"/>
              </p:cNvSpPr>
              <p:nvPr/>
            </p:nvSpPr>
            <p:spPr>
              <a:xfrm>
                <a:off x="2673510" y="5547160"/>
                <a:ext cx="292334" cy="320025"/>
              </a:xfrm>
              <a:prstGeom prst="rect">
                <a:avLst/>
              </a:prstGeom>
              <a:blipFill rotWithShape="0">
                <a:blip r:embed="rId17"/>
                <a:stretch>
                  <a:fillRect l="-2083" b="-1923"/>
                </a:stretch>
              </a:blipFill>
            </p:spPr>
            <p:txBody>
              <a:bodyPr/>
              <a:lstStyle/>
              <a:p>
                <a:r>
                  <a:rPr lang="en-US">
                    <a:noFill/>
                  </a:rPr>
                  <a:t> </a:t>
                </a:r>
              </a:p>
            </p:txBody>
          </p:sp>
        </mc:Fallback>
      </mc:AlternateContent>
      <p:cxnSp>
        <p:nvCxnSpPr>
          <p:cNvPr id="155" name="Straight Arrow Connector 154"/>
          <p:cNvCxnSpPr/>
          <p:nvPr/>
        </p:nvCxnSpPr>
        <p:spPr>
          <a:xfrm rot="1424972">
            <a:off x="2312799" y="5076715"/>
            <a:ext cx="121027" cy="509737"/>
          </a:xfrm>
          <a:prstGeom prst="straightConnector1">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flipH="1">
            <a:off x="2099151" y="5069762"/>
            <a:ext cx="288087" cy="466923"/>
          </a:xfrm>
          <a:prstGeom prst="straightConnector1">
            <a:avLst/>
          </a:prstGeom>
          <a:ln w="1905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7" name="TextBox 156"/>
              <p:cNvSpPr txBox="1"/>
              <p:nvPr/>
            </p:nvSpPr>
            <p:spPr>
              <a:xfrm flipH="1">
                <a:off x="2074823" y="5062759"/>
                <a:ext cx="392915" cy="296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600" b="0" i="1" smtClean="0">
                              <a:solidFill>
                                <a:srgbClr val="0070C0"/>
                              </a:solidFill>
                              <a:latin typeface="Cambria Math" panose="02040503050406030204" pitchFamily="18" charset="0"/>
                            </a:rPr>
                          </m:ctrlPr>
                        </m:sSupPr>
                        <m:e>
                          <m:r>
                            <a:rPr lang="en-GB" sz="1600" b="0" i="1" smtClean="0">
                              <a:solidFill>
                                <a:srgbClr val="0070C0"/>
                              </a:solidFill>
                              <a:latin typeface="Cambria Math" panose="02040503050406030204" pitchFamily="18" charset="0"/>
                            </a:rPr>
                            <m:t>𝜇</m:t>
                          </m:r>
                        </m:e>
                        <m:sup>
                          <m:r>
                            <a:rPr lang="en-GB" sz="1600" b="0" i="1" smtClean="0">
                              <a:solidFill>
                                <a:srgbClr val="0070C0"/>
                              </a:solidFill>
                              <a:latin typeface="Cambria Math" panose="02040503050406030204" pitchFamily="18" charset="0"/>
                            </a:rPr>
                            <m:t>+</m:t>
                          </m:r>
                        </m:sup>
                      </m:sSup>
                      <m:r>
                        <a:rPr lang="en-GB" sz="1600" b="0" i="1" smtClean="0">
                          <a:solidFill>
                            <a:srgbClr val="0070C0"/>
                          </a:solidFill>
                          <a:latin typeface="Cambria Math" panose="02040503050406030204" pitchFamily="18" charset="0"/>
                        </a:rPr>
                        <m:t> </m:t>
                      </m:r>
                    </m:oMath>
                  </m:oMathPara>
                </a14:m>
                <a:endParaRPr lang="pt-PT" sz="1600" dirty="0">
                  <a:solidFill>
                    <a:srgbClr val="0070C0"/>
                  </a:solidFill>
                </a:endParaRPr>
              </a:p>
            </p:txBody>
          </p:sp>
        </mc:Choice>
        <mc:Fallback xmlns="">
          <p:sp>
            <p:nvSpPr>
              <p:cNvPr id="157" name="TextBox 156"/>
              <p:cNvSpPr txBox="1">
                <a:spLocks noRot="1" noChangeAspect="1" noMove="1" noResize="1" noEditPoints="1" noAdjustHandles="1" noChangeArrowheads="1" noChangeShapeType="1" noTextEdit="1"/>
              </p:cNvSpPr>
              <p:nvPr/>
            </p:nvSpPr>
            <p:spPr>
              <a:xfrm flipH="1">
                <a:off x="2074823" y="5062759"/>
                <a:ext cx="392915" cy="296190"/>
              </a:xfrm>
              <a:prstGeom prst="rect">
                <a:avLst/>
              </a:prstGeom>
              <a:blipFill rotWithShape="0">
                <a:blip r:embed="rId18"/>
                <a:stretch>
                  <a:fillRect l="-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8" name="TextBox 157"/>
              <p:cNvSpPr txBox="1"/>
              <p:nvPr/>
            </p:nvSpPr>
            <p:spPr>
              <a:xfrm flipH="1">
                <a:off x="2373313" y="5169591"/>
                <a:ext cx="292334" cy="3200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b="0" i="1" smtClean="0">
                              <a:solidFill>
                                <a:srgbClr val="0070C0"/>
                              </a:solidFill>
                              <a:latin typeface="Cambria Math" panose="02040503050406030204" pitchFamily="18" charset="0"/>
                            </a:rPr>
                          </m:ctrlPr>
                        </m:sSubPr>
                        <m:e>
                          <m:r>
                            <a:rPr lang="en-GB" sz="1600" b="0" i="1" smtClean="0">
                              <a:solidFill>
                                <a:srgbClr val="0070C0"/>
                              </a:solidFill>
                              <a:latin typeface="Cambria Math" panose="02040503050406030204" pitchFamily="18" charset="0"/>
                            </a:rPr>
                            <m:t>𝜈</m:t>
                          </m:r>
                        </m:e>
                        <m:sub>
                          <m:r>
                            <a:rPr lang="en-GB" sz="1600" b="0" i="1" smtClean="0">
                              <a:solidFill>
                                <a:srgbClr val="0070C0"/>
                              </a:solidFill>
                              <a:latin typeface="Cambria Math" panose="02040503050406030204" pitchFamily="18" charset="0"/>
                            </a:rPr>
                            <m:t>𝜇</m:t>
                          </m:r>
                        </m:sub>
                      </m:sSub>
                    </m:oMath>
                  </m:oMathPara>
                </a14:m>
                <a:endParaRPr lang="pt-PT" sz="1600" dirty="0">
                  <a:solidFill>
                    <a:srgbClr val="0070C0"/>
                  </a:solidFill>
                </a:endParaRPr>
              </a:p>
            </p:txBody>
          </p:sp>
        </mc:Choice>
        <mc:Fallback xmlns="">
          <p:sp>
            <p:nvSpPr>
              <p:cNvPr id="158" name="TextBox 157"/>
              <p:cNvSpPr txBox="1">
                <a:spLocks noRot="1" noChangeAspect="1" noMove="1" noResize="1" noEditPoints="1" noAdjustHandles="1" noChangeArrowheads="1" noChangeShapeType="1" noTextEdit="1"/>
              </p:cNvSpPr>
              <p:nvPr/>
            </p:nvSpPr>
            <p:spPr>
              <a:xfrm flipH="1">
                <a:off x="2373313" y="5169591"/>
                <a:ext cx="292334" cy="320025"/>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TextBox 158"/>
              <p:cNvSpPr txBox="1"/>
              <p:nvPr/>
            </p:nvSpPr>
            <p:spPr>
              <a:xfrm flipH="1">
                <a:off x="882469" y="3806192"/>
                <a:ext cx="32252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600" b="0" i="1" smtClean="0">
                              <a:solidFill>
                                <a:srgbClr val="C00000"/>
                              </a:solidFill>
                              <a:latin typeface="Cambria Math" panose="02040503050406030204" pitchFamily="18" charset="0"/>
                            </a:rPr>
                          </m:ctrlPr>
                        </m:sSupPr>
                        <m:e>
                          <m:r>
                            <a:rPr lang="en-GB" sz="1600" b="0" i="1" smtClean="0">
                              <a:solidFill>
                                <a:srgbClr val="C00000"/>
                              </a:solidFill>
                              <a:latin typeface="Cambria Math" panose="02040503050406030204" pitchFamily="18" charset="0"/>
                            </a:rPr>
                            <m:t>𝑒</m:t>
                          </m:r>
                        </m:e>
                        <m:sup>
                          <m:r>
                            <a:rPr lang="en-GB" sz="1600" b="0" i="1" smtClean="0">
                              <a:solidFill>
                                <a:srgbClr val="C00000"/>
                              </a:solidFill>
                              <a:latin typeface="Cambria Math" panose="02040503050406030204" pitchFamily="18" charset="0"/>
                            </a:rPr>
                            <m:t>−</m:t>
                          </m:r>
                        </m:sup>
                      </m:sSup>
                      <m:r>
                        <a:rPr lang="en-GB" sz="1600" b="0" i="1" smtClean="0">
                          <a:solidFill>
                            <a:srgbClr val="C00000"/>
                          </a:solidFill>
                          <a:latin typeface="Cambria Math" panose="02040503050406030204" pitchFamily="18" charset="0"/>
                        </a:rPr>
                        <m:t> </m:t>
                      </m:r>
                    </m:oMath>
                  </m:oMathPara>
                </a14:m>
                <a:endParaRPr lang="pt-PT" sz="1600" dirty="0">
                  <a:solidFill>
                    <a:srgbClr val="C00000"/>
                  </a:solidFill>
                </a:endParaRPr>
              </a:p>
            </p:txBody>
          </p:sp>
        </mc:Choice>
        <mc:Fallback xmlns="">
          <p:sp>
            <p:nvSpPr>
              <p:cNvPr id="159" name="TextBox 158"/>
              <p:cNvSpPr txBox="1">
                <a:spLocks noRot="1" noChangeAspect="1" noMove="1" noResize="1" noEditPoints="1" noAdjustHandles="1" noChangeArrowheads="1" noChangeShapeType="1" noTextEdit="1"/>
              </p:cNvSpPr>
              <p:nvPr/>
            </p:nvSpPr>
            <p:spPr>
              <a:xfrm flipH="1">
                <a:off x="882469" y="3806192"/>
                <a:ext cx="322524" cy="246221"/>
              </a:xfrm>
              <a:prstGeom prst="rect">
                <a:avLst/>
              </a:prstGeom>
              <a:blipFill rotWithShape="0">
                <a:blip r:embed="rId20"/>
                <a:stretch>
                  <a:fillRect l="-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0" name="TextBox 159"/>
              <p:cNvSpPr txBox="1"/>
              <p:nvPr/>
            </p:nvSpPr>
            <p:spPr>
              <a:xfrm flipH="1">
                <a:off x="1285977" y="4044431"/>
                <a:ext cx="32252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600" b="0" i="1" smtClean="0">
                              <a:solidFill>
                                <a:srgbClr val="C00000"/>
                              </a:solidFill>
                              <a:latin typeface="Cambria Math" panose="02040503050406030204" pitchFamily="18" charset="0"/>
                            </a:rPr>
                          </m:ctrlPr>
                        </m:sSupPr>
                        <m:e>
                          <m:r>
                            <a:rPr lang="en-GB" sz="1600" b="0" i="1" smtClean="0">
                              <a:solidFill>
                                <a:srgbClr val="C00000"/>
                              </a:solidFill>
                              <a:latin typeface="Cambria Math" panose="02040503050406030204" pitchFamily="18" charset="0"/>
                            </a:rPr>
                            <m:t>𝑒</m:t>
                          </m:r>
                        </m:e>
                        <m:sup>
                          <m:r>
                            <a:rPr lang="en-GB" sz="1600" b="0" i="1" smtClean="0">
                              <a:solidFill>
                                <a:srgbClr val="C00000"/>
                              </a:solidFill>
                              <a:latin typeface="Cambria Math" panose="02040503050406030204" pitchFamily="18" charset="0"/>
                            </a:rPr>
                            <m:t>+</m:t>
                          </m:r>
                        </m:sup>
                      </m:sSup>
                      <m:r>
                        <a:rPr lang="en-GB" sz="1600" b="0" i="1" smtClean="0">
                          <a:solidFill>
                            <a:srgbClr val="C00000"/>
                          </a:solidFill>
                          <a:latin typeface="Cambria Math" panose="02040503050406030204" pitchFamily="18" charset="0"/>
                        </a:rPr>
                        <m:t> </m:t>
                      </m:r>
                    </m:oMath>
                  </m:oMathPara>
                </a14:m>
                <a:endParaRPr lang="pt-PT" sz="1600" dirty="0">
                  <a:solidFill>
                    <a:srgbClr val="C00000"/>
                  </a:solidFill>
                </a:endParaRPr>
              </a:p>
            </p:txBody>
          </p:sp>
        </mc:Choice>
        <mc:Fallback xmlns="">
          <p:sp>
            <p:nvSpPr>
              <p:cNvPr id="160" name="TextBox 159"/>
              <p:cNvSpPr txBox="1">
                <a:spLocks noRot="1" noChangeAspect="1" noMove="1" noResize="1" noEditPoints="1" noAdjustHandles="1" noChangeArrowheads="1" noChangeShapeType="1" noTextEdit="1"/>
              </p:cNvSpPr>
              <p:nvPr/>
            </p:nvSpPr>
            <p:spPr>
              <a:xfrm flipH="1">
                <a:off x="1285977" y="4044431"/>
                <a:ext cx="322524" cy="246221"/>
              </a:xfrm>
              <a:prstGeom prst="rect">
                <a:avLst/>
              </a:prstGeom>
              <a:blipFill rotWithShape="0">
                <a:blip r:embed="rId21"/>
                <a:stretch>
                  <a:fillRect l="-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1" name="TextBox 160"/>
              <p:cNvSpPr txBox="1"/>
              <p:nvPr/>
            </p:nvSpPr>
            <p:spPr>
              <a:xfrm flipH="1">
                <a:off x="1527447" y="3366899"/>
                <a:ext cx="20428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solidFill>
                            <a:srgbClr val="C00000"/>
                          </a:solidFill>
                          <a:latin typeface="Cambria Math" panose="02040503050406030204" pitchFamily="18" charset="0"/>
                        </a:rPr>
                        <m:t>𝛾</m:t>
                      </m:r>
                      <m:r>
                        <a:rPr lang="en-GB" sz="1600" b="0" i="1" smtClean="0">
                          <a:solidFill>
                            <a:srgbClr val="C00000"/>
                          </a:solidFill>
                          <a:latin typeface="Cambria Math" panose="02040503050406030204" pitchFamily="18" charset="0"/>
                        </a:rPr>
                        <m:t> </m:t>
                      </m:r>
                    </m:oMath>
                  </m:oMathPara>
                </a14:m>
                <a:endParaRPr lang="pt-PT" sz="1600" dirty="0">
                  <a:solidFill>
                    <a:srgbClr val="C00000"/>
                  </a:solidFill>
                </a:endParaRPr>
              </a:p>
            </p:txBody>
          </p:sp>
        </mc:Choice>
        <mc:Fallback xmlns="">
          <p:sp>
            <p:nvSpPr>
              <p:cNvPr id="161" name="TextBox 160"/>
              <p:cNvSpPr txBox="1">
                <a:spLocks noRot="1" noChangeAspect="1" noMove="1" noResize="1" noEditPoints="1" noAdjustHandles="1" noChangeArrowheads="1" noChangeShapeType="1" noTextEdit="1"/>
              </p:cNvSpPr>
              <p:nvPr/>
            </p:nvSpPr>
            <p:spPr>
              <a:xfrm flipH="1">
                <a:off x="1527447" y="3366899"/>
                <a:ext cx="204287" cy="246221"/>
              </a:xfrm>
              <a:prstGeom prst="rect">
                <a:avLst/>
              </a:prstGeom>
              <a:blipFill rotWithShape="0">
                <a:blip r:embed="rId22"/>
                <a:stretch>
                  <a:fillRect l="-24242" b="-19512"/>
                </a:stretch>
              </a:blipFill>
            </p:spPr>
            <p:txBody>
              <a:bodyPr/>
              <a:lstStyle/>
              <a:p>
                <a:r>
                  <a:rPr lang="en-US">
                    <a:noFill/>
                  </a:rPr>
                  <a:t> </a:t>
                </a:r>
              </a:p>
            </p:txBody>
          </p:sp>
        </mc:Fallback>
      </mc:AlternateContent>
      <p:sp>
        <p:nvSpPr>
          <p:cNvPr id="162" name="TextBox 161"/>
          <p:cNvSpPr txBox="1"/>
          <p:nvPr/>
        </p:nvSpPr>
        <p:spPr>
          <a:xfrm>
            <a:off x="2251946" y="5854496"/>
            <a:ext cx="1351354" cy="407262"/>
          </a:xfrm>
          <a:prstGeom prst="rect">
            <a:avLst/>
          </a:prstGeom>
          <a:noFill/>
        </p:spPr>
        <p:txBody>
          <a:bodyPr wrap="square" rtlCol="0">
            <a:spAutoFit/>
          </a:bodyPr>
          <a:lstStyle/>
          <a:p>
            <a:r>
              <a:rPr lang="pt-PT" sz="1600" dirty="0" err="1" smtClean="0">
                <a:solidFill>
                  <a:schemeClr val="accent6">
                    <a:lumMod val="50000"/>
                  </a:schemeClr>
                </a:solidFill>
              </a:rPr>
              <a:t>hadronic</a:t>
            </a:r>
            <a:endParaRPr lang="pt-PT" sz="1600" dirty="0">
              <a:solidFill>
                <a:schemeClr val="accent6">
                  <a:lumMod val="50000"/>
                </a:schemeClr>
              </a:solidFill>
            </a:endParaRPr>
          </a:p>
        </p:txBody>
      </p:sp>
      <p:sp>
        <p:nvSpPr>
          <p:cNvPr id="163" name="TextBox 162"/>
          <p:cNvSpPr txBox="1"/>
          <p:nvPr/>
        </p:nvSpPr>
        <p:spPr>
          <a:xfrm>
            <a:off x="3494933" y="5854496"/>
            <a:ext cx="1024459" cy="407262"/>
          </a:xfrm>
          <a:prstGeom prst="rect">
            <a:avLst/>
          </a:prstGeom>
          <a:noFill/>
        </p:spPr>
        <p:txBody>
          <a:bodyPr wrap="square" rtlCol="0">
            <a:spAutoFit/>
          </a:bodyPr>
          <a:lstStyle/>
          <a:p>
            <a:r>
              <a:rPr lang="pt-PT" sz="1600" dirty="0" err="1" smtClean="0">
                <a:solidFill>
                  <a:srgbClr val="0070C0"/>
                </a:solidFill>
              </a:rPr>
              <a:t>muonic</a:t>
            </a:r>
            <a:endParaRPr lang="pt-PT" sz="1600" dirty="0">
              <a:solidFill>
                <a:srgbClr val="0070C0"/>
              </a:solidFill>
            </a:endParaRPr>
          </a:p>
        </p:txBody>
      </p:sp>
      <p:sp>
        <p:nvSpPr>
          <p:cNvPr id="164" name="TextBox 163"/>
          <p:cNvSpPr txBox="1"/>
          <p:nvPr/>
        </p:nvSpPr>
        <p:spPr>
          <a:xfrm>
            <a:off x="348389" y="5856470"/>
            <a:ext cx="2066839" cy="338554"/>
          </a:xfrm>
          <a:prstGeom prst="rect">
            <a:avLst/>
          </a:prstGeom>
          <a:noFill/>
        </p:spPr>
        <p:txBody>
          <a:bodyPr wrap="square" rtlCol="0">
            <a:spAutoFit/>
          </a:bodyPr>
          <a:lstStyle/>
          <a:p>
            <a:r>
              <a:rPr lang="pt-PT" sz="1600" dirty="0" err="1" smtClean="0">
                <a:solidFill>
                  <a:srgbClr val="C00000"/>
                </a:solidFill>
              </a:rPr>
              <a:t>electromagnetic</a:t>
            </a:r>
            <a:endParaRPr lang="pt-PT" sz="1600" dirty="0">
              <a:solidFill>
                <a:srgbClr val="C00000"/>
              </a:solidFill>
            </a:endParaRPr>
          </a:p>
        </p:txBody>
      </p:sp>
      <p:sp>
        <p:nvSpPr>
          <p:cNvPr id="165" name="TextBox 164"/>
          <p:cNvSpPr txBox="1"/>
          <p:nvPr/>
        </p:nvSpPr>
        <p:spPr>
          <a:xfrm>
            <a:off x="1443762" y="2028887"/>
            <a:ext cx="1351354" cy="584775"/>
          </a:xfrm>
          <a:prstGeom prst="rect">
            <a:avLst/>
          </a:prstGeom>
          <a:noFill/>
        </p:spPr>
        <p:txBody>
          <a:bodyPr wrap="square" rtlCol="0">
            <a:spAutoFit/>
          </a:bodyPr>
          <a:lstStyle/>
          <a:p>
            <a:r>
              <a:rPr lang="pt-PT" sz="1600" dirty="0" err="1" smtClean="0"/>
              <a:t>Cosmic</a:t>
            </a:r>
            <a:r>
              <a:rPr lang="pt-PT" sz="1600" dirty="0" smtClean="0"/>
              <a:t> </a:t>
            </a:r>
            <a:r>
              <a:rPr lang="pt-PT" sz="1600" dirty="0" err="1" smtClean="0"/>
              <a:t>Ray</a:t>
            </a:r>
            <a:r>
              <a:rPr lang="pt-PT" sz="1600" dirty="0" smtClean="0"/>
              <a:t>??</a:t>
            </a:r>
          </a:p>
          <a:p>
            <a:r>
              <a:rPr lang="pt-PT" sz="1600" dirty="0" smtClean="0"/>
              <a:t>(p, </a:t>
            </a:r>
            <a:r>
              <a:rPr lang="pt-PT" sz="1600" dirty="0" err="1" smtClean="0"/>
              <a:t>Fe</a:t>
            </a:r>
            <a:r>
              <a:rPr lang="pt-PT" sz="1600" dirty="0" smtClean="0"/>
              <a:t>, ɣ ... )</a:t>
            </a:r>
          </a:p>
        </p:txBody>
      </p:sp>
      <p:pic>
        <p:nvPicPr>
          <p:cNvPr id="166" name="Picture 165"/>
          <p:cNvPicPr>
            <a:picLocks noChangeAspect="1"/>
          </p:cNvPicPr>
          <p:nvPr/>
        </p:nvPicPr>
        <p:blipFill>
          <a:blip r:embed="rId23"/>
          <a:stretch>
            <a:fillRect/>
          </a:stretch>
        </p:blipFill>
        <p:spPr>
          <a:xfrm rot="3301047">
            <a:off x="2642954" y="3977829"/>
            <a:ext cx="177766" cy="185015"/>
          </a:xfrm>
          <a:prstGeom prst="rect">
            <a:avLst/>
          </a:prstGeom>
        </p:spPr>
      </p:pic>
      <p:pic>
        <p:nvPicPr>
          <p:cNvPr id="167" name="Picture 166"/>
          <p:cNvPicPr>
            <a:picLocks noChangeAspect="1"/>
          </p:cNvPicPr>
          <p:nvPr/>
        </p:nvPicPr>
        <p:blipFill>
          <a:blip r:embed="rId23"/>
          <a:stretch>
            <a:fillRect/>
          </a:stretch>
        </p:blipFill>
        <p:spPr>
          <a:xfrm>
            <a:off x="2625749" y="3258594"/>
            <a:ext cx="190260" cy="198019"/>
          </a:xfrm>
          <a:prstGeom prst="rect">
            <a:avLst/>
          </a:prstGeom>
        </p:spPr>
      </p:pic>
      <p:sp>
        <p:nvSpPr>
          <p:cNvPr id="10" name="Oval 9"/>
          <p:cNvSpPr/>
          <p:nvPr/>
        </p:nvSpPr>
        <p:spPr>
          <a:xfrm>
            <a:off x="2598119" y="2256771"/>
            <a:ext cx="252028" cy="252028"/>
          </a:xfrm>
          <a:prstGeom prst="ellipse">
            <a:avLst/>
          </a:prstGeom>
          <a:ln>
            <a:noFill/>
          </a:ln>
          <a:scene3d>
            <a:camera prst="orthographicFront"/>
            <a:lightRig rig="threePt" dir="t"/>
          </a:scene3d>
          <a:sp3d prstMaterial="dkEdge">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0" name="Group 179"/>
          <p:cNvGrpSpPr/>
          <p:nvPr/>
        </p:nvGrpSpPr>
        <p:grpSpPr>
          <a:xfrm rot="17300000">
            <a:off x="3269633" y="4868274"/>
            <a:ext cx="94347" cy="423513"/>
            <a:chOff x="4126755" y="358995"/>
            <a:chExt cx="158225" cy="463965"/>
          </a:xfrm>
        </p:grpSpPr>
        <p:sp>
          <p:nvSpPr>
            <p:cNvPr id="181" name="Arc 180"/>
            <p:cNvSpPr/>
            <p:nvPr/>
          </p:nvSpPr>
          <p:spPr>
            <a:xfrm>
              <a:off x="4126755" y="358995"/>
              <a:ext cx="158225" cy="66281"/>
            </a:xfrm>
            <a:prstGeom prst="arc">
              <a:avLst>
                <a:gd name="adj1" fmla="val 16200000"/>
                <a:gd name="adj2" fmla="val 573418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82" name="Arc 181"/>
            <p:cNvSpPr/>
            <p:nvPr/>
          </p:nvSpPr>
          <p:spPr>
            <a:xfrm flipH="1">
              <a:off x="4126755" y="425276"/>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83" name="Arc 182"/>
            <p:cNvSpPr/>
            <p:nvPr/>
          </p:nvSpPr>
          <p:spPr>
            <a:xfrm>
              <a:off x="4126755" y="491557"/>
              <a:ext cx="158225" cy="66281"/>
            </a:xfrm>
            <a:prstGeom prst="arc">
              <a:avLst>
                <a:gd name="adj1" fmla="val 15962675"/>
                <a:gd name="adj2" fmla="val 607149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84" name="Arc 183"/>
            <p:cNvSpPr/>
            <p:nvPr/>
          </p:nvSpPr>
          <p:spPr>
            <a:xfrm flipH="1">
              <a:off x="4126755" y="55783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85" name="Arc 184"/>
            <p:cNvSpPr/>
            <p:nvPr/>
          </p:nvSpPr>
          <p:spPr>
            <a:xfrm>
              <a:off x="4126755" y="624117"/>
              <a:ext cx="158225" cy="66281"/>
            </a:xfrm>
            <a:prstGeom prst="arc">
              <a:avLst>
                <a:gd name="adj1" fmla="val 15743209"/>
                <a:gd name="adj2" fmla="val 571197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86" name="Arc 185"/>
            <p:cNvSpPr/>
            <p:nvPr/>
          </p:nvSpPr>
          <p:spPr>
            <a:xfrm flipH="1">
              <a:off x="4126755" y="69039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87" name="Arc 186"/>
            <p:cNvSpPr/>
            <p:nvPr/>
          </p:nvSpPr>
          <p:spPr>
            <a:xfrm>
              <a:off x="4126755" y="756679"/>
              <a:ext cx="158225" cy="66281"/>
            </a:xfrm>
            <a:prstGeom prst="arc">
              <a:avLst>
                <a:gd name="adj1" fmla="val 15519782"/>
                <a:gd name="adj2" fmla="val 9114412"/>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grpSp>
      <p:grpSp>
        <p:nvGrpSpPr>
          <p:cNvPr id="190" name="Group 189"/>
          <p:cNvGrpSpPr/>
          <p:nvPr/>
        </p:nvGrpSpPr>
        <p:grpSpPr>
          <a:xfrm rot="19103638">
            <a:off x="3149682" y="5006265"/>
            <a:ext cx="94347" cy="423513"/>
            <a:chOff x="4126755" y="358995"/>
            <a:chExt cx="158225" cy="463965"/>
          </a:xfrm>
        </p:grpSpPr>
        <p:sp>
          <p:nvSpPr>
            <p:cNvPr id="191" name="Arc 190"/>
            <p:cNvSpPr/>
            <p:nvPr/>
          </p:nvSpPr>
          <p:spPr>
            <a:xfrm>
              <a:off x="4126755" y="358995"/>
              <a:ext cx="158225" cy="66281"/>
            </a:xfrm>
            <a:prstGeom prst="arc">
              <a:avLst>
                <a:gd name="adj1" fmla="val 16200000"/>
                <a:gd name="adj2" fmla="val 573418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92" name="Arc 191"/>
            <p:cNvSpPr/>
            <p:nvPr/>
          </p:nvSpPr>
          <p:spPr>
            <a:xfrm flipH="1">
              <a:off x="4126755" y="425276"/>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93" name="Arc 192"/>
            <p:cNvSpPr/>
            <p:nvPr/>
          </p:nvSpPr>
          <p:spPr>
            <a:xfrm>
              <a:off x="4126755" y="491557"/>
              <a:ext cx="158225" cy="66281"/>
            </a:xfrm>
            <a:prstGeom prst="arc">
              <a:avLst>
                <a:gd name="adj1" fmla="val 15962675"/>
                <a:gd name="adj2" fmla="val 607149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94" name="Arc 193"/>
            <p:cNvSpPr/>
            <p:nvPr/>
          </p:nvSpPr>
          <p:spPr>
            <a:xfrm flipH="1">
              <a:off x="4126755" y="55783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95" name="Arc 194"/>
            <p:cNvSpPr/>
            <p:nvPr/>
          </p:nvSpPr>
          <p:spPr>
            <a:xfrm>
              <a:off x="4126755" y="624117"/>
              <a:ext cx="158225" cy="66281"/>
            </a:xfrm>
            <a:prstGeom prst="arc">
              <a:avLst>
                <a:gd name="adj1" fmla="val 15743209"/>
                <a:gd name="adj2" fmla="val 571197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96" name="Arc 195"/>
            <p:cNvSpPr/>
            <p:nvPr/>
          </p:nvSpPr>
          <p:spPr>
            <a:xfrm flipH="1">
              <a:off x="4126755" y="69039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97" name="Arc 196"/>
            <p:cNvSpPr/>
            <p:nvPr/>
          </p:nvSpPr>
          <p:spPr>
            <a:xfrm>
              <a:off x="4126755" y="756679"/>
              <a:ext cx="158225" cy="66281"/>
            </a:xfrm>
            <a:prstGeom prst="arc">
              <a:avLst>
                <a:gd name="adj1" fmla="val 15519782"/>
                <a:gd name="adj2" fmla="val 9114412"/>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grpSp>
      <p:sp>
        <p:nvSpPr>
          <p:cNvPr id="199" name="Slide Number Placeholder 198"/>
          <p:cNvSpPr>
            <a:spLocks noGrp="1"/>
          </p:cNvSpPr>
          <p:nvPr>
            <p:ph type="sldNum" sz="quarter" idx="12"/>
          </p:nvPr>
        </p:nvSpPr>
        <p:spPr/>
        <p:txBody>
          <a:bodyPr/>
          <a:lstStyle/>
          <a:p>
            <a:fld id="{8745C66F-FC7B-4C52-931F-EAABACA1CBDF}" type="slidenum">
              <a:rPr lang="en-US" smtClean="0"/>
              <a:pPr/>
              <a:t>3</a:t>
            </a:fld>
            <a:endParaRPr lang="en-US" dirty="0"/>
          </a:p>
        </p:txBody>
      </p:sp>
    </p:spTree>
    <p:extLst>
      <p:ext uri="{BB962C8B-B14F-4D97-AF65-F5344CB8AC3E}">
        <p14:creationId xmlns:p14="http://schemas.microsoft.com/office/powerpoint/2010/main" val="317455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47" presetClass="entr" presetSubtype="0" fill="hold" nodeType="withEffect">
                                  <p:stCondLst>
                                    <p:cond delay="0"/>
                                  </p:stCondLst>
                                  <p:childTnLst>
                                    <p:set>
                                      <p:cBhvr>
                                        <p:cTn id="12" dur="1" fill="hold">
                                          <p:stCondLst>
                                            <p:cond delay="0"/>
                                          </p:stCondLst>
                                        </p:cTn>
                                        <p:tgtEl>
                                          <p:spTgt spid="149"/>
                                        </p:tgtEl>
                                        <p:attrNameLst>
                                          <p:attrName>style.visibility</p:attrName>
                                        </p:attrNameLst>
                                      </p:cBhvr>
                                      <p:to>
                                        <p:strVal val="visible"/>
                                      </p:to>
                                    </p:set>
                                    <p:animEffect transition="in" filter="fade">
                                      <p:cBhvr>
                                        <p:cTn id="13" dur="500"/>
                                        <p:tgtEl>
                                          <p:spTgt spid="149"/>
                                        </p:tgtEl>
                                      </p:cBhvr>
                                    </p:animEffect>
                                    <p:anim calcmode="lin" valueType="num">
                                      <p:cBhvr>
                                        <p:cTn id="14" dur="500" fill="hold"/>
                                        <p:tgtEl>
                                          <p:spTgt spid="149"/>
                                        </p:tgtEl>
                                        <p:attrNameLst>
                                          <p:attrName>ppt_x</p:attrName>
                                        </p:attrNameLst>
                                      </p:cBhvr>
                                      <p:tavLst>
                                        <p:tav tm="0">
                                          <p:val>
                                            <p:strVal val="#ppt_x"/>
                                          </p:val>
                                        </p:tav>
                                        <p:tav tm="100000">
                                          <p:val>
                                            <p:strVal val="#ppt_x"/>
                                          </p:val>
                                        </p:tav>
                                      </p:tavLst>
                                    </p:anim>
                                    <p:anim calcmode="lin" valueType="num">
                                      <p:cBhvr>
                                        <p:cTn id="15" dur="500" fill="hold"/>
                                        <p:tgtEl>
                                          <p:spTgt spid="149"/>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48"/>
                                        </p:tgtEl>
                                        <p:attrNameLst>
                                          <p:attrName>style.visibility</p:attrName>
                                        </p:attrNameLst>
                                      </p:cBhvr>
                                      <p:to>
                                        <p:strVal val="visible"/>
                                      </p:to>
                                    </p:set>
                                    <p:animEffect transition="in" filter="fade">
                                      <p:cBhvr>
                                        <p:cTn id="18" dur="500"/>
                                        <p:tgtEl>
                                          <p:spTgt spid="148"/>
                                        </p:tgtEl>
                                      </p:cBhvr>
                                    </p:animEffect>
                                    <p:anim calcmode="lin" valueType="num">
                                      <p:cBhvr>
                                        <p:cTn id="19" dur="500" fill="hold"/>
                                        <p:tgtEl>
                                          <p:spTgt spid="148"/>
                                        </p:tgtEl>
                                        <p:attrNameLst>
                                          <p:attrName>ppt_x</p:attrName>
                                        </p:attrNameLst>
                                      </p:cBhvr>
                                      <p:tavLst>
                                        <p:tav tm="0">
                                          <p:val>
                                            <p:strVal val="#ppt_x"/>
                                          </p:val>
                                        </p:tav>
                                        <p:tav tm="100000">
                                          <p:val>
                                            <p:strVal val="#ppt_x"/>
                                          </p:val>
                                        </p:tav>
                                      </p:tavLst>
                                    </p:anim>
                                    <p:anim calcmode="lin" valueType="num">
                                      <p:cBhvr>
                                        <p:cTn id="20" dur="500" fill="hold"/>
                                        <p:tgtEl>
                                          <p:spTgt spid="148"/>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50"/>
                                        </p:tgtEl>
                                        <p:attrNameLst>
                                          <p:attrName>style.visibility</p:attrName>
                                        </p:attrNameLst>
                                      </p:cBhvr>
                                      <p:to>
                                        <p:strVal val="visible"/>
                                      </p:to>
                                    </p:set>
                                    <p:animEffect transition="in" filter="fade">
                                      <p:cBhvr>
                                        <p:cTn id="23" dur="500"/>
                                        <p:tgtEl>
                                          <p:spTgt spid="150"/>
                                        </p:tgtEl>
                                      </p:cBhvr>
                                    </p:animEffect>
                                    <p:anim calcmode="lin" valueType="num">
                                      <p:cBhvr>
                                        <p:cTn id="24" dur="500" fill="hold"/>
                                        <p:tgtEl>
                                          <p:spTgt spid="150"/>
                                        </p:tgtEl>
                                        <p:attrNameLst>
                                          <p:attrName>ppt_x</p:attrName>
                                        </p:attrNameLst>
                                      </p:cBhvr>
                                      <p:tavLst>
                                        <p:tav tm="0">
                                          <p:val>
                                            <p:strVal val="#ppt_x"/>
                                          </p:val>
                                        </p:tav>
                                        <p:tav tm="100000">
                                          <p:val>
                                            <p:strVal val="#ppt_x"/>
                                          </p:val>
                                        </p:tav>
                                      </p:tavLst>
                                    </p:anim>
                                    <p:anim calcmode="lin" valueType="num">
                                      <p:cBhvr>
                                        <p:cTn id="25" dur="500" fill="hold"/>
                                        <p:tgtEl>
                                          <p:spTgt spid="150"/>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10"/>
                                        </p:tgtEl>
                                        <p:attrNameLst>
                                          <p:attrName>style.visibility</p:attrName>
                                        </p:attrNameLst>
                                      </p:cBhvr>
                                      <p:to>
                                        <p:strVal val="visible"/>
                                      </p:to>
                                    </p:set>
                                    <p:animEffect transition="in" filter="fade">
                                      <p:cBhvr>
                                        <p:cTn id="28" dur="500"/>
                                        <p:tgtEl>
                                          <p:spTgt spid="110"/>
                                        </p:tgtEl>
                                      </p:cBhvr>
                                    </p:animEffect>
                                    <p:anim calcmode="lin" valueType="num">
                                      <p:cBhvr>
                                        <p:cTn id="29" dur="500" fill="hold"/>
                                        <p:tgtEl>
                                          <p:spTgt spid="110"/>
                                        </p:tgtEl>
                                        <p:attrNameLst>
                                          <p:attrName>ppt_x</p:attrName>
                                        </p:attrNameLst>
                                      </p:cBhvr>
                                      <p:tavLst>
                                        <p:tav tm="0">
                                          <p:val>
                                            <p:strVal val="#ppt_x"/>
                                          </p:val>
                                        </p:tav>
                                        <p:tav tm="100000">
                                          <p:val>
                                            <p:strVal val="#ppt_x"/>
                                          </p:val>
                                        </p:tav>
                                      </p:tavLst>
                                    </p:anim>
                                    <p:anim calcmode="lin" valueType="num">
                                      <p:cBhvr>
                                        <p:cTn id="30" dur="500" fill="hold"/>
                                        <p:tgtEl>
                                          <p:spTgt spid="110"/>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08"/>
                                        </p:tgtEl>
                                        <p:attrNameLst>
                                          <p:attrName>style.visibility</p:attrName>
                                        </p:attrNameLst>
                                      </p:cBhvr>
                                      <p:to>
                                        <p:strVal val="visible"/>
                                      </p:to>
                                    </p:set>
                                    <p:animEffect transition="in" filter="fade">
                                      <p:cBhvr>
                                        <p:cTn id="33" dur="500"/>
                                        <p:tgtEl>
                                          <p:spTgt spid="108"/>
                                        </p:tgtEl>
                                      </p:cBhvr>
                                    </p:animEffect>
                                    <p:anim calcmode="lin" valueType="num">
                                      <p:cBhvr>
                                        <p:cTn id="34" dur="500" fill="hold"/>
                                        <p:tgtEl>
                                          <p:spTgt spid="108"/>
                                        </p:tgtEl>
                                        <p:attrNameLst>
                                          <p:attrName>ppt_x</p:attrName>
                                        </p:attrNameLst>
                                      </p:cBhvr>
                                      <p:tavLst>
                                        <p:tav tm="0">
                                          <p:val>
                                            <p:strVal val="#ppt_x"/>
                                          </p:val>
                                        </p:tav>
                                        <p:tav tm="100000">
                                          <p:val>
                                            <p:strVal val="#ppt_x"/>
                                          </p:val>
                                        </p:tav>
                                      </p:tavLst>
                                    </p:anim>
                                    <p:anim calcmode="lin" valueType="num">
                                      <p:cBhvr>
                                        <p:cTn id="35" dur="500" fill="hold"/>
                                        <p:tgtEl>
                                          <p:spTgt spid="108"/>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fade">
                                      <p:cBhvr>
                                        <p:cTn id="38" dur="500"/>
                                        <p:tgtEl>
                                          <p:spTgt spid="109"/>
                                        </p:tgtEl>
                                      </p:cBhvr>
                                    </p:animEffect>
                                    <p:anim calcmode="lin" valueType="num">
                                      <p:cBhvr>
                                        <p:cTn id="39" dur="500" fill="hold"/>
                                        <p:tgtEl>
                                          <p:spTgt spid="109"/>
                                        </p:tgtEl>
                                        <p:attrNameLst>
                                          <p:attrName>ppt_x</p:attrName>
                                        </p:attrNameLst>
                                      </p:cBhvr>
                                      <p:tavLst>
                                        <p:tav tm="0">
                                          <p:val>
                                            <p:strVal val="#ppt_x"/>
                                          </p:val>
                                        </p:tav>
                                        <p:tav tm="100000">
                                          <p:val>
                                            <p:strVal val="#ppt_x"/>
                                          </p:val>
                                        </p:tav>
                                      </p:tavLst>
                                    </p:anim>
                                    <p:anim calcmode="lin" valueType="num">
                                      <p:cBhvr>
                                        <p:cTn id="40" dur="500" fill="hold"/>
                                        <p:tgtEl>
                                          <p:spTgt spid="109"/>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fade">
                                      <p:cBhvr>
                                        <p:cTn id="43" dur="500"/>
                                        <p:tgtEl>
                                          <p:spTgt spid="107"/>
                                        </p:tgtEl>
                                      </p:cBhvr>
                                    </p:animEffect>
                                    <p:anim calcmode="lin" valueType="num">
                                      <p:cBhvr>
                                        <p:cTn id="44" dur="500" fill="hold"/>
                                        <p:tgtEl>
                                          <p:spTgt spid="107"/>
                                        </p:tgtEl>
                                        <p:attrNameLst>
                                          <p:attrName>ppt_x</p:attrName>
                                        </p:attrNameLst>
                                      </p:cBhvr>
                                      <p:tavLst>
                                        <p:tav tm="0">
                                          <p:val>
                                            <p:strVal val="#ppt_x"/>
                                          </p:val>
                                        </p:tav>
                                        <p:tav tm="100000">
                                          <p:val>
                                            <p:strVal val="#ppt_x"/>
                                          </p:val>
                                        </p:tav>
                                      </p:tavLst>
                                    </p:anim>
                                    <p:anim calcmode="lin" valueType="num">
                                      <p:cBhvr>
                                        <p:cTn id="45" dur="500" fill="hold"/>
                                        <p:tgtEl>
                                          <p:spTgt spid="107"/>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06"/>
                                        </p:tgtEl>
                                        <p:attrNameLst>
                                          <p:attrName>style.visibility</p:attrName>
                                        </p:attrNameLst>
                                      </p:cBhvr>
                                      <p:to>
                                        <p:strVal val="visible"/>
                                      </p:to>
                                    </p:set>
                                    <p:animEffect transition="in" filter="fade">
                                      <p:cBhvr>
                                        <p:cTn id="48" dur="500"/>
                                        <p:tgtEl>
                                          <p:spTgt spid="106"/>
                                        </p:tgtEl>
                                      </p:cBhvr>
                                    </p:animEffect>
                                    <p:anim calcmode="lin" valueType="num">
                                      <p:cBhvr>
                                        <p:cTn id="49" dur="500" fill="hold"/>
                                        <p:tgtEl>
                                          <p:spTgt spid="106"/>
                                        </p:tgtEl>
                                        <p:attrNameLst>
                                          <p:attrName>ppt_x</p:attrName>
                                        </p:attrNameLst>
                                      </p:cBhvr>
                                      <p:tavLst>
                                        <p:tav tm="0">
                                          <p:val>
                                            <p:strVal val="#ppt_x"/>
                                          </p:val>
                                        </p:tav>
                                        <p:tav tm="100000">
                                          <p:val>
                                            <p:strVal val="#ppt_x"/>
                                          </p:val>
                                        </p:tav>
                                      </p:tavLst>
                                    </p:anim>
                                    <p:anim calcmode="lin" valueType="num">
                                      <p:cBhvr>
                                        <p:cTn id="50" dur="500" fill="hold"/>
                                        <p:tgtEl>
                                          <p:spTgt spid="106"/>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11"/>
                                        </p:tgtEl>
                                        <p:attrNameLst>
                                          <p:attrName>style.visibility</p:attrName>
                                        </p:attrNameLst>
                                      </p:cBhvr>
                                      <p:to>
                                        <p:strVal val="visible"/>
                                      </p:to>
                                    </p:set>
                                    <p:animEffect transition="in" filter="fade">
                                      <p:cBhvr>
                                        <p:cTn id="53" dur="500"/>
                                        <p:tgtEl>
                                          <p:spTgt spid="111"/>
                                        </p:tgtEl>
                                      </p:cBhvr>
                                    </p:animEffect>
                                    <p:anim calcmode="lin" valueType="num">
                                      <p:cBhvr>
                                        <p:cTn id="54" dur="500" fill="hold"/>
                                        <p:tgtEl>
                                          <p:spTgt spid="111"/>
                                        </p:tgtEl>
                                        <p:attrNameLst>
                                          <p:attrName>ppt_x</p:attrName>
                                        </p:attrNameLst>
                                      </p:cBhvr>
                                      <p:tavLst>
                                        <p:tav tm="0">
                                          <p:val>
                                            <p:strVal val="#ppt_x"/>
                                          </p:val>
                                        </p:tav>
                                        <p:tav tm="100000">
                                          <p:val>
                                            <p:strVal val="#ppt_x"/>
                                          </p:val>
                                        </p:tav>
                                      </p:tavLst>
                                    </p:anim>
                                    <p:anim calcmode="lin" valueType="num">
                                      <p:cBhvr>
                                        <p:cTn id="55" dur="500" fill="hold"/>
                                        <p:tgtEl>
                                          <p:spTgt spid="111"/>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0"/>
                                  </p:stCondLst>
                                  <p:childTnLst>
                                    <p:set>
                                      <p:cBhvr>
                                        <p:cTn id="57" dur="1" fill="hold">
                                          <p:stCondLst>
                                            <p:cond delay="0"/>
                                          </p:stCondLst>
                                        </p:cTn>
                                        <p:tgtEl>
                                          <p:spTgt spid="166"/>
                                        </p:tgtEl>
                                        <p:attrNameLst>
                                          <p:attrName>style.visibility</p:attrName>
                                        </p:attrNameLst>
                                      </p:cBhvr>
                                      <p:to>
                                        <p:strVal val="visible"/>
                                      </p:to>
                                    </p:set>
                                    <p:animEffect transition="in" filter="fade">
                                      <p:cBhvr>
                                        <p:cTn id="58" dur="500"/>
                                        <p:tgtEl>
                                          <p:spTgt spid="166"/>
                                        </p:tgtEl>
                                      </p:cBhvr>
                                    </p:animEffect>
                                    <p:anim calcmode="lin" valueType="num">
                                      <p:cBhvr>
                                        <p:cTn id="59" dur="500" fill="hold"/>
                                        <p:tgtEl>
                                          <p:spTgt spid="166"/>
                                        </p:tgtEl>
                                        <p:attrNameLst>
                                          <p:attrName>ppt_x</p:attrName>
                                        </p:attrNameLst>
                                      </p:cBhvr>
                                      <p:tavLst>
                                        <p:tav tm="0">
                                          <p:val>
                                            <p:strVal val="#ppt_x"/>
                                          </p:val>
                                        </p:tav>
                                        <p:tav tm="100000">
                                          <p:val>
                                            <p:strVal val="#ppt_x"/>
                                          </p:val>
                                        </p:tav>
                                      </p:tavLst>
                                    </p:anim>
                                    <p:anim calcmode="lin" valueType="num">
                                      <p:cBhvr>
                                        <p:cTn id="60" dur="500" fill="hold"/>
                                        <p:tgtEl>
                                          <p:spTgt spid="166"/>
                                        </p:tgtEl>
                                        <p:attrNameLst>
                                          <p:attrName>ppt_y</p:attrName>
                                        </p:attrNameLst>
                                      </p:cBhvr>
                                      <p:tavLst>
                                        <p:tav tm="0">
                                          <p:val>
                                            <p:strVal val="#ppt_y-.1"/>
                                          </p:val>
                                        </p:tav>
                                        <p:tav tm="100000">
                                          <p:val>
                                            <p:strVal val="#ppt_y"/>
                                          </p:val>
                                        </p:tav>
                                      </p:tavLst>
                                    </p:anim>
                                  </p:childTnLst>
                                </p:cTn>
                              </p:par>
                              <p:par>
                                <p:cTn id="61" presetID="47" presetClass="entr" presetSubtype="0"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fade">
                                      <p:cBhvr>
                                        <p:cTn id="63" dur="500"/>
                                        <p:tgtEl>
                                          <p:spTgt spid="85"/>
                                        </p:tgtEl>
                                      </p:cBhvr>
                                    </p:animEffect>
                                    <p:anim calcmode="lin" valueType="num">
                                      <p:cBhvr>
                                        <p:cTn id="64" dur="500" fill="hold"/>
                                        <p:tgtEl>
                                          <p:spTgt spid="85"/>
                                        </p:tgtEl>
                                        <p:attrNameLst>
                                          <p:attrName>ppt_x</p:attrName>
                                        </p:attrNameLst>
                                      </p:cBhvr>
                                      <p:tavLst>
                                        <p:tav tm="0">
                                          <p:val>
                                            <p:strVal val="#ppt_x"/>
                                          </p:val>
                                        </p:tav>
                                        <p:tav tm="100000">
                                          <p:val>
                                            <p:strVal val="#ppt_x"/>
                                          </p:val>
                                        </p:tav>
                                      </p:tavLst>
                                    </p:anim>
                                    <p:anim calcmode="lin" valueType="num">
                                      <p:cBhvr>
                                        <p:cTn id="65" dur="500" fill="hold"/>
                                        <p:tgtEl>
                                          <p:spTgt spid="8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fade">
                                      <p:cBhvr>
                                        <p:cTn id="68" dur="500"/>
                                        <p:tgtEl>
                                          <p:spTgt spid="87"/>
                                        </p:tgtEl>
                                      </p:cBhvr>
                                    </p:animEffect>
                                    <p:anim calcmode="lin" valueType="num">
                                      <p:cBhvr>
                                        <p:cTn id="69" dur="500" fill="hold"/>
                                        <p:tgtEl>
                                          <p:spTgt spid="87"/>
                                        </p:tgtEl>
                                        <p:attrNameLst>
                                          <p:attrName>ppt_x</p:attrName>
                                        </p:attrNameLst>
                                      </p:cBhvr>
                                      <p:tavLst>
                                        <p:tav tm="0">
                                          <p:val>
                                            <p:strVal val="#ppt_x"/>
                                          </p:val>
                                        </p:tav>
                                        <p:tav tm="100000">
                                          <p:val>
                                            <p:strVal val="#ppt_x"/>
                                          </p:val>
                                        </p:tav>
                                      </p:tavLst>
                                    </p:anim>
                                    <p:anim calcmode="lin" valueType="num">
                                      <p:cBhvr>
                                        <p:cTn id="70" dur="500" fill="hold"/>
                                        <p:tgtEl>
                                          <p:spTgt spid="87"/>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86"/>
                                        </p:tgtEl>
                                        <p:attrNameLst>
                                          <p:attrName>style.visibility</p:attrName>
                                        </p:attrNameLst>
                                      </p:cBhvr>
                                      <p:to>
                                        <p:strVal val="visible"/>
                                      </p:to>
                                    </p:set>
                                    <p:animEffect transition="in" filter="fade">
                                      <p:cBhvr>
                                        <p:cTn id="73" dur="500"/>
                                        <p:tgtEl>
                                          <p:spTgt spid="86"/>
                                        </p:tgtEl>
                                      </p:cBhvr>
                                    </p:animEffect>
                                    <p:anim calcmode="lin" valueType="num">
                                      <p:cBhvr>
                                        <p:cTn id="74" dur="500" fill="hold"/>
                                        <p:tgtEl>
                                          <p:spTgt spid="86"/>
                                        </p:tgtEl>
                                        <p:attrNameLst>
                                          <p:attrName>ppt_x</p:attrName>
                                        </p:attrNameLst>
                                      </p:cBhvr>
                                      <p:tavLst>
                                        <p:tav tm="0">
                                          <p:val>
                                            <p:strVal val="#ppt_x"/>
                                          </p:val>
                                        </p:tav>
                                        <p:tav tm="100000">
                                          <p:val>
                                            <p:strVal val="#ppt_x"/>
                                          </p:val>
                                        </p:tav>
                                      </p:tavLst>
                                    </p:anim>
                                    <p:anim calcmode="lin" valueType="num">
                                      <p:cBhvr>
                                        <p:cTn id="75" dur="500" fill="hold"/>
                                        <p:tgtEl>
                                          <p:spTgt spid="86"/>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fade">
                                      <p:cBhvr>
                                        <p:cTn id="78" dur="500"/>
                                        <p:tgtEl>
                                          <p:spTgt spid="88"/>
                                        </p:tgtEl>
                                      </p:cBhvr>
                                    </p:animEffect>
                                    <p:anim calcmode="lin" valueType="num">
                                      <p:cBhvr>
                                        <p:cTn id="79" dur="500" fill="hold"/>
                                        <p:tgtEl>
                                          <p:spTgt spid="88"/>
                                        </p:tgtEl>
                                        <p:attrNameLst>
                                          <p:attrName>ppt_x</p:attrName>
                                        </p:attrNameLst>
                                      </p:cBhvr>
                                      <p:tavLst>
                                        <p:tav tm="0">
                                          <p:val>
                                            <p:strVal val="#ppt_x"/>
                                          </p:val>
                                        </p:tav>
                                        <p:tav tm="100000">
                                          <p:val>
                                            <p:strVal val="#ppt_x"/>
                                          </p:val>
                                        </p:tav>
                                      </p:tavLst>
                                    </p:anim>
                                    <p:anim calcmode="lin" valueType="num">
                                      <p:cBhvr>
                                        <p:cTn id="80" dur="500" fill="hold"/>
                                        <p:tgtEl>
                                          <p:spTgt spid="88"/>
                                        </p:tgtEl>
                                        <p:attrNameLst>
                                          <p:attrName>ppt_y</p:attrName>
                                        </p:attrNameLst>
                                      </p:cBhvr>
                                      <p:tavLst>
                                        <p:tav tm="0">
                                          <p:val>
                                            <p:strVal val="#ppt_y-.1"/>
                                          </p:val>
                                        </p:tav>
                                        <p:tav tm="100000">
                                          <p:val>
                                            <p:strVal val="#ppt_y"/>
                                          </p:val>
                                        </p:tav>
                                      </p:tavLst>
                                    </p:anim>
                                  </p:childTnLst>
                                </p:cTn>
                              </p:par>
                              <p:par>
                                <p:cTn id="81" presetID="47" presetClass="entr" presetSubtype="0" fill="hold" nodeType="with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fade">
                                      <p:cBhvr>
                                        <p:cTn id="83" dur="500"/>
                                        <p:tgtEl>
                                          <p:spTgt spid="84"/>
                                        </p:tgtEl>
                                      </p:cBhvr>
                                    </p:animEffect>
                                    <p:anim calcmode="lin" valueType="num">
                                      <p:cBhvr>
                                        <p:cTn id="84" dur="500" fill="hold"/>
                                        <p:tgtEl>
                                          <p:spTgt spid="84"/>
                                        </p:tgtEl>
                                        <p:attrNameLst>
                                          <p:attrName>ppt_x</p:attrName>
                                        </p:attrNameLst>
                                      </p:cBhvr>
                                      <p:tavLst>
                                        <p:tav tm="0">
                                          <p:val>
                                            <p:strVal val="#ppt_x"/>
                                          </p:val>
                                        </p:tav>
                                        <p:tav tm="100000">
                                          <p:val>
                                            <p:strVal val="#ppt_x"/>
                                          </p:val>
                                        </p:tav>
                                      </p:tavLst>
                                    </p:anim>
                                    <p:anim calcmode="lin" valueType="num">
                                      <p:cBhvr>
                                        <p:cTn id="85" dur="500" fill="hold"/>
                                        <p:tgtEl>
                                          <p:spTgt spid="84"/>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82"/>
                                        </p:tgtEl>
                                        <p:attrNameLst>
                                          <p:attrName>style.visibility</p:attrName>
                                        </p:attrNameLst>
                                      </p:cBhvr>
                                      <p:to>
                                        <p:strVal val="visible"/>
                                      </p:to>
                                    </p:set>
                                    <p:animEffect transition="in" filter="fade">
                                      <p:cBhvr>
                                        <p:cTn id="88" dur="500"/>
                                        <p:tgtEl>
                                          <p:spTgt spid="82"/>
                                        </p:tgtEl>
                                      </p:cBhvr>
                                    </p:animEffect>
                                    <p:anim calcmode="lin" valueType="num">
                                      <p:cBhvr>
                                        <p:cTn id="89" dur="500" fill="hold"/>
                                        <p:tgtEl>
                                          <p:spTgt spid="82"/>
                                        </p:tgtEl>
                                        <p:attrNameLst>
                                          <p:attrName>ppt_x</p:attrName>
                                        </p:attrNameLst>
                                      </p:cBhvr>
                                      <p:tavLst>
                                        <p:tav tm="0">
                                          <p:val>
                                            <p:strVal val="#ppt_x"/>
                                          </p:val>
                                        </p:tav>
                                        <p:tav tm="100000">
                                          <p:val>
                                            <p:strVal val="#ppt_x"/>
                                          </p:val>
                                        </p:tav>
                                      </p:tavLst>
                                    </p:anim>
                                    <p:anim calcmode="lin" valueType="num">
                                      <p:cBhvr>
                                        <p:cTn id="90" dur="500" fill="hold"/>
                                        <p:tgtEl>
                                          <p:spTgt spid="82"/>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162"/>
                                        </p:tgtEl>
                                        <p:attrNameLst>
                                          <p:attrName>style.visibility</p:attrName>
                                        </p:attrNameLst>
                                      </p:cBhvr>
                                      <p:to>
                                        <p:strVal val="visible"/>
                                      </p:to>
                                    </p:set>
                                    <p:animEffect transition="in" filter="fade">
                                      <p:cBhvr>
                                        <p:cTn id="93" dur="500"/>
                                        <p:tgtEl>
                                          <p:spTgt spid="162"/>
                                        </p:tgtEl>
                                      </p:cBhvr>
                                    </p:animEffect>
                                    <p:anim calcmode="lin" valueType="num">
                                      <p:cBhvr>
                                        <p:cTn id="94" dur="500" fill="hold"/>
                                        <p:tgtEl>
                                          <p:spTgt spid="162"/>
                                        </p:tgtEl>
                                        <p:attrNameLst>
                                          <p:attrName>ppt_x</p:attrName>
                                        </p:attrNameLst>
                                      </p:cBhvr>
                                      <p:tavLst>
                                        <p:tav tm="0">
                                          <p:val>
                                            <p:strVal val="#ppt_x"/>
                                          </p:val>
                                        </p:tav>
                                        <p:tav tm="100000">
                                          <p:val>
                                            <p:strVal val="#ppt_x"/>
                                          </p:val>
                                        </p:tav>
                                      </p:tavLst>
                                    </p:anim>
                                    <p:anim calcmode="lin" valueType="num">
                                      <p:cBhvr>
                                        <p:cTn id="95" dur="500" fill="hold"/>
                                        <p:tgtEl>
                                          <p:spTgt spid="162"/>
                                        </p:tgtEl>
                                        <p:attrNameLst>
                                          <p:attrName>ppt_y</p:attrName>
                                        </p:attrNameLst>
                                      </p:cBhvr>
                                      <p:tavLst>
                                        <p:tav tm="0">
                                          <p:val>
                                            <p:strVal val="#ppt_y-.1"/>
                                          </p:val>
                                        </p:tav>
                                        <p:tav tm="100000">
                                          <p:val>
                                            <p:strVal val="#ppt_y"/>
                                          </p:val>
                                        </p:tav>
                                      </p:tavLst>
                                    </p:anim>
                                  </p:childTnLst>
                                </p:cTn>
                              </p:par>
                              <p:par>
                                <p:cTn id="96" presetID="1" presetClass="entr" presetSubtype="0" fill="hold" nodeType="withEffect">
                                  <p:stCondLst>
                                    <p:cond delay="0"/>
                                  </p:stCondLst>
                                  <p:childTnLst>
                                    <p:set>
                                      <p:cBhvr>
                                        <p:cTn id="97" dur="1" fill="hold">
                                          <p:stCondLst>
                                            <p:cond delay="0"/>
                                          </p:stCondLst>
                                        </p:cTn>
                                        <p:tgtEl>
                                          <p:spTgt spid="22"/>
                                        </p:tgtEl>
                                        <p:attrNameLst>
                                          <p:attrName>style.visibility</p:attrName>
                                        </p:attrNameLst>
                                      </p:cBhvr>
                                      <p:to>
                                        <p:strVal val="visible"/>
                                      </p:to>
                                    </p:set>
                                  </p:childTnLst>
                                </p:cTn>
                              </p:par>
                              <p:par>
                                <p:cTn id="98" presetID="22" presetClass="entr" presetSubtype="4" fill="hold" grpId="0" nodeType="with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wipe(down)">
                                      <p:cBhvr>
                                        <p:cTn id="100" dur="500"/>
                                        <p:tgtEl>
                                          <p:spTgt spid="2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wipe(left)">
                                      <p:cBhvr>
                                        <p:cTn id="105" dur="500"/>
                                        <p:tgtEl>
                                          <p:spTgt spid="16"/>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wipe(left)">
                                      <p:cBhvr>
                                        <p:cTn id="108" dur="500"/>
                                        <p:tgtEl>
                                          <p:spTgt spid="12"/>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wipe(left)">
                                      <p:cBhvr>
                                        <p:cTn id="111" dur="500"/>
                                        <p:tgtEl>
                                          <p:spTgt spid="17"/>
                                        </p:tgtEl>
                                      </p:cBhvr>
                                    </p:animEffect>
                                  </p:childTnLst>
                                </p:cTn>
                              </p:par>
                              <p:par>
                                <p:cTn id="112" presetID="22" presetClass="entr" presetSubtype="8" fill="hold" nodeType="withEffect">
                                  <p:stCondLst>
                                    <p:cond delay="0"/>
                                  </p:stCondLst>
                                  <p:childTnLst>
                                    <p:set>
                                      <p:cBhvr>
                                        <p:cTn id="113" dur="1" fill="hold">
                                          <p:stCondLst>
                                            <p:cond delay="0"/>
                                          </p:stCondLst>
                                        </p:cTn>
                                        <p:tgtEl>
                                          <p:spTgt spid="6"/>
                                        </p:tgtEl>
                                        <p:attrNameLst>
                                          <p:attrName>style.visibility</p:attrName>
                                        </p:attrNameLst>
                                      </p:cBhvr>
                                      <p:to>
                                        <p:strVal val="visible"/>
                                      </p:to>
                                    </p:set>
                                    <p:animEffect transition="in" filter="wipe(left)">
                                      <p:cBhvr>
                                        <p:cTn id="114" dur="500"/>
                                        <p:tgtEl>
                                          <p:spTgt spid="6"/>
                                        </p:tgtEl>
                                      </p:cBhvr>
                                    </p:animEffect>
                                  </p:childTnLst>
                                </p:cTn>
                              </p:par>
                              <p:par>
                                <p:cTn id="115" presetID="18" presetClass="entr" presetSubtype="12" fill="hold" nodeType="with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strips(downLeft)">
                                      <p:cBhvr>
                                        <p:cTn id="117" dur="500"/>
                                        <p:tgtEl>
                                          <p:spTgt spid="89"/>
                                        </p:tgtEl>
                                      </p:cBhvr>
                                    </p:animEffect>
                                  </p:childTnLst>
                                </p:cTn>
                              </p:par>
                              <p:par>
                                <p:cTn id="118" presetID="18" presetClass="entr" presetSubtype="12" fill="hold" nodeType="withEffect">
                                  <p:stCondLst>
                                    <p:cond delay="0"/>
                                  </p:stCondLst>
                                  <p:childTnLst>
                                    <p:set>
                                      <p:cBhvr>
                                        <p:cTn id="119" dur="1" fill="hold">
                                          <p:stCondLst>
                                            <p:cond delay="0"/>
                                          </p:stCondLst>
                                        </p:cTn>
                                        <p:tgtEl>
                                          <p:spTgt spid="97"/>
                                        </p:tgtEl>
                                        <p:attrNameLst>
                                          <p:attrName>style.visibility</p:attrName>
                                        </p:attrNameLst>
                                      </p:cBhvr>
                                      <p:to>
                                        <p:strVal val="visible"/>
                                      </p:to>
                                    </p:set>
                                    <p:animEffect transition="in" filter="strips(downLeft)">
                                      <p:cBhvr>
                                        <p:cTn id="120" dur="500"/>
                                        <p:tgtEl>
                                          <p:spTgt spid="97"/>
                                        </p:tgtEl>
                                      </p:cBhvr>
                                    </p:animEffect>
                                  </p:childTnLst>
                                </p:cTn>
                              </p:par>
                              <p:par>
                                <p:cTn id="121" presetID="18" presetClass="entr" presetSubtype="12" fill="hold" nodeType="withEffect">
                                  <p:stCondLst>
                                    <p:cond delay="0"/>
                                  </p:stCondLst>
                                  <p:childTnLst>
                                    <p:set>
                                      <p:cBhvr>
                                        <p:cTn id="122" dur="1" fill="hold">
                                          <p:stCondLst>
                                            <p:cond delay="0"/>
                                          </p:stCondLst>
                                        </p:cTn>
                                        <p:tgtEl>
                                          <p:spTgt spid="105"/>
                                        </p:tgtEl>
                                        <p:attrNameLst>
                                          <p:attrName>style.visibility</p:attrName>
                                        </p:attrNameLst>
                                      </p:cBhvr>
                                      <p:to>
                                        <p:strVal val="visible"/>
                                      </p:to>
                                    </p:set>
                                    <p:animEffect transition="in" filter="strips(downLeft)">
                                      <p:cBhvr>
                                        <p:cTn id="123" dur="500"/>
                                        <p:tgtEl>
                                          <p:spTgt spid="105"/>
                                        </p:tgtEl>
                                      </p:cBhvr>
                                    </p:animEffect>
                                  </p:childTnLst>
                                </p:cTn>
                              </p:par>
                              <p:par>
                                <p:cTn id="124" presetID="18" presetClass="entr" presetSubtype="12" fill="hold" nodeType="withEffect">
                                  <p:stCondLst>
                                    <p:cond delay="0"/>
                                  </p:stCondLst>
                                  <p:childTnLst>
                                    <p:set>
                                      <p:cBhvr>
                                        <p:cTn id="125" dur="1" fill="hold">
                                          <p:stCondLst>
                                            <p:cond delay="0"/>
                                          </p:stCondLst>
                                        </p:cTn>
                                        <p:tgtEl>
                                          <p:spTgt spid="112"/>
                                        </p:tgtEl>
                                        <p:attrNameLst>
                                          <p:attrName>style.visibility</p:attrName>
                                        </p:attrNameLst>
                                      </p:cBhvr>
                                      <p:to>
                                        <p:strVal val="visible"/>
                                      </p:to>
                                    </p:set>
                                    <p:animEffect transition="in" filter="strips(downLeft)">
                                      <p:cBhvr>
                                        <p:cTn id="126" dur="500"/>
                                        <p:tgtEl>
                                          <p:spTgt spid="112"/>
                                        </p:tgtEl>
                                      </p:cBhvr>
                                    </p:animEffect>
                                  </p:childTnLst>
                                </p:cTn>
                              </p:par>
                              <p:par>
                                <p:cTn id="127" presetID="18" presetClass="entr" presetSubtype="12" fill="hold" nodeType="withEffect">
                                  <p:stCondLst>
                                    <p:cond delay="0"/>
                                  </p:stCondLst>
                                  <p:childTnLst>
                                    <p:set>
                                      <p:cBhvr>
                                        <p:cTn id="128" dur="1" fill="hold">
                                          <p:stCondLst>
                                            <p:cond delay="0"/>
                                          </p:stCondLst>
                                        </p:cTn>
                                        <p:tgtEl>
                                          <p:spTgt spid="120"/>
                                        </p:tgtEl>
                                        <p:attrNameLst>
                                          <p:attrName>style.visibility</p:attrName>
                                        </p:attrNameLst>
                                      </p:cBhvr>
                                      <p:to>
                                        <p:strVal val="visible"/>
                                      </p:to>
                                    </p:set>
                                    <p:animEffect transition="in" filter="strips(downLeft)">
                                      <p:cBhvr>
                                        <p:cTn id="129" dur="500"/>
                                        <p:tgtEl>
                                          <p:spTgt spid="120"/>
                                        </p:tgtEl>
                                      </p:cBhvr>
                                    </p:animEffect>
                                  </p:childTnLst>
                                </p:cTn>
                              </p:par>
                              <p:par>
                                <p:cTn id="130" presetID="18" presetClass="entr" presetSubtype="12" fill="hold" nodeType="withEffect">
                                  <p:stCondLst>
                                    <p:cond delay="0"/>
                                  </p:stCondLst>
                                  <p:childTnLst>
                                    <p:set>
                                      <p:cBhvr>
                                        <p:cTn id="131" dur="1" fill="hold">
                                          <p:stCondLst>
                                            <p:cond delay="0"/>
                                          </p:stCondLst>
                                        </p:cTn>
                                        <p:tgtEl>
                                          <p:spTgt spid="130"/>
                                        </p:tgtEl>
                                        <p:attrNameLst>
                                          <p:attrName>style.visibility</p:attrName>
                                        </p:attrNameLst>
                                      </p:cBhvr>
                                      <p:to>
                                        <p:strVal val="visible"/>
                                      </p:to>
                                    </p:set>
                                    <p:animEffect transition="in" filter="strips(downLeft)">
                                      <p:cBhvr>
                                        <p:cTn id="132" dur="500"/>
                                        <p:tgtEl>
                                          <p:spTgt spid="130"/>
                                        </p:tgtEl>
                                      </p:cBhvr>
                                    </p:animEffect>
                                  </p:childTnLst>
                                </p:cTn>
                              </p:par>
                              <p:par>
                                <p:cTn id="133" presetID="18" presetClass="entr" presetSubtype="12" fill="hold" nodeType="withEffect">
                                  <p:stCondLst>
                                    <p:cond delay="0"/>
                                  </p:stCondLst>
                                  <p:childTnLst>
                                    <p:set>
                                      <p:cBhvr>
                                        <p:cTn id="134" dur="1" fill="hold">
                                          <p:stCondLst>
                                            <p:cond delay="0"/>
                                          </p:stCondLst>
                                        </p:cTn>
                                        <p:tgtEl>
                                          <p:spTgt spid="131"/>
                                        </p:tgtEl>
                                        <p:attrNameLst>
                                          <p:attrName>style.visibility</p:attrName>
                                        </p:attrNameLst>
                                      </p:cBhvr>
                                      <p:to>
                                        <p:strVal val="visible"/>
                                      </p:to>
                                    </p:set>
                                    <p:animEffect transition="in" filter="strips(downLeft)">
                                      <p:cBhvr>
                                        <p:cTn id="135" dur="500"/>
                                        <p:tgtEl>
                                          <p:spTgt spid="131"/>
                                        </p:tgtEl>
                                      </p:cBhvr>
                                    </p:animEffect>
                                  </p:childTnLst>
                                </p:cTn>
                              </p:par>
                              <p:par>
                                <p:cTn id="136" presetID="18" presetClass="entr" presetSubtype="12" fill="hold" nodeType="withEffect">
                                  <p:stCondLst>
                                    <p:cond delay="0"/>
                                  </p:stCondLst>
                                  <p:childTnLst>
                                    <p:set>
                                      <p:cBhvr>
                                        <p:cTn id="137" dur="1" fill="hold">
                                          <p:stCondLst>
                                            <p:cond delay="0"/>
                                          </p:stCondLst>
                                        </p:cTn>
                                        <p:tgtEl>
                                          <p:spTgt spid="134"/>
                                        </p:tgtEl>
                                        <p:attrNameLst>
                                          <p:attrName>style.visibility</p:attrName>
                                        </p:attrNameLst>
                                      </p:cBhvr>
                                      <p:to>
                                        <p:strVal val="visible"/>
                                      </p:to>
                                    </p:set>
                                    <p:animEffect transition="in" filter="strips(downLeft)">
                                      <p:cBhvr>
                                        <p:cTn id="138" dur="500"/>
                                        <p:tgtEl>
                                          <p:spTgt spid="134"/>
                                        </p:tgtEl>
                                      </p:cBhvr>
                                    </p:animEffect>
                                  </p:childTnLst>
                                </p:cTn>
                              </p:par>
                              <p:par>
                                <p:cTn id="139" presetID="18" presetClass="entr" presetSubtype="12" fill="hold" nodeType="withEffect">
                                  <p:stCondLst>
                                    <p:cond delay="0"/>
                                  </p:stCondLst>
                                  <p:childTnLst>
                                    <p:set>
                                      <p:cBhvr>
                                        <p:cTn id="140" dur="1" fill="hold">
                                          <p:stCondLst>
                                            <p:cond delay="0"/>
                                          </p:stCondLst>
                                        </p:cTn>
                                        <p:tgtEl>
                                          <p:spTgt spid="142"/>
                                        </p:tgtEl>
                                        <p:attrNameLst>
                                          <p:attrName>style.visibility</p:attrName>
                                        </p:attrNameLst>
                                      </p:cBhvr>
                                      <p:to>
                                        <p:strVal val="visible"/>
                                      </p:to>
                                    </p:set>
                                    <p:animEffect transition="in" filter="strips(downLeft)">
                                      <p:cBhvr>
                                        <p:cTn id="141" dur="500"/>
                                        <p:tgtEl>
                                          <p:spTgt spid="142"/>
                                        </p:tgtEl>
                                      </p:cBhvr>
                                    </p:animEffect>
                                  </p:childTnLst>
                                </p:cTn>
                              </p:par>
                              <p:par>
                                <p:cTn id="142" presetID="18" presetClass="entr" presetSubtype="12" fill="hold" nodeType="withEffect">
                                  <p:stCondLst>
                                    <p:cond delay="0"/>
                                  </p:stCondLst>
                                  <p:childTnLst>
                                    <p:set>
                                      <p:cBhvr>
                                        <p:cTn id="143" dur="1" fill="hold">
                                          <p:stCondLst>
                                            <p:cond delay="0"/>
                                          </p:stCondLst>
                                        </p:cTn>
                                        <p:tgtEl>
                                          <p:spTgt spid="143"/>
                                        </p:tgtEl>
                                        <p:attrNameLst>
                                          <p:attrName>style.visibility</p:attrName>
                                        </p:attrNameLst>
                                      </p:cBhvr>
                                      <p:to>
                                        <p:strVal val="visible"/>
                                      </p:to>
                                    </p:set>
                                    <p:animEffect transition="in" filter="strips(downLeft)">
                                      <p:cBhvr>
                                        <p:cTn id="144" dur="500"/>
                                        <p:tgtEl>
                                          <p:spTgt spid="143"/>
                                        </p:tgtEl>
                                      </p:cBhvr>
                                    </p:animEffect>
                                  </p:childTnLst>
                                </p:cTn>
                              </p:par>
                              <p:par>
                                <p:cTn id="145" presetID="18" presetClass="entr" presetSubtype="12" fill="hold" grpId="0" nodeType="withEffect">
                                  <p:stCondLst>
                                    <p:cond delay="0"/>
                                  </p:stCondLst>
                                  <p:childTnLst>
                                    <p:set>
                                      <p:cBhvr>
                                        <p:cTn id="146" dur="1" fill="hold">
                                          <p:stCondLst>
                                            <p:cond delay="0"/>
                                          </p:stCondLst>
                                        </p:cTn>
                                        <p:tgtEl>
                                          <p:spTgt spid="159"/>
                                        </p:tgtEl>
                                        <p:attrNameLst>
                                          <p:attrName>style.visibility</p:attrName>
                                        </p:attrNameLst>
                                      </p:cBhvr>
                                      <p:to>
                                        <p:strVal val="visible"/>
                                      </p:to>
                                    </p:set>
                                    <p:animEffect transition="in" filter="strips(downLeft)">
                                      <p:cBhvr>
                                        <p:cTn id="147" dur="500"/>
                                        <p:tgtEl>
                                          <p:spTgt spid="159"/>
                                        </p:tgtEl>
                                      </p:cBhvr>
                                    </p:animEffect>
                                  </p:childTnLst>
                                </p:cTn>
                              </p:par>
                              <p:par>
                                <p:cTn id="148" presetID="18" presetClass="entr" presetSubtype="12" fill="hold" grpId="0" nodeType="withEffect">
                                  <p:stCondLst>
                                    <p:cond delay="0"/>
                                  </p:stCondLst>
                                  <p:childTnLst>
                                    <p:set>
                                      <p:cBhvr>
                                        <p:cTn id="149" dur="1" fill="hold">
                                          <p:stCondLst>
                                            <p:cond delay="0"/>
                                          </p:stCondLst>
                                        </p:cTn>
                                        <p:tgtEl>
                                          <p:spTgt spid="160"/>
                                        </p:tgtEl>
                                        <p:attrNameLst>
                                          <p:attrName>style.visibility</p:attrName>
                                        </p:attrNameLst>
                                      </p:cBhvr>
                                      <p:to>
                                        <p:strVal val="visible"/>
                                      </p:to>
                                    </p:set>
                                    <p:animEffect transition="in" filter="strips(downLeft)">
                                      <p:cBhvr>
                                        <p:cTn id="150" dur="500"/>
                                        <p:tgtEl>
                                          <p:spTgt spid="160"/>
                                        </p:tgtEl>
                                      </p:cBhvr>
                                    </p:animEffect>
                                  </p:childTnLst>
                                </p:cTn>
                              </p:par>
                              <p:par>
                                <p:cTn id="151" presetID="18" presetClass="entr" presetSubtype="12" fill="hold" grpId="0" nodeType="withEffect">
                                  <p:stCondLst>
                                    <p:cond delay="0"/>
                                  </p:stCondLst>
                                  <p:childTnLst>
                                    <p:set>
                                      <p:cBhvr>
                                        <p:cTn id="152" dur="1" fill="hold">
                                          <p:stCondLst>
                                            <p:cond delay="0"/>
                                          </p:stCondLst>
                                        </p:cTn>
                                        <p:tgtEl>
                                          <p:spTgt spid="161"/>
                                        </p:tgtEl>
                                        <p:attrNameLst>
                                          <p:attrName>style.visibility</p:attrName>
                                        </p:attrNameLst>
                                      </p:cBhvr>
                                      <p:to>
                                        <p:strVal val="visible"/>
                                      </p:to>
                                    </p:set>
                                    <p:animEffect transition="in" filter="strips(downLeft)">
                                      <p:cBhvr>
                                        <p:cTn id="153" dur="500"/>
                                        <p:tgtEl>
                                          <p:spTgt spid="161"/>
                                        </p:tgtEl>
                                      </p:cBhvr>
                                    </p:animEffect>
                                  </p:childTnLst>
                                </p:cTn>
                              </p:par>
                              <p:par>
                                <p:cTn id="154" presetID="18" presetClass="entr" presetSubtype="12" fill="hold" grpId="0" nodeType="withEffect">
                                  <p:stCondLst>
                                    <p:cond delay="0"/>
                                  </p:stCondLst>
                                  <p:childTnLst>
                                    <p:set>
                                      <p:cBhvr>
                                        <p:cTn id="155" dur="1" fill="hold">
                                          <p:stCondLst>
                                            <p:cond delay="0"/>
                                          </p:stCondLst>
                                        </p:cTn>
                                        <p:tgtEl>
                                          <p:spTgt spid="164"/>
                                        </p:tgtEl>
                                        <p:attrNameLst>
                                          <p:attrName>style.visibility</p:attrName>
                                        </p:attrNameLst>
                                      </p:cBhvr>
                                      <p:to>
                                        <p:strVal val="visible"/>
                                      </p:to>
                                    </p:set>
                                    <p:animEffect transition="in" filter="strips(downLeft)">
                                      <p:cBhvr>
                                        <p:cTn id="156" dur="500"/>
                                        <p:tgtEl>
                                          <p:spTgt spid="164"/>
                                        </p:tgtEl>
                                      </p:cBhvr>
                                    </p:animEffect>
                                  </p:childTnLst>
                                </p:cTn>
                              </p:par>
                              <p:par>
                                <p:cTn id="157" presetID="18" presetClass="entr" presetSubtype="6" fill="hold" nodeType="withEffect">
                                  <p:stCondLst>
                                    <p:cond delay="0"/>
                                  </p:stCondLst>
                                  <p:childTnLst>
                                    <p:set>
                                      <p:cBhvr>
                                        <p:cTn id="158" dur="1" fill="hold">
                                          <p:stCondLst>
                                            <p:cond delay="0"/>
                                          </p:stCondLst>
                                        </p:cTn>
                                        <p:tgtEl>
                                          <p:spTgt spid="190"/>
                                        </p:tgtEl>
                                        <p:attrNameLst>
                                          <p:attrName>style.visibility</p:attrName>
                                        </p:attrNameLst>
                                      </p:cBhvr>
                                      <p:to>
                                        <p:strVal val="visible"/>
                                      </p:to>
                                    </p:set>
                                    <p:animEffect transition="in" filter="strips(downRight)">
                                      <p:cBhvr>
                                        <p:cTn id="159" dur="500"/>
                                        <p:tgtEl>
                                          <p:spTgt spid="190"/>
                                        </p:tgtEl>
                                      </p:cBhvr>
                                    </p:animEffect>
                                  </p:childTnLst>
                                </p:cTn>
                              </p:par>
                              <p:par>
                                <p:cTn id="160" presetID="18" presetClass="entr" presetSubtype="6" fill="hold" nodeType="withEffect">
                                  <p:stCondLst>
                                    <p:cond delay="0"/>
                                  </p:stCondLst>
                                  <p:childTnLst>
                                    <p:set>
                                      <p:cBhvr>
                                        <p:cTn id="161" dur="1" fill="hold">
                                          <p:stCondLst>
                                            <p:cond delay="0"/>
                                          </p:stCondLst>
                                        </p:cTn>
                                        <p:tgtEl>
                                          <p:spTgt spid="180"/>
                                        </p:tgtEl>
                                        <p:attrNameLst>
                                          <p:attrName>style.visibility</p:attrName>
                                        </p:attrNameLst>
                                      </p:cBhvr>
                                      <p:to>
                                        <p:strVal val="visible"/>
                                      </p:to>
                                    </p:set>
                                    <p:animEffect transition="in" filter="strips(downRight)">
                                      <p:cBhvr>
                                        <p:cTn id="162" dur="500"/>
                                        <p:tgtEl>
                                          <p:spTgt spid="180"/>
                                        </p:tgtEl>
                                      </p:cBhvr>
                                    </p:animEffect>
                                  </p:childTnLst>
                                </p:cTn>
                              </p:par>
                              <p:par>
                                <p:cTn id="163" presetID="1" presetClass="exit" presetSubtype="0" fill="hold" nodeType="withEffect">
                                  <p:stCondLst>
                                    <p:cond delay="0"/>
                                  </p:stCondLst>
                                  <p:childTnLst>
                                    <p:set>
                                      <p:cBhvr>
                                        <p:cTn id="164" dur="1" fill="hold">
                                          <p:stCondLst>
                                            <p:cond delay="0"/>
                                          </p:stCondLst>
                                        </p:cTn>
                                        <p:tgtEl>
                                          <p:spTgt spid="22"/>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23"/>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22" presetClass="entr" presetSubtype="8" fill="hold" grpId="0" nodeType="clickEffect">
                                  <p:stCondLst>
                                    <p:cond delay="0"/>
                                  </p:stCondLst>
                                  <p:childTnLst>
                                    <p:set>
                                      <p:cBhvr>
                                        <p:cTn id="170" dur="1" fill="hold">
                                          <p:stCondLst>
                                            <p:cond delay="0"/>
                                          </p:stCondLst>
                                        </p:cTn>
                                        <p:tgtEl>
                                          <p:spTgt spid="18"/>
                                        </p:tgtEl>
                                        <p:attrNameLst>
                                          <p:attrName>style.visibility</p:attrName>
                                        </p:attrNameLst>
                                      </p:cBhvr>
                                      <p:to>
                                        <p:strVal val="visible"/>
                                      </p:to>
                                    </p:set>
                                    <p:animEffect transition="in" filter="wipe(left)">
                                      <p:cBhvr>
                                        <p:cTn id="171" dur="500"/>
                                        <p:tgtEl>
                                          <p:spTgt spid="18"/>
                                        </p:tgtEl>
                                      </p:cBhvr>
                                    </p:animEffect>
                                  </p:childTnLst>
                                </p:cTn>
                              </p:par>
                              <p:par>
                                <p:cTn id="172" presetID="22" presetClass="entr" presetSubtype="8" fill="hold" nodeType="withEffect">
                                  <p:stCondLst>
                                    <p:cond delay="0"/>
                                  </p:stCondLst>
                                  <p:childTnLst>
                                    <p:set>
                                      <p:cBhvr>
                                        <p:cTn id="173" dur="1" fill="hold">
                                          <p:stCondLst>
                                            <p:cond delay="0"/>
                                          </p:stCondLst>
                                        </p:cTn>
                                        <p:tgtEl>
                                          <p:spTgt spid="19"/>
                                        </p:tgtEl>
                                        <p:attrNameLst>
                                          <p:attrName>style.visibility</p:attrName>
                                        </p:attrNameLst>
                                      </p:cBhvr>
                                      <p:to>
                                        <p:strVal val="visible"/>
                                      </p:to>
                                    </p:set>
                                    <p:animEffect transition="in" filter="wipe(left)">
                                      <p:cBhvr>
                                        <p:cTn id="174" dur="500"/>
                                        <p:tgtEl>
                                          <p:spTgt spid="19"/>
                                        </p:tgtEl>
                                      </p:cBhvr>
                                    </p:animEffect>
                                  </p:childTnLst>
                                </p:cTn>
                              </p:par>
                              <p:par>
                                <p:cTn id="175" presetID="22" presetClass="entr" presetSubtype="8" fill="hold" nodeType="withEffect">
                                  <p:stCondLst>
                                    <p:cond delay="0"/>
                                  </p:stCondLst>
                                  <p:childTnLst>
                                    <p:set>
                                      <p:cBhvr>
                                        <p:cTn id="176" dur="1" fill="hold">
                                          <p:stCondLst>
                                            <p:cond delay="0"/>
                                          </p:stCondLst>
                                        </p:cTn>
                                        <p:tgtEl>
                                          <p:spTgt spid="20"/>
                                        </p:tgtEl>
                                        <p:attrNameLst>
                                          <p:attrName>style.visibility</p:attrName>
                                        </p:attrNameLst>
                                      </p:cBhvr>
                                      <p:to>
                                        <p:strVal val="visible"/>
                                      </p:to>
                                    </p:set>
                                    <p:animEffect transition="in" filter="wipe(left)">
                                      <p:cBhvr>
                                        <p:cTn id="177" dur="500"/>
                                        <p:tgtEl>
                                          <p:spTgt spid="20"/>
                                        </p:tgtEl>
                                      </p:cBhvr>
                                    </p:animEffect>
                                  </p:childTnLst>
                                </p:cTn>
                              </p:par>
                              <p:par>
                                <p:cTn id="178" presetID="22" presetClass="entr" presetSubtype="8" fill="hold" grpId="0" nodeType="withEffect">
                                  <p:stCondLst>
                                    <p:cond delay="0"/>
                                  </p:stCondLst>
                                  <p:childTnLst>
                                    <p:set>
                                      <p:cBhvr>
                                        <p:cTn id="179" dur="1" fill="hold">
                                          <p:stCondLst>
                                            <p:cond delay="0"/>
                                          </p:stCondLst>
                                        </p:cTn>
                                        <p:tgtEl>
                                          <p:spTgt spid="13"/>
                                        </p:tgtEl>
                                        <p:attrNameLst>
                                          <p:attrName>style.visibility</p:attrName>
                                        </p:attrNameLst>
                                      </p:cBhvr>
                                      <p:to>
                                        <p:strVal val="visible"/>
                                      </p:to>
                                    </p:set>
                                    <p:animEffect transition="in" filter="wipe(left)">
                                      <p:cBhvr>
                                        <p:cTn id="180" dur="500"/>
                                        <p:tgtEl>
                                          <p:spTgt spid="13"/>
                                        </p:tgtEl>
                                      </p:cBhvr>
                                    </p:animEffect>
                                  </p:childTnLst>
                                </p:cTn>
                              </p:par>
                              <p:par>
                                <p:cTn id="181" presetID="22" presetClass="entr" presetSubtype="8" fill="hold" grpId="0" nodeType="withEffect">
                                  <p:stCondLst>
                                    <p:cond delay="0"/>
                                  </p:stCondLst>
                                  <p:childTnLst>
                                    <p:set>
                                      <p:cBhvr>
                                        <p:cTn id="182" dur="1" fill="hold">
                                          <p:stCondLst>
                                            <p:cond delay="0"/>
                                          </p:stCondLst>
                                        </p:cTn>
                                        <p:tgtEl>
                                          <p:spTgt spid="21"/>
                                        </p:tgtEl>
                                        <p:attrNameLst>
                                          <p:attrName>style.visibility</p:attrName>
                                        </p:attrNameLst>
                                      </p:cBhvr>
                                      <p:to>
                                        <p:strVal val="visible"/>
                                      </p:to>
                                    </p:set>
                                    <p:animEffect transition="in" filter="wipe(left)">
                                      <p:cBhvr>
                                        <p:cTn id="183" dur="500"/>
                                        <p:tgtEl>
                                          <p:spTgt spid="21"/>
                                        </p:tgtEl>
                                      </p:cBhvr>
                                    </p:animEffect>
                                  </p:childTnLst>
                                </p:cTn>
                              </p:par>
                              <p:par>
                                <p:cTn id="184" presetID="22" presetClass="exit" presetSubtype="8" fill="hold" nodeType="withEffect">
                                  <p:stCondLst>
                                    <p:cond delay="0"/>
                                  </p:stCondLst>
                                  <p:childTnLst>
                                    <p:animEffect transition="out" filter="wipe(left)">
                                      <p:cBhvr>
                                        <p:cTn id="185" dur="500"/>
                                        <p:tgtEl>
                                          <p:spTgt spid="6"/>
                                        </p:tgtEl>
                                      </p:cBhvr>
                                    </p:animEffect>
                                    <p:set>
                                      <p:cBhvr>
                                        <p:cTn id="186" dur="1" fill="hold">
                                          <p:stCondLst>
                                            <p:cond delay="499"/>
                                          </p:stCondLst>
                                        </p:cTn>
                                        <p:tgtEl>
                                          <p:spTgt spid="6"/>
                                        </p:tgtEl>
                                        <p:attrNameLst>
                                          <p:attrName>style.visibility</p:attrName>
                                        </p:attrNameLst>
                                      </p:cBhvr>
                                      <p:to>
                                        <p:strVal val="hidden"/>
                                      </p:to>
                                    </p:set>
                                  </p:childTnLst>
                                </p:cTn>
                              </p:par>
                              <p:par>
                                <p:cTn id="187" presetID="18" presetClass="entr" presetSubtype="6" fill="hold" nodeType="withEffect">
                                  <p:stCondLst>
                                    <p:cond delay="0"/>
                                  </p:stCondLst>
                                  <p:childTnLst>
                                    <p:set>
                                      <p:cBhvr>
                                        <p:cTn id="188" dur="1" fill="hold">
                                          <p:stCondLst>
                                            <p:cond delay="0"/>
                                          </p:stCondLst>
                                        </p:cTn>
                                        <p:tgtEl>
                                          <p:spTgt spid="128"/>
                                        </p:tgtEl>
                                        <p:attrNameLst>
                                          <p:attrName>style.visibility</p:attrName>
                                        </p:attrNameLst>
                                      </p:cBhvr>
                                      <p:to>
                                        <p:strVal val="visible"/>
                                      </p:to>
                                    </p:set>
                                    <p:animEffect transition="in" filter="strips(downRight)">
                                      <p:cBhvr>
                                        <p:cTn id="189" dur="500"/>
                                        <p:tgtEl>
                                          <p:spTgt spid="128"/>
                                        </p:tgtEl>
                                      </p:cBhvr>
                                    </p:animEffect>
                                  </p:childTnLst>
                                </p:cTn>
                              </p:par>
                              <p:par>
                                <p:cTn id="190" presetID="18" presetClass="entr" presetSubtype="6" fill="hold" nodeType="withEffect">
                                  <p:stCondLst>
                                    <p:cond delay="0"/>
                                  </p:stCondLst>
                                  <p:childTnLst>
                                    <p:set>
                                      <p:cBhvr>
                                        <p:cTn id="191" dur="1" fill="hold">
                                          <p:stCondLst>
                                            <p:cond delay="0"/>
                                          </p:stCondLst>
                                        </p:cTn>
                                        <p:tgtEl>
                                          <p:spTgt spid="129"/>
                                        </p:tgtEl>
                                        <p:attrNameLst>
                                          <p:attrName>style.visibility</p:attrName>
                                        </p:attrNameLst>
                                      </p:cBhvr>
                                      <p:to>
                                        <p:strVal val="visible"/>
                                      </p:to>
                                    </p:set>
                                    <p:animEffect transition="in" filter="strips(downRight)">
                                      <p:cBhvr>
                                        <p:cTn id="192" dur="500"/>
                                        <p:tgtEl>
                                          <p:spTgt spid="129"/>
                                        </p:tgtEl>
                                      </p:cBhvr>
                                    </p:animEffect>
                                  </p:childTnLst>
                                </p:cTn>
                              </p:par>
                              <p:par>
                                <p:cTn id="193" presetID="18" presetClass="entr" presetSubtype="6" fill="hold" grpId="0" nodeType="withEffect">
                                  <p:stCondLst>
                                    <p:cond delay="0"/>
                                  </p:stCondLst>
                                  <p:childTnLst>
                                    <p:set>
                                      <p:cBhvr>
                                        <p:cTn id="194" dur="1" fill="hold">
                                          <p:stCondLst>
                                            <p:cond delay="0"/>
                                          </p:stCondLst>
                                        </p:cTn>
                                        <p:tgtEl>
                                          <p:spTgt spid="146"/>
                                        </p:tgtEl>
                                        <p:attrNameLst>
                                          <p:attrName>style.visibility</p:attrName>
                                        </p:attrNameLst>
                                      </p:cBhvr>
                                      <p:to>
                                        <p:strVal val="visible"/>
                                      </p:to>
                                    </p:set>
                                    <p:animEffect transition="in" filter="strips(downRight)">
                                      <p:cBhvr>
                                        <p:cTn id="195" dur="500"/>
                                        <p:tgtEl>
                                          <p:spTgt spid="146"/>
                                        </p:tgtEl>
                                      </p:cBhvr>
                                    </p:animEffect>
                                  </p:childTnLst>
                                </p:cTn>
                              </p:par>
                              <p:par>
                                <p:cTn id="196" presetID="18" presetClass="entr" presetSubtype="6" fill="hold" grpId="0" nodeType="withEffect">
                                  <p:stCondLst>
                                    <p:cond delay="0"/>
                                  </p:stCondLst>
                                  <p:childTnLst>
                                    <p:set>
                                      <p:cBhvr>
                                        <p:cTn id="197" dur="1" fill="hold">
                                          <p:stCondLst>
                                            <p:cond delay="0"/>
                                          </p:stCondLst>
                                        </p:cTn>
                                        <p:tgtEl>
                                          <p:spTgt spid="147"/>
                                        </p:tgtEl>
                                        <p:attrNameLst>
                                          <p:attrName>style.visibility</p:attrName>
                                        </p:attrNameLst>
                                      </p:cBhvr>
                                      <p:to>
                                        <p:strVal val="visible"/>
                                      </p:to>
                                    </p:set>
                                    <p:animEffect transition="in" filter="strips(downRight)">
                                      <p:cBhvr>
                                        <p:cTn id="198" dur="500"/>
                                        <p:tgtEl>
                                          <p:spTgt spid="147"/>
                                        </p:tgtEl>
                                      </p:cBhvr>
                                    </p:animEffect>
                                  </p:childTnLst>
                                </p:cTn>
                              </p:par>
                              <p:par>
                                <p:cTn id="199" presetID="18" presetClass="entr" presetSubtype="6" fill="hold" grpId="0" nodeType="withEffect">
                                  <p:stCondLst>
                                    <p:cond delay="0"/>
                                  </p:stCondLst>
                                  <p:childTnLst>
                                    <p:set>
                                      <p:cBhvr>
                                        <p:cTn id="200" dur="1" fill="hold">
                                          <p:stCondLst>
                                            <p:cond delay="0"/>
                                          </p:stCondLst>
                                        </p:cTn>
                                        <p:tgtEl>
                                          <p:spTgt spid="163"/>
                                        </p:tgtEl>
                                        <p:attrNameLst>
                                          <p:attrName>style.visibility</p:attrName>
                                        </p:attrNameLst>
                                      </p:cBhvr>
                                      <p:to>
                                        <p:strVal val="visible"/>
                                      </p:to>
                                    </p:set>
                                    <p:animEffect transition="in" filter="strips(downRight)">
                                      <p:cBhvr>
                                        <p:cTn id="201" dur="500"/>
                                        <p:tgtEl>
                                          <p:spTgt spid="163"/>
                                        </p:tgtEl>
                                      </p:cBhvr>
                                    </p:animEffect>
                                  </p:childTnLst>
                                </p:cTn>
                              </p:par>
                              <p:par>
                                <p:cTn id="202" presetID="18" presetClass="entr" presetSubtype="6" fill="hold" nodeType="withEffect">
                                  <p:stCondLst>
                                    <p:cond delay="0"/>
                                  </p:stCondLst>
                                  <p:childTnLst>
                                    <p:set>
                                      <p:cBhvr>
                                        <p:cTn id="203" dur="1" fill="hold">
                                          <p:stCondLst>
                                            <p:cond delay="0"/>
                                          </p:stCondLst>
                                        </p:cTn>
                                        <p:tgtEl>
                                          <p:spTgt spid="152"/>
                                        </p:tgtEl>
                                        <p:attrNameLst>
                                          <p:attrName>style.visibility</p:attrName>
                                        </p:attrNameLst>
                                      </p:cBhvr>
                                      <p:to>
                                        <p:strVal val="visible"/>
                                      </p:to>
                                    </p:set>
                                    <p:animEffect transition="in" filter="strips(downRight)">
                                      <p:cBhvr>
                                        <p:cTn id="204" dur="500"/>
                                        <p:tgtEl>
                                          <p:spTgt spid="152"/>
                                        </p:tgtEl>
                                      </p:cBhvr>
                                    </p:animEffect>
                                  </p:childTnLst>
                                </p:cTn>
                              </p:par>
                              <p:par>
                                <p:cTn id="205" presetID="18" presetClass="entr" presetSubtype="6" fill="hold" nodeType="withEffect">
                                  <p:stCondLst>
                                    <p:cond delay="0"/>
                                  </p:stCondLst>
                                  <p:childTnLst>
                                    <p:set>
                                      <p:cBhvr>
                                        <p:cTn id="206" dur="1" fill="hold">
                                          <p:stCondLst>
                                            <p:cond delay="0"/>
                                          </p:stCondLst>
                                        </p:cTn>
                                        <p:tgtEl>
                                          <p:spTgt spid="151"/>
                                        </p:tgtEl>
                                        <p:attrNameLst>
                                          <p:attrName>style.visibility</p:attrName>
                                        </p:attrNameLst>
                                      </p:cBhvr>
                                      <p:to>
                                        <p:strVal val="visible"/>
                                      </p:to>
                                    </p:set>
                                    <p:animEffect transition="in" filter="strips(downRight)">
                                      <p:cBhvr>
                                        <p:cTn id="207" dur="500"/>
                                        <p:tgtEl>
                                          <p:spTgt spid="151"/>
                                        </p:tgtEl>
                                      </p:cBhvr>
                                    </p:animEffect>
                                  </p:childTnLst>
                                </p:cTn>
                              </p:par>
                              <p:par>
                                <p:cTn id="208" presetID="18" presetClass="entr" presetSubtype="6" fill="hold" grpId="0" nodeType="withEffect">
                                  <p:stCondLst>
                                    <p:cond delay="0"/>
                                  </p:stCondLst>
                                  <p:childTnLst>
                                    <p:set>
                                      <p:cBhvr>
                                        <p:cTn id="209" dur="1" fill="hold">
                                          <p:stCondLst>
                                            <p:cond delay="0"/>
                                          </p:stCondLst>
                                        </p:cTn>
                                        <p:tgtEl>
                                          <p:spTgt spid="154"/>
                                        </p:tgtEl>
                                        <p:attrNameLst>
                                          <p:attrName>style.visibility</p:attrName>
                                        </p:attrNameLst>
                                      </p:cBhvr>
                                      <p:to>
                                        <p:strVal val="visible"/>
                                      </p:to>
                                    </p:set>
                                    <p:animEffect transition="in" filter="strips(downRight)">
                                      <p:cBhvr>
                                        <p:cTn id="210" dur="500"/>
                                        <p:tgtEl>
                                          <p:spTgt spid="154"/>
                                        </p:tgtEl>
                                      </p:cBhvr>
                                    </p:animEffect>
                                  </p:childTnLst>
                                </p:cTn>
                              </p:par>
                              <p:par>
                                <p:cTn id="211" presetID="18" presetClass="entr" presetSubtype="6" fill="hold" grpId="0" nodeType="withEffect">
                                  <p:stCondLst>
                                    <p:cond delay="0"/>
                                  </p:stCondLst>
                                  <p:childTnLst>
                                    <p:set>
                                      <p:cBhvr>
                                        <p:cTn id="212" dur="1" fill="hold">
                                          <p:stCondLst>
                                            <p:cond delay="0"/>
                                          </p:stCondLst>
                                        </p:cTn>
                                        <p:tgtEl>
                                          <p:spTgt spid="153"/>
                                        </p:tgtEl>
                                        <p:attrNameLst>
                                          <p:attrName>style.visibility</p:attrName>
                                        </p:attrNameLst>
                                      </p:cBhvr>
                                      <p:to>
                                        <p:strVal val="visible"/>
                                      </p:to>
                                    </p:set>
                                    <p:animEffect transition="in" filter="strips(downRight)">
                                      <p:cBhvr>
                                        <p:cTn id="213" dur="500"/>
                                        <p:tgtEl>
                                          <p:spTgt spid="153"/>
                                        </p:tgtEl>
                                      </p:cBhvr>
                                    </p:animEffect>
                                  </p:childTnLst>
                                </p:cTn>
                              </p:par>
                              <p:par>
                                <p:cTn id="214" presetID="18" presetClass="entr" presetSubtype="12" fill="hold" nodeType="withEffect">
                                  <p:stCondLst>
                                    <p:cond delay="0"/>
                                  </p:stCondLst>
                                  <p:childTnLst>
                                    <p:set>
                                      <p:cBhvr>
                                        <p:cTn id="215" dur="1" fill="hold">
                                          <p:stCondLst>
                                            <p:cond delay="0"/>
                                          </p:stCondLst>
                                        </p:cTn>
                                        <p:tgtEl>
                                          <p:spTgt spid="155"/>
                                        </p:tgtEl>
                                        <p:attrNameLst>
                                          <p:attrName>style.visibility</p:attrName>
                                        </p:attrNameLst>
                                      </p:cBhvr>
                                      <p:to>
                                        <p:strVal val="visible"/>
                                      </p:to>
                                    </p:set>
                                    <p:animEffect transition="in" filter="strips(downLeft)">
                                      <p:cBhvr>
                                        <p:cTn id="216" dur="500"/>
                                        <p:tgtEl>
                                          <p:spTgt spid="155"/>
                                        </p:tgtEl>
                                      </p:cBhvr>
                                    </p:animEffect>
                                  </p:childTnLst>
                                </p:cTn>
                              </p:par>
                              <p:par>
                                <p:cTn id="217" presetID="18" presetClass="entr" presetSubtype="12" fill="hold" nodeType="withEffect">
                                  <p:stCondLst>
                                    <p:cond delay="0"/>
                                  </p:stCondLst>
                                  <p:childTnLst>
                                    <p:set>
                                      <p:cBhvr>
                                        <p:cTn id="218" dur="1" fill="hold">
                                          <p:stCondLst>
                                            <p:cond delay="0"/>
                                          </p:stCondLst>
                                        </p:cTn>
                                        <p:tgtEl>
                                          <p:spTgt spid="156"/>
                                        </p:tgtEl>
                                        <p:attrNameLst>
                                          <p:attrName>style.visibility</p:attrName>
                                        </p:attrNameLst>
                                      </p:cBhvr>
                                      <p:to>
                                        <p:strVal val="visible"/>
                                      </p:to>
                                    </p:set>
                                    <p:animEffect transition="in" filter="strips(downLeft)">
                                      <p:cBhvr>
                                        <p:cTn id="219" dur="500"/>
                                        <p:tgtEl>
                                          <p:spTgt spid="156"/>
                                        </p:tgtEl>
                                      </p:cBhvr>
                                    </p:animEffect>
                                  </p:childTnLst>
                                </p:cTn>
                              </p:par>
                              <p:par>
                                <p:cTn id="220" presetID="18" presetClass="entr" presetSubtype="6" fill="hold" grpId="0" nodeType="withEffect">
                                  <p:stCondLst>
                                    <p:cond delay="0"/>
                                  </p:stCondLst>
                                  <p:childTnLst>
                                    <p:set>
                                      <p:cBhvr>
                                        <p:cTn id="221" dur="1" fill="hold">
                                          <p:stCondLst>
                                            <p:cond delay="0"/>
                                          </p:stCondLst>
                                        </p:cTn>
                                        <p:tgtEl>
                                          <p:spTgt spid="158"/>
                                        </p:tgtEl>
                                        <p:attrNameLst>
                                          <p:attrName>style.visibility</p:attrName>
                                        </p:attrNameLst>
                                      </p:cBhvr>
                                      <p:to>
                                        <p:strVal val="visible"/>
                                      </p:to>
                                    </p:set>
                                    <p:animEffect transition="in" filter="strips(downRight)">
                                      <p:cBhvr>
                                        <p:cTn id="222" dur="500"/>
                                        <p:tgtEl>
                                          <p:spTgt spid="158"/>
                                        </p:tgtEl>
                                      </p:cBhvr>
                                    </p:animEffect>
                                  </p:childTnLst>
                                </p:cTn>
                              </p:par>
                              <p:par>
                                <p:cTn id="223" presetID="18" presetClass="entr" presetSubtype="6" fill="hold" grpId="0" nodeType="withEffect">
                                  <p:stCondLst>
                                    <p:cond delay="0"/>
                                  </p:stCondLst>
                                  <p:childTnLst>
                                    <p:set>
                                      <p:cBhvr>
                                        <p:cTn id="224" dur="1" fill="hold">
                                          <p:stCondLst>
                                            <p:cond delay="0"/>
                                          </p:stCondLst>
                                        </p:cTn>
                                        <p:tgtEl>
                                          <p:spTgt spid="157"/>
                                        </p:tgtEl>
                                        <p:attrNameLst>
                                          <p:attrName>style.visibility</p:attrName>
                                        </p:attrNameLst>
                                      </p:cBhvr>
                                      <p:to>
                                        <p:strVal val="visible"/>
                                      </p:to>
                                    </p:set>
                                    <p:animEffect transition="in" filter="strips(downRight)">
                                      <p:cBhvr>
                                        <p:cTn id="225"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16" grpId="0"/>
      <p:bldP spid="17" grpId="0"/>
      <p:bldP spid="18" grpId="0"/>
      <p:bldP spid="21" grpId="0"/>
      <p:bldP spid="23" grpId="0"/>
      <p:bldP spid="23" grpId="1"/>
      <p:bldP spid="82" grpId="0"/>
      <p:bldP spid="87" grpId="0"/>
      <p:bldP spid="88" grpId="0"/>
      <p:bldP spid="106" grpId="0"/>
      <p:bldP spid="110" grpId="0"/>
      <p:bldP spid="111" grpId="0"/>
      <p:bldP spid="146" grpId="0"/>
      <p:bldP spid="147" grpId="0"/>
      <p:bldP spid="153" grpId="0"/>
      <p:bldP spid="154" grpId="0"/>
      <p:bldP spid="157" grpId="0"/>
      <p:bldP spid="158" grpId="0"/>
      <p:bldP spid="159" grpId="0"/>
      <p:bldP spid="160" grpId="0"/>
      <p:bldP spid="161" grpId="0"/>
      <p:bldP spid="162" grpId="0"/>
      <p:bldP spid="163" grpId="0"/>
      <p:bldP spid="16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LDFs with MARTA </a:t>
            </a:r>
            <a:r>
              <a:rPr lang="en-GB" sz="1400" b="0" dirty="0" smtClean="0">
                <a:solidFill>
                  <a:prstClr val="white"/>
                </a:solidFill>
                <a:latin typeface="Calibri" panose="020F0502020204030204"/>
                <a:ea typeface="+mn-ea"/>
                <a:cs typeface="+mn-cs"/>
              </a:rPr>
              <a:t>(Muon </a:t>
            </a:r>
            <a:r>
              <a:rPr lang="en-GB" sz="1400" b="0" dirty="0">
                <a:solidFill>
                  <a:prstClr val="white"/>
                </a:solidFill>
                <a:latin typeface="Calibri" panose="020F0502020204030204"/>
                <a:ea typeface="+mn-ea"/>
                <a:cs typeface="+mn-cs"/>
              </a:rPr>
              <a:t>Auger RPC for the Tank </a:t>
            </a:r>
            <a:r>
              <a:rPr lang="en-GB" sz="1400" b="0" dirty="0" smtClean="0">
                <a:solidFill>
                  <a:prstClr val="white"/>
                </a:solidFill>
                <a:latin typeface="Calibri" panose="020F0502020204030204"/>
                <a:ea typeface="+mn-ea"/>
                <a:cs typeface="+mn-cs"/>
              </a:rPr>
              <a:t>Array)</a:t>
            </a:r>
            <a:endParaRPr lang="en-US" dirty="0"/>
          </a:p>
        </p:txBody>
      </p:sp>
      <p:sp>
        <p:nvSpPr>
          <p:cNvPr id="3" name="Slide Number Placeholder 2"/>
          <p:cNvSpPr>
            <a:spLocks noGrp="1"/>
          </p:cNvSpPr>
          <p:nvPr>
            <p:ph type="sldNum" sz="quarter" idx="12"/>
          </p:nvPr>
        </p:nvSpPr>
        <p:spPr/>
        <p:txBody>
          <a:bodyPr/>
          <a:lstStyle/>
          <a:p>
            <a:fld id="{8745C66F-FC7B-4C52-931F-EAABACA1CBDF}" type="slidenum">
              <a:rPr lang="en-US" smtClean="0"/>
              <a:pPr/>
              <a:t>30</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014" y="1289671"/>
            <a:ext cx="2400757" cy="1971733"/>
          </a:xfrm>
          <a:prstGeom prst="rect">
            <a:avLst/>
          </a:prstGeom>
        </p:spPr>
      </p:pic>
      <p:sp>
        <p:nvSpPr>
          <p:cNvPr id="7" name="Rounded Rectangle 6"/>
          <p:cNvSpPr/>
          <p:nvPr/>
        </p:nvSpPr>
        <p:spPr>
          <a:xfrm>
            <a:off x="216229" y="1070858"/>
            <a:ext cx="4000171" cy="52591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smtClean="0">
                <a:solidFill>
                  <a:schemeClr val="bg1"/>
                </a:solidFill>
                <a:latin typeface="Calibri" pitchFamily="34" charset="0"/>
                <a:cs typeface="Arial" pitchFamily="34" charset="0"/>
              </a:rPr>
              <a:t>MARTA: </a:t>
            </a:r>
            <a:r>
              <a:rPr lang="en-GB" sz="1400" dirty="0"/>
              <a:t>Muon Auger RPC for the Tank </a:t>
            </a:r>
            <a:r>
              <a:rPr lang="en-GB" sz="1400" dirty="0" smtClean="0"/>
              <a:t>Array</a:t>
            </a:r>
            <a:endParaRPr lang="en-US" sz="1400" dirty="0">
              <a:solidFill>
                <a:schemeClr val="bg1"/>
              </a:solidFill>
              <a:latin typeface="Calibri" pitchFamily="34" charset="0"/>
              <a:cs typeface="Arial"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23644" r="50186" b="25907"/>
          <a:stretch/>
        </p:blipFill>
        <p:spPr>
          <a:xfrm>
            <a:off x="686213" y="5088118"/>
            <a:ext cx="3079807" cy="1241038"/>
          </a:xfrm>
          <a:prstGeom prst="rect">
            <a:avLst/>
          </a:prstGeom>
        </p:spPr>
      </p:pic>
      <p:pic>
        <p:nvPicPr>
          <p:cNvPr id="12" name="Picture 11"/>
          <p:cNvPicPr>
            <a:picLocks noChangeAspect="1"/>
          </p:cNvPicPr>
          <p:nvPr/>
        </p:nvPicPr>
        <p:blipFill>
          <a:blip r:embed="rId5"/>
          <a:stretch>
            <a:fillRect/>
          </a:stretch>
        </p:blipFill>
        <p:spPr>
          <a:xfrm>
            <a:off x="4832105" y="3816658"/>
            <a:ext cx="4060375" cy="2651702"/>
          </a:xfrm>
          <a:prstGeom prst="rect">
            <a:avLst/>
          </a:prstGeom>
        </p:spPr>
      </p:pic>
      <p:sp>
        <p:nvSpPr>
          <p:cNvPr id="16" name="Rounded Rectangle 15"/>
          <p:cNvSpPr/>
          <p:nvPr/>
        </p:nvSpPr>
        <p:spPr>
          <a:xfrm>
            <a:off x="5047545" y="2275426"/>
            <a:ext cx="3769805" cy="782836"/>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5194150" y="2368512"/>
                <a:ext cx="3398686" cy="6141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PT" sz="1600" b="0" i="1" smtClean="0">
                          <a:solidFill>
                            <a:schemeClr val="tx1"/>
                          </a:solidFill>
                          <a:latin typeface="Cambria Math" panose="02040503050406030204" pitchFamily="18" charset="0"/>
                        </a:rPr>
                        <m:t>𝜌</m:t>
                      </m:r>
                      <m:d>
                        <m:dPr>
                          <m:ctrlPr>
                            <a:rPr lang="pt-PT" sz="1600" b="0" i="1" smtClean="0">
                              <a:solidFill>
                                <a:schemeClr val="tx1"/>
                              </a:solidFill>
                              <a:latin typeface="Cambria Math" panose="02040503050406030204" pitchFamily="18" charset="0"/>
                            </a:rPr>
                          </m:ctrlPr>
                        </m:dPr>
                        <m:e>
                          <m:r>
                            <a:rPr lang="pt-PT" sz="1600" b="0" i="1" smtClean="0">
                              <a:solidFill>
                                <a:schemeClr val="tx1"/>
                              </a:solidFill>
                              <a:latin typeface="Cambria Math" panose="02040503050406030204" pitchFamily="18" charset="0"/>
                            </a:rPr>
                            <m:t>𝑟</m:t>
                          </m:r>
                        </m:e>
                      </m:d>
                      <m:r>
                        <a:rPr lang="pt-PT" sz="1600" b="0" i="1" smtClean="0">
                          <a:solidFill>
                            <a:schemeClr val="tx1"/>
                          </a:solidFill>
                          <a:latin typeface="Cambria Math" panose="02040503050406030204" pitchFamily="18" charset="0"/>
                        </a:rPr>
                        <m:t>=</m:t>
                      </m:r>
                      <m:sSub>
                        <m:sSubPr>
                          <m:ctrlPr>
                            <a:rPr lang="pt-PT" sz="1600" b="0" i="1" smtClean="0">
                              <a:solidFill>
                                <a:schemeClr val="tx1"/>
                              </a:solidFill>
                              <a:latin typeface="Cambria Math" panose="02040503050406030204" pitchFamily="18" charset="0"/>
                            </a:rPr>
                          </m:ctrlPr>
                        </m:sSubPr>
                        <m:e>
                          <m:r>
                            <a:rPr lang="pt-PT" sz="1600" b="0" i="1" smtClean="0">
                              <a:solidFill>
                                <a:schemeClr val="tx1"/>
                              </a:solidFill>
                              <a:latin typeface="Cambria Math" panose="02040503050406030204" pitchFamily="18" charset="0"/>
                            </a:rPr>
                            <m:t>𝜌</m:t>
                          </m:r>
                        </m:e>
                        <m:sub>
                          <m:r>
                            <a:rPr lang="pt-PT" sz="1600" b="0" i="1" smtClean="0">
                              <a:solidFill>
                                <a:schemeClr val="tx1"/>
                              </a:solidFill>
                              <a:latin typeface="Cambria Math" panose="02040503050406030204" pitchFamily="18" charset="0"/>
                            </a:rPr>
                            <m:t>1000</m:t>
                          </m:r>
                        </m:sub>
                      </m:sSub>
                      <m:sSup>
                        <m:sSupPr>
                          <m:ctrlPr>
                            <a:rPr lang="pt-PT" sz="1600" b="0" i="1" smtClean="0">
                              <a:solidFill>
                                <a:schemeClr val="tx1"/>
                              </a:solidFill>
                              <a:latin typeface="Cambria Math" panose="02040503050406030204" pitchFamily="18" charset="0"/>
                            </a:rPr>
                          </m:ctrlPr>
                        </m:sSupPr>
                        <m:e>
                          <m:d>
                            <m:dPr>
                              <m:ctrlPr>
                                <a:rPr lang="pt-PT" sz="1600" b="0" i="1" smtClean="0">
                                  <a:solidFill>
                                    <a:schemeClr val="tx1"/>
                                  </a:solidFill>
                                  <a:latin typeface="Cambria Math" panose="02040503050406030204" pitchFamily="18" charset="0"/>
                                </a:rPr>
                              </m:ctrlPr>
                            </m:dPr>
                            <m:e>
                              <m:f>
                                <m:fPr>
                                  <m:ctrlPr>
                                    <a:rPr lang="pt-PT" sz="1600" b="0" i="1" smtClean="0">
                                      <a:solidFill>
                                        <a:schemeClr val="tx1"/>
                                      </a:solidFill>
                                      <a:latin typeface="Cambria Math" panose="02040503050406030204" pitchFamily="18" charset="0"/>
                                    </a:rPr>
                                  </m:ctrlPr>
                                </m:fPr>
                                <m:num>
                                  <m:r>
                                    <a:rPr lang="pt-PT" sz="1600" b="0" i="1" smtClean="0">
                                      <a:solidFill>
                                        <a:schemeClr val="tx1"/>
                                      </a:solidFill>
                                      <a:latin typeface="Cambria Math" panose="02040503050406030204" pitchFamily="18" charset="0"/>
                                    </a:rPr>
                                    <m:t>𝑟</m:t>
                                  </m:r>
                                </m:num>
                                <m:den>
                                  <m:r>
                                    <a:rPr lang="pt-PT" sz="1600" b="0" i="1" smtClean="0">
                                      <a:solidFill>
                                        <a:schemeClr val="tx1"/>
                                      </a:solidFill>
                                      <a:latin typeface="Cambria Math" panose="02040503050406030204" pitchFamily="18" charset="0"/>
                                    </a:rPr>
                                    <m:t>1000</m:t>
                                  </m:r>
                                </m:den>
                              </m:f>
                            </m:e>
                          </m:d>
                        </m:e>
                        <m:sup>
                          <m:r>
                            <a:rPr lang="pt-PT" sz="1600" b="0" i="1" smtClean="0">
                              <a:solidFill>
                                <a:schemeClr val="tx1"/>
                              </a:solidFill>
                              <a:latin typeface="Cambria Math" panose="02040503050406030204" pitchFamily="18" charset="0"/>
                            </a:rPr>
                            <m:t>𝛽</m:t>
                          </m:r>
                        </m:sup>
                      </m:sSup>
                      <m:sSup>
                        <m:sSupPr>
                          <m:ctrlPr>
                            <a:rPr lang="pt-PT" sz="1600" b="0" i="1" smtClean="0">
                              <a:solidFill>
                                <a:schemeClr val="tx1"/>
                              </a:solidFill>
                              <a:latin typeface="Cambria Math" panose="02040503050406030204" pitchFamily="18" charset="0"/>
                            </a:rPr>
                          </m:ctrlPr>
                        </m:sSupPr>
                        <m:e>
                          <m:d>
                            <m:dPr>
                              <m:ctrlPr>
                                <a:rPr lang="pt-PT" sz="1600" b="0" i="1" smtClean="0">
                                  <a:solidFill>
                                    <a:schemeClr val="tx1"/>
                                  </a:solidFill>
                                  <a:latin typeface="Cambria Math" panose="02040503050406030204" pitchFamily="18" charset="0"/>
                                </a:rPr>
                              </m:ctrlPr>
                            </m:dPr>
                            <m:e>
                              <m:f>
                                <m:fPr>
                                  <m:ctrlPr>
                                    <a:rPr lang="pt-PT" sz="1600" b="0" i="1" smtClean="0">
                                      <a:solidFill>
                                        <a:schemeClr val="tx1"/>
                                      </a:solidFill>
                                      <a:latin typeface="Cambria Math" panose="02040503050406030204" pitchFamily="18" charset="0"/>
                                    </a:rPr>
                                  </m:ctrlPr>
                                </m:fPr>
                                <m:num>
                                  <m:r>
                                    <a:rPr lang="pt-PT" sz="1600" b="0" i="1" smtClean="0">
                                      <a:solidFill>
                                        <a:schemeClr val="tx1"/>
                                      </a:solidFill>
                                      <a:latin typeface="Cambria Math" panose="02040503050406030204" pitchFamily="18" charset="0"/>
                                    </a:rPr>
                                    <m:t>700+</m:t>
                                  </m:r>
                                  <m:r>
                                    <a:rPr lang="pt-PT" sz="1600" b="0" i="1" smtClean="0">
                                      <a:solidFill>
                                        <a:schemeClr val="tx1"/>
                                      </a:solidFill>
                                      <a:latin typeface="Cambria Math" panose="02040503050406030204" pitchFamily="18" charset="0"/>
                                    </a:rPr>
                                    <m:t>𝑟</m:t>
                                  </m:r>
                                </m:num>
                                <m:den>
                                  <m:r>
                                    <a:rPr lang="pt-PT" sz="1600" b="0" i="1" smtClean="0">
                                      <a:solidFill>
                                        <a:schemeClr val="tx1"/>
                                      </a:solidFill>
                                      <a:latin typeface="Cambria Math" panose="02040503050406030204" pitchFamily="18" charset="0"/>
                                    </a:rPr>
                                    <m:t>1000+700</m:t>
                                  </m:r>
                                </m:den>
                              </m:f>
                            </m:e>
                          </m:d>
                        </m:e>
                        <m:sup>
                          <m:r>
                            <a:rPr lang="pt-PT" sz="1600" b="0" i="1" smtClean="0">
                              <a:solidFill>
                                <a:schemeClr val="tx1"/>
                              </a:solidFill>
                              <a:latin typeface="Cambria Math" panose="02040503050406030204" pitchFamily="18" charset="0"/>
                            </a:rPr>
                            <m:t>𝛽</m:t>
                          </m:r>
                        </m:sup>
                      </m:sSup>
                    </m:oMath>
                  </m:oMathPara>
                </a14:m>
                <a:endParaRPr lang="en-US" sz="1600"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194150" y="2368512"/>
                <a:ext cx="3398686" cy="614142"/>
              </a:xfrm>
              <a:prstGeom prst="rect">
                <a:avLst/>
              </a:prstGeom>
              <a:blipFill rotWithShape="0">
                <a:blip r:embed="rId6"/>
                <a:stretch>
                  <a:fillRect b="-1000"/>
                </a:stretch>
              </a:blipFill>
            </p:spPr>
            <p:txBody>
              <a:bodyPr/>
              <a:lstStyle/>
              <a:p>
                <a:r>
                  <a:rPr lang="en-US">
                    <a:noFill/>
                  </a:rPr>
                  <a:t> </a:t>
                </a:r>
              </a:p>
            </p:txBody>
          </p:sp>
        </mc:Fallback>
      </mc:AlternateContent>
      <p:sp>
        <p:nvSpPr>
          <p:cNvPr id="23" name="Rounded Rectangle 22"/>
          <p:cNvSpPr/>
          <p:nvPr/>
        </p:nvSpPr>
        <p:spPr>
          <a:xfrm>
            <a:off x="5047544" y="3411118"/>
            <a:ext cx="3769805" cy="366144"/>
          </a:xfrm>
          <a:prstGeom prst="roundRect">
            <a:avLst/>
          </a:prstGeom>
          <a:solidFill>
            <a:schemeClr val="bg1"/>
          </a:solidFill>
          <a:ln w="3175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u="sng" dirty="0" smtClean="0">
                <a:solidFill>
                  <a:schemeClr val="tx1">
                    <a:lumMod val="75000"/>
                    <a:lumOff val="25000"/>
                  </a:schemeClr>
                </a:solidFill>
                <a:latin typeface="Calibri" pitchFamily="34" charset="0"/>
                <a:cs typeface="Arial" pitchFamily="34" charset="0"/>
              </a:rPr>
              <a:t>Average</a:t>
            </a:r>
            <a:r>
              <a:rPr lang="en-GB" sz="2000" dirty="0" smtClean="0">
                <a:solidFill>
                  <a:schemeClr val="tx1">
                    <a:lumMod val="75000"/>
                    <a:lumOff val="25000"/>
                  </a:schemeClr>
                </a:solidFill>
                <a:latin typeface="Calibri" pitchFamily="34" charset="0"/>
                <a:cs typeface="Arial" pitchFamily="34" charset="0"/>
              </a:rPr>
              <a:t> LDF FROM MARTA </a:t>
            </a:r>
            <a:r>
              <a:rPr lang="en-GB" sz="2000" u="sng" dirty="0" smtClean="0">
                <a:solidFill>
                  <a:schemeClr val="tx1">
                    <a:lumMod val="75000"/>
                    <a:lumOff val="25000"/>
                  </a:schemeClr>
                </a:solidFill>
                <a:latin typeface="Calibri" pitchFamily="34" charset="0"/>
                <a:cs typeface="Arial" pitchFamily="34" charset="0"/>
              </a:rPr>
              <a:t>ONLY</a:t>
            </a:r>
            <a:endParaRPr lang="en-US" sz="1200" u="sng" dirty="0">
              <a:solidFill>
                <a:schemeClr val="tx1">
                  <a:lumMod val="75000"/>
                  <a:lumOff val="25000"/>
                </a:schemeClr>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25" name="TextBox 24"/>
              <p:cNvSpPr txBox="1"/>
              <p:nvPr/>
            </p:nvSpPr>
            <p:spPr>
              <a:xfrm>
                <a:off x="5195718" y="2370080"/>
                <a:ext cx="3398686" cy="6141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PT" sz="1600" b="0" i="1" smtClean="0">
                          <a:latin typeface="Cambria Math" panose="02040503050406030204" pitchFamily="18" charset="0"/>
                        </a:rPr>
                        <m:t>𝜌</m:t>
                      </m:r>
                      <m:d>
                        <m:dPr>
                          <m:ctrlPr>
                            <a:rPr lang="pt-PT" sz="1600" b="0" i="1" smtClean="0">
                              <a:latin typeface="Cambria Math" panose="02040503050406030204" pitchFamily="18" charset="0"/>
                            </a:rPr>
                          </m:ctrlPr>
                        </m:dPr>
                        <m:e>
                          <m:r>
                            <a:rPr lang="pt-PT" sz="1600" b="0" i="1" smtClean="0">
                              <a:latin typeface="Cambria Math" panose="02040503050406030204" pitchFamily="18" charset="0"/>
                            </a:rPr>
                            <m:t>𝑟</m:t>
                          </m:r>
                        </m:e>
                      </m:d>
                      <m:r>
                        <a:rPr lang="pt-PT" sz="1600" b="0" i="1" smtClean="0">
                          <a:latin typeface="Cambria Math" panose="02040503050406030204" pitchFamily="18" charset="0"/>
                        </a:rPr>
                        <m:t>=</m:t>
                      </m:r>
                      <m:sSub>
                        <m:sSubPr>
                          <m:ctrlPr>
                            <a:rPr lang="pt-PT" sz="1600" b="0" i="1" smtClean="0">
                              <a:solidFill>
                                <a:srgbClr val="00B050"/>
                              </a:solidFill>
                              <a:latin typeface="Cambria Math" panose="02040503050406030204" pitchFamily="18" charset="0"/>
                            </a:rPr>
                          </m:ctrlPr>
                        </m:sSubPr>
                        <m:e>
                          <m:r>
                            <a:rPr lang="pt-PT" sz="1600" b="0" i="1" smtClean="0">
                              <a:solidFill>
                                <a:srgbClr val="00B050"/>
                              </a:solidFill>
                              <a:latin typeface="Cambria Math" panose="02040503050406030204" pitchFamily="18" charset="0"/>
                            </a:rPr>
                            <m:t>𝜌</m:t>
                          </m:r>
                        </m:e>
                        <m:sub>
                          <m:r>
                            <a:rPr lang="pt-PT" sz="1600" b="0" i="1" smtClean="0">
                              <a:solidFill>
                                <a:srgbClr val="00B050"/>
                              </a:solidFill>
                              <a:latin typeface="Cambria Math" panose="02040503050406030204" pitchFamily="18" charset="0"/>
                            </a:rPr>
                            <m:t>1000</m:t>
                          </m:r>
                        </m:sub>
                      </m:sSub>
                      <m:sSup>
                        <m:sSupPr>
                          <m:ctrlPr>
                            <a:rPr lang="pt-PT" sz="1600" b="0" i="1" smtClean="0">
                              <a:latin typeface="Cambria Math" panose="02040503050406030204" pitchFamily="18" charset="0"/>
                            </a:rPr>
                          </m:ctrlPr>
                        </m:sSupPr>
                        <m:e>
                          <m:d>
                            <m:dPr>
                              <m:ctrlPr>
                                <a:rPr lang="pt-PT" sz="1600" b="0" i="1" smtClean="0">
                                  <a:latin typeface="Cambria Math" panose="02040503050406030204" pitchFamily="18" charset="0"/>
                                </a:rPr>
                              </m:ctrlPr>
                            </m:dPr>
                            <m:e>
                              <m:f>
                                <m:fPr>
                                  <m:ctrlPr>
                                    <a:rPr lang="pt-PT" sz="1600" b="0" i="1" smtClean="0">
                                      <a:latin typeface="Cambria Math" panose="02040503050406030204" pitchFamily="18" charset="0"/>
                                    </a:rPr>
                                  </m:ctrlPr>
                                </m:fPr>
                                <m:num>
                                  <m:r>
                                    <a:rPr lang="pt-PT" sz="1600" b="0" i="1" smtClean="0">
                                      <a:latin typeface="Cambria Math" panose="02040503050406030204" pitchFamily="18" charset="0"/>
                                    </a:rPr>
                                    <m:t>𝑟</m:t>
                                  </m:r>
                                </m:num>
                                <m:den>
                                  <m:r>
                                    <a:rPr lang="pt-PT" sz="1600" b="0" i="1" smtClean="0">
                                      <a:latin typeface="Cambria Math" panose="02040503050406030204" pitchFamily="18" charset="0"/>
                                    </a:rPr>
                                    <m:t>1000</m:t>
                                  </m:r>
                                </m:den>
                              </m:f>
                            </m:e>
                          </m:d>
                        </m:e>
                        <m:sup>
                          <m:r>
                            <a:rPr lang="pt-PT" sz="1600" b="0" i="1" smtClean="0">
                              <a:solidFill>
                                <a:srgbClr val="FF0000"/>
                              </a:solidFill>
                              <a:latin typeface="Cambria Math" panose="02040503050406030204" pitchFamily="18" charset="0"/>
                            </a:rPr>
                            <m:t>𝛽</m:t>
                          </m:r>
                        </m:sup>
                      </m:sSup>
                      <m:sSup>
                        <m:sSupPr>
                          <m:ctrlPr>
                            <a:rPr lang="pt-PT" sz="1600" b="0" i="1" smtClean="0">
                              <a:latin typeface="Cambria Math" panose="02040503050406030204" pitchFamily="18" charset="0"/>
                            </a:rPr>
                          </m:ctrlPr>
                        </m:sSupPr>
                        <m:e>
                          <m:d>
                            <m:dPr>
                              <m:ctrlPr>
                                <a:rPr lang="pt-PT" sz="1600" b="0" i="1" smtClean="0">
                                  <a:latin typeface="Cambria Math" panose="02040503050406030204" pitchFamily="18" charset="0"/>
                                </a:rPr>
                              </m:ctrlPr>
                            </m:dPr>
                            <m:e>
                              <m:f>
                                <m:fPr>
                                  <m:ctrlPr>
                                    <a:rPr lang="pt-PT" sz="1600" b="0" i="1" smtClean="0">
                                      <a:latin typeface="Cambria Math" panose="02040503050406030204" pitchFamily="18" charset="0"/>
                                    </a:rPr>
                                  </m:ctrlPr>
                                </m:fPr>
                                <m:num>
                                  <m:r>
                                    <a:rPr lang="pt-PT" sz="1600" b="0" i="1" smtClean="0">
                                      <a:latin typeface="Cambria Math" panose="02040503050406030204" pitchFamily="18" charset="0"/>
                                    </a:rPr>
                                    <m:t>700+</m:t>
                                  </m:r>
                                  <m:r>
                                    <a:rPr lang="pt-PT" sz="1600" b="0" i="1" smtClean="0">
                                      <a:latin typeface="Cambria Math" panose="02040503050406030204" pitchFamily="18" charset="0"/>
                                    </a:rPr>
                                    <m:t>𝑟</m:t>
                                  </m:r>
                                </m:num>
                                <m:den>
                                  <m:r>
                                    <a:rPr lang="pt-PT" sz="1600" b="0" i="1" smtClean="0">
                                      <a:latin typeface="Cambria Math" panose="02040503050406030204" pitchFamily="18" charset="0"/>
                                    </a:rPr>
                                    <m:t>1000+700</m:t>
                                  </m:r>
                                </m:den>
                              </m:f>
                            </m:e>
                          </m:d>
                        </m:e>
                        <m:sup>
                          <m:r>
                            <a:rPr lang="pt-PT" sz="1600" b="0" i="1" smtClean="0">
                              <a:solidFill>
                                <a:srgbClr val="FF0000"/>
                              </a:solidFill>
                              <a:latin typeface="Cambria Math" panose="02040503050406030204" pitchFamily="18" charset="0"/>
                            </a:rPr>
                            <m:t>𝛽</m:t>
                          </m:r>
                        </m:sup>
                      </m:sSup>
                    </m:oMath>
                  </m:oMathPara>
                </a14:m>
                <a:endParaRPr lang="en-US" sz="1600" dirty="0"/>
              </a:p>
            </p:txBody>
          </p:sp>
        </mc:Choice>
        <mc:Fallback xmlns="">
          <p:sp>
            <p:nvSpPr>
              <p:cNvPr id="25" name="TextBox 24"/>
              <p:cNvSpPr txBox="1">
                <a:spLocks noRot="1" noChangeAspect="1" noMove="1" noResize="1" noEditPoints="1" noAdjustHandles="1" noChangeArrowheads="1" noChangeShapeType="1" noTextEdit="1"/>
              </p:cNvSpPr>
              <p:nvPr/>
            </p:nvSpPr>
            <p:spPr>
              <a:xfrm>
                <a:off x="5195718" y="2370080"/>
                <a:ext cx="3398686" cy="614142"/>
              </a:xfrm>
              <a:prstGeom prst="rect">
                <a:avLst/>
              </a:prstGeom>
              <a:blipFill rotWithShape="0">
                <a:blip r:embed="rId7"/>
                <a:stretch>
                  <a:fillRect/>
                </a:stretch>
              </a:blipFill>
            </p:spPr>
            <p:txBody>
              <a:bodyPr/>
              <a:lstStyle/>
              <a:p>
                <a:r>
                  <a:rPr lang="en-US">
                    <a:noFill/>
                  </a:rPr>
                  <a:t> </a:t>
                </a:r>
              </a:p>
            </p:txBody>
          </p:sp>
        </mc:Fallback>
      </mc:AlternateContent>
      <p:sp>
        <p:nvSpPr>
          <p:cNvPr id="26" name="Oval 25"/>
          <p:cNvSpPr/>
          <p:nvPr/>
        </p:nvSpPr>
        <p:spPr>
          <a:xfrm>
            <a:off x="6913813" y="2326304"/>
            <a:ext cx="329938" cy="32993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Oval 26"/>
          <p:cNvSpPr/>
          <p:nvPr/>
        </p:nvSpPr>
        <p:spPr>
          <a:xfrm>
            <a:off x="8346705" y="2300495"/>
            <a:ext cx="329938" cy="32993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Oval 27"/>
          <p:cNvSpPr/>
          <p:nvPr/>
        </p:nvSpPr>
        <p:spPr>
          <a:xfrm>
            <a:off x="5763924" y="2595651"/>
            <a:ext cx="632016" cy="329938"/>
          </a:xfrm>
          <a:prstGeom prst="ellipse">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accent6">
                  <a:lumMod val="75000"/>
                </a:schemeClr>
              </a:solidFill>
            </a:endParaRPr>
          </a:p>
        </p:txBody>
      </p:sp>
      <p:sp>
        <p:nvSpPr>
          <p:cNvPr id="18" name="Rounded Rectangle 17"/>
          <p:cNvSpPr/>
          <p:nvPr/>
        </p:nvSpPr>
        <p:spPr>
          <a:xfrm>
            <a:off x="341997" y="3330156"/>
            <a:ext cx="3768240" cy="152632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smtClean="0">
                <a:solidFill>
                  <a:srgbClr val="800000"/>
                </a:solidFill>
                <a:latin typeface="Calibri" pitchFamily="34" charset="0"/>
                <a:cs typeface="Arial" pitchFamily="34" charset="0"/>
              </a:rPr>
              <a:t>MARTA -&gt; allow to separate EM and MU components in the tanks</a:t>
            </a:r>
          </a:p>
          <a:p>
            <a:pPr lvl="0" algn="ctr"/>
            <a:endParaRPr lang="en-GB" dirty="0" smtClean="0">
              <a:solidFill>
                <a:srgbClr val="800000"/>
              </a:solidFill>
              <a:latin typeface="Calibri" pitchFamily="34" charset="0"/>
              <a:cs typeface="Arial" pitchFamily="34" charset="0"/>
            </a:endParaRPr>
          </a:p>
          <a:p>
            <a:pPr lvl="0" algn="ctr"/>
            <a:r>
              <a:rPr lang="en-GB" sz="1400" dirty="0" smtClean="0">
                <a:solidFill>
                  <a:srgbClr val="800000"/>
                </a:solidFill>
                <a:latin typeface="Calibri" pitchFamily="34" charset="0"/>
                <a:cs typeface="Arial" pitchFamily="34" charset="0"/>
              </a:rPr>
              <a:t>SD energy can be calibrated with the  electromagnetic signal</a:t>
            </a:r>
          </a:p>
        </p:txBody>
      </p:sp>
      <p:sp>
        <p:nvSpPr>
          <p:cNvPr id="19" name="Rounded Rectangle 18"/>
          <p:cNvSpPr/>
          <p:nvPr/>
        </p:nvSpPr>
        <p:spPr>
          <a:xfrm>
            <a:off x="4932363" y="1066193"/>
            <a:ext cx="4000171" cy="114494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smtClean="0">
                <a:solidFill>
                  <a:schemeClr val="bg1"/>
                </a:solidFill>
                <a:latin typeface="Calibri" pitchFamily="34" charset="0"/>
                <a:cs typeface="Arial" pitchFamily="34" charset="0"/>
              </a:rPr>
              <a:t>Is it possible to use the LDF parameter as composition estimators</a:t>
            </a:r>
            <a:r>
              <a:rPr lang="en-GB" sz="2400" u="sng" dirty="0" smtClean="0">
                <a:solidFill>
                  <a:schemeClr val="bg1"/>
                </a:solidFill>
                <a:latin typeface="Calibri" pitchFamily="34" charset="0"/>
                <a:cs typeface="Arial" pitchFamily="34" charset="0"/>
              </a:rPr>
              <a:t>????</a:t>
            </a:r>
            <a:endParaRPr lang="en-US" sz="1400" u="sng" dirty="0">
              <a:solidFill>
                <a:schemeClr val="bg1"/>
              </a:solidFill>
              <a:latin typeface="Calibri" pitchFamily="34" charset="0"/>
              <a:cs typeface="Arial" pitchFamily="34" charset="0"/>
            </a:endParaRPr>
          </a:p>
        </p:txBody>
      </p:sp>
    </p:spTree>
    <p:extLst>
      <p:ext uri="{BB962C8B-B14F-4D97-AF65-F5344CB8AC3E}">
        <p14:creationId xmlns:p14="http://schemas.microsoft.com/office/powerpoint/2010/main" val="240352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P spid="23" grpId="0" animBg="1"/>
      <p:bldP spid="25" grpId="0"/>
      <p:bldP spid="26" grpId="0" animBg="1"/>
      <p:bldP spid="27" grpId="0" animBg="1"/>
      <p:bldP spid="28"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LDFs with MARTA: </a:t>
                </a:r>
                <a14:m>
                  <m:oMath xmlns:m="http://schemas.openxmlformats.org/officeDocument/2006/math">
                    <m:sSub>
                      <m:sSubPr>
                        <m:ctrlPr>
                          <a:rPr lang="pt-PT" sz="2000" b="0" i="1">
                            <a:latin typeface="Cambria Math" panose="02040503050406030204" pitchFamily="18" charset="0"/>
                          </a:rPr>
                        </m:ctrlPr>
                      </m:sSubPr>
                      <m:e>
                        <m:r>
                          <a:rPr lang="pt-PT" sz="2000" b="0" i="1">
                            <a:latin typeface="Cambria Math" panose="02040503050406030204" pitchFamily="18" charset="0"/>
                          </a:rPr>
                          <m:t>𝛽</m:t>
                        </m:r>
                      </m:e>
                      <m:sub>
                        <m:d>
                          <m:dPr>
                            <m:begChr m:val="⟨"/>
                            <m:endChr m:val="⟩"/>
                            <m:ctrlPr>
                              <a:rPr lang="pt-PT" sz="2000" b="0" i="1">
                                <a:latin typeface="Cambria Math" panose="02040503050406030204" pitchFamily="18" charset="0"/>
                              </a:rPr>
                            </m:ctrlPr>
                          </m:dPr>
                          <m:e>
                            <m:r>
                              <a:rPr lang="pt-PT" sz="2000" b="0" i="1">
                                <a:latin typeface="Cambria Math" panose="02040503050406030204" pitchFamily="18" charset="0"/>
                              </a:rPr>
                              <m:t>𝐿𝐷𝐹</m:t>
                            </m:r>
                          </m:e>
                        </m:d>
                      </m:sub>
                    </m:sSub>
                  </m:oMath>
                </a14:m>
                <a:r>
                  <a:rPr lang="en-US" sz="2000" b="0" dirty="0" smtClean="0"/>
                  <a:t> vs </a:t>
                </a:r>
                <a14:m>
                  <m:oMath xmlns:m="http://schemas.openxmlformats.org/officeDocument/2006/math">
                    <m:sSub>
                      <m:sSubPr>
                        <m:ctrlPr>
                          <a:rPr lang="pt-PT"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r>
                              <a:rPr lang="pt-PT" sz="2000" b="0" i="1" smtClean="0">
                                <a:latin typeface="Cambria Math" panose="02040503050406030204" pitchFamily="18" charset="0"/>
                              </a:rPr>
                              <m:t>𝛽</m:t>
                            </m:r>
                          </m:e>
                        </m:d>
                      </m:e>
                      <m:sub>
                        <m:r>
                          <a:rPr lang="pt-PT" sz="2000" b="0" i="1" smtClean="0">
                            <a:latin typeface="Cambria Math" panose="02040503050406030204" pitchFamily="18" charset="0"/>
                          </a:rPr>
                          <m:t>𝑒𝑣𝑒𝑛𝑡</m:t>
                        </m:r>
                        <m:r>
                          <a:rPr lang="pt-PT" sz="2000" b="0" i="1" smtClean="0">
                            <a:latin typeface="Cambria Math" panose="02040503050406030204" pitchFamily="18" charset="0"/>
                          </a:rPr>
                          <m:t>−</m:t>
                        </m:r>
                        <m:r>
                          <a:rPr lang="pt-PT" sz="2000" b="0" i="1" smtClean="0">
                            <a:latin typeface="Cambria Math" panose="02040503050406030204" pitchFamily="18" charset="0"/>
                          </a:rPr>
                          <m:t>𝑏𝑦</m:t>
                        </m:r>
                        <m:r>
                          <a:rPr lang="pt-PT" sz="2000" b="0" i="1" smtClean="0">
                            <a:latin typeface="Cambria Math" panose="02040503050406030204" pitchFamily="18" charset="0"/>
                          </a:rPr>
                          <m:t>−</m:t>
                        </m:r>
                        <m:r>
                          <a:rPr lang="pt-PT" sz="2000" b="0" i="1" smtClean="0">
                            <a:latin typeface="Cambria Math" panose="02040503050406030204" pitchFamily="18" charset="0"/>
                          </a:rPr>
                          <m:t>𝑒𝑣𝑒𝑛𝑡</m:t>
                        </m:r>
                      </m:sub>
                    </m:sSub>
                  </m:oMath>
                </a14:m>
                <a:endParaRPr lang="en-US" b="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818" t="-1869" b="-1308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31</a:t>
            </a:fld>
            <a:endParaRPr lang="en-US" dirty="0"/>
          </a:p>
        </p:txBody>
      </p:sp>
      <p:pic>
        <p:nvPicPr>
          <p:cNvPr id="5" name="Picture 4"/>
          <p:cNvPicPr>
            <a:picLocks noChangeAspect="1"/>
          </p:cNvPicPr>
          <p:nvPr/>
        </p:nvPicPr>
        <p:blipFill>
          <a:blip r:embed="rId4"/>
          <a:stretch>
            <a:fillRect/>
          </a:stretch>
        </p:blipFill>
        <p:spPr>
          <a:xfrm>
            <a:off x="5126161" y="4390415"/>
            <a:ext cx="3520981" cy="2214098"/>
          </a:xfrm>
          <a:prstGeom prst="rect">
            <a:avLst/>
          </a:prstGeom>
        </p:spPr>
      </p:pic>
      <p:pic>
        <p:nvPicPr>
          <p:cNvPr id="8" name="Picture 7"/>
          <p:cNvPicPr>
            <a:picLocks noChangeAspect="1"/>
          </p:cNvPicPr>
          <p:nvPr/>
        </p:nvPicPr>
        <p:blipFill rotWithShape="1">
          <a:blip r:embed="rId5"/>
          <a:srcRect b="3356"/>
          <a:stretch/>
        </p:blipFill>
        <p:spPr>
          <a:xfrm>
            <a:off x="571728" y="4400143"/>
            <a:ext cx="3606166" cy="2204940"/>
          </a:xfrm>
          <a:prstGeom prst="rect">
            <a:avLst/>
          </a:prstGeom>
        </p:spPr>
      </p:pic>
      <p:pic>
        <p:nvPicPr>
          <p:cNvPr id="9" name="Picture 8"/>
          <p:cNvPicPr>
            <a:picLocks noChangeAspect="1"/>
          </p:cNvPicPr>
          <p:nvPr/>
        </p:nvPicPr>
        <p:blipFill>
          <a:blip r:embed="rId6"/>
          <a:stretch>
            <a:fillRect/>
          </a:stretch>
        </p:blipFill>
        <p:spPr>
          <a:xfrm>
            <a:off x="5370001" y="1317859"/>
            <a:ext cx="3407460" cy="2220603"/>
          </a:xfrm>
          <a:prstGeom prst="rect">
            <a:avLst/>
          </a:prstGeom>
        </p:spPr>
      </p:pic>
      <mc:AlternateContent xmlns:mc="http://schemas.openxmlformats.org/markup-compatibility/2006" xmlns:a14="http://schemas.microsoft.com/office/drawing/2010/main">
        <mc:Choice Requires="a14">
          <p:sp>
            <p:nvSpPr>
              <p:cNvPr id="11" name="Rounded Rectangle 10"/>
              <p:cNvSpPr/>
              <p:nvPr/>
            </p:nvSpPr>
            <p:spPr>
              <a:xfrm>
                <a:off x="699547" y="3923818"/>
                <a:ext cx="3434178" cy="393453"/>
              </a:xfrm>
              <a:prstGeom prst="roundRect">
                <a:avLst/>
              </a:prstGeom>
              <a:solidFill>
                <a:schemeClr val="bg1"/>
              </a:solidFill>
              <a:ln w="635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tx1">
                        <a:lumMod val="75000"/>
                        <a:lumOff val="25000"/>
                      </a:schemeClr>
                    </a:solidFill>
                    <a:cs typeface="Arial" pitchFamily="34" charset="0"/>
                  </a:rPr>
                  <a:t>Simulation </a:t>
                </a:r>
                <a14:m>
                  <m:oMath xmlns:m="http://schemas.openxmlformats.org/officeDocument/2006/math">
                    <m:d>
                      <m:dPr>
                        <m:begChr m:val="⟨"/>
                        <m:endChr m:val="⟩"/>
                        <m:ctrlPr>
                          <a:rPr lang="en-GB" sz="2000" i="1" smtClean="0">
                            <a:solidFill>
                              <a:schemeClr val="tx1">
                                <a:lumMod val="75000"/>
                                <a:lumOff val="25000"/>
                              </a:schemeClr>
                            </a:solidFill>
                            <a:latin typeface="Cambria Math" panose="02040503050406030204" pitchFamily="18" charset="0"/>
                            <a:cs typeface="Arial" pitchFamily="34" charset="0"/>
                          </a:rPr>
                        </m:ctrlPr>
                      </m:dPr>
                      <m:e>
                        <m:r>
                          <a:rPr lang="pt-PT" sz="2000" b="0" i="1" smtClean="0">
                            <a:solidFill>
                              <a:schemeClr val="tx1">
                                <a:lumMod val="75000"/>
                                <a:lumOff val="25000"/>
                              </a:schemeClr>
                            </a:solidFill>
                            <a:latin typeface="Cambria Math" panose="02040503050406030204" pitchFamily="18" charset="0"/>
                            <a:cs typeface="Arial" pitchFamily="34" charset="0"/>
                          </a:rPr>
                          <m:t>𝛽</m:t>
                        </m:r>
                      </m:e>
                    </m:d>
                  </m:oMath>
                </a14:m>
                <a:r>
                  <a:rPr lang="en-GB" sz="2000" dirty="0" smtClean="0">
                    <a:solidFill>
                      <a:schemeClr val="tx1">
                        <a:lumMod val="75000"/>
                        <a:lumOff val="25000"/>
                      </a:schemeClr>
                    </a:solidFill>
                    <a:latin typeface="Calibri" pitchFamily="34" charset="0"/>
                    <a:cs typeface="Arial" pitchFamily="34" charset="0"/>
                  </a:rPr>
                  <a:t> event-by-event</a:t>
                </a:r>
              </a:p>
            </p:txBody>
          </p:sp>
        </mc:Choice>
        <mc:Fallback xmlns="">
          <p:sp>
            <p:nvSpPr>
              <p:cNvPr id="11" name="Rounded Rectangle 10"/>
              <p:cNvSpPr>
                <a:spLocks noRot="1" noChangeAspect="1" noMove="1" noResize="1" noEditPoints="1" noAdjustHandles="1" noChangeArrowheads="1" noChangeShapeType="1" noTextEdit="1"/>
              </p:cNvSpPr>
              <p:nvPr/>
            </p:nvSpPr>
            <p:spPr>
              <a:xfrm>
                <a:off x="699547" y="3923818"/>
                <a:ext cx="3434178" cy="393453"/>
              </a:xfrm>
              <a:prstGeom prst="roundRect">
                <a:avLst/>
              </a:prstGeom>
              <a:blipFill rotWithShape="0">
                <a:blip r:embed="rId7"/>
                <a:stretch>
                  <a:fillRect/>
                </a:stretch>
              </a:blipFill>
              <a:ln w="635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p:cNvSpPr/>
              <p:nvPr/>
            </p:nvSpPr>
            <p:spPr>
              <a:xfrm>
                <a:off x="4873240" y="3923818"/>
                <a:ext cx="3434178" cy="393453"/>
              </a:xfrm>
              <a:prstGeom prst="roundRect">
                <a:avLst/>
              </a:prstGeom>
              <a:solidFill>
                <a:schemeClr val="bg1"/>
              </a:solidFill>
              <a:ln w="635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2000" dirty="0" err="1" smtClean="0">
                    <a:solidFill>
                      <a:schemeClr val="tx1">
                        <a:lumMod val="75000"/>
                        <a:lumOff val="25000"/>
                      </a:schemeClr>
                    </a:solidFill>
                    <a:ea typeface="+mj-ea"/>
                    <a:cs typeface="+mj-cs"/>
                  </a:rPr>
                  <a:t>Simulation</a:t>
                </a:r>
                <a:r>
                  <a:rPr lang="pt-PT" sz="2000" dirty="0" smtClean="0">
                    <a:solidFill>
                      <a:schemeClr val="tx1">
                        <a:lumMod val="75000"/>
                        <a:lumOff val="25000"/>
                      </a:schemeClr>
                    </a:solidFill>
                    <a:ea typeface="+mj-ea"/>
                    <a:cs typeface="+mj-cs"/>
                  </a:rPr>
                  <a:t> </a:t>
                </a:r>
                <a14:m>
                  <m:oMath xmlns:m="http://schemas.openxmlformats.org/officeDocument/2006/math">
                    <m:sSub>
                      <m:sSubPr>
                        <m:ctrlPr>
                          <a:rPr lang="pt-PT" sz="2000" i="1" smtClean="0">
                            <a:solidFill>
                              <a:schemeClr val="tx1">
                                <a:lumMod val="75000"/>
                                <a:lumOff val="25000"/>
                              </a:schemeClr>
                            </a:solidFill>
                            <a:latin typeface="Cambria Math" panose="02040503050406030204" pitchFamily="18" charset="0"/>
                            <a:ea typeface="+mj-ea"/>
                            <a:cs typeface="+mj-cs"/>
                          </a:rPr>
                        </m:ctrlPr>
                      </m:sSubPr>
                      <m:e>
                        <m:r>
                          <a:rPr lang="pt-PT" sz="2000" b="0" i="1">
                            <a:solidFill>
                              <a:schemeClr val="tx1">
                                <a:lumMod val="75000"/>
                                <a:lumOff val="25000"/>
                              </a:schemeClr>
                            </a:solidFill>
                            <a:latin typeface="Cambria Math" panose="02040503050406030204" pitchFamily="18" charset="0"/>
                            <a:ea typeface="+mj-ea"/>
                            <a:cs typeface="+mj-cs"/>
                          </a:rPr>
                          <m:t>𝛽</m:t>
                        </m:r>
                      </m:e>
                      <m:sub>
                        <m:d>
                          <m:dPr>
                            <m:begChr m:val="⟨"/>
                            <m:endChr m:val="⟩"/>
                            <m:ctrlPr>
                              <a:rPr lang="pt-PT" sz="2000" i="1">
                                <a:solidFill>
                                  <a:schemeClr val="tx1">
                                    <a:lumMod val="75000"/>
                                    <a:lumOff val="25000"/>
                                  </a:schemeClr>
                                </a:solidFill>
                                <a:latin typeface="Cambria Math" panose="02040503050406030204" pitchFamily="18" charset="0"/>
                                <a:ea typeface="+mj-ea"/>
                                <a:cs typeface="+mj-cs"/>
                              </a:rPr>
                            </m:ctrlPr>
                          </m:dPr>
                          <m:e>
                            <m:r>
                              <a:rPr lang="pt-PT" sz="2000" b="0" i="1">
                                <a:solidFill>
                                  <a:schemeClr val="tx1">
                                    <a:lumMod val="75000"/>
                                    <a:lumOff val="25000"/>
                                  </a:schemeClr>
                                </a:solidFill>
                                <a:latin typeface="Cambria Math" panose="02040503050406030204" pitchFamily="18" charset="0"/>
                                <a:ea typeface="+mj-ea"/>
                                <a:cs typeface="+mj-cs"/>
                              </a:rPr>
                              <m:t>𝐿𝐷𝐹</m:t>
                            </m:r>
                          </m:e>
                        </m:d>
                      </m:sub>
                    </m:sSub>
                  </m:oMath>
                </a14:m>
                <a:r>
                  <a:rPr lang="en-US" sz="2000" dirty="0">
                    <a:solidFill>
                      <a:schemeClr val="tx1">
                        <a:lumMod val="75000"/>
                        <a:lumOff val="25000"/>
                      </a:schemeClr>
                    </a:solidFill>
                    <a:latin typeface="Calibri Light" panose="020F0302020204030204"/>
                    <a:ea typeface="+mj-ea"/>
                    <a:cs typeface="+mj-cs"/>
                  </a:rPr>
                  <a:t> </a:t>
                </a:r>
                <a:r>
                  <a:rPr lang="en-US" sz="2000" dirty="0" smtClean="0">
                    <a:solidFill>
                      <a:schemeClr val="tx1">
                        <a:lumMod val="75000"/>
                        <a:lumOff val="25000"/>
                      </a:schemeClr>
                    </a:solidFill>
                    <a:latin typeface="Calibri Light" panose="020F0302020204030204"/>
                    <a:ea typeface="+mj-ea"/>
                    <a:cs typeface="+mj-cs"/>
                  </a:rPr>
                  <a:t> </a:t>
                </a:r>
                <a:endParaRPr lang="en-GB" sz="1600" dirty="0" smtClean="0">
                  <a:solidFill>
                    <a:schemeClr val="tx1">
                      <a:lumMod val="75000"/>
                      <a:lumOff val="25000"/>
                    </a:schemeClr>
                  </a:solidFill>
                  <a:latin typeface="Calibri" pitchFamily="34" charset="0"/>
                  <a:cs typeface="Arial" pitchFamily="34" charset="0"/>
                </a:endParaRPr>
              </a:p>
            </p:txBody>
          </p:sp>
        </mc:Choice>
        <mc:Fallback xmlns="">
          <p:sp>
            <p:nvSpPr>
              <p:cNvPr id="12" name="Rounded Rectangle 11"/>
              <p:cNvSpPr>
                <a:spLocks noRot="1" noChangeAspect="1" noMove="1" noResize="1" noEditPoints="1" noAdjustHandles="1" noChangeArrowheads="1" noChangeShapeType="1" noTextEdit="1"/>
              </p:cNvSpPr>
              <p:nvPr/>
            </p:nvSpPr>
            <p:spPr>
              <a:xfrm>
                <a:off x="4873240" y="3923818"/>
                <a:ext cx="3434178" cy="393453"/>
              </a:xfrm>
              <a:prstGeom prst="roundRect">
                <a:avLst/>
              </a:prstGeom>
              <a:blipFill rotWithShape="0">
                <a:blip r:embed="rId8"/>
                <a:stretch>
                  <a:fillRect/>
                </a:stretch>
              </a:blipFill>
              <a:ln w="635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3" name="Content Placeholder 2"/>
          <p:cNvSpPr>
            <a:spLocks noGrp="1"/>
          </p:cNvSpPr>
          <p:nvPr>
            <p:ph idx="1"/>
          </p:nvPr>
        </p:nvSpPr>
        <p:spPr>
          <a:xfrm>
            <a:off x="457200" y="1052737"/>
            <a:ext cx="4114800" cy="1152302"/>
          </a:xfrm>
        </p:spPr>
        <p:txBody>
          <a:bodyPr>
            <a:normAutofit/>
          </a:bodyPr>
          <a:lstStyle/>
          <a:p>
            <a:r>
              <a:rPr lang="en-GB" sz="1900" b="0" i="0" u="sng" dirty="0" smtClean="0"/>
              <a:t>There are two possible ways:</a:t>
            </a:r>
          </a:p>
        </p:txBody>
      </p:sp>
      <p:sp>
        <p:nvSpPr>
          <p:cNvPr id="14" name="Content Placeholder 2"/>
          <p:cNvSpPr txBox="1">
            <a:spLocks/>
          </p:cNvSpPr>
          <p:nvPr/>
        </p:nvSpPr>
        <p:spPr>
          <a:xfrm>
            <a:off x="-3806697" y="1786994"/>
            <a:ext cx="3924436" cy="396044"/>
          </a:xfrm>
          <a:prstGeom prst="rect">
            <a:avLst/>
          </a:prstGeom>
        </p:spPr>
        <p:txBody>
          <a:bodyPr vert="horz" lIns="91440" tIns="45720" rIns="91440" bIns="45720" rtlCol="0">
            <a:normAutofit lnSpcReduction="10000"/>
          </a:bodyPr>
          <a:lstStyle/>
          <a:p>
            <a:pPr marL="342900" indent="-342900">
              <a:spcBef>
                <a:spcPct val="20000"/>
              </a:spcBef>
              <a:buFont typeface="Wingdings" pitchFamily="2" charset="2"/>
              <a:buChar char="Ø"/>
            </a:pPr>
            <a:r>
              <a:rPr lang="en-GB" sz="2000" dirty="0">
                <a:solidFill>
                  <a:schemeClr val="accent6">
                    <a:lumMod val="50000"/>
                  </a:schemeClr>
                </a:solidFill>
                <a:latin typeface="Tw Cen MT" panose="020B0602020104020603" pitchFamily="34" charset="0"/>
              </a:rPr>
              <a:t>Hadronic component</a:t>
            </a:r>
          </a:p>
          <a:p>
            <a:pPr marL="342900" indent="-342900">
              <a:spcBef>
                <a:spcPct val="20000"/>
              </a:spcBef>
            </a:pPr>
            <a:endParaRPr kumimoji="0" lang="en-GB" sz="2000" b="1" u="none" strike="noStrike" kern="1200" cap="none" spc="0" normalizeH="0" baseline="0" noProof="0" dirty="0" smtClean="0">
              <a:ln>
                <a:noFill/>
              </a:ln>
              <a:solidFill>
                <a:srgbClr val="540000"/>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8" name="Rounded Rectangle 17"/>
              <p:cNvSpPr/>
              <p:nvPr/>
            </p:nvSpPr>
            <p:spPr>
              <a:xfrm>
                <a:off x="-5020179" y="5090337"/>
                <a:ext cx="4069588" cy="113225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14:m>
                  <m:oMath xmlns:m="http://schemas.openxmlformats.org/officeDocument/2006/math">
                    <m:d>
                      <m:dPr>
                        <m:begChr m:val="⟨"/>
                        <m:endChr m:val="⟩"/>
                        <m:ctrlPr>
                          <a:rPr lang="en-GB" sz="1600" i="1" smtClean="0">
                            <a:solidFill>
                              <a:schemeClr val="bg1"/>
                            </a:solidFill>
                            <a:latin typeface="Cambria Math" panose="02040503050406030204" pitchFamily="18" charset="0"/>
                          </a:rPr>
                        </m:ctrlPr>
                      </m:dPr>
                      <m:e>
                        <m:r>
                          <a:rPr lang="pt-PT" sz="1600" i="1">
                            <a:solidFill>
                              <a:schemeClr val="bg1"/>
                            </a:solidFill>
                            <a:latin typeface="Cambria Math" panose="02040503050406030204" pitchFamily="18" charset="0"/>
                          </a:rPr>
                          <m:t>𝛽</m:t>
                        </m:r>
                      </m:e>
                    </m:d>
                  </m:oMath>
                </a14:m>
                <a:r>
                  <a:rPr lang="en-GB" sz="1600" dirty="0">
                    <a:solidFill>
                      <a:schemeClr val="bg1"/>
                    </a:solidFill>
                  </a:rPr>
                  <a:t> event-by-event good for the energy evolution (calibration)</a:t>
                </a:r>
              </a:p>
              <a:p>
                <a:pPr marL="441325" lvl="1" indent="-285750">
                  <a:buFont typeface="Wingdings" panose="05000000000000000000" pitchFamily="2" charset="2"/>
                  <a:buChar char="Ø"/>
                </a:pPr>
                <a14:m>
                  <m:oMath xmlns:m="http://schemas.openxmlformats.org/officeDocument/2006/math">
                    <m:sSub>
                      <m:sSubPr>
                        <m:ctrlPr>
                          <a:rPr lang="pt-PT" sz="1600" i="1">
                            <a:solidFill>
                              <a:schemeClr val="bg1"/>
                            </a:solidFill>
                            <a:latin typeface="Cambria Math" panose="02040503050406030204" pitchFamily="18" charset="0"/>
                          </a:rPr>
                        </m:ctrlPr>
                      </m:sSubPr>
                      <m:e>
                        <m:r>
                          <a:rPr lang="pt-PT" sz="1600" i="1">
                            <a:solidFill>
                              <a:schemeClr val="bg1"/>
                            </a:solidFill>
                            <a:latin typeface="Cambria Math" panose="02040503050406030204" pitchFamily="18" charset="0"/>
                          </a:rPr>
                          <m:t>𝛽</m:t>
                        </m:r>
                      </m:e>
                      <m:sub>
                        <m:d>
                          <m:dPr>
                            <m:begChr m:val="⟨"/>
                            <m:endChr m:val="⟩"/>
                            <m:ctrlPr>
                              <a:rPr lang="en-GB" sz="1600" i="1">
                                <a:solidFill>
                                  <a:schemeClr val="bg1"/>
                                </a:solidFill>
                                <a:latin typeface="Cambria Math" panose="02040503050406030204" pitchFamily="18" charset="0"/>
                              </a:rPr>
                            </m:ctrlPr>
                          </m:dPr>
                          <m:e>
                            <m:r>
                              <a:rPr lang="pt-PT" sz="1600" i="1">
                                <a:solidFill>
                                  <a:schemeClr val="bg1"/>
                                </a:solidFill>
                                <a:latin typeface="Cambria Math" panose="02040503050406030204" pitchFamily="18" charset="0"/>
                              </a:rPr>
                              <m:t>𝐿𝐷𝐹</m:t>
                            </m:r>
                          </m:e>
                        </m:d>
                      </m:sub>
                    </m:sSub>
                  </m:oMath>
                </a14:m>
                <a:r>
                  <a:rPr lang="en-GB" sz="1600" dirty="0">
                    <a:solidFill>
                      <a:schemeClr val="bg1"/>
                    </a:solidFill>
                  </a:rPr>
                  <a:t> good for composition estimator</a:t>
                </a:r>
              </a:p>
            </p:txBody>
          </p:sp>
        </mc:Choice>
        <mc:Fallback xmlns="">
          <p:sp>
            <p:nvSpPr>
              <p:cNvPr id="18" name="Rounded Rectangle 17"/>
              <p:cNvSpPr>
                <a:spLocks noRot="1" noChangeAspect="1" noMove="1" noResize="1" noEditPoints="1" noAdjustHandles="1" noChangeArrowheads="1" noChangeShapeType="1" noTextEdit="1"/>
              </p:cNvSpPr>
              <p:nvPr/>
            </p:nvSpPr>
            <p:spPr>
              <a:xfrm>
                <a:off x="-5020179" y="5090337"/>
                <a:ext cx="4069588" cy="1132259"/>
              </a:xfrm>
              <a:prstGeom prst="roundRect">
                <a:avLst/>
              </a:prstGeom>
              <a:blipFill rotWithShape="0">
                <a:blip r:embed="rId9"/>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9" name="Picture 18"/>
          <p:cNvPicPr>
            <a:picLocks noChangeAspect="1"/>
          </p:cNvPicPr>
          <p:nvPr/>
        </p:nvPicPr>
        <p:blipFill>
          <a:blip r:embed="rId10"/>
          <a:stretch>
            <a:fillRect/>
          </a:stretch>
        </p:blipFill>
        <p:spPr>
          <a:xfrm>
            <a:off x="5370001" y="1285832"/>
            <a:ext cx="3407460" cy="2181078"/>
          </a:xfrm>
          <a:prstGeom prst="rect">
            <a:avLst/>
          </a:prstGeom>
        </p:spPr>
      </p:pic>
      <p:sp>
        <p:nvSpPr>
          <p:cNvPr id="16" name="Rounded Rectangle 15"/>
          <p:cNvSpPr/>
          <p:nvPr/>
        </p:nvSpPr>
        <p:spPr>
          <a:xfrm>
            <a:off x="5481130" y="921700"/>
            <a:ext cx="2242629" cy="393453"/>
          </a:xfrm>
          <a:prstGeom prst="roundRect">
            <a:avLst/>
          </a:prstGeom>
          <a:solidFill>
            <a:schemeClr val="bg1"/>
          </a:solidFill>
          <a:ln w="3175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tx1">
                    <a:lumMod val="75000"/>
                    <a:lumOff val="25000"/>
                  </a:schemeClr>
                </a:solidFill>
                <a:latin typeface="Calibri" pitchFamily="34" charset="0"/>
                <a:cs typeface="Arial" pitchFamily="34" charset="0"/>
              </a:rPr>
              <a:t>Toy Model</a:t>
            </a:r>
          </a:p>
        </p:txBody>
      </p:sp>
      <mc:AlternateContent xmlns:mc="http://schemas.openxmlformats.org/markup-compatibility/2006" xmlns:a14="http://schemas.microsoft.com/office/drawing/2010/main">
        <mc:Choice Requires="a14">
          <p:sp>
            <p:nvSpPr>
              <p:cNvPr id="15" name="Content Placeholder 2"/>
              <p:cNvSpPr txBox="1">
                <a:spLocks/>
              </p:cNvSpPr>
              <p:nvPr/>
            </p:nvSpPr>
            <p:spPr>
              <a:xfrm>
                <a:off x="-4505296" y="2205039"/>
                <a:ext cx="4114800" cy="1152302"/>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b="0" dirty="0" smtClean="0"/>
                  <a:t>There are two possible way:</a:t>
                </a:r>
              </a:p>
              <a:p>
                <a:pPr lvl="1"/>
                <a:r>
                  <a:rPr lang="en-GB" sz="1600" dirty="0" smtClean="0">
                    <a:solidFill>
                      <a:schemeClr val="tx1">
                        <a:lumMod val="85000"/>
                        <a:lumOff val="15000"/>
                      </a:schemeClr>
                    </a:solidFill>
                    <a:latin typeface="+mn-lt"/>
                  </a:rPr>
                  <a:t>Using the average </a:t>
                </a:r>
                <a14:m>
                  <m:oMath xmlns:m="http://schemas.openxmlformats.org/officeDocument/2006/math">
                    <m:d>
                      <m:dPr>
                        <m:begChr m:val="⟨"/>
                        <m:endChr m:val="⟩"/>
                        <m:ctrlPr>
                          <a:rPr lang="en-GB" sz="1600" i="1" smtClean="0">
                            <a:solidFill>
                              <a:schemeClr val="tx1">
                                <a:lumMod val="85000"/>
                                <a:lumOff val="15000"/>
                              </a:schemeClr>
                            </a:solidFill>
                            <a:latin typeface="Cambria Math" panose="02040503050406030204" pitchFamily="18" charset="0"/>
                          </a:rPr>
                        </m:ctrlPr>
                      </m:dPr>
                      <m:e>
                        <m:r>
                          <a:rPr lang="pt-PT" sz="1600" i="1" smtClean="0">
                            <a:solidFill>
                              <a:schemeClr val="tx1">
                                <a:lumMod val="85000"/>
                                <a:lumOff val="15000"/>
                              </a:schemeClr>
                            </a:solidFill>
                            <a:latin typeface="Cambria Math" panose="02040503050406030204" pitchFamily="18" charset="0"/>
                          </a:rPr>
                          <m:t>𝛽</m:t>
                        </m:r>
                      </m:e>
                    </m:d>
                  </m:oMath>
                </a14:m>
                <a:r>
                  <a:rPr lang="en-GB" sz="1600" dirty="0" smtClean="0">
                    <a:solidFill>
                      <a:schemeClr val="tx1">
                        <a:lumMod val="85000"/>
                        <a:lumOff val="15000"/>
                      </a:schemeClr>
                    </a:solidFill>
                    <a:latin typeface="+mn-lt"/>
                  </a:rPr>
                  <a:t> event-by-event</a:t>
                </a:r>
              </a:p>
              <a:p>
                <a:pPr lvl="1"/>
                <a:r>
                  <a:rPr lang="en-GB" sz="1600" dirty="0" smtClean="0">
                    <a:solidFill>
                      <a:schemeClr val="tx1">
                        <a:lumMod val="85000"/>
                        <a:lumOff val="15000"/>
                      </a:schemeClr>
                    </a:solidFill>
                    <a:latin typeface="+mn-lt"/>
                  </a:rPr>
                  <a:t>Using the </a:t>
                </a:r>
                <a14:m>
                  <m:oMath xmlns:m="http://schemas.openxmlformats.org/officeDocument/2006/math">
                    <m:r>
                      <a:rPr lang="pt-PT" sz="1600" i="1" smtClean="0">
                        <a:solidFill>
                          <a:schemeClr val="tx1">
                            <a:lumMod val="85000"/>
                            <a:lumOff val="15000"/>
                          </a:schemeClr>
                        </a:solidFill>
                        <a:latin typeface="Cambria Math" panose="02040503050406030204" pitchFamily="18" charset="0"/>
                      </a:rPr>
                      <m:t>𝛽</m:t>
                    </m:r>
                  </m:oMath>
                </a14:m>
                <a:r>
                  <a:rPr lang="en-GB" sz="1600" dirty="0" smtClean="0">
                    <a:solidFill>
                      <a:schemeClr val="tx1">
                        <a:lumMod val="85000"/>
                        <a:lumOff val="15000"/>
                      </a:schemeClr>
                    </a:solidFill>
                    <a:latin typeface="+mn-lt"/>
                  </a:rPr>
                  <a:t> from average </a:t>
                </a:r>
                <a14:m>
                  <m:oMath xmlns:m="http://schemas.openxmlformats.org/officeDocument/2006/math">
                    <m:d>
                      <m:dPr>
                        <m:begChr m:val="⟨"/>
                        <m:endChr m:val="⟩"/>
                        <m:ctrlPr>
                          <a:rPr lang="en-GB" sz="1600" i="1">
                            <a:solidFill>
                              <a:schemeClr val="tx1">
                                <a:lumMod val="85000"/>
                                <a:lumOff val="15000"/>
                              </a:schemeClr>
                            </a:solidFill>
                            <a:latin typeface="Cambria Math" panose="02040503050406030204" pitchFamily="18" charset="0"/>
                          </a:rPr>
                        </m:ctrlPr>
                      </m:dPr>
                      <m:e>
                        <m:r>
                          <a:rPr lang="pt-PT" sz="1600" i="1" smtClean="0">
                            <a:solidFill>
                              <a:schemeClr val="tx1">
                                <a:lumMod val="85000"/>
                                <a:lumOff val="15000"/>
                              </a:schemeClr>
                            </a:solidFill>
                            <a:latin typeface="Cambria Math" panose="02040503050406030204" pitchFamily="18" charset="0"/>
                          </a:rPr>
                          <m:t>𝐿𝐷𝐹</m:t>
                        </m:r>
                      </m:e>
                    </m:d>
                  </m:oMath>
                </a14:m>
                <a:endParaRPr lang="en-GB" sz="1600" dirty="0">
                  <a:latin typeface="+mn-lt"/>
                </a:endParaRPr>
              </a:p>
            </p:txBody>
          </p:sp>
        </mc:Choice>
        <mc:Fallback xmlns="">
          <p:sp>
            <p:nvSpPr>
              <p:cNvPr id="15" name="Content Placeholder 2"/>
              <p:cNvSpPr txBox="1">
                <a:spLocks noRot="1" noChangeAspect="1" noMove="1" noResize="1" noEditPoints="1" noAdjustHandles="1" noChangeArrowheads="1" noChangeShapeType="1" noTextEdit="1"/>
              </p:cNvSpPr>
              <p:nvPr/>
            </p:nvSpPr>
            <p:spPr>
              <a:xfrm>
                <a:off x="-4505296" y="2205039"/>
                <a:ext cx="4114800" cy="1152302"/>
              </a:xfrm>
              <a:prstGeom prst="rect">
                <a:avLst/>
              </a:prstGeom>
              <a:blipFill rotWithShape="0">
                <a:blip r:embed="rId11"/>
                <a:stretch>
                  <a:fillRect l="-1185" t="-52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p:cNvSpPr/>
              <p:nvPr/>
            </p:nvSpPr>
            <p:spPr>
              <a:xfrm>
                <a:off x="88811" y="1614296"/>
                <a:ext cx="2442581" cy="1902238"/>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buFont typeface="Wingdings" panose="05000000000000000000" pitchFamily="2" charset="2"/>
                  <a:buChar char="§"/>
                </a:pPr>
                <a14:m>
                  <m:oMath xmlns:m="http://schemas.openxmlformats.org/officeDocument/2006/math">
                    <m:d>
                      <m:dPr>
                        <m:begChr m:val="⟨"/>
                        <m:endChr m:val="⟩"/>
                        <m:ctrlPr>
                          <a:rPr lang="en-GB" sz="2400" i="1" smtClean="0">
                            <a:solidFill>
                              <a:schemeClr val="bg1"/>
                            </a:solidFill>
                            <a:latin typeface="Cambria Math" panose="02040503050406030204" pitchFamily="18" charset="0"/>
                          </a:rPr>
                        </m:ctrlPr>
                      </m:dPr>
                      <m:e>
                        <m:r>
                          <a:rPr lang="pt-PT" sz="2400" b="0" i="1">
                            <a:solidFill>
                              <a:schemeClr val="bg1"/>
                            </a:solidFill>
                            <a:latin typeface="Cambria Math" panose="02040503050406030204" pitchFamily="18" charset="0"/>
                          </a:rPr>
                          <m:t>𝛽</m:t>
                        </m:r>
                      </m:e>
                    </m:d>
                  </m:oMath>
                </a14:m>
                <a:r>
                  <a:rPr lang="en-GB" sz="2400" u="sng" dirty="0">
                    <a:solidFill>
                      <a:schemeClr val="bg1"/>
                    </a:solidFill>
                  </a:rPr>
                  <a:t> </a:t>
                </a:r>
                <a:r>
                  <a:rPr lang="en-GB" sz="2400" u="sng" dirty="0" smtClean="0">
                    <a:solidFill>
                      <a:schemeClr val="bg1"/>
                    </a:solidFill>
                  </a:rPr>
                  <a:t/>
                </a:r>
                <a:br>
                  <a:rPr lang="en-GB" sz="2400" u="sng" dirty="0" smtClean="0">
                    <a:solidFill>
                      <a:schemeClr val="bg1"/>
                    </a:solidFill>
                  </a:rPr>
                </a:br>
                <a:r>
                  <a:rPr lang="en-GB" sz="2400" u="sng" dirty="0" smtClean="0">
                    <a:solidFill>
                      <a:schemeClr val="bg1"/>
                    </a:solidFill>
                  </a:rPr>
                  <a:t>event-by-event </a:t>
                </a:r>
              </a:p>
              <a:p>
                <a:pPr marL="0" lvl="1" algn="ctr">
                  <a:spcBef>
                    <a:spcPts val="1200"/>
                  </a:spcBef>
                </a:pPr>
                <a:r>
                  <a:rPr lang="en-GB" sz="1400" dirty="0" smtClean="0">
                    <a:solidFill>
                      <a:schemeClr val="bg1"/>
                    </a:solidFill>
                  </a:rPr>
                  <a:t>good </a:t>
                </a:r>
                <a:r>
                  <a:rPr lang="en-GB" sz="1400" dirty="0">
                    <a:solidFill>
                      <a:schemeClr val="bg1"/>
                    </a:solidFill>
                  </a:rPr>
                  <a:t>for the energy evolution (calibration</a:t>
                </a:r>
                <a:r>
                  <a:rPr lang="en-GB" sz="1400" dirty="0" smtClean="0">
                    <a:solidFill>
                      <a:schemeClr val="bg1"/>
                    </a:solidFill>
                  </a:rPr>
                  <a:t>)</a:t>
                </a:r>
                <a:endParaRPr lang="en-GB" sz="1400" dirty="0">
                  <a:solidFill>
                    <a:schemeClr val="bg1"/>
                  </a:solidFill>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88811" y="1614296"/>
                <a:ext cx="2442581" cy="1902238"/>
              </a:xfrm>
              <a:prstGeom prst="roundRect">
                <a:avLst/>
              </a:prstGeom>
              <a:blipFill rotWithShape="0">
                <a:blip r:embed="rId12"/>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ounded Rectangle 19"/>
              <p:cNvSpPr/>
              <p:nvPr/>
            </p:nvSpPr>
            <p:spPr>
              <a:xfrm>
                <a:off x="2729406" y="1637531"/>
                <a:ext cx="2442581" cy="1902238"/>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buFont typeface="Wingdings" panose="05000000000000000000" pitchFamily="2" charset="2"/>
                  <a:buChar char="§"/>
                </a:pPr>
                <a14:m>
                  <m:oMath xmlns:m="http://schemas.openxmlformats.org/officeDocument/2006/math">
                    <m:sSub>
                      <m:sSubPr>
                        <m:ctrlPr>
                          <a:rPr lang="pt-PT" sz="2800" i="1">
                            <a:solidFill>
                              <a:prstClr val="white"/>
                            </a:solidFill>
                            <a:latin typeface="Cambria Math" panose="02040503050406030204" pitchFamily="18" charset="0"/>
                          </a:rPr>
                        </m:ctrlPr>
                      </m:sSubPr>
                      <m:e>
                        <m:r>
                          <a:rPr lang="pt-PT" sz="2800" i="1">
                            <a:solidFill>
                              <a:prstClr val="white"/>
                            </a:solidFill>
                            <a:latin typeface="Cambria Math" panose="02040503050406030204" pitchFamily="18" charset="0"/>
                          </a:rPr>
                          <m:t>𝛽</m:t>
                        </m:r>
                      </m:e>
                      <m:sub>
                        <m:d>
                          <m:dPr>
                            <m:begChr m:val="⟨"/>
                            <m:endChr m:val="⟩"/>
                            <m:ctrlPr>
                              <a:rPr lang="en-GB" sz="2800" i="1">
                                <a:solidFill>
                                  <a:prstClr val="white"/>
                                </a:solidFill>
                                <a:latin typeface="Cambria Math" panose="02040503050406030204" pitchFamily="18" charset="0"/>
                              </a:rPr>
                            </m:ctrlPr>
                          </m:dPr>
                          <m:e>
                            <m:r>
                              <a:rPr lang="pt-PT" sz="2800" i="1">
                                <a:solidFill>
                                  <a:prstClr val="white"/>
                                </a:solidFill>
                                <a:latin typeface="Cambria Math" panose="02040503050406030204" pitchFamily="18" charset="0"/>
                              </a:rPr>
                              <m:t>𝐿𝐷𝐹</m:t>
                            </m:r>
                          </m:e>
                        </m:d>
                      </m:sub>
                    </m:sSub>
                  </m:oMath>
                </a14:m>
                <a:r>
                  <a:rPr lang="en-GB" sz="1600" dirty="0">
                    <a:solidFill>
                      <a:prstClr val="white"/>
                    </a:solidFill>
                  </a:rPr>
                  <a:t> </a:t>
                </a:r>
                <a:br>
                  <a:rPr lang="en-GB" sz="1600" dirty="0">
                    <a:solidFill>
                      <a:prstClr val="white"/>
                    </a:solidFill>
                  </a:rPr>
                </a:br>
                <a:r>
                  <a:rPr lang="en-GB" sz="2000" u="sng" dirty="0" smtClean="0">
                    <a:solidFill>
                      <a:prstClr val="white"/>
                    </a:solidFill>
                  </a:rPr>
                  <a:t>average profile</a:t>
                </a:r>
              </a:p>
              <a:p>
                <a:pPr marL="0" lvl="1" algn="ctr" defTabSz="179388">
                  <a:spcBef>
                    <a:spcPts val="1200"/>
                  </a:spcBef>
                </a:pPr>
                <a:r>
                  <a:rPr lang="en-GB" sz="1400" dirty="0" smtClean="0">
                    <a:solidFill>
                      <a:prstClr val="white"/>
                    </a:solidFill>
                  </a:rPr>
                  <a:t>good </a:t>
                </a:r>
                <a:r>
                  <a:rPr lang="en-GB" sz="1400" dirty="0">
                    <a:solidFill>
                      <a:prstClr val="white"/>
                    </a:solidFill>
                  </a:rPr>
                  <a:t>for </a:t>
                </a:r>
                <a:r>
                  <a:rPr lang="en-GB" sz="1400" dirty="0" smtClean="0">
                    <a:solidFill>
                      <a:prstClr val="white"/>
                    </a:solidFill>
                  </a:rPr>
                  <a:t>composition </a:t>
                </a:r>
                <a:r>
                  <a:rPr lang="en-GB" sz="1400" dirty="0">
                    <a:solidFill>
                      <a:prstClr val="white"/>
                    </a:solidFill>
                  </a:rPr>
                  <a:t>estimator</a:t>
                </a:r>
              </a:p>
            </p:txBody>
          </p:sp>
        </mc:Choice>
        <mc:Fallback>
          <p:sp>
            <p:nvSpPr>
              <p:cNvPr id="20" name="Rounded Rectangle 19"/>
              <p:cNvSpPr>
                <a:spLocks noRot="1" noChangeAspect="1" noMove="1" noResize="1" noEditPoints="1" noAdjustHandles="1" noChangeArrowheads="1" noChangeShapeType="1" noTextEdit="1"/>
              </p:cNvSpPr>
              <p:nvPr/>
            </p:nvSpPr>
            <p:spPr>
              <a:xfrm>
                <a:off x="2729406" y="1637531"/>
                <a:ext cx="2442581" cy="1902238"/>
              </a:xfrm>
              <a:prstGeom prst="roundRect">
                <a:avLst/>
              </a:prstGeom>
              <a:blipFill rotWithShape="0">
                <a:blip r:embed="rId13"/>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194131" y="4587165"/>
                <a:ext cx="1070549" cy="184666"/>
              </a:xfrm>
              <a:prstGeom prst="rect">
                <a:avLst/>
              </a:prstGeom>
              <a:solidFill>
                <a:schemeClr val="bg1"/>
              </a:solidFill>
              <a:effectLst>
                <a:outerShdw blurRad="50800" dist="38100" dir="2700000" algn="tl" rotWithShape="0">
                  <a:prstClr val="black">
                    <a:alpha val="40000"/>
                  </a:prstClr>
                </a:outerShd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r>
                            <a:rPr lang="pt-PT" sz="1200" b="0" i="1" smtClean="0">
                              <a:latin typeface="Cambria Math" panose="02040503050406030204" pitchFamily="18" charset="0"/>
                            </a:rPr>
                            <m:t>19.65−19.75</m:t>
                          </m:r>
                        </m:e>
                      </m:d>
                    </m:oMath>
                  </m:oMathPara>
                </a14:m>
                <a:endParaRPr lang="en-US" sz="1200" dirty="0"/>
              </a:p>
            </p:txBody>
          </p:sp>
        </mc:Choice>
        <mc:Fallback xmlns="">
          <p:sp>
            <p:nvSpPr>
              <p:cNvPr id="23" name="TextBox 22"/>
              <p:cNvSpPr txBox="1">
                <a:spLocks noRot="1" noChangeAspect="1" noMove="1" noResize="1" noEditPoints="1" noAdjustHandles="1" noChangeArrowheads="1" noChangeShapeType="1" noTextEdit="1"/>
              </p:cNvSpPr>
              <p:nvPr/>
            </p:nvSpPr>
            <p:spPr>
              <a:xfrm>
                <a:off x="2194131" y="4587165"/>
                <a:ext cx="1070549" cy="184666"/>
              </a:xfrm>
              <a:prstGeom prst="rect">
                <a:avLst/>
              </a:prstGeom>
              <a:blipFill rotWithShape="0">
                <a:blip r:embed="rId14"/>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1559797" y="5235313"/>
                <a:ext cx="1070549" cy="184666"/>
              </a:xfrm>
              <a:prstGeom prst="rect">
                <a:avLst/>
              </a:prstGeom>
              <a:solidFill>
                <a:schemeClr val="bg1"/>
              </a:solidFill>
              <a:effectLst>
                <a:outerShdw blurRad="50800" dist="38100" dir="2700000" algn="tl" rotWithShape="0">
                  <a:prstClr val="black">
                    <a:alpha val="40000"/>
                  </a:prstClr>
                </a:outerShd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r>
                            <a:rPr lang="pt-PT" sz="1200" b="0" i="1" smtClean="0">
                              <a:latin typeface="Cambria Math" panose="02040503050406030204" pitchFamily="18" charset="0"/>
                            </a:rPr>
                            <m:t>18.95−19.05</m:t>
                          </m:r>
                        </m:e>
                      </m:d>
                    </m:oMath>
                  </m:oMathPara>
                </a14:m>
                <a:endParaRPr lang="en-US" sz="1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1559797" y="5235313"/>
                <a:ext cx="1070549" cy="184666"/>
              </a:xfrm>
              <a:prstGeom prst="rect">
                <a:avLst/>
              </a:prstGeom>
              <a:blipFill rotWithShape="0">
                <a:blip r:embed="rId15"/>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ounded Rectangle 24"/>
              <p:cNvSpPr/>
              <p:nvPr/>
            </p:nvSpPr>
            <p:spPr>
              <a:xfrm>
                <a:off x="7873271" y="1256989"/>
                <a:ext cx="1147157" cy="1144466"/>
              </a:xfrm>
              <a:prstGeom prst="roundRect">
                <a:avLst/>
              </a:prstGeom>
              <a:solidFill>
                <a:schemeClr val="bg1"/>
              </a:solidFill>
              <a:ln w="63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14:m>
                  <m:oMath xmlns:m="http://schemas.openxmlformats.org/officeDocument/2006/math">
                    <m:r>
                      <a:rPr lang="pt-PT" sz="1400" b="0" i="1" smtClean="0">
                        <a:solidFill>
                          <a:schemeClr val="tx1">
                            <a:lumMod val="75000"/>
                            <a:lumOff val="25000"/>
                          </a:schemeClr>
                        </a:solidFill>
                        <a:latin typeface="Cambria Math" panose="02040503050406030204" pitchFamily="18" charset="0"/>
                        <a:cs typeface="Arial" pitchFamily="34" charset="0"/>
                      </a:rPr>
                      <m:t>𝛽</m:t>
                    </m:r>
                  </m:oMath>
                </a14:m>
                <a:r>
                  <a:rPr lang="en-GB" sz="1400" dirty="0" smtClean="0">
                    <a:solidFill>
                      <a:schemeClr val="tx1">
                        <a:lumMod val="75000"/>
                        <a:lumOff val="25000"/>
                      </a:schemeClr>
                    </a:solidFill>
                    <a:latin typeface="Calibri" pitchFamily="34" charset="0"/>
                    <a:cs typeface="Arial" pitchFamily="34" charset="0"/>
                  </a:rPr>
                  <a:t> generated</a:t>
                </a:r>
              </a:p>
              <a:p>
                <a:pPr lvl="0" algn="ctr"/>
                <a14:m>
                  <m:oMath xmlns:m="http://schemas.openxmlformats.org/officeDocument/2006/math">
                    <m:sSub>
                      <m:sSubPr>
                        <m:ctrlPr>
                          <a:rPr lang="pt-PT" sz="1400" b="0" i="1" smtClean="0">
                            <a:solidFill>
                              <a:srgbClr val="00B050"/>
                            </a:solidFill>
                            <a:latin typeface="Cambria Math" panose="02040503050406030204" pitchFamily="18" charset="0"/>
                            <a:cs typeface="Arial" pitchFamily="34" charset="0"/>
                          </a:rPr>
                        </m:ctrlPr>
                      </m:sSubPr>
                      <m:e>
                        <m:r>
                          <a:rPr lang="pt-PT" sz="1400" i="1">
                            <a:solidFill>
                              <a:srgbClr val="00B050"/>
                            </a:solidFill>
                            <a:latin typeface="Cambria Math" panose="02040503050406030204" pitchFamily="18" charset="0"/>
                            <a:cs typeface="Arial" pitchFamily="34" charset="0"/>
                          </a:rPr>
                          <m:t>𝛽</m:t>
                        </m:r>
                      </m:e>
                      <m:sub>
                        <m:d>
                          <m:dPr>
                            <m:begChr m:val="⟨"/>
                            <m:endChr m:val="⟩"/>
                            <m:ctrlPr>
                              <a:rPr lang="pt-PT" sz="1400" i="1" smtClean="0">
                                <a:solidFill>
                                  <a:srgbClr val="00B050"/>
                                </a:solidFill>
                                <a:latin typeface="Cambria Math" panose="02040503050406030204" pitchFamily="18" charset="0"/>
                                <a:cs typeface="Arial" pitchFamily="34" charset="0"/>
                              </a:rPr>
                            </m:ctrlPr>
                          </m:dPr>
                          <m:e>
                            <m:r>
                              <a:rPr lang="pt-PT" sz="1400" b="0" i="1" smtClean="0">
                                <a:solidFill>
                                  <a:srgbClr val="00B050"/>
                                </a:solidFill>
                                <a:latin typeface="Cambria Math" panose="02040503050406030204" pitchFamily="18" charset="0"/>
                                <a:cs typeface="Arial" pitchFamily="34" charset="0"/>
                              </a:rPr>
                              <m:t>𝐿𝐷𝐹</m:t>
                            </m:r>
                          </m:e>
                        </m:d>
                      </m:sub>
                    </m:sSub>
                  </m:oMath>
                </a14:m>
                <a:r>
                  <a:rPr lang="en-GB" sz="1400" dirty="0" smtClean="0">
                    <a:solidFill>
                      <a:srgbClr val="00B050"/>
                    </a:solidFill>
                    <a:latin typeface="Calibri" pitchFamily="34" charset="0"/>
                    <a:cs typeface="Arial" pitchFamily="34" charset="0"/>
                  </a:rPr>
                  <a:t> </a:t>
                </a:r>
                <a:br>
                  <a:rPr lang="en-GB" sz="1400" dirty="0" smtClean="0">
                    <a:solidFill>
                      <a:srgbClr val="00B050"/>
                    </a:solidFill>
                    <a:latin typeface="Calibri" pitchFamily="34" charset="0"/>
                    <a:cs typeface="Arial" pitchFamily="34" charset="0"/>
                  </a:rPr>
                </a:br>
                <a:r>
                  <a:rPr lang="en-GB" sz="1200" dirty="0" smtClean="0">
                    <a:solidFill>
                      <a:srgbClr val="00B050"/>
                    </a:solidFill>
                    <a:latin typeface="Calibri" pitchFamily="34" charset="0"/>
                    <a:cs typeface="Arial" pitchFamily="34" charset="0"/>
                  </a:rPr>
                  <a:t>average profile</a:t>
                </a:r>
                <a:endParaRPr lang="en-GB" sz="1400" dirty="0" smtClean="0">
                  <a:solidFill>
                    <a:srgbClr val="00B050"/>
                  </a:solidFill>
                  <a:latin typeface="Calibri" pitchFamily="34" charset="0"/>
                  <a:cs typeface="Arial" pitchFamily="34" charset="0"/>
                </a:endParaRPr>
              </a:p>
              <a:p>
                <a:pPr lvl="0" algn="ctr"/>
                <a14:m>
                  <m:oMathPara xmlns:m="http://schemas.openxmlformats.org/officeDocument/2006/math">
                    <m:oMathParaPr>
                      <m:jc m:val="centerGroup"/>
                    </m:oMathParaPr>
                    <m:oMath xmlns:m="http://schemas.openxmlformats.org/officeDocument/2006/math">
                      <m:d>
                        <m:dPr>
                          <m:begChr m:val="⟨"/>
                          <m:endChr m:val="⟩"/>
                          <m:ctrlPr>
                            <a:rPr lang="en-GB" sz="1400" i="1" smtClean="0">
                              <a:solidFill>
                                <a:srgbClr val="FF0000"/>
                              </a:solidFill>
                              <a:latin typeface="Cambria Math" panose="02040503050406030204" pitchFamily="18" charset="0"/>
                              <a:cs typeface="Arial" pitchFamily="34" charset="0"/>
                            </a:rPr>
                          </m:ctrlPr>
                        </m:dPr>
                        <m:e>
                          <m:r>
                            <a:rPr lang="pt-PT" sz="1400" b="0" i="1" smtClean="0">
                              <a:solidFill>
                                <a:srgbClr val="FF0000"/>
                              </a:solidFill>
                              <a:latin typeface="Cambria Math" panose="02040503050406030204" pitchFamily="18" charset="0"/>
                              <a:cs typeface="Arial" pitchFamily="34" charset="0"/>
                            </a:rPr>
                            <m:t>𝛽</m:t>
                          </m:r>
                        </m:e>
                      </m:d>
                    </m:oMath>
                  </m:oMathPara>
                </a14:m>
                <a:r>
                  <a:rPr lang="en-GB" sz="1400" dirty="0" smtClean="0">
                    <a:solidFill>
                      <a:srgbClr val="FF0000"/>
                    </a:solidFill>
                    <a:latin typeface="Calibri" pitchFamily="34" charset="0"/>
                    <a:cs typeface="Arial" pitchFamily="34" charset="0"/>
                  </a:rPr>
                  <a:t/>
                </a:r>
                <a:br>
                  <a:rPr lang="en-GB" sz="1400" dirty="0" smtClean="0">
                    <a:solidFill>
                      <a:srgbClr val="FF0000"/>
                    </a:solidFill>
                    <a:latin typeface="Calibri" pitchFamily="34" charset="0"/>
                    <a:cs typeface="Arial" pitchFamily="34" charset="0"/>
                  </a:rPr>
                </a:br>
                <a:r>
                  <a:rPr lang="en-GB" sz="1400" dirty="0" smtClean="0">
                    <a:solidFill>
                      <a:srgbClr val="FF0000"/>
                    </a:solidFill>
                    <a:latin typeface="Calibri" pitchFamily="34" charset="0"/>
                    <a:cs typeface="Arial" pitchFamily="34" charset="0"/>
                  </a:rPr>
                  <a:t> </a:t>
                </a:r>
                <a:r>
                  <a:rPr lang="en-GB" sz="1200" dirty="0" smtClean="0">
                    <a:solidFill>
                      <a:srgbClr val="FF0000"/>
                    </a:solidFill>
                    <a:latin typeface="Calibri" pitchFamily="34" charset="0"/>
                    <a:cs typeface="Arial" pitchFamily="34" charset="0"/>
                  </a:rPr>
                  <a:t>event-by-event</a:t>
                </a:r>
              </a:p>
            </p:txBody>
          </p:sp>
        </mc:Choice>
        <mc:Fallback xmlns="">
          <p:sp>
            <p:nvSpPr>
              <p:cNvPr id="25" name="Rounded Rectangle 24"/>
              <p:cNvSpPr>
                <a:spLocks noRot="1" noChangeAspect="1" noMove="1" noResize="1" noEditPoints="1" noAdjustHandles="1" noChangeArrowheads="1" noChangeShapeType="1" noTextEdit="1"/>
              </p:cNvSpPr>
              <p:nvPr/>
            </p:nvSpPr>
            <p:spPr>
              <a:xfrm>
                <a:off x="7873271" y="1256989"/>
                <a:ext cx="1147157" cy="1144466"/>
              </a:xfrm>
              <a:prstGeom prst="roundRect">
                <a:avLst/>
              </a:prstGeom>
              <a:blipFill rotWithShape="0">
                <a:blip r:embed="rId16"/>
                <a:stretch>
                  <a:fillRect/>
                </a:stretch>
              </a:blipFill>
              <a:ln w="6350">
                <a:solidFill>
                  <a:schemeClr val="tx1">
                    <a:lumMod val="50000"/>
                    <a:lumOff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38902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7" grpId="0" animBg="1"/>
      <p:bldP spid="20" grpId="0" animBg="1"/>
      <p:bldP spid="23" grpId="0" animBg="1"/>
      <p:bldP spid="2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title"/>
              </p:nvPr>
            </p:nvSpPr>
            <p:spPr/>
            <p:txBody>
              <a:bodyPr/>
              <a:lstStyle/>
              <a:p>
                <a:r>
                  <a:rPr lang="en-US" dirty="0" smtClean="0"/>
                  <a:t>LDFs with MARTA:</a:t>
                </a:r>
                <a:r>
                  <a:rPr lang="en-US" sz="2000" dirty="0" smtClean="0"/>
                  <a:t> </a:t>
                </a:r>
                <a14:m>
                  <m:oMath xmlns:m="http://schemas.openxmlformats.org/officeDocument/2006/math">
                    <m:sSub>
                      <m:sSubPr>
                        <m:ctrlPr>
                          <a:rPr lang="pt-PT" sz="2000" b="1" i="1" smtClean="0">
                            <a:latin typeface="Cambria Math" panose="02040503050406030204" pitchFamily="18" charset="0"/>
                          </a:rPr>
                        </m:ctrlPr>
                      </m:sSubPr>
                      <m:e>
                        <m:r>
                          <a:rPr lang="pt-PT" sz="2000" b="1" i="1" smtClean="0">
                            <a:latin typeface="Cambria Math" panose="02040503050406030204" pitchFamily="18" charset="0"/>
                          </a:rPr>
                          <m:t>𝝆</m:t>
                        </m:r>
                      </m:e>
                      <m:sub>
                        <m:r>
                          <a:rPr lang="pt-PT" sz="2000" b="1" i="1" smtClean="0">
                            <a:latin typeface="Cambria Math" panose="02040503050406030204" pitchFamily="18" charset="0"/>
                          </a:rPr>
                          <m:t>𝟏𝟎𝟎𝟎</m:t>
                        </m:r>
                      </m:sub>
                    </m:sSub>
                  </m:oMath>
                </a14:m>
                <a:r>
                  <a:rPr lang="en-US" sz="2000" dirty="0" smtClean="0"/>
                  <a:t> vs </a:t>
                </a:r>
                <a14:m>
                  <m:oMath xmlns:m="http://schemas.openxmlformats.org/officeDocument/2006/math">
                    <m:sSub>
                      <m:sSubPr>
                        <m:ctrlPr>
                          <a:rPr lang="pt-PT" sz="2000" b="1" i="1" smtClean="0">
                            <a:latin typeface="Cambria Math" panose="02040503050406030204" pitchFamily="18" charset="0"/>
                          </a:rPr>
                        </m:ctrlPr>
                      </m:sSubPr>
                      <m:e>
                        <m:r>
                          <a:rPr lang="pt-PT" sz="2000" b="1" i="1" smtClean="0">
                            <a:latin typeface="Cambria Math" panose="02040503050406030204" pitchFamily="18" charset="0"/>
                          </a:rPr>
                          <m:t>𝜷</m:t>
                        </m:r>
                      </m:e>
                      <m:sub>
                        <m:d>
                          <m:dPr>
                            <m:begChr m:val="⟨"/>
                            <m:endChr m:val="⟩"/>
                            <m:ctrlPr>
                              <a:rPr lang="pt-PT" sz="2000" b="1" i="1" smtClean="0">
                                <a:latin typeface="Cambria Math" panose="02040503050406030204" pitchFamily="18" charset="0"/>
                              </a:rPr>
                            </m:ctrlPr>
                          </m:dPr>
                          <m:e>
                            <m:r>
                              <a:rPr lang="pt-PT" sz="2000" b="1" i="1" smtClean="0">
                                <a:latin typeface="Cambria Math" panose="02040503050406030204" pitchFamily="18" charset="0"/>
                              </a:rPr>
                              <m:t>𝑳𝑫𝑭</m:t>
                            </m:r>
                          </m:e>
                        </m:d>
                      </m:sub>
                    </m:sSub>
                  </m:oMath>
                </a14:m>
                <a:endParaRPr lang="en-US" sz="2000" dirty="0"/>
              </a:p>
            </p:txBody>
          </p:sp>
        </mc:Choice>
        <mc:Fallback xmlns="">
          <p:sp>
            <p:nvSpPr>
              <p:cNvPr id="4" name="Title 3"/>
              <p:cNvSpPr>
                <a:spLocks noGrp="1" noRot="1" noChangeAspect="1" noMove="1" noResize="1" noEditPoints="1" noAdjustHandles="1" noChangeArrowheads="1" noChangeShapeType="1" noTextEdit="1"/>
              </p:cNvSpPr>
              <p:nvPr>
                <p:ph type="title"/>
              </p:nvPr>
            </p:nvSpPr>
            <p:spPr>
              <a:blipFill rotWithShape="0">
                <a:blip r:embed="rId3"/>
                <a:stretch>
                  <a:fillRect l="-1818" t="-1869" b="-13084"/>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8745C66F-FC7B-4C52-931F-EAABACA1CBDF}" type="slidenum">
              <a:rPr lang="en-US" smtClean="0"/>
              <a:pPr/>
              <a:t>32</a:t>
            </a:fld>
            <a:endParaRPr lang="en-US" dirty="0"/>
          </a:p>
        </p:txBody>
      </p:sp>
      <mc:AlternateContent xmlns:mc="http://schemas.openxmlformats.org/markup-compatibility/2006" xmlns:a14="http://schemas.microsoft.com/office/drawing/2010/main">
        <mc:Choice Requires="a14">
          <p:sp>
            <p:nvSpPr>
              <p:cNvPr id="13" name="TextBox 12"/>
              <p:cNvSpPr txBox="1"/>
              <p:nvPr/>
            </p:nvSpPr>
            <p:spPr>
              <a:xfrm>
                <a:off x="4835774" y="1185785"/>
                <a:ext cx="2548710" cy="4607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PT" sz="1200" b="0" i="1" smtClean="0">
                          <a:latin typeface="Cambria Math" panose="02040503050406030204" pitchFamily="18" charset="0"/>
                        </a:rPr>
                        <m:t>𝜌</m:t>
                      </m:r>
                      <m:d>
                        <m:dPr>
                          <m:ctrlPr>
                            <a:rPr lang="pt-PT" sz="1200" b="0" i="1" smtClean="0">
                              <a:latin typeface="Cambria Math" panose="02040503050406030204" pitchFamily="18" charset="0"/>
                            </a:rPr>
                          </m:ctrlPr>
                        </m:dPr>
                        <m:e>
                          <m:r>
                            <a:rPr lang="pt-PT" sz="1200" b="0" i="1" smtClean="0">
                              <a:latin typeface="Cambria Math" panose="02040503050406030204" pitchFamily="18" charset="0"/>
                            </a:rPr>
                            <m:t>𝑟</m:t>
                          </m:r>
                        </m:e>
                      </m:d>
                      <m:r>
                        <a:rPr lang="pt-PT" sz="1200" b="0" i="1" smtClean="0">
                          <a:latin typeface="Cambria Math" panose="02040503050406030204" pitchFamily="18" charset="0"/>
                        </a:rPr>
                        <m:t>=</m:t>
                      </m:r>
                      <m:sSub>
                        <m:sSubPr>
                          <m:ctrlPr>
                            <a:rPr lang="pt-PT" sz="1200" b="0" i="1" smtClean="0">
                              <a:solidFill>
                                <a:srgbClr val="00B050"/>
                              </a:solidFill>
                              <a:latin typeface="Cambria Math" panose="02040503050406030204" pitchFamily="18" charset="0"/>
                            </a:rPr>
                          </m:ctrlPr>
                        </m:sSubPr>
                        <m:e>
                          <m:r>
                            <a:rPr lang="pt-PT" sz="1200" b="0" i="1" smtClean="0">
                              <a:solidFill>
                                <a:srgbClr val="00B050"/>
                              </a:solidFill>
                              <a:latin typeface="Cambria Math" panose="02040503050406030204" pitchFamily="18" charset="0"/>
                            </a:rPr>
                            <m:t>𝜌</m:t>
                          </m:r>
                        </m:e>
                        <m:sub>
                          <m:r>
                            <a:rPr lang="pt-PT" sz="1200" b="0" i="1" smtClean="0">
                              <a:solidFill>
                                <a:srgbClr val="00B050"/>
                              </a:solidFill>
                              <a:latin typeface="Cambria Math" panose="02040503050406030204" pitchFamily="18" charset="0"/>
                            </a:rPr>
                            <m:t>1000</m:t>
                          </m:r>
                        </m:sub>
                      </m:sSub>
                      <m:sSup>
                        <m:sSupPr>
                          <m:ctrlPr>
                            <a:rPr lang="pt-PT" sz="1200" b="0" i="1" smtClean="0">
                              <a:latin typeface="Cambria Math" panose="02040503050406030204" pitchFamily="18" charset="0"/>
                            </a:rPr>
                          </m:ctrlPr>
                        </m:sSupPr>
                        <m:e>
                          <m:d>
                            <m:dPr>
                              <m:ctrlPr>
                                <a:rPr lang="pt-PT" sz="1200" b="0" i="1" smtClean="0">
                                  <a:latin typeface="Cambria Math" panose="02040503050406030204" pitchFamily="18" charset="0"/>
                                </a:rPr>
                              </m:ctrlPr>
                            </m:dPr>
                            <m:e>
                              <m:f>
                                <m:fPr>
                                  <m:ctrlPr>
                                    <a:rPr lang="pt-PT" sz="1200" b="0" i="1" smtClean="0">
                                      <a:latin typeface="Cambria Math" panose="02040503050406030204" pitchFamily="18" charset="0"/>
                                    </a:rPr>
                                  </m:ctrlPr>
                                </m:fPr>
                                <m:num>
                                  <m:r>
                                    <a:rPr lang="pt-PT" sz="1200" b="0" i="1" smtClean="0">
                                      <a:latin typeface="Cambria Math" panose="02040503050406030204" pitchFamily="18" charset="0"/>
                                    </a:rPr>
                                    <m:t>𝑟</m:t>
                                  </m:r>
                                </m:num>
                                <m:den>
                                  <m:r>
                                    <a:rPr lang="pt-PT" sz="1200" b="0" i="1" smtClean="0">
                                      <a:latin typeface="Cambria Math" panose="02040503050406030204" pitchFamily="18" charset="0"/>
                                    </a:rPr>
                                    <m:t>1000</m:t>
                                  </m:r>
                                </m:den>
                              </m:f>
                            </m:e>
                          </m:d>
                        </m:e>
                        <m:sup>
                          <m:r>
                            <a:rPr lang="pt-PT" sz="1200" b="0" i="1" smtClean="0">
                              <a:solidFill>
                                <a:srgbClr val="FF0000"/>
                              </a:solidFill>
                              <a:latin typeface="Cambria Math" panose="02040503050406030204" pitchFamily="18" charset="0"/>
                            </a:rPr>
                            <m:t>𝛽</m:t>
                          </m:r>
                        </m:sup>
                      </m:sSup>
                      <m:sSup>
                        <m:sSupPr>
                          <m:ctrlPr>
                            <a:rPr lang="pt-PT" sz="1200" b="0" i="1" smtClean="0">
                              <a:latin typeface="Cambria Math" panose="02040503050406030204" pitchFamily="18" charset="0"/>
                            </a:rPr>
                          </m:ctrlPr>
                        </m:sSupPr>
                        <m:e>
                          <m:d>
                            <m:dPr>
                              <m:ctrlPr>
                                <a:rPr lang="pt-PT" sz="1200" b="0" i="1" smtClean="0">
                                  <a:latin typeface="Cambria Math" panose="02040503050406030204" pitchFamily="18" charset="0"/>
                                </a:rPr>
                              </m:ctrlPr>
                            </m:dPr>
                            <m:e>
                              <m:f>
                                <m:fPr>
                                  <m:ctrlPr>
                                    <a:rPr lang="pt-PT" sz="1200" b="0" i="1" smtClean="0">
                                      <a:latin typeface="Cambria Math" panose="02040503050406030204" pitchFamily="18" charset="0"/>
                                    </a:rPr>
                                  </m:ctrlPr>
                                </m:fPr>
                                <m:num>
                                  <m:r>
                                    <a:rPr lang="pt-PT" sz="1200" b="0" i="1" smtClean="0">
                                      <a:latin typeface="Cambria Math" panose="02040503050406030204" pitchFamily="18" charset="0"/>
                                    </a:rPr>
                                    <m:t>700+</m:t>
                                  </m:r>
                                  <m:r>
                                    <a:rPr lang="pt-PT" sz="1200" b="0" i="1" smtClean="0">
                                      <a:latin typeface="Cambria Math" panose="02040503050406030204" pitchFamily="18" charset="0"/>
                                    </a:rPr>
                                    <m:t>𝑟</m:t>
                                  </m:r>
                                </m:num>
                                <m:den>
                                  <m:r>
                                    <a:rPr lang="pt-PT" sz="1200" b="0" i="1" smtClean="0">
                                      <a:latin typeface="Cambria Math" panose="02040503050406030204" pitchFamily="18" charset="0"/>
                                    </a:rPr>
                                    <m:t>1000+700</m:t>
                                  </m:r>
                                </m:den>
                              </m:f>
                            </m:e>
                          </m:d>
                        </m:e>
                        <m:sup>
                          <m:r>
                            <a:rPr lang="pt-PT" sz="1200" b="0" i="1" smtClean="0">
                              <a:solidFill>
                                <a:srgbClr val="FF0000"/>
                              </a:solidFill>
                              <a:latin typeface="Cambria Math" panose="02040503050406030204" pitchFamily="18" charset="0"/>
                            </a:rPr>
                            <m:t>𝛽</m:t>
                          </m:r>
                        </m:sup>
                      </m:sSup>
                    </m:oMath>
                  </m:oMathPara>
                </a14:m>
                <a:endParaRPr lang="en-US" sz="1200" dirty="0"/>
              </a:p>
            </p:txBody>
          </p:sp>
        </mc:Choice>
        <mc:Fallback xmlns="">
          <p:sp>
            <p:nvSpPr>
              <p:cNvPr id="13" name="TextBox 12"/>
              <p:cNvSpPr txBox="1">
                <a:spLocks noRot="1" noChangeAspect="1" noMove="1" noResize="1" noEditPoints="1" noAdjustHandles="1" noChangeArrowheads="1" noChangeShapeType="1" noTextEdit="1"/>
              </p:cNvSpPr>
              <p:nvPr/>
            </p:nvSpPr>
            <p:spPr>
              <a:xfrm>
                <a:off x="4835774" y="1185785"/>
                <a:ext cx="2548710" cy="460704"/>
              </a:xfrm>
              <a:prstGeom prst="rect">
                <a:avLst/>
              </a:prstGeom>
              <a:blipFill rotWithShape="0">
                <a:blip r:embed="rId4"/>
                <a:stretch>
                  <a:fillRect l="-957" t="-1333" r="-478" b="-1333"/>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5778441" y="3387370"/>
            <a:ext cx="5524980" cy="1635755"/>
          </a:xfrm>
          <a:prstGeom prst="rect">
            <a:avLst/>
          </a:prstGeom>
        </p:spPr>
      </p:pic>
      <p:pic>
        <p:nvPicPr>
          <p:cNvPr id="7" name="Picture 6"/>
          <p:cNvPicPr>
            <a:picLocks noChangeAspect="1"/>
          </p:cNvPicPr>
          <p:nvPr/>
        </p:nvPicPr>
        <p:blipFill>
          <a:blip r:embed="rId6"/>
          <a:stretch>
            <a:fillRect/>
          </a:stretch>
        </p:blipFill>
        <p:spPr>
          <a:xfrm>
            <a:off x="1057771" y="2542448"/>
            <a:ext cx="3430427" cy="2094492"/>
          </a:xfrm>
          <a:prstGeom prst="rect">
            <a:avLst/>
          </a:prstGeom>
        </p:spPr>
      </p:pic>
      <p:pic>
        <p:nvPicPr>
          <p:cNvPr id="9" name="Picture 8"/>
          <p:cNvPicPr>
            <a:picLocks noChangeAspect="1"/>
          </p:cNvPicPr>
          <p:nvPr/>
        </p:nvPicPr>
        <p:blipFill>
          <a:blip r:embed="rId7"/>
          <a:stretch>
            <a:fillRect/>
          </a:stretch>
        </p:blipFill>
        <p:spPr>
          <a:xfrm>
            <a:off x="4785788" y="2572658"/>
            <a:ext cx="3459376" cy="2054699"/>
          </a:xfrm>
          <a:prstGeom prst="rect">
            <a:avLst/>
          </a:prstGeom>
        </p:spPr>
      </p:pic>
      <mc:AlternateContent xmlns:mc="http://schemas.openxmlformats.org/markup-compatibility/2006">
        <mc:Choice xmlns:a14="http://schemas.microsoft.com/office/drawing/2010/main" Requires="a14">
          <p:sp>
            <p:nvSpPr>
              <p:cNvPr id="12" name="Rounded Rectangle 11"/>
              <p:cNvSpPr/>
              <p:nvPr/>
            </p:nvSpPr>
            <p:spPr>
              <a:xfrm>
                <a:off x="572655" y="967332"/>
                <a:ext cx="3999345" cy="89760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14:m>
                  <m:oMath xmlns:m="http://schemas.openxmlformats.org/officeDocument/2006/math">
                    <m:sSub>
                      <m:sSubPr>
                        <m:ctrlPr>
                          <a:rPr lang="pt-PT" i="1" smtClean="0">
                            <a:solidFill>
                              <a:schemeClr val="bg1"/>
                            </a:solidFill>
                            <a:latin typeface="Cambria Math" panose="02040503050406030204" pitchFamily="18" charset="0"/>
                          </a:rPr>
                        </m:ctrlPr>
                      </m:sSubPr>
                      <m:e>
                        <m:r>
                          <a:rPr lang="pt-PT" b="0" i="1" smtClean="0">
                            <a:solidFill>
                              <a:schemeClr val="bg1"/>
                            </a:solidFill>
                            <a:latin typeface="Cambria Math" panose="02040503050406030204" pitchFamily="18" charset="0"/>
                          </a:rPr>
                          <m:t>𝜌</m:t>
                        </m:r>
                      </m:e>
                      <m:sub>
                        <m:r>
                          <a:rPr lang="pt-PT" b="0" i="1" smtClean="0">
                            <a:solidFill>
                              <a:schemeClr val="bg1"/>
                            </a:solidFill>
                            <a:latin typeface="Cambria Math" panose="02040503050406030204" pitchFamily="18" charset="0"/>
                          </a:rPr>
                          <m:t>1000</m:t>
                        </m:r>
                      </m:sub>
                    </m:sSub>
                  </m:oMath>
                </a14:m>
                <a:r>
                  <a:rPr lang="en-GB" dirty="0" smtClean="0">
                    <a:solidFill>
                      <a:schemeClr val="bg1"/>
                    </a:solidFill>
                  </a:rPr>
                  <a:t> vs </a:t>
                </a:r>
                <a14:m>
                  <m:oMath xmlns:m="http://schemas.openxmlformats.org/officeDocument/2006/math">
                    <m:r>
                      <a:rPr lang="pt-PT" b="0" i="1" smtClean="0">
                        <a:solidFill>
                          <a:schemeClr val="bg1"/>
                        </a:solidFill>
                        <a:latin typeface="Cambria Math" panose="02040503050406030204" pitchFamily="18" charset="0"/>
                      </a:rPr>
                      <m:t>𝛽</m:t>
                    </m:r>
                  </m:oMath>
                </a14:m>
                <a:r>
                  <a:rPr lang="en-GB" dirty="0" smtClean="0">
                    <a:solidFill>
                      <a:schemeClr val="bg1"/>
                    </a:solidFill>
                  </a:rPr>
                  <a:t> </a:t>
                </a:r>
                <a:r>
                  <a:rPr lang="en-GB" dirty="0" smtClean="0">
                    <a:solidFill>
                      <a:schemeClr val="bg1"/>
                    </a:solidFill>
                  </a:rPr>
                  <a:t>from </a:t>
                </a:r>
                <a14:m>
                  <m:oMath xmlns:m="http://schemas.openxmlformats.org/officeDocument/2006/math">
                    <m:d>
                      <m:dPr>
                        <m:begChr m:val="⟨"/>
                        <m:endChr m:val="⟩"/>
                        <m:ctrlPr>
                          <a:rPr lang="pt-PT" i="1">
                            <a:latin typeface="Cambria Math" panose="02040503050406030204" pitchFamily="18" charset="0"/>
                          </a:rPr>
                        </m:ctrlPr>
                      </m:dPr>
                      <m:e>
                        <m:r>
                          <a:rPr lang="pt-PT" b="0" i="1">
                            <a:latin typeface="Cambria Math" panose="02040503050406030204" pitchFamily="18" charset="0"/>
                          </a:rPr>
                          <m:t>𝐿𝐷𝐹</m:t>
                        </m:r>
                      </m:e>
                    </m:d>
                  </m:oMath>
                </a14:m>
                <a:r>
                  <a:rPr lang="en-GB" dirty="0" smtClean="0">
                    <a:solidFill>
                      <a:schemeClr val="bg1"/>
                    </a:solidFill>
                  </a:rPr>
                  <a:t/>
                </a:r>
                <a:br>
                  <a:rPr lang="en-GB" dirty="0" smtClean="0">
                    <a:solidFill>
                      <a:schemeClr val="bg1"/>
                    </a:solidFill>
                  </a:rPr>
                </a:br>
                <a:r>
                  <a:rPr lang="en-GB" dirty="0" smtClean="0">
                    <a:solidFill>
                      <a:schemeClr val="bg1"/>
                    </a:solidFill>
                  </a:rPr>
                  <a:t>are </a:t>
                </a:r>
                <a:r>
                  <a:rPr lang="en-GB" dirty="0" smtClean="0">
                    <a:solidFill>
                      <a:schemeClr val="bg1"/>
                    </a:solidFill>
                  </a:rPr>
                  <a:t>good composition estimators</a:t>
                </a:r>
                <a:endParaRPr lang="en-GB" dirty="0">
                  <a:solidFill>
                    <a:schemeClr val="bg1"/>
                  </a:solidFill>
                </a:endParaRPr>
              </a:p>
            </p:txBody>
          </p:sp>
        </mc:Choice>
        <mc:Fallback>
          <p:sp>
            <p:nvSpPr>
              <p:cNvPr id="12" name="Rounded Rectangle 11"/>
              <p:cNvSpPr>
                <a:spLocks noRot="1" noChangeAspect="1" noMove="1" noResize="1" noEditPoints="1" noAdjustHandles="1" noChangeArrowheads="1" noChangeShapeType="1" noTextEdit="1"/>
              </p:cNvSpPr>
              <p:nvPr/>
            </p:nvSpPr>
            <p:spPr>
              <a:xfrm>
                <a:off x="572655" y="967332"/>
                <a:ext cx="3999345" cy="897609"/>
              </a:xfrm>
              <a:prstGeom prst="roundRect">
                <a:avLst/>
              </a:prstGeom>
              <a:blipFill rotWithShape="0">
                <a:blip r:embed="rId8"/>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4" name="Rounded Rectangle 13"/>
          <p:cNvSpPr/>
          <p:nvPr/>
        </p:nvSpPr>
        <p:spPr>
          <a:xfrm>
            <a:off x="1875529" y="2149717"/>
            <a:ext cx="2060303"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1600" dirty="0" smtClean="0">
                <a:solidFill>
                  <a:schemeClr val="tx1">
                    <a:lumMod val="75000"/>
                    <a:lumOff val="25000"/>
                  </a:schemeClr>
                </a:solidFill>
                <a:cs typeface="Arial" pitchFamily="34" charset="0"/>
              </a:rPr>
              <a:t>Vertical </a:t>
            </a:r>
            <a:r>
              <a:rPr lang="pt-PT" sz="1600" dirty="0" err="1" smtClean="0">
                <a:solidFill>
                  <a:schemeClr val="tx1">
                    <a:lumMod val="75000"/>
                    <a:lumOff val="25000"/>
                  </a:schemeClr>
                </a:solidFill>
                <a:cs typeface="Arial" pitchFamily="34" charset="0"/>
              </a:rPr>
              <a:t>events</a:t>
            </a:r>
            <a:endParaRPr lang="en-GB" sz="1600" dirty="0" smtClean="0">
              <a:solidFill>
                <a:schemeClr val="tx1">
                  <a:lumMod val="75000"/>
                  <a:lumOff val="25000"/>
                </a:schemeClr>
              </a:solidFill>
              <a:latin typeface="Calibri" pitchFamily="34" charset="0"/>
              <a:cs typeface="Arial" pitchFamily="34" charset="0"/>
            </a:endParaRPr>
          </a:p>
        </p:txBody>
      </p:sp>
      <p:sp>
        <p:nvSpPr>
          <p:cNvPr id="15" name="Rounded Rectangle 14"/>
          <p:cNvSpPr/>
          <p:nvPr/>
        </p:nvSpPr>
        <p:spPr>
          <a:xfrm>
            <a:off x="5625882" y="2149716"/>
            <a:ext cx="2060303" cy="393453"/>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1600" dirty="0" smtClean="0">
                <a:solidFill>
                  <a:schemeClr val="tx1">
                    <a:lumMod val="75000"/>
                    <a:lumOff val="25000"/>
                  </a:schemeClr>
                </a:solidFill>
                <a:cs typeface="Arial" pitchFamily="34" charset="0"/>
              </a:rPr>
              <a:t>Horizontal </a:t>
            </a:r>
            <a:r>
              <a:rPr lang="pt-PT" sz="1600" dirty="0" err="1" smtClean="0">
                <a:solidFill>
                  <a:schemeClr val="tx1">
                    <a:lumMod val="75000"/>
                    <a:lumOff val="25000"/>
                  </a:schemeClr>
                </a:solidFill>
                <a:cs typeface="Arial" pitchFamily="34" charset="0"/>
              </a:rPr>
              <a:t>events</a:t>
            </a:r>
            <a:endParaRPr lang="en-GB" sz="1600" dirty="0" smtClean="0">
              <a:solidFill>
                <a:schemeClr val="tx1">
                  <a:lumMod val="75000"/>
                  <a:lumOff val="25000"/>
                </a:schemeClr>
              </a:solidFill>
              <a:latin typeface="Calibri" pitchFamily="34" charset="0"/>
              <a:cs typeface="Arial" pitchFamily="34" charset="0"/>
            </a:endParaRPr>
          </a:p>
        </p:txBody>
      </p:sp>
      <p:sp>
        <p:nvSpPr>
          <p:cNvPr id="16" name="Rounded Rectangle 15"/>
          <p:cNvSpPr/>
          <p:nvPr/>
        </p:nvSpPr>
        <p:spPr>
          <a:xfrm>
            <a:off x="9631871" y="5029305"/>
            <a:ext cx="1109037" cy="575913"/>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p:sp>
        <p:nvSpPr>
          <p:cNvPr id="21" name="Rounded Rectangle 20"/>
          <p:cNvSpPr/>
          <p:nvPr/>
        </p:nvSpPr>
        <p:spPr>
          <a:xfrm>
            <a:off x="9517571" y="5931741"/>
            <a:ext cx="1109037" cy="575913"/>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p:pic>
        <p:nvPicPr>
          <p:cNvPr id="22" name="Picture 21"/>
          <p:cNvPicPr>
            <a:picLocks noChangeAspect="1"/>
          </p:cNvPicPr>
          <p:nvPr/>
        </p:nvPicPr>
        <p:blipFill>
          <a:blip r:embed="rId9"/>
          <a:stretch>
            <a:fillRect/>
          </a:stretch>
        </p:blipFill>
        <p:spPr>
          <a:xfrm>
            <a:off x="9566933" y="6018579"/>
            <a:ext cx="288616" cy="171886"/>
          </a:xfrm>
          <a:prstGeom prst="rect">
            <a:avLst/>
          </a:prstGeom>
        </p:spPr>
      </p:pic>
      <p:pic>
        <p:nvPicPr>
          <p:cNvPr id="23" name="Picture 22"/>
          <p:cNvPicPr>
            <a:picLocks noChangeAspect="1"/>
          </p:cNvPicPr>
          <p:nvPr/>
        </p:nvPicPr>
        <p:blipFill rotWithShape="1">
          <a:blip r:embed="rId10"/>
          <a:srcRect l="1" t="1" r="3163" b="-1"/>
          <a:stretch/>
        </p:blipFill>
        <p:spPr>
          <a:xfrm>
            <a:off x="9560893" y="6258264"/>
            <a:ext cx="288616" cy="158095"/>
          </a:xfrm>
          <a:prstGeom prst="rect">
            <a:avLst/>
          </a:prstGeom>
        </p:spPr>
      </p:pic>
      <p:sp>
        <p:nvSpPr>
          <p:cNvPr id="24" name="TextBox 23"/>
          <p:cNvSpPr txBox="1"/>
          <p:nvPr/>
        </p:nvSpPr>
        <p:spPr>
          <a:xfrm>
            <a:off x="9820308" y="5950633"/>
            <a:ext cx="752473" cy="307777"/>
          </a:xfrm>
          <a:prstGeom prst="rect">
            <a:avLst/>
          </a:prstGeom>
          <a:noFill/>
        </p:spPr>
        <p:txBody>
          <a:bodyPr wrap="square" rtlCol="0">
            <a:spAutoFit/>
          </a:bodyPr>
          <a:lstStyle/>
          <a:p>
            <a:r>
              <a:rPr lang="en-US" sz="1400" dirty="0" smtClean="0">
                <a:solidFill>
                  <a:schemeClr val="accent1">
                    <a:lumMod val="75000"/>
                  </a:schemeClr>
                </a:solidFill>
              </a:rPr>
              <a:t>Proton</a:t>
            </a:r>
            <a:endParaRPr lang="en-US" sz="1400" dirty="0">
              <a:solidFill>
                <a:schemeClr val="accent1">
                  <a:lumMod val="75000"/>
                </a:schemeClr>
              </a:solidFill>
            </a:endParaRPr>
          </a:p>
        </p:txBody>
      </p:sp>
      <p:sp>
        <p:nvSpPr>
          <p:cNvPr id="25" name="TextBox 24"/>
          <p:cNvSpPr txBox="1"/>
          <p:nvPr/>
        </p:nvSpPr>
        <p:spPr>
          <a:xfrm>
            <a:off x="9820308" y="6176382"/>
            <a:ext cx="692000" cy="307777"/>
          </a:xfrm>
          <a:prstGeom prst="rect">
            <a:avLst/>
          </a:prstGeom>
          <a:noFill/>
        </p:spPr>
        <p:txBody>
          <a:bodyPr wrap="square" rtlCol="0">
            <a:spAutoFit/>
          </a:bodyPr>
          <a:lstStyle/>
          <a:p>
            <a:r>
              <a:rPr lang="en-US" sz="1400" dirty="0" smtClean="0">
                <a:solidFill>
                  <a:srgbClr val="FF0000"/>
                </a:solidFill>
              </a:rPr>
              <a:t>Iron</a:t>
            </a:r>
            <a:endParaRPr lang="en-US" sz="1400" dirty="0">
              <a:solidFill>
                <a:srgbClr val="FF0000"/>
              </a:solidFill>
            </a:endParaRPr>
          </a:p>
        </p:txBody>
      </p:sp>
      <p:sp>
        <p:nvSpPr>
          <p:cNvPr id="27" name="Rounded Rectangle 26"/>
          <p:cNvSpPr/>
          <p:nvPr/>
        </p:nvSpPr>
        <p:spPr>
          <a:xfrm>
            <a:off x="2329380" y="3023014"/>
            <a:ext cx="1130818" cy="225645"/>
          </a:xfrm>
          <a:prstGeom prst="roundRect">
            <a:avLst>
              <a:gd name="adj" fmla="val 4604"/>
            </a:avLst>
          </a:prstGeom>
          <a:solidFill>
            <a:schemeClr val="bg1"/>
          </a:solidFill>
          <a:ln w="6350">
            <a:solidFill>
              <a:srgbClr val="8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26" name="TextBox 25"/>
              <p:cNvSpPr txBox="1"/>
              <p:nvPr/>
            </p:nvSpPr>
            <p:spPr>
              <a:xfrm>
                <a:off x="2356172" y="3043204"/>
                <a:ext cx="1070549"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r>
                            <a:rPr lang="pt-PT" sz="1200" b="0" i="1" smtClean="0">
                              <a:latin typeface="Cambria Math" panose="02040503050406030204" pitchFamily="18" charset="0"/>
                            </a:rPr>
                            <m:t>19.65−19.75</m:t>
                          </m:r>
                        </m:e>
                      </m:d>
                    </m:oMath>
                  </m:oMathPara>
                </a14:m>
                <a:endParaRPr lang="en-US" sz="1200" dirty="0"/>
              </a:p>
            </p:txBody>
          </p:sp>
        </mc:Choice>
        <mc:Fallback xmlns="">
          <p:sp>
            <p:nvSpPr>
              <p:cNvPr id="26" name="TextBox 25"/>
              <p:cNvSpPr txBox="1">
                <a:spLocks noRot="1" noChangeAspect="1" noMove="1" noResize="1" noEditPoints="1" noAdjustHandles="1" noChangeArrowheads="1" noChangeShapeType="1" noTextEdit="1"/>
              </p:cNvSpPr>
              <p:nvPr/>
            </p:nvSpPr>
            <p:spPr>
              <a:xfrm>
                <a:off x="2356172" y="3043204"/>
                <a:ext cx="1070549" cy="184666"/>
              </a:xfrm>
              <a:prstGeom prst="rect">
                <a:avLst/>
              </a:prstGeom>
              <a:blipFill rotWithShape="0">
                <a:blip r:embed="rId11"/>
                <a:stretch>
                  <a:fillRect b="-6452"/>
                </a:stretch>
              </a:blipFill>
            </p:spPr>
            <p:txBody>
              <a:bodyPr/>
              <a:lstStyle/>
              <a:p>
                <a:r>
                  <a:rPr lang="en-US">
                    <a:noFill/>
                  </a:rPr>
                  <a:t> </a:t>
                </a:r>
              </a:p>
            </p:txBody>
          </p:sp>
        </mc:Fallback>
      </mc:AlternateContent>
      <p:sp>
        <p:nvSpPr>
          <p:cNvPr id="28" name="Rounded Rectangle 27"/>
          <p:cNvSpPr/>
          <p:nvPr/>
        </p:nvSpPr>
        <p:spPr>
          <a:xfrm>
            <a:off x="2837986" y="3808679"/>
            <a:ext cx="1130818" cy="225645"/>
          </a:xfrm>
          <a:prstGeom prst="roundRect">
            <a:avLst>
              <a:gd name="adj" fmla="val 4604"/>
            </a:avLst>
          </a:prstGeom>
          <a:solidFill>
            <a:schemeClr val="bg1"/>
          </a:solidFill>
          <a:ln w="6350">
            <a:solidFill>
              <a:srgbClr val="8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0" name="TextBox 9"/>
              <p:cNvSpPr txBox="1"/>
              <p:nvPr/>
            </p:nvSpPr>
            <p:spPr>
              <a:xfrm>
                <a:off x="2863875" y="3813044"/>
                <a:ext cx="1070549"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r>
                            <a:rPr lang="pt-PT" sz="1200" b="0" i="1" smtClean="0">
                              <a:latin typeface="Cambria Math" panose="02040503050406030204" pitchFamily="18" charset="0"/>
                            </a:rPr>
                            <m:t>18.95−19.05</m:t>
                          </m:r>
                        </m:e>
                      </m:d>
                    </m:oMath>
                  </m:oMathPara>
                </a14:m>
                <a:endParaRPr lang="en-US" sz="1200" dirty="0"/>
              </a:p>
            </p:txBody>
          </p:sp>
        </mc:Choice>
        <mc:Fallback xmlns="">
          <p:sp>
            <p:nvSpPr>
              <p:cNvPr id="10" name="TextBox 9"/>
              <p:cNvSpPr txBox="1">
                <a:spLocks noRot="1" noChangeAspect="1" noMove="1" noResize="1" noEditPoints="1" noAdjustHandles="1" noChangeArrowheads="1" noChangeShapeType="1" noTextEdit="1"/>
              </p:cNvSpPr>
              <p:nvPr/>
            </p:nvSpPr>
            <p:spPr>
              <a:xfrm>
                <a:off x="2863875" y="3813044"/>
                <a:ext cx="1070549" cy="184666"/>
              </a:xfrm>
              <a:prstGeom prst="rect">
                <a:avLst/>
              </a:prstGeom>
              <a:blipFill rotWithShape="0">
                <a:blip r:embed="rId12"/>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p:cNvSpPr/>
              <p:nvPr/>
            </p:nvSpPr>
            <p:spPr>
              <a:xfrm>
                <a:off x="6554768" y="5335074"/>
                <a:ext cx="2419188" cy="689528"/>
              </a:xfrm>
              <a:prstGeom prst="roundRect">
                <a:avLst/>
              </a:prstGeom>
              <a:solidFill>
                <a:schemeClr val="bg1"/>
              </a:solidFill>
              <a:ln w="190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pt-PT" sz="1600" dirty="0">
                    <a:solidFill>
                      <a:schemeClr val="tx1">
                        <a:lumMod val="75000"/>
                        <a:lumOff val="25000"/>
                      </a:schemeClr>
                    </a:solidFill>
                    <a:latin typeface="Calibri" pitchFamily="34" charset="0"/>
                    <a:cs typeface="Arial" pitchFamily="34" charset="0"/>
                  </a:rPr>
                  <a:t>100 </a:t>
                </a:r>
                <a:r>
                  <a:rPr lang="pt-PT" sz="1600" dirty="0" err="1">
                    <a:solidFill>
                      <a:schemeClr val="tx1">
                        <a:lumMod val="75000"/>
                        <a:lumOff val="25000"/>
                      </a:schemeClr>
                    </a:solidFill>
                    <a:latin typeface="Calibri" pitchFamily="34" charset="0"/>
                    <a:cs typeface="Arial" pitchFamily="34" charset="0"/>
                  </a:rPr>
                  <a:t>events</a:t>
                </a:r>
                <a:r>
                  <a:rPr lang="pt-PT" sz="1600" dirty="0">
                    <a:solidFill>
                      <a:schemeClr val="tx1">
                        <a:lumMod val="75000"/>
                        <a:lumOff val="25000"/>
                      </a:schemeClr>
                    </a:solidFill>
                    <a:latin typeface="Calibri" pitchFamily="34" charset="0"/>
                    <a:cs typeface="Arial" pitchFamily="34" charset="0"/>
                  </a:rPr>
                  <a:t> </a:t>
                </a:r>
                <a:r>
                  <a:rPr lang="pt-PT" sz="1200" dirty="0" err="1">
                    <a:solidFill>
                      <a:schemeClr val="tx1">
                        <a:lumMod val="75000"/>
                        <a:lumOff val="25000"/>
                      </a:schemeClr>
                    </a:solidFill>
                    <a:latin typeface="Calibri" pitchFamily="34" charset="0"/>
                    <a:cs typeface="Arial" pitchFamily="34" charset="0"/>
                  </a:rPr>
                  <a:t>at</a:t>
                </a:r>
                <a:r>
                  <a:rPr lang="pt-PT" sz="1200" dirty="0">
                    <a:solidFill>
                      <a:schemeClr val="tx1">
                        <a:lumMod val="75000"/>
                        <a:lumOff val="25000"/>
                      </a:schemeClr>
                    </a:solidFill>
                    <a:latin typeface="Calibri" pitchFamily="34" charset="0"/>
                    <a:cs typeface="Arial" pitchFamily="34" charset="0"/>
                  </a:rPr>
                  <a:t> </a:t>
                </a:r>
                <a14:m>
                  <m:oMath xmlns:m="http://schemas.openxmlformats.org/officeDocument/2006/math">
                    <m:d>
                      <m:dPr>
                        <m:begChr m:val="["/>
                        <m:endChr m:val="]"/>
                        <m:ctrlPr>
                          <a:rPr lang="en-US" sz="1200" i="1">
                            <a:solidFill>
                              <a:schemeClr val="tx1">
                                <a:lumMod val="75000"/>
                                <a:lumOff val="25000"/>
                              </a:schemeClr>
                            </a:solidFill>
                            <a:latin typeface="Cambria Math" panose="02040503050406030204" pitchFamily="18" charset="0"/>
                            <a:cs typeface="Arial" pitchFamily="34" charset="0"/>
                          </a:rPr>
                        </m:ctrlPr>
                      </m:dPr>
                      <m:e>
                        <m:r>
                          <a:rPr lang="pt-PT" sz="1200">
                            <a:solidFill>
                              <a:schemeClr val="tx1">
                                <a:lumMod val="75000"/>
                                <a:lumOff val="25000"/>
                              </a:schemeClr>
                            </a:solidFill>
                            <a:latin typeface="Cambria Math" panose="02040503050406030204" pitchFamily="18" charset="0"/>
                            <a:cs typeface="Arial" pitchFamily="34" charset="0"/>
                          </a:rPr>
                          <m:t>19.65−19.75</m:t>
                        </m:r>
                      </m:e>
                    </m:d>
                  </m:oMath>
                </a14:m>
                <a:r>
                  <a:rPr lang="pt-PT" sz="1200" dirty="0">
                    <a:solidFill>
                      <a:schemeClr val="tx1">
                        <a:lumMod val="75000"/>
                        <a:lumOff val="25000"/>
                      </a:schemeClr>
                    </a:solidFill>
                    <a:latin typeface="Calibri" pitchFamily="34" charset="0"/>
                    <a:cs typeface="Arial" pitchFamily="34" charset="0"/>
                  </a:rPr>
                  <a:t> </a:t>
                </a:r>
              </a:p>
              <a:p>
                <a:pPr lvl="0"/>
                <a:r>
                  <a:rPr lang="pt-PT" sz="1600" dirty="0">
                    <a:solidFill>
                      <a:schemeClr val="tx1">
                        <a:lumMod val="75000"/>
                        <a:lumOff val="25000"/>
                      </a:schemeClr>
                    </a:solidFill>
                    <a:latin typeface="Calibri" pitchFamily="34" charset="0"/>
                    <a:cs typeface="Arial" pitchFamily="34" charset="0"/>
                  </a:rPr>
                  <a:t>300 </a:t>
                </a:r>
                <a:r>
                  <a:rPr lang="pt-PT" sz="1600" dirty="0" err="1">
                    <a:solidFill>
                      <a:schemeClr val="tx1">
                        <a:lumMod val="75000"/>
                        <a:lumOff val="25000"/>
                      </a:schemeClr>
                    </a:solidFill>
                    <a:latin typeface="Calibri" pitchFamily="34" charset="0"/>
                    <a:cs typeface="Arial" pitchFamily="34" charset="0"/>
                  </a:rPr>
                  <a:t>events</a:t>
                </a:r>
                <a:r>
                  <a:rPr lang="pt-PT" sz="1600" dirty="0">
                    <a:solidFill>
                      <a:schemeClr val="tx1">
                        <a:lumMod val="75000"/>
                        <a:lumOff val="25000"/>
                      </a:schemeClr>
                    </a:solidFill>
                    <a:latin typeface="Calibri" pitchFamily="34" charset="0"/>
                    <a:cs typeface="Arial" pitchFamily="34" charset="0"/>
                  </a:rPr>
                  <a:t> </a:t>
                </a:r>
                <a:r>
                  <a:rPr lang="pt-PT" sz="1200" dirty="0" err="1">
                    <a:solidFill>
                      <a:schemeClr val="tx1">
                        <a:lumMod val="75000"/>
                        <a:lumOff val="25000"/>
                      </a:schemeClr>
                    </a:solidFill>
                    <a:latin typeface="Calibri" pitchFamily="34" charset="0"/>
                    <a:cs typeface="Arial" pitchFamily="34" charset="0"/>
                  </a:rPr>
                  <a:t>at</a:t>
                </a:r>
                <a:r>
                  <a:rPr lang="pt-PT" sz="1200" dirty="0">
                    <a:solidFill>
                      <a:schemeClr val="tx1">
                        <a:lumMod val="75000"/>
                        <a:lumOff val="25000"/>
                      </a:schemeClr>
                    </a:solidFill>
                    <a:latin typeface="Calibri" pitchFamily="34" charset="0"/>
                    <a:cs typeface="Arial" pitchFamily="34" charset="0"/>
                  </a:rPr>
                  <a:t> </a:t>
                </a:r>
                <a14:m>
                  <m:oMath xmlns:m="http://schemas.openxmlformats.org/officeDocument/2006/math">
                    <m:d>
                      <m:dPr>
                        <m:begChr m:val="["/>
                        <m:endChr m:val="]"/>
                        <m:ctrlPr>
                          <a:rPr lang="en-US" sz="1200" i="1">
                            <a:solidFill>
                              <a:schemeClr val="tx1">
                                <a:lumMod val="75000"/>
                                <a:lumOff val="25000"/>
                              </a:schemeClr>
                            </a:solidFill>
                            <a:latin typeface="Cambria Math" panose="02040503050406030204" pitchFamily="18" charset="0"/>
                            <a:cs typeface="Arial" pitchFamily="34" charset="0"/>
                          </a:rPr>
                        </m:ctrlPr>
                      </m:dPr>
                      <m:e>
                        <m:r>
                          <a:rPr lang="pt-PT" sz="1200">
                            <a:solidFill>
                              <a:schemeClr val="tx1">
                                <a:lumMod val="75000"/>
                                <a:lumOff val="25000"/>
                              </a:schemeClr>
                            </a:solidFill>
                            <a:latin typeface="Cambria Math" panose="02040503050406030204" pitchFamily="18" charset="0"/>
                            <a:cs typeface="Arial" pitchFamily="34" charset="0"/>
                          </a:rPr>
                          <m:t>18.95−19.05</m:t>
                        </m:r>
                      </m:e>
                    </m:d>
                  </m:oMath>
                </a14:m>
                <a:endParaRPr lang="en-US" sz="1200" dirty="0">
                  <a:solidFill>
                    <a:schemeClr val="tx1">
                      <a:lumMod val="75000"/>
                      <a:lumOff val="25000"/>
                    </a:schemeClr>
                  </a:solidFill>
                  <a:latin typeface="Calibri" pitchFamily="34" charset="0"/>
                  <a:cs typeface="Arial" pitchFamily="34" charset="0"/>
                </a:endParaRPr>
              </a:p>
            </p:txBody>
          </p:sp>
        </mc:Choice>
        <mc:Fallback xmlns="">
          <p:sp>
            <p:nvSpPr>
              <p:cNvPr id="29" name="Rounded Rectangle 28"/>
              <p:cNvSpPr>
                <a:spLocks noRot="1" noChangeAspect="1" noMove="1" noResize="1" noEditPoints="1" noAdjustHandles="1" noChangeArrowheads="1" noChangeShapeType="1" noTextEdit="1"/>
              </p:cNvSpPr>
              <p:nvPr/>
            </p:nvSpPr>
            <p:spPr>
              <a:xfrm>
                <a:off x="6554768" y="5335074"/>
                <a:ext cx="2419188" cy="689528"/>
              </a:xfrm>
              <a:prstGeom prst="roundRect">
                <a:avLst/>
              </a:prstGeom>
              <a:blipFill rotWithShape="0">
                <a:blip r:embed="rId13"/>
                <a:stretch>
                  <a:fillRect/>
                </a:stretch>
              </a:blipFill>
              <a:ln w="19050">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30" name="Rounded Rectangle 29"/>
          <p:cNvSpPr/>
          <p:nvPr/>
        </p:nvSpPr>
        <p:spPr>
          <a:xfrm>
            <a:off x="1225296" y="5038933"/>
            <a:ext cx="4230623" cy="1377426"/>
          </a:xfrm>
          <a:prstGeom prst="roundRect">
            <a:avLst/>
          </a:prstGeom>
          <a:solidFill>
            <a:schemeClr val="bg1"/>
          </a:solidFill>
          <a:ln w="190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200" dirty="0">
              <a:solidFill>
                <a:schemeClr val="tx1">
                  <a:lumMod val="75000"/>
                  <a:lumOff val="25000"/>
                </a:schemeClr>
              </a:solidFill>
              <a:latin typeface="Calibri" pitchFamily="34" charset="0"/>
              <a:cs typeface="Arial" pitchFamily="34" charset="0"/>
            </a:endParaRPr>
          </a:p>
        </p:txBody>
      </p:sp>
      <mc:AlternateContent xmlns:mc="http://schemas.openxmlformats.org/markup-compatibility/2006">
        <mc:Choice xmlns:a14="http://schemas.microsoft.com/office/drawing/2010/main" Requires="a14">
          <p:sp>
            <p:nvSpPr>
              <p:cNvPr id="2" name="TextBox 1"/>
              <p:cNvSpPr txBox="1"/>
              <p:nvPr/>
            </p:nvSpPr>
            <p:spPr>
              <a:xfrm>
                <a:off x="1716576" y="5377830"/>
                <a:ext cx="1504143" cy="35490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pt-PT" sz="1600" b="0" i="1" smtClean="0">
                              <a:latin typeface="Cambria Math" panose="02040503050406030204" pitchFamily="18" charset="0"/>
                            </a:rPr>
                          </m:ctrlPr>
                        </m:sSubPr>
                        <m:e>
                          <m:r>
                            <a:rPr lang="pt-PT" sz="1600" b="0" i="1" smtClean="0">
                              <a:latin typeface="Cambria Math" panose="02040503050406030204" pitchFamily="18" charset="0"/>
                            </a:rPr>
                            <m:t>𝛽</m:t>
                          </m:r>
                        </m:e>
                        <m:sub>
                          <m:d>
                            <m:dPr>
                              <m:begChr m:val="⟨"/>
                              <m:endChr m:val="⟩"/>
                              <m:ctrlPr>
                                <a:rPr lang="pt-PT" sz="1600" b="0" i="1" smtClean="0">
                                  <a:latin typeface="Cambria Math" panose="02040503050406030204" pitchFamily="18" charset="0"/>
                                </a:rPr>
                              </m:ctrlPr>
                            </m:dPr>
                            <m:e>
                              <m:r>
                                <a:rPr lang="pt-PT" sz="1600" b="0" i="1" smtClean="0">
                                  <a:latin typeface="Cambria Math" panose="02040503050406030204" pitchFamily="18" charset="0"/>
                                </a:rPr>
                                <m:t>𝐿𝐷𝐹</m:t>
                              </m:r>
                            </m:e>
                          </m:d>
                        </m:sub>
                      </m:sSub>
                      <m:r>
                        <a:rPr lang="pt-PT" sz="1600" b="0" i="1" smtClean="0">
                          <a:latin typeface="Cambria Math" panose="02040503050406030204" pitchFamily="18" charset="0"/>
                        </a:rPr>
                        <m:t>+</m:t>
                      </m:r>
                      <m:sSub>
                        <m:sSubPr>
                          <m:ctrlPr>
                            <a:rPr lang="pt-PT" sz="1600" b="0" i="1" smtClean="0">
                              <a:latin typeface="Cambria Math" panose="02040503050406030204" pitchFamily="18" charset="0"/>
                            </a:rPr>
                          </m:ctrlPr>
                        </m:sSubPr>
                        <m:e>
                          <m:r>
                            <a:rPr lang="pt-PT" sz="1600" b="0" i="1" smtClean="0">
                              <a:latin typeface="Cambria Math" panose="02040503050406030204" pitchFamily="18" charset="0"/>
                            </a:rPr>
                            <m:t>𝜌</m:t>
                          </m:r>
                        </m:e>
                        <m:sub>
                          <m:r>
                            <a:rPr lang="pt-PT" sz="1600" b="0" i="1" smtClean="0">
                              <a:latin typeface="Cambria Math" panose="02040503050406030204" pitchFamily="18" charset="0"/>
                            </a:rPr>
                            <m:t>1000</m:t>
                          </m:r>
                        </m:sub>
                      </m:sSub>
                    </m:oMath>
                  </m:oMathPara>
                </a14:m>
                <a:endParaRPr lang="en-US" sz="1600" dirty="0"/>
              </a:p>
            </p:txBody>
          </p:sp>
        </mc:Choice>
        <mc:Fallback>
          <p:sp>
            <p:nvSpPr>
              <p:cNvPr id="2" name="TextBox 1"/>
              <p:cNvSpPr txBox="1">
                <a:spLocks noRot="1" noChangeAspect="1" noMove="1" noResize="1" noEditPoints="1" noAdjustHandles="1" noChangeArrowheads="1" noChangeShapeType="1" noTextEdit="1"/>
              </p:cNvSpPr>
              <p:nvPr/>
            </p:nvSpPr>
            <p:spPr>
              <a:xfrm>
                <a:off x="1716576" y="5377830"/>
                <a:ext cx="1504143" cy="354905"/>
              </a:xfrm>
              <a:prstGeom prst="rect">
                <a:avLst/>
              </a:prstGeom>
              <a:blipFill rotWithShape="0">
                <a:blip r:embed="rId14"/>
                <a:stretch>
                  <a:fillRect b="-68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TextBox 32"/>
              <p:cNvSpPr txBox="1"/>
              <p:nvPr/>
            </p:nvSpPr>
            <p:spPr>
              <a:xfrm>
                <a:off x="1716576" y="5603382"/>
                <a:ext cx="1504143" cy="35490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pt-PT" sz="1600" b="0" i="1" smtClean="0">
                              <a:latin typeface="Cambria Math" panose="02040503050406030204" pitchFamily="18" charset="0"/>
                            </a:rPr>
                          </m:ctrlPr>
                        </m:sSubPr>
                        <m:e>
                          <m:r>
                            <a:rPr lang="pt-PT" sz="1600" b="0" i="1" smtClean="0">
                              <a:latin typeface="Cambria Math" panose="02040503050406030204" pitchFamily="18" charset="0"/>
                            </a:rPr>
                            <m:t>𝛽</m:t>
                          </m:r>
                        </m:e>
                        <m:sub>
                          <m:d>
                            <m:dPr>
                              <m:begChr m:val="⟨"/>
                              <m:endChr m:val="⟩"/>
                              <m:ctrlPr>
                                <a:rPr lang="pt-PT" sz="1600" b="0" i="1" smtClean="0">
                                  <a:latin typeface="Cambria Math" panose="02040503050406030204" pitchFamily="18" charset="0"/>
                                </a:rPr>
                              </m:ctrlPr>
                            </m:dPr>
                            <m:e>
                              <m:r>
                                <a:rPr lang="pt-PT" sz="1600" b="0" i="1" smtClean="0">
                                  <a:latin typeface="Cambria Math" panose="02040503050406030204" pitchFamily="18" charset="0"/>
                                </a:rPr>
                                <m:t>𝐿𝐷𝐹</m:t>
                              </m:r>
                            </m:e>
                          </m:d>
                        </m:sub>
                      </m:sSub>
                      <m:r>
                        <a:rPr lang="pt-PT" sz="1600" b="0" i="1" smtClean="0">
                          <a:latin typeface="Cambria Math" panose="02040503050406030204" pitchFamily="18" charset="0"/>
                        </a:rPr>
                        <m:t>+</m:t>
                      </m:r>
                      <m:sSub>
                        <m:sSubPr>
                          <m:ctrlPr>
                            <a:rPr lang="pt-PT" sz="1600" b="0" i="1" smtClean="0">
                              <a:latin typeface="Cambria Math" panose="02040503050406030204" pitchFamily="18" charset="0"/>
                            </a:rPr>
                          </m:ctrlPr>
                        </m:sSubPr>
                        <m:e>
                          <m:r>
                            <a:rPr lang="pt-PT" sz="1600" b="0" i="1" smtClean="0">
                              <a:latin typeface="Cambria Math" panose="02040503050406030204" pitchFamily="18" charset="0"/>
                            </a:rPr>
                            <m:t>𝑋</m:t>
                          </m:r>
                        </m:e>
                        <m:sub>
                          <m:r>
                            <a:rPr lang="pt-PT" sz="1600" b="0" i="1" smtClean="0">
                              <a:latin typeface="Cambria Math" panose="02040503050406030204" pitchFamily="18" charset="0"/>
                            </a:rPr>
                            <m:t>𝑚𝑎𝑥</m:t>
                          </m:r>
                        </m:sub>
                      </m:sSub>
                    </m:oMath>
                  </m:oMathPara>
                </a14:m>
                <a:endParaRPr lang="en-US" sz="1600" dirty="0"/>
              </a:p>
            </p:txBody>
          </p:sp>
        </mc:Choice>
        <mc:Fallback>
          <p:sp>
            <p:nvSpPr>
              <p:cNvPr id="33" name="TextBox 32"/>
              <p:cNvSpPr txBox="1">
                <a:spLocks noRot="1" noChangeAspect="1" noMove="1" noResize="1" noEditPoints="1" noAdjustHandles="1" noChangeArrowheads="1" noChangeShapeType="1" noTextEdit="1"/>
              </p:cNvSpPr>
              <p:nvPr/>
            </p:nvSpPr>
            <p:spPr>
              <a:xfrm>
                <a:off x="1716576" y="5603382"/>
                <a:ext cx="1504143" cy="354905"/>
              </a:xfrm>
              <a:prstGeom prst="rect">
                <a:avLst/>
              </a:prstGeom>
              <a:blipFill rotWithShape="0">
                <a:blip r:embed="rId15"/>
                <a:stretch>
                  <a:fillRect b="-68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TextBox 33"/>
              <p:cNvSpPr txBox="1"/>
              <p:nvPr/>
            </p:nvSpPr>
            <p:spPr>
              <a:xfrm>
                <a:off x="1574336" y="5841126"/>
                <a:ext cx="1504143" cy="360676"/>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pt-PT" sz="1600" b="0" i="1" smtClean="0">
                              <a:latin typeface="Cambria Math" panose="02040503050406030204" pitchFamily="18" charset="0"/>
                            </a:rPr>
                          </m:ctrlPr>
                        </m:sSubPr>
                        <m:e>
                          <m:r>
                            <a:rPr lang="pt-PT" sz="1600" b="0" i="1" smtClean="0">
                              <a:latin typeface="Cambria Math" panose="02040503050406030204" pitchFamily="18" charset="0"/>
                            </a:rPr>
                            <m:t>𝛽</m:t>
                          </m:r>
                        </m:e>
                        <m:sub>
                          <m:d>
                            <m:dPr>
                              <m:begChr m:val="⟨"/>
                              <m:endChr m:val="⟩"/>
                              <m:ctrlPr>
                                <a:rPr lang="pt-PT" sz="1600" b="0" i="1" smtClean="0">
                                  <a:latin typeface="Cambria Math" panose="02040503050406030204" pitchFamily="18" charset="0"/>
                                </a:rPr>
                              </m:ctrlPr>
                            </m:dPr>
                            <m:e>
                              <m:r>
                                <a:rPr lang="pt-PT" sz="1600" b="0" i="1" smtClean="0">
                                  <a:latin typeface="Cambria Math" panose="02040503050406030204" pitchFamily="18" charset="0"/>
                                </a:rPr>
                                <m:t>𝐿𝐷𝐹</m:t>
                              </m:r>
                            </m:e>
                          </m:d>
                        </m:sub>
                      </m:sSub>
                      <m:r>
                        <a:rPr lang="pt-PT" sz="1600" b="0" i="1" smtClean="0">
                          <a:latin typeface="Cambria Math" panose="02040503050406030204" pitchFamily="18" charset="0"/>
                        </a:rPr>
                        <m:t>+</m:t>
                      </m:r>
                      <m:sSub>
                        <m:sSubPr>
                          <m:ctrlPr>
                            <a:rPr lang="pt-PT" sz="1600" b="0" i="1" smtClean="0">
                              <a:latin typeface="Cambria Math" panose="02040503050406030204" pitchFamily="18" charset="0"/>
                            </a:rPr>
                          </m:ctrlPr>
                        </m:sSubPr>
                        <m:e>
                          <m:r>
                            <a:rPr lang="pt-PT" sz="1600" b="0" i="1" smtClean="0">
                              <a:latin typeface="Cambria Math" panose="02040503050406030204" pitchFamily="18" charset="0"/>
                            </a:rPr>
                            <m:t>𝑁</m:t>
                          </m:r>
                        </m:e>
                        <m:sub>
                          <m:r>
                            <a:rPr lang="pt-PT" sz="1600" b="0" i="1" smtClean="0">
                              <a:latin typeface="Cambria Math" panose="02040503050406030204" pitchFamily="18" charset="0"/>
                            </a:rPr>
                            <m:t>𝜇</m:t>
                          </m:r>
                        </m:sub>
                      </m:sSub>
                    </m:oMath>
                  </m:oMathPara>
                </a14:m>
                <a:endParaRPr lang="en-US" sz="1600" dirty="0"/>
              </a:p>
            </p:txBody>
          </p:sp>
        </mc:Choice>
        <mc:Fallback>
          <p:sp>
            <p:nvSpPr>
              <p:cNvPr id="34" name="TextBox 33"/>
              <p:cNvSpPr txBox="1">
                <a:spLocks noRot="1" noChangeAspect="1" noMove="1" noResize="1" noEditPoints="1" noAdjustHandles="1" noChangeArrowheads="1" noChangeShapeType="1" noTextEdit="1"/>
              </p:cNvSpPr>
              <p:nvPr/>
            </p:nvSpPr>
            <p:spPr>
              <a:xfrm>
                <a:off x="1574336" y="5841126"/>
                <a:ext cx="1504143" cy="360676"/>
              </a:xfrm>
              <a:prstGeom prst="rect">
                <a:avLst/>
              </a:prstGeom>
              <a:blipFill rotWithShape="0">
                <a:blip r:embed="rId16"/>
                <a:stretch>
                  <a:fillRect b="-50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p:cNvSpPr txBox="1"/>
              <p:nvPr/>
            </p:nvSpPr>
            <p:spPr>
              <a:xfrm>
                <a:off x="1593941" y="5119581"/>
                <a:ext cx="1108620" cy="360676"/>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pt-PT" sz="1600" b="0" i="1" smtClean="0">
                              <a:latin typeface="Cambria Math" panose="02040503050406030204" pitchFamily="18" charset="0"/>
                            </a:rPr>
                          </m:ctrlPr>
                        </m:sSubPr>
                        <m:e>
                          <m:r>
                            <a:rPr lang="pt-PT" sz="1600" b="0" i="1" smtClean="0">
                              <a:latin typeface="Cambria Math" panose="02040503050406030204" pitchFamily="18" charset="0"/>
                            </a:rPr>
                            <m:t>𝛽</m:t>
                          </m:r>
                        </m:e>
                        <m:sub>
                          <m:d>
                            <m:dPr>
                              <m:begChr m:val="⟨"/>
                              <m:endChr m:val="⟩"/>
                              <m:ctrlPr>
                                <a:rPr lang="pt-PT" sz="1600" b="0" i="1" smtClean="0">
                                  <a:latin typeface="Cambria Math" panose="02040503050406030204" pitchFamily="18" charset="0"/>
                                </a:rPr>
                              </m:ctrlPr>
                            </m:dPr>
                            <m:e>
                              <m:r>
                                <a:rPr lang="pt-PT" sz="1600" b="0" i="1" smtClean="0">
                                  <a:latin typeface="Cambria Math" panose="02040503050406030204" pitchFamily="18" charset="0"/>
                                </a:rPr>
                                <m:t>𝐿𝐷𝐹</m:t>
                              </m:r>
                            </m:e>
                          </m:d>
                        </m:sub>
                      </m:sSub>
                    </m:oMath>
                  </m:oMathPara>
                </a14:m>
                <a:endParaRPr lang="en-US" sz="1600" dirty="0"/>
              </a:p>
            </p:txBody>
          </p:sp>
        </mc:Choice>
        <mc:Fallback>
          <p:sp>
            <p:nvSpPr>
              <p:cNvPr id="31" name="TextBox 30"/>
              <p:cNvSpPr txBox="1">
                <a:spLocks noRot="1" noChangeAspect="1" noMove="1" noResize="1" noEditPoints="1" noAdjustHandles="1" noChangeArrowheads="1" noChangeShapeType="1" noTextEdit="1"/>
              </p:cNvSpPr>
              <p:nvPr/>
            </p:nvSpPr>
            <p:spPr>
              <a:xfrm>
                <a:off x="1593941" y="5119581"/>
                <a:ext cx="1108620" cy="360676"/>
              </a:xfrm>
              <a:prstGeom prst="rect">
                <a:avLst/>
              </a:prstGeom>
              <a:blipFill rotWithShape="0">
                <a:blip r:embed="rId17"/>
                <a:stretch>
                  <a:fillRect b="-5085"/>
                </a:stretch>
              </a:blipFill>
            </p:spPr>
            <p:txBody>
              <a:bodyPr/>
              <a:lstStyle/>
              <a:p>
                <a:r>
                  <a:rPr lang="en-US">
                    <a:noFill/>
                  </a:rPr>
                  <a:t> </a:t>
                </a:r>
              </a:p>
            </p:txBody>
          </p:sp>
        </mc:Fallback>
      </mc:AlternateContent>
      <p:pic>
        <p:nvPicPr>
          <p:cNvPr id="8" name="Picture 7"/>
          <p:cNvPicPr>
            <a:picLocks noChangeAspect="1"/>
          </p:cNvPicPr>
          <p:nvPr/>
        </p:nvPicPr>
        <p:blipFill>
          <a:blip r:embed="rId18"/>
          <a:stretch>
            <a:fillRect/>
          </a:stretch>
        </p:blipFill>
        <p:spPr>
          <a:xfrm>
            <a:off x="3321855" y="5672345"/>
            <a:ext cx="944151" cy="405239"/>
          </a:xfrm>
          <a:prstGeom prst="rect">
            <a:avLst/>
          </a:prstGeom>
        </p:spPr>
      </p:pic>
      <p:pic>
        <p:nvPicPr>
          <p:cNvPr id="11" name="Picture 10"/>
          <p:cNvPicPr>
            <a:picLocks noChangeAspect="1"/>
          </p:cNvPicPr>
          <p:nvPr/>
        </p:nvPicPr>
        <p:blipFill>
          <a:blip r:embed="rId19"/>
          <a:stretch>
            <a:fillRect/>
          </a:stretch>
        </p:blipFill>
        <p:spPr>
          <a:xfrm>
            <a:off x="3321855" y="6000514"/>
            <a:ext cx="1647296" cy="258777"/>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3193841" y="5145310"/>
                <a:ext cx="2018239" cy="646331"/>
              </a:xfrm>
              <a:prstGeom prst="rect">
                <a:avLst/>
              </a:prstGeom>
              <a:noFill/>
            </p:spPr>
            <p:txBody>
              <a:bodyPr wrap="square" rtlCol="0">
                <a:spAutoFit/>
              </a:bodyPr>
              <a:lstStyle/>
              <a:p>
                <a:r>
                  <a:rPr lang="en-US" dirty="0" smtClean="0"/>
                  <a:t>Differences around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3</m:t>
                    </m:r>
                    <m:r>
                      <a:rPr lang="pt-PT" b="0" i="1" dirty="0" smtClean="0">
                        <a:latin typeface="Cambria Math" panose="02040503050406030204" pitchFamily="18" charset="0"/>
                      </a:rPr>
                      <m:t>𝜎</m:t>
                    </m:r>
                  </m:oMath>
                </a14:m>
                <a:r>
                  <a:rPr lang="en-US" dirty="0" smtClean="0"/>
                  <a:t> to </a:t>
                </a:r>
                <a14:m>
                  <m:oMath xmlns:m="http://schemas.openxmlformats.org/officeDocument/2006/math">
                    <m:r>
                      <a:rPr lang="pt-PT" b="0" i="1" smtClean="0">
                        <a:latin typeface="Cambria Math" panose="02040503050406030204" pitchFamily="18" charset="0"/>
                        <a:ea typeface="Cambria Math" panose="02040503050406030204" pitchFamily="18" charset="0"/>
                      </a:rPr>
                      <m:t>~8</m:t>
                    </m:r>
                    <m:r>
                      <a:rPr lang="pt-PT" b="0" i="1" smtClean="0">
                        <a:latin typeface="Cambria Math" panose="02040503050406030204" pitchFamily="18" charset="0"/>
                      </a:rPr>
                      <m:t>𝜎</m:t>
                    </m:r>
                  </m:oMath>
                </a14:m>
                <a:r>
                  <a:rPr lang="en-US" dirty="0" smtClean="0"/>
                  <a:t> </a:t>
                </a:r>
                <a:endParaRPr lang="en-US" dirty="0"/>
              </a:p>
            </p:txBody>
          </p:sp>
        </mc:Choice>
        <mc:Fallback>
          <p:sp>
            <p:nvSpPr>
              <p:cNvPr id="5" name="TextBox 4"/>
              <p:cNvSpPr txBox="1">
                <a:spLocks noRot="1" noChangeAspect="1" noMove="1" noResize="1" noEditPoints="1" noAdjustHandles="1" noChangeArrowheads="1" noChangeShapeType="1" noTextEdit="1"/>
              </p:cNvSpPr>
              <p:nvPr/>
            </p:nvSpPr>
            <p:spPr>
              <a:xfrm>
                <a:off x="3193841" y="5145310"/>
                <a:ext cx="2018239" cy="646331"/>
              </a:xfrm>
              <a:prstGeom prst="rect">
                <a:avLst/>
              </a:prstGeom>
              <a:blipFill rotWithShape="0">
                <a:blip r:embed="rId20"/>
                <a:stretch>
                  <a:fillRect l="-2719" t="-4717" r="-1813" b="-14151"/>
                </a:stretch>
              </a:blipFill>
            </p:spPr>
            <p:txBody>
              <a:bodyPr/>
              <a:lstStyle/>
              <a:p>
                <a:r>
                  <a:rPr lang="en-US">
                    <a:noFill/>
                  </a:rPr>
                  <a:t> </a:t>
                </a:r>
              </a:p>
            </p:txBody>
          </p:sp>
        </mc:Fallback>
      </mc:AlternateContent>
    </p:spTree>
    <p:extLst>
      <p:ext uri="{BB962C8B-B14F-4D97-AF65-F5344CB8AC3E}">
        <p14:creationId xmlns:p14="http://schemas.microsoft.com/office/powerpoint/2010/main" val="351576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7" grpId="0" animBg="1"/>
      <p:bldP spid="26" grpId="0"/>
      <p:bldP spid="28" grpId="0" animBg="1"/>
      <p:bldP spid="10" grpId="0"/>
      <p:bldP spid="29" grpId="0" animBg="1"/>
      <p:bldP spid="30" grpId="0" animBg="1"/>
      <p:bldP spid="2" grpId="0"/>
      <p:bldP spid="33" grpId="0"/>
      <p:bldP spid="34" grpId="0"/>
      <p:bldP spid="31"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Xmax</a:t>
            </a:r>
            <a:r>
              <a:rPr lang="en-US" dirty="0" smtClean="0"/>
              <a:t> from MARTA</a:t>
            </a:r>
            <a:endParaRPr lang="en-US" dirty="0"/>
          </a:p>
        </p:txBody>
      </p:sp>
      <p:sp>
        <p:nvSpPr>
          <p:cNvPr id="5" name="Slide Number Placeholder 4"/>
          <p:cNvSpPr>
            <a:spLocks noGrp="1"/>
          </p:cNvSpPr>
          <p:nvPr>
            <p:ph type="sldNum" sz="quarter" idx="12"/>
          </p:nvPr>
        </p:nvSpPr>
        <p:spPr/>
        <p:txBody>
          <a:bodyPr/>
          <a:lstStyle/>
          <a:p>
            <a:fld id="{8745C66F-FC7B-4C52-931F-EAABACA1CBDF}" type="slidenum">
              <a:rPr lang="en-US" smtClean="0"/>
              <a:pPr/>
              <a:t>33</a:t>
            </a:fld>
            <a:endParaRPr lang="en-US" dirty="0"/>
          </a:p>
        </p:txBody>
      </p:sp>
      <p:pic>
        <p:nvPicPr>
          <p:cNvPr id="6" name="Picture 5"/>
          <p:cNvPicPr>
            <a:picLocks noChangeAspect="1"/>
          </p:cNvPicPr>
          <p:nvPr/>
        </p:nvPicPr>
        <p:blipFill>
          <a:blip r:embed="rId3"/>
          <a:stretch>
            <a:fillRect/>
          </a:stretch>
        </p:blipFill>
        <p:spPr>
          <a:xfrm>
            <a:off x="442194" y="3377801"/>
            <a:ext cx="3036220" cy="2018978"/>
          </a:xfrm>
          <a:prstGeom prst="rect">
            <a:avLst/>
          </a:prstGeom>
        </p:spPr>
      </p:pic>
      <p:pic>
        <p:nvPicPr>
          <p:cNvPr id="7" name="Picture 6"/>
          <p:cNvPicPr>
            <a:picLocks noChangeAspect="1"/>
          </p:cNvPicPr>
          <p:nvPr/>
        </p:nvPicPr>
        <p:blipFill>
          <a:blip r:embed="rId4"/>
          <a:stretch>
            <a:fillRect/>
          </a:stretch>
        </p:blipFill>
        <p:spPr>
          <a:xfrm>
            <a:off x="2163746" y="4426676"/>
            <a:ext cx="3076884" cy="2073179"/>
          </a:xfrm>
          <a:prstGeom prst="rect">
            <a:avLst/>
          </a:prstGeom>
        </p:spPr>
      </p:pic>
      <p:pic>
        <p:nvPicPr>
          <p:cNvPr id="11" name="Picture 10"/>
          <p:cNvPicPr>
            <a:picLocks noChangeAspect="1"/>
          </p:cNvPicPr>
          <p:nvPr/>
        </p:nvPicPr>
        <p:blipFill>
          <a:blip r:embed="rId5"/>
          <a:stretch>
            <a:fillRect/>
          </a:stretch>
        </p:blipFill>
        <p:spPr>
          <a:xfrm>
            <a:off x="5787982" y="4373318"/>
            <a:ext cx="3104498" cy="2046921"/>
          </a:xfrm>
          <a:prstGeom prst="rect">
            <a:avLst/>
          </a:prstGeom>
        </p:spPr>
      </p:pic>
      <p:pic>
        <p:nvPicPr>
          <p:cNvPr id="12" name="Picture 11"/>
          <p:cNvPicPr>
            <a:picLocks noChangeAspect="1"/>
          </p:cNvPicPr>
          <p:nvPr/>
        </p:nvPicPr>
        <p:blipFill>
          <a:blip r:embed="rId6"/>
          <a:stretch>
            <a:fillRect/>
          </a:stretch>
        </p:blipFill>
        <p:spPr>
          <a:xfrm>
            <a:off x="5787982" y="2048408"/>
            <a:ext cx="3028779" cy="2031152"/>
          </a:xfrm>
          <a:prstGeom prst="rect">
            <a:avLst/>
          </a:prstGeom>
        </p:spPr>
      </p:pic>
      <mc:AlternateContent xmlns:mc="http://schemas.openxmlformats.org/markup-compatibility/2006" xmlns:a14="http://schemas.microsoft.com/office/drawing/2010/main">
        <mc:Choice Requires="a14">
          <p:sp>
            <p:nvSpPr>
              <p:cNvPr id="13" name="Rounded Rectangle 12"/>
              <p:cNvSpPr/>
              <p:nvPr/>
            </p:nvSpPr>
            <p:spPr>
              <a:xfrm>
                <a:off x="572805" y="1121867"/>
                <a:ext cx="3992989" cy="89760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r>
                  <a:rPr lang="pt-PT" b="0" dirty="0" err="1" smtClean="0">
                    <a:solidFill>
                      <a:schemeClr val="bg1"/>
                    </a:solidFill>
                  </a:rPr>
                  <a:t>The</a:t>
                </a:r>
                <a:r>
                  <a:rPr lang="pt-PT" b="0" dirty="0" smtClean="0">
                    <a:solidFill>
                      <a:schemeClr val="bg1"/>
                    </a:solidFill>
                  </a:rPr>
                  <a:t> </a:t>
                </a:r>
                <a:r>
                  <a:rPr lang="pt-PT" b="0" dirty="0" err="1" smtClean="0">
                    <a:solidFill>
                      <a:schemeClr val="bg1"/>
                    </a:solidFill>
                  </a:rPr>
                  <a:t>electromagnetic</a:t>
                </a:r>
                <a:r>
                  <a:rPr lang="pt-PT" b="0" dirty="0" smtClean="0">
                    <a:solidFill>
                      <a:schemeClr val="bg1"/>
                    </a:solidFill>
                  </a:rPr>
                  <a:t> </a:t>
                </a:r>
                <a14:m>
                  <m:oMath xmlns:m="http://schemas.openxmlformats.org/officeDocument/2006/math">
                    <m:sSub>
                      <m:sSubPr>
                        <m:ctrlPr>
                          <a:rPr lang="pt-PT" b="0" i="1" smtClean="0">
                            <a:solidFill>
                              <a:schemeClr val="bg1"/>
                            </a:solidFill>
                            <a:latin typeface="Cambria Math" panose="02040503050406030204" pitchFamily="18" charset="0"/>
                          </a:rPr>
                        </m:ctrlPr>
                      </m:sSubPr>
                      <m:e>
                        <m:r>
                          <a:rPr lang="pt-PT" b="0" i="1" smtClean="0">
                            <a:solidFill>
                              <a:schemeClr val="bg1"/>
                            </a:solidFill>
                            <a:latin typeface="Cambria Math" panose="02040503050406030204" pitchFamily="18" charset="0"/>
                          </a:rPr>
                          <m:t>𝑋</m:t>
                        </m:r>
                      </m:e>
                      <m:sub>
                        <m:r>
                          <a:rPr lang="pt-PT" b="0" i="1" smtClean="0">
                            <a:solidFill>
                              <a:schemeClr val="bg1"/>
                            </a:solidFill>
                            <a:latin typeface="Cambria Math" panose="02040503050406030204" pitchFamily="18" charset="0"/>
                          </a:rPr>
                          <m:t>𝑚𝑎𝑥</m:t>
                        </m:r>
                      </m:sub>
                    </m:sSub>
                  </m:oMath>
                </a14:m>
                <a:r>
                  <a:rPr lang="en-GB" dirty="0" smtClean="0">
                    <a:solidFill>
                      <a:schemeClr val="bg1"/>
                    </a:solidFill>
                  </a:rPr>
                  <a:t> can be obtained from the fraction </a:t>
                </a:r>
                <a14:m>
                  <m:oMath xmlns:m="http://schemas.openxmlformats.org/officeDocument/2006/math">
                    <m:f>
                      <m:fPr>
                        <m:ctrlPr>
                          <a:rPr lang="pt-PT" b="0" i="1" smtClean="0">
                            <a:latin typeface="Cambria Math" panose="02040503050406030204" pitchFamily="18" charset="0"/>
                          </a:rPr>
                        </m:ctrlPr>
                      </m:fPr>
                      <m:num>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1000, </m:t>
                            </m:r>
                            <m:r>
                              <a:rPr lang="pt-PT" b="0" i="1" smtClean="0">
                                <a:latin typeface="Cambria Math" panose="02040503050406030204" pitchFamily="18" charset="0"/>
                              </a:rPr>
                              <m:t>𝐸𝑀</m:t>
                            </m:r>
                          </m:sub>
                        </m:sSub>
                      </m:num>
                      <m:den>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1000, </m:t>
                            </m:r>
                            <m:r>
                              <a:rPr lang="pt-PT" b="0" i="1" smtClean="0">
                                <a:latin typeface="Cambria Math" panose="02040503050406030204" pitchFamily="18" charset="0"/>
                              </a:rPr>
                              <m:t>𝑀𝑈</m:t>
                            </m:r>
                          </m:sub>
                        </m:sSub>
                      </m:den>
                    </m:f>
                  </m:oMath>
                </a14:m>
                <a:endParaRPr lang="en-GB" dirty="0">
                  <a:solidFill>
                    <a:schemeClr val="bg1"/>
                  </a:solidFill>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572805" y="1121867"/>
                <a:ext cx="3992989" cy="897609"/>
              </a:xfrm>
              <a:prstGeom prst="roundRect">
                <a:avLst/>
              </a:prstGeom>
              <a:blipFill rotWithShape="0">
                <a:blip r:embed="rId7"/>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4" name="Rounded Rectangle 13"/>
          <p:cNvSpPr/>
          <p:nvPr/>
        </p:nvSpPr>
        <p:spPr>
          <a:xfrm>
            <a:off x="823913" y="2205038"/>
            <a:ext cx="3555047" cy="1026587"/>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1067813" y="2278952"/>
                <a:ext cx="2634375" cy="5884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panose="02040503050406030204" pitchFamily="18" charset="0"/>
                            </a:rPr>
                          </m:ctrlPr>
                        </m:sSubPr>
                        <m:e>
                          <m:r>
                            <a:rPr lang="pt-PT" b="0" i="1" smtClean="0">
                              <a:latin typeface="Cambria Math" panose="02040503050406030204" pitchFamily="18" charset="0"/>
                            </a:rPr>
                            <m:t>𝑋</m:t>
                          </m:r>
                        </m:e>
                        <m:sub>
                          <m:r>
                            <a:rPr lang="pt-PT" b="0" i="1" smtClean="0">
                              <a:latin typeface="Cambria Math" panose="02040503050406030204" pitchFamily="18" charset="0"/>
                            </a:rPr>
                            <m:t>𝑚𝑎𝑥</m:t>
                          </m:r>
                        </m:sub>
                      </m:sSub>
                      <m:r>
                        <a:rPr lang="pt-PT" b="0" i="1" smtClean="0">
                          <a:latin typeface="Cambria Math" panose="02040503050406030204" pitchFamily="18" charset="0"/>
                        </a:rPr>
                        <m:t>=</m:t>
                      </m:r>
                      <m:r>
                        <a:rPr lang="pt-PT" b="0" i="1" smtClean="0">
                          <a:latin typeface="Cambria Math" panose="02040503050406030204" pitchFamily="18" charset="0"/>
                        </a:rPr>
                        <m:t>𝑏</m:t>
                      </m:r>
                      <m:r>
                        <a:rPr lang="pt-PT" b="0" i="1" smtClean="0">
                          <a:latin typeface="Cambria Math" panose="02040503050406030204" pitchFamily="18" charset="0"/>
                        </a:rPr>
                        <m:t>+</m:t>
                      </m:r>
                      <m:r>
                        <a:rPr lang="pt-PT" b="0" i="1" smtClean="0">
                          <a:latin typeface="Cambria Math" panose="02040503050406030204" pitchFamily="18" charset="0"/>
                        </a:rPr>
                        <m:t>𝑚</m:t>
                      </m:r>
                      <m:r>
                        <a:rPr lang="pt-PT" b="0" i="1" smtClean="0">
                          <a:latin typeface="Cambria Math" panose="02040503050406030204" pitchFamily="18" charset="0"/>
                        </a:rPr>
                        <m:t>(</m:t>
                      </m:r>
                      <m:r>
                        <a:rPr lang="pt-PT" b="0" i="1" smtClean="0">
                          <a:latin typeface="Cambria Math" panose="02040503050406030204" pitchFamily="18" charset="0"/>
                        </a:rPr>
                        <m:t>𝜃</m:t>
                      </m:r>
                      <m:r>
                        <a:rPr lang="pt-PT" b="0" i="1" smtClean="0">
                          <a:latin typeface="Cambria Math" panose="02040503050406030204" pitchFamily="18" charset="0"/>
                        </a:rPr>
                        <m:t>)</m:t>
                      </m:r>
                      <m:f>
                        <m:fPr>
                          <m:ctrlPr>
                            <a:rPr lang="pt-PT" b="0" i="1" smtClean="0">
                              <a:latin typeface="Cambria Math" panose="02040503050406030204" pitchFamily="18" charset="0"/>
                            </a:rPr>
                          </m:ctrlPr>
                        </m:fPr>
                        <m:num>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1000, </m:t>
                              </m:r>
                              <m:r>
                                <a:rPr lang="pt-PT" b="0" i="1" smtClean="0">
                                  <a:latin typeface="Cambria Math" panose="02040503050406030204" pitchFamily="18" charset="0"/>
                                </a:rPr>
                                <m:t>𝐸𝑀</m:t>
                              </m:r>
                            </m:sub>
                          </m:sSub>
                        </m:num>
                        <m:den>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1000, </m:t>
                              </m:r>
                              <m:r>
                                <a:rPr lang="pt-PT" b="0" i="1" smtClean="0">
                                  <a:latin typeface="Cambria Math" panose="02040503050406030204" pitchFamily="18" charset="0"/>
                                </a:rPr>
                                <m:t>𝑀𝑈</m:t>
                              </m:r>
                            </m:sub>
                          </m:sSub>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067813" y="2278952"/>
                <a:ext cx="2634375" cy="588431"/>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108453" y="2884462"/>
                <a:ext cx="313919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1400" b="0" i="1" smtClean="0">
                          <a:latin typeface="Cambria Math" panose="02040503050406030204" pitchFamily="18" charset="0"/>
                        </a:rPr>
                        <m:t>𝑚</m:t>
                      </m:r>
                      <m:d>
                        <m:dPr>
                          <m:ctrlPr>
                            <a:rPr lang="pt-PT" sz="1400" b="0" i="1" smtClean="0">
                              <a:latin typeface="Cambria Math" panose="02040503050406030204" pitchFamily="18" charset="0"/>
                            </a:rPr>
                          </m:ctrlPr>
                        </m:dPr>
                        <m:e>
                          <m:r>
                            <a:rPr lang="pt-PT" sz="1400" b="0" i="1" smtClean="0">
                              <a:latin typeface="Cambria Math" panose="02040503050406030204" pitchFamily="18" charset="0"/>
                            </a:rPr>
                            <m:t>𝜃</m:t>
                          </m:r>
                        </m:e>
                      </m:d>
                      <m:r>
                        <a:rPr lang="pt-PT" sz="1400" b="0" i="1" smtClean="0">
                          <a:latin typeface="Cambria Math" panose="02040503050406030204" pitchFamily="18" charset="0"/>
                        </a:rPr>
                        <m:t>=</m:t>
                      </m:r>
                      <m:sSub>
                        <m:sSubPr>
                          <m:ctrlPr>
                            <a:rPr lang="pt-PT" sz="1400" b="0" i="1" smtClean="0">
                              <a:latin typeface="Cambria Math" panose="02040503050406030204" pitchFamily="18" charset="0"/>
                            </a:rPr>
                          </m:ctrlPr>
                        </m:sSubPr>
                        <m:e>
                          <m:r>
                            <a:rPr lang="pt-PT" sz="1400" b="0" i="1" smtClean="0">
                              <a:latin typeface="Cambria Math" panose="02040503050406030204" pitchFamily="18" charset="0"/>
                            </a:rPr>
                            <m:t>𝑚</m:t>
                          </m:r>
                        </m:e>
                        <m:sub>
                          <m:r>
                            <a:rPr lang="pt-PT" sz="1400" b="0" i="1" smtClean="0">
                              <a:latin typeface="Cambria Math" panose="02040503050406030204" pitchFamily="18" charset="0"/>
                            </a:rPr>
                            <m:t>0</m:t>
                          </m:r>
                        </m:sub>
                      </m:sSub>
                      <m:r>
                        <a:rPr lang="pt-PT" sz="1400" b="0" i="1" smtClean="0">
                          <a:latin typeface="Cambria Math" panose="02040503050406030204" pitchFamily="18" charset="0"/>
                        </a:rPr>
                        <m:t>+</m:t>
                      </m:r>
                      <m:sSub>
                        <m:sSubPr>
                          <m:ctrlPr>
                            <a:rPr lang="pt-PT" sz="1400" b="0" i="1" smtClean="0">
                              <a:latin typeface="Cambria Math" panose="02040503050406030204" pitchFamily="18" charset="0"/>
                            </a:rPr>
                          </m:ctrlPr>
                        </m:sSubPr>
                        <m:e>
                          <m:r>
                            <a:rPr lang="pt-PT" sz="1400" b="0" i="1" smtClean="0">
                              <a:latin typeface="Cambria Math" panose="02040503050406030204" pitchFamily="18" charset="0"/>
                            </a:rPr>
                            <m:t>𝑚</m:t>
                          </m:r>
                        </m:e>
                        <m:sub>
                          <m:r>
                            <a:rPr lang="pt-PT" sz="1400" b="0" i="1" smtClean="0">
                              <a:latin typeface="Cambria Math" panose="02040503050406030204" pitchFamily="18" charset="0"/>
                            </a:rPr>
                            <m:t>1</m:t>
                          </m:r>
                        </m:sub>
                      </m:sSub>
                      <m:func>
                        <m:funcPr>
                          <m:ctrlPr>
                            <a:rPr lang="pt-PT" sz="1400" b="0" i="1" smtClean="0">
                              <a:latin typeface="Cambria Math" panose="02040503050406030204" pitchFamily="18" charset="0"/>
                            </a:rPr>
                          </m:ctrlPr>
                        </m:funcPr>
                        <m:fName>
                          <m:r>
                            <m:rPr>
                              <m:sty m:val="p"/>
                            </m:rPr>
                            <a:rPr lang="pt-PT" sz="1400" b="0" i="0" smtClean="0">
                              <a:latin typeface="Cambria Math" panose="02040503050406030204" pitchFamily="18" charset="0"/>
                            </a:rPr>
                            <m:t>sec</m:t>
                          </m:r>
                        </m:fName>
                        <m:e>
                          <m:d>
                            <m:dPr>
                              <m:ctrlPr>
                                <a:rPr lang="pt-PT" sz="1400" b="0" i="1" smtClean="0">
                                  <a:latin typeface="Cambria Math" panose="02040503050406030204" pitchFamily="18" charset="0"/>
                                </a:rPr>
                              </m:ctrlPr>
                            </m:dPr>
                            <m:e>
                              <m:r>
                                <a:rPr lang="pt-PT" sz="1400" b="0" i="1" smtClean="0">
                                  <a:latin typeface="Cambria Math" panose="02040503050406030204" pitchFamily="18" charset="0"/>
                                </a:rPr>
                                <m:t>𝜃</m:t>
                              </m:r>
                            </m:e>
                          </m:d>
                        </m:e>
                      </m:func>
                      <m:r>
                        <a:rPr lang="pt-PT" sz="1400" b="0" i="1" smtClean="0">
                          <a:latin typeface="Cambria Math" panose="02040503050406030204" pitchFamily="18" charset="0"/>
                        </a:rPr>
                        <m:t>+</m:t>
                      </m:r>
                      <m:sSub>
                        <m:sSubPr>
                          <m:ctrlPr>
                            <a:rPr lang="pt-PT" sz="1400" b="0" i="1" smtClean="0">
                              <a:latin typeface="Cambria Math" panose="02040503050406030204" pitchFamily="18" charset="0"/>
                            </a:rPr>
                          </m:ctrlPr>
                        </m:sSubPr>
                        <m:e>
                          <m:r>
                            <a:rPr lang="pt-PT" sz="1400" b="0" i="1" smtClean="0">
                              <a:latin typeface="Cambria Math" panose="02040503050406030204" pitchFamily="18" charset="0"/>
                            </a:rPr>
                            <m:t>𝑚</m:t>
                          </m:r>
                        </m:e>
                        <m:sub>
                          <m:r>
                            <a:rPr lang="pt-PT" sz="1400" b="0" i="1" smtClean="0">
                              <a:latin typeface="Cambria Math" panose="02040503050406030204" pitchFamily="18" charset="0"/>
                            </a:rPr>
                            <m:t>2</m:t>
                          </m:r>
                        </m:sub>
                      </m:sSub>
                      <m:func>
                        <m:funcPr>
                          <m:ctrlPr>
                            <a:rPr lang="pt-PT" sz="1400" b="0" i="1" smtClean="0">
                              <a:latin typeface="Cambria Math" panose="02040503050406030204" pitchFamily="18" charset="0"/>
                            </a:rPr>
                          </m:ctrlPr>
                        </m:funcPr>
                        <m:fName>
                          <m:sSup>
                            <m:sSupPr>
                              <m:ctrlPr>
                                <a:rPr lang="pt-PT" sz="1400" b="0" i="1" smtClean="0">
                                  <a:latin typeface="Cambria Math" panose="02040503050406030204" pitchFamily="18" charset="0"/>
                                </a:rPr>
                              </m:ctrlPr>
                            </m:sSupPr>
                            <m:e>
                              <m:r>
                                <m:rPr>
                                  <m:sty m:val="p"/>
                                </m:rPr>
                                <a:rPr lang="pt-PT" sz="1400" b="0" i="0" smtClean="0">
                                  <a:latin typeface="Cambria Math" panose="02040503050406030204" pitchFamily="18" charset="0"/>
                                </a:rPr>
                                <m:t>sec</m:t>
                              </m:r>
                            </m:e>
                            <m:sup>
                              <m:r>
                                <a:rPr lang="pt-PT" sz="1400" b="0" i="1" smtClean="0">
                                  <a:latin typeface="Cambria Math" panose="02040503050406030204" pitchFamily="18" charset="0"/>
                                </a:rPr>
                                <m:t>2</m:t>
                              </m:r>
                            </m:sup>
                          </m:sSup>
                        </m:fName>
                        <m:e>
                          <m:r>
                            <a:rPr lang="pt-PT" sz="1400" b="0" i="1" smtClean="0">
                              <a:latin typeface="Cambria Math" panose="02040503050406030204" pitchFamily="18" charset="0"/>
                            </a:rPr>
                            <m:t>(</m:t>
                          </m:r>
                          <m:r>
                            <a:rPr lang="pt-PT" sz="1400" b="0" i="1" smtClean="0">
                              <a:latin typeface="Cambria Math" panose="02040503050406030204" pitchFamily="18" charset="0"/>
                            </a:rPr>
                            <m:t>𝜃</m:t>
                          </m:r>
                          <m:r>
                            <a:rPr lang="pt-PT" sz="1400" b="0" i="1" smtClean="0">
                              <a:latin typeface="Cambria Math" panose="02040503050406030204" pitchFamily="18" charset="0"/>
                            </a:rPr>
                            <m:t>)</m:t>
                          </m:r>
                        </m:e>
                      </m:func>
                    </m:oMath>
                  </m:oMathPara>
                </a14:m>
                <a:endParaRPr lang="en-US" sz="1400" dirty="0"/>
              </a:p>
            </p:txBody>
          </p:sp>
        </mc:Choice>
        <mc:Fallback xmlns="">
          <p:sp>
            <p:nvSpPr>
              <p:cNvPr id="9" name="Rectangle 8"/>
              <p:cNvSpPr>
                <a:spLocks noRot="1" noChangeAspect="1" noMove="1" noResize="1" noEditPoints="1" noAdjustHandles="1" noChangeArrowheads="1" noChangeShapeType="1" noTextEdit="1"/>
              </p:cNvSpPr>
              <p:nvPr/>
            </p:nvSpPr>
            <p:spPr>
              <a:xfrm>
                <a:off x="1108453" y="2884462"/>
                <a:ext cx="3139193" cy="307777"/>
              </a:xfrm>
              <a:prstGeom prst="rect">
                <a:avLst/>
              </a:prstGeom>
              <a:blipFill rotWithShape="0">
                <a:blip r:embed="rId9"/>
                <a:stretch>
                  <a:fillRect b="-7843"/>
                </a:stretch>
              </a:blipFill>
            </p:spPr>
            <p:txBody>
              <a:bodyPr/>
              <a:lstStyle/>
              <a:p>
                <a:r>
                  <a:rPr lang="en-US">
                    <a:noFill/>
                  </a:rPr>
                  <a:t> </a:t>
                </a:r>
              </a:p>
            </p:txBody>
          </p:sp>
        </mc:Fallback>
      </mc:AlternateContent>
      <p:sp>
        <p:nvSpPr>
          <p:cNvPr id="15" name="Rounded Rectangle 14"/>
          <p:cNvSpPr/>
          <p:nvPr/>
        </p:nvSpPr>
        <p:spPr>
          <a:xfrm>
            <a:off x="942811" y="4699315"/>
            <a:ext cx="804641" cy="246012"/>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1600" b="1" dirty="0" err="1" smtClean="0">
                <a:solidFill>
                  <a:srgbClr val="0070C0"/>
                </a:solidFill>
                <a:cs typeface="Arial" pitchFamily="34" charset="0"/>
              </a:rPr>
              <a:t>Proton</a:t>
            </a:r>
            <a:endParaRPr lang="en-GB" sz="1600" b="1" dirty="0" smtClean="0">
              <a:solidFill>
                <a:srgbClr val="0070C0"/>
              </a:solidFill>
              <a:latin typeface="Calibri" pitchFamily="34" charset="0"/>
              <a:cs typeface="Arial" pitchFamily="34" charset="0"/>
            </a:endParaRPr>
          </a:p>
        </p:txBody>
      </p:sp>
      <p:sp>
        <p:nvSpPr>
          <p:cNvPr id="16" name="Rounded Rectangle 15"/>
          <p:cNvSpPr/>
          <p:nvPr/>
        </p:nvSpPr>
        <p:spPr>
          <a:xfrm>
            <a:off x="3106959" y="5791200"/>
            <a:ext cx="804641" cy="246012"/>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1600" b="1" dirty="0" err="1" smtClean="0">
                <a:solidFill>
                  <a:srgbClr val="FF0000"/>
                </a:solidFill>
                <a:cs typeface="Arial" pitchFamily="34" charset="0"/>
              </a:rPr>
              <a:t>Iron</a:t>
            </a:r>
            <a:endParaRPr lang="en-GB" sz="1600" b="1" dirty="0" smtClean="0">
              <a:solidFill>
                <a:srgbClr val="FF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7" name="Rounded Rectangle 16"/>
              <p:cNvSpPr/>
              <p:nvPr/>
            </p:nvSpPr>
            <p:spPr>
              <a:xfrm>
                <a:off x="5124779" y="1121867"/>
                <a:ext cx="3767701" cy="42914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14:m>
                  <m:oMath xmlns:m="http://schemas.openxmlformats.org/officeDocument/2006/math">
                    <m:sSub>
                      <m:sSubPr>
                        <m:ctrlPr>
                          <a:rPr lang="pt-PT" b="0" i="1" smtClean="0">
                            <a:solidFill>
                              <a:schemeClr val="bg1"/>
                            </a:solidFill>
                            <a:latin typeface="Cambria Math" panose="02040503050406030204" pitchFamily="18" charset="0"/>
                          </a:rPr>
                        </m:ctrlPr>
                      </m:sSubPr>
                      <m:e>
                        <m:r>
                          <a:rPr lang="pt-PT" b="0" i="1" smtClean="0">
                            <a:solidFill>
                              <a:schemeClr val="bg1"/>
                            </a:solidFill>
                            <a:latin typeface="Cambria Math" panose="02040503050406030204" pitchFamily="18" charset="0"/>
                          </a:rPr>
                          <m:t>𝑋</m:t>
                        </m:r>
                      </m:e>
                      <m:sub>
                        <m:r>
                          <a:rPr lang="pt-PT" b="0" i="1" smtClean="0">
                            <a:solidFill>
                              <a:schemeClr val="bg1"/>
                            </a:solidFill>
                            <a:latin typeface="Cambria Math" panose="02040503050406030204" pitchFamily="18" charset="0"/>
                          </a:rPr>
                          <m:t>𝑚𝑎𝑥</m:t>
                        </m:r>
                      </m:sub>
                    </m:sSub>
                  </m:oMath>
                </a14:m>
                <a:r>
                  <a:rPr lang="pt-PT" dirty="0" smtClean="0">
                    <a:solidFill>
                      <a:schemeClr val="bg1"/>
                    </a:solidFill>
                  </a:rPr>
                  <a:t> </a:t>
                </a:r>
                <a:r>
                  <a:rPr lang="pt-PT" dirty="0" err="1" smtClean="0">
                    <a:solidFill>
                      <a:schemeClr val="bg1"/>
                    </a:solidFill>
                  </a:rPr>
                  <a:t>Resolution</a:t>
                </a:r>
                <a:endParaRPr lang="en-GB" dirty="0">
                  <a:solidFill>
                    <a:schemeClr val="bg1"/>
                  </a:solidFill>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5124779" y="1121867"/>
                <a:ext cx="3767701" cy="429141"/>
              </a:xfrm>
              <a:prstGeom prst="roundRect">
                <a:avLst/>
              </a:prstGeom>
              <a:blipFill rotWithShape="0">
                <a:blip r:embed="rId10"/>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8" name="Rounded Rectangle 17"/>
          <p:cNvSpPr/>
          <p:nvPr/>
        </p:nvSpPr>
        <p:spPr>
          <a:xfrm>
            <a:off x="6687885" y="1764740"/>
            <a:ext cx="1044004" cy="283667"/>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b="1" dirty="0" err="1" smtClean="0">
                <a:solidFill>
                  <a:srgbClr val="0070C0"/>
                </a:solidFill>
                <a:cs typeface="Arial" pitchFamily="34" charset="0"/>
              </a:rPr>
              <a:t>Proton</a:t>
            </a:r>
            <a:endParaRPr lang="en-GB" b="1" dirty="0" smtClean="0">
              <a:solidFill>
                <a:srgbClr val="0070C0"/>
              </a:solidFill>
              <a:latin typeface="Calibri" pitchFamily="34" charset="0"/>
              <a:cs typeface="Arial" pitchFamily="34" charset="0"/>
            </a:endParaRPr>
          </a:p>
        </p:txBody>
      </p:sp>
      <p:sp>
        <p:nvSpPr>
          <p:cNvPr id="19" name="Rounded Rectangle 18"/>
          <p:cNvSpPr/>
          <p:nvPr/>
        </p:nvSpPr>
        <p:spPr>
          <a:xfrm>
            <a:off x="6687885" y="4103432"/>
            <a:ext cx="1044004" cy="283667"/>
          </a:xfrm>
          <a:prstGeom prst="roundRect">
            <a:avLst/>
          </a:prstGeom>
          <a:solidFill>
            <a:schemeClr val="bg1"/>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b="1" dirty="0" err="1" smtClean="0">
                <a:solidFill>
                  <a:srgbClr val="FF0000"/>
                </a:solidFill>
                <a:cs typeface="Arial" pitchFamily="34" charset="0"/>
              </a:rPr>
              <a:t>Iron</a:t>
            </a:r>
            <a:endParaRPr lang="en-GB" b="1" dirty="0" smtClean="0">
              <a:solidFill>
                <a:srgbClr val="FF0000"/>
              </a:solidFill>
              <a:latin typeface="Calibri" pitchFamily="34" charset="0"/>
              <a:cs typeface="Arial" pitchFamily="34" charset="0"/>
            </a:endParaRPr>
          </a:p>
        </p:txBody>
      </p:sp>
    </p:spTree>
    <p:extLst>
      <p:ext uri="{BB962C8B-B14F-4D97-AF65-F5344CB8AC3E}">
        <p14:creationId xmlns:p14="http://schemas.microsoft.com/office/powerpoint/2010/main" val="32780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Content Placeholder 2"/>
              <p:cNvSpPr txBox="1">
                <a:spLocks/>
              </p:cNvSpPr>
              <p:nvPr/>
            </p:nvSpPr>
            <p:spPr>
              <a:xfrm>
                <a:off x="329813" y="3592584"/>
                <a:ext cx="4531161" cy="2987528"/>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a:lnSpc>
                    <a:spcPct val="100000"/>
                  </a:lnSpc>
                  <a:spcBef>
                    <a:spcPts val="0"/>
                  </a:spcBef>
                </a:pPr>
                <a:r>
                  <a:rPr lang="en-GB" sz="1600" dirty="0" smtClean="0"/>
                  <a:t>MARTA would allow to recover:</a:t>
                </a:r>
              </a:p>
              <a:p>
                <a:pPr marL="628650" lvl="2">
                  <a:lnSpc>
                    <a:spcPct val="100000"/>
                  </a:lnSpc>
                  <a:spcBef>
                    <a:spcPts val="0"/>
                  </a:spcBef>
                </a:pPr>
                <a:r>
                  <a:rPr lang="en-GB" sz="1400" dirty="0" smtClean="0">
                    <a:solidFill>
                      <a:srgbClr val="C00000"/>
                    </a:solidFill>
                  </a:rPr>
                  <a:t> the electromagnetic </a:t>
                </a:r>
                <a14:m>
                  <m:oMath xmlns:m="http://schemas.openxmlformats.org/officeDocument/2006/math">
                    <m:sSub>
                      <m:sSubPr>
                        <m:ctrlPr>
                          <a:rPr lang="pt-PT" sz="1400" b="0" i="1" smtClean="0">
                            <a:solidFill>
                              <a:srgbClr val="C00000"/>
                            </a:solidFill>
                            <a:latin typeface="Cambria Math" panose="02040503050406030204" pitchFamily="18" charset="0"/>
                          </a:rPr>
                        </m:ctrlPr>
                      </m:sSubPr>
                      <m:e>
                        <m:r>
                          <a:rPr lang="pt-PT" sz="1400" b="0" i="1" smtClean="0">
                            <a:solidFill>
                              <a:srgbClr val="C00000"/>
                            </a:solidFill>
                            <a:latin typeface="Cambria Math" panose="02040503050406030204" pitchFamily="18" charset="0"/>
                          </a:rPr>
                          <m:t>𝑋</m:t>
                        </m:r>
                      </m:e>
                      <m:sub>
                        <m:r>
                          <a:rPr lang="pt-PT" sz="1400" b="0" i="1" smtClean="0">
                            <a:solidFill>
                              <a:srgbClr val="C00000"/>
                            </a:solidFill>
                            <a:latin typeface="Cambria Math" panose="02040503050406030204" pitchFamily="18" charset="0"/>
                          </a:rPr>
                          <m:t>𝑚𝑎𝑥</m:t>
                        </m:r>
                      </m:sub>
                    </m:sSub>
                  </m:oMath>
                </a14:m>
                <a:r>
                  <a:rPr lang="pt-PT" sz="1400" b="0" dirty="0" smtClean="0"/>
                  <a:t> </a:t>
                </a:r>
                <a:r>
                  <a:rPr lang="pt-PT" sz="1400" b="0" dirty="0" err="1" smtClean="0"/>
                  <a:t>from</a:t>
                </a:r>
                <a:r>
                  <a:rPr lang="pt-PT" sz="1400" b="0" dirty="0" smtClean="0"/>
                  <a:t> SD</a:t>
                </a:r>
              </a:p>
              <a:p>
                <a:pPr marL="628650" lvl="2">
                  <a:lnSpc>
                    <a:spcPct val="100000"/>
                  </a:lnSpc>
                  <a:spcBef>
                    <a:spcPts val="0"/>
                  </a:spcBef>
                </a:pPr>
                <a:r>
                  <a:rPr lang="en-GB" sz="1400" dirty="0" smtClean="0">
                    <a:solidFill>
                      <a:schemeClr val="accent1">
                        <a:lumMod val="75000"/>
                      </a:schemeClr>
                    </a:solidFill>
                  </a:rPr>
                  <a:t>The </a:t>
                </a:r>
                <a:r>
                  <a:rPr lang="en-GB" sz="1400" dirty="0" err="1" smtClean="0">
                    <a:solidFill>
                      <a:schemeClr val="accent1">
                        <a:lumMod val="75000"/>
                      </a:schemeClr>
                    </a:solidFill>
                  </a:rPr>
                  <a:t>muonic</a:t>
                </a:r>
                <a:r>
                  <a:rPr lang="en-GB" sz="1400" dirty="0" smtClean="0">
                    <a:solidFill>
                      <a:schemeClr val="accent1">
                        <a:lumMod val="75000"/>
                      </a:schemeClr>
                    </a:solidFill>
                  </a:rPr>
                  <a:t> </a:t>
                </a:r>
                <a14:m>
                  <m:oMath xmlns:m="http://schemas.openxmlformats.org/officeDocument/2006/math">
                    <m:sSubSup>
                      <m:sSubSupPr>
                        <m:ctrlPr>
                          <a:rPr lang="pt-PT" sz="1400" b="0" i="1" smtClean="0">
                            <a:solidFill>
                              <a:schemeClr val="accent1">
                                <a:lumMod val="75000"/>
                              </a:schemeClr>
                            </a:solidFill>
                            <a:latin typeface="Cambria Math" panose="02040503050406030204" pitchFamily="18" charset="0"/>
                          </a:rPr>
                        </m:ctrlPr>
                      </m:sSubSupPr>
                      <m:e>
                        <m:r>
                          <a:rPr lang="pt-PT" sz="1400" i="1">
                            <a:solidFill>
                              <a:schemeClr val="accent1">
                                <a:lumMod val="75000"/>
                              </a:schemeClr>
                            </a:solidFill>
                            <a:latin typeface="Cambria Math" panose="02040503050406030204" pitchFamily="18" charset="0"/>
                          </a:rPr>
                          <m:t>𝑋</m:t>
                        </m:r>
                      </m:e>
                      <m:sub>
                        <m:r>
                          <a:rPr lang="pt-PT" sz="1400" i="1">
                            <a:solidFill>
                              <a:schemeClr val="accent1">
                                <a:lumMod val="75000"/>
                              </a:schemeClr>
                            </a:solidFill>
                            <a:latin typeface="Cambria Math" panose="02040503050406030204" pitchFamily="18" charset="0"/>
                          </a:rPr>
                          <m:t>𝑚𝑎𝑥</m:t>
                        </m:r>
                      </m:sub>
                      <m:sup>
                        <m:r>
                          <a:rPr lang="pt-PT" sz="1400" b="0" i="1" smtClean="0">
                            <a:solidFill>
                              <a:schemeClr val="accent1">
                                <a:lumMod val="75000"/>
                              </a:schemeClr>
                            </a:solidFill>
                            <a:latin typeface="Cambria Math" panose="02040503050406030204" pitchFamily="18" charset="0"/>
                          </a:rPr>
                          <m:t>𝜇</m:t>
                        </m:r>
                      </m:sup>
                    </m:sSubSup>
                  </m:oMath>
                </a14:m>
                <a:r>
                  <a:rPr lang="en-GB" sz="1400" dirty="0" smtClean="0"/>
                  <a:t> </a:t>
                </a:r>
              </a:p>
              <a:p>
                <a:pPr marL="534988" lvl="1" indent="0">
                  <a:lnSpc>
                    <a:spcPct val="100000"/>
                  </a:lnSpc>
                  <a:spcBef>
                    <a:spcPts val="0"/>
                  </a:spcBef>
                  <a:buNone/>
                </a:pPr>
                <a:r>
                  <a:rPr lang="en-GB" sz="1600" dirty="0" smtClean="0"/>
                  <a:t>With much more statistics</a:t>
                </a:r>
              </a:p>
              <a:p>
                <a:pPr lvl="1">
                  <a:lnSpc>
                    <a:spcPct val="100000"/>
                  </a:lnSpc>
                  <a:spcBef>
                    <a:spcPts val="0"/>
                  </a:spcBef>
                </a:pPr>
                <a:endParaRPr lang="en-GB" sz="1600" dirty="0" smtClean="0"/>
              </a:p>
              <a:p>
                <a:pPr marL="285750" lvl="1">
                  <a:lnSpc>
                    <a:spcPct val="100000"/>
                  </a:lnSpc>
                  <a:spcBef>
                    <a:spcPts val="0"/>
                  </a:spcBef>
                </a:pPr>
                <a:r>
                  <a:rPr lang="en-GB" sz="1600" dirty="0" smtClean="0"/>
                  <a:t>The electromagnetic and </a:t>
                </a:r>
                <a:r>
                  <a:rPr lang="en-GB" sz="1600" dirty="0" err="1" smtClean="0"/>
                  <a:t>muonic</a:t>
                </a:r>
                <a:r>
                  <a:rPr lang="en-GB" sz="1600" dirty="0" smtClean="0"/>
                  <a:t> development could be studied simultaneously</a:t>
                </a:r>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329813" y="3592584"/>
                <a:ext cx="4531161" cy="2987528"/>
              </a:xfrm>
              <a:prstGeom prst="rect">
                <a:avLst/>
              </a:prstGeom>
              <a:blipFill rotWithShape="0">
                <a:blip r:embed="rId3"/>
                <a:stretch>
                  <a:fillRect l="-538" t="-612"/>
                </a:stretch>
              </a:blipFill>
            </p:spPr>
            <p:txBody>
              <a:bodyPr/>
              <a:lstStyle/>
              <a:p>
                <a:r>
                  <a:rPr lang="en-US">
                    <a:noFill/>
                  </a:rPr>
                  <a:t> </a:t>
                </a:r>
              </a:p>
            </p:txBody>
          </p:sp>
        </mc:Fallback>
      </mc:AlternateContent>
      <p:sp>
        <p:nvSpPr>
          <p:cNvPr id="14" name="Rounded Rectangle 13"/>
          <p:cNvSpPr/>
          <p:nvPr/>
        </p:nvSpPr>
        <p:spPr>
          <a:xfrm>
            <a:off x="414602" y="3634834"/>
            <a:ext cx="4103687" cy="286482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sSub>
                      <m:sSubPr>
                        <m:ctrlPr>
                          <a:rPr lang="pt-PT" b="0" i="1">
                            <a:latin typeface="Cambria Math" panose="02040503050406030204" pitchFamily="18" charset="0"/>
                          </a:rPr>
                        </m:ctrlPr>
                      </m:sSubPr>
                      <m:e>
                        <m:r>
                          <a:rPr lang="pt-PT" b="0" i="1">
                            <a:latin typeface="Cambria Math" panose="02040503050406030204" pitchFamily="18" charset="0"/>
                          </a:rPr>
                          <m:t>𝑋</m:t>
                        </m:r>
                      </m:e>
                      <m:sub>
                        <m:r>
                          <a:rPr lang="pt-PT" b="0" i="1">
                            <a:latin typeface="Cambria Math" panose="02040503050406030204" pitchFamily="18" charset="0"/>
                          </a:rPr>
                          <m:t>𝑚𝑎𝑥</m:t>
                        </m:r>
                      </m:sub>
                    </m:sSub>
                  </m:oMath>
                </a14:m>
                <a:r>
                  <a:rPr lang="en-US" dirty="0" smtClean="0"/>
                  <a:t> and </a:t>
                </a:r>
                <a14:m>
                  <m:oMath xmlns:m="http://schemas.openxmlformats.org/officeDocument/2006/math">
                    <m:sSubSup>
                      <m:sSubSupPr>
                        <m:ctrlPr>
                          <a:rPr lang="pt-PT" b="0" i="1">
                            <a:latin typeface="Cambria Math" panose="02040503050406030204" pitchFamily="18" charset="0"/>
                          </a:rPr>
                        </m:ctrlPr>
                      </m:sSubSupPr>
                      <m:e>
                        <m:r>
                          <a:rPr lang="pt-PT" b="0" i="1">
                            <a:latin typeface="Cambria Math" panose="02040503050406030204" pitchFamily="18" charset="0"/>
                          </a:rPr>
                          <m:t>𝑋</m:t>
                        </m:r>
                      </m:e>
                      <m:sub>
                        <m:r>
                          <a:rPr lang="pt-PT" b="0" i="1">
                            <a:latin typeface="Cambria Math" panose="02040503050406030204" pitchFamily="18" charset="0"/>
                          </a:rPr>
                          <m:t>𝑚𝑎𝑥</m:t>
                        </m:r>
                      </m:sub>
                      <m:sup>
                        <m:r>
                          <a:rPr lang="pt-PT" b="0" i="1">
                            <a:latin typeface="Cambria Math" panose="02040503050406030204" pitchFamily="18" charset="0"/>
                          </a:rPr>
                          <m:t>𝜇</m:t>
                        </m:r>
                      </m:sup>
                    </m:sSubSup>
                  </m:oMath>
                </a14:m>
                <a:r>
                  <a:rPr lang="en-US" dirty="0" smtClean="0"/>
                  <a:t> </a:t>
                </a:r>
                <a:r>
                  <a:rPr lang="en-US" sz="1800" dirty="0" smtClean="0"/>
                  <a:t>(from MPD)</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t="-935" b="-14953"/>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8745C66F-FC7B-4C52-931F-EAABACA1CBDF}" type="slidenum">
              <a:rPr lang="en-US" smtClean="0"/>
              <a:pPr/>
              <a:t>34</a:t>
            </a:fld>
            <a:endParaRPr lang="en-US" dirty="0"/>
          </a:p>
        </p:txBody>
      </p:sp>
      <p:pic>
        <p:nvPicPr>
          <p:cNvPr id="6" name="Picture 5"/>
          <p:cNvPicPr>
            <a:picLocks noChangeAspect="1"/>
          </p:cNvPicPr>
          <p:nvPr/>
        </p:nvPicPr>
        <p:blipFill>
          <a:blip r:embed="rId5"/>
          <a:stretch>
            <a:fillRect/>
          </a:stretch>
        </p:blipFill>
        <p:spPr>
          <a:xfrm>
            <a:off x="812276" y="1340486"/>
            <a:ext cx="3253694" cy="2178991"/>
          </a:xfrm>
          <a:prstGeom prst="rect">
            <a:avLst/>
          </a:prstGeom>
        </p:spPr>
      </p:pic>
      <p:pic>
        <p:nvPicPr>
          <p:cNvPr id="7" name="Picture 6"/>
          <p:cNvPicPr>
            <a:picLocks noChangeAspect="1"/>
          </p:cNvPicPr>
          <p:nvPr/>
        </p:nvPicPr>
        <p:blipFill>
          <a:blip r:embed="rId6"/>
          <a:stretch>
            <a:fillRect/>
          </a:stretch>
        </p:blipFill>
        <p:spPr>
          <a:xfrm>
            <a:off x="5043854" y="1280642"/>
            <a:ext cx="3197353" cy="2238835"/>
          </a:xfrm>
          <a:prstGeom prst="rect">
            <a:avLst/>
          </a:prstGeom>
        </p:spPr>
      </p:pic>
      <p:pic>
        <p:nvPicPr>
          <p:cNvPr id="8" name="Picture 7"/>
          <p:cNvPicPr>
            <a:picLocks noChangeAspect="1"/>
          </p:cNvPicPr>
          <p:nvPr/>
        </p:nvPicPr>
        <p:blipFill>
          <a:blip r:embed="rId7"/>
          <a:stretch>
            <a:fillRect/>
          </a:stretch>
        </p:blipFill>
        <p:spPr>
          <a:xfrm>
            <a:off x="5086899" y="4362398"/>
            <a:ext cx="3239609" cy="2217714"/>
          </a:xfrm>
          <a:prstGeom prst="rect">
            <a:avLst/>
          </a:prstGeom>
        </p:spPr>
      </p:pic>
      <mc:AlternateContent xmlns:mc="http://schemas.openxmlformats.org/markup-compatibility/2006" xmlns:a14="http://schemas.microsoft.com/office/drawing/2010/main">
        <mc:Choice Requires="a14">
          <p:sp>
            <p:nvSpPr>
              <p:cNvPr id="10" name="Rounded Rectangle 9"/>
              <p:cNvSpPr/>
              <p:nvPr/>
            </p:nvSpPr>
            <p:spPr>
              <a:xfrm>
                <a:off x="637309" y="875946"/>
                <a:ext cx="3890029" cy="42914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buFont typeface="Wingdings" panose="05000000000000000000" pitchFamily="2" charset="2"/>
                  <a:buChar char="Ø"/>
                </a:pPr>
                <a:r>
                  <a:rPr lang="pt-PT" b="0" dirty="0" err="1" smtClean="0">
                    <a:solidFill>
                      <a:schemeClr val="bg1"/>
                    </a:solidFill>
                  </a:rPr>
                  <a:t>Electromagnetic</a:t>
                </a:r>
                <a:r>
                  <a:rPr lang="pt-PT" b="0" dirty="0" smtClean="0">
                    <a:solidFill>
                      <a:schemeClr val="bg1"/>
                    </a:solidFill>
                  </a:rPr>
                  <a:t> </a:t>
                </a:r>
                <a14:m>
                  <m:oMath xmlns:m="http://schemas.openxmlformats.org/officeDocument/2006/math">
                    <m:d>
                      <m:dPr>
                        <m:begChr m:val="⟨"/>
                        <m:endChr m:val="⟩"/>
                        <m:ctrlPr>
                          <a:rPr lang="pt-PT" b="0" i="1" smtClean="0">
                            <a:solidFill>
                              <a:schemeClr val="bg1"/>
                            </a:solidFill>
                            <a:latin typeface="Cambria Math" panose="02040503050406030204" pitchFamily="18" charset="0"/>
                          </a:rPr>
                        </m:ctrlPr>
                      </m:dPr>
                      <m:e>
                        <m:sSub>
                          <m:sSubPr>
                            <m:ctrlPr>
                              <a:rPr lang="pt-PT" i="1">
                                <a:solidFill>
                                  <a:schemeClr val="bg1"/>
                                </a:solidFill>
                                <a:latin typeface="Cambria Math" panose="02040503050406030204" pitchFamily="18" charset="0"/>
                              </a:rPr>
                            </m:ctrlPr>
                          </m:sSubPr>
                          <m:e>
                            <m:r>
                              <a:rPr lang="pt-PT" i="1">
                                <a:solidFill>
                                  <a:schemeClr val="bg1"/>
                                </a:solidFill>
                                <a:latin typeface="Cambria Math" panose="02040503050406030204" pitchFamily="18" charset="0"/>
                              </a:rPr>
                              <m:t>𝑋</m:t>
                            </m:r>
                          </m:e>
                          <m:sub>
                            <m:r>
                              <a:rPr lang="pt-PT" i="1">
                                <a:solidFill>
                                  <a:schemeClr val="bg1"/>
                                </a:solidFill>
                                <a:latin typeface="Cambria Math" panose="02040503050406030204" pitchFamily="18" charset="0"/>
                              </a:rPr>
                              <m:t>𝑚𝑎𝑥</m:t>
                            </m:r>
                          </m:sub>
                        </m:sSub>
                      </m:e>
                    </m:d>
                  </m:oMath>
                </a14:m>
                <a:r>
                  <a:rPr lang="en-GB" dirty="0" smtClean="0">
                    <a:solidFill>
                      <a:schemeClr val="bg1"/>
                    </a:solidFill>
                  </a:rPr>
                  <a:t> </a:t>
                </a:r>
                <a:r>
                  <a:rPr lang="en-GB" sz="1400" dirty="0" smtClean="0">
                    <a:solidFill>
                      <a:schemeClr val="bg1"/>
                    </a:solidFill>
                  </a:rPr>
                  <a:t>from FD data</a:t>
                </a:r>
                <a:endParaRPr lang="en-GB" dirty="0">
                  <a:solidFill>
                    <a:schemeClr val="bg1"/>
                  </a:solidFill>
                </a:endParaRPr>
              </a:p>
            </p:txBody>
          </p:sp>
        </mc:Choice>
        <mc:Fallback xmlns="">
          <p:sp>
            <p:nvSpPr>
              <p:cNvPr id="10" name="Rounded Rectangle 9"/>
              <p:cNvSpPr>
                <a:spLocks noRot="1" noChangeAspect="1" noMove="1" noResize="1" noEditPoints="1" noAdjustHandles="1" noChangeArrowheads="1" noChangeShapeType="1" noTextEdit="1"/>
              </p:cNvSpPr>
              <p:nvPr/>
            </p:nvSpPr>
            <p:spPr>
              <a:xfrm>
                <a:off x="637309" y="875946"/>
                <a:ext cx="3890029" cy="429141"/>
              </a:xfrm>
              <a:prstGeom prst="roundRect">
                <a:avLst/>
              </a:prstGeom>
              <a:blipFill rotWithShape="0">
                <a:blip r:embed="rId8"/>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p:cNvSpPr/>
              <p:nvPr/>
            </p:nvSpPr>
            <p:spPr>
              <a:xfrm>
                <a:off x="4862844" y="883064"/>
                <a:ext cx="3687720" cy="42914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r>
                  <a:rPr lang="pt-PT" b="0" dirty="0" err="1" smtClean="0">
                    <a:solidFill>
                      <a:schemeClr val="bg1"/>
                    </a:solidFill>
                  </a:rPr>
                  <a:t>Muonic</a:t>
                </a:r>
                <a:r>
                  <a:rPr lang="pt-PT" b="0" dirty="0" smtClean="0">
                    <a:solidFill>
                      <a:schemeClr val="bg1"/>
                    </a:solidFill>
                  </a:rPr>
                  <a:t> </a:t>
                </a:r>
                <a14:m>
                  <m:oMath xmlns:m="http://schemas.openxmlformats.org/officeDocument/2006/math">
                    <m:d>
                      <m:dPr>
                        <m:begChr m:val="⟨"/>
                        <m:endChr m:val="⟩"/>
                        <m:ctrlPr>
                          <a:rPr lang="pt-PT" b="0" i="1" smtClean="0">
                            <a:solidFill>
                              <a:schemeClr val="bg1"/>
                            </a:solidFill>
                            <a:latin typeface="Cambria Math" panose="02040503050406030204" pitchFamily="18" charset="0"/>
                          </a:rPr>
                        </m:ctrlPr>
                      </m:dPr>
                      <m:e>
                        <m:sSubSup>
                          <m:sSubSupPr>
                            <m:ctrlPr>
                              <a:rPr lang="pt-PT" b="0" i="1" smtClean="0">
                                <a:solidFill>
                                  <a:schemeClr val="bg1"/>
                                </a:solidFill>
                                <a:latin typeface="Cambria Math" panose="02040503050406030204" pitchFamily="18" charset="0"/>
                              </a:rPr>
                            </m:ctrlPr>
                          </m:sSubSupPr>
                          <m:e>
                            <m:r>
                              <a:rPr lang="pt-PT" b="0" i="1" smtClean="0">
                                <a:solidFill>
                                  <a:schemeClr val="bg1"/>
                                </a:solidFill>
                                <a:latin typeface="Cambria Math" panose="02040503050406030204" pitchFamily="18" charset="0"/>
                              </a:rPr>
                              <m:t>𝑋</m:t>
                            </m:r>
                          </m:e>
                          <m:sub>
                            <m:r>
                              <a:rPr lang="pt-PT" b="0" i="1" smtClean="0">
                                <a:solidFill>
                                  <a:schemeClr val="bg1"/>
                                </a:solidFill>
                                <a:latin typeface="Cambria Math" panose="02040503050406030204" pitchFamily="18" charset="0"/>
                              </a:rPr>
                              <m:t>𝑚𝑎𝑥</m:t>
                            </m:r>
                          </m:sub>
                          <m:sup>
                            <m:r>
                              <a:rPr lang="pt-PT" b="0" i="1" smtClean="0">
                                <a:solidFill>
                                  <a:schemeClr val="bg1"/>
                                </a:solidFill>
                                <a:latin typeface="Cambria Math" panose="02040503050406030204" pitchFamily="18" charset="0"/>
                              </a:rPr>
                              <m:t>𝜇</m:t>
                            </m:r>
                          </m:sup>
                        </m:sSubSup>
                      </m:e>
                    </m:d>
                  </m:oMath>
                </a14:m>
                <a:r>
                  <a:rPr lang="en-GB" dirty="0" smtClean="0">
                    <a:solidFill>
                      <a:schemeClr val="bg1"/>
                    </a:solidFill>
                  </a:rPr>
                  <a:t> </a:t>
                </a:r>
                <a:r>
                  <a:rPr lang="en-GB" sz="1400" dirty="0">
                    <a:solidFill>
                      <a:prstClr val="white"/>
                    </a:solidFill>
                  </a:rPr>
                  <a:t>from </a:t>
                </a:r>
                <a:r>
                  <a:rPr lang="en-GB" sz="1400" dirty="0" smtClean="0">
                    <a:solidFill>
                      <a:prstClr val="white"/>
                    </a:solidFill>
                  </a:rPr>
                  <a:t>SD </a:t>
                </a:r>
                <a:r>
                  <a:rPr lang="en-GB" sz="1400" dirty="0">
                    <a:solidFill>
                      <a:prstClr val="white"/>
                    </a:solidFill>
                  </a:rPr>
                  <a:t>data</a:t>
                </a:r>
                <a:endParaRPr lang="en-GB" dirty="0">
                  <a:solidFill>
                    <a:schemeClr val="bg1"/>
                  </a:solidFill>
                </a:endParaRPr>
              </a:p>
            </p:txBody>
          </p:sp>
        </mc:Choice>
        <mc:Fallback xmlns="">
          <p:sp>
            <p:nvSpPr>
              <p:cNvPr id="11" name="Rounded Rectangle 10"/>
              <p:cNvSpPr>
                <a:spLocks noRot="1" noChangeAspect="1" noMove="1" noResize="1" noEditPoints="1" noAdjustHandles="1" noChangeArrowheads="1" noChangeShapeType="1" noTextEdit="1"/>
              </p:cNvSpPr>
              <p:nvPr/>
            </p:nvSpPr>
            <p:spPr>
              <a:xfrm>
                <a:off x="4862844" y="883064"/>
                <a:ext cx="3687720" cy="429141"/>
              </a:xfrm>
              <a:prstGeom prst="roundRect">
                <a:avLst/>
              </a:prstGeom>
              <a:blipFill rotWithShape="0">
                <a:blip r:embed="rId9"/>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p:cNvSpPr/>
              <p:nvPr/>
            </p:nvSpPr>
            <p:spPr>
              <a:xfrm>
                <a:off x="4860974" y="3879773"/>
                <a:ext cx="3689589" cy="42914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14:m>
                  <m:oMath xmlns:m="http://schemas.openxmlformats.org/officeDocument/2006/math">
                    <m:d>
                      <m:dPr>
                        <m:begChr m:val="⟨"/>
                        <m:endChr m:val="⟩"/>
                        <m:ctrlPr>
                          <a:rPr lang="pt-PT" b="0" i="1" smtClean="0">
                            <a:solidFill>
                              <a:schemeClr val="bg1"/>
                            </a:solidFill>
                            <a:latin typeface="Cambria Math" panose="02040503050406030204" pitchFamily="18" charset="0"/>
                          </a:rPr>
                        </m:ctrlPr>
                      </m:dPr>
                      <m:e>
                        <m:sSub>
                          <m:sSubPr>
                            <m:ctrlPr>
                              <a:rPr lang="pt-PT" b="0" i="1" smtClean="0">
                                <a:solidFill>
                                  <a:schemeClr val="bg1"/>
                                </a:solidFill>
                                <a:latin typeface="Cambria Math" panose="02040503050406030204" pitchFamily="18" charset="0"/>
                              </a:rPr>
                            </m:ctrlPr>
                          </m:sSubPr>
                          <m:e>
                            <m:r>
                              <a:rPr lang="pt-PT" b="0" i="1" smtClean="0">
                                <a:solidFill>
                                  <a:schemeClr val="bg1"/>
                                </a:solidFill>
                                <a:latin typeface="Cambria Math" panose="02040503050406030204" pitchFamily="18" charset="0"/>
                              </a:rPr>
                              <m:t>𝑋</m:t>
                            </m:r>
                          </m:e>
                          <m:sub>
                            <m:r>
                              <a:rPr lang="pt-PT" b="0" i="1" smtClean="0">
                                <a:solidFill>
                                  <a:schemeClr val="bg1"/>
                                </a:solidFill>
                                <a:latin typeface="Cambria Math" panose="02040503050406030204" pitchFamily="18" charset="0"/>
                              </a:rPr>
                              <m:t>𝑚𝑎𝑥</m:t>
                            </m:r>
                          </m:sub>
                        </m:sSub>
                      </m:e>
                    </m:d>
                  </m:oMath>
                </a14:m>
                <a:r>
                  <a:rPr lang="pt-PT" b="0" dirty="0" smtClean="0">
                    <a:solidFill>
                      <a:schemeClr val="bg1"/>
                    </a:solidFill>
                  </a:rPr>
                  <a:t> - </a:t>
                </a:r>
                <a14:m>
                  <m:oMath xmlns:m="http://schemas.openxmlformats.org/officeDocument/2006/math">
                    <m:d>
                      <m:dPr>
                        <m:begChr m:val="⟨"/>
                        <m:endChr m:val="⟩"/>
                        <m:ctrlPr>
                          <a:rPr lang="pt-PT" b="0" i="1" smtClean="0">
                            <a:solidFill>
                              <a:schemeClr val="bg1"/>
                            </a:solidFill>
                            <a:latin typeface="Cambria Math" panose="02040503050406030204" pitchFamily="18" charset="0"/>
                          </a:rPr>
                        </m:ctrlPr>
                      </m:dPr>
                      <m:e>
                        <m:sSubSup>
                          <m:sSubSupPr>
                            <m:ctrlPr>
                              <a:rPr lang="pt-PT" b="0" i="1" smtClean="0">
                                <a:solidFill>
                                  <a:schemeClr val="bg1"/>
                                </a:solidFill>
                                <a:latin typeface="Cambria Math" panose="02040503050406030204" pitchFamily="18" charset="0"/>
                              </a:rPr>
                            </m:ctrlPr>
                          </m:sSubSupPr>
                          <m:e>
                            <m:r>
                              <a:rPr lang="pt-PT" b="0" i="1" smtClean="0">
                                <a:solidFill>
                                  <a:schemeClr val="bg1"/>
                                </a:solidFill>
                                <a:latin typeface="Cambria Math" panose="02040503050406030204" pitchFamily="18" charset="0"/>
                              </a:rPr>
                              <m:t>𝑋</m:t>
                            </m:r>
                          </m:e>
                          <m:sub>
                            <m:r>
                              <a:rPr lang="pt-PT" b="0" i="1" smtClean="0">
                                <a:solidFill>
                                  <a:schemeClr val="bg1"/>
                                </a:solidFill>
                                <a:latin typeface="Cambria Math" panose="02040503050406030204" pitchFamily="18" charset="0"/>
                              </a:rPr>
                              <m:t>𝑚𝑎𝑥</m:t>
                            </m:r>
                          </m:sub>
                          <m:sup>
                            <m:r>
                              <a:rPr lang="pt-PT" b="0" i="1" smtClean="0">
                                <a:solidFill>
                                  <a:schemeClr val="bg1"/>
                                </a:solidFill>
                                <a:latin typeface="Cambria Math" panose="02040503050406030204" pitchFamily="18" charset="0"/>
                              </a:rPr>
                              <m:t>𝜇</m:t>
                            </m:r>
                          </m:sup>
                        </m:sSubSup>
                      </m:e>
                    </m:d>
                  </m:oMath>
                </a14:m>
                <a:endParaRPr lang="en-GB" dirty="0">
                  <a:solidFill>
                    <a:schemeClr val="bg1"/>
                  </a:solidFill>
                </a:endParaRPr>
              </a:p>
            </p:txBody>
          </p:sp>
        </mc:Choice>
        <mc:Fallback xmlns="">
          <p:sp>
            <p:nvSpPr>
              <p:cNvPr id="12" name="Rounded Rectangle 11"/>
              <p:cNvSpPr>
                <a:spLocks noRot="1" noChangeAspect="1" noMove="1" noResize="1" noEditPoints="1" noAdjustHandles="1" noChangeArrowheads="1" noChangeShapeType="1" noTextEdit="1"/>
              </p:cNvSpPr>
              <p:nvPr/>
            </p:nvSpPr>
            <p:spPr>
              <a:xfrm>
                <a:off x="4860974" y="3879773"/>
                <a:ext cx="3689589" cy="429141"/>
              </a:xfrm>
              <a:prstGeom prst="roundRect">
                <a:avLst/>
              </a:prstGeom>
              <a:blipFill rotWithShape="0">
                <a:blip r:embed="rId10"/>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p:cNvSpPr/>
              <p:nvPr/>
            </p:nvSpPr>
            <p:spPr>
              <a:xfrm>
                <a:off x="1066348" y="3718987"/>
                <a:ext cx="2939483" cy="42914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lvl="1" indent="-203200">
                  <a:buFont typeface="Wingdings" panose="05000000000000000000" pitchFamily="2" charset="2"/>
                  <a:buChar char="Ø"/>
                </a:pPr>
                <a:r>
                  <a:rPr lang="en-GB" dirty="0" smtClean="0">
                    <a:solidFill>
                      <a:schemeClr val="bg1"/>
                    </a:solidFill>
                  </a:rPr>
                  <a:t>Longitudinal EM width </a:t>
                </a:r>
                <a14:m>
                  <m:oMath xmlns:m="http://schemas.openxmlformats.org/officeDocument/2006/math">
                    <m:r>
                      <a:rPr lang="pt-PT" b="0" i="1" smtClean="0">
                        <a:solidFill>
                          <a:schemeClr val="bg1"/>
                        </a:solidFill>
                        <a:latin typeface="Cambria Math" panose="02040503050406030204" pitchFamily="18" charset="0"/>
                      </a:rPr>
                      <m:t>𝐿</m:t>
                    </m:r>
                  </m:oMath>
                </a14:m>
                <a:endParaRPr lang="en-GB" dirty="0">
                  <a:solidFill>
                    <a:schemeClr val="bg1"/>
                  </a:solidFill>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1066348" y="3718987"/>
                <a:ext cx="2939483" cy="429141"/>
              </a:xfrm>
              <a:prstGeom prst="roundRect">
                <a:avLst/>
              </a:prstGeom>
              <a:blipFill rotWithShape="0">
                <a:blip r:embed="rId11"/>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3" name="Picture 2"/>
          <p:cNvPicPr>
            <a:picLocks noChangeAspect="1"/>
          </p:cNvPicPr>
          <p:nvPr/>
        </p:nvPicPr>
        <p:blipFill>
          <a:blip r:embed="rId12"/>
          <a:stretch>
            <a:fillRect/>
          </a:stretch>
        </p:blipFill>
        <p:spPr>
          <a:xfrm>
            <a:off x="848763" y="4221235"/>
            <a:ext cx="3157068" cy="1696378"/>
          </a:xfrm>
          <a:prstGeom prst="rect">
            <a:avLst/>
          </a:prstGeom>
        </p:spPr>
      </p:pic>
      <p:sp>
        <p:nvSpPr>
          <p:cNvPr id="15" name="Content Placeholder 2"/>
          <p:cNvSpPr txBox="1">
            <a:spLocks/>
          </p:cNvSpPr>
          <p:nvPr/>
        </p:nvSpPr>
        <p:spPr>
          <a:xfrm>
            <a:off x="347330" y="5788685"/>
            <a:ext cx="4133969" cy="852949"/>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00000"/>
              </a:lnSpc>
              <a:spcBef>
                <a:spcPts val="0"/>
              </a:spcBef>
              <a:buNone/>
            </a:pPr>
            <a:r>
              <a:rPr lang="en-GB" sz="1300" dirty="0" smtClean="0"/>
              <a:t>The </a:t>
            </a:r>
            <a:r>
              <a:rPr lang="en-GB" sz="1300" dirty="0" err="1" smtClean="0"/>
              <a:t>muonic</a:t>
            </a:r>
            <a:r>
              <a:rPr lang="en-GB" sz="1300" dirty="0" smtClean="0"/>
              <a:t> development is closely related to the pion production and could be compared to the width of the electromagnetic development </a:t>
            </a:r>
          </a:p>
          <a:p>
            <a:pPr marL="457200" lvl="1" indent="0" algn="ctr">
              <a:buNone/>
            </a:pPr>
            <a:endParaRPr lang="en-GB" sz="1300" dirty="0" smtClean="0"/>
          </a:p>
        </p:txBody>
      </p:sp>
    </p:spTree>
    <p:extLst>
      <p:ext uri="{BB962C8B-B14F-4D97-AF65-F5344CB8AC3E}">
        <p14:creationId xmlns:p14="http://schemas.microsoft.com/office/powerpoint/2010/main" val="277986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2" grpId="0" animBg="1"/>
      <p:bldP spid="13"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Studies at </a:t>
            </a:r>
            <a:r>
              <a:rPr lang="en-US" dirty="0" smtClean="0"/>
              <a:t>MARTA summary</a:t>
            </a:r>
            <a:endParaRPr lang="en-US" dirty="0"/>
          </a:p>
        </p:txBody>
      </p:sp>
      <p:sp>
        <p:nvSpPr>
          <p:cNvPr id="3" name="Slide Number Placeholder 2"/>
          <p:cNvSpPr>
            <a:spLocks noGrp="1"/>
          </p:cNvSpPr>
          <p:nvPr>
            <p:ph type="sldNum" sz="quarter" idx="12"/>
          </p:nvPr>
        </p:nvSpPr>
        <p:spPr/>
        <p:txBody>
          <a:bodyPr/>
          <a:lstStyle/>
          <a:p>
            <a:fld id="{8745C66F-FC7B-4C52-931F-EAABACA1CBDF}" type="slidenum">
              <a:rPr lang="en-US" smtClean="0"/>
              <a:pPr/>
              <a:t>35</a:t>
            </a:fld>
            <a:endParaRPr lang="en-US" dirty="0"/>
          </a:p>
        </p:txBody>
      </p:sp>
      <mc:AlternateContent xmlns:mc="http://schemas.openxmlformats.org/markup-compatibility/2006">
        <mc:Choice xmlns:a14="http://schemas.microsoft.com/office/drawing/2010/main" Requires="a14">
          <p:sp>
            <p:nvSpPr>
              <p:cNvPr id="6" name="Content Placeholder 4"/>
              <p:cNvSpPr>
                <a:spLocks noGrp="1"/>
              </p:cNvSpPr>
              <p:nvPr>
                <p:ph idx="1"/>
              </p:nvPr>
            </p:nvSpPr>
            <p:spPr>
              <a:xfrm>
                <a:off x="457198" y="1052736"/>
                <a:ext cx="7691720" cy="1919064"/>
              </a:xfrm>
            </p:spPr>
            <p:txBody>
              <a:bodyPr>
                <a:normAutofit/>
              </a:bodyPr>
              <a:lstStyle/>
              <a:p>
                <a:pPr marL="365125" lvl="1">
                  <a:spcBef>
                    <a:spcPts val="1200"/>
                  </a:spcBef>
                  <a:spcAft>
                    <a:spcPts val="1200"/>
                  </a:spcAft>
                </a:pPr>
                <a:r>
                  <a:rPr lang="en-US" sz="1800" b="0" dirty="0" smtClean="0">
                    <a:latin typeface="+mn-lt"/>
                  </a:rPr>
                  <a:t>A muon detector (like MARTA) </a:t>
                </a:r>
                <a:r>
                  <a:rPr lang="en-US" sz="1800" b="0" dirty="0" smtClean="0">
                    <a:latin typeface="+mn-lt"/>
                  </a:rPr>
                  <a:t>would allow detect the muons on the ground.</a:t>
                </a:r>
                <a:endParaRPr lang="en-US" sz="1800" dirty="0">
                  <a:latin typeface="+mn-lt"/>
                </a:endParaRPr>
              </a:p>
              <a:p>
                <a:pPr marL="365125" lvl="1"/>
                <a:r>
                  <a:rPr lang="en-US" sz="1800" b="0" dirty="0" smtClean="0">
                    <a:latin typeface="+mn-lt"/>
                  </a:rPr>
                  <a:t>The average </a:t>
                </a:r>
                <a:r>
                  <a:rPr lang="en-US" sz="1800" b="0" dirty="0" err="1" smtClean="0">
                    <a:latin typeface="+mn-lt"/>
                  </a:rPr>
                  <a:t>muonic</a:t>
                </a:r>
                <a:r>
                  <a:rPr lang="en-US" sz="1800" b="0" dirty="0" smtClean="0">
                    <a:latin typeface="+mn-lt"/>
                  </a:rPr>
                  <a:t> Lateral profile (LDF) on MARTA can be used to </a:t>
                </a:r>
                <a:r>
                  <a:rPr lang="en-US" sz="1800" b="0" u="sng" dirty="0" smtClean="0">
                    <a:latin typeface="+mn-lt"/>
                  </a:rPr>
                  <a:t>estimate the composition</a:t>
                </a:r>
              </a:p>
              <a:p>
                <a:pPr marL="696913" lvl="2"/>
                <a:r>
                  <a:rPr lang="en-US" sz="1200" dirty="0" smtClean="0"/>
                  <a:t>The </a:t>
                </a:r>
                <a:r>
                  <a:rPr lang="en-US" sz="1200" u="sng" dirty="0" smtClean="0"/>
                  <a:t>slope </a:t>
                </a:r>
                <a14:m>
                  <m:oMath xmlns:m="http://schemas.openxmlformats.org/officeDocument/2006/math">
                    <m:r>
                      <a:rPr lang="pt-PT" sz="1200" b="0" i="1" u="sng" smtClean="0">
                        <a:latin typeface="Cambria Math" panose="02040503050406030204" pitchFamily="18" charset="0"/>
                      </a:rPr>
                      <m:t>𝛽</m:t>
                    </m:r>
                  </m:oMath>
                </a14:m>
                <a:r>
                  <a:rPr lang="en-US" sz="1200" b="0" u="sng" dirty="0" smtClean="0"/>
                  <a:t> </a:t>
                </a:r>
                <a:r>
                  <a:rPr lang="en-US" sz="1200" b="0" dirty="0" smtClean="0"/>
                  <a:t>of the average </a:t>
                </a:r>
                <a:r>
                  <a:rPr lang="en-US" sz="1200" b="0" dirty="0" err="1" smtClean="0"/>
                  <a:t>muonic</a:t>
                </a:r>
                <a:r>
                  <a:rPr lang="en-US" sz="1200" b="0" dirty="0" smtClean="0"/>
                  <a:t> LDF is a </a:t>
                </a:r>
                <a:r>
                  <a:rPr lang="en-US" sz="1200" b="0" u="sng" dirty="0" smtClean="0"/>
                  <a:t>good estimator</a:t>
                </a:r>
                <a:r>
                  <a:rPr lang="en-US" sz="1200" b="0" dirty="0" smtClean="0"/>
                  <a:t/>
                </a:r>
                <a:br>
                  <a:rPr lang="en-US" sz="1200" b="0" dirty="0" smtClean="0"/>
                </a:br>
                <a:r>
                  <a:rPr lang="en-US" sz="1200" b="0" dirty="0" smtClean="0"/>
                  <a:t>together with the LDF size parameter </a:t>
                </a:r>
                <a14:m>
                  <m:oMath xmlns:m="http://schemas.openxmlformats.org/officeDocument/2006/math">
                    <m:sSub>
                      <m:sSubPr>
                        <m:ctrlPr>
                          <a:rPr lang="pt-PT" sz="1200" b="0" i="1" smtClean="0">
                            <a:latin typeface="Cambria Math" panose="02040503050406030204" pitchFamily="18" charset="0"/>
                          </a:rPr>
                        </m:ctrlPr>
                      </m:sSubPr>
                      <m:e>
                        <m:r>
                          <a:rPr lang="pt-PT" sz="1200" b="0" i="1" smtClean="0">
                            <a:latin typeface="Cambria Math" panose="02040503050406030204" pitchFamily="18" charset="0"/>
                          </a:rPr>
                          <m:t>𝜌</m:t>
                        </m:r>
                      </m:e>
                      <m:sub>
                        <m:r>
                          <a:rPr lang="pt-PT" sz="1200" b="0" i="1" smtClean="0">
                            <a:latin typeface="Cambria Math" panose="02040503050406030204" pitchFamily="18" charset="0"/>
                          </a:rPr>
                          <m:t>1000</m:t>
                        </m:r>
                      </m:sub>
                    </m:sSub>
                  </m:oMath>
                </a14:m>
                <a:r>
                  <a:rPr lang="en-US" sz="1200" b="0" dirty="0" smtClean="0"/>
                  <a:t> , or </a:t>
                </a:r>
                <a14:m>
                  <m:oMath xmlns:m="http://schemas.openxmlformats.org/officeDocument/2006/math">
                    <m:sSub>
                      <m:sSubPr>
                        <m:ctrlPr>
                          <a:rPr lang="pt-PT" sz="1200" b="0" i="1" dirty="0" smtClean="0">
                            <a:latin typeface="Cambria Math" panose="02040503050406030204" pitchFamily="18" charset="0"/>
                          </a:rPr>
                        </m:ctrlPr>
                      </m:sSubPr>
                      <m:e>
                        <m:r>
                          <a:rPr lang="pt-PT" sz="1200" b="0" i="1" dirty="0" smtClean="0">
                            <a:latin typeface="Cambria Math" panose="02040503050406030204" pitchFamily="18" charset="0"/>
                          </a:rPr>
                          <m:t>𝑋</m:t>
                        </m:r>
                      </m:e>
                      <m:sub>
                        <m:r>
                          <a:rPr lang="pt-PT" sz="1200" b="0" i="1" dirty="0" smtClean="0">
                            <a:latin typeface="Cambria Math" panose="02040503050406030204" pitchFamily="18" charset="0"/>
                          </a:rPr>
                          <m:t>𝑚𝑎𝑥</m:t>
                        </m:r>
                      </m:sub>
                    </m:sSub>
                  </m:oMath>
                </a14:m>
                <a:r>
                  <a:rPr lang="en-US" sz="1200" b="0" dirty="0" smtClean="0"/>
                  <a:t> or </a:t>
                </a:r>
                <a14:m>
                  <m:oMath xmlns:m="http://schemas.openxmlformats.org/officeDocument/2006/math">
                    <m:sSub>
                      <m:sSubPr>
                        <m:ctrlPr>
                          <a:rPr lang="pt-PT" sz="1200" b="0" i="1" smtClean="0">
                            <a:latin typeface="Cambria Math" panose="02040503050406030204" pitchFamily="18" charset="0"/>
                          </a:rPr>
                        </m:ctrlPr>
                      </m:sSubPr>
                      <m:e>
                        <m:r>
                          <a:rPr lang="pt-PT" sz="1200" b="0" i="1" smtClean="0">
                            <a:latin typeface="Cambria Math" panose="02040503050406030204" pitchFamily="18" charset="0"/>
                          </a:rPr>
                          <m:t>𝑁</m:t>
                        </m:r>
                      </m:e>
                      <m:sub>
                        <m:r>
                          <a:rPr lang="pt-PT" sz="1200" b="0" i="1" smtClean="0">
                            <a:latin typeface="Cambria Math" panose="02040503050406030204" pitchFamily="18" charset="0"/>
                          </a:rPr>
                          <m:t>𝜇</m:t>
                        </m:r>
                      </m:sub>
                    </m:sSub>
                  </m:oMath>
                </a14:m>
                <a:endParaRPr lang="en-US" sz="1200" b="0" dirty="0" smtClean="0"/>
              </a:p>
            </p:txBody>
          </p:sp>
        </mc:Choice>
        <mc:Fallback>
          <p:sp>
            <p:nvSpPr>
              <p:cNvPr id="6" name="Content Placeholder 4"/>
              <p:cNvSpPr>
                <a:spLocks noGrp="1" noRot="1" noChangeAspect="1" noMove="1" noResize="1" noEditPoints="1" noAdjustHandles="1" noChangeArrowheads="1" noChangeShapeType="1" noTextEdit="1"/>
              </p:cNvSpPr>
              <p:nvPr>
                <p:ph idx="1"/>
              </p:nvPr>
            </p:nvSpPr>
            <p:spPr>
              <a:xfrm>
                <a:off x="457198" y="1052736"/>
                <a:ext cx="7691720" cy="1919064"/>
              </a:xfrm>
              <a:blipFill rotWithShape="0">
                <a:blip r:embed="rId3"/>
                <a:stretch>
                  <a:fillRect t="-3175" r="-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4"/>
              <p:cNvSpPr txBox="1">
                <a:spLocks/>
              </p:cNvSpPr>
              <p:nvPr/>
            </p:nvSpPr>
            <p:spPr>
              <a:xfrm>
                <a:off x="457198" y="2530030"/>
                <a:ext cx="7691720" cy="736413"/>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6913" lvl="2"/>
                <a:endParaRPr lang="en-US" sz="1100" dirty="0" smtClean="0"/>
              </a:p>
              <a:p>
                <a:pPr marL="365125" lvl="1"/>
                <a:r>
                  <a:rPr lang="en-US" sz="1800" dirty="0" smtClean="0">
                    <a:latin typeface="+mn-lt"/>
                  </a:rPr>
                  <a:t>E</a:t>
                </a:r>
                <a:r>
                  <a:rPr lang="en-US" sz="1600" dirty="0" smtClean="0">
                    <a:latin typeface="+mn-lt"/>
                  </a:rPr>
                  <a:t>POS-LHC</a:t>
                </a:r>
                <a:r>
                  <a:rPr lang="en-US" sz="1800" dirty="0" smtClean="0">
                    <a:latin typeface="+mn-lt"/>
                  </a:rPr>
                  <a:t> and QGSJ</a:t>
                </a:r>
                <a:r>
                  <a:rPr lang="en-US" sz="1600" dirty="0" smtClean="0">
                    <a:latin typeface="+mn-lt"/>
                  </a:rPr>
                  <a:t>ET-II04</a:t>
                </a:r>
                <a:r>
                  <a:rPr lang="en-US" sz="1800" dirty="0" smtClean="0">
                    <a:latin typeface="+mn-lt"/>
                  </a:rPr>
                  <a:t> gives similar result in </a:t>
                </a:r>
                <a14:m>
                  <m:oMath xmlns:m="http://schemas.openxmlformats.org/officeDocument/2006/math">
                    <m:r>
                      <a:rPr lang="pt-PT" sz="1800" i="1">
                        <a:latin typeface="Cambria Math" panose="02040503050406030204" pitchFamily="18" charset="0"/>
                      </a:rPr>
                      <m:t>𝛽</m:t>
                    </m:r>
                  </m:oMath>
                </a14:m>
                <a:r>
                  <a:rPr lang="en-US" sz="1800" dirty="0">
                    <a:latin typeface="+mn-lt"/>
                  </a:rPr>
                  <a:t> </a:t>
                </a:r>
                <a:r>
                  <a:rPr lang="en-US" sz="1800" dirty="0" smtClean="0">
                    <a:latin typeface="+mn-lt"/>
                  </a:rPr>
                  <a:t>and </a:t>
                </a:r>
                <a14:m>
                  <m:oMath xmlns:m="http://schemas.openxmlformats.org/officeDocument/2006/math">
                    <m:sSub>
                      <m:sSubPr>
                        <m:ctrlPr>
                          <a:rPr lang="pt-PT" sz="1800" b="0" i="1" smtClean="0">
                            <a:latin typeface="Cambria Math" panose="02040503050406030204" pitchFamily="18" charset="0"/>
                          </a:rPr>
                        </m:ctrlPr>
                      </m:sSubPr>
                      <m:e>
                        <m:r>
                          <a:rPr lang="pt-PT" sz="1800" b="0" i="1" smtClean="0">
                            <a:latin typeface="Cambria Math" panose="02040503050406030204" pitchFamily="18" charset="0"/>
                          </a:rPr>
                          <m:t>𝜌</m:t>
                        </m:r>
                      </m:e>
                      <m:sub>
                        <m:r>
                          <a:rPr lang="pt-PT" sz="1800" b="0" i="1" smtClean="0">
                            <a:latin typeface="Cambria Math" panose="02040503050406030204" pitchFamily="18" charset="0"/>
                          </a:rPr>
                          <m:t>1000</m:t>
                        </m:r>
                      </m:sub>
                    </m:sSub>
                  </m:oMath>
                </a14:m>
                <a:r>
                  <a:rPr lang="en-US" sz="1800" dirty="0" smtClean="0">
                    <a:latin typeface="+mn-lt"/>
                  </a:rPr>
                  <a:t> </a:t>
                </a:r>
              </a:p>
            </p:txBody>
          </p:sp>
        </mc:Choice>
        <mc:Fallback xmlns="">
          <p:sp>
            <p:nvSpPr>
              <p:cNvPr id="7" name="Content Placeholder 4"/>
              <p:cNvSpPr txBox="1">
                <a:spLocks noRot="1" noChangeAspect="1" noMove="1" noResize="1" noEditPoints="1" noAdjustHandles="1" noChangeArrowheads="1" noChangeShapeType="1" noTextEdit="1"/>
              </p:cNvSpPr>
              <p:nvPr/>
            </p:nvSpPr>
            <p:spPr>
              <a:xfrm>
                <a:off x="457198" y="2530030"/>
                <a:ext cx="7691720" cy="736413"/>
              </a:xfrm>
              <a:prstGeom prst="rect">
                <a:avLst/>
              </a:prstGeom>
              <a:blipFill rotWithShape="0">
                <a:blip r:embed="rId4"/>
                <a:stretch>
                  <a:fillRect/>
                </a:stretch>
              </a:blipFill>
            </p:spPr>
            <p:txBody>
              <a:bodyPr/>
              <a:lstStyle/>
              <a:p>
                <a:r>
                  <a:rPr lang="en-US">
                    <a:noFill/>
                  </a:rPr>
                  <a:t> </a:t>
                </a:r>
              </a:p>
            </p:txBody>
          </p:sp>
        </mc:Fallback>
      </mc:AlternateContent>
      <p:sp>
        <p:nvSpPr>
          <p:cNvPr id="9" name="Content Placeholder 4"/>
          <p:cNvSpPr txBox="1">
            <a:spLocks/>
          </p:cNvSpPr>
          <p:nvPr/>
        </p:nvSpPr>
        <p:spPr>
          <a:xfrm>
            <a:off x="457197" y="5879535"/>
            <a:ext cx="8435282" cy="736413"/>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125" lvl="1"/>
            <a:r>
              <a:rPr lang="en-US" sz="1800" dirty="0" smtClean="0">
                <a:latin typeface="+mn-lt"/>
              </a:rPr>
              <a:t>The electromagnetic and </a:t>
            </a:r>
            <a:r>
              <a:rPr lang="en-US" sz="1800" dirty="0" err="1" smtClean="0">
                <a:latin typeface="+mn-lt"/>
              </a:rPr>
              <a:t>muonic</a:t>
            </a:r>
            <a:r>
              <a:rPr lang="en-US" sz="1800" dirty="0" smtClean="0">
                <a:latin typeface="+mn-lt"/>
              </a:rPr>
              <a:t> development could be studied simultaneously</a:t>
            </a:r>
          </a:p>
        </p:txBody>
      </p:sp>
      <mc:AlternateContent xmlns:mc="http://schemas.openxmlformats.org/markup-compatibility/2006">
        <mc:Choice xmlns:a14="http://schemas.microsoft.com/office/drawing/2010/main" Requires="a14">
          <p:sp>
            <p:nvSpPr>
              <p:cNvPr id="10" name="Content Placeholder 4"/>
              <p:cNvSpPr txBox="1">
                <a:spLocks/>
              </p:cNvSpPr>
              <p:nvPr/>
            </p:nvSpPr>
            <p:spPr>
              <a:xfrm>
                <a:off x="468312" y="4117971"/>
                <a:ext cx="8424167" cy="1371601"/>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125" lvl="1"/>
                <a:r>
                  <a:rPr lang="en-US" sz="1800" dirty="0" smtClean="0">
                    <a:latin typeface="+mn-lt"/>
                  </a:rPr>
                  <a:t>A muon detector would </a:t>
                </a:r>
                <a:r>
                  <a:rPr lang="en-US" sz="1800" dirty="0">
                    <a:latin typeface="+mn-lt"/>
                  </a:rPr>
                  <a:t>allow </a:t>
                </a:r>
                <a:r>
                  <a:rPr lang="en-US" sz="1800" dirty="0" smtClean="0">
                    <a:latin typeface="+mn-lt"/>
                  </a:rPr>
                  <a:t>to </a:t>
                </a:r>
                <a:r>
                  <a:rPr lang="en-US" sz="1800" dirty="0">
                    <a:latin typeface="+mn-lt"/>
                  </a:rPr>
                  <a:t>disentangle the </a:t>
                </a:r>
                <a:r>
                  <a:rPr lang="en-US" sz="1800" dirty="0" err="1">
                    <a:latin typeface="+mn-lt"/>
                  </a:rPr>
                  <a:t>muonic</a:t>
                </a:r>
                <a:r>
                  <a:rPr lang="en-US" sz="1800" dirty="0">
                    <a:latin typeface="+mn-lt"/>
                  </a:rPr>
                  <a:t> and electromagnetic signal in the tank.</a:t>
                </a:r>
              </a:p>
              <a:p>
                <a:pPr marL="365125" lvl="1"/>
                <a:r>
                  <a:rPr lang="en-US" sz="1800" dirty="0" smtClean="0">
                    <a:latin typeface="+mn-lt"/>
                  </a:rPr>
                  <a:t>The electromagnetic </a:t>
                </a:r>
                <a14:m>
                  <m:oMath xmlns:m="http://schemas.openxmlformats.org/officeDocument/2006/math">
                    <m:sSub>
                      <m:sSubPr>
                        <m:ctrlPr>
                          <a:rPr lang="pt-PT" sz="1800" i="1" dirty="0">
                            <a:latin typeface="Cambria Math" panose="02040503050406030204" pitchFamily="18" charset="0"/>
                          </a:rPr>
                        </m:ctrlPr>
                      </m:sSubPr>
                      <m:e>
                        <m:r>
                          <a:rPr lang="pt-PT" sz="1800" i="1" dirty="0">
                            <a:latin typeface="Cambria Math" panose="02040503050406030204" pitchFamily="18" charset="0"/>
                          </a:rPr>
                          <m:t>𝑋</m:t>
                        </m:r>
                      </m:e>
                      <m:sub>
                        <m:r>
                          <a:rPr lang="pt-PT" sz="1800" i="1" dirty="0">
                            <a:latin typeface="Cambria Math" panose="02040503050406030204" pitchFamily="18" charset="0"/>
                          </a:rPr>
                          <m:t>𝑚𝑎𝑥</m:t>
                        </m:r>
                      </m:sub>
                    </m:sSub>
                  </m:oMath>
                </a14:m>
                <a:r>
                  <a:rPr lang="en-US" sz="1800" dirty="0" smtClean="0">
                    <a:latin typeface="+mn-lt"/>
                  </a:rPr>
                  <a:t> </a:t>
                </a:r>
                <a:r>
                  <a:rPr lang="en-US" sz="1800" u="sng" dirty="0" smtClean="0">
                    <a:latin typeface="+mn-lt"/>
                  </a:rPr>
                  <a:t>can be recovered </a:t>
                </a:r>
                <a:r>
                  <a:rPr lang="en-US" sz="1800" dirty="0" smtClean="0">
                    <a:latin typeface="+mn-lt"/>
                  </a:rPr>
                  <a:t>using the </a:t>
                </a:r>
                <a14:m>
                  <m:oMath xmlns:m="http://schemas.openxmlformats.org/officeDocument/2006/math">
                    <m:f>
                      <m:fPr>
                        <m:ctrlPr>
                          <a:rPr lang="pt-PT" sz="1800" i="1">
                            <a:latin typeface="Cambria Math" panose="02040503050406030204" pitchFamily="18" charset="0"/>
                          </a:rPr>
                        </m:ctrlPr>
                      </m:fPr>
                      <m:num>
                        <m:sSub>
                          <m:sSubPr>
                            <m:ctrlPr>
                              <a:rPr lang="pt-PT" sz="1800" i="1">
                                <a:latin typeface="Cambria Math" panose="02040503050406030204" pitchFamily="18" charset="0"/>
                              </a:rPr>
                            </m:ctrlPr>
                          </m:sSubPr>
                          <m:e>
                            <m:r>
                              <a:rPr lang="pt-PT" sz="1800" i="1">
                                <a:latin typeface="Cambria Math" panose="02040503050406030204" pitchFamily="18" charset="0"/>
                              </a:rPr>
                              <m:t>𝑆</m:t>
                            </m:r>
                          </m:e>
                          <m:sub>
                            <m:r>
                              <a:rPr lang="pt-PT" sz="1800" i="1">
                                <a:latin typeface="Cambria Math" panose="02040503050406030204" pitchFamily="18" charset="0"/>
                              </a:rPr>
                              <m:t>1000, </m:t>
                            </m:r>
                            <m:r>
                              <a:rPr lang="pt-PT" sz="1800" i="1">
                                <a:latin typeface="Cambria Math" panose="02040503050406030204" pitchFamily="18" charset="0"/>
                              </a:rPr>
                              <m:t>𝐸𝑀</m:t>
                            </m:r>
                          </m:sub>
                        </m:sSub>
                      </m:num>
                      <m:den>
                        <m:sSub>
                          <m:sSubPr>
                            <m:ctrlPr>
                              <a:rPr lang="pt-PT" sz="1800" i="1">
                                <a:latin typeface="Cambria Math" panose="02040503050406030204" pitchFamily="18" charset="0"/>
                              </a:rPr>
                            </m:ctrlPr>
                          </m:sSubPr>
                          <m:e>
                            <m:r>
                              <a:rPr lang="pt-PT" sz="1800" i="1">
                                <a:latin typeface="Cambria Math" panose="02040503050406030204" pitchFamily="18" charset="0"/>
                              </a:rPr>
                              <m:t>𝑆</m:t>
                            </m:r>
                          </m:e>
                          <m:sub>
                            <m:r>
                              <a:rPr lang="pt-PT" sz="1800" i="1">
                                <a:latin typeface="Cambria Math" panose="02040503050406030204" pitchFamily="18" charset="0"/>
                              </a:rPr>
                              <m:t>1000, </m:t>
                            </m:r>
                            <m:r>
                              <a:rPr lang="pt-PT" sz="1800" i="1">
                                <a:latin typeface="Cambria Math" panose="02040503050406030204" pitchFamily="18" charset="0"/>
                              </a:rPr>
                              <m:t>𝑀𝑈</m:t>
                            </m:r>
                          </m:sub>
                        </m:sSub>
                      </m:den>
                    </m:f>
                  </m:oMath>
                </a14:m>
                <a:r>
                  <a:rPr lang="en-US" sz="1800" dirty="0" smtClean="0">
                    <a:latin typeface="+mn-lt"/>
                  </a:rPr>
                  <a:t>, from the tanks.</a:t>
                </a:r>
              </a:p>
            </p:txBody>
          </p:sp>
        </mc:Choice>
        <mc:Fallback>
          <p:sp>
            <p:nvSpPr>
              <p:cNvPr id="10" name="Content Placeholder 4"/>
              <p:cNvSpPr txBox="1">
                <a:spLocks noRot="1" noChangeAspect="1" noMove="1" noResize="1" noEditPoints="1" noAdjustHandles="1" noChangeArrowheads="1" noChangeShapeType="1" noTextEdit="1"/>
              </p:cNvSpPr>
              <p:nvPr/>
            </p:nvSpPr>
            <p:spPr>
              <a:xfrm>
                <a:off x="468312" y="4117971"/>
                <a:ext cx="8424167" cy="1371601"/>
              </a:xfrm>
              <a:prstGeom prst="rect">
                <a:avLst/>
              </a:prstGeom>
              <a:blipFill rotWithShape="0">
                <a:blip r:embed="rId5"/>
                <a:stretch>
                  <a:fillRect t="-4444" r="-72"/>
                </a:stretch>
              </a:blipFill>
            </p:spPr>
            <p:txBody>
              <a:bodyPr/>
              <a:lstStyle/>
              <a:p>
                <a:r>
                  <a:rPr lang="en-US">
                    <a:noFill/>
                  </a:rPr>
                  <a:t> </a:t>
                </a:r>
              </a:p>
            </p:txBody>
          </p:sp>
        </mc:Fallback>
      </mc:AlternateContent>
    </p:spTree>
    <p:extLst>
      <p:ext uri="{BB962C8B-B14F-4D97-AF65-F5344CB8AC3E}">
        <p14:creationId xmlns:p14="http://schemas.microsoft.com/office/powerpoint/2010/main" val="425686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Final Summary </a:t>
            </a:r>
            <a:r>
              <a:rPr lang="en-US" dirty="0" smtClean="0"/>
              <a:t>and Conclusions</a:t>
            </a:r>
            <a:endParaRPr lang="en-US" dirty="0"/>
          </a:p>
        </p:txBody>
      </p:sp>
      <p:sp>
        <p:nvSpPr>
          <p:cNvPr id="5" name="Content Placeholder 4"/>
          <p:cNvSpPr>
            <a:spLocks noGrp="1"/>
          </p:cNvSpPr>
          <p:nvPr>
            <p:ph idx="1"/>
          </p:nvPr>
        </p:nvSpPr>
        <p:spPr>
          <a:xfrm>
            <a:off x="468313" y="1006437"/>
            <a:ext cx="8229600" cy="1456784"/>
          </a:xfrm>
        </p:spPr>
        <p:txBody>
          <a:bodyPr>
            <a:normAutofit/>
          </a:bodyPr>
          <a:lstStyle/>
          <a:p>
            <a:r>
              <a:rPr lang="en-US" sz="2000" b="0" dirty="0" smtClean="0"/>
              <a:t>A framework was built to simulate the fluorescence and Cherenkov emission – the </a:t>
            </a:r>
            <a:r>
              <a:rPr lang="en-US" sz="2000" b="0" dirty="0" err="1" smtClean="0"/>
              <a:t>BinTheSky</a:t>
            </a:r>
            <a:endParaRPr lang="en-US" sz="2000" b="0" dirty="0" smtClean="0"/>
          </a:p>
          <a:p>
            <a:pPr lvl="2">
              <a:spcBef>
                <a:spcPts val="0"/>
              </a:spcBef>
            </a:pPr>
            <a:r>
              <a:rPr lang="en-US" sz="1400" dirty="0">
                <a:solidFill>
                  <a:srgbClr val="44546A">
                    <a:lumMod val="50000"/>
                  </a:srgbClr>
                </a:solidFill>
              </a:rPr>
              <a:t>The </a:t>
            </a:r>
            <a:r>
              <a:rPr lang="en-US" sz="1400" u="sng" dirty="0">
                <a:solidFill>
                  <a:srgbClr val="44546A">
                    <a:lumMod val="50000"/>
                  </a:srgbClr>
                </a:solidFill>
              </a:rPr>
              <a:t>Cherenkov distribution on the ground can be obtained quickly for different experiments</a:t>
            </a:r>
          </a:p>
          <a:p>
            <a:pPr lvl="2">
              <a:spcBef>
                <a:spcPts val="0"/>
              </a:spcBef>
            </a:pPr>
            <a:r>
              <a:rPr lang="en-US" sz="1400" dirty="0" smtClean="0">
                <a:solidFill>
                  <a:srgbClr val="44546A">
                    <a:lumMod val="50000"/>
                  </a:srgbClr>
                </a:solidFill>
              </a:rPr>
              <a:t>Cherenkov was compared with auger and </a:t>
            </a:r>
            <a:r>
              <a:rPr lang="en-US" sz="1400" dirty="0" err="1">
                <a:solidFill>
                  <a:srgbClr val="44546A">
                    <a:lumMod val="50000"/>
                  </a:srgbClr>
                </a:solidFill>
              </a:rPr>
              <a:t>T</a:t>
            </a:r>
            <a:r>
              <a:rPr lang="en-US" sz="1400" dirty="0" err="1" smtClean="0">
                <a:solidFill>
                  <a:srgbClr val="44546A">
                    <a:lumMod val="50000"/>
                  </a:srgbClr>
                </a:solidFill>
              </a:rPr>
              <a:t>unka</a:t>
            </a:r>
            <a:r>
              <a:rPr lang="en-US" sz="1400" dirty="0" smtClean="0">
                <a:solidFill>
                  <a:srgbClr val="44546A">
                    <a:lumMod val="50000"/>
                  </a:srgbClr>
                </a:solidFill>
              </a:rPr>
              <a:t> experiment</a:t>
            </a:r>
            <a:endParaRPr lang="en-US" sz="1400" dirty="0"/>
          </a:p>
        </p:txBody>
      </p:sp>
      <p:sp>
        <p:nvSpPr>
          <p:cNvPr id="3" name="Slide Number Placeholder 2"/>
          <p:cNvSpPr>
            <a:spLocks noGrp="1"/>
          </p:cNvSpPr>
          <p:nvPr>
            <p:ph type="sldNum" sz="quarter" idx="12"/>
          </p:nvPr>
        </p:nvSpPr>
        <p:spPr/>
        <p:txBody>
          <a:bodyPr/>
          <a:lstStyle/>
          <a:p>
            <a:fld id="{8745C66F-FC7B-4C52-931F-EAABACA1CBDF}" type="slidenum">
              <a:rPr lang="en-US" smtClean="0"/>
              <a:pPr/>
              <a:t>36</a:t>
            </a:fld>
            <a:endParaRPr lang="en-US" dirty="0"/>
          </a:p>
        </p:txBody>
      </p:sp>
      <mc:AlternateContent xmlns:mc="http://schemas.openxmlformats.org/markup-compatibility/2006">
        <mc:Choice xmlns:a14="http://schemas.microsoft.com/office/drawing/2010/main" Requires="a14">
          <p:sp>
            <p:nvSpPr>
              <p:cNvPr id="6" name="Content Placeholder 4"/>
              <p:cNvSpPr txBox="1">
                <a:spLocks/>
              </p:cNvSpPr>
              <p:nvPr/>
            </p:nvSpPr>
            <p:spPr>
              <a:xfrm>
                <a:off x="468313" y="2324320"/>
                <a:ext cx="8229600" cy="966487"/>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smtClean="0"/>
                  <a:t>The </a:t>
                </a:r>
                <a:r>
                  <a:rPr lang="en-US" sz="1800" b="0" u="sng" dirty="0" smtClean="0"/>
                  <a:t>muons on data</a:t>
                </a:r>
                <a:r>
                  <a:rPr lang="en-US" sz="1800" b="0" dirty="0" smtClean="0"/>
                  <a:t>, show a different </a:t>
                </a:r>
                <a:r>
                  <a:rPr lang="en-US" sz="1800" b="0" dirty="0" smtClean="0"/>
                  <a:t>behavior </a:t>
                </a:r>
                <a:r>
                  <a:rPr lang="en-US" sz="1800" b="0" dirty="0"/>
                  <a:t>in the slope of the </a:t>
                </a:r>
                <a:r>
                  <a:rPr lang="en-US" sz="1800" b="0" dirty="0" smtClean="0"/>
                  <a:t>LDF</a:t>
                </a:r>
                <a:r>
                  <a:rPr lang="en-US" sz="1800" b="0" dirty="0" smtClean="0"/>
                  <a:t> and in the energy calibration</a:t>
                </a:r>
              </a:p>
              <a:p>
                <a:pPr marL="1200150" lvl="2">
                  <a:lnSpc>
                    <a:spcPct val="100000"/>
                  </a:lnSpc>
                  <a:spcBef>
                    <a:spcPts val="0"/>
                  </a:spcBef>
                </a:pPr>
                <a:r>
                  <a:rPr lang="en-US" sz="1400" u="sng" dirty="0">
                    <a:solidFill>
                      <a:prstClr val="black"/>
                    </a:solidFill>
                  </a:rPr>
                  <a:t>Muons problems, harder spectrum</a:t>
                </a:r>
                <a:r>
                  <a:rPr lang="en-US" sz="1400" dirty="0">
                    <a:solidFill>
                      <a:prstClr val="black"/>
                    </a:solidFill>
                  </a:rPr>
                  <a:t>? Different </a:t>
                </a:r>
                <a14:m>
                  <m:oMath xmlns:m="http://schemas.openxmlformats.org/officeDocument/2006/math">
                    <m:r>
                      <a:rPr lang="pt-PT" sz="1400" i="1">
                        <a:solidFill>
                          <a:prstClr val="black"/>
                        </a:solidFill>
                        <a:latin typeface="Cambria Math" panose="02040503050406030204" pitchFamily="18" charset="0"/>
                      </a:rPr>
                      <m:t>𝛽</m:t>
                    </m:r>
                  </m:oMath>
                </a14:m>
                <a:r>
                  <a:rPr lang="en-US" sz="1400" dirty="0">
                    <a:solidFill>
                      <a:prstClr val="black"/>
                    </a:solidFill>
                  </a:rPr>
                  <a:t> parametrization and energy </a:t>
                </a:r>
                <a:r>
                  <a:rPr lang="en-US" sz="1400" dirty="0" smtClean="0">
                    <a:solidFill>
                      <a:prstClr val="black"/>
                    </a:solidFill>
                  </a:rPr>
                  <a:t>calibration</a:t>
                </a:r>
                <a:endParaRPr lang="en-US" sz="1800" b="0" dirty="0" smtClean="0"/>
              </a:p>
            </p:txBody>
          </p:sp>
        </mc:Choice>
        <mc:Fallback>
          <p:sp>
            <p:nvSpPr>
              <p:cNvPr id="6" name="Content Placeholder 4"/>
              <p:cNvSpPr txBox="1">
                <a:spLocks noRot="1" noChangeAspect="1" noMove="1" noResize="1" noEditPoints="1" noAdjustHandles="1" noChangeArrowheads="1" noChangeShapeType="1" noTextEdit="1"/>
              </p:cNvSpPr>
              <p:nvPr/>
            </p:nvSpPr>
            <p:spPr>
              <a:xfrm>
                <a:off x="468313" y="2324320"/>
                <a:ext cx="8229600" cy="966487"/>
              </a:xfrm>
              <a:prstGeom prst="rect">
                <a:avLst/>
              </a:prstGeom>
              <a:blipFill rotWithShape="0">
                <a:blip r:embed="rId3"/>
                <a:stretch>
                  <a:fillRect l="-519" t="-566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Content Placeholder 4"/>
              <p:cNvSpPr txBox="1">
                <a:spLocks/>
              </p:cNvSpPr>
              <p:nvPr/>
            </p:nvSpPr>
            <p:spPr>
              <a:xfrm>
                <a:off x="457200" y="5237841"/>
                <a:ext cx="8229600" cy="1716162"/>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smtClean="0"/>
                  <a:t>MARTA Array would allow to directly measure the muons </a:t>
                </a:r>
                <a:r>
                  <a:rPr lang="en-US" sz="1800" b="0" dirty="0"/>
                  <a:t>lateral distribution </a:t>
                </a:r>
                <a:endParaRPr lang="en-US" sz="1800" b="0" dirty="0" smtClean="0"/>
              </a:p>
              <a:p>
                <a:pPr lvl="2"/>
                <a:r>
                  <a:rPr lang="en-US" sz="1400" dirty="0" smtClean="0"/>
                  <a:t>Use </a:t>
                </a:r>
                <a:r>
                  <a:rPr lang="en-US" sz="1400" dirty="0" smtClean="0"/>
                  <a:t>the </a:t>
                </a:r>
                <a:r>
                  <a:rPr lang="en-US" sz="1400" u="sng" dirty="0" smtClean="0"/>
                  <a:t>slope parameter </a:t>
                </a:r>
                <a14:m>
                  <m:oMath xmlns:m="http://schemas.openxmlformats.org/officeDocument/2006/math">
                    <m:r>
                      <a:rPr lang="pt-PT" sz="1400" i="1" smtClean="0">
                        <a:latin typeface="Cambria Math" panose="02040503050406030204" pitchFamily="18" charset="0"/>
                      </a:rPr>
                      <m:t>𝛽</m:t>
                    </m:r>
                  </m:oMath>
                </a14:m>
                <a:r>
                  <a:rPr lang="en-US" sz="1400" dirty="0" smtClean="0"/>
                  <a:t> and </a:t>
                </a:r>
                <a14:m>
                  <m:oMath xmlns:m="http://schemas.openxmlformats.org/officeDocument/2006/math">
                    <m:sSub>
                      <m:sSubPr>
                        <m:ctrlPr>
                          <a:rPr lang="pt-PT" sz="1400" i="1" smtClean="0">
                            <a:latin typeface="Cambria Math" panose="02040503050406030204" pitchFamily="18" charset="0"/>
                          </a:rPr>
                        </m:ctrlPr>
                      </m:sSubPr>
                      <m:e>
                        <m:r>
                          <a:rPr lang="pt-PT" sz="1400" i="1" smtClean="0">
                            <a:latin typeface="Cambria Math" panose="02040503050406030204" pitchFamily="18" charset="0"/>
                          </a:rPr>
                          <m:t>𝜌</m:t>
                        </m:r>
                      </m:e>
                      <m:sub>
                        <m:r>
                          <a:rPr lang="pt-PT" sz="1400" i="1" smtClean="0">
                            <a:latin typeface="Cambria Math" panose="02040503050406030204" pitchFamily="18" charset="0"/>
                          </a:rPr>
                          <m:t>1000</m:t>
                        </m:r>
                      </m:sub>
                    </m:sSub>
                  </m:oMath>
                </a14:m>
                <a:r>
                  <a:rPr lang="en-US" sz="1400" dirty="0" smtClean="0"/>
                  <a:t> as </a:t>
                </a:r>
                <a:r>
                  <a:rPr lang="en-US" sz="1400" u="sng" dirty="0" smtClean="0"/>
                  <a:t>composition estimators</a:t>
                </a:r>
              </a:p>
              <a:p>
                <a:pPr lvl="2"/>
                <a:endParaRPr lang="en-US" sz="1100" dirty="0" smtClean="0"/>
              </a:p>
              <a:p>
                <a:pPr lvl="1"/>
                <a:r>
                  <a:rPr lang="en-US" sz="1800" dirty="0"/>
                  <a:t>The electromagnetic and </a:t>
                </a:r>
                <a:r>
                  <a:rPr lang="en-US" sz="1800" dirty="0" err="1"/>
                  <a:t>muonic</a:t>
                </a:r>
                <a:r>
                  <a:rPr lang="en-US" sz="1800" dirty="0"/>
                  <a:t> development could be studied </a:t>
                </a:r>
                <a:r>
                  <a:rPr lang="en-US" sz="1800" dirty="0" smtClean="0"/>
                  <a:t>simultaneously</a:t>
                </a:r>
                <a:endParaRPr lang="en-US" sz="1800" dirty="0"/>
              </a:p>
            </p:txBody>
          </p:sp>
        </mc:Choice>
        <mc:Fallback>
          <p:sp>
            <p:nvSpPr>
              <p:cNvPr id="9" name="Content Placeholder 4"/>
              <p:cNvSpPr txBox="1">
                <a:spLocks noRot="1" noChangeAspect="1" noMove="1" noResize="1" noEditPoints="1" noAdjustHandles="1" noChangeArrowheads="1" noChangeShapeType="1" noTextEdit="1"/>
              </p:cNvSpPr>
              <p:nvPr/>
            </p:nvSpPr>
            <p:spPr>
              <a:xfrm>
                <a:off x="457200" y="5237841"/>
                <a:ext cx="8229600" cy="1716162"/>
              </a:xfrm>
              <a:prstGeom prst="rect">
                <a:avLst/>
              </a:prstGeom>
              <a:blipFill rotWithShape="0">
                <a:blip r:embed="rId4"/>
                <a:stretch>
                  <a:fillRect l="-444" t="-31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Content Placeholder 4"/>
              <p:cNvSpPr txBox="1">
                <a:spLocks/>
              </p:cNvSpPr>
              <p:nvPr/>
            </p:nvSpPr>
            <p:spPr>
              <a:xfrm>
                <a:off x="468313" y="3412341"/>
                <a:ext cx="8229600" cy="1621089"/>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A muon detector would allow to </a:t>
                </a:r>
                <a:r>
                  <a:rPr lang="en-US" sz="1600" dirty="0" smtClean="0"/>
                  <a:t>Separate </a:t>
                </a:r>
                <a:r>
                  <a:rPr lang="en-US" sz="1600" dirty="0" smtClean="0"/>
                  <a:t>the </a:t>
                </a:r>
                <a:r>
                  <a:rPr lang="en-US" sz="1600" dirty="0" err="1" smtClean="0"/>
                  <a:t>muonic</a:t>
                </a:r>
                <a:r>
                  <a:rPr lang="en-US" sz="1600" dirty="0" smtClean="0"/>
                  <a:t> and electromagnetic component on the ground (SD)</a:t>
                </a:r>
              </a:p>
              <a:p>
                <a:pPr lvl="2">
                  <a:lnSpc>
                    <a:spcPct val="100000"/>
                  </a:lnSpc>
                  <a:spcBef>
                    <a:spcPts val="0"/>
                  </a:spcBef>
                </a:pPr>
                <a:r>
                  <a:rPr lang="en-US" sz="1400" dirty="0" smtClean="0"/>
                  <a:t>The </a:t>
                </a:r>
                <a:r>
                  <a:rPr lang="en-US" sz="1400" u="sng" dirty="0" smtClean="0"/>
                  <a:t>electromagnetic signal </a:t>
                </a:r>
                <a:r>
                  <a:rPr lang="en-US" sz="1400" dirty="0" smtClean="0"/>
                  <a:t>can be used as the SD energy estimator with </a:t>
                </a:r>
                <a:r>
                  <a:rPr lang="en-US" sz="1400" u="sng" dirty="0" smtClean="0"/>
                  <a:t>better resolution </a:t>
                </a:r>
                <a:r>
                  <a:rPr lang="en-US" sz="1400" dirty="0" smtClean="0"/>
                  <a:t>than the total signal, at lower zenith angles</a:t>
                </a:r>
                <a:r>
                  <a:rPr lang="en-US" sz="1400" dirty="0" smtClean="0"/>
                  <a:t>.</a:t>
                </a:r>
              </a:p>
              <a:p>
                <a:pPr lvl="2">
                  <a:lnSpc>
                    <a:spcPct val="100000"/>
                  </a:lnSpc>
                  <a:spcBef>
                    <a:spcPts val="0"/>
                  </a:spcBef>
                </a:pPr>
                <a:r>
                  <a:rPr lang="en-US" sz="1400" dirty="0" smtClean="0"/>
                  <a:t> </a:t>
                </a:r>
                <a:r>
                  <a:rPr lang="en-US" sz="1400" u="sng" dirty="0">
                    <a:solidFill>
                      <a:prstClr val="black"/>
                    </a:solidFill>
                  </a:rPr>
                  <a:t>Recover the electromagnetic </a:t>
                </a:r>
                <a14:m>
                  <m:oMath xmlns:m="http://schemas.openxmlformats.org/officeDocument/2006/math">
                    <m:sSub>
                      <m:sSubPr>
                        <m:ctrlPr>
                          <a:rPr lang="pt-PT" sz="1400" i="1">
                            <a:solidFill>
                              <a:prstClr val="black"/>
                            </a:solidFill>
                          </a:rPr>
                        </m:ctrlPr>
                      </m:sSubPr>
                      <m:e>
                        <m:r>
                          <a:rPr lang="pt-PT" sz="1400" i="1">
                            <a:solidFill>
                              <a:prstClr val="black"/>
                            </a:solidFill>
                          </a:rPr>
                          <m:t>𝑋</m:t>
                        </m:r>
                      </m:e>
                      <m:sub>
                        <m:r>
                          <a:rPr lang="pt-PT" sz="1400" i="1">
                            <a:solidFill>
                              <a:prstClr val="black"/>
                            </a:solidFill>
                          </a:rPr>
                          <m:t>𝑚𝑎𝑥</m:t>
                        </m:r>
                      </m:sub>
                    </m:sSub>
                  </m:oMath>
                </a14:m>
                <a:r>
                  <a:rPr lang="en-US" sz="1400" dirty="0">
                    <a:solidFill>
                      <a:prstClr val="black"/>
                    </a:solidFill>
                  </a:rPr>
                  <a:t> from the </a:t>
                </a:r>
                <a14:m>
                  <m:oMath xmlns:m="http://schemas.openxmlformats.org/officeDocument/2006/math">
                    <m:f>
                      <m:fPr>
                        <m:ctrlPr>
                          <a:rPr lang="pt-PT" sz="1400" i="1">
                            <a:solidFill>
                              <a:prstClr val="black"/>
                            </a:solidFill>
                          </a:rPr>
                        </m:ctrlPr>
                      </m:fPr>
                      <m:num>
                        <m:sSub>
                          <m:sSubPr>
                            <m:ctrlPr>
                              <a:rPr lang="pt-PT" sz="1400" i="1">
                                <a:solidFill>
                                  <a:prstClr val="black"/>
                                </a:solidFill>
                              </a:rPr>
                            </m:ctrlPr>
                          </m:sSubPr>
                          <m:e>
                            <m:r>
                              <a:rPr lang="pt-PT" sz="1400" i="1">
                                <a:solidFill>
                                  <a:prstClr val="black"/>
                                </a:solidFill>
                              </a:rPr>
                              <m:t>𝑆</m:t>
                            </m:r>
                          </m:e>
                          <m:sub>
                            <m:r>
                              <a:rPr lang="pt-PT" sz="1400" i="1">
                                <a:solidFill>
                                  <a:prstClr val="black"/>
                                </a:solidFill>
                              </a:rPr>
                              <m:t>1000, </m:t>
                            </m:r>
                            <m:r>
                              <a:rPr lang="pt-PT" sz="1400" i="1">
                                <a:solidFill>
                                  <a:prstClr val="black"/>
                                </a:solidFill>
                              </a:rPr>
                              <m:t>𝐸𝑀</m:t>
                            </m:r>
                          </m:sub>
                        </m:sSub>
                      </m:num>
                      <m:den>
                        <m:sSub>
                          <m:sSubPr>
                            <m:ctrlPr>
                              <a:rPr lang="pt-PT" sz="1400" i="1">
                                <a:solidFill>
                                  <a:prstClr val="black"/>
                                </a:solidFill>
                              </a:rPr>
                            </m:ctrlPr>
                          </m:sSubPr>
                          <m:e>
                            <m:r>
                              <a:rPr lang="pt-PT" sz="1400" i="1">
                                <a:solidFill>
                                  <a:prstClr val="black"/>
                                </a:solidFill>
                              </a:rPr>
                              <m:t>𝑆</m:t>
                            </m:r>
                          </m:e>
                          <m:sub>
                            <m:r>
                              <a:rPr lang="pt-PT" sz="1400" i="1">
                                <a:solidFill>
                                  <a:prstClr val="black"/>
                                </a:solidFill>
                              </a:rPr>
                              <m:t>1000, </m:t>
                            </m:r>
                            <m:r>
                              <a:rPr lang="pt-PT" sz="1400" i="1">
                                <a:solidFill>
                                  <a:prstClr val="black"/>
                                </a:solidFill>
                              </a:rPr>
                              <m:t>𝑀𝑈</m:t>
                            </m:r>
                          </m:sub>
                        </m:sSub>
                      </m:den>
                    </m:f>
                  </m:oMath>
                </a14:m>
                <a:r>
                  <a:rPr lang="en-US" sz="1400" dirty="0">
                    <a:solidFill>
                      <a:prstClr val="black"/>
                    </a:solidFill>
                  </a:rPr>
                  <a:t>, from the </a:t>
                </a:r>
                <a:r>
                  <a:rPr lang="en-US" sz="1400" dirty="0" smtClean="0">
                    <a:solidFill>
                      <a:prstClr val="black"/>
                    </a:solidFill>
                  </a:rPr>
                  <a:t>tanks</a:t>
                </a:r>
              </a:p>
              <a:p>
                <a:pPr lvl="2">
                  <a:lnSpc>
                    <a:spcPct val="100000"/>
                  </a:lnSpc>
                  <a:spcBef>
                    <a:spcPts val="0"/>
                  </a:spcBef>
                </a:pPr>
                <a:r>
                  <a:rPr lang="en-GB" sz="1400" dirty="0"/>
                  <a:t>Mixture of composition would bias the energy of each primary type</a:t>
                </a:r>
                <a:r>
                  <a:rPr lang="en-GB" sz="1400" dirty="0" smtClean="0"/>
                  <a:t>.</a:t>
                </a:r>
                <a:endParaRPr lang="en-US" sz="1400" dirty="0">
                  <a:solidFill>
                    <a:prstClr val="black"/>
                  </a:solidFill>
                </a:endParaRPr>
              </a:p>
              <a:p>
                <a:pPr lvl="2">
                  <a:lnSpc>
                    <a:spcPct val="100000"/>
                  </a:lnSpc>
                  <a:spcBef>
                    <a:spcPts val="0"/>
                  </a:spcBef>
                </a:pPr>
                <a:endParaRPr lang="en-US" sz="1400" dirty="0" smtClean="0"/>
              </a:p>
            </p:txBody>
          </p:sp>
        </mc:Choice>
        <mc:Fallback>
          <p:sp>
            <p:nvSpPr>
              <p:cNvPr id="10" name="Content Placeholder 4"/>
              <p:cNvSpPr txBox="1">
                <a:spLocks noRot="1" noChangeAspect="1" noMove="1" noResize="1" noEditPoints="1" noAdjustHandles="1" noChangeArrowheads="1" noChangeShapeType="1" noTextEdit="1"/>
              </p:cNvSpPr>
              <p:nvPr/>
            </p:nvSpPr>
            <p:spPr>
              <a:xfrm>
                <a:off x="468313" y="3412341"/>
                <a:ext cx="8229600" cy="1621089"/>
              </a:xfrm>
              <a:prstGeom prst="rect">
                <a:avLst/>
              </a:prstGeom>
              <a:blipFill rotWithShape="0">
                <a:blip r:embed="rId5"/>
                <a:stretch>
                  <a:fillRect l="-519" t="-3759" r="-444"/>
                </a:stretch>
              </a:blipFill>
            </p:spPr>
            <p:txBody>
              <a:bodyPr/>
              <a:lstStyle/>
              <a:p>
                <a:r>
                  <a:rPr lang="en-US">
                    <a:noFill/>
                  </a:rPr>
                  <a:t> </a:t>
                </a:r>
              </a:p>
            </p:txBody>
          </p:sp>
        </mc:Fallback>
      </mc:AlternateContent>
    </p:spTree>
    <p:extLst>
      <p:ext uri="{BB962C8B-B14F-4D97-AF65-F5344CB8AC3E}">
        <p14:creationId xmlns:p14="http://schemas.microsoft.com/office/powerpoint/2010/main" val="27613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37</a:t>
            </a:fld>
            <a:endParaRPr lang="en-US" dirty="0"/>
          </a:p>
        </p:txBody>
      </p:sp>
      <p:pic>
        <p:nvPicPr>
          <p:cNvPr id="7" name="Picture 3" descr="C:\Users\João\Documents\Phd\seminarios\imagens\Untitled.png"/>
          <p:cNvPicPr>
            <a:picLocks noChangeAspect="1" noChangeArrowheads="1"/>
          </p:cNvPicPr>
          <p:nvPr/>
        </p:nvPicPr>
        <p:blipFill>
          <a:blip r:embed="rId3" cstate="print"/>
          <a:srcRect/>
          <a:stretch>
            <a:fillRect/>
          </a:stretch>
        </p:blipFill>
        <p:spPr bwMode="auto">
          <a:xfrm>
            <a:off x="1125075" y="3478666"/>
            <a:ext cx="4536504" cy="1600050"/>
          </a:xfrm>
          <a:prstGeom prst="rect">
            <a:avLst/>
          </a:prstGeom>
          <a:noFill/>
        </p:spPr>
      </p:pic>
      <p:sp>
        <p:nvSpPr>
          <p:cNvPr id="9" name="Rectangle 8"/>
          <p:cNvSpPr/>
          <p:nvPr/>
        </p:nvSpPr>
        <p:spPr>
          <a:xfrm rot="18788485">
            <a:off x="4983712" y="3817477"/>
            <a:ext cx="731608" cy="1327030"/>
          </a:xfrm>
          <a:prstGeom prst="rect">
            <a:avLst/>
          </a:prstGeom>
          <a:gradFill flip="none" rotWithShape="1">
            <a:gsLst>
              <a:gs pos="0">
                <a:schemeClr val="bg1">
                  <a:alpha val="0"/>
                </a:schemeClr>
              </a:gs>
              <a:gs pos="22000">
                <a:schemeClr val="bg1">
                  <a:alpha val="67000"/>
                </a:schemeClr>
              </a:gs>
              <a:gs pos="4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119720" y="3252104"/>
            <a:ext cx="3083719" cy="914082"/>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5575" lvl="1"/>
            <a:r>
              <a:rPr lang="pt-PT" sz="3200" b="0" dirty="0" smtClean="0">
                <a:solidFill>
                  <a:schemeClr val="bg1"/>
                </a:solidFill>
              </a:rPr>
              <a:t>END</a:t>
            </a:r>
            <a:endParaRPr lang="en-GB" sz="3200" dirty="0">
              <a:solidFill>
                <a:schemeClr val="bg1"/>
              </a:solidFill>
            </a:endParaRPr>
          </a:p>
        </p:txBody>
      </p:sp>
      <p:sp>
        <p:nvSpPr>
          <p:cNvPr id="6" name="Rounded Rectangle 5"/>
          <p:cNvSpPr/>
          <p:nvPr/>
        </p:nvSpPr>
        <p:spPr>
          <a:xfrm>
            <a:off x="1926083" y="2286318"/>
            <a:ext cx="3555047" cy="1026587"/>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200" dirty="0" smtClean="0">
                <a:solidFill>
                  <a:srgbClr val="800000"/>
                </a:solidFill>
                <a:latin typeface="Calibri" pitchFamily="34" charset="0"/>
                <a:cs typeface="Arial" pitchFamily="34" charset="0"/>
              </a:rPr>
              <a:t>Thank you</a:t>
            </a:r>
          </a:p>
        </p:txBody>
      </p:sp>
      <p:sp>
        <p:nvSpPr>
          <p:cNvPr id="10" name="Arc 9"/>
          <p:cNvSpPr/>
          <p:nvPr/>
        </p:nvSpPr>
        <p:spPr>
          <a:xfrm rot="5400000">
            <a:off x="-1161512" y="5511705"/>
            <a:ext cx="121919" cy="1141540"/>
          </a:xfrm>
          <a:prstGeom prst="arc">
            <a:avLst>
              <a:gd name="adj1" fmla="val 5449823"/>
              <a:gd name="adj2" fmla="val 1622336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p:cNvPicPr>
            <a:picLocks noChangeAspect="1"/>
          </p:cNvPicPr>
          <p:nvPr/>
        </p:nvPicPr>
        <p:blipFill rotWithShape="1">
          <a:blip r:embed="rId4" cstate="print">
            <a:clrChange>
              <a:clrFrom>
                <a:srgbClr val="FDFFFE"/>
              </a:clrFrom>
              <a:clrTo>
                <a:srgbClr val="FDFFFE">
                  <a:alpha val="0"/>
                </a:srgbClr>
              </a:clrTo>
            </a:clrChange>
            <a:extLst>
              <a:ext uri="{28A0092B-C50C-407E-A947-70E740481C1C}">
                <a14:useLocalDpi xmlns:a14="http://schemas.microsoft.com/office/drawing/2010/main" val="0"/>
              </a:ext>
            </a:extLst>
          </a:blip>
          <a:srcRect t="19600"/>
          <a:stretch/>
        </p:blipFill>
        <p:spPr>
          <a:xfrm flipH="1">
            <a:off x="4065840" y="5040630"/>
            <a:ext cx="1577779" cy="1041846"/>
          </a:xfrm>
          <a:prstGeom prst="rect">
            <a:avLst/>
          </a:prstGeom>
        </p:spPr>
      </p:pic>
    </p:spTree>
    <p:extLst>
      <p:ext uri="{BB962C8B-B14F-4D97-AF65-F5344CB8AC3E}">
        <p14:creationId xmlns:p14="http://schemas.microsoft.com/office/powerpoint/2010/main" val="32597935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1522EA-C075-4A91-A134-893F78D27CE9}" type="slidenum">
              <a:rPr lang="pt-PT" smtClean="0"/>
              <a:t>38</a:t>
            </a:fld>
            <a:endParaRPr lang="pt-PT" dirty="0"/>
          </a:p>
        </p:txBody>
      </p:sp>
    </p:spTree>
    <p:extLst>
      <p:ext uri="{BB962C8B-B14F-4D97-AF65-F5344CB8AC3E}">
        <p14:creationId xmlns:p14="http://schemas.microsoft.com/office/powerpoint/2010/main" val="29941500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39</a:t>
            </a:fld>
            <a:endParaRPr lang="en-US" dirty="0"/>
          </a:p>
        </p:txBody>
      </p:sp>
      <p:pic>
        <p:nvPicPr>
          <p:cNvPr id="5" name="Picture 4"/>
          <p:cNvPicPr>
            <a:picLocks noChangeAspect="1"/>
          </p:cNvPicPr>
          <p:nvPr/>
        </p:nvPicPr>
        <p:blipFill>
          <a:blip r:embed="rId3"/>
          <a:stretch>
            <a:fillRect/>
          </a:stretch>
        </p:blipFill>
        <p:spPr>
          <a:xfrm>
            <a:off x="1367644" y="2384884"/>
            <a:ext cx="6505984" cy="2386043"/>
          </a:xfrm>
          <a:prstGeom prst="rect">
            <a:avLst/>
          </a:prstGeom>
        </p:spPr>
      </p:pic>
    </p:spTree>
    <p:extLst>
      <p:ext uri="{BB962C8B-B14F-4D97-AF65-F5344CB8AC3E}">
        <p14:creationId xmlns:p14="http://schemas.microsoft.com/office/powerpoint/2010/main" val="4691716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How to detect the Extensive air showers?</a:t>
            </a:r>
            <a:endParaRPr lang="en-US" dirty="0"/>
          </a:p>
        </p:txBody>
      </p:sp>
      <p:pic>
        <p:nvPicPr>
          <p:cNvPr id="7" name="Picture 6" descr="C:\Users\João\Desktop\Thesis\Thesis\Mathematic\GHex.jpg"/>
          <p:cNvPicPr>
            <a:picLocks noChangeAspect="1" noChangeArrowheads="1"/>
          </p:cNvPicPr>
          <p:nvPr/>
        </p:nvPicPr>
        <p:blipFill>
          <a:blip r:embed="rId3" cstate="print"/>
          <a:srcRect/>
          <a:stretch>
            <a:fillRect/>
          </a:stretch>
        </p:blipFill>
        <p:spPr bwMode="auto">
          <a:xfrm>
            <a:off x="802931" y="4551180"/>
            <a:ext cx="3357881" cy="1918789"/>
          </a:xfrm>
          <a:prstGeom prst="rect">
            <a:avLst/>
          </a:prstGeom>
          <a:noFill/>
        </p:spPr>
      </p:pic>
      <p:sp>
        <p:nvSpPr>
          <p:cNvPr id="8" name="TextBox 7"/>
          <p:cNvSpPr txBox="1"/>
          <p:nvPr/>
        </p:nvSpPr>
        <p:spPr>
          <a:xfrm>
            <a:off x="2403638" y="4720457"/>
            <a:ext cx="1191766" cy="276999"/>
          </a:xfrm>
          <a:prstGeom prst="rect">
            <a:avLst/>
          </a:prstGeom>
          <a:gradFill>
            <a:gsLst>
              <a:gs pos="0">
                <a:schemeClr val="bg1"/>
              </a:gs>
              <a:gs pos="50000">
                <a:schemeClr val="bg1">
                  <a:alpha val="44000"/>
                </a:schemeClr>
              </a:gs>
              <a:gs pos="100000">
                <a:schemeClr val="bg1">
                  <a:alpha val="7000"/>
                </a:schemeClr>
              </a:gs>
            </a:gsLst>
            <a:path path="circle">
              <a:fillToRect l="50000" t="50000" r="50000" b="50000"/>
            </a:path>
          </a:gradFill>
        </p:spPr>
        <p:txBody>
          <a:bodyPr wrap="square" rtlCol="0">
            <a:spAutoFit/>
          </a:bodyPr>
          <a:lstStyle/>
          <a:p>
            <a:pPr algn="ctr"/>
            <a:r>
              <a:rPr lang="en-GB" sz="1200" b="1" dirty="0" smtClean="0">
                <a:solidFill>
                  <a:schemeClr val="tx2">
                    <a:lumMod val="50000"/>
                  </a:schemeClr>
                </a:solidFill>
              </a:rPr>
              <a:t>(</a:t>
            </a:r>
            <a:r>
              <a:rPr lang="en-GB" sz="1200" b="1" dirty="0" err="1" smtClean="0">
                <a:solidFill>
                  <a:schemeClr val="tx2">
                    <a:lumMod val="50000"/>
                  </a:schemeClr>
                </a:solidFill>
              </a:rPr>
              <a:t>dE</a:t>
            </a:r>
            <a:r>
              <a:rPr lang="en-GB" sz="1200" b="1" dirty="0" smtClean="0">
                <a:solidFill>
                  <a:schemeClr val="tx2">
                    <a:lumMod val="50000"/>
                  </a:schemeClr>
                </a:solidFill>
              </a:rPr>
              <a:t>/</a:t>
            </a:r>
            <a:r>
              <a:rPr lang="en-GB" sz="1200" b="1" dirty="0" err="1" smtClean="0">
                <a:solidFill>
                  <a:schemeClr val="tx2">
                    <a:lumMod val="50000"/>
                  </a:schemeClr>
                </a:solidFill>
              </a:rPr>
              <a:t>dX</a:t>
            </a:r>
            <a:r>
              <a:rPr lang="en-GB" sz="1200" b="1" dirty="0" smtClean="0">
                <a:solidFill>
                  <a:schemeClr val="tx2">
                    <a:lumMod val="50000"/>
                  </a:schemeClr>
                </a:solidFill>
              </a:rPr>
              <a:t>)max</a:t>
            </a:r>
            <a:endParaRPr lang="en-GB" sz="1200" b="1" dirty="0">
              <a:solidFill>
                <a:schemeClr val="tx2">
                  <a:lumMod val="50000"/>
                </a:schemeClr>
              </a:solidFill>
            </a:endParaRPr>
          </a:p>
        </p:txBody>
      </p:sp>
      <p:cxnSp>
        <p:nvCxnSpPr>
          <p:cNvPr id="9" name="Straight Connector 8"/>
          <p:cNvCxnSpPr/>
          <p:nvPr/>
        </p:nvCxnSpPr>
        <p:spPr>
          <a:xfrm flipH="1" flipV="1">
            <a:off x="2423111" y="4839212"/>
            <a:ext cx="2847" cy="144073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17798" y="6135356"/>
            <a:ext cx="1385025" cy="461665"/>
          </a:xfrm>
          <a:prstGeom prst="rect">
            <a:avLst/>
          </a:prstGeom>
          <a:gradFill flip="none" rotWithShape="1">
            <a:gsLst>
              <a:gs pos="0">
                <a:schemeClr val="bg1"/>
              </a:gs>
              <a:gs pos="87000">
                <a:schemeClr val="bg1">
                  <a:alpha val="81000"/>
                </a:schemeClr>
              </a:gs>
              <a:gs pos="100000">
                <a:schemeClr val="bg1">
                  <a:alpha val="7000"/>
                </a:schemeClr>
              </a:gs>
            </a:gsLst>
            <a:path path="circle">
              <a:fillToRect l="50000" t="50000" r="50000" b="50000"/>
            </a:path>
            <a:tileRect/>
          </a:gradFill>
        </p:spPr>
        <p:txBody>
          <a:bodyPr wrap="square" rtlCol="0">
            <a:spAutoFit/>
          </a:bodyPr>
          <a:lstStyle/>
          <a:p>
            <a:pPr algn="ctr"/>
            <a:r>
              <a:rPr lang="en-GB" sz="1200" b="1" dirty="0" smtClean="0"/>
              <a:t>g/cm</a:t>
            </a:r>
            <a:r>
              <a:rPr lang="en-GB" sz="1200" b="1" baseline="30000" dirty="0" smtClean="0"/>
              <a:t>2</a:t>
            </a:r>
            <a:r>
              <a:rPr lang="en-GB" sz="1200" b="1" dirty="0" smtClean="0"/>
              <a:t> of crossed atmosphere</a:t>
            </a:r>
            <a:endParaRPr lang="en-GB" sz="1200" b="1" dirty="0"/>
          </a:p>
        </p:txBody>
      </p:sp>
      <p:sp>
        <p:nvSpPr>
          <p:cNvPr id="11" name="TextBox 10"/>
          <p:cNvSpPr txBox="1"/>
          <p:nvPr/>
        </p:nvSpPr>
        <p:spPr>
          <a:xfrm>
            <a:off x="1847047" y="5941770"/>
            <a:ext cx="1191766" cy="276999"/>
          </a:xfrm>
          <a:prstGeom prst="rect">
            <a:avLst/>
          </a:prstGeom>
          <a:gradFill flip="none" rotWithShape="1">
            <a:gsLst>
              <a:gs pos="0">
                <a:schemeClr val="bg1"/>
              </a:gs>
              <a:gs pos="50000">
                <a:schemeClr val="bg1">
                  <a:alpha val="44000"/>
                </a:schemeClr>
              </a:gs>
              <a:gs pos="100000">
                <a:schemeClr val="bg1">
                  <a:alpha val="7000"/>
                </a:schemeClr>
              </a:gs>
            </a:gsLst>
            <a:path path="circle">
              <a:fillToRect l="50000" t="50000" r="50000" b="50000"/>
            </a:path>
            <a:tileRect/>
          </a:gradFill>
        </p:spPr>
        <p:txBody>
          <a:bodyPr wrap="square" rtlCol="0">
            <a:spAutoFit/>
          </a:bodyPr>
          <a:lstStyle/>
          <a:p>
            <a:pPr algn="ctr"/>
            <a:r>
              <a:rPr lang="en-GB" sz="1200" b="1" dirty="0" err="1" smtClean="0">
                <a:effectLst>
                  <a:outerShdw blurRad="38100" dist="38100" dir="2700000" algn="tl">
                    <a:srgbClr val="000000">
                      <a:alpha val="43137"/>
                    </a:srgbClr>
                  </a:outerShdw>
                </a:effectLst>
              </a:rPr>
              <a:t>Xmax</a:t>
            </a:r>
            <a:endParaRPr lang="en-GB" sz="1200" b="1" dirty="0">
              <a:effectLst>
                <a:outerShdw blurRad="38100" dist="38100" dir="2700000" algn="tl">
                  <a:srgbClr val="000000">
                    <a:alpha val="43137"/>
                  </a:srgbClr>
                </a:outerShdw>
              </a:effectLst>
            </a:endParaRPr>
          </a:p>
        </p:txBody>
      </p:sp>
      <p:sp>
        <p:nvSpPr>
          <p:cNvPr id="12" name="TextBox 11"/>
          <p:cNvSpPr txBox="1"/>
          <p:nvPr/>
        </p:nvSpPr>
        <p:spPr>
          <a:xfrm>
            <a:off x="946947" y="4299152"/>
            <a:ext cx="3676808" cy="307777"/>
          </a:xfrm>
          <a:prstGeom prst="rect">
            <a:avLst/>
          </a:prstGeom>
          <a:gradFill flip="none" rotWithShape="1">
            <a:gsLst>
              <a:gs pos="0">
                <a:schemeClr val="bg1"/>
              </a:gs>
              <a:gs pos="87000">
                <a:schemeClr val="bg1">
                  <a:alpha val="81000"/>
                </a:schemeClr>
              </a:gs>
              <a:gs pos="100000">
                <a:schemeClr val="bg1">
                  <a:alpha val="7000"/>
                </a:schemeClr>
              </a:gs>
            </a:gsLst>
            <a:path path="circle">
              <a:fillToRect l="50000" t="50000" r="50000" b="50000"/>
            </a:path>
            <a:tileRect/>
          </a:gradFill>
        </p:spPr>
        <p:txBody>
          <a:bodyPr wrap="square" rtlCol="0">
            <a:spAutoFit/>
          </a:bodyPr>
          <a:lstStyle/>
          <a:p>
            <a:r>
              <a:rPr lang="en-GB" sz="1400" b="1" u="sng" dirty="0" smtClean="0"/>
              <a:t>Longitudinal development:</a:t>
            </a:r>
            <a:r>
              <a:rPr lang="en-GB" sz="1200" dirty="0" smtClean="0"/>
              <a:t> Deposited  Energy</a:t>
            </a:r>
            <a:endParaRPr lang="en-GB" sz="1200" dirty="0"/>
          </a:p>
        </p:txBody>
      </p:sp>
      <p:sp>
        <p:nvSpPr>
          <p:cNvPr id="14" name="Content Placeholder 2"/>
          <p:cNvSpPr txBox="1">
            <a:spLocks/>
          </p:cNvSpPr>
          <p:nvPr/>
        </p:nvSpPr>
        <p:spPr>
          <a:xfrm>
            <a:off x="4699322" y="1078162"/>
            <a:ext cx="4444678" cy="1091525"/>
          </a:xfrm>
          <a:prstGeom prst="rect">
            <a:avLst/>
          </a:prstGeom>
        </p:spPr>
        <p:txBody>
          <a:bodyPr vert="horz" lIns="91440" tIns="45720" rIns="91440" bIns="45720" rtlCol="0">
            <a:normAutofit/>
          </a:bodyPr>
          <a:lstStyle/>
          <a:p>
            <a:pPr marL="342900" indent="-342900">
              <a:spcBef>
                <a:spcPct val="20000"/>
              </a:spcBef>
              <a:buFont typeface="Wingdings" panose="05000000000000000000" pitchFamily="2" charset="2"/>
              <a:buChar char="q"/>
            </a:pPr>
            <a:r>
              <a:rPr lang="en-GB" sz="2000" b="1" dirty="0">
                <a:solidFill>
                  <a:srgbClr val="C00000"/>
                </a:solidFill>
              </a:rPr>
              <a:t>Through the emitted </a:t>
            </a:r>
            <a:r>
              <a:rPr lang="en-GB" sz="2000" b="1" dirty="0" smtClean="0">
                <a:solidFill>
                  <a:srgbClr val="C00000"/>
                </a:solidFill>
              </a:rPr>
              <a:t>light </a:t>
            </a:r>
            <a:r>
              <a:rPr lang="en-GB" sz="1400" b="1" dirty="0" smtClean="0">
                <a:solidFill>
                  <a:srgbClr val="C00000"/>
                </a:solidFill>
              </a:rPr>
              <a:t>with telescopes</a:t>
            </a:r>
            <a:endParaRPr lang="en-GB" sz="1400" b="1" dirty="0" smtClean="0">
              <a:solidFill>
                <a:srgbClr val="C00000"/>
              </a:solidFill>
            </a:endParaRPr>
          </a:p>
          <a:p>
            <a:pPr marL="536575"/>
            <a:r>
              <a:rPr lang="en-GB" sz="1600" b="1" dirty="0" smtClean="0">
                <a:solidFill>
                  <a:srgbClr val="C00000"/>
                </a:solidFill>
              </a:rPr>
              <a:t>From electromagnetic component</a:t>
            </a:r>
            <a:endParaRPr lang="en-GB" sz="1600" b="1" dirty="0">
              <a:solidFill>
                <a:srgbClr val="C00000"/>
              </a:solidFill>
            </a:endParaRPr>
          </a:p>
          <a:p>
            <a:pPr marL="342900" indent="-342900">
              <a:spcBef>
                <a:spcPct val="20000"/>
              </a:spcBef>
              <a:buFont typeface="Wingdings" panose="05000000000000000000" pitchFamily="2" charset="2"/>
              <a:buChar char="q"/>
            </a:pPr>
            <a:endParaRPr kumimoji="0" lang="en-GB" b="1" u="none" strike="noStrike" kern="1200" cap="none" spc="0" normalizeH="0" baseline="0" noProof="0" dirty="0" smtClean="0">
              <a:ln>
                <a:noFill/>
              </a:ln>
              <a:solidFill>
                <a:srgbClr val="540000"/>
              </a:solidFill>
              <a:effectLst/>
              <a:uLnTx/>
              <a:uFillTx/>
              <a:latin typeface="+mn-lt"/>
              <a:ea typeface="+mn-ea"/>
              <a:cs typeface="+mn-cs"/>
            </a:endParaRPr>
          </a:p>
        </p:txBody>
      </p:sp>
      <p:sp>
        <p:nvSpPr>
          <p:cNvPr id="15" name="CaixaDeTexto 16"/>
          <p:cNvSpPr txBox="1">
            <a:spLocks noChangeArrowheads="1"/>
          </p:cNvSpPr>
          <p:nvPr/>
        </p:nvSpPr>
        <p:spPr bwMode="auto">
          <a:xfrm>
            <a:off x="5616116" y="1592796"/>
            <a:ext cx="3527884" cy="830997"/>
          </a:xfrm>
          <a:prstGeom prst="rect">
            <a:avLst/>
          </a:prstGeom>
          <a:noFill/>
          <a:ln w="9525">
            <a:noFill/>
            <a:miter lim="800000"/>
            <a:headEnd/>
            <a:tailEnd/>
          </a:ln>
        </p:spPr>
        <p:txBody>
          <a:bodyPr wrap="square">
            <a:spAutoFit/>
          </a:bodyPr>
          <a:lstStyle/>
          <a:p>
            <a:pPr>
              <a:lnSpc>
                <a:spcPct val="150000"/>
              </a:lnSpc>
            </a:pPr>
            <a:r>
              <a:rPr lang="pt-PT" sz="1600" dirty="0" smtClean="0">
                <a:latin typeface="Calibri" pitchFamily="34" charset="0"/>
              </a:rPr>
              <a:t>1. </a:t>
            </a:r>
            <a:r>
              <a:rPr lang="pt-PT" sz="1600" dirty="0" err="1" smtClean="0">
                <a:latin typeface="Calibri" pitchFamily="34" charset="0"/>
              </a:rPr>
              <a:t>Cherenkov</a:t>
            </a:r>
            <a:r>
              <a:rPr lang="pt-PT" sz="1600" dirty="0" smtClean="0">
                <a:latin typeface="Calibri" pitchFamily="34" charset="0"/>
              </a:rPr>
              <a:t> Light</a:t>
            </a:r>
          </a:p>
          <a:p>
            <a:pPr>
              <a:lnSpc>
                <a:spcPct val="150000"/>
              </a:lnSpc>
            </a:pPr>
            <a:r>
              <a:rPr lang="pt-PT" sz="1600" dirty="0" smtClean="0">
                <a:latin typeface="Calibri" pitchFamily="34" charset="0"/>
              </a:rPr>
              <a:t>2. </a:t>
            </a:r>
            <a:r>
              <a:rPr lang="pt-PT" sz="1600" dirty="0" err="1" smtClean="0">
                <a:latin typeface="Calibri" pitchFamily="34" charset="0"/>
              </a:rPr>
              <a:t>Fluorescence</a:t>
            </a:r>
            <a:r>
              <a:rPr lang="pt-PT" sz="1600" dirty="0" smtClean="0">
                <a:latin typeface="Calibri" pitchFamily="34" charset="0"/>
              </a:rPr>
              <a:t> Light in Nitrogen</a:t>
            </a:r>
            <a:endParaRPr lang="pt-PT" sz="1600" dirty="0">
              <a:latin typeface="Calibri" pitchFamily="34" charset="0"/>
            </a:endParaRPr>
          </a:p>
        </p:txBody>
      </p:sp>
      <mc:AlternateContent xmlns:mc="http://schemas.openxmlformats.org/markup-compatibility/2006">
        <mc:Choice xmlns:a14="http://schemas.microsoft.com/office/drawing/2010/main" Requires="a14">
          <p:sp>
            <p:nvSpPr>
              <p:cNvPr id="20" name="TextBox 19"/>
              <p:cNvSpPr txBox="1"/>
              <p:nvPr/>
            </p:nvSpPr>
            <p:spPr>
              <a:xfrm>
                <a:off x="5061043" y="4425817"/>
                <a:ext cx="2916324" cy="2123658"/>
              </a:xfrm>
              <a:prstGeom prst="rect">
                <a:avLst/>
              </a:prstGeom>
              <a:noFill/>
            </p:spPr>
            <p:txBody>
              <a:bodyPr wrap="square" rtlCol="0">
                <a:spAutoFit/>
              </a:bodyPr>
              <a:lstStyle/>
              <a:p>
                <a:pPr algn="ctr"/>
                <a:r>
                  <a:rPr lang="en-GB" sz="1600" dirty="0" smtClean="0">
                    <a:solidFill>
                      <a:schemeClr val="bg2">
                        <a:lumMod val="25000"/>
                      </a:schemeClr>
                    </a:solidFill>
                  </a:rPr>
                  <a:t>Cosmic Ray Primary Energy</a:t>
                </a:r>
              </a:p>
              <a:p>
                <a:pPr algn="ctr"/>
                <a:endParaRPr lang="en-GB" sz="1600" dirty="0" smtClean="0">
                  <a:solidFill>
                    <a:schemeClr val="bg2">
                      <a:lumMod val="25000"/>
                    </a:schemeClr>
                  </a:solidFill>
                </a:endParaRPr>
              </a:p>
              <a:p>
                <a:pPr algn="ctr"/>
                <a:endParaRPr lang="en-GB" sz="1600" dirty="0" smtClean="0">
                  <a:solidFill>
                    <a:schemeClr val="bg2">
                      <a:lumMod val="25000"/>
                    </a:schemeClr>
                  </a:solidFill>
                </a:endParaRPr>
              </a:p>
              <a:p>
                <a:pPr algn="ctr"/>
                <a:r>
                  <a:rPr lang="en-GB" sz="1600" dirty="0" smtClean="0">
                    <a:solidFill>
                      <a:schemeClr val="bg2">
                        <a:lumMod val="25000"/>
                      </a:schemeClr>
                    </a:solidFill>
                  </a:rPr>
                  <a:t>Quasi calorimetric energy </a:t>
                </a:r>
                <a:r>
                  <a:rPr lang="en-GB" sz="1600" dirty="0" smtClean="0">
                    <a:solidFill>
                      <a:schemeClr val="bg2">
                        <a:lumMod val="25000"/>
                      </a:schemeClr>
                    </a:solidFill>
                  </a:rPr>
                  <a:t>measurement </a:t>
                </a:r>
                <a:r>
                  <a:rPr lang="en-GB" sz="1200" dirty="0" smtClean="0">
                    <a:solidFill>
                      <a:schemeClr val="bg2">
                        <a:lumMod val="25000"/>
                      </a:schemeClr>
                    </a:solidFill>
                  </a:rPr>
                  <a:t>in the atmosphere</a:t>
                </a:r>
              </a:p>
              <a:p>
                <a:pPr algn="ctr"/>
                <a14:m>
                  <m:oMathPara xmlns:m="http://schemas.openxmlformats.org/officeDocument/2006/math">
                    <m:oMathParaPr>
                      <m:jc m:val="centerGroup"/>
                    </m:oMathParaPr>
                    <m:oMath xmlns:m="http://schemas.openxmlformats.org/officeDocument/2006/math">
                      <m:r>
                        <a:rPr lang="en-GB" i="1" smtClean="0">
                          <a:solidFill>
                            <a:schemeClr val="bg2">
                              <a:lumMod val="25000"/>
                            </a:schemeClr>
                          </a:solidFill>
                          <a:latin typeface="Cambria Math" panose="02040503050406030204" pitchFamily="18" charset="0"/>
                          <a:ea typeface="Cambria Math" panose="02040503050406030204" pitchFamily="18" charset="0"/>
                        </a:rPr>
                        <m:t>∝</m:t>
                      </m:r>
                    </m:oMath>
                  </m:oMathPara>
                </a14:m>
                <a:endParaRPr lang="en-GB" dirty="0" smtClean="0">
                  <a:solidFill>
                    <a:schemeClr val="bg2">
                      <a:lumMod val="25000"/>
                    </a:schemeClr>
                  </a:solidFill>
                </a:endParaRPr>
              </a:p>
              <a:p>
                <a:pPr algn="ctr"/>
                <a:r>
                  <a:rPr lang="en-GB" sz="1600" dirty="0" smtClean="0">
                    <a:solidFill>
                      <a:schemeClr val="bg2">
                        <a:lumMod val="25000"/>
                      </a:schemeClr>
                    </a:solidFill>
                  </a:rPr>
                  <a:t>Fluorescence light</a:t>
                </a:r>
                <a:endParaRPr lang="en-GB" sz="1600" dirty="0">
                  <a:solidFill>
                    <a:schemeClr val="bg2">
                      <a:lumMod val="25000"/>
                    </a:schemeClr>
                  </a:solidFill>
                </a:endParaRPr>
              </a:p>
              <a:p>
                <a:pPr algn="ctr"/>
                <a:endParaRPr lang="en-GB" sz="1600" dirty="0">
                  <a:solidFill>
                    <a:schemeClr val="bg2">
                      <a:lumMod val="25000"/>
                    </a:schemeClr>
                  </a:solidFill>
                </a:endParaRPr>
              </a:p>
            </p:txBody>
          </p:sp>
        </mc:Choice>
        <mc:Fallback>
          <p:sp>
            <p:nvSpPr>
              <p:cNvPr id="20" name="TextBox 19"/>
              <p:cNvSpPr txBox="1">
                <a:spLocks noRot="1" noChangeAspect="1" noMove="1" noResize="1" noEditPoints="1" noAdjustHandles="1" noChangeArrowheads="1" noChangeShapeType="1" noTextEdit="1"/>
              </p:cNvSpPr>
              <p:nvPr/>
            </p:nvSpPr>
            <p:spPr>
              <a:xfrm>
                <a:off x="5061043" y="4425817"/>
                <a:ext cx="2916324" cy="2123658"/>
              </a:xfrm>
              <a:prstGeom prst="rect">
                <a:avLst/>
              </a:prstGeom>
              <a:blipFill rotWithShape="0">
                <a:blip r:embed="rId4"/>
                <a:stretch>
                  <a:fillRect t="-862"/>
                </a:stretch>
              </a:blipFill>
            </p:spPr>
            <p:txBody>
              <a:bodyPr/>
              <a:lstStyle/>
              <a:p>
                <a:r>
                  <a:rPr lang="en-US">
                    <a:noFill/>
                  </a:rPr>
                  <a:t> </a:t>
                </a:r>
              </a:p>
            </p:txBody>
          </p:sp>
        </mc:Fallback>
      </mc:AlternateContent>
      <p:sp>
        <p:nvSpPr>
          <p:cNvPr id="21" name="Left Arrow 20"/>
          <p:cNvSpPr/>
          <p:nvPr/>
        </p:nvSpPr>
        <p:spPr>
          <a:xfrm rot="16200000">
            <a:off x="6276449" y="4839863"/>
            <a:ext cx="432048" cy="252028"/>
          </a:xfrm>
          <a:prstGeom prst="leftArrow">
            <a:avLst/>
          </a:prstGeom>
          <a:solidFill>
            <a:srgbClr val="25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3" name="Content Placeholder 2"/>
          <p:cNvSpPr txBox="1">
            <a:spLocks/>
          </p:cNvSpPr>
          <p:nvPr/>
        </p:nvSpPr>
        <p:spPr>
          <a:xfrm>
            <a:off x="4699322" y="2585926"/>
            <a:ext cx="3732982" cy="396044"/>
          </a:xfrm>
          <a:prstGeom prst="rect">
            <a:avLst/>
          </a:prstGeom>
        </p:spPr>
        <p:txBody>
          <a:bodyPr vert="horz" lIns="91440" tIns="45720" rIns="91440" bIns="45720" rtlCol="0">
            <a:noAutofit/>
          </a:bodyPr>
          <a:lstStyle/>
          <a:p>
            <a:pPr marL="342900" indent="-342900">
              <a:spcBef>
                <a:spcPct val="20000"/>
              </a:spcBef>
              <a:buFont typeface="Wingdings" panose="05000000000000000000" pitchFamily="2" charset="2"/>
              <a:buChar char="q"/>
            </a:pPr>
            <a:r>
              <a:rPr lang="en-GB" sz="2000" b="1" dirty="0">
                <a:solidFill>
                  <a:srgbClr val="C00000"/>
                </a:solidFill>
              </a:rPr>
              <a:t>Through particles that reach the </a:t>
            </a:r>
            <a:r>
              <a:rPr lang="en-GB" sz="2000" b="1" dirty="0" smtClean="0">
                <a:solidFill>
                  <a:srgbClr val="C00000"/>
                </a:solidFill>
              </a:rPr>
              <a:t>ground </a:t>
            </a:r>
            <a:r>
              <a:rPr lang="en-GB" sz="1400" b="1" dirty="0" smtClean="0">
                <a:solidFill>
                  <a:srgbClr val="C00000"/>
                </a:solidFill>
              </a:rPr>
              <a:t>with surface detectors</a:t>
            </a:r>
            <a:endParaRPr lang="en-GB" sz="2000" b="1" dirty="0">
              <a:solidFill>
                <a:srgbClr val="C00000"/>
              </a:solidFill>
            </a:endParaRPr>
          </a:p>
        </p:txBody>
      </p:sp>
      <p:pic>
        <p:nvPicPr>
          <p:cNvPr id="6" name="Picture 5"/>
          <p:cNvPicPr>
            <a:picLocks noChangeAspect="1" noChangeArrowheads="1"/>
          </p:cNvPicPr>
          <p:nvPr/>
        </p:nvPicPr>
        <p:blipFill>
          <a:blip r:embed="rId5" cstate="print"/>
          <a:srcRect/>
          <a:stretch>
            <a:fillRect/>
          </a:stretch>
        </p:blipFill>
        <p:spPr bwMode="auto">
          <a:xfrm>
            <a:off x="737988" y="921747"/>
            <a:ext cx="3779592" cy="3191329"/>
          </a:xfrm>
          <a:prstGeom prst="rect">
            <a:avLst/>
          </a:prstGeom>
          <a:noFill/>
          <a:ln w="9525">
            <a:noFill/>
            <a:miter lim="800000"/>
            <a:headEnd/>
            <a:tailEnd/>
          </a:ln>
        </p:spPr>
      </p:pic>
      <p:cxnSp>
        <p:nvCxnSpPr>
          <p:cNvPr id="16" name="Straight Arrow Connector 15"/>
          <p:cNvCxnSpPr/>
          <p:nvPr/>
        </p:nvCxnSpPr>
        <p:spPr>
          <a:xfrm>
            <a:off x="2856127" y="2362081"/>
            <a:ext cx="423628" cy="395386"/>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743159" y="2503291"/>
            <a:ext cx="423628" cy="395386"/>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630192" y="2644500"/>
            <a:ext cx="423628" cy="395386"/>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771401" y="2117136"/>
            <a:ext cx="1044948" cy="461665"/>
          </a:xfrm>
          <a:prstGeom prst="rect">
            <a:avLst/>
          </a:prstGeom>
          <a:noFill/>
        </p:spPr>
        <p:txBody>
          <a:bodyPr wrap="square" rtlCol="0">
            <a:spAutoFit/>
          </a:bodyPr>
          <a:lstStyle/>
          <a:p>
            <a:pPr algn="ctr"/>
            <a:r>
              <a:rPr lang="en-GB" sz="1200" dirty="0" smtClean="0">
                <a:solidFill>
                  <a:srgbClr val="0000FF"/>
                </a:solidFill>
              </a:rPr>
              <a:t>Fluorescence Light</a:t>
            </a:r>
            <a:endParaRPr lang="en-GB" sz="1200" dirty="0">
              <a:solidFill>
                <a:srgbClr val="0000FF"/>
              </a:solidFill>
            </a:endParaRPr>
          </a:p>
        </p:txBody>
      </p:sp>
      <p:cxnSp>
        <p:nvCxnSpPr>
          <p:cNvPr id="24" name="Straight Arrow Connector 23"/>
          <p:cNvCxnSpPr/>
          <p:nvPr/>
        </p:nvCxnSpPr>
        <p:spPr>
          <a:xfrm rot="5400000">
            <a:off x="1712925" y="2517412"/>
            <a:ext cx="423628" cy="395386"/>
          </a:xfrm>
          <a:prstGeom prst="straightConnector1">
            <a:avLst/>
          </a:prstGeom>
          <a:ln w="3175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295157" y="2065187"/>
            <a:ext cx="1044948" cy="461665"/>
          </a:xfrm>
          <a:prstGeom prst="rect">
            <a:avLst/>
          </a:prstGeom>
          <a:noFill/>
        </p:spPr>
        <p:txBody>
          <a:bodyPr wrap="square" rtlCol="0">
            <a:spAutoFit/>
          </a:bodyPr>
          <a:lstStyle/>
          <a:p>
            <a:pPr algn="ctr"/>
            <a:r>
              <a:rPr lang="en-GB" sz="1200" dirty="0" smtClean="0">
                <a:solidFill>
                  <a:srgbClr val="FFC000"/>
                </a:solidFill>
              </a:rPr>
              <a:t>Cherenkov </a:t>
            </a:r>
            <a:br>
              <a:rPr lang="en-GB" sz="1200" dirty="0" smtClean="0">
                <a:solidFill>
                  <a:srgbClr val="FFC000"/>
                </a:solidFill>
              </a:rPr>
            </a:br>
            <a:r>
              <a:rPr lang="en-GB" sz="1200" dirty="0" smtClean="0">
                <a:solidFill>
                  <a:srgbClr val="FFC000"/>
                </a:solidFill>
              </a:rPr>
              <a:t>Light</a:t>
            </a:r>
            <a:endParaRPr lang="en-GB" sz="1200" dirty="0">
              <a:solidFill>
                <a:srgbClr val="FFC000"/>
              </a:solidFill>
            </a:endParaRPr>
          </a:p>
        </p:txBody>
      </p:sp>
      <p:sp>
        <p:nvSpPr>
          <p:cNvPr id="31" name="Content Placeholder 2"/>
          <p:cNvSpPr txBox="1">
            <a:spLocks/>
          </p:cNvSpPr>
          <p:nvPr/>
        </p:nvSpPr>
        <p:spPr>
          <a:xfrm>
            <a:off x="4843362" y="3218740"/>
            <a:ext cx="3732982" cy="840830"/>
          </a:xfrm>
          <a:prstGeom prst="rect">
            <a:avLst/>
          </a:prstGeom>
        </p:spPr>
        <p:txBody>
          <a:bodyPr vert="horz" lIns="91440" tIns="45720" rIns="91440" bIns="45720" rtlCol="0">
            <a:noAutofit/>
          </a:bodyPr>
          <a:lstStyle/>
          <a:p>
            <a:pPr marL="800100" lvl="1" indent="-342900">
              <a:buFont typeface="Wingdings" panose="05000000000000000000" pitchFamily="2" charset="2"/>
              <a:buChar char="Ø"/>
            </a:pPr>
            <a:r>
              <a:rPr lang="en-GB" sz="2000" dirty="0" smtClean="0">
                <a:solidFill>
                  <a:srgbClr val="FF0000"/>
                </a:solidFill>
                <a:latin typeface="Tw Cen MT" panose="020B0602020104020603" pitchFamily="34" charset="0"/>
              </a:rPr>
              <a:t>Electromagnetic component</a:t>
            </a:r>
          </a:p>
          <a:p>
            <a:pPr marL="800100" lvl="1" indent="-342900">
              <a:buFont typeface="Wingdings" panose="05000000000000000000" pitchFamily="2" charset="2"/>
              <a:buChar char="Ø"/>
            </a:pPr>
            <a:r>
              <a:rPr lang="en-GB" sz="2000" dirty="0" smtClean="0">
                <a:solidFill>
                  <a:srgbClr val="0070C0"/>
                </a:solidFill>
                <a:latin typeface="Tw Cen MT" panose="020B0602020104020603" pitchFamily="34" charset="0"/>
              </a:rPr>
              <a:t>PLUS </a:t>
            </a:r>
            <a:r>
              <a:rPr lang="en-GB" sz="2000" dirty="0" err="1" smtClean="0">
                <a:solidFill>
                  <a:srgbClr val="0070C0"/>
                </a:solidFill>
                <a:latin typeface="Tw Cen MT" panose="020B0602020104020603" pitchFamily="34" charset="0"/>
              </a:rPr>
              <a:t>Muonic</a:t>
            </a:r>
            <a:r>
              <a:rPr lang="en-GB" sz="2000" dirty="0" smtClean="0">
                <a:solidFill>
                  <a:srgbClr val="0070C0"/>
                </a:solidFill>
                <a:latin typeface="Tw Cen MT" panose="020B0602020104020603" pitchFamily="34" charset="0"/>
              </a:rPr>
              <a:t> component</a:t>
            </a:r>
            <a:endParaRPr lang="en-GB" sz="2000" dirty="0">
              <a:solidFill>
                <a:srgbClr val="0070C0"/>
              </a:solidFill>
              <a:latin typeface="Tw Cen MT" panose="020B0602020104020603" pitchFamily="34" charset="0"/>
            </a:endParaRPr>
          </a:p>
        </p:txBody>
      </p:sp>
      <p:cxnSp>
        <p:nvCxnSpPr>
          <p:cNvPr id="32" name="Straight Arrow Connector 31"/>
          <p:cNvCxnSpPr/>
          <p:nvPr/>
        </p:nvCxnSpPr>
        <p:spPr>
          <a:xfrm flipH="1">
            <a:off x="1879446" y="2644500"/>
            <a:ext cx="313590" cy="434819"/>
          </a:xfrm>
          <a:prstGeom prst="straightConnector1">
            <a:avLst/>
          </a:prstGeom>
          <a:ln w="3175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122432" y="2641267"/>
            <a:ext cx="181234" cy="514088"/>
          </a:xfrm>
          <a:prstGeom prst="straightConnector1">
            <a:avLst/>
          </a:prstGeom>
          <a:ln w="3175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Slide Number Placeholder 36"/>
          <p:cNvSpPr>
            <a:spLocks noGrp="1"/>
          </p:cNvSpPr>
          <p:nvPr>
            <p:ph type="sldNum" sz="quarter" idx="12"/>
          </p:nvPr>
        </p:nvSpPr>
        <p:spPr/>
        <p:txBody>
          <a:bodyPr/>
          <a:lstStyle/>
          <a:p>
            <a:fld id="{8745C66F-FC7B-4C52-931F-EAABACA1CBDF}" type="slidenum">
              <a:rPr lang="en-US" smtClean="0"/>
              <a:pPr/>
              <a:t>4</a:t>
            </a:fld>
            <a:endParaRPr lang="en-US" dirty="0"/>
          </a:p>
        </p:txBody>
      </p:sp>
      <p:cxnSp>
        <p:nvCxnSpPr>
          <p:cNvPr id="22" name="Straight Arrow Connector 21"/>
          <p:cNvCxnSpPr/>
          <p:nvPr/>
        </p:nvCxnSpPr>
        <p:spPr>
          <a:xfrm>
            <a:off x="737988" y="2715105"/>
            <a:ext cx="306282" cy="155360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595404" y="3555434"/>
            <a:ext cx="458436" cy="79156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66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strips(downLeft)">
                                      <p:cBhvr>
                                        <p:cTn id="13" dur="500"/>
                                        <p:tgtEl>
                                          <p:spTgt spid="34"/>
                                        </p:tgtEl>
                                      </p:cBhvr>
                                    </p:animEffect>
                                  </p:childTnLst>
                                </p:cTn>
                              </p:par>
                              <p:par>
                                <p:cTn id="14" presetID="18" presetClass="entr" presetSubtype="12"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strips(downLeft)">
                                      <p:cBhvr>
                                        <p:cTn id="16" dur="500"/>
                                        <p:tgtEl>
                                          <p:spTgt spid="32"/>
                                        </p:tgtEl>
                                      </p:cBhvr>
                                    </p:animEffect>
                                  </p:childTnLst>
                                </p:cTn>
                              </p:par>
                              <p:par>
                                <p:cTn id="17" presetID="18" presetClass="entr" presetSubtype="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strips(downRight)">
                                      <p:cBhvr>
                                        <p:cTn id="19" dur="500"/>
                                        <p:tgtEl>
                                          <p:spTgt spid="18"/>
                                        </p:tgtEl>
                                      </p:cBhvr>
                                    </p:animEffect>
                                  </p:childTnLst>
                                </p:cTn>
                              </p:par>
                              <p:par>
                                <p:cTn id="20" presetID="18" presetClass="entr" presetSubtype="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strips(downRight)">
                                      <p:cBhvr>
                                        <p:cTn id="22" dur="500"/>
                                        <p:tgtEl>
                                          <p:spTgt spid="17"/>
                                        </p:tgtEl>
                                      </p:cBhvr>
                                    </p:animEffect>
                                  </p:childTnLst>
                                </p:cTn>
                              </p:par>
                              <p:par>
                                <p:cTn id="23" presetID="18" presetClass="entr" presetSubtype="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strips(downRight)">
                                      <p:cBhvr>
                                        <p:cTn id="25" dur="500"/>
                                        <p:tgtEl>
                                          <p:spTgt spid="16"/>
                                        </p:tgtEl>
                                      </p:cBhvr>
                                    </p:animEffect>
                                  </p:childTnLst>
                                </p:cTn>
                              </p:par>
                              <p:par>
                                <p:cTn id="26" presetID="18" presetClass="entr" presetSubtype="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strips(downRight)">
                                      <p:cBhvr>
                                        <p:cTn id="28" dur="500"/>
                                        <p:tgtEl>
                                          <p:spTgt spid="19"/>
                                        </p:tgtEl>
                                      </p:cBhvr>
                                    </p:animEffect>
                                  </p:childTnLst>
                                </p:cTn>
                              </p:par>
                              <p:par>
                                <p:cTn id="29" presetID="18" presetClass="entr" presetSubtype="12"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strips(downLeft)">
                                      <p:cBhvr>
                                        <p:cTn id="31" dur="500"/>
                                        <p:tgtEl>
                                          <p:spTgt spid="24"/>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strips(downLeft)">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300"/>
                                        <p:tgtEl>
                                          <p:spTgt spid="21"/>
                                        </p:tgtEl>
                                        <p:attrNameLst>
                                          <p:attrName>ppt_y</p:attrName>
                                        </p:attrNameLst>
                                      </p:cBhvr>
                                      <p:tavLst>
                                        <p:tav tm="0">
                                          <p:val>
                                            <p:strVal val="#ppt_y-#ppt_h*1.125000"/>
                                          </p:val>
                                        </p:tav>
                                        <p:tav tm="100000">
                                          <p:val>
                                            <p:strVal val="#ppt_y"/>
                                          </p:val>
                                        </p:tav>
                                      </p:tavLst>
                                    </p:anim>
                                    <p:animEffect transition="in" filter="wipe(down)">
                                      <p:cBhvr>
                                        <p:cTn id="44" dur="300"/>
                                        <p:tgtEl>
                                          <p:spTgt spid="21"/>
                                        </p:tgtEl>
                                      </p:cBhvr>
                                    </p:animEffec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2" presetClass="entr" presetSubtype="1"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slide(fromTop)">
                                      <p:cBhvr>
                                        <p:cTn id="57" dur="500"/>
                                        <p:tgtEl>
                                          <p:spTgt spid="22"/>
                                        </p:tgtEl>
                                      </p:cBhvr>
                                    </p:animEffect>
                                  </p:childTnLst>
                                </p:cTn>
                              </p:par>
                              <p:par>
                                <p:cTn id="58" presetID="12" presetClass="entr" presetSubtype="2"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p:tgtEl>
                                          <p:spTgt spid="29"/>
                                        </p:tgtEl>
                                        <p:attrNameLst>
                                          <p:attrName>ppt_x</p:attrName>
                                        </p:attrNameLst>
                                      </p:cBhvr>
                                      <p:tavLst>
                                        <p:tav tm="0">
                                          <p:val>
                                            <p:strVal val="#ppt_x+#ppt_w*1.125000"/>
                                          </p:val>
                                        </p:tav>
                                        <p:tav tm="100000">
                                          <p:val>
                                            <p:strVal val="#ppt_x"/>
                                          </p:val>
                                        </p:tav>
                                      </p:tavLst>
                                    </p:anim>
                                    <p:animEffect transition="in" filter="wipe(left)">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left)">
                                      <p:cBhvr>
                                        <p:cTn id="66" dur="500"/>
                                        <p:tgtEl>
                                          <p:spTgt spid="23"/>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left)">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4" grpId="0"/>
      <p:bldP spid="15" grpId="0"/>
      <p:bldP spid="20" grpId="0"/>
      <p:bldP spid="21" grpId="0" animBg="1"/>
      <p:bldP spid="23" grpId="0"/>
      <p:bldP spid="19" grpId="0"/>
      <p:bldP spid="25"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normAutofit/>
          </a:bodyPr>
          <a:lstStyle/>
          <a:p>
            <a:r>
              <a:rPr lang="pt-PT" sz="2400" dirty="0" smtClean="0"/>
              <a:t>João Espadanal</a:t>
            </a:r>
            <a:endParaRPr lang="pt-PT" sz="2400" dirty="0"/>
          </a:p>
        </p:txBody>
      </p:sp>
      <p:sp>
        <p:nvSpPr>
          <p:cNvPr id="7" name="Content Placeholder 6"/>
          <p:cNvSpPr>
            <a:spLocks noGrp="1"/>
          </p:cNvSpPr>
          <p:nvPr>
            <p:ph sz="quarter" idx="14"/>
          </p:nvPr>
        </p:nvSpPr>
        <p:spPr/>
        <p:txBody>
          <a:bodyPr/>
          <a:lstStyle/>
          <a:p>
            <a:r>
              <a:rPr lang="pt-PT" dirty="0" smtClean="0"/>
              <a:t>2nd </a:t>
            </a:r>
            <a:r>
              <a:rPr lang="pt-PT" dirty="0" err="1" smtClean="0"/>
              <a:t>July</a:t>
            </a:r>
            <a:r>
              <a:rPr lang="pt-PT" dirty="0" smtClean="0"/>
              <a:t> 2015</a:t>
            </a:r>
            <a:endParaRPr lang="pt-PT" dirty="0"/>
          </a:p>
        </p:txBody>
      </p:sp>
      <p:sp>
        <p:nvSpPr>
          <p:cNvPr id="4" name="Title 3"/>
          <p:cNvSpPr>
            <a:spLocks noGrp="1"/>
          </p:cNvSpPr>
          <p:nvPr>
            <p:ph type="ctrTitle"/>
          </p:nvPr>
        </p:nvSpPr>
        <p:spPr/>
        <p:txBody>
          <a:bodyPr>
            <a:noAutofit/>
          </a:bodyPr>
          <a:lstStyle/>
          <a:p>
            <a:pPr algn="ctr"/>
            <a:r>
              <a:rPr lang="en-GB" sz="3400" dirty="0"/>
              <a:t>Study of the longitudinal and transverse cosmic </a:t>
            </a:r>
            <a:r>
              <a:rPr lang="en-GB" sz="3400" dirty="0" smtClean="0"/>
              <a:t>ray shower profiles </a:t>
            </a:r>
            <a:br>
              <a:rPr lang="en-GB" sz="3400" dirty="0" smtClean="0"/>
            </a:br>
            <a:r>
              <a:rPr lang="en-GB" sz="3400" dirty="0" smtClean="0"/>
              <a:t>at </a:t>
            </a:r>
            <a:r>
              <a:rPr lang="en-GB" sz="3400" dirty="0"/>
              <a:t>the Pierre Auger </a:t>
            </a:r>
            <a:r>
              <a:rPr lang="en-GB" sz="3400" dirty="0" smtClean="0"/>
              <a:t>observatory</a:t>
            </a:r>
            <a:endParaRPr lang="pt-PT" sz="34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5970" y="-1040257"/>
            <a:ext cx="3889473" cy="91344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3470" y="6006260"/>
            <a:ext cx="1175350" cy="44181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3470" y="4876407"/>
            <a:ext cx="952500" cy="642938"/>
          </a:xfrm>
          <a:prstGeom prst="rect">
            <a:avLst/>
          </a:prstGeom>
        </p:spPr>
      </p:pic>
      <p:pic>
        <p:nvPicPr>
          <p:cNvPr id="13" name="Picture 1"/>
          <p:cNvPicPr>
            <a:picLocks noChangeAspect="1" noChangeArrowheads="1"/>
          </p:cNvPicPr>
          <p:nvPr/>
        </p:nvPicPr>
        <p:blipFill>
          <a:blip r:embed="rId6" cstate="print"/>
          <a:srcRect/>
          <a:stretch>
            <a:fillRect/>
          </a:stretch>
        </p:blipFill>
        <p:spPr bwMode="auto">
          <a:xfrm>
            <a:off x="7993940" y="4827898"/>
            <a:ext cx="807010" cy="1620180"/>
          </a:xfrm>
          <a:prstGeom prst="rect">
            <a:avLst/>
          </a:prstGeom>
          <a:noFill/>
          <a:ln w="9525">
            <a:noFill/>
            <a:miter lim="800000"/>
            <a:headEnd/>
            <a:tailEnd/>
          </a:ln>
        </p:spPr>
      </p:pic>
      <p:sp>
        <p:nvSpPr>
          <p:cNvPr id="14" name="Content Placeholder 5"/>
          <p:cNvSpPr txBox="1">
            <a:spLocks/>
          </p:cNvSpPr>
          <p:nvPr/>
        </p:nvSpPr>
        <p:spPr>
          <a:xfrm>
            <a:off x="2733758" y="4503333"/>
            <a:ext cx="3672408" cy="422980"/>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a:solidFill>
                  <a:srgbClr val="54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PT" sz="1800" dirty="0" err="1"/>
              <a:t>Phd</a:t>
            </a:r>
            <a:r>
              <a:rPr lang="pt-PT" sz="1800" dirty="0"/>
              <a:t> </a:t>
            </a:r>
            <a:r>
              <a:rPr lang="pt-PT" sz="1800" dirty="0" err="1"/>
              <a:t>Thesis</a:t>
            </a:r>
            <a:r>
              <a:rPr lang="pt-PT" sz="1800" dirty="0"/>
              <a:t> in </a:t>
            </a:r>
            <a:r>
              <a:rPr lang="pt-PT" sz="1800" dirty="0" err="1"/>
              <a:t>Physics</a:t>
            </a:r>
            <a:endParaRPr lang="pt-PT" sz="1800" dirty="0"/>
          </a:p>
        </p:txBody>
      </p:sp>
      <p:pic>
        <p:nvPicPr>
          <p:cNvPr id="15" name="Picture 3" descr="C:\Users\João\Documents\Phd\seminarios\imagens\Untitled.png"/>
          <p:cNvPicPr>
            <a:picLocks noChangeAspect="1" noChangeArrowheads="1"/>
          </p:cNvPicPr>
          <p:nvPr/>
        </p:nvPicPr>
        <p:blipFill>
          <a:blip r:embed="rId7" cstate="print"/>
          <a:srcRect/>
          <a:stretch>
            <a:fillRect/>
          </a:stretch>
        </p:blipFill>
        <p:spPr bwMode="auto">
          <a:xfrm>
            <a:off x="1817155" y="173108"/>
            <a:ext cx="4536504" cy="1600050"/>
          </a:xfrm>
          <a:prstGeom prst="rect">
            <a:avLst/>
          </a:prstGeom>
          <a:noFill/>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9209" t="31248" r="19173" b="32357"/>
          <a:stretch/>
        </p:blipFill>
        <p:spPr>
          <a:xfrm>
            <a:off x="816851" y="5298634"/>
            <a:ext cx="1762997" cy="735860"/>
          </a:xfrm>
          <a:prstGeom prst="rect">
            <a:avLst/>
          </a:prstGeom>
        </p:spPr>
      </p:pic>
      <p:sp>
        <p:nvSpPr>
          <p:cNvPr id="19" name="Content Placeholder 5"/>
          <p:cNvSpPr txBox="1">
            <a:spLocks/>
          </p:cNvSpPr>
          <p:nvPr/>
        </p:nvSpPr>
        <p:spPr>
          <a:xfrm>
            <a:off x="2758833" y="4875654"/>
            <a:ext cx="3672408" cy="422980"/>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a:solidFill>
                  <a:srgbClr val="54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PT" sz="1800" dirty="0">
                <a:solidFill>
                  <a:schemeClr val="tx1"/>
                </a:solidFill>
              </a:rPr>
              <a:t>Supervisor: </a:t>
            </a:r>
            <a:r>
              <a:rPr lang="pt-PT" sz="1800" b="0" dirty="0">
                <a:solidFill>
                  <a:schemeClr val="tx1"/>
                </a:solidFill>
              </a:rPr>
              <a:t>Mário Pimenta</a:t>
            </a:r>
          </a:p>
        </p:txBody>
      </p:sp>
    </p:spTree>
    <p:extLst>
      <p:ext uri="{BB962C8B-B14F-4D97-AF65-F5344CB8AC3E}">
        <p14:creationId xmlns:p14="http://schemas.microsoft.com/office/powerpoint/2010/main" val="16627019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Backup: Auger Data</a:t>
            </a:r>
            <a:endParaRPr lang="en-US" dirty="0"/>
          </a:p>
        </p:txBody>
      </p:sp>
    </p:spTree>
    <p:extLst>
      <p:ext uri="{BB962C8B-B14F-4D97-AF65-F5344CB8AC3E}">
        <p14:creationId xmlns:p14="http://schemas.microsoft.com/office/powerpoint/2010/main" val="19477032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solidFill>
                  <a:prstClr val="white"/>
                </a:solidFill>
              </a:rPr>
              <a:t>The Energy Scale of the Pierre Auger Observatory</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42</a:t>
            </a:fld>
            <a:endParaRPr lang="en-US" dirty="0"/>
          </a:p>
        </p:txBody>
      </p:sp>
      <p:pic>
        <p:nvPicPr>
          <p:cNvPr id="7" name="Picture 6"/>
          <p:cNvPicPr>
            <a:picLocks noChangeAspect="1"/>
          </p:cNvPicPr>
          <p:nvPr/>
        </p:nvPicPr>
        <p:blipFill>
          <a:blip r:embed="rId3"/>
          <a:stretch>
            <a:fillRect/>
          </a:stretch>
        </p:blipFill>
        <p:spPr>
          <a:xfrm>
            <a:off x="5190053" y="2289280"/>
            <a:ext cx="3234375" cy="2295667"/>
          </a:xfrm>
          <a:prstGeom prst="rect">
            <a:avLst/>
          </a:prstGeom>
        </p:spPr>
      </p:pic>
      <p:pic>
        <p:nvPicPr>
          <p:cNvPr id="8" name="Picture 7"/>
          <p:cNvPicPr>
            <a:picLocks noChangeAspect="1"/>
          </p:cNvPicPr>
          <p:nvPr/>
        </p:nvPicPr>
        <p:blipFill>
          <a:blip r:embed="rId4"/>
          <a:stretch>
            <a:fillRect/>
          </a:stretch>
        </p:blipFill>
        <p:spPr>
          <a:xfrm>
            <a:off x="468313" y="2289280"/>
            <a:ext cx="3415500" cy="3841201"/>
          </a:xfrm>
          <a:prstGeom prst="rect">
            <a:avLst/>
          </a:prstGeom>
        </p:spPr>
      </p:pic>
      <p:sp>
        <p:nvSpPr>
          <p:cNvPr id="9" name="Rounded Rectangle 8"/>
          <p:cNvSpPr/>
          <p:nvPr/>
        </p:nvSpPr>
        <p:spPr>
          <a:xfrm>
            <a:off x="468314" y="1775897"/>
            <a:ext cx="3415500" cy="42914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buFont typeface="Wingdings" panose="05000000000000000000" pitchFamily="2" charset="2"/>
              <a:buChar char="Ø"/>
            </a:pPr>
            <a:r>
              <a:rPr lang="pt-PT" b="0" dirty="0" smtClean="0">
                <a:solidFill>
                  <a:schemeClr val="bg1"/>
                </a:solidFill>
              </a:rPr>
              <a:t>FD </a:t>
            </a:r>
            <a:r>
              <a:rPr lang="pt-PT" b="0" dirty="0" err="1" smtClean="0">
                <a:solidFill>
                  <a:schemeClr val="bg1"/>
                </a:solidFill>
              </a:rPr>
              <a:t>energy</a:t>
            </a:r>
            <a:r>
              <a:rPr lang="pt-PT" b="0" dirty="0" smtClean="0">
                <a:solidFill>
                  <a:schemeClr val="bg1"/>
                </a:solidFill>
              </a:rPr>
              <a:t> </a:t>
            </a:r>
            <a:r>
              <a:rPr lang="pt-PT" b="0" dirty="0" err="1" smtClean="0">
                <a:solidFill>
                  <a:schemeClr val="bg1"/>
                </a:solidFill>
              </a:rPr>
              <a:t>uncertainty</a:t>
            </a:r>
            <a:endParaRPr lang="en-GB" dirty="0">
              <a:solidFill>
                <a:schemeClr val="bg1"/>
              </a:solidFill>
            </a:endParaRPr>
          </a:p>
        </p:txBody>
      </p:sp>
      <p:sp>
        <p:nvSpPr>
          <p:cNvPr id="10" name="Rounded Rectangle 9"/>
          <p:cNvSpPr/>
          <p:nvPr/>
        </p:nvSpPr>
        <p:spPr>
          <a:xfrm>
            <a:off x="5008928" y="1775897"/>
            <a:ext cx="3415500" cy="42914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buFont typeface="Wingdings" panose="05000000000000000000" pitchFamily="2" charset="2"/>
              <a:buChar char="Ø"/>
            </a:pPr>
            <a:r>
              <a:rPr lang="pt-PT" dirty="0">
                <a:solidFill>
                  <a:schemeClr val="bg1"/>
                </a:solidFill>
              </a:rPr>
              <a:t>S</a:t>
            </a:r>
            <a:r>
              <a:rPr lang="pt-PT" b="0" dirty="0" smtClean="0">
                <a:solidFill>
                  <a:schemeClr val="bg1"/>
                </a:solidFill>
              </a:rPr>
              <a:t>D </a:t>
            </a:r>
            <a:r>
              <a:rPr lang="pt-PT" b="0" dirty="0" err="1" smtClean="0">
                <a:solidFill>
                  <a:schemeClr val="bg1"/>
                </a:solidFill>
              </a:rPr>
              <a:t>energy</a:t>
            </a:r>
            <a:r>
              <a:rPr lang="pt-PT" b="0" dirty="0" smtClean="0">
                <a:solidFill>
                  <a:schemeClr val="bg1"/>
                </a:solidFill>
              </a:rPr>
              <a:t> </a:t>
            </a:r>
            <a:r>
              <a:rPr lang="pt-PT" b="0" dirty="0" err="1" smtClean="0">
                <a:solidFill>
                  <a:schemeClr val="bg1"/>
                </a:solidFill>
              </a:rPr>
              <a:t>uncertainty</a:t>
            </a:r>
            <a:endParaRPr lang="en-GB" dirty="0">
              <a:solidFill>
                <a:schemeClr val="bg1"/>
              </a:solidFill>
            </a:endParaRPr>
          </a:p>
        </p:txBody>
      </p:sp>
    </p:spTree>
    <p:extLst>
      <p:ext uri="{BB962C8B-B14F-4D97-AF65-F5344CB8AC3E}">
        <p14:creationId xmlns:p14="http://schemas.microsoft.com/office/powerpoint/2010/main" val="23833607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43</a:t>
            </a:fld>
            <a:endParaRPr lang="en-US" dirty="0"/>
          </a:p>
        </p:txBody>
      </p:sp>
      <p:pic>
        <p:nvPicPr>
          <p:cNvPr id="5" name="Picture 4"/>
          <p:cNvPicPr>
            <a:picLocks noChangeAspect="1"/>
          </p:cNvPicPr>
          <p:nvPr/>
        </p:nvPicPr>
        <p:blipFill>
          <a:blip r:embed="rId3"/>
          <a:stretch>
            <a:fillRect/>
          </a:stretch>
        </p:blipFill>
        <p:spPr>
          <a:xfrm>
            <a:off x="241539" y="1193004"/>
            <a:ext cx="3984750" cy="2024067"/>
          </a:xfrm>
          <a:prstGeom prst="rect">
            <a:avLst/>
          </a:prstGeom>
        </p:spPr>
      </p:pic>
      <p:sp>
        <p:nvSpPr>
          <p:cNvPr id="6" name="Rectangle 5"/>
          <p:cNvSpPr/>
          <p:nvPr/>
        </p:nvSpPr>
        <p:spPr>
          <a:xfrm>
            <a:off x="109728" y="1085088"/>
            <a:ext cx="725424" cy="3352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8447" y="2995803"/>
            <a:ext cx="2927841" cy="3352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907666" y="1193004"/>
            <a:ext cx="3078866" cy="523220"/>
          </a:xfrm>
          <a:prstGeom prst="rect">
            <a:avLst/>
          </a:prstGeom>
        </p:spPr>
        <p:txBody>
          <a:bodyPr wrap="square">
            <a:spAutoFit/>
          </a:bodyPr>
          <a:lstStyle/>
          <a:p>
            <a:r>
              <a:rPr lang="en-GB" sz="1400" dirty="0"/>
              <a:t>About 1/4 of the collected air showers have zenith </a:t>
            </a:r>
            <a:r>
              <a:rPr lang="en-GB" sz="1400" dirty="0" smtClean="0"/>
              <a:t>angles exceeding </a:t>
            </a:r>
            <a:r>
              <a:rPr lang="en-GB" sz="1400" dirty="0"/>
              <a:t>60◦.</a:t>
            </a:r>
            <a:endParaRPr lang="en-US" sz="1400" dirty="0"/>
          </a:p>
        </p:txBody>
      </p:sp>
    </p:spTree>
    <p:extLst>
      <p:ext uri="{BB962C8B-B14F-4D97-AF65-F5344CB8AC3E}">
        <p14:creationId xmlns:p14="http://schemas.microsoft.com/office/powerpoint/2010/main" val="16989732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44</a:t>
            </a:fld>
            <a:endParaRPr lang="en-US" dirty="0"/>
          </a:p>
        </p:txBody>
      </p:sp>
      <p:pic>
        <p:nvPicPr>
          <p:cNvPr id="5" name="Picture 4"/>
          <p:cNvPicPr>
            <a:picLocks noChangeAspect="1"/>
          </p:cNvPicPr>
          <p:nvPr/>
        </p:nvPicPr>
        <p:blipFill>
          <a:blip r:embed="rId3"/>
          <a:stretch>
            <a:fillRect/>
          </a:stretch>
        </p:blipFill>
        <p:spPr>
          <a:xfrm>
            <a:off x="2169409" y="2072708"/>
            <a:ext cx="4916251" cy="3627801"/>
          </a:xfrm>
          <a:prstGeom prst="rect">
            <a:avLst/>
          </a:prstGeom>
        </p:spPr>
      </p:pic>
    </p:spTree>
    <p:extLst>
      <p:ext uri="{BB962C8B-B14F-4D97-AF65-F5344CB8AC3E}">
        <p14:creationId xmlns:p14="http://schemas.microsoft.com/office/powerpoint/2010/main" val="36572883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45</a:t>
            </a:fld>
            <a:endParaRPr lang="en-US" dirty="0"/>
          </a:p>
        </p:txBody>
      </p:sp>
      <p:pic>
        <p:nvPicPr>
          <p:cNvPr id="5" name="Picture 4"/>
          <p:cNvPicPr>
            <a:picLocks noChangeAspect="1"/>
          </p:cNvPicPr>
          <p:nvPr/>
        </p:nvPicPr>
        <p:blipFill>
          <a:blip r:embed="rId3"/>
          <a:stretch>
            <a:fillRect/>
          </a:stretch>
        </p:blipFill>
        <p:spPr>
          <a:xfrm>
            <a:off x="1482434" y="1048645"/>
            <a:ext cx="6106107" cy="3186404"/>
          </a:xfrm>
          <a:prstGeom prst="rect">
            <a:avLst/>
          </a:prstGeom>
        </p:spPr>
      </p:pic>
      <p:pic>
        <p:nvPicPr>
          <p:cNvPr id="6" name="Picture 5"/>
          <p:cNvPicPr>
            <a:picLocks noChangeAspect="1"/>
          </p:cNvPicPr>
          <p:nvPr/>
        </p:nvPicPr>
        <p:blipFill>
          <a:blip r:embed="rId4"/>
          <a:stretch>
            <a:fillRect/>
          </a:stretch>
        </p:blipFill>
        <p:spPr>
          <a:xfrm>
            <a:off x="2653955" y="4127698"/>
            <a:ext cx="3318583" cy="2505658"/>
          </a:xfrm>
          <a:prstGeom prst="rect">
            <a:avLst/>
          </a:prstGeom>
        </p:spPr>
      </p:pic>
    </p:spTree>
    <p:extLst>
      <p:ext uri="{BB962C8B-B14F-4D97-AF65-F5344CB8AC3E}">
        <p14:creationId xmlns:p14="http://schemas.microsoft.com/office/powerpoint/2010/main" val="21231916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Auger Exposure</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46</a:t>
            </a:fld>
            <a:endParaRPr lang="en-US" dirty="0"/>
          </a:p>
        </p:txBody>
      </p:sp>
      <p:pic>
        <p:nvPicPr>
          <p:cNvPr id="6" name="Picture 5"/>
          <p:cNvPicPr>
            <a:picLocks noChangeAspect="1"/>
          </p:cNvPicPr>
          <p:nvPr/>
        </p:nvPicPr>
        <p:blipFill>
          <a:blip r:embed="rId3"/>
          <a:stretch>
            <a:fillRect/>
          </a:stretch>
        </p:blipFill>
        <p:spPr>
          <a:xfrm>
            <a:off x="88547" y="5057550"/>
            <a:ext cx="5510684" cy="1310045"/>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31826" y="4667807"/>
                <a:ext cx="5156390" cy="261610"/>
              </a:xfrm>
              <a:prstGeom prst="rect">
                <a:avLst/>
              </a:prstGeom>
            </p:spPr>
            <p:txBody>
              <a:bodyPr wrap="square">
                <a:spAutoFit/>
              </a:bodyPr>
              <a:lstStyle/>
              <a:p>
                <a:r>
                  <a:rPr lang="pt-PT" sz="1100" b="0" i="0" u="none" strike="noStrike" baseline="0" dirty="0" smtClean="0">
                    <a:latin typeface="Times New Roman" panose="02020603050405020304" pitchFamily="18" charset="0"/>
                    <a:cs typeface="Times New Roman" panose="02020603050405020304" pitchFamily="18" charset="0"/>
                  </a:rPr>
                  <a:t>Exposure </a:t>
                </a:r>
                <a14:m>
                  <m:oMath xmlns:m="http://schemas.openxmlformats.org/officeDocument/2006/math">
                    <m:d>
                      <m:dPr>
                        <m:begChr m:val="["/>
                        <m:endChr m:val="]"/>
                        <m:ctrlPr>
                          <a:rPr lang="pt-PT" sz="1100" b="0" i="1" u="none" strike="noStrike" baseline="0" smtClean="0">
                            <a:latin typeface="Cambria Math" panose="02040503050406030204" pitchFamily="18" charset="0"/>
                            <a:cs typeface="Times New Roman" panose="02020603050405020304" pitchFamily="18" charset="0"/>
                          </a:rPr>
                        </m:ctrlPr>
                      </m:dPr>
                      <m:e>
                        <m:r>
                          <a:rPr lang="pt-PT" sz="1100" b="0" i="1" u="none" strike="noStrike" baseline="0" smtClean="0">
                            <a:latin typeface="Cambria Math" panose="02040503050406030204" pitchFamily="18" charset="0"/>
                            <a:cs typeface="Times New Roman" panose="02020603050405020304" pitchFamily="18" charset="0"/>
                          </a:rPr>
                          <m:t>𝑘</m:t>
                        </m:r>
                        <m:sSup>
                          <m:sSupPr>
                            <m:ctrlPr>
                              <a:rPr lang="pt-PT" sz="1100" b="0" i="1" u="none" strike="noStrike" baseline="0" smtClean="0">
                                <a:latin typeface="Cambria Math" panose="02040503050406030204" pitchFamily="18" charset="0"/>
                                <a:cs typeface="Times New Roman" panose="02020603050405020304" pitchFamily="18" charset="0"/>
                              </a:rPr>
                            </m:ctrlPr>
                          </m:sSupPr>
                          <m:e>
                            <m:r>
                              <a:rPr lang="pt-PT" sz="1100" b="0" i="1" u="none" strike="noStrike" baseline="0" smtClean="0">
                                <a:latin typeface="Cambria Math" panose="02040503050406030204" pitchFamily="18" charset="0"/>
                                <a:cs typeface="Times New Roman" panose="02020603050405020304" pitchFamily="18" charset="0"/>
                              </a:rPr>
                              <m:t>𝑚</m:t>
                            </m:r>
                          </m:e>
                          <m:sup>
                            <m:r>
                              <a:rPr lang="pt-PT" sz="1100" b="0" i="1" u="none" strike="noStrike" baseline="0" smtClean="0">
                                <a:latin typeface="Cambria Math" panose="02040503050406030204" pitchFamily="18" charset="0"/>
                                <a:cs typeface="Times New Roman" panose="02020603050405020304" pitchFamily="18" charset="0"/>
                              </a:rPr>
                              <m:t>2</m:t>
                            </m:r>
                          </m:sup>
                        </m:sSup>
                        <m:r>
                          <a:rPr lang="pt-PT" sz="1100" b="0" i="1" u="none" strike="noStrike" baseline="0" smtClean="0">
                            <a:latin typeface="Cambria Math" panose="02040503050406030204" pitchFamily="18" charset="0"/>
                            <a:cs typeface="Times New Roman" panose="02020603050405020304" pitchFamily="18" charset="0"/>
                          </a:rPr>
                          <m:t>𝑠𝑟</m:t>
                        </m:r>
                        <m:r>
                          <a:rPr lang="pt-PT" sz="1100" b="0" i="1" u="none" strike="noStrike" baseline="0" smtClean="0">
                            <a:latin typeface="Cambria Math" panose="02040503050406030204" pitchFamily="18" charset="0"/>
                            <a:cs typeface="Times New Roman" panose="02020603050405020304" pitchFamily="18" charset="0"/>
                          </a:rPr>
                          <m:t> </m:t>
                        </m:r>
                        <m:r>
                          <a:rPr lang="pt-PT" sz="1100" b="0" i="1" u="none" strike="noStrike" baseline="0" smtClean="0">
                            <a:latin typeface="Cambria Math" panose="02040503050406030204" pitchFamily="18" charset="0"/>
                            <a:cs typeface="Times New Roman" panose="02020603050405020304" pitchFamily="18" charset="0"/>
                          </a:rPr>
                          <m:t>𝑦𝑟</m:t>
                        </m:r>
                      </m:e>
                    </m:d>
                  </m:oMath>
                </a14:m>
                <a:r>
                  <a:rPr lang="pt-PT" sz="1100" b="0" i="0" u="none" strike="noStrike" baseline="0" dirty="0" smtClean="0">
                    <a:latin typeface="Times New Roman" panose="02020603050405020304" pitchFamily="18" charset="0"/>
                    <a:cs typeface="Times New Roman" panose="02020603050405020304" pitchFamily="18" charset="0"/>
                  </a:rPr>
                  <a:t> 01/</a:t>
                </a:r>
                <a:r>
                  <a:rPr lang="en-GB" sz="1100" b="0" i="0" u="none" strike="noStrike" baseline="0" dirty="0" smtClean="0">
                    <a:latin typeface="Times New Roman" panose="02020603050405020304" pitchFamily="18" charset="0"/>
                    <a:cs typeface="Times New Roman" panose="02020603050405020304" pitchFamily="18" charset="0"/>
                  </a:rPr>
                  <a:t>2004 and 12/2010 </a:t>
                </a:r>
                <a14:m>
                  <m:oMath xmlns:m="http://schemas.openxmlformats.org/officeDocument/2006/math">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→20905 </m:t>
                    </m:r>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𝑘</m:t>
                    </m:r>
                    <m:sSup>
                      <m:sSupPr>
                        <m:ctrlPr>
                          <a:rPr lang="pt-PT"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𝑚</m:t>
                        </m:r>
                      </m:e>
                      <m:sup>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2</m:t>
                        </m:r>
                      </m:sup>
                    </m:sSup>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 </m:t>
                    </m:r>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𝑠𝑟</m:t>
                    </m:r>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 </m:t>
                    </m:r>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𝑦𝑟</m:t>
                    </m:r>
                  </m:oMath>
                </a14:m>
                <a:endParaRPr lang="en-US" sz="1100" dirty="0">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31826" y="4667807"/>
                <a:ext cx="5156390" cy="261610"/>
              </a:xfrm>
              <a:prstGeom prst="rect">
                <a:avLst/>
              </a:prstGeom>
              <a:blipFill rotWithShape="0">
                <a:blip r:embed="rId4"/>
                <a:stretch>
                  <a:fillRect b="-16279"/>
                </a:stretch>
              </a:blipFill>
            </p:spPr>
            <p:txBody>
              <a:bodyPr/>
              <a:lstStyle/>
              <a:p>
                <a:r>
                  <a:rPr lang="en-US">
                    <a:noFill/>
                  </a:rPr>
                  <a:t> </a:t>
                </a:r>
              </a:p>
            </p:txBody>
          </p:sp>
        </mc:Fallback>
      </mc:AlternateContent>
      <p:sp>
        <p:nvSpPr>
          <p:cNvPr id="9" name="Rounded Rectangle 8"/>
          <p:cNvSpPr/>
          <p:nvPr/>
        </p:nvSpPr>
        <p:spPr>
          <a:xfrm>
            <a:off x="95718" y="4681151"/>
            <a:ext cx="745190" cy="248266"/>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smtClean="0">
                <a:solidFill>
                  <a:srgbClr val="800000"/>
                </a:solidFill>
                <a:latin typeface="Calibri" pitchFamily="34" charset="0"/>
                <a:cs typeface="Arial" pitchFamily="34" charset="0"/>
              </a:rPr>
              <a:t>ICRC2011</a:t>
            </a:r>
            <a:endParaRPr lang="en-GB" sz="1000" dirty="0" smtClean="0">
              <a:solidFill>
                <a:srgbClr val="800000"/>
              </a:solidFill>
              <a:latin typeface="Calibri" pitchFamily="34" charset="0"/>
              <a:cs typeface="Arial" pitchFamily="34" charset="0"/>
            </a:endParaRPr>
          </a:p>
        </p:txBody>
      </p:sp>
      <p:sp>
        <p:nvSpPr>
          <p:cNvPr id="10" name="Rounded Rectangle 9"/>
          <p:cNvSpPr/>
          <p:nvPr/>
        </p:nvSpPr>
        <p:spPr>
          <a:xfrm>
            <a:off x="95718" y="5078648"/>
            <a:ext cx="745190" cy="248266"/>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smtClean="0">
                <a:solidFill>
                  <a:srgbClr val="800000"/>
                </a:solidFill>
                <a:latin typeface="Calibri" pitchFamily="34" charset="0"/>
                <a:cs typeface="Arial" pitchFamily="34" charset="0"/>
              </a:rPr>
              <a:t>ICRC2013</a:t>
            </a:r>
            <a:endParaRPr lang="en-GB" sz="10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468313" y="1520825"/>
                <a:ext cx="3415530" cy="453137"/>
              </a:xfrm>
              <a:prstGeom prst="rect">
                <a:avLst/>
              </a:prstGeom>
            </p:spPr>
            <p:txBody>
              <a:bodyPr wrap="square">
                <a:spAutoFit/>
              </a:bodyPr>
              <a:lstStyle/>
              <a:p>
                <a:r>
                  <a:rPr lang="en-US" sz="1600" b="0" i="0" u="none" strike="noStrike" baseline="0" dirty="0" smtClean="0">
                    <a:latin typeface="Times New Roman" panose="02020603050405020304" pitchFamily="18" charset="0"/>
                    <a:cs typeface="Times New Roman" panose="02020603050405020304" pitchFamily="18" charset="0"/>
                  </a:rPr>
                  <a:t>Annual Exposure </a:t>
                </a:r>
                <a14:m>
                  <m:oMath xmlns:m="http://schemas.openxmlformats.org/officeDocument/2006/math">
                    <m:r>
                      <a:rPr lang="en-US" sz="24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m:t>
                    </m:r>
                    <m:r>
                      <a:rPr lang="pt-PT"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5370</m:t>
                    </m:r>
                    <m:r>
                      <a:rPr lang="en-GB"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𝑘</m:t>
                    </m:r>
                    <m:sSup>
                      <m:sSupPr>
                        <m:ctrlPr>
                          <a:rPr lang="pt-PT"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GB"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𝑚</m:t>
                        </m:r>
                      </m:e>
                      <m:sup>
                        <m:r>
                          <a:rPr lang="en-GB"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2</m:t>
                        </m:r>
                      </m:sup>
                    </m:sSup>
                    <m:r>
                      <a:rPr lang="en-GB"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 </m:t>
                    </m:r>
                    <m:r>
                      <a:rPr lang="en-GB"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𝑠𝑟</m:t>
                    </m:r>
                    <m:r>
                      <a:rPr lang="en-GB"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 </m:t>
                    </m:r>
                    <m:r>
                      <a:rPr lang="en-GB"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𝑦𝑟</m:t>
                    </m:r>
                  </m:oMath>
                </a14:m>
                <a:endParaRPr lang="en-US" sz="1600" dirty="0">
                  <a:latin typeface="Times New Roman" panose="02020603050405020304" pitchFamily="18"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68313" y="1520825"/>
                <a:ext cx="3415530" cy="453137"/>
              </a:xfrm>
              <a:prstGeom prst="rect">
                <a:avLst/>
              </a:prstGeom>
              <a:blipFill rotWithShape="0">
                <a:blip r:embed="rId5"/>
                <a:stretch>
                  <a:fillRect l="-1071" b="-12000"/>
                </a:stretch>
              </a:blipFill>
            </p:spPr>
            <p:txBody>
              <a:bodyPr/>
              <a:lstStyle/>
              <a:p>
                <a:r>
                  <a:rPr lang="en-US">
                    <a:noFill/>
                  </a:rPr>
                  <a:t> </a:t>
                </a:r>
              </a:p>
            </p:txBody>
          </p:sp>
        </mc:Fallback>
      </mc:AlternateContent>
      <p:pic>
        <p:nvPicPr>
          <p:cNvPr id="15" name="Picture 14"/>
          <p:cNvPicPr>
            <a:picLocks noChangeAspect="1"/>
          </p:cNvPicPr>
          <p:nvPr/>
        </p:nvPicPr>
        <p:blipFill>
          <a:blip r:embed="rId6"/>
          <a:stretch>
            <a:fillRect/>
          </a:stretch>
        </p:blipFill>
        <p:spPr>
          <a:xfrm>
            <a:off x="500631" y="2193619"/>
            <a:ext cx="3407660" cy="622519"/>
          </a:xfrm>
          <a:prstGeom prst="rect">
            <a:avLst/>
          </a:prstGeom>
        </p:spPr>
      </p:pic>
      <p:pic>
        <p:nvPicPr>
          <p:cNvPr id="16" name="Picture 15"/>
          <p:cNvPicPr>
            <a:picLocks noChangeAspect="1"/>
          </p:cNvPicPr>
          <p:nvPr/>
        </p:nvPicPr>
        <p:blipFill>
          <a:blip r:embed="rId7"/>
          <a:stretch>
            <a:fillRect/>
          </a:stretch>
        </p:blipFill>
        <p:spPr>
          <a:xfrm>
            <a:off x="500631" y="2831179"/>
            <a:ext cx="4289845" cy="609549"/>
          </a:xfrm>
          <a:prstGeom prst="rect">
            <a:avLst/>
          </a:prstGeom>
        </p:spPr>
      </p:pic>
      <p:pic>
        <p:nvPicPr>
          <p:cNvPr id="17" name="Picture 16"/>
          <p:cNvPicPr>
            <a:picLocks noChangeAspect="1"/>
          </p:cNvPicPr>
          <p:nvPr/>
        </p:nvPicPr>
        <p:blipFill>
          <a:blip r:embed="rId8"/>
          <a:stretch>
            <a:fillRect/>
          </a:stretch>
        </p:blipFill>
        <p:spPr>
          <a:xfrm>
            <a:off x="6242103" y="5202781"/>
            <a:ext cx="1736289" cy="1147062"/>
          </a:xfrm>
          <a:prstGeom prst="rect">
            <a:avLst/>
          </a:prstGeom>
        </p:spPr>
      </p:pic>
      <p:pic>
        <p:nvPicPr>
          <p:cNvPr id="18" name="Picture 17"/>
          <p:cNvPicPr>
            <a:picLocks noChangeAspect="1"/>
          </p:cNvPicPr>
          <p:nvPr/>
        </p:nvPicPr>
        <p:blipFill>
          <a:blip r:embed="rId9"/>
          <a:stretch>
            <a:fillRect/>
          </a:stretch>
        </p:blipFill>
        <p:spPr>
          <a:xfrm>
            <a:off x="5391437" y="1268299"/>
            <a:ext cx="3610519" cy="2656038"/>
          </a:xfrm>
          <a:prstGeom prst="rect">
            <a:avLst/>
          </a:prstGeom>
        </p:spPr>
      </p:pic>
    </p:spTree>
    <p:extLst>
      <p:ext uri="{BB962C8B-B14F-4D97-AF65-F5344CB8AC3E}">
        <p14:creationId xmlns:p14="http://schemas.microsoft.com/office/powerpoint/2010/main" val="390758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47</a:t>
            </a:fld>
            <a:endParaRPr lang="en-US" dirty="0"/>
          </a:p>
        </p:txBody>
      </p:sp>
      <p:pic>
        <p:nvPicPr>
          <p:cNvPr id="5" name="Picture 4"/>
          <p:cNvPicPr>
            <a:picLocks noChangeAspect="1"/>
          </p:cNvPicPr>
          <p:nvPr/>
        </p:nvPicPr>
        <p:blipFill>
          <a:blip r:embed="rId3"/>
          <a:stretch>
            <a:fillRect/>
          </a:stretch>
        </p:blipFill>
        <p:spPr>
          <a:xfrm>
            <a:off x="5836637" y="3010727"/>
            <a:ext cx="2966110" cy="2181986"/>
          </a:xfrm>
          <a:prstGeom prst="rect">
            <a:avLst/>
          </a:prstGeom>
        </p:spPr>
      </p:pic>
      <p:pic>
        <p:nvPicPr>
          <p:cNvPr id="6" name="Picture 5"/>
          <p:cNvPicPr>
            <a:picLocks noChangeAspect="1"/>
          </p:cNvPicPr>
          <p:nvPr/>
        </p:nvPicPr>
        <p:blipFill>
          <a:blip r:embed="rId4"/>
          <a:stretch>
            <a:fillRect/>
          </a:stretch>
        </p:blipFill>
        <p:spPr>
          <a:xfrm>
            <a:off x="5836637" y="886592"/>
            <a:ext cx="2821817" cy="2158422"/>
          </a:xfrm>
          <a:prstGeom prst="rect">
            <a:avLst/>
          </a:prstGeom>
        </p:spPr>
      </p:pic>
      <p:sp>
        <p:nvSpPr>
          <p:cNvPr id="7" name="Rectangle 6"/>
          <p:cNvSpPr/>
          <p:nvPr/>
        </p:nvSpPr>
        <p:spPr>
          <a:xfrm>
            <a:off x="653970" y="1189379"/>
            <a:ext cx="4572000" cy="923330"/>
          </a:xfrm>
          <a:prstGeom prst="rect">
            <a:avLst/>
          </a:prstGeom>
        </p:spPr>
        <p:txBody>
          <a:bodyPr>
            <a:spAutoFit/>
          </a:bodyPr>
          <a:lstStyle/>
          <a:p>
            <a:r>
              <a:rPr lang="en-GB" dirty="0"/>
              <a:t>the SD 750 m spectrum had to be scaled up</a:t>
            </a:r>
          </a:p>
          <a:p>
            <a:r>
              <a:rPr lang="en-GB" dirty="0"/>
              <a:t>by 2%, the inclined spectrum up by 5% and the hybrid down by 6%</a:t>
            </a:r>
            <a:endParaRPr lang="en-US" dirty="0"/>
          </a:p>
        </p:txBody>
      </p:sp>
      <p:pic>
        <p:nvPicPr>
          <p:cNvPr id="8" name="Picture 7"/>
          <p:cNvPicPr>
            <a:picLocks noChangeAspect="1"/>
          </p:cNvPicPr>
          <p:nvPr/>
        </p:nvPicPr>
        <p:blipFill>
          <a:blip r:embed="rId5"/>
          <a:stretch>
            <a:fillRect/>
          </a:stretch>
        </p:blipFill>
        <p:spPr>
          <a:xfrm>
            <a:off x="930720" y="2112709"/>
            <a:ext cx="4295250" cy="2030534"/>
          </a:xfrm>
          <a:prstGeom prst="rect">
            <a:avLst/>
          </a:prstGeom>
        </p:spPr>
      </p:pic>
    </p:spTree>
    <p:extLst>
      <p:ext uri="{BB962C8B-B14F-4D97-AF65-F5344CB8AC3E}">
        <p14:creationId xmlns:p14="http://schemas.microsoft.com/office/powerpoint/2010/main" val="2299195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48</a:t>
            </a:fld>
            <a:endParaRPr lang="en-US" dirty="0"/>
          </a:p>
        </p:txBody>
      </p:sp>
      <p:pic>
        <p:nvPicPr>
          <p:cNvPr id="5" name="Picture 4"/>
          <p:cNvPicPr>
            <a:picLocks noChangeAspect="1"/>
          </p:cNvPicPr>
          <p:nvPr/>
        </p:nvPicPr>
        <p:blipFill>
          <a:blip r:embed="rId3"/>
          <a:stretch>
            <a:fillRect/>
          </a:stretch>
        </p:blipFill>
        <p:spPr>
          <a:xfrm>
            <a:off x="628300" y="1376363"/>
            <a:ext cx="3234375" cy="2134000"/>
          </a:xfrm>
          <a:prstGeom prst="rect">
            <a:avLst/>
          </a:prstGeom>
        </p:spPr>
      </p:pic>
      <p:pic>
        <p:nvPicPr>
          <p:cNvPr id="7" name="Picture 6"/>
          <p:cNvPicPr>
            <a:picLocks noChangeAspect="1"/>
          </p:cNvPicPr>
          <p:nvPr/>
        </p:nvPicPr>
        <p:blipFill>
          <a:blip r:embed="rId4"/>
          <a:stretch>
            <a:fillRect/>
          </a:stretch>
        </p:blipFill>
        <p:spPr>
          <a:xfrm>
            <a:off x="5181223" y="1226890"/>
            <a:ext cx="2897908" cy="2131048"/>
          </a:xfrm>
          <a:prstGeom prst="rect">
            <a:avLst/>
          </a:prstGeom>
        </p:spPr>
      </p:pic>
    </p:spTree>
    <p:extLst>
      <p:ext uri="{BB962C8B-B14F-4D97-AF65-F5344CB8AC3E}">
        <p14:creationId xmlns:p14="http://schemas.microsoft.com/office/powerpoint/2010/main" val="18313249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FD Calibration</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49</a:t>
            </a:fld>
            <a:endParaRPr lang="en-US" dirty="0"/>
          </a:p>
        </p:txBody>
      </p:sp>
      <p:pic>
        <p:nvPicPr>
          <p:cNvPr id="5" name="Picture 4"/>
          <p:cNvPicPr>
            <a:picLocks noChangeAspect="1"/>
          </p:cNvPicPr>
          <p:nvPr/>
        </p:nvPicPr>
        <p:blipFill>
          <a:blip r:embed="rId3"/>
          <a:stretch>
            <a:fillRect/>
          </a:stretch>
        </p:blipFill>
        <p:spPr>
          <a:xfrm>
            <a:off x="1399716" y="1376363"/>
            <a:ext cx="6365251" cy="2088734"/>
          </a:xfrm>
          <a:prstGeom prst="rect">
            <a:avLst/>
          </a:prstGeom>
        </p:spPr>
      </p:pic>
      <p:pic>
        <p:nvPicPr>
          <p:cNvPr id="6" name="Picture 5"/>
          <p:cNvPicPr>
            <a:picLocks noChangeAspect="1"/>
          </p:cNvPicPr>
          <p:nvPr/>
        </p:nvPicPr>
        <p:blipFill>
          <a:blip r:embed="rId4"/>
          <a:stretch>
            <a:fillRect/>
          </a:stretch>
        </p:blipFill>
        <p:spPr>
          <a:xfrm>
            <a:off x="1467308" y="3900668"/>
            <a:ext cx="2521210" cy="1762310"/>
          </a:xfrm>
          <a:prstGeom prst="rect">
            <a:avLst/>
          </a:prstGeom>
        </p:spPr>
      </p:pic>
    </p:spTree>
    <p:extLst>
      <p:ext uri="{BB962C8B-B14F-4D97-AF65-F5344CB8AC3E}">
        <p14:creationId xmlns:p14="http://schemas.microsoft.com/office/powerpoint/2010/main" val="914276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Pierre Auger Observatory</a:t>
            </a:r>
            <a:endParaRPr lang="en-US" dirty="0"/>
          </a:p>
        </p:txBody>
      </p:sp>
      <p:sp>
        <p:nvSpPr>
          <p:cNvPr id="6" name="TextBox 5"/>
          <p:cNvSpPr txBox="1"/>
          <p:nvPr/>
        </p:nvSpPr>
        <p:spPr>
          <a:xfrm>
            <a:off x="-4538772" y="1116597"/>
            <a:ext cx="3494463" cy="1600438"/>
          </a:xfrm>
          <a:prstGeom prst="rect">
            <a:avLst/>
          </a:prstGeom>
          <a:noFill/>
        </p:spPr>
        <p:txBody>
          <a:bodyPr wrap="square" rtlCol="0">
            <a:spAutoFit/>
          </a:bodyPr>
          <a:lstStyle/>
          <a:p>
            <a:r>
              <a:rPr lang="en-GB" sz="1600" b="1" dirty="0">
                <a:solidFill>
                  <a:srgbClr val="C00000"/>
                </a:solidFill>
              </a:rPr>
              <a:t>Fluorescence detector</a:t>
            </a:r>
          </a:p>
          <a:p>
            <a:pPr marL="273050" indent="-98425">
              <a:buFont typeface="Arial" panose="020B0604020202020204" pitchFamily="34" charset="0"/>
              <a:buChar char="•"/>
            </a:pPr>
            <a:r>
              <a:rPr lang="es-ES" sz="1600" dirty="0">
                <a:solidFill>
                  <a:schemeClr val="tx2">
                    <a:lumMod val="60000"/>
                    <a:lumOff val="40000"/>
                  </a:schemeClr>
                </a:solidFill>
              </a:rPr>
              <a:t>Loma Amarilla: E&gt;1018 eV</a:t>
            </a:r>
          </a:p>
          <a:p>
            <a:pPr marL="273050" indent="-98425">
              <a:buFont typeface="Arial" panose="020B0604020202020204" pitchFamily="34" charset="0"/>
              <a:buChar char="•"/>
            </a:pPr>
            <a:r>
              <a:rPr lang="es-ES" sz="1600" dirty="0" err="1">
                <a:solidFill>
                  <a:schemeClr val="tx2">
                    <a:lumMod val="60000"/>
                    <a:lumOff val="40000"/>
                  </a:schemeClr>
                </a:solidFill>
              </a:rPr>
              <a:t>Coihueco</a:t>
            </a:r>
            <a:endParaRPr lang="es-ES" sz="1600" dirty="0">
              <a:solidFill>
                <a:schemeClr val="tx2">
                  <a:lumMod val="60000"/>
                  <a:lumOff val="40000"/>
                </a:schemeClr>
              </a:solidFill>
            </a:endParaRPr>
          </a:p>
          <a:p>
            <a:pPr marL="273050" indent="-98425">
              <a:buFont typeface="Arial" panose="020B0604020202020204" pitchFamily="34" charset="0"/>
              <a:buChar char="•"/>
            </a:pPr>
            <a:r>
              <a:rPr lang="es-ES" sz="1600" dirty="0">
                <a:solidFill>
                  <a:schemeClr val="tx2">
                    <a:lumMod val="60000"/>
                    <a:lumOff val="40000"/>
                  </a:schemeClr>
                </a:solidFill>
              </a:rPr>
              <a:t>Los Morados</a:t>
            </a:r>
          </a:p>
          <a:p>
            <a:pPr marL="273050" indent="-98425">
              <a:buFont typeface="Arial" panose="020B0604020202020204" pitchFamily="34" charset="0"/>
              <a:buChar char="•"/>
            </a:pPr>
            <a:r>
              <a:rPr lang="es-ES" sz="1600" dirty="0">
                <a:solidFill>
                  <a:schemeClr val="tx2">
                    <a:lumMod val="60000"/>
                    <a:lumOff val="40000"/>
                  </a:schemeClr>
                </a:solidFill>
              </a:rPr>
              <a:t>Los Leones</a:t>
            </a:r>
          </a:p>
          <a:p>
            <a:pPr marL="273050" indent="-98425">
              <a:buFont typeface="Arial" panose="020B0604020202020204" pitchFamily="34" charset="0"/>
              <a:buChar char="•"/>
            </a:pPr>
            <a:r>
              <a:rPr lang="en-US" sz="1600" dirty="0">
                <a:solidFill>
                  <a:schemeClr val="accent6">
                    <a:lumMod val="75000"/>
                  </a:schemeClr>
                </a:solidFill>
              </a:rPr>
              <a:t>HEAT: E&gt;1017 eV</a:t>
            </a:r>
          </a:p>
        </p:txBody>
      </p:sp>
      <p:sp>
        <p:nvSpPr>
          <p:cNvPr id="7" name="TextBox 6"/>
          <p:cNvSpPr txBox="1"/>
          <p:nvPr/>
        </p:nvSpPr>
        <p:spPr>
          <a:xfrm>
            <a:off x="-4538772" y="2795520"/>
            <a:ext cx="3494463" cy="830997"/>
          </a:xfrm>
          <a:prstGeom prst="rect">
            <a:avLst/>
          </a:prstGeom>
          <a:noFill/>
        </p:spPr>
        <p:txBody>
          <a:bodyPr wrap="square" rtlCol="0">
            <a:spAutoFit/>
          </a:bodyPr>
          <a:lstStyle/>
          <a:p>
            <a:r>
              <a:rPr lang="en-GB" sz="1600" b="1" dirty="0">
                <a:solidFill>
                  <a:srgbClr val="C00000"/>
                </a:solidFill>
              </a:rPr>
              <a:t>Surface detector array</a:t>
            </a:r>
          </a:p>
          <a:p>
            <a:pPr marL="273050" indent="-98425">
              <a:buFont typeface="Arial" panose="020B0604020202020204" pitchFamily="34" charset="0"/>
              <a:buChar char="•"/>
            </a:pPr>
            <a:r>
              <a:rPr lang="pt-PT" sz="1600" dirty="0">
                <a:solidFill>
                  <a:schemeClr val="tx1">
                    <a:lumMod val="75000"/>
                    <a:lumOff val="25000"/>
                  </a:schemeClr>
                </a:solidFill>
              </a:rPr>
              <a:t>1500 m: E&gt;1018.5 </a:t>
            </a:r>
            <a:r>
              <a:rPr lang="pt-PT" sz="1600" dirty="0" err="1">
                <a:solidFill>
                  <a:schemeClr val="tx1">
                    <a:lumMod val="75000"/>
                    <a:lumOff val="25000"/>
                  </a:schemeClr>
                </a:solidFill>
              </a:rPr>
              <a:t>eV</a:t>
            </a:r>
            <a:endParaRPr lang="pt-PT" sz="1600" dirty="0">
              <a:solidFill>
                <a:schemeClr val="tx1">
                  <a:lumMod val="75000"/>
                  <a:lumOff val="25000"/>
                </a:schemeClr>
              </a:solidFill>
            </a:endParaRPr>
          </a:p>
          <a:p>
            <a:pPr marL="273050" indent="-98425">
              <a:buFont typeface="Arial" panose="020B0604020202020204" pitchFamily="34" charset="0"/>
              <a:buChar char="•"/>
            </a:pPr>
            <a:r>
              <a:rPr lang="pt-PT" sz="1600" dirty="0">
                <a:solidFill>
                  <a:schemeClr val="bg2">
                    <a:lumMod val="25000"/>
                  </a:schemeClr>
                </a:solidFill>
              </a:rPr>
              <a:t>750 m (AMIGA): E&gt;1017.5 </a:t>
            </a:r>
            <a:r>
              <a:rPr lang="pt-PT" sz="1600" dirty="0" err="1">
                <a:solidFill>
                  <a:schemeClr val="bg2">
                    <a:lumMod val="25000"/>
                  </a:schemeClr>
                </a:solidFill>
              </a:rPr>
              <a:t>eV</a:t>
            </a:r>
            <a:endParaRPr lang="en-US" sz="1600" dirty="0">
              <a:solidFill>
                <a:schemeClr val="bg2">
                  <a:lumMod val="25000"/>
                </a:schemeClr>
              </a:solidFill>
            </a:endParaRPr>
          </a:p>
        </p:txBody>
      </p:sp>
      <p:sp>
        <p:nvSpPr>
          <p:cNvPr id="8" name="TextBox 7"/>
          <p:cNvSpPr txBox="1"/>
          <p:nvPr/>
        </p:nvSpPr>
        <p:spPr>
          <a:xfrm>
            <a:off x="-4517343" y="3705002"/>
            <a:ext cx="3494463" cy="1077218"/>
          </a:xfrm>
          <a:prstGeom prst="rect">
            <a:avLst/>
          </a:prstGeom>
          <a:noFill/>
        </p:spPr>
        <p:txBody>
          <a:bodyPr wrap="square" rtlCol="0">
            <a:spAutoFit/>
          </a:bodyPr>
          <a:lstStyle/>
          <a:p>
            <a:r>
              <a:rPr lang="en-GB" sz="1600" b="1" dirty="0">
                <a:solidFill>
                  <a:srgbClr val="C00000"/>
                </a:solidFill>
              </a:rPr>
              <a:t>Radio </a:t>
            </a:r>
            <a:r>
              <a:rPr lang="en-GB" sz="1600" b="1" dirty="0" smtClean="0">
                <a:solidFill>
                  <a:srgbClr val="C00000"/>
                </a:solidFill>
              </a:rPr>
              <a:t>detection</a:t>
            </a:r>
          </a:p>
          <a:p>
            <a:pPr marL="273050" indent="-98425">
              <a:buFont typeface="Arial" panose="020B0604020202020204" pitchFamily="34" charset="0"/>
              <a:buChar char="•"/>
            </a:pPr>
            <a:r>
              <a:rPr lang="pt-PT" sz="1600" dirty="0" smtClean="0">
                <a:solidFill>
                  <a:srgbClr val="0079CC"/>
                </a:solidFill>
              </a:rPr>
              <a:t>AERA </a:t>
            </a:r>
            <a:r>
              <a:rPr lang="pt-PT" sz="1600" dirty="0">
                <a:solidFill>
                  <a:srgbClr val="0079CC"/>
                </a:solidFill>
              </a:rPr>
              <a:t>(MHz)</a:t>
            </a:r>
          </a:p>
          <a:p>
            <a:pPr marL="273050" indent="-98425">
              <a:buFont typeface="Arial" panose="020B0604020202020204" pitchFamily="34" charset="0"/>
              <a:buChar char="•"/>
            </a:pPr>
            <a:r>
              <a:rPr lang="pt-PT" sz="1600" dirty="0" smtClean="0">
                <a:solidFill>
                  <a:srgbClr val="C00000"/>
                </a:solidFill>
              </a:rPr>
              <a:t>EASIER </a:t>
            </a:r>
            <a:r>
              <a:rPr lang="pt-PT" sz="1600" dirty="0">
                <a:solidFill>
                  <a:srgbClr val="C00000"/>
                </a:solidFill>
              </a:rPr>
              <a:t>(MHz, GHz)</a:t>
            </a:r>
          </a:p>
          <a:p>
            <a:pPr marL="273050" indent="-98425">
              <a:buFont typeface="Arial" panose="020B0604020202020204" pitchFamily="34" charset="0"/>
              <a:buChar char="•"/>
            </a:pPr>
            <a:r>
              <a:rPr lang="pt-PT" sz="1600" dirty="0" smtClean="0">
                <a:solidFill>
                  <a:srgbClr val="006600"/>
                </a:solidFill>
              </a:rPr>
              <a:t>MIDAS </a:t>
            </a:r>
            <a:r>
              <a:rPr lang="pt-PT" sz="1600" dirty="0">
                <a:solidFill>
                  <a:srgbClr val="006600"/>
                </a:solidFill>
              </a:rPr>
              <a:t>(GHz)</a:t>
            </a:r>
            <a:endParaRPr lang="en-US" sz="1600" dirty="0">
              <a:solidFill>
                <a:srgbClr val="006600"/>
              </a:solidFill>
            </a:endParaRPr>
          </a:p>
        </p:txBody>
      </p:sp>
      <p:sp>
        <p:nvSpPr>
          <p:cNvPr id="9" name="TextBox 8"/>
          <p:cNvSpPr txBox="1"/>
          <p:nvPr/>
        </p:nvSpPr>
        <p:spPr>
          <a:xfrm>
            <a:off x="-4543036" y="4770440"/>
            <a:ext cx="3494463" cy="1077218"/>
          </a:xfrm>
          <a:prstGeom prst="rect">
            <a:avLst/>
          </a:prstGeom>
          <a:noFill/>
        </p:spPr>
        <p:txBody>
          <a:bodyPr wrap="square" rtlCol="0">
            <a:spAutoFit/>
          </a:bodyPr>
          <a:lstStyle/>
          <a:p>
            <a:r>
              <a:rPr lang="en-GB" sz="1600" b="1" dirty="0">
                <a:solidFill>
                  <a:srgbClr val="C00000"/>
                </a:solidFill>
              </a:rPr>
              <a:t>Calibration detectors</a:t>
            </a:r>
          </a:p>
          <a:p>
            <a:pPr marL="273050" indent="-98425">
              <a:buFont typeface="Arial" panose="020B0604020202020204" pitchFamily="34" charset="0"/>
              <a:buChar char="•"/>
            </a:pPr>
            <a:r>
              <a:rPr lang="pt-PT" sz="1600" dirty="0" smtClean="0"/>
              <a:t>Lasers: </a:t>
            </a:r>
            <a:r>
              <a:rPr lang="pt-PT" sz="1600" dirty="0" err="1" smtClean="0"/>
              <a:t>Clf</a:t>
            </a:r>
            <a:r>
              <a:rPr lang="pt-PT" sz="1600" dirty="0" smtClean="0"/>
              <a:t>, </a:t>
            </a:r>
            <a:r>
              <a:rPr lang="pt-PT" sz="1600" dirty="0" err="1" smtClean="0"/>
              <a:t>Xlf</a:t>
            </a:r>
            <a:endParaRPr lang="pt-PT" sz="1600" dirty="0" smtClean="0"/>
          </a:p>
          <a:p>
            <a:pPr marL="273050" indent="-98425">
              <a:buFont typeface="Arial" panose="020B0604020202020204" pitchFamily="34" charset="0"/>
              <a:buChar char="•"/>
            </a:pPr>
            <a:r>
              <a:rPr lang="pt-PT" sz="1600" dirty="0" smtClean="0"/>
              <a:t>Lidar, </a:t>
            </a:r>
            <a:r>
              <a:rPr lang="pt-PT" sz="1600" dirty="0" err="1"/>
              <a:t>Raman</a:t>
            </a:r>
            <a:endParaRPr lang="pt-PT" sz="1600" dirty="0" smtClean="0"/>
          </a:p>
          <a:p>
            <a:pPr marL="273050" indent="-98425">
              <a:buFont typeface="Arial" panose="020B0604020202020204" pitchFamily="34" charset="0"/>
              <a:buChar char="•"/>
            </a:pPr>
            <a:r>
              <a:rPr lang="pt-PT" sz="1600" dirty="0" err="1" smtClean="0"/>
              <a:t>Weather</a:t>
            </a:r>
            <a:r>
              <a:rPr lang="pt-PT" sz="1600" dirty="0" smtClean="0"/>
              <a:t> stations, IR </a:t>
            </a:r>
            <a:r>
              <a:rPr lang="pt-PT" sz="1600" dirty="0" err="1" smtClean="0"/>
              <a:t>camera</a:t>
            </a:r>
            <a:endParaRPr lang="en-US" sz="1600" dirty="0"/>
          </a:p>
        </p:txBody>
      </p:sp>
      <p:sp>
        <p:nvSpPr>
          <p:cNvPr id="10" name="TextBox 9"/>
          <p:cNvSpPr txBox="1"/>
          <p:nvPr/>
        </p:nvSpPr>
        <p:spPr>
          <a:xfrm>
            <a:off x="468313" y="1036870"/>
            <a:ext cx="4788532" cy="369332"/>
          </a:xfrm>
          <a:prstGeom prst="rect">
            <a:avLst/>
          </a:prstGeom>
          <a:noFill/>
        </p:spPr>
        <p:txBody>
          <a:bodyPr wrap="square" rtlCol="0">
            <a:spAutoFit/>
          </a:bodyPr>
          <a:lstStyle/>
          <a:p>
            <a:pPr marL="179388" indent="-179388">
              <a:buClr>
                <a:srgbClr val="C00000"/>
              </a:buClr>
              <a:buSzPct val="75000"/>
              <a:buFont typeface="Wingdings" pitchFamily="2" charset="2"/>
              <a:buChar char="q"/>
            </a:pPr>
            <a:r>
              <a:rPr lang="en-GB" b="1" dirty="0" smtClean="0">
                <a:solidFill>
                  <a:srgbClr val="C00000"/>
                </a:solidFill>
              </a:rPr>
              <a:t>Pierre Auger Observatory</a:t>
            </a:r>
            <a:endParaRPr lang="en-GB" b="1" dirty="0">
              <a:solidFill>
                <a:srgbClr val="C00000"/>
              </a:solidFill>
            </a:endParaRPr>
          </a:p>
        </p:txBody>
      </p:sp>
      <p:sp>
        <p:nvSpPr>
          <p:cNvPr id="12" name="TextBox 11"/>
          <p:cNvSpPr txBox="1"/>
          <p:nvPr/>
        </p:nvSpPr>
        <p:spPr>
          <a:xfrm>
            <a:off x="942801" y="1414931"/>
            <a:ext cx="3891619" cy="738664"/>
          </a:xfrm>
          <a:prstGeom prst="rect">
            <a:avLst/>
          </a:prstGeom>
          <a:noFill/>
        </p:spPr>
        <p:txBody>
          <a:bodyPr wrap="square" rtlCol="0">
            <a:spAutoFit/>
          </a:bodyPr>
          <a:lstStyle/>
          <a:p>
            <a:pPr indent="179388">
              <a:buClr>
                <a:srgbClr val="254159"/>
              </a:buClr>
              <a:buSzPct val="75000"/>
              <a:buBlip>
                <a:blip r:embed="rId3"/>
              </a:buBlip>
            </a:pPr>
            <a:r>
              <a:rPr lang="en-GB" sz="1400" dirty="0" smtClean="0">
                <a:solidFill>
                  <a:schemeClr val="tx2">
                    <a:lumMod val="50000"/>
                  </a:schemeClr>
                </a:solidFill>
              </a:rPr>
              <a:t>The Pierre Auger Observatory (PAO) was completed   in May 2008 (3000km</a:t>
            </a:r>
            <a:r>
              <a:rPr lang="en-GB" sz="1400" baseline="30000" dirty="0" smtClean="0">
                <a:solidFill>
                  <a:schemeClr val="tx2">
                    <a:lumMod val="50000"/>
                  </a:schemeClr>
                </a:solidFill>
              </a:rPr>
              <a:t>2</a:t>
            </a:r>
            <a:r>
              <a:rPr lang="en-GB" sz="1400" dirty="0" smtClean="0">
                <a:solidFill>
                  <a:schemeClr val="tx2">
                    <a:lumMod val="50000"/>
                  </a:schemeClr>
                </a:solidFill>
              </a:rPr>
              <a:t>, 1600 Cherenkov tanks and 4 FD facilities, ...)</a:t>
            </a:r>
          </a:p>
        </p:txBody>
      </p:sp>
      <p:sp>
        <p:nvSpPr>
          <p:cNvPr id="3" name="Slide Number Placeholder 2"/>
          <p:cNvSpPr>
            <a:spLocks noGrp="1"/>
          </p:cNvSpPr>
          <p:nvPr>
            <p:ph type="sldNum" sz="quarter" idx="12"/>
          </p:nvPr>
        </p:nvSpPr>
        <p:spPr/>
        <p:txBody>
          <a:bodyPr/>
          <a:lstStyle/>
          <a:p>
            <a:fld id="{8745C66F-FC7B-4C52-931F-EAABACA1CBDF}" type="slidenum">
              <a:rPr lang="en-US" smtClean="0"/>
              <a:pPr/>
              <a:t>5</a:t>
            </a:fld>
            <a:endParaRPr lang="en-US" dirty="0"/>
          </a:p>
        </p:txBody>
      </p:sp>
      <p:pic>
        <p:nvPicPr>
          <p:cNvPr id="15" name="Picture 14"/>
          <p:cNvPicPr>
            <a:picLocks noChangeAspect="1"/>
          </p:cNvPicPr>
          <p:nvPr/>
        </p:nvPicPr>
        <p:blipFill>
          <a:blip r:embed="rId4"/>
          <a:stretch>
            <a:fillRect/>
          </a:stretch>
        </p:blipFill>
        <p:spPr>
          <a:xfrm>
            <a:off x="468313" y="2205038"/>
            <a:ext cx="4683376" cy="4222734"/>
          </a:xfrm>
          <a:prstGeom prst="rect">
            <a:avLst/>
          </a:prstGeom>
        </p:spPr>
      </p:pic>
      <p:sp>
        <p:nvSpPr>
          <p:cNvPr id="16" name="Rectangle 15"/>
          <p:cNvSpPr/>
          <p:nvPr/>
        </p:nvSpPr>
        <p:spPr>
          <a:xfrm>
            <a:off x="2232958" y="4303536"/>
            <a:ext cx="511679" cy="369332"/>
          </a:xfrm>
          <a:prstGeom prst="rect">
            <a:avLst/>
          </a:prstGeom>
        </p:spPr>
        <p:txBody>
          <a:bodyPr wrap="none">
            <a:spAutoFit/>
          </a:bodyPr>
          <a:lstStyle/>
          <a:p>
            <a:r>
              <a:rPr lang="pt-PT" dirty="0" smtClean="0">
                <a:solidFill>
                  <a:srgbClr val="C00000"/>
                </a:solidFill>
                <a:effectLst>
                  <a:outerShdw blurRad="38100" dist="38100" dir="2700000" algn="tl">
                    <a:srgbClr val="000000">
                      <a:alpha val="43137"/>
                    </a:srgbClr>
                  </a:outerShdw>
                </a:effectLst>
              </a:rPr>
              <a:t>CLF</a:t>
            </a:r>
            <a:endParaRPr lang="en-US" dirty="0">
              <a:solidFill>
                <a:srgbClr val="C00000"/>
              </a:solidFill>
              <a:effectLst>
                <a:outerShdw blurRad="38100" dist="38100" dir="2700000" algn="tl">
                  <a:srgbClr val="000000">
                    <a:alpha val="43137"/>
                  </a:srgbClr>
                </a:outerShdw>
              </a:effectLst>
            </a:endParaRPr>
          </a:p>
        </p:txBody>
      </p:sp>
      <p:sp>
        <p:nvSpPr>
          <p:cNvPr id="17" name="Rectangle 16"/>
          <p:cNvSpPr/>
          <p:nvPr/>
        </p:nvSpPr>
        <p:spPr>
          <a:xfrm>
            <a:off x="2343793" y="3943496"/>
            <a:ext cx="684804" cy="369332"/>
          </a:xfrm>
          <a:prstGeom prst="rect">
            <a:avLst/>
          </a:prstGeom>
        </p:spPr>
        <p:txBody>
          <a:bodyPr wrap="none">
            <a:spAutoFit/>
          </a:bodyPr>
          <a:lstStyle/>
          <a:p>
            <a:pPr marL="174625" algn="ctr"/>
            <a:r>
              <a:rPr lang="pt-PT" dirty="0" smtClean="0">
                <a:solidFill>
                  <a:srgbClr val="C00000"/>
                </a:solidFill>
                <a:effectLst>
                  <a:outerShdw blurRad="38100" dist="38100" dir="2700000" algn="tl">
                    <a:srgbClr val="000000">
                      <a:alpha val="43137"/>
                    </a:srgbClr>
                  </a:outerShdw>
                </a:effectLst>
              </a:rPr>
              <a:t>XLF</a:t>
            </a:r>
            <a:endParaRPr lang="pt-PT" dirty="0">
              <a:solidFill>
                <a:srgbClr val="C00000"/>
              </a:solidFill>
              <a:effectLst>
                <a:outerShdw blurRad="38100" dist="38100" dir="2700000" algn="tl">
                  <a:srgbClr val="000000">
                    <a:alpha val="43137"/>
                  </a:srgbClr>
                </a:outerShdw>
              </a:effectLst>
            </a:endParaRPr>
          </a:p>
        </p:txBody>
      </p:sp>
      <p:pic>
        <p:nvPicPr>
          <p:cNvPr id="18" name="Picture 17"/>
          <p:cNvPicPr>
            <a:picLocks noChangeAspect="1"/>
          </p:cNvPicPr>
          <p:nvPr/>
        </p:nvPicPr>
        <p:blipFill>
          <a:blip r:embed="rId5"/>
          <a:stretch>
            <a:fillRect/>
          </a:stretch>
        </p:blipFill>
        <p:spPr>
          <a:xfrm>
            <a:off x="5718458" y="942754"/>
            <a:ext cx="2840682" cy="2656089"/>
          </a:xfrm>
          <a:prstGeom prst="rect">
            <a:avLst/>
          </a:prstGeom>
        </p:spPr>
      </p:pic>
      <p:pic>
        <p:nvPicPr>
          <p:cNvPr id="21" name="Picture 20"/>
          <p:cNvPicPr>
            <a:picLocks noChangeAspect="1"/>
          </p:cNvPicPr>
          <p:nvPr/>
        </p:nvPicPr>
        <p:blipFill>
          <a:blip r:embed="rId6"/>
          <a:stretch>
            <a:fillRect/>
          </a:stretch>
        </p:blipFill>
        <p:spPr>
          <a:xfrm>
            <a:off x="6083155" y="3582884"/>
            <a:ext cx="2341273" cy="1254435"/>
          </a:xfrm>
          <a:prstGeom prst="rect">
            <a:avLst/>
          </a:prstGeom>
        </p:spPr>
      </p:pic>
      <p:pic>
        <p:nvPicPr>
          <p:cNvPr id="19" name="Picture 3" descr="C:\Users\João\Desktop\Thesis\Thesis\apresentação\images 2\eye.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481130" y="4725197"/>
            <a:ext cx="2260790" cy="1446344"/>
          </a:xfrm>
          <a:prstGeom prst="rect">
            <a:avLst/>
          </a:prstGeom>
          <a:noFill/>
        </p:spPr>
      </p:pic>
      <p:pic>
        <p:nvPicPr>
          <p:cNvPr id="22" name="Picture 2"/>
          <p:cNvPicPr>
            <a:picLocks noChangeAspect="1" noChangeArrowheads="1"/>
          </p:cNvPicPr>
          <p:nvPr/>
        </p:nvPicPr>
        <p:blipFill>
          <a:blip r:embed="rId8" cstate="print"/>
          <a:srcRect/>
          <a:stretch>
            <a:fillRect/>
          </a:stretch>
        </p:blipFill>
        <p:spPr bwMode="auto">
          <a:xfrm>
            <a:off x="6980079" y="5385160"/>
            <a:ext cx="1579061" cy="1042612"/>
          </a:xfrm>
          <a:prstGeom prst="rect">
            <a:avLst/>
          </a:prstGeom>
          <a:noFill/>
          <a:ln w="9525">
            <a:noFill/>
            <a:miter lim="800000"/>
            <a:headEnd/>
            <a:tailEnd/>
          </a:ln>
        </p:spPr>
      </p:pic>
      <p:sp>
        <p:nvSpPr>
          <p:cNvPr id="20" name="TextBox 19"/>
          <p:cNvSpPr txBox="1"/>
          <p:nvPr/>
        </p:nvSpPr>
        <p:spPr>
          <a:xfrm>
            <a:off x="3560277" y="5102942"/>
            <a:ext cx="2044110" cy="1508391"/>
          </a:xfrm>
          <a:prstGeom prst="rect">
            <a:avLst/>
          </a:prstGeom>
          <a:gradFill flip="none" rotWithShape="1">
            <a:gsLst>
              <a:gs pos="44000">
                <a:schemeClr val="bg1"/>
              </a:gs>
              <a:gs pos="68000">
                <a:srgbClr val="FFFFFF">
                  <a:alpha val="35000"/>
                </a:srgbClr>
              </a:gs>
              <a:gs pos="61000">
                <a:schemeClr val="bg1">
                  <a:alpha val="67000"/>
                </a:schemeClr>
              </a:gs>
              <a:gs pos="80000">
                <a:schemeClr val="bg1">
                  <a:alpha val="0"/>
                </a:schemeClr>
              </a:gs>
            </a:gsLst>
            <a:path path="circle">
              <a:fillToRect l="50000" t="50000" r="50000" b="50000"/>
            </a:path>
            <a:tileRect/>
          </a:gradFill>
        </p:spPr>
        <p:txBody>
          <a:bodyPr wrap="square" rtlCol="0" anchor="ctr" anchorCtr="0">
            <a:noAutofit/>
          </a:bodyPr>
          <a:lstStyle/>
          <a:p>
            <a:r>
              <a:rPr lang="en-GB" sz="1400" b="1" dirty="0" smtClean="0">
                <a:solidFill>
                  <a:srgbClr val="C00000"/>
                </a:solidFill>
              </a:rPr>
              <a:t>Atmospheric monitoring</a:t>
            </a:r>
            <a:endParaRPr lang="en-GB" sz="1400" b="1" dirty="0">
              <a:solidFill>
                <a:srgbClr val="C00000"/>
              </a:solidFill>
            </a:endParaRPr>
          </a:p>
          <a:p>
            <a:pPr marL="273050" indent="-98425">
              <a:buFont typeface="Arial" panose="020B0604020202020204" pitchFamily="34" charset="0"/>
              <a:buChar char="•"/>
            </a:pPr>
            <a:r>
              <a:rPr lang="pt-PT" sz="1400" dirty="0" smtClean="0"/>
              <a:t>Lasers: </a:t>
            </a:r>
            <a:r>
              <a:rPr lang="pt-PT" sz="1400" dirty="0" smtClean="0"/>
              <a:t>CLF, XLF</a:t>
            </a:r>
            <a:endParaRPr lang="pt-PT" sz="1400" dirty="0" smtClean="0"/>
          </a:p>
          <a:p>
            <a:pPr marL="273050" indent="-98425">
              <a:buFont typeface="Arial" panose="020B0604020202020204" pitchFamily="34" charset="0"/>
              <a:buChar char="•"/>
            </a:pPr>
            <a:r>
              <a:rPr lang="pt-PT" sz="1400" dirty="0" smtClean="0"/>
              <a:t>Lidar, </a:t>
            </a:r>
            <a:r>
              <a:rPr lang="pt-PT" sz="1400" dirty="0" err="1"/>
              <a:t>Raman</a:t>
            </a:r>
            <a:endParaRPr lang="pt-PT" sz="1400" dirty="0" smtClean="0"/>
          </a:p>
          <a:p>
            <a:pPr marL="273050" indent="-98425">
              <a:buFont typeface="Arial" panose="020B0604020202020204" pitchFamily="34" charset="0"/>
              <a:buChar char="•"/>
            </a:pPr>
            <a:r>
              <a:rPr lang="pt-PT" sz="1400" dirty="0" err="1" smtClean="0"/>
              <a:t>Weather</a:t>
            </a:r>
            <a:r>
              <a:rPr lang="pt-PT" sz="1400" dirty="0" smtClean="0"/>
              <a:t> stations</a:t>
            </a:r>
            <a:r>
              <a:rPr lang="pt-PT" sz="1400" dirty="0" smtClean="0"/>
              <a:t>,</a:t>
            </a:r>
            <a:br>
              <a:rPr lang="pt-PT" sz="1400" dirty="0" smtClean="0"/>
            </a:br>
            <a:r>
              <a:rPr lang="pt-PT" sz="1400" dirty="0" smtClean="0"/>
              <a:t> </a:t>
            </a:r>
            <a:r>
              <a:rPr lang="pt-PT" sz="1400" dirty="0" smtClean="0"/>
              <a:t>IR </a:t>
            </a:r>
            <a:r>
              <a:rPr lang="pt-PT" sz="1400" dirty="0" err="1" smtClean="0"/>
              <a:t>camera</a:t>
            </a:r>
            <a:endParaRPr lang="en-US" sz="1400" dirty="0"/>
          </a:p>
        </p:txBody>
      </p:sp>
    </p:spTree>
    <p:extLst>
      <p:ext uri="{BB962C8B-B14F-4D97-AF65-F5344CB8AC3E}">
        <p14:creationId xmlns:p14="http://schemas.microsoft.com/office/powerpoint/2010/main" val="63554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Backup: quick review</a:t>
            </a:r>
            <a:endParaRPr lang="en-US" dirty="0"/>
          </a:p>
        </p:txBody>
      </p:sp>
    </p:spTree>
    <p:extLst>
      <p:ext uri="{BB962C8B-B14F-4D97-AF65-F5344CB8AC3E}">
        <p14:creationId xmlns:p14="http://schemas.microsoft.com/office/powerpoint/2010/main" val="28895826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8745C66F-FC7B-4C52-931F-EAABACA1CBDF}" type="slidenum">
              <a:rPr lang="en-US" smtClean="0"/>
              <a:pPr/>
              <a:t>51</a:t>
            </a:fld>
            <a:endParaRPr lang="en-US" dirty="0"/>
          </a:p>
        </p:txBody>
      </p:sp>
      <p:sp>
        <p:nvSpPr>
          <p:cNvPr id="6" name="Rounded Rectangle 5"/>
          <p:cNvSpPr/>
          <p:nvPr/>
        </p:nvSpPr>
        <p:spPr>
          <a:xfrm>
            <a:off x="468313" y="1076446"/>
            <a:ext cx="2628591" cy="572498"/>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r>
              <a:rPr lang="en-GB" sz="2000" dirty="0" smtClean="0">
                <a:solidFill>
                  <a:schemeClr val="bg1"/>
                </a:solidFill>
              </a:rPr>
              <a:t>3D simulation:</a:t>
            </a:r>
            <a:endParaRPr lang="en-GB" sz="2000" dirty="0">
              <a:solidFill>
                <a:schemeClr val="bg1"/>
              </a:solidFill>
            </a:endParaRPr>
          </a:p>
        </p:txBody>
      </p:sp>
      <mc:AlternateContent xmlns:mc="http://schemas.openxmlformats.org/markup-compatibility/2006" xmlns:a14="http://schemas.microsoft.com/office/drawing/2010/main">
        <mc:Choice Requires="a14">
          <p:sp>
            <p:nvSpPr>
              <p:cNvPr id="8" name="Content Placeholder 4"/>
              <p:cNvSpPr>
                <a:spLocks noGrp="1"/>
              </p:cNvSpPr>
              <p:nvPr>
                <p:ph idx="1"/>
              </p:nvPr>
            </p:nvSpPr>
            <p:spPr>
              <a:xfrm>
                <a:off x="3244620" y="1214780"/>
                <a:ext cx="5757335" cy="4927401"/>
              </a:xfrm>
            </p:spPr>
            <p:txBody>
              <a:bodyPr>
                <a:normAutofit/>
              </a:bodyPr>
              <a:lstStyle/>
              <a:p>
                <a:pPr marL="365125" lvl="1"/>
                <a:r>
                  <a:rPr lang="en-GB" sz="1800" dirty="0" smtClean="0"/>
                  <a:t>1 step </a:t>
                </a:r>
                <a:r>
                  <a:rPr lang="en-GB" sz="1800" dirty="0"/>
                  <a:t>to implement the 3D reconstruction</a:t>
                </a:r>
              </a:p>
              <a:p>
                <a:pPr marL="365125" lvl="1"/>
                <a:endParaRPr lang="en-GB" sz="1800" dirty="0"/>
              </a:p>
              <a:p>
                <a:pPr marL="365125" lvl="1"/>
                <a:r>
                  <a:rPr lang="en-GB" sz="1800" dirty="0"/>
                  <a:t>Improve the </a:t>
                </a:r>
                <a:r>
                  <a:rPr lang="en-GB" sz="1800" dirty="0" smtClean="0"/>
                  <a:t>reconstruction of the Cherenkov events</a:t>
                </a:r>
                <a:br>
                  <a:rPr lang="en-GB" sz="1800" dirty="0" smtClean="0"/>
                </a:br>
                <a:r>
                  <a:rPr lang="en-GB" sz="1800" dirty="0" smtClean="0"/>
                  <a:t>and increase the data selection efficiency</a:t>
                </a:r>
              </a:p>
              <a:p>
                <a:pPr marL="365125" lvl="1"/>
                <a:endParaRPr lang="en-GB" sz="1800" dirty="0"/>
              </a:p>
              <a:p>
                <a:pPr marL="365125" lvl="1"/>
                <a:r>
                  <a:rPr lang="en-GB" sz="1800" dirty="0" smtClean="0"/>
                  <a:t>The Cherenkov on the ground is</a:t>
                </a:r>
                <a:br>
                  <a:rPr lang="en-GB" sz="1800" dirty="0" smtClean="0"/>
                </a:br>
                <a:r>
                  <a:rPr lang="en-GB" sz="1800" dirty="0" smtClean="0"/>
                  <a:t>Easy to implement in different experiment configuration</a:t>
                </a:r>
                <a:r>
                  <a:rPr lang="en-GB" sz="1800" dirty="0"/>
                  <a:t/>
                </a:r>
                <a:br>
                  <a:rPr lang="en-GB" sz="1800" dirty="0"/>
                </a:br>
                <a:r>
                  <a:rPr lang="en-GB" sz="1800" dirty="0" smtClean="0"/>
                  <a:t>while directly in CORSIKA it consumes a lot of time and disk space </a:t>
                </a:r>
              </a:p>
              <a:p>
                <a:pPr marL="365125" lvl="1"/>
                <a:endParaRPr lang="en-GB" sz="1800" dirty="0"/>
              </a:p>
              <a:p>
                <a:pPr marL="365125" lvl="1"/>
                <a:r>
                  <a:rPr lang="en-GB" sz="1800" dirty="0" smtClean="0"/>
                  <a:t>Calibration task </a:t>
                </a:r>
                <a14:m>
                  <m:oMath xmlns:m="http://schemas.openxmlformats.org/officeDocument/2006/math">
                    <m:r>
                      <a:rPr lang="en-GB" sz="1800" i="1" smtClean="0">
                        <a:latin typeface="Cambria Math" panose="02040503050406030204" pitchFamily="18" charset="0"/>
                        <a:ea typeface="Cambria Math" panose="02040503050406030204" pitchFamily="18" charset="0"/>
                      </a:rPr>
                      <m:t>⟶</m:t>
                    </m:r>
                  </m:oMath>
                </a14:m>
                <a:r>
                  <a:rPr lang="en-GB" sz="1600" dirty="0" smtClean="0"/>
                  <a:t> implement the first light scattering in lasers and use the same procedure in the showers</a:t>
                </a:r>
              </a:p>
              <a:p>
                <a:pPr marL="365125" lvl="1"/>
                <a:endParaRPr lang="en-GB" sz="1600" dirty="0"/>
              </a:p>
              <a:p>
                <a:pPr marL="365125" lvl="1"/>
                <a:endParaRPr lang="en-GB" sz="1600" dirty="0" smtClean="0"/>
              </a:p>
            </p:txBody>
          </p:sp>
        </mc:Choice>
        <mc:Fallback xmlns="">
          <p:sp>
            <p:nvSpPr>
              <p:cNvPr id="8" name="Content Placeholder 4"/>
              <p:cNvSpPr>
                <a:spLocks noGrp="1" noRot="1" noChangeAspect="1" noMove="1" noResize="1" noEditPoints="1" noAdjustHandles="1" noChangeArrowheads="1" noChangeShapeType="1" noTextEdit="1"/>
              </p:cNvSpPr>
              <p:nvPr>
                <p:ph idx="1"/>
              </p:nvPr>
            </p:nvSpPr>
            <p:spPr>
              <a:xfrm>
                <a:off x="3244620" y="1214780"/>
                <a:ext cx="5757335" cy="4927401"/>
              </a:xfrm>
              <a:blipFill rotWithShape="0">
                <a:blip r:embed="rId3"/>
                <a:stretch>
                  <a:fillRect t="-1112"/>
                </a:stretch>
              </a:blipFill>
            </p:spPr>
            <p:txBody>
              <a:bodyPr/>
              <a:lstStyle/>
              <a:p>
                <a:r>
                  <a:rPr lang="en-US">
                    <a:noFill/>
                  </a:rPr>
                  <a:t> </a:t>
                </a:r>
              </a:p>
            </p:txBody>
          </p:sp>
        </mc:Fallback>
      </mc:AlternateContent>
    </p:spTree>
    <p:extLst>
      <p:ext uri="{BB962C8B-B14F-4D97-AF65-F5344CB8AC3E}">
        <p14:creationId xmlns:p14="http://schemas.microsoft.com/office/powerpoint/2010/main" val="16157217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Scattering light with the 3D simulation</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52</a:t>
            </a:fld>
            <a:endParaRPr lang="en-US" dirty="0"/>
          </a:p>
        </p:txBody>
      </p:sp>
      <p:grpSp>
        <p:nvGrpSpPr>
          <p:cNvPr id="8" name="Group 7"/>
          <p:cNvGrpSpPr/>
          <p:nvPr/>
        </p:nvGrpSpPr>
        <p:grpSpPr>
          <a:xfrm>
            <a:off x="277866" y="742973"/>
            <a:ext cx="1291941" cy="1826881"/>
            <a:chOff x="2028164" y="2267463"/>
            <a:chExt cx="3889454" cy="5499922"/>
          </a:xfrm>
        </p:grpSpPr>
        <p:sp>
          <p:nvSpPr>
            <p:cNvPr id="9" name="Rectangle 8"/>
            <p:cNvSpPr/>
            <p:nvPr/>
          </p:nvSpPr>
          <p:spPr>
            <a:xfrm>
              <a:off x="2028164" y="2931046"/>
              <a:ext cx="3889454" cy="4575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cxnSp>
          <p:nvCxnSpPr>
            <p:cNvPr id="10" name="Straight Connector 9"/>
            <p:cNvCxnSpPr/>
            <p:nvPr/>
          </p:nvCxnSpPr>
          <p:spPr>
            <a:xfrm>
              <a:off x="3706829" y="6283035"/>
              <a:ext cx="0" cy="1075204"/>
            </a:xfrm>
            <a:prstGeom prst="line">
              <a:avLst/>
            </a:prstGeom>
            <a:ln w="57150">
              <a:solidFill>
                <a:srgbClr val="203864"/>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164510" y="5303284"/>
              <a:ext cx="3067953" cy="1042097"/>
              <a:chOff x="6482668" y="4673644"/>
              <a:chExt cx="3067953" cy="1042097"/>
            </a:xfrm>
            <a:solidFill>
              <a:schemeClr val="bg1"/>
            </a:solidFill>
          </p:grpSpPr>
          <p:sp>
            <p:nvSpPr>
              <p:cNvPr id="201" name="Oval 200"/>
              <p:cNvSpPr/>
              <p:nvPr/>
            </p:nvSpPr>
            <p:spPr>
              <a:xfrm>
                <a:off x="6483976" y="4673644"/>
                <a:ext cx="3064441" cy="1041716"/>
              </a:xfrm>
              <a:prstGeom prst="ellipse">
                <a:avLst/>
              </a:prstGeom>
              <a:grp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grpSp>
            <p:nvGrpSpPr>
              <p:cNvPr id="202" name="Group 201"/>
              <p:cNvGrpSpPr/>
              <p:nvPr/>
            </p:nvGrpSpPr>
            <p:grpSpPr>
              <a:xfrm>
                <a:off x="6482668" y="4804546"/>
                <a:ext cx="3067953" cy="911195"/>
                <a:chOff x="6167813" y="3108402"/>
                <a:chExt cx="3067953" cy="911195"/>
              </a:xfrm>
              <a:grpFill/>
            </p:grpSpPr>
            <p:cxnSp>
              <p:nvCxnSpPr>
                <p:cNvPr id="203" name="Straight Connector 202"/>
                <p:cNvCxnSpPr/>
                <p:nvPr/>
              </p:nvCxnSpPr>
              <p:spPr>
                <a:xfrm>
                  <a:off x="6167813"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6225696" y="3240597"/>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6386364" y="33650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6634663"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6945471" y="3555893"/>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7315118" y="3600608"/>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7710232" y="3615064"/>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8093128" y="3602513"/>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8458435" y="3552082"/>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8781118"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9017688" y="3365056"/>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9177229" y="3238691"/>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9235766"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2168638" y="4297326"/>
              <a:ext cx="3060912" cy="3063656"/>
              <a:chOff x="2718818" y="1643775"/>
              <a:chExt cx="2202026" cy="2204000"/>
            </a:xfrm>
            <a:scene3d>
              <a:camera prst="orthographicFront">
                <a:rot lat="4200000" lon="0" rev="0"/>
              </a:camera>
              <a:lightRig rig="threePt" dir="t"/>
            </a:scene3d>
          </p:grpSpPr>
          <p:grpSp>
            <p:nvGrpSpPr>
              <p:cNvPr id="183" name="Group 182"/>
              <p:cNvGrpSpPr/>
              <p:nvPr/>
            </p:nvGrpSpPr>
            <p:grpSpPr>
              <a:xfrm>
                <a:off x="2718819" y="1643775"/>
                <a:ext cx="2202025" cy="2202025"/>
                <a:chOff x="2718819" y="1643775"/>
                <a:chExt cx="2202025" cy="2202025"/>
              </a:xfrm>
            </p:grpSpPr>
            <p:cxnSp>
              <p:nvCxnSpPr>
                <p:cNvPr id="199" name="Straight Connector 198"/>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p:nvGrpSpPr>
            <p:grpSpPr>
              <a:xfrm rot="900000">
                <a:off x="2718819" y="1643775"/>
                <a:ext cx="2202025" cy="2202025"/>
                <a:chOff x="2718819" y="1643775"/>
                <a:chExt cx="2202025" cy="2202025"/>
              </a:xfrm>
            </p:grpSpPr>
            <p:cxnSp>
              <p:nvCxnSpPr>
                <p:cNvPr id="197" name="Straight Connector 196"/>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p:nvGrpSpPr>
            <p:grpSpPr>
              <a:xfrm rot="1800000">
                <a:off x="2718818" y="1645750"/>
                <a:ext cx="2202025" cy="2202025"/>
                <a:chOff x="2718819" y="1643775"/>
                <a:chExt cx="2202025" cy="2202025"/>
              </a:xfrm>
            </p:grpSpPr>
            <p:cxnSp>
              <p:nvCxnSpPr>
                <p:cNvPr id="195" name="Straight Connector 194"/>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p:nvGrpSpPr>
            <p:grpSpPr>
              <a:xfrm rot="2700000">
                <a:off x="2718819" y="1645750"/>
                <a:ext cx="2202025" cy="2202025"/>
                <a:chOff x="2718819" y="1643775"/>
                <a:chExt cx="2202025" cy="2202025"/>
              </a:xfrm>
            </p:grpSpPr>
            <p:cxnSp>
              <p:nvCxnSpPr>
                <p:cNvPr id="193" name="Straight Connector 192"/>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p:nvGrpSpPr>
            <p:grpSpPr>
              <a:xfrm rot="3600000">
                <a:off x="2718819" y="1643775"/>
                <a:ext cx="2202025" cy="2202025"/>
                <a:chOff x="2718819" y="1643775"/>
                <a:chExt cx="2202025" cy="2202025"/>
              </a:xfrm>
            </p:grpSpPr>
            <p:cxnSp>
              <p:nvCxnSpPr>
                <p:cNvPr id="191" name="Straight Connector 190"/>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p:nvGrpSpPr>
            <p:grpSpPr>
              <a:xfrm rot="4500000">
                <a:off x="2718819" y="1643775"/>
                <a:ext cx="2202025" cy="2202025"/>
                <a:chOff x="2718819" y="1643775"/>
                <a:chExt cx="2202025" cy="2202025"/>
              </a:xfrm>
            </p:grpSpPr>
            <p:cxnSp>
              <p:nvCxnSpPr>
                <p:cNvPr id="189" name="Straight Connector 188"/>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2164510" y="4896884"/>
              <a:ext cx="3067953" cy="1042097"/>
              <a:chOff x="6482668" y="4673644"/>
              <a:chExt cx="3067953" cy="1042097"/>
            </a:xfrm>
            <a:solidFill>
              <a:schemeClr val="bg1"/>
            </a:solidFill>
          </p:grpSpPr>
          <p:sp>
            <p:nvSpPr>
              <p:cNvPr id="168" name="Oval 167"/>
              <p:cNvSpPr/>
              <p:nvPr/>
            </p:nvSpPr>
            <p:spPr>
              <a:xfrm>
                <a:off x="6483976" y="4673644"/>
                <a:ext cx="3064441" cy="1041716"/>
              </a:xfrm>
              <a:prstGeom prst="ellipse">
                <a:avLst/>
              </a:prstGeom>
              <a:grp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grpSp>
            <p:nvGrpSpPr>
              <p:cNvPr id="169" name="Group 168"/>
              <p:cNvGrpSpPr/>
              <p:nvPr/>
            </p:nvGrpSpPr>
            <p:grpSpPr>
              <a:xfrm>
                <a:off x="6482668" y="4804546"/>
                <a:ext cx="3067953" cy="911195"/>
                <a:chOff x="6167813" y="3108402"/>
                <a:chExt cx="3067953" cy="911195"/>
              </a:xfrm>
              <a:grpFill/>
            </p:grpSpPr>
            <p:cxnSp>
              <p:nvCxnSpPr>
                <p:cNvPr id="170" name="Straight Connector 169"/>
                <p:cNvCxnSpPr/>
                <p:nvPr/>
              </p:nvCxnSpPr>
              <p:spPr>
                <a:xfrm>
                  <a:off x="6167813"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6225696" y="3240597"/>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6386364" y="33650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6634663"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6945471" y="3555893"/>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7315118" y="3600608"/>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7710232" y="3615064"/>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8093128" y="3602513"/>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8458435" y="3552082"/>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8781118"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9017688" y="3365056"/>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9177229" y="3238691"/>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9235766"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p:nvGrpSpPr>
          <p:grpSpPr>
            <a:xfrm>
              <a:off x="2168638" y="3890926"/>
              <a:ext cx="3060912" cy="3063656"/>
              <a:chOff x="2718818" y="1643775"/>
              <a:chExt cx="2202026" cy="2204000"/>
            </a:xfrm>
            <a:scene3d>
              <a:camera prst="orthographicFront">
                <a:rot lat="4200000" lon="0" rev="0"/>
              </a:camera>
              <a:lightRig rig="threePt" dir="t"/>
            </a:scene3d>
          </p:grpSpPr>
          <p:grpSp>
            <p:nvGrpSpPr>
              <p:cNvPr id="150" name="Group 149"/>
              <p:cNvGrpSpPr/>
              <p:nvPr/>
            </p:nvGrpSpPr>
            <p:grpSpPr>
              <a:xfrm>
                <a:off x="2718819" y="1643775"/>
                <a:ext cx="2202025" cy="2202025"/>
                <a:chOff x="2718819" y="1643775"/>
                <a:chExt cx="2202025" cy="2202025"/>
              </a:xfrm>
            </p:grpSpPr>
            <p:cxnSp>
              <p:nvCxnSpPr>
                <p:cNvPr id="166" name="Straight Connector 165"/>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rot="900000">
                <a:off x="2718819" y="1643775"/>
                <a:ext cx="2202025" cy="2202025"/>
                <a:chOff x="2718819" y="1643775"/>
                <a:chExt cx="2202025" cy="2202025"/>
              </a:xfrm>
            </p:grpSpPr>
            <p:cxnSp>
              <p:nvCxnSpPr>
                <p:cNvPr id="164" name="Straight Connector 163"/>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rot="1800000">
                <a:off x="2718818" y="1645750"/>
                <a:ext cx="2202025" cy="2202025"/>
                <a:chOff x="2718819" y="1643775"/>
                <a:chExt cx="2202025" cy="2202025"/>
              </a:xfrm>
            </p:grpSpPr>
            <p:cxnSp>
              <p:nvCxnSpPr>
                <p:cNvPr id="162" name="Straight Connector 161"/>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rot="2700000">
                <a:off x="2718819" y="1645750"/>
                <a:ext cx="2202025" cy="2202025"/>
                <a:chOff x="2718819" y="1643775"/>
                <a:chExt cx="2202025" cy="2202025"/>
              </a:xfrm>
            </p:grpSpPr>
            <p:cxnSp>
              <p:nvCxnSpPr>
                <p:cNvPr id="160" name="Straight Connector 159"/>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rot="3600000">
                <a:off x="2718819" y="1643775"/>
                <a:ext cx="2202025" cy="2202025"/>
                <a:chOff x="2718819" y="1643775"/>
                <a:chExt cx="2202025" cy="2202025"/>
              </a:xfrm>
            </p:grpSpPr>
            <p:cxnSp>
              <p:nvCxnSpPr>
                <p:cNvPr id="158" name="Straight Connector 157"/>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rot="4500000">
                <a:off x="2718819" y="1643775"/>
                <a:ext cx="2202025" cy="2202025"/>
                <a:chOff x="2718819" y="1643775"/>
                <a:chExt cx="2202025" cy="2202025"/>
              </a:xfrm>
            </p:grpSpPr>
            <p:cxnSp>
              <p:nvCxnSpPr>
                <p:cNvPr id="156" name="Straight Connector 155"/>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5" name="Group 14"/>
            <p:cNvGrpSpPr/>
            <p:nvPr/>
          </p:nvGrpSpPr>
          <p:grpSpPr>
            <a:xfrm>
              <a:off x="2164916" y="4487243"/>
              <a:ext cx="3067953" cy="1042097"/>
              <a:chOff x="6482668" y="4673644"/>
              <a:chExt cx="3067953" cy="1042097"/>
            </a:xfrm>
            <a:solidFill>
              <a:schemeClr val="bg1"/>
            </a:solidFill>
          </p:grpSpPr>
          <p:sp>
            <p:nvSpPr>
              <p:cNvPr id="135" name="Oval 134"/>
              <p:cNvSpPr/>
              <p:nvPr/>
            </p:nvSpPr>
            <p:spPr>
              <a:xfrm>
                <a:off x="6483976" y="4673644"/>
                <a:ext cx="3064441" cy="1041716"/>
              </a:xfrm>
              <a:prstGeom prst="ellipse">
                <a:avLst/>
              </a:prstGeom>
              <a:grp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grpSp>
            <p:nvGrpSpPr>
              <p:cNvPr id="136" name="Group 135"/>
              <p:cNvGrpSpPr/>
              <p:nvPr/>
            </p:nvGrpSpPr>
            <p:grpSpPr>
              <a:xfrm>
                <a:off x="6482668" y="4804546"/>
                <a:ext cx="3067953" cy="911195"/>
                <a:chOff x="6167813" y="3108402"/>
                <a:chExt cx="3067953" cy="911195"/>
              </a:xfrm>
              <a:grpFill/>
            </p:grpSpPr>
            <p:cxnSp>
              <p:nvCxnSpPr>
                <p:cNvPr id="137" name="Straight Connector 136"/>
                <p:cNvCxnSpPr/>
                <p:nvPr/>
              </p:nvCxnSpPr>
              <p:spPr>
                <a:xfrm>
                  <a:off x="6167813"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6225696" y="3240597"/>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6386364" y="33650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6634663"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6945471" y="3555893"/>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7315118" y="3600608"/>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7710232" y="3615064"/>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8093128" y="3602513"/>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8458435" y="3552082"/>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8781118"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9017688" y="3365056"/>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9177229" y="3238691"/>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9235766"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6" name="Group 15"/>
            <p:cNvGrpSpPr/>
            <p:nvPr/>
          </p:nvGrpSpPr>
          <p:grpSpPr>
            <a:xfrm>
              <a:off x="2169044" y="3481285"/>
              <a:ext cx="3060912" cy="3063656"/>
              <a:chOff x="2718818" y="1643775"/>
              <a:chExt cx="2202026" cy="2204000"/>
            </a:xfrm>
            <a:scene3d>
              <a:camera prst="orthographicFront">
                <a:rot lat="4200000" lon="0" rev="0"/>
              </a:camera>
              <a:lightRig rig="threePt" dir="t"/>
            </a:scene3d>
          </p:grpSpPr>
          <p:grpSp>
            <p:nvGrpSpPr>
              <p:cNvPr id="117" name="Group 116"/>
              <p:cNvGrpSpPr/>
              <p:nvPr/>
            </p:nvGrpSpPr>
            <p:grpSpPr>
              <a:xfrm>
                <a:off x="2718819" y="1643775"/>
                <a:ext cx="2202025" cy="2202025"/>
                <a:chOff x="2718819" y="1643775"/>
                <a:chExt cx="2202025" cy="2202025"/>
              </a:xfrm>
            </p:grpSpPr>
            <p:cxnSp>
              <p:nvCxnSpPr>
                <p:cNvPr id="133" name="Straight Connector 132"/>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rot="900000">
                <a:off x="2718819" y="1643775"/>
                <a:ext cx="2202025" cy="2202025"/>
                <a:chOff x="2718819" y="1643775"/>
                <a:chExt cx="2202025" cy="2202025"/>
              </a:xfrm>
            </p:grpSpPr>
            <p:cxnSp>
              <p:nvCxnSpPr>
                <p:cNvPr id="131" name="Straight Connector 130"/>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rot="1800000">
                <a:off x="2718818" y="1645750"/>
                <a:ext cx="2202025" cy="2202025"/>
                <a:chOff x="2718819" y="1643775"/>
                <a:chExt cx="2202025" cy="2202025"/>
              </a:xfrm>
            </p:grpSpPr>
            <p:cxnSp>
              <p:nvCxnSpPr>
                <p:cNvPr id="129" name="Straight Connector 128"/>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p:nvGrpSpPr>
            <p:grpSpPr>
              <a:xfrm rot="2700000">
                <a:off x="2718819" y="1645750"/>
                <a:ext cx="2202025" cy="2202025"/>
                <a:chOff x="2718819" y="1643775"/>
                <a:chExt cx="2202025" cy="2202025"/>
              </a:xfrm>
            </p:grpSpPr>
            <p:cxnSp>
              <p:nvCxnSpPr>
                <p:cNvPr id="127" name="Straight Connector 126"/>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rot="3600000">
                <a:off x="2718819" y="1643775"/>
                <a:ext cx="2202025" cy="2202025"/>
                <a:chOff x="2718819" y="1643775"/>
                <a:chExt cx="2202025" cy="2202025"/>
              </a:xfrm>
            </p:grpSpPr>
            <p:cxnSp>
              <p:nvCxnSpPr>
                <p:cNvPr id="125" name="Straight Connector 124"/>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p:nvGrpSpPr>
            <p:grpSpPr>
              <a:xfrm rot="4500000">
                <a:off x="2718819" y="1643775"/>
                <a:ext cx="2202025" cy="2202025"/>
                <a:chOff x="2718819" y="1643775"/>
                <a:chExt cx="2202025" cy="2202025"/>
              </a:xfrm>
            </p:grpSpPr>
            <p:cxnSp>
              <p:nvCxnSpPr>
                <p:cNvPr id="123" name="Straight Connector 122"/>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sp>
          <p:nvSpPr>
            <p:cNvPr id="17" name="TextBox 16"/>
            <p:cNvSpPr txBox="1"/>
            <p:nvPr/>
          </p:nvSpPr>
          <p:spPr>
            <a:xfrm>
              <a:off x="3800668" y="6470177"/>
              <a:ext cx="1909138" cy="1297208"/>
            </a:xfrm>
            <a:prstGeom prst="rect">
              <a:avLst/>
            </a:prstGeom>
            <a:noFill/>
          </p:spPr>
          <p:txBody>
            <a:bodyPr wrap="square" rtlCol="0">
              <a:spAutoFit/>
            </a:bodyPr>
            <a:lstStyle/>
            <a:p>
              <a:r>
                <a:rPr lang="pt-PT" sz="1100" dirty="0" err="1" smtClean="0"/>
                <a:t>Shower</a:t>
              </a:r>
              <a:r>
                <a:rPr lang="pt-PT" sz="1100" dirty="0" smtClean="0"/>
                <a:t> </a:t>
              </a:r>
              <a:r>
                <a:rPr lang="pt-PT" sz="1100" dirty="0" err="1" smtClean="0"/>
                <a:t>axis</a:t>
              </a:r>
              <a:endParaRPr lang="pt-PT" sz="1100" dirty="0"/>
            </a:p>
          </p:txBody>
        </p:sp>
        <p:grpSp>
          <p:nvGrpSpPr>
            <p:cNvPr id="20" name="Group 19"/>
            <p:cNvGrpSpPr/>
            <p:nvPr/>
          </p:nvGrpSpPr>
          <p:grpSpPr>
            <a:xfrm>
              <a:off x="2164510" y="4084084"/>
              <a:ext cx="3067953" cy="1042097"/>
              <a:chOff x="6482668" y="4673644"/>
              <a:chExt cx="3067953" cy="1042097"/>
            </a:xfrm>
            <a:solidFill>
              <a:schemeClr val="bg1"/>
            </a:solidFill>
          </p:grpSpPr>
          <p:sp>
            <p:nvSpPr>
              <p:cNvPr id="102" name="Oval 101"/>
              <p:cNvSpPr/>
              <p:nvPr/>
            </p:nvSpPr>
            <p:spPr>
              <a:xfrm>
                <a:off x="6483976" y="4673644"/>
                <a:ext cx="3064441" cy="1041716"/>
              </a:xfrm>
              <a:prstGeom prst="ellipse">
                <a:avLst/>
              </a:prstGeom>
              <a:grp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grpSp>
            <p:nvGrpSpPr>
              <p:cNvPr id="103" name="Group 102"/>
              <p:cNvGrpSpPr/>
              <p:nvPr/>
            </p:nvGrpSpPr>
            <p:grpSpPr>
              <a:xfrm>
                <a:off x="6482668" y="4804546"/>
                <a:ext cx="3067953" cy="911195"/>
                <a:chOff x="6167813" y="3108402"/>
                <a:chExt cx="3067953" cy="911195"/>
              </a:xfrm>
              <a:grpFill/>
            </p:grpSpPr>
            <p:cxnSp>
              <p:nvCxnSpPr>
                <p:cNvPr id="104" name="Straight Connector 103"/>
                <p:cNvCxnSpPr/>
                <p:nvPr/>
              </p:nvCxnSpPr>
              <p:spPr>
                <a:xfrm>
                  <a:off x="6167813"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225696" y="3240597"/>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386364" y="33650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634663"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6945471" y="3555893"/>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7315118" y="3600608"/>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7710232" y="3615064"/>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8093128" y="3602513"/>
                  <a:ext cx="0" cy="40453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8458435" y="3552082"/>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8781118" y="3468757"/>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9017688" y="3365056"/>
                  <a:ext cx="0" cy="404533"/>
                </a:xfrm>
                <a:prstGeom prst="line">
                  <a:avLst/>
                </a:prstGeom>
                <a:grpFill/>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9177229" y="3238691"/>
                  <a:ext cx="0" cy="40453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9235766" y="3108402"/>
                  <a:ext cx="0" cy="404533"/>
                </a:xfrm>
                <a:prstGeom prst="line">
                  <a:avLst/>
                </a:prstGeom>
                <a:grpFill/>
                <a:ln w="15875">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21" name="Group 20"/>
            <p:cNvGrpSpPr/>
            <p:nvPr/>
          </p:nvGrpSpPr>
          <p:grpSpPr>
            <a:xfrm>
              <a:off x="2168638" y="3078126"/>
              <a:ext cx="3060912" cy="3063656"/>
              <a:chOff x="2718818" y="1643775"/>
              <a:chExt cx="2202026" cy="2204000"/>
            </a:xfrm>
            <a:scene3d>
              <a:camera prst="orthographicFront">
                <a:rot lat="4200000" lon="0" rev="0"/>
              </a:camera>
              <a:lightRig rig="threePt" dir="t"/>
            </a:scene3d>
          </p:grpSpPr>
          <p:grpSp>
            <p:nvGrpSpPr>
              <p:cNvPr id="84" name="Group 83"/>
              <p:cNvGrpSpPr/>
              <p:nvPr/>
            </p:nvGrpSpPr>
            <p:grpSpPr>
              <a:xfrm>
                <a:off x="2718819" y="1643775"/>
                <a:ext cx="2202025" cy="2202025"/>
                <a:chOff x="2718819" y="1643775"/>
                <a:chExt cx="2202025" cy="2202025"/>
              </a:xfrm>
            </p:grpSpPr>
            <p:cxnSp>
              <p:nvCxnSpPr>
                <p:cNvPr id="100" name="Straight Connector 99"/>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rot="900000">
                <a:off x="2718819" y="1643775"/>
                <a:ext cx="2202025" cy="2202025"/>
                <a:chOff x="2718819" y="1643775"/>
                <a:chExt cx="2202025" cy="2202025"/>
              </a:xfrm>
            </p:grpSpPr>
            <p:cxnSp>
              <p:nvCxnSpPr>
                <p:cNvPr id="98" name="Straight Connector 97"/>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rot="1800000">
                <a:off x="2718818" y="1645750"/>
                <a:ext cx="2202025" cy="2202025"/>
                <a:chOff x="2718819" y="1643775"/>
                <a:chExt cx="2202025" cy="2202025"/>
              </a:xfrm>
            </p:grpSpPr>
            <p:cxnSp>
              <p:nvCxnSpPr>
                <p:cNvPr id="96" name="Straight Connector 95"/>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rot="2700000">
                <a:off x="2718819" y="1645750"/>
                <a:ext cx="2202025" cy="2202025"/>
                <a:chOff x="2718819" y="1643775"/>
                <a:chExt cx="2202025" cy="2202025"/>
              </a:xfrm>
            </p:grpSpPr>
            <p:cxnSp>
              <p:nvCxnSpPr>
                <p:cNvPr id="94" name="Straight Connector 93"/>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rot="3600000">
                <a:off x="2718819" y="1643775"/>
                <a:ext cx="2202025" cy="2202025"/>
                <a:chOff x="2718819" y="1643775"/>
                <a:chExt cx="2202025" cy="2202025"/>
              </a:xfrm>
            </p:grpSpPr>
            <p:cxnSp>
              <p:nvCxnSpPr>
                <p:cNvPr id="92" name="Straight Connector 91"/>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rot="4500000">
                <a:off x="2718819" y="1643775"/>
                <a:ext cx="2202025" cy="2202025"/>
                <a:chOff x="2718819" y="1643775"/>
                <a:chExt cx="2202025" cy="2202025"/>
              </a:xfrm>
            </p:grpSpPr>
            <p:cxnSp>
              <p:nvCxnSpPr>
                <p:cNvPr id="90" name="Straight Connector 89"/>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2" name="Group 21"/>
            <p:cNvGrpSpPr/>
            <p:nvPr/>
          </p:nvGrpSpPr>
          <p:grpSpPr>
            <a:xfrm>
              <a:off x="2163240" y="3676924"/>
              <a:ext cx="3067953" cy="1041716"/>
              <a:chOff x="6167813" y="2977881"/>
              <a:chExt cx="3067953" cy="1041716"/>
            </a:xfrm>
          </p:grpSpPr>
          <p:sp>
            <p:nvSpPr>
              <p:cNvPr id="69" name="Oval 68"/>
              <p:cNvSpPr/>
              <p:nvPr/>
            </p:nvSpPr>
            <p:spPr>
              <a:xfrm>
                <a:off x="6170672" y="2977881"/>
                <a:ext cx="3064441" cy="1041716"/>
              </a:xfrm>
              <a:prstGeom prst="ellipse">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grpSp>
            <p:nvGrpSpPr>
              <p:cNvPr id="70" name="Group 69"/>
              <p:cNvGrpSpPr/>
              <p:nvPr/>
            </p:nvGrpSpPr>
            <p:grpSpPr>
              <a:xfrm>
                <a:off x="6167813" y="3108402"/>
                <a:ext cx="3067953" cy="911195"/>
                <a:chOff x="6167813" y="3108402"/>
                <a:chExt cx="3067953" cy="911195"/>
              </a:xfrm>
            </p:grpSpPr>
            <p:cxnSp>
              <p:nvCxnSpPr>
                <p:cNvPr id="71" name="Straight Connector 70"/>
                <p:cNvCxnSpPr>
                  <a:stCxn id="32" idx="2"/>
                </p:cNvCxnSpPr>
                <p:nvPr/>
              </p:nvCxnSpPr>
              <p:spPr>
                <a:xfrm>
                  <a:off x="6167813" y="3108402"/>
                  <a:ext cx="0" cy="404533"/>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225696" y="3240597"/>
                  <a:ext cx="0" cy="40453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386364" y="3365057"/>
                  <a:ext cx="0" cy="4045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634663" y="3468757"/>
                  <a:ext cx="0" cy="4045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945471" y="3555893"/>
                  <a:ext cx="0" cy="4045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315118" y="3600608"/>
                  <a:ext cx="0" cy="4045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710232" y="3615064"/>
                  <a:ext cx="0" cy="4045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8093128" y="3602513"/>
                  <a:ext cx="0" cy="4045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8458435" y="3552082"/>
                  <a:ext cx="0" cy="4045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8781118" y="3468757"/>
                  <a:ext cx="0" cy="4045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9017688" y="3365056"/>
                  <a:ext cx="0" cy="4045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9177229" y="3238691"/>
                  <a:ext cx="0" cy="40453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235766" y="3108402"/>
                  <a:ext cx="0" cy="404533"/>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2170282" y="2654370"/>
              <a:ext cx="3060912" cy="3063656"/>
              <a:chOff x="2718818" y="1643775"/>
              <a:chExt cx="2202026" cy="2204000"/>
            </a:xfrm>
            <a:scene3d>
              <a:camera prst="orthographicFront">
                <a:rot lat="4200000" lon="0" rev="0"/>
              </a:camera>
              <a:lightRig rig="threePt" dir="t"/>
            </a:scene3d>
          </p:grpSpPr>
          <p:grpSp>
            <p:nvGrpSpPr>
              <p:cNvPr id="51" name="Group 50"/>
              <p:cNvGrpSpPr/>
              <p:nvPr/>
            </p:nvGrpSpPr>
            <p:grpSpPr>
              <a:xfrm>
                <a:off x="2718819" y="1643775"/>
                <a:ext cx="2202025" cy="2202025"/>
                <a:chOff x="2718819" y="1643775"/>
                <a:chExt cx="2202025" cy="2202025"/>
              </a:xfrm>
            </p:grpSpPr>
            <p:cxnSp>
              <p:nvCxnSpPr>
                <p:cNvPr id="67" name="Straight Connector 66"/>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900000">
                <a:off x="2718819" y="1643775"/>
                <a:ext cx="2202025" cy="2202025"/>
                <a:chOff x="2718819" y="1643775"/>
                <a:chExt cx="2202025" cy="2202025"/>
              </a:xfrm>
            </p:grpSpPr>
            <p:cxnSp>
              <p:nvCxnSpPr>
                <p:cNvPr id="65" name="Straight Connector 64"/>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rot="1800000">
                <a:off x="2718818" y="1645750"/>
                <a:ext cx="2202025" cy="2202025"/>
                <a:chOff x="2718819" y="1643775"/>
                <a:chExt cx="2202025" cy="2202025"/>
              </a:xfrm>
            </p:grpSpPr>
            <p:cxnSp>
              <p:nvCxnSpPr>
                <p:cNvPr id="63" name="Straight Connector 62"/>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rot="2700000">
                <a:off x="2718819" y="1645750"/>
                <a:ext cx="2202025" cy="2202025"/>
                <a:chOff x="2718819" y="1643775"/>
                <a:chExt cx="2202025" cy="2202025"/>
              </a:xfrm>
            </p:grpSpPr>
            <p:cxnSp>
              <p:nvCxnSpPr>
                <p:cNvPr id="61" name="Straight Connector 60"/>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rot="3600000">
                <a:off x="2718819" y="1643775"/>
                <a:ext cx="2202025" cy="2202025"/>
                <a:chOff x="2718819" y="1643775"/>
                <a:chExt cx="2202025" cy="2202025"/>
              </a:xfrm>
            </p:grpSpPr>
            <p:cxnSp>
              <p:nvCxnSpPr>
                <p:cNvPr id="59" name="Straight Connector 58"/>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rot="4500000">
                <a:off x="2718819" y="1643775"/>
                <a:ext cx="2202025" cy="2202025"/>
                <a:chOff x="2718819" y="1643775"/>
                <a:chExt cx="2202025" cy="2202025"/>
              </a:xfrm>
            </p:grpSpPr>
            <p:cxnSp>
              <p:nvCxnSpPr>
                <p:cNvPr id="57" name="Straight Connector 56"/>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4" name="Group 23"/>
            <p:cNvGrpSpPr/>
            <p:nvPr/>
          </p:nvGrpSpPr>
          <p:grpSpPr>
            <a:xfrm>
              <a:off x="2163240" y="2267463"/>
              <a:ext cx="3067953" cy="3072202"/>
              <a:chOff x="6167813" y="1568420"/>
              <a:chExt cx="3067953" cy="3072202"/>
            </a:xfrm>
          </p:grpSpPr>
          <p:sp>
            <p:nvSpPr>
              <p:cNvPr id="26" name="Oval 25"/>
              <p:cNvSpPr/>
              <p:nvPr/>
            </p:nvSpPr>
            <p:spPr>
              <a:xfrm>
                <a:off x="6171325" y="2586067"/>
                <a:ext cx="3064441" cy="1041716"/>
              </a:xfrm>
              <a:prstGeom prst="ellipse">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grpSp>
            <p:nvGrpSpPr>
              <p:cNvPr id="27" name="Group 26"/>
              <p:cNvGrpSpPr/>
              <p:nvPr/>
            </p:nvGrpSpPr>
            <p:grpSpPr>
              <a:xfrm>
                <a:off x="6167813" y="1568420"/>
                <a:ext cx="3064441" cy="3072202"/>
                <a:chOff x="6167813" y="1568420"/>
                <a:chExt cx="3064441" cy="3072202"/>
              </a:xfrm>
            </p:grpSpPr>
            <p:grpSp>
              <p:nvGrpSpPr>
                <p:cNvPr id="28" name="Group 27"/>
                <p:cNvGrpSpPr/>
                <p:nvPr/>
              </p:nvGrpSpPr>
              <p:grpSpPr>
                <a:xfrm>
                  <a:off x="6168466" y="1568420"/>
                  <a:ext cx="3060912" cy="3063656"/>
                  <a:chOff x="2718818" y="1643775"/>
                  <a:chExt cx="2202026" cy="2204000"/>
                </a:xfrm>
                <a:scene3d>
                  <a:camera prst="orthographicFront">
                    <a:rot lat="4200000" lon="0" rev="0"/>
                  </a:camera>
                  <a:lightRig rig="threePt" dir="t"/>
                </a:scene3d>
              </p:grpSpPr>
              <p:grpSp>
                <p:nvGrpSpPr>
                  <p:cNvPr id="33" name="Group 32"/>
                  <p:cNvGrpSpPr/>
                  <p:nvPr/>
                </p:nvGrpSpPr>
                <p:grpSpPr>
                  <a:xfrm>
                    <a:off x="2718819" y="1643775"/>
                    <a:ext cx="2202025" cy="2202025"/>
                    <a:chOff x="2718819" y="1643775"/>
                    <a:chExt cx="2202025" cy="2202025"/>
                  </a:xfrm>
                </p:grpSpPr>
                <p:cxnSp>
                  <p:nvCxnSpPr>
                    <p:cNvPr id="49" name="Straight Connector 48"/>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rot="900000">
                    <a:off x="2718819" y="1643775"/>
                    <a:ext cx="2202025" cy="2202025"/>
                    <a:chOff x="2718819" y="1643775"/>
                    <a:chExt cx="2202025" cy="2202025"/>
                  </a:xfrm>
                </p:grpSpPr>
                <p:cxnSp>
                  <p:nvCxnSpPr>
                    <p:cNvPr id="47" name="Straight Connector 46"/>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rot="1800000">
                    <a:off x="2718818" y="1645750"/>
                    <a:ext cx="2202025" cy="2202025"/>
                    <a:chOff x="2718819" y="1643775"/>
                    <a:chExt cx="2202025" cy="2202025"/>
                  </a:xfrm>
                </p:grpSpPr>
                <p:cxnSp>
                  <p:nvCxnSpPr>
                    <p:cNvPr id="45" name="Straight Connector 44"/>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rot="2700000">
                    <a:off x="2718819" y="1645750"/>
                    <a:ext cx="2202025" cy="2202025"/>
                    <a:chOff x="2718819" y="1643775"/>
                    <a:chExt cx="2202025" cy="2202025"/>
                  </a:xfrm>
                </p:grpSpPr>
                <p:cxnSp>
                  <p:nvCxnSpPr>
                    <p:cNvPr id="43" name="Straight Connector 42"/>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3600000">
                    <a:off x="2718819" y="1643775"/>
                    <a:ext cx="2202025" cy="2202025"/>
                    <a:chOff x="2718819" y="1643775"/>
                    <a:chExt cx="2202025" cy="2202025"/>
                  </a:xfrm>
                </p:grpSpPr>
                <p:cxnSp>
                  <p:nvCxnSpPr>
                    <p:cNvPr id="41" name="Straight Connector 40"/>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rot="4500000">
                    <a:off x="2718819" y="1643775"/>
                    <a:ext cx="2202025" cy="2202025"/>
                    <a:chOff x="2718819" y="1643775"/>
                    <a:chExt cx="2202025" cy="2202025"/>
                  </a:xfrm>
                </p:grpSpPr>
                <p:cxnSp>
                  <p:nvCxnSpPr>
                    <p:cNvPr id="39" name="Straight Connector 38"/>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sp>
              <p:nvSpPr>
                <p:cNvPr id="29" name="Oval 28"/>
                <p:cNvSpPr/>
                <p:nvPr/>
              </p:nvSpPr>
              <p:spPr>
                <a:xfrm>
                  <a:off x="7423845" y="2830809"/>
                  <a:ext cx="553618" cy="553618"/>
                </a:xfrm>
                <a:prstGeom prst="ellipse">
                  <a:avLst/>
                </a:prstGeom>
                <a:solidFill>
                  <a:schemeClr val="bg1">
                    <a:lumMod val="95000"/>
                  </a:schemeClr>
                </a:solidFill>
                <a:ln w="19050">
                  <a:solidFill>
                    <a:schemeClr val="accent5">
                      <a:lumMod val="50000"/>
                    </a:schemeClr>
                  </a:solidFill>
                </a:ln>
                <a:scene3d>
                  <a:camera prst="orthographicFront">
                    <a:rot lat="4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sp>
              <p:nvSpPr>
                <p:cNvPr id="30" name="Oval 29"/>
                <p:cNvSpPr/>
                <p:nvPr/>
              </p:nvSpPr>
              <p:spPr>
                <a:xfrm>
                  <a:off x="7004776" y="2412360"/>
                  <a:ext cx="1390515" cy="1390515"/>
                </a:xfrm>
                <a:prstGeom prst="ellipse">
                  <a:avLst/>
                </a:prstGeom>
                <a:noFill/>
                <a:ln w="19050">
                  <a:solidFill>
                    <a:schemeClr val="accent5">
                      <a:lumMod val="50000"/>
                    </a:schemeClr>
                  </a:solidFill>
                </a:ln>
                <a:scene3d>
                  <a:camera prst="orthographicFront">
                    <a:rot lat="4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sp>
              <p:nvSpPr>
                <p:cNvPr id="31" name="Oval 30"/>
                <p:cNvSpPr/>
                <p:nvPr/>
              </p:nvSpPr>
              <p:spPr>
                <a:xfrm>
                  <a:off x="6599021" y="2006604"/>
                  <a:ext cx="2202025" cy="2202025"/>
                </a:xfrm>
                <a:prstGeom prst="ellipse">
                  <a:avLst/>
                </a:prstGeom>
                <a:noFill/>
                <a:ln w="19050">
                  <a:solidFill>
                    <a:schemeClr val="accent5">
                      <a:lumMod val="50000"/>
                    </a:schemeClr>
                  </a:solidFill>
                </a:ln>
                <a:scene3d>
                  <a:camera prst="orthographicFront">
                    <a:rot lat="4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sp>
              <p:nvSpPr>
                <p:cNvPr id="32" name="Oval 31"/>
                <p:cNvSpPr/>
                <p:nvPr/>
              </p:nvSpPr>
              <p:spPr>
                <a:xfrm>
                  <a:off x="6167813" y="1576181"/>
                  <a:ext cx="3064441" cy="3064441"/>
                </a:xfrm>
                <a:prstGeom prst="ellipse">
                  <a:avLst/>
                </a:prstGeom>
                <a:noFill/>
                <a:ln w="19050">
                  <a:solidFill>
                    <a:schemeClr val="accent5">
                      <a:lumMod val="50000"/>
                    </a:schemeClr>
                  </a:solidFill>
                </a:ln>
                <a:scene3d>
                  <a:camera prst="orthographicFront">
                    <a:rot lat="4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100"/>
                </a:p>
              </p:txBody>
            </p:sp>
          </p:grpSp>
        </p:grpSp>
        <p:cxnSp>
          <p:nvCxnSpPr>
            <p:cNvPr id="25" name="Straight Connector 24"/>
            <p:cNvCxnSpPr/>
            <p:nvPr/>
          </p:nvCxnSpPr>
          <p:spPr>
            <a:xfrm>
              <a:off x="3706072" y="2850303"/>
              <a:ext cx="0" cy="94277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7" name="Rectangle 216"/>
          <p:cNvSpPr/>
          <p:nvPr/>
        </p:nvSpPr>
        <p:spPr>
          <a:xfrm>
            <a:off x="1399366" y="1173126"/>
            <a:ext cx="1297150" cy="646331"/>
          </a:xfrm>
          <a:prstGeom prst="rect">
            <a:avLst/>
          </a:prstGeom>
        </p:spPr>
        <p:txBody>
          <a:bodyPr wrap="none">
            <a:spAutoFit/>
          </a:bodyPr>
          <a:lstStyle/>
          <a:p>
            <a:r>
              <a:rPr lang="en-GB" u="sng" dirty="0" err="1"/>
              <a:t>BinTheSky</a:t>
            </a:r>
            <a:r>
              <a:rPr lang="en-GB" dirty="0"/>
              <a:t> </a:t>
            </a:r>
            <a:endParaRPr lang="en-GB" dirty="0" smtClean="0"/>
          </a:p>
          <a:p>
            <a:r>
              <a:rPr lang="en-GB" dirty="0" smtClean="0"/>
              <a:t>Framework </a:t>
            </a:r>
            <a:endParaRPr lang="en-US" dirty="0"/>
          </a:p>
        </p:txBody>
      </p:sp>
      <p:sp>
        <p:nvSpPr>
          <p:cNvPr id="218" name="Rounded Rectangle 217"/>
          <p:cNvSpPr/>
          <p:nvPr/>
        </p:nvSpPr>
        <p:spPr>
          <a:xfrm>
            <a:off x="473424" y="2394939"/>
            <a:ext cx="3992989" cy="89760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r>
              <a:rPr lang="en-GB" sz="1600" dirty="0" smtClean="0">
                <a:solidFill>
                  <a:schemeClr val="bg1"/>
                </a:solidFill>
              </a:rPr>
              <a:t>Multiple and first scattering with the current 3D simulation approach:</a:t>
            </a:r>
            <a:endParaRPr lang="en-GB" sz="1600" dirty="0">
              <a:solidFill>
                <a:schemeClr val="bg1"/>
              </a:solidFill>
            </a:endParaRPr>
          </a:p>
        </p:txBody>
      </p:sp>
      <p:sp>
        <p:nvSpPr>
          <p:cNvPr id="219" name="Block Arc 218"/>
          <p:cNvSpPr/>
          <p:nvPr/>
        </p:nvSpPr>
        <p:spPr>
          <a:xfrm>
            <a:off x="1688849" y="4280275"/>
            <a:ext cx="1774609" cy="1369873"/>
          </a:xfrm>
          <a:prstGeom prst="blockArc">
            <a:avLst>
              <a:gd name="adj1" fmla="val 19494723"/>
              <a:gd name="adj2" fmla="val 21495139"/>
              <a:gd name="adj3" fmla="val 24763"/>
            </a:avLst>
          </a:prstGeom>
          <a:ln>
            <a:noFill/>
          </a:ln>
          <a:scene3d>
            <a:camera prst="isometricOffAxis2Top">
              <a:rot lat="2420166" lon="17490739" rev="6555795"/>
            </a:camera>
            <a:lightRig rig="threePt" dir="t"/>
          </a:scene3d>
          <a:sp3d prstMaterial="softEdge">
            <a:bevelT w="0" h="18415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0" name="Arc 219"/>
          <p:cNvSpPr/>
          <p:nvPr/>
        </p:nvSpPr>
        <p:spPr>
          <a:xfrm>
            <a:off x="765095" y="5500516"/>
            <a:ext cx="685800" cy="685800"/>
          </a:xfrm>
          <a:prstGeom prst="arc">
            <a:avLst>
              <a:gd name="adj1" fmla="val 10834376"/>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21" name="TextBox 220"/>
          <p:cNvSpPr txBox="1"/>
          <p:nvPr/>
        </p:nvSpPr>
        <p:spPr>
          <a:xfrm>
            <a:off x="739944" y="5137554"/>
            <a:ext cx="685800" cy="369332"/>
          </a:xfrm>
          <a:prstGeom prst="rect">
            <a:avLst/>
          </a:prstGeom>
          <a:noFill/>
        </p:spPr>
        <p:txBody>
          <a:bodyPr wrap="square" rtlCol="0">
            <a:spAutoFit/>
          </a:bodyPr>
          <a:lstStyle/>
          <a:p>
            <a:r>
              <a:rPr lang="pt-PT" b="1" dirty="0" err="1" smtClean="0">
                <a:solidFill>
                  <a:srgbClr val="C00000"/>
                </a:solidFill>
              </a:rPr>
              <a:t>eye</a:t>
            </a:r>
            <a:endParaRPr lang="pt-PT" b="1" dirty="0">
              <a:solidFill>
                <a:srgbClr val="C00000"/>
              </a:solidFill>
            </a:endParaRPr>
          </a:p>
        </p:txBody>
      </p:sp>
      <p:grpSp>
        <p:nvGrpSpPr>
          <p:cNvPr id="222" name="Group 221"/>
          <p:cNvGrpSpPr/>
          <p:nvPr/>
        </p:nvGrpSpPr>
        <p:grpSpPr>
          <a:xfrm rot="251088">
            <a:off x="1205706" y="5483561"/>
            <a:ext cx="492542" cy="245572"/>
            <a:chOff x="2727050" y="4603429"/>
            <a:chExt cx="1118214" cy="505845"/>
          </a:xfrm>
        </p:grpSpPr>
        <p:cxnSp>
          <p:nvCxnSpPr>
            <p:cNvPr id="223" name="Straight Arrow Connector 222"/>
            <p:cNvCxnSpPr/>
            <p:nvPr/>
          </p:nvCxnSpPr>
          <p:spPr>
            <a:xfrm flipV="1">
              <a:off x="2736193" y="4628835"/>
              <a:ext cx="1109071" cy="472410"/>
            </a:xfrm>
            <a:prstGeom prst="straightConnector1">
              <a:avLst/>
            </a:prstGeom>
            <a:ln w="952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4" name="Group 223"/>
            <p:cNvGrpSpPr/>
            <p:nvPr/>
          </p:nvGrpSpPr>
          <p:grpSpPr>
            <a:xfrm>
              <a:off x="2727050" y="4603429"/>
              <a:ext cx="891913" cy="505845"/>
              <a:chOff x="2727960" y="2905137"/>
              <a:chExt cx="3888321" cy="2205245"/>
            </a:xfrm>
          </p:grpSpPr>
          <p:cxnSp>
            <p:nvCxnSpPr>
              <p:cNvPr id="225" name="Straight Arrow Connector 224"/>
              <p:cNvCxnSpPr/>
              <p:nvPr/>
            </p:nvCxnSpPr>
            <p:spPr>
              <a:xfrm flipV="1">
                <a:off x="2737104" y="2959742"/>
                <a:ext cx="3330383" cy="2142610"/>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a:endCxn id="227" idx="4"/>
              </p:cNvCxnSpPr>
              <p:nvPr/>
            </p:nvCxnSpPr>
            <p:spPr>
              <a:xfrm flipV="1">
                <a:off x="2727960" y="4230571"/>
                <a:ext cx="3888321" cy="879811"/>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27" name="Oval 226"/>
              <p:cNvSpPr/>
              <p:nvPr/>
            </p:nvSpPr>
            <p:spPr>
              <a:xfrm rot="20226718">
                <a:off x="6096235" y="2905137"/>
                <a:ext cx="503464" cy="1379750"/>
              </a:xfrm>
              <a:prstGeom prst="ellipse">
                <a:avLst/>
              </a:prstGeom>
              <a:no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cxnSp>
        <p:nvCxnSpPr>
          <p:cNvPr id="228" name="Straight Connector 227"/>
          <p:cNvCxnSpPr/>
          <p:nvPr/>
        </p:nvCxnSpPr>
        <p:spPr>
          <a:xfrm>
            <a:off x="3837233" y="3430479"/>
            <a:ext cx="0" cy="2252887"/>
          </a:xfrm>
          <a:prstGeom prst="line">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9" name="TextBox 228"/>
          <p:cNvSpPr txBox="1"/>
          <p:nvPr/>
        </p:nvSpPr>
        <p:spPr>
          <a:xfrm>
            <a:off x="3901712" y="5566881"/>
            <a:ext cx="634149" cy="430887"/>
          </a:xfrm>
          <a:prstGeom prst="rect">
            <a:avLst/>
          </a:prstGeom>
          <a:noFill/>
        </p:spPr>
        <p:txBody>
          <a:bodyPr wrap="square" rtlCol="0">
            <a:spAutoFit/>
          </a:bodyPr>
          <a:lstStyle/>
          <a:p>
            <a:r>
              <a:rPr lang="pt-PT" sz="1100" dirty="0" err="1" smtClean="0"/>
              <a:t>Shower</a:t>
            </a:r>
            <a:r>
              <a:rPr lang="pt-PT" sz="1100" dirty="0" smtClean="0"/>
              <a:t> </a:t>
            </a:r>
            <a:r>
              <a:rPr lang="pt-PT" sz="1100" dirty="0" err="1" smtClean="0"/>
              <a:t>axis</a:t>
            </a:r>
            <a:endParaRPr lang="pt-PT" sz="1100" dirty="0"/>
          </a:p>
        </p:txBody>
      </p:sp>
      <p:sp>
        <p:nvSpPr>
          <p:cNvPr id="232" name="Block Arc 231"/>
          <p:cNvSpPr/>
          <p:nvPr/>
        </p:nvSpPr>
        <p:spPr>
          <a:xfrm>
            <a:off x="2540777" y="3283253"/>
            <a:ext cx="1138236" cy="878638"/>
          </a:xfrm>
          <a:prstGeom prst="blockArc">
            <a:avLst>
              <a:gd name="adj1" fmla="val 19494723"/>
              <a:gd name="adj2" fmla="val 21495139"/>
              <a:gd name="adj3" fmla="val 24763"/>
            </a:avLst>
          </a:prstGeom>
          <a:ln>
            <a:noFill/>
          </a:ln>
          <a:scene3d>
            <a:camera prst="isometricOffAxis2Top">
              <a:rot lat="2420166" lon="17490739" rev="6555795"/>
            </a:camera>
            <a:lightRig rig="threePt" dir="t"/>
          </a:scene3d>
          <a:sp3d prstMaterial="softEdge">
            <a:bevelT w="0" h="1016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34" name="Straight Arrow Connector 233"/>
          <p:cNvCxnSpPr/>
          <p:nvPr/>
        </p:nvCxnSpPr>
        <p:spPr>
          <a:xfrm flipH="1">
            <a:off x="2972840" y="3650446"/>
            <a:ext cx="568624" cy="194961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a:off x="3125240" y="3647210"/>
            <a:ext cx="416224" cy="210524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40" name="Group 239"/>
          <p:cNvGrpSpPr/>
          <p:nvPr/>
        </p:nvGrpSpPr>
        <p:grpSpPr>
          <a:xfrm rot="520764">
            <a:off x="1213663" y="3351273"/>
            <a:ext cx="3924631" cy="2395309"/>
            <a:chOff x="5104442" y="2769517"/>
            <a:chExt cx="4223390" cy="1939090"/>
          </a:xfrm>
        </p:grpSpPr>
        <p:cxnSp>
          <p:nvCxnSpPr>
            <p:cNvPr id="241" name="Straight Arrow Connector 240"/>
            <p:cNvCxnSpPr>
              <a:endCxn id="243" idx="0"/>
            </p:cNvCxnSpPr>
            <p:nvPr/>
          </p:nvCxnSpPr>
          <p:spPr>
            <a:xfrm rot="21079236" flipV="1">
              <a:off x="5104442" y="3019864"/>
              <a:ext cx="3667051" cy="1688743"/>
            </a:xfrm>
            <a:prstGeom prst="straightConnector1">
              <a:avLst/>
            </a:prstGeom>
            <a:ln w="6350">
              <a:solidFill>
                <a:schemeClr val="bg1">
                  <a:lumMod val="6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a:endCxn id="243" idx="4"/>
            </p:cNvCxnSpPr>
            <p:nvPr/>
          </p:nvCxnSpPr>
          <p:spPr>
            <a:xfrm rot="21079236" flipV="1">
              <a:off x="5220201" y="4266060"/>
              <a:ext cx="4107631" cy="418296"/>
            </a:xfrm>
            <a:prstGeom prst="straightConnector1">
              <a:avLst/>
            </a:prstGeom>
            <a:ln w="6350">
              <a:solidFill>
                <a:schemeClr val="bg1">
                  <a:lumMod val="6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43" name="Oval 242"/>
            <p:cNvSpPr/>
            <p:nvPr/>
          </p:nvSpPr>
          <p:spPr>
            <a:xfrm rot="20226718">
              <a:off x="8670004" y="2769517"/>
              <a:ext cx="503464" cy="1317658"/>
            </a:xfrm>
            <a:prstGeom prst="ellipse">
              <a:avLst/>
            </a:prstGeom>
            <a:noFill/>
            <a:ln w="63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248" name="Block Arc 247"/>
          <p:cNvSpPr/>
          <p:nvPr/>
        </p:nvSpPr>
        <p:spPr>
          <a:xfrm>
            <a:off x="2339020" y="4355407"/>
            <a:ext cx="1491689" cy="1151479"/>
          </a:xfrm>
          <a:prstGeom prst="blockArc">
            <a:avLst>
              <a:gd name="adj1" fmla="val 19494723"/>
              <a:gd name="adj2" fmla="val 21495139"/>
              <a:gd name="adj3" fmla="val 24763"/>
            </a:avLst>
          </a:prstGeom>
          <a:ln>
            <a:noFill/>
          </a:ln>
          <a:scene3d>
            <a:camera prst="isometricOffAxis2Top">
              <a:rot lat="2420166" lon="17490739" rev="6555795"/>
            </a:camera>
            <a:lightRig rig="threePt" dir="t"/>
          </a:scene3d>
          <a:sp3d prstMaterial="softEdge">
            <a:bevelT w="0" h="12065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9" name="Straight Arrow Connector 248"/>
          <p:cNvCxnSpPr>
            <a:endCxn id="251" idx="1"/>
          </p:cNvCxnSpPr>
          <p:nvPr/>
        </p:nvCxnSpPr>
        <p:spPr>
          <a:xfrm flipV="1">
            <a:off x="1252120" y="4142796"/>
            <a:ext cx="3835359" cy="1561760"/>
          </a:xfrm>
          <a:prstGeom prst="straightConnector1">
            <a:avLst/>
          </a:prstGeom>
          <a:ln w="63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51" name="TextBox 250"/>
          <p:cNvSpPr txBox="1"/>
          <p:nvPr/>
        </p:nvSpPr>
        <p:spPr>
          <a:xfrm>
            <a:off x="5087479" y="3927352"/>
            <a:ext cx="634149" cy="430887"/>
          </a:xfrm>
          <a:prstGeom prst="rect">
            <a:avLst/>
          </a:prstGeom>
          <a:noFill/>
          <a:ln>
            <a:solidFill>
              <a:schemeClr val="tx1"/>
            </a:solidFill>
            <a:prstDash val="sysDash"/>
          </a:ln>
        </p:spPr>
        <p:txBody>
          <a:bodyPr wrap="square" rtlCol="0">
            <a:spAutoFit/>
          </a:bodyPr>
          <a:lstStyle/>
          <a:p>
            <a:r>
              <a:rPr lang="pt-PT" sz="1100" dirty="0" err="1" smtClean="0"/>
              <a:t>Same</a:t>
            </a:r>
            <a:r>
              <a:rPr lang="pt-PT" sz="1100" dirty="0" smtClean="0"/>
              <a:t> </a:t>
            </a:r>
            <a:r>
              <a:rPr lang="pt-PT" sz="1100" dirty="0" err="1" smtClean="0"/>
              <a:t>FoV</a:t>
            </a:r>
            <a:endParaRPr lang="pt-PT" sz="1100" dirty="0"/>
          </a:p>
        </p:txBody>
      </p:sp>
      <p:sp>
        <p:nvSpPr>
          <p:cNvPr id="253" name="Block Arc 252"/>
          <p:cNvSpPr/>
          <p:nvPr/>
        </p:nvSpPr>
        <p:spPr>
          <a:xfrm flipH="1">
            <a:off x="4046622" y="4180185"/>
            <a:ext cx="1195448" cy="922802"/>
          </a:xfrm>
          <a:prstGeom prst="blockArc">
            <a:avLst>
              <a:gd name="adj1" fmla="val 19494723"/>
              <a:gd name="adj2" fmla="val 21495139"/>
              <a:gd name="adj3" fmla="val 24763"/>
            </a:avLst>
          </a:prstGeom>
          <a:ln>
            <a:noFill/>
          </a:ln>
          <a:scene3d>
            <a:camera prst="isometricOffAxis2Top">
              <a:rot lat="1583400" lon="4407654" rev="15596320"/>
            </a:camera>
            <a:lightRig rig="threePt" dir="t"/>
          </a:scene3d>
          <a:sp3d prstMaterial="softEdge">
            <a:bevelT w="0" h="120650"/>
            <a:bevelB w="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54" name="Straight Arrow Connector 253"/>
          <p:cNvCxnSpPr/>
          <p:nvPr/>
        </p:nvCxnSpPr>
        <p:spPr>
          <a:xfrm flipH="1">
            <a:off x="1802087" y="4931146"/>
            <a:ext cx="1323153" cy="55562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p:nvPr/>
        </p:nvCxnSpPr>
        <p:spPr>
          <a:xfrm flipH="1">
            <a:off x="1916338" y="4886740"/>
            <a:ext cx="1378012" cy="591772"/>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2" name="TextBox 261"/>
          <p:cNvSpPr txBox="1"/>
          <p:nvPr/>
        </p:nvSpPr>
        <p:spPr>
          <a:xfrm>
            <a:off x="1406956" y="4801068"/>
            <a:ext cx="1424479" cy="430887"/>
          </a:xfrm>
          <a:prstGeom prst="rect">
            <a:avLst/>
          </a:prstGeom>
          <a:noFill/>
        </p:spPr>
        <p:txBody>
          <a:bodyPr wrap="square" rtlCol="0">
            <a:spAutoFit/>
          </a:bodyPr>
          <a:lstStyle/>
          <a:p>
            <a:r>
              <a:rPr lang="pt-PT" sz="1100" dirty="0" err="1" smtClean="0">
                <a:solidFill>
                  <a:srgbClr val="00B050"/>
                </a:solidFill>
              </a:rPr>
              <a:t>Scattering</a:t>
            </a:r>
            <a:r>
              <a:rPr lang="pt-PT" sz="1100" dirty="0" smtClean="0">
                <a:solidFill>
                  <a:srgbClr val="00B050"/>
                </a:solidFill>
              </a:rPr>
              <a:t> light in </a:t>
            </a:r>
            <a:r>
              <a:rPr lang="pt-PT" sz="1100" dirty="0" err="1" smtClean="0">
                <a:solidFill>
                  <a:srgbClr val="00B050"/>
                </a:solidFill>
              </a:rPr>
              <a:t>the</a:t>
            </a:r>
            <a:r>
              <a:rPr lang="pt-PT" sz="1100" dirty="0" smtClean="0">
                <a:solidFill>
                  <a:srgbClr val="00B050"/>
                </a:solidFill>
              </a:rPr>
              <a:t> </a:t>
            </a:r>
            <a:r>
              <a:rPr lang="pt-PT" sz="1100" dirty="0" err="1" smtClean="0">
                <a:solidFill>
                  <a:srgbClr val="00B050"/>
                </a:solidFill>
              </a:rPr>
              <a:t>FoV</a:t>
            </a:r>
            <a:r>
              <a:rPr lang="pt-PT" sz="1100" dirty="0" smtClean="0">
                <a:solidFill>
                  <a:srgbClr val="00B050"/>
                </a:solidFill>
              </a:rPr>
              <a:t> </a:t>
            </a:r>
            <a:r>
              <a:rPr lang="pt-PT" sz="1100" dirty="0" err="1" smtClean="0">
                <a:solidFill>
                  <a:srgbClr val="00B050"/>
                </a:solidFill>
              </a:rPr>
              <a:t>of</a:t>
            </a:r>
            <a:r>
              <a:rPr lang="pt-PT" sz="1100" dirty="0" smtClean="0">
                <a:solidFill>
                  <a:srgbClr val="00B050"/>
                </a:solidFill>
              </a:rPr>
              <a:t> </a:t>
            </a:r>
            <a:r>
              <a:rPr lang="pt-PT" sz="1100" dirty="0" err="1" smtClean="0">
                <a:solidFill>
                  <a:srgbClr val="00B050"/>
                </a:solidFill>
              </a:rPr>
              <a:t>one</a:t>
            </a:r>
            <a:r>
              <a:rPr lang="pt-PT" sz="1100" dirty="0" smtClean="0">
                <a:solidFill>
                  <a:srgbClr val="00B050"/>
                </a:solidFill>
              </a:rPr>
              <a:t> pixel</a:t>
            </a:r>
            <a:endParaRPr lang="pt-PT" sz="1100" dirty="0">
              <a:solidFill>
                <a:srgbClr val="00B050"/>
              </a:solidFill>
            </a:endParaRPr>
          </a:p>
        </p:txBody>
      </p:sp>
      <p:sp>
        <p:nvSpPr>
          <p:cNvPr id="263" name="TextBox 262"/>
          <p:cNvSpPr txBox="1"/>
          <p:nvPr/>
        </p:nvSpPr>
        <p:spPr>
          <a:xfrm>
            <a:off x="2004741" y="5701161"/>
            <a:ext cx="981584" cy="261610"/>
          </a:xfrm>
          <a:prstGeom prst="rect">
            <a:avLst/>
          </a:prstGeom>
          <a:noFill/>
        </p:spPr>
        <p:txBody>
          <a:bodyPr wrap="square" rtlCol="0">
            <a:spAutoFit/>
          </a:bodyPr>
          <a:lstStyle/>
          <a:p>
            <a:r>
              <a:rPr lang="pt-PT" sz="1100" dirty="0" err="1" smtClean="0">
                <a:solidFill>
                  <a:srgbClr val="0070C0"/>
                </a:solidFill>
              </a:rPr>
              <a:t>Fluorescence</a:t>
            </a:r>
            <a:endParaRPr lang="pt-PT" sz="1100" dirty="0">
              <a:solidFill>
                <a:srgbClr val="0070C0"/>
              </a:solidFill>
            </a:endParaRPr>
          </a:p>
        </p:txBody>
      </p:sp>
      <p:sp>
        <p:nvSpPr>
          <p:cNvPr id="264" name="TextBox 263"/>
          <p:cNvSpPr txBox="1"/>
          <p:nvPr/>
        </p:nvSpPr>
        <p:spPr>
          <a:xfrm>
            <a:off x="2842560" y="5857645"/>
            <a:ext cx="981584" cy="261610"/>
          </a:xfrm>
          <a:prstGeom prst="rect">
            <a:avLst/>
          </a:prstGeom>
          <a:noFill/>
        </p:spPr>
        <p:txBody>
          <a:bodyPr wrap="square" rtlCol="0">
            <a:spAutoFit/>
          </a:bodyPr>
          <a:lstStyle/>
          <a:p>
            <a:r>
              <a:rPr lang="pt-PT" sz="1100" dirty="0" err="1" smtClean="0">
                <a:solidFill>
                  <a:srgbClr val="FF0000"/>
                </a:solidFill>
              </a:rPr>
              <a:t>Cherenkov</a:t>
            </a:r>
            <a:endParaRPr lang="pt-PT" sz="1100" dirty="0">
              <a:solidFill>
                <a:srgbClr val="FF0000"/>
              </a:solidFill>
            </a:endParaRPr>
          </a:p>
        </p:txBody>
      </p:sp>
      <p:sp>
        <p:nvSpPr>
          <p:cNvPr id="265" name="Block Arc 264"/>
          <p:cNvSpPr/>
          <p:nvPr/>
        </p:nvSpPr>
        <p:spPr>
          <a:xfrm flipH="1">
            <a:off x="4067691" y="4770554"/>
            <a:ext cx="1195448" cy="922802"/>
          </a:xfrm>
          <a:prstGeom prst="blockArc">
            <a:avLst>
              <a:gd name="adj1" fmla="val 19494723"/>
              <a:gd name="adj2" fmla="val 21495139"/>
              <a:gd name="adj3" fmla="val 24763"/>
            </a:avLst>
          </a:prstGeom>
          <a:ln>
            <a:noFill/>
          </a:ln>
          <a:scene3d>
            <a:camera prst="isometricOffAxis2Top">
              <a:rot lat="1583400" lon="4407654" rev="15596320"/>
            </a:camera>
            <a:lightRig rig="threePt" dir="t"/>
          </a:scene3d>
          <a:sp3d prstMaterial="softEdge">
            <a:bevelT w="0" h="120650"/>
            <a:bevelB w="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66" name="Straight Arrow Connector 265"/>
          <p:cNvCxnSpPr/>
          <p:nvPr/>
        </p:nvCxnSpPr>
        <p:spPr>
          <a:xfrm>
            <a:off x="3556706" y="3647210"/>
            <a:ext cx="43588" cy="221043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p:cNvCxnSpPr/>
          <p:nvPr/>
        </p:nvCxnSpPr>
        <p:spPr>
          <a:xfrm>
            <a:off x="3556706" y="3647210"/>
            <a:ext cx="128933" cy="191967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a:off x="3556706" y="3645962"/>
            <a:ext cx="1274688" cy="175239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p:nvPr/>
        </p:nvCxnSpPr>
        <p:spPr>
          <a:xfrm>
            <a:off x="3553822" y="3647210"/>
            <a:ext cx="1281584" cy="167501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p:cNvCxnSpPr/>
          <p:nvPr/>
        </p:nvCxnSpPr>
        <p:spPr>
          <a:xfrm flipH="1">
            <a:off x="2028676" y="4825958"/>
            <a:ext cx="1546202" cy="628586"/>
          </a:xfrm>
          <a:prstGeom prst="straightConnector1">
            <a:avLst/>
          </a:prstGeom>
          <a:ln w="19050">
            <a:solidFill>
              <a:srgbClr val="007033"/>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p:nvPr/>
        </p:nvCxnSpPr>
        <p:spPr>
          <a:xfrm flipH="1">
            <a:off x="2642494" y="4510548"/>
            <a:ext cx="1546202" cy="628586"/>
          </a:xfrm>
          <a:prstGeom prst="straightConnector1">
            <a:avLst/>
          </a:prstGeom>
          <a:ln w="19050">
            <a:solidFill>
              <a:srgbClr val="97C777"/>
            </a:solidFill>
            <a:tailEnd type="triangle"/>
          </a:ln>
        </p:spPr>
        <p:style>
          <a:lnRef idx="1">
            <a:schemeClr val="accent1"/>
          </a:lnRef>
          <a:fillRef idx="0">
            <a:schemeClr val="accent1"/>
          </a:fillRef>
          <a:effectRef idx="0">
            <a:schemeClr val="accent1"/>
          </a:effectRef>
          <a:fontRef idx="minor">
            <a:schemeClr val="tx1"/>
          </a:fontRef>
        </p:style>
      </p:cxnSp>
      <p:sp>
        <p:nvSpPr>
          <p:cNvPr id="288" name="Rounded Rectangle 287"/>
          <p:cNvSpPr/>
          <p:nvPr/>
        </p:nvSpPr>
        <p:spPr>
          <a:xfrm>
            <a:off x="1467994" y="3442940"/>
            <a:ext cx="1757122" cy="397962"/>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dirty="0" smtClean="0">
                <a:solidFill>
                  <a:srgbClr val="800000"/>
                </a:solidFill>
                <a:cs typeface="Arial" pitchFamily="34" charset="0"/>
              </a:rPr>
              <a:t>Just 1 </a:t>
            </a:r>
            <a:r>
              <a:rPr lang="en-US" sz="1600" dirty="0" err="1" smtClean="0">
                <a:solidFill>
                  <a:srgbClr val="800000"/>
                </a:solidFill>
                <a:cs typeface="Arial" pitchFamily="34" charset="0"/>
              </a:rPr>
              <a:t>skybin</a:t>
            </a:r>
            <a:r>
              <a:rPr lang="en-US" sz="1600" dirty="0" smtClean="0">
                <a:solidFill>
                  <a:srgbClr val="800000"/>
                </a:solidFill>
                <a:cs typeface="Arial" pitchFamily="34" charset="0"/>
              </a:rPr>
              <a:t>!!!!!!</a:t>
            </a:r>
          </a:p>
        </p:txBody>
      </p:sp>
      <p:grpSp>
        <p:nvGrpSpPr>
          <p:cNvPr id="305" name="Group 304"/>
          <p:cNvGrpSpPr/>
          <p:nvPr/>
        </p:nvGrpSpPr>
        <p:grpSpPr>
          <a:xfrm>
            <a:off x="2788212" y="4430174"/>
            <a:ext cx="3625450" cy="600164"/>
            <a:chOff x="2913261" y="4454235"/>
            <a:chExt cx="3625450" cy="600164"/>
          </a:xfrm>
        </p:grpSpPr>
        <p:cxnSp>
          <p:nvCxnSpPr>
            <p:cNvPr id="289" name="Straight Arrow Connector 288"/>
            <p:cNvCxnSpPr/>
            <p:nvPr/>
          </p:nvCxnSpPr>
          <p:spPr>
            <a:xfrm flipV="1">
              <a:off x="2913261" y="4868046"/>
              <a:ext cx="2437323" cy="1"/>
            </a:xfrm>
            <a:prstGeom prst="straightConnector1">
              <a:avLst/>
            </a:prstGeom>
            <a:ln w="28575">
              <a:solidFill>
                <a:srgbClr val="FFC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94" name="Straight Arrow Connector 293"/>
            <p:cNvCxnSpPr/>
            <p:nvPr/>
          </p:nvCxnSpPr>
          <p:spPr>
            <a:xfrm flipV="1">
              <a:off x="2913262" y="4573188"/>
              <a:ext cx="2456110" cy="1"/>
            </a:xfrm>
            <a:prstGeom prst="straightConnector1">
              <a:avLst/>
            </a:prstGeom>
            <a:ln w="28575">
              <a:solidFill>
                <a:srgbClr val="FFC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97" name="TextBox 296"/>
            <p:cNvSpPr txBox="1"/>
            <p:nvPr/>
          </p:nvSpPr>
          <p:spPr>
            <a:xfrm>
              <a:off x="5443366" y="4454235"/>
              <a:ext cx="1095345" cy="600164"/>
            </a:xfrm>
            <a:prstGeom prst="rect">
              <a:avLst/>
            </a:prstGeom>
            <a:noFill/>
          </p:spPr>
          <p:txBody>
            <a:bodyPr wrap="square" rtlCol="0">
              <a:spAutoFit/>
            </a:bodyPr>
            <a:lstStyle/>
            <a:p>
              <a:r>
                <a:rPr lang="en-US" sz="1100" b="1" dirty="0" smtClean="0">
                  <a:solidFill>
                    <a:srgbClr val="FFC000"/>
                  </a:solidFill>
                </a:rPr>
                <a:t>Different propagation times</a:t>
              </a:r>
              <a:endParaRPr lang="en-US" sz="1100" b="1" dirty="0">
                <a:solidFill>
                  <a:srgbClr val="FFC000"/>
                </a:solidFill>
              </a:endParaRPr>
            </a:p>
          </p:txBody>
        </p:sp>
        <p:cxnSp>
          <p:nvCxnSpPr>
            <p:cNvPr id="300" name="Straight Arrow Connector 299"/>
            <p:cNvCxnSpPr/>
            <p:nvPr/>
          </p:nvCxnSpPr>
          <p:spPr>
            <a:xfrm>
              <a:off x="5443995" y="4482238"/>
              <a:ext cx="1" cy="462655"/>
            </a:xfrm>
            <a:prstGeom prst="straightConnector1">
              <a:avLst/>
            </a:prstGeom>
            <a:ln w="28575">
              <a:solidFill>
                <a:srgbClr val="FFC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04" name="Group 303"/>
          <p:cNvGrpSpPr/>
          <p:nvPr/>
        </p:nvGrpSpPr>
        <p:grpSpPr>
          <a:xfrm>
            <a:off x="3230397" y="3641970"/>
            <a:ext cx="1540843" cy="2978959"/>
            <a:chOff x="3204349" y="3638244"/>
            <a:chExt cx="1540843" cy="2978959"/>
          </a:xfrm>
        </p:grpSpPr>
        <p:cxnSp>
          <p:nvCxnSpPr>
            <p:cNvPr id="295" name="Straight Arrow Connector 294"/>
            <p:cNvCxnSpPr/>
            <p:nvPr/>
          </p:nvCxnSpPr>
          <p:spPr>
            <a:xfrm rot="5400000" flipV="1">
              <a:off x="1836180" y="5018615"/>
              <a:ext cx="2736339" cy="1"/>
            </a:xfrm>
            <a:prstGeom prst="straightConnector1">
              <a:avLst/>
            </a:prstGeom>
            <a:ln w="28575">
              <a:solidFill>
                <a:schemeClr val="accent4">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96" name="Straight Arrow Connector 295"/>
            <p:cNvCxnSpPr/>
            <p:nvPr/>
          </p:nvCxnSpPr>
          <p:spPr>
            <a:xfrm rot="5400000" flipV="1">
              <a:off x="2261981" y="5006413"/>
              <a:ext cx="2736339" cy="1"/>
            </a:xfrm>
            <a:prstGeom prst="straightConnector1">
              <a:avLst/>
            </a:prstGeom>
            <a:ln w="28575">
              <a:solidFill>
                <a:schemeClr val="accent4">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02" name="TextBox 301"/>
            <p:cNvSpPr txBox="1"/>
            <p:nvPr/>
          </p:nvSpPr>
          <p:spPr>
            <a:xfrm>
              <a:off x="3649847" y="6186316"/>
              <a:ext cx="1095345" cy="430887"/>
            </a:xfrm>
            <a:prstGeom prst="rect">
              <a:avLst/>
            </a:prstGeom>
            <a:noFill/>
          </p:spPr>
          <p:txBody>
            <a:bodyPr wrap="square" rtlCol="0">
              <a:spAutoFit/>
            </a:bodyPr>
            <a:lstStyle/>
            <a:p>
              <a:r>
                <a:rPr lang="en-US" sz="1100" b="1" dirty="0" smtClean="0">
                  <a:solidFill>
                    <a:srgbClr val="FFC000"/>
                  </a:solidFill>
                </a:rPr>
                <a:t>Different </a:t>
              </a:r>
              <a:r>
                <a:rPr lang="en-US" sz="1100" b="1" dirty="0" err="1" smtClean="0">
                  <a:solidFill>
                    <a:srgbClr val="FFC000"/>
                  </a:solidFill>
                </a:rPr>
                <a:t>emisson</a:t>
              </a:r>
              <a:r>
                <a:rPr lang="en-US" sz="1100" b="1" dirty="0" smtClean="0">
                  <a:solidFill>
                    <a:srgbClr val="FFC000"/>
                  </a:solidFill>
                </a:rPr>
                <a:t> times</a:t>
              </a:r>
              <a:endParaRPr lang="en-US" sz="1100" b="1" dirty="0">
                <a:solidFill>
                  <a:srgbClr val="FFC000"/>
                </a:solidFill>
              </a:endParaRPr>
            </a:p>
          </p:txBody>
        </p:sp>
        <p:cxnSp>
          <p:nvCxnSpPr>
            <p:cNvPr id="303" name="Straight Arrow Connector 302"/>
            <p:cNvCxnSpPr/>
            <p:nvPr/>
          </p:nvCxnSpPr>
          <p:spPr>
            <a:xfrm rot="5400000">
              <a:off x="3435676" y="6171350"/>
              <a:ext cx="1" cy="462655"/>
            </a:xfrm>
            <a:prstGeom prst="straightConnector1">
              <a:avLst/>
            </a:prstGeom>
            <a:ln w="28575">
              <a:solidFill>
                <a:srgbClr val="7F6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306" name="Straight Arrow Connector 305"/>
          <p:cNvCxnSpPr/>
          <p:nvPr/>
        </p:nvCxnSpPr>
        <p:spPr>
          <a:xfrm flipH="1" flipV="1">
            <a:off x="4170675" y="4131596"/>
            <a:ext cx="51897" cy="97139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9" name="Straight Arrow Connector 308"/>
          <p:cNvCxnSpPr/>
          <p:nvPr/>
        </p:nvCxnSpPr>
        <p:spPr>
          <a:xfrm flipH="1" flipV="1">
            <a:off x="3387646" y="4548326"/>
            <a:ext cx="842761" cy="55466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1" name="Block Arc 310"/>
          <p:cNvSpPr/>
          <p:nvPr/>
        </p:nvSpPr>
        <p:spPr>
          <a:xfrm flipH="1">
            <a:off x="4113886" y="3320501"/>
            <a:ext cx="942262" cy="727360"/>
          </a:xfrm>
          <a:prstGeom prst="blockArc">
            <a:avLst>
              <a:gd name="adj1" fmla="val 19494723"/>
              <a:gd name="adj2" fmla="val 21495139"/>
              <a:gd name="adj3" fmla="val 24763"/>
            </a:avLst>
          </a:prstGeom>
          <a:ln>
            <a:noFill/>
          </a:ln>
          <a:scene3d>
            <a:camera prst="isometricOffAxis2Top">
              <a:rot lat="1583400" lon="4407654" rev="15596320"/>
            </a:camera>
            <a:lightRig rig="threePt" dir="t"/>
          </a:scene3d>
          <a:sp3d prstMaterial="softEdge">
            <a:bevelT w="0" h="69850"/>
            <a:bevelB w="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12" name="Straight Arrow Connector 311"/>
          <p:cNvCxnSpPr/>
          <p:nvPr/>
        </p:nvCxnSpPr>
        <p:spPr>
          <a:xfrm flipH="1">
            <a:off x="3956049" y="3597522"/>
            <a:ext cx="247426" cy="34578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flipH="1">
            <a:off x="4033018" y="3594286"/>
            <a:ext cx="170455" cy="39399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Arrow Connector 323"/>
          <p:cNvCxnSpPr/>
          <p:nvPr/>
        </p:nvCxnSpPr>
        <p:spPr>
          <a:xfrm flipH="1">
            <a:off x="4183040" y="3638248"/>
            <a:ext cx="72676" cy="41721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25" name="Straight Arrow Connector 324"/>
          <p:cNvCxnSpPr/>
          <p:nvPr/>
        </p:nvCxnSpPr>
        <p:spPr>
          <a:xfrm flipH="1">
            <a:off x="4239811" y="3634615"/>
            <a:ext cx="28623" cy="43204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7903080" y="1731719"/>
            <a:ext cx="895480" cy="4231052"/>
            <a:chOff x="7019160" y="1445260"/>
            <a:chExt cx="2568070" cy="4231052"/>
          </a:xfrm>
        </p:grpSpPr>
        <p:cxnSp>
          <p:nvCxnSpPr>
            <p:cNvPr id="332" name="Straight Connector 331"/>
            <p:cNvCxnSpPr/>
            <p:nvPr/>
          </p:nvCxnSpPr>
          <p:spPr>
            <a:xfrm>
              <a:off x="7019160" y="1506431"/>
              <a:ext cx="0" cy="4169881"/>
            </a:xfrm>
            <a:prstGeom prst="line">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5" name="Freeform 334"/>
            <p:cNvSpPr/>
            <p:nvPr/>
          </p:nvSpPr>
          <p:spPr>
            <a:xfrm>
              <a:off x="7378700" y="1445260"/>
              <a:ext cx="2199640" cy="1704340"/>
            </a:xfrm>
            <a:custGeom>
              <a:avLst/>
              <a:gdLst>
                <a:gd name="connsiteX0" fmla="*/ 0 w 2199640"/>
                <a:gd name="connsiteY0" fmla="*/ 0 h 1704340"/>
                <a:gd name="connsiteX1" fmla="*/ 5080 w 2199640"/>
                <a:gd name="connsiteY1" fmla="*/ 355600 h 1704340"/>
                <a:gd name="connsiteX2" fmla="*/ 5080 w 2199640"/>
                <a:gd name="connsiteY2" fmla="*/ 525780 h 1704340"/>
                <a:gd name="connsiteX3" fmla="*/ 25400 w 2199640"/>
                <a:gd name="connsiteY3" fmla="*/ 662940 h 1704340"/>
                <a:gd name="connsiteX4" fmla="*/ 76200 w 2199640"/>
                <a:gd name="connsiteY4" fmla="*/ 777240 h 1704340"/>
                <a:gd name="connsiteX5" fmla="*/ 198120 w 2199640"/>
                <a:gd name="connsiteY5" fmla="*/ 894080 h 1704340"/>
                <a:gd name="connsiteX6" fmla="*/ 408940 w 2199640"/>
                <a:gd name="connsiteY6" fmla="*/ 1021080 h 1704340"/>
                <a:gd name="connsiteX7" fmla="*/ 670560 w 2199640"/>
                <a:gd name="connsiteY7" fmla="*/ 1122680 h 1704340"/>
                <a:gd name="connsiteX8" fmla="*/ 1005840 w 2199640"/>
                <a:gd name="connsiteY8" fmla="*/ 1234440 h 1704340"/>
                <a:gd name="connsiteX9" fmla="*/ 1452880 w 2199640"/>
                <a:gd name="connsiteY9" fmla="*/ 1363980 h 1704340"/>
                <a:gd name="connsiteX10" fmla="*/ 1770380 w 2199640"/>
                <a:gd name="connsiteY10" fmla="*/ 1473200 h 1704340"/>
                <a:gd name="connsiteX11" fmla="*/ 1953260 w 2199640"/>
                <a:gd name="connsiteY11" fmla="*/ 1541780 h 1704340"/>
                <a:gd name="connsiteX12" fmla="*/ 2070100 w 2199640"/>
                <a:gd name="connsiteY12" fmla="*/ 1595120 h 1704340"/>
                <a:gd name="connsiteX13" fmla="*/ 2123440 w 2199640"/>
                <a:gd name="connsiteY13" fmla="*/ 1630680 h 1704340"/>
                <a:gd name="connsiteX14" fmla="*/ 2159000 w 2199640"/>
                <a:gd name="connsiteY14" fmla="*/ 1668780 h 1704340"/>
                <a:gd name="connsiteX15" fmla="*/ 2199640 w 2199640"/>
                <a:gd name="connsiteY15" fmla="*/ 1704340 h 170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640" h="1704340">
                  <a:moveTo>
                    <a:pt x="0" y="0"/>
                  </a:moveTo>
                  <a:cubicBezTo>
                    <a:pt x="1693" y="118533"/>
                    <a:pt x="3387" y="237067"/>
                    <a:pt x="5080" y="355600"/>
                  </a:cubicBezTo>
                  <a:lnTo>
                    <a:pt x="5080" y="525780"/>
                  </a:lnTo>
                  <a:lnTo>
                    <a:pt x="25400" y="662940"/>
                  </a:lnTo>
                  <a:lnTo>
                    <a:pt x="76200" y="777240"/>
                  </a:lnTo>
                  <a:lnTo>
                    <a:pt x="198120" y="894080"/>
                  </a:lnTo>
                  <a:lnTo>
                    <a:pt x="408940" y="1021080"/>
                  </a:lnTo>
                  <a:lnTo>
                    <a:pt x="670560" y="1122680"/>
                  </a:lnTo>
                  <a:lnTo>
                    <a:pt x="1005840" y="1234440"/>
                  </a:lnTo>
                  <a:lnTo>
                    <a:pt x="1452880" y="1363980"/>
                  </a:lnTo>
                  <a:lnTo>
                    <a:pt x="1770380" y="1473200"/>
                  </a:lnTo>
                  <a:lnTo>
                    <a:pt x="1953260" y="1541780"/>
                  </a:lnTo>
                  <a:lnTo>
                    <a:pt x="2070100" y="1595120"/>
                  </a:lnTo>
                  <a:lnTo>
                    <a:pt x="2123440" y="1630680"/>
                  </a:lnTo>
                  <a:lnTo>
                    <a:pt x="2159000" y="1668780"/>
                  </a:lnTo>
                  <a:lnTo>
                    <a:pt x="2199640" y="1704340"/>
                  </a:lnTo>
                </a:path>
              </a:pathLst>
            </a:custGeom>
            <a:noFill/>
            <a:ln w="28575"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7397750" y="3114040"/>
              <a:ext cx="2189480" cy="1938020"/>
            </a:xfrm>
            <a:custGeom>
              <a:avLst/>
              <a:gdLst>
                <a:gd name="connsiteX0" fmla="*/ 2146300 w 2189480"/>
                <a:gd name="connsiteY0" fmla="*/ 0 h 1938020"/>
                <a:gd name="connsiteX1" fmla="*/ 2189480 w 2189480"/>
                <a:gd name="connsiteY1" fmla="*/ 53340 h 1938020"/>
                <a:gd name="connsiteX2" fmla="*/ 2186940 w 2189480"/>
                <a:gd name="connsiteY2" fmla="*/ 101600 h 1938020"/>
                <a:gd name="connsiteX3" fmla="*/ 2166620 w 2189480"/>
                <a:gd name="connsiteY3" fmla="*/ 142240 h 1938020"/>
                <a:gd name="connsiteX4" fmla="*/ 2136140 w 2189480"/>
                <a:gd name="connsiteY4" fmla="*/ 185420 h 1938020"/>
                <a:gd name="connsiteX5" fmla="*/ 2085340 w 2189480"/>
                <a:gd name="connsiteY5" fmla="*/ 228600 h 1938020"/>
                <a:gd name="connsiteX6" fmla="*/ 1986280 w 2189480"/>
                <a:gd name="connsiteY6" fmla="*/ 297180 h 1938020"/>
                <a:gd name="connsiteX7" fmla="*/ 1889760 w 2189480"/>
                <a:gd name="connsiteY7" fmla="*/ 353060 h 1938020"/>
                <a:gd name="connsiteX8" fmla="*/ 1742440 w 2189480"/>
                <a:gd name="connsiteY8" fmla="*/ 419100 h 1938020"/>
                <a:gd name="connsiteX9" fmla="*/ 1529080 w 2189480"/>
                <a:gd name="connsiteY9" fmla="*/ 513080 h 1938020"/>
                <a:gd name="connsiteX10" fmla="*/ 1366520 w 2189480"/>
                <a:gd name="connsiteY10" fmla="*/ 579120 h 1938020"/>
                <a:gd name="connsiteX11" fmla="*/ 1216660 w 2189480"/>
                <a:gd name="connsiteY11" fmla="*/ 642620 h 1938020"/>
                <a:gd name="connsiteX12" fmla="*/ 1033780 w 2189480"/>
                <a:gd name="connsiteY12" fmla="*/ 723900 h 1938020"/>
                <a:gd name="connsiteX13" fmla="*/ 863600 w 2189480"/>
                <a:gd name="connsiteY13" fmla="*/ 800100 h 1938020"/>
                <a:gd name="connsiteX14" fmla="*/ 741680 w 2189480"/>
                <a:gd name="connsiteY14" fmla="*/ 861060 h 1938020"/>
                <a:gd name="connsiteX15" fmla="*/ 584200 w 2189480"/>
                <a:gd name="connsiteY15" fmla="*/ 955040 h 1938020"/>
                <a:gd name="connsiteX16" fmla="*/ 469900 w 2189480"/>
                <a:gd name="connsiteY16" fmla="*/ 1031240 h 1938020"/>
                <a:gd name="connsiteX17" fmla="*/ 347980 w 2189480"/>
                <a:gd name="connsiteY17" fmla="*/ 1130300 h 1938020"/>
                <a:gd name="connsiteX18" fmla="*/ 279400 w 2189480"/>
                <a:gd name="connsiteY18" fmla="*/ 1201420 h 1938020"/>
                <a:gd name="connsiteX19" fmla="*/ 190500 w 2189480"/>
                <a:gd name="connsiteY19" fmla="*/ 1310640 h 1938020"/>
                <a:gd name="connsiteX20" fmla="*/ 104140 w 2189480"/>
                <a:gd name="connsiteY20" fmla="*/ 1447800 h 1938020"/>
                <a:gd name="connsiteX21" fmla="*/ 48260 w 2189480"/>
                <a:gd name="connsiteY21" fmla="*/ 1610360 h 1938020"/>
                <a:gd name="connsiteX22" fmla="*/ 2540 w 2189480"/>
                <a:gd name="connsiteY22" fmla="*/ 1811020 h 1938020"/>
                <a:gd name="connsiteX23" fmla="*/ 0 w 2189480"/>
                <a:gd name="connsiteY23" fmla="*/ 1938020 h 193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89480" h="1938020">
                  <a:moveTo>
                    <a:pt x="2146300" y="0"/>
                  </a:moveTo>
                  <a:lnTo>
                    <a:pt x="2189480" y="53340"/>
                  </a:lnTo>
                  <a:lnTo>
                    <a:pt x="2186940" y="101600"/>
                  </a:lnTo>
                  <a:lnTo>
                    <a:pt x="2166620" y="142240"/>
                  </a:lnTo>
                  <a:lnTo>
                    <a:pt x="2136140" y="185420"/>
                  </a:lnTo>
                  <a:lnTo>
                    <a:pt x="2085340" y="228600"/>
                  </a:lnTo>
                  <a:lnTo>
                    <a:pt x="1986280" y="297180"/>
                  </a:lnTo>
                  <a:lnTo>
                    <a:pt x="1889760" y="353060"/>
                  </a:lnTo>
                  <a:lnTo>
                    <a:pt x="1742440" y="419100"/>
                  </a:lnTo>
                  <a:lnTo>
                    <a:pt x="1529080" y="513080"/>
                  </a:lnTo>
                  <a:lnTo>
                    <a:pt x="1366520" y="579120"/>
                  </a:lnTo>
                  <a:lnTo>
                    <a:pt x="1216660" y="642620"/>
                  </a:lnTo>
                  <a:lnTo>
                    <a:pt x="1033780" y="723900"/>
                  </a:lnTo>
                  <a:lnTo>
                    <a:pt x="863600" y="800100"/>
                  </a:lnTo>
                  <a:lnTo>
                    <a:pt x="741680" y="861060"/>
                  </a:lnTo>
                  <a:lnTo>
                    <a:pt x="584200" y="955040"/>
                  </a:lnTo>
                  <a:lnTo>
                    <a:pt x="469900" y="1031240"/>
                  </a:lnTo>
                  <a:lnTo>
                    <a:pt x="347980" y="1130300"/>
                  </a:lnTo>
                  <a:lnTo>
                    <a:pt x="279400" y="1201420"/>
                  </a:lnTo>
                  <a:lnTo>
                    <a:pt x="190500" y="1310640"/>
                  </a:lnTo>
                  <a:lnTo>
                    <a:pt x="104140" y="1447800"/>
                  </a:lnTo>
                  <a:lnTo>
                    <a:pt x="48260" y="1610360"/>
                  </a:lnTo>
                  <a:lnTo>
                    <a:pt x="2540" y="1811020"/>
                  </a:lnTo>
                  <a:cubicBezTo>
                    <a:pt x="1693" y="1853353"/>
                    <a:pt x="847" y="1895687"/>
                    <a:pt x="0" y="1938020"/>
                  </a:cubicBezTo>
                </a:path>
              </a:pathLst>
            </a:custGeom>
            <a:noFill/>
            <a:ln w="28575"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Freeform 336"/>
            <p:cNvSpPr/>
            <p:nvPr/>
          </p:nvSpPr>
          <p:spPr>
            <a:xfrm>
              <a:off x="7364095" y="4976886"/>
              <a:ext cx="45719" cy="411480"/>
            </a:xfrm>
            <a:custGeom>
              <a:avLst/>
              <a:gdLst>
                <a:gd name="connsiteX0" fmla="*/ 33020 w 33020"/>
                <a:gd name="connsiteY0" fmla="*/ 0 h 411480"/>
                <a:gd name="connsiteX1" fmla="*/ 17780 w 33020"/>
                <a:gd name="connsiteY1" fmla="*/ 86360 h 411480"/>
                <a:gd name="connsiteX2" fmla="*/ 15240 w 33020"/>
                <a:gd name="connsiteY2" fmla="*/ 175260 h 411480"/>
                <a:gd name="connsiteX3" fmla="*/ 7620 w 33020"/>
                <a:gd name="connsiteY3" fmla="*/ 261620 h 411480"/>
                <a:gd name="connsiteX4" fmla="*/ 0 w 33020"/>
                <a:gd name="connsiteY4" fmla="*/ 41148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411480">
                  <a:moveTo>
                    <a:pt x="33020" y="0"/>
                  </a:moveTo>
                  <a:lnTo>
                    <a:pt x="17780" y="86360"/>
                  </a:lnTo>
                  <a:cubicBezTo>
                    <a:pt x="16933" y="115993"/>
                    <a:pt x="16087" y="145627"/>
                    <a:pt x="15240" y="175260"/>
                  </a:cubicBezTo>
                  <a:lnTo>
                    <a:pt x="7620" y="261620"/>
                  </a:lnTo>
                  <a:lnTo>
                    <a:pt x="0" y="411480"/>
                  </a:lnTo>
                </a:path>
              </a:pathLst>
            </a:custGeom>
            <a:noFill/>
            <a:ln w="28575"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3093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strips(downRight)">
                                      <p:cBhvr>
                                        <p:cTn id="12" dur="500"/>
                                        <p:tgtEl>
                                          <p:spTgt spid="266"/>
                                        </p:tgtEl>
                                      </p:cBhvr>
                                    </p:animEffect>
                                  </p:childTnLst>
                                </p:cTn>
                              </p:par>
                              <p:par>
                                <p:cTn id="13" presetID="18" presetClass="entr" presetSubtype="6" fill="hold" nodeType="withEffect">
                                  <p:stCondLst>
                                    <p:cond delay="0"/>
                                  </p:stCondLst>
                                  <p:childTnLst>
                                    <p:set>
                                      <p:cBhvr>
                                        <p:cTn id="14" dur="1" fill="hold">
                                          <p:stCondLst>
                                            <p:cond delay="0"/>
                                          </p:stCondLst>
                                        </p:cTn>
                                        <p:tgtEl>
                                          <p:spTgt spid="267"/>
                                        </p:tgtEl>
                                        <p:attrNameLst>
                                          <p:attrName>style.visibility</p:attrName>
                                        </p:attrNameLst>
                                      </p:cBhvr>
                                      <p:to>
                                        <p:strVal val="visible"/>
                                      </p:to>
                                    </p:set>
                                    <p:animEffect transition="in" filter="strips(downRight)">
                                      <p:cBhvr>
                                        <p:cTn id="15" dur="500"/>
                                        <p:tgtEl>
                                          <p:spTgt spid="267"/>
                                        </p:tgtEl>
                                      </p:cBhvr>
                                    </p:animEffect>
                                  </p:childTnLst>
                                </p:cTn>
                              </p:par>
                              <p:par>
                                <p:cTn id="16" presetID="18" presetClass="entr" presetSubtype="12" fill="hold" nodeType="withEffect">
                                  <p:stCondLst>
                                    <p:cond delay="0"/>
                                  </p:stCondLst>
                                  <p:childTnLst>
                                    <p:set>
                                      <p:cBhvr>
                                        <p:cTn id="17" dur="1" fill="hold">
                                          <p:stCondLst>
                                            <p:cond delay="0"/>
                                          </p:stCondLst>
                                        </p:cTn>
                                        <p:tgtEl>
                                          <p:spTgt spid="284"/>
                                        </p:tgtEl>
                                        <p:attrNameLst>
                                          <p:attrName>style.visibility</p:attrName>
                                        </p:attrNameLst>
                                      </p:cBhvr>
                                      <p:to>
                                        <p:strVal val="visible"/>
                                      </p:to>
                                    </p:set>
                                    <p:animEffect transition="in" filter="strips(downLeft)">
                                      <p:cBhvr>
                                        <p:cTn id="18" dur="500"/>
                                        <p:tgtEl>
                                          <p:spTgt spid="28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8"/>
                                        </p:tgtEl>
                                        <p:attrNameLst>
                                          <p:attrName>style.visibility</p:attrName>
                                        </p:attrNameLst>
                                      </p:cBhvr>
                                      <p:to>
                                        <p:strVal val="visible"/>
                                      </p:to>
                                    </p:set>
                                    <p:animEffect transition="in" filter="fade">
                                      <p:cBhvr>
                                        <p:cTn id="21" dur="500"/>
                                        <p:tgtEl>
                                          <p:spTgt spid="24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3"/>
                                        </p:tgtEl>
                                        <p:attrNameLst>
                                          <p:attrName>style.visibility</p:attrName>
                                        </p:attrNameLst>
                                      </p:cBhvr>
                                      <p:to>
                                        <p:strVal val="visible"/>
                                      </p:to>
                                    </p:set>
                                    <p:animEffect transition="in" filter="fade">
                                      <p:cBhvr>
                                        <p:cTn id="26" dur="500"/>
                                        <p:tgtEl>
                                          <p:spTgt spid="253"/>
                                        </p:tgtEl>
                                      </p:cBhvr>
                                    </p:animEffect>
                                  </p:childTnLst>
                                </p:cTn>
                              </p:par>
                              <p:par>
                                <p:cTn id="27" presetID="18" presetClass="entr" presetSubtype="6" fill="hold" nodeType="withEffect">
                                  <p:stCondLst>
                                    <p:cond delay="0"/>
                                  </p:stCondLst>
                                  <p:childTnLst>
                                    <p:set>
                                      <p:cBhvr>
                                        <p:cTn id="28" dur="1" fill="hold">
                                          <p:stCondLst>
                                            <p:cond delay="0"/>
                                          </p:stCondLst>
                                        </p:cTn>
                                        <p:tgtEl>
                                          <p:spTgt spid="274"/>
                                        </p:tgtEl>
                                        <p:attrNameLst>
                                          <p:attrName>style.visibility</p:attrName>
                                        </p:attrNameLst>
                                      </p:cBhvr>
                                      <p:to>
                                        <p:strVal val="visible"/>
                                      </p:to>
                                    </p:set>
                                    <p:animEffect transition="in" filter="strips(downRight)">
                                      <p:cBhvr>
                                        <p:cTn id="29" dur="500"/>
                                        <p:tgtEl>
                                          <p:spTgt spid="274"/>
                                        </p:tgtEl>
                                      </p:cBhvr>
                                    </p:animEffect>
                                  </p:childTnLst>
                                </p:cTn>
                              </p:par>
                              <p:par>
                                <p:cTn id="30" presetID="18" presetClass="entr" presetSubtype="6" fill="hold" nodeType="withEffect">
                                  <p:stCondLst>
                                    <p:cond delay="0"/>
                                  </p:stCondLst>
                                  <p:childTnLst>
                                    <p:set>
                                      <p:cBhvr>
                                        <p:cTn id="31" dur="1" fill="hold">
                                          <p:stCondLst>
                                            <p:cond delay="0"/>
                                          </p:stCondLst>
                                        </p:cTn>
                                        <p:tgtEl>
                                          <p:spTgt spid="275"/>
                                        </p:tgtEl>
                                        <p:attrNameLst>
                                          <p:attrName>style.visibility</p:attrName>
                                        </p:attrNameLst>
                                      </p:cBhvr>
                                      <p:to>
                                        <p:strVal val="visible"/>
                                      </p:to>
                                    </p:set>
                                    <p:animEffect transition="in" filter="strips(downRight)">
                                      <p:cBhvr>
                                        <p:cTn id="32" dur="500"/>
                                        <p:tgtEl>
                                          <p:spTgt spid="275"/>
                                        </p:tgtEl>
                                      </p:cBhvr>
                                    </p:animEffect>
                                  </p:childTnLst>
                                </p:cTn>
                              </p:par>
                              <p:par>
                                <p:cTn id="33" presetID="18" presetClass="entr" presetSubtype="12" fill="hold" nodeType="withEffect">
                                  <p:stCondLst>
                                    <p:cond delay="0"/>
                                  </p:stCondLst>
                                  <p:childTnLst>
                                    <p:set>
                                      <p:cBhvr>
                                        <p:cTn id="34" dur="1" fill="hold">
                                          <p:stCondLst>
                                            <p:cond delay="0"/>
                                          </p:stCondLst>
                                        </p:cTn>
                                        <p:tgtEl>
                                          <p:spTgt spid="287"/>
                                        </p:tgtEl>
                                        <p:attrNameLst>
                                          <p:attrName>style.visibility</p:attrName>
                                        </p:attrNameLst>
                                      </p:cBhvr>
                                      <p:to>
                                        <p:strVal val="visible"/>
                                      </p:to>
                                    </p:set>
                                    <p:animEffect transition="in" filter="strips(downLeft)">
                                      <p:cBhvr>
                                        <p:cTn id="35" dur="500"/>
                                        <p:tgtEl>
                                          <p:spTgt spid="28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05"/>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0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8" presetClass="entr" presetSubtype="9" fill="hold" nodeType="clickEffect">
                                  <p:stCondLst>
                                    <p:cond delay="0"/>
                                  </p:stCondLst>
                                  <p:childTnLst>
                                    <p:set>
                                      <p:cBhvr>
                                        <p:cTn id="53" dur="1" fill="hold">
                                          <p:stCondLst>
                                            <p:cond delay="0"/>
                                          </p:stCondLst>
                                        </p:cTn>
                                        <p:tgtEl>
                                          <p:spTgt spid="306"/>
                                        </p:tgtEl>
                                        <p:attrNameLst>
                                          <p:attrName>style.visibility</p:attrName>
                                        </p:attrNameLst>
                                      </p:cBhvr>
                                      <p:to>
                                        <p:strVal val="visible"/>
                                      </p:to>
                                    </p:set>
                                    <p:animEffect transition="in" filter="strips(upLeft)">
                                      <p:cBhvr>
                                        <p:cTn id="54" dur="500"/>
                                        <p:tgtEl>
                                          <p:spTgt spid="306"/>
                                        </p:tgtEl>
                                      </p:cBhvr>
                                    </p:animEffect>
                                  </p:childTnLst>
                                </p:cTn>
                              </p:par>
                              <p:par>
                                <p:cTn id="55" presetID="18" presetClass="entr" presetSubtype="9" fill="hold" nodeType="withEffect">
                                  <p:stCondLst>
                                    <p:cond delay="0"/>
                                  </p:stCondLst>
                                  <p:childTnLst>
                                    <p:set>
                                      <p:cBhvr>
                                        <p:cTn id="56" dur="1" fill="hold">
                                          <p:stCondLst>
                                            <p:cond delay="0"/>
                                          </p:stCondLst>
                                        </p:cTn>
                                        <p:tgtEl>
                                          <p:spTgt spid="309"/>
                                        </p:tgtEl>
                                        <p:attrNameLst>
                                          <p:attrName>style.visibility</p:attrName>
                                        </p:attrNameLst>
                                      </p:cBhvr>
                                      <p:to>
                                        <p:strVal val="visible"/>
                                      </p:to>
                                    </p:set>
                                    <p:animEffect transition="in" filter="strips(upLeft)">
                                      <p:cBhvr>
                                        <p:cTn id="57" dur="500"/>
                                        <p:tgtEl>
                                          <p:spTgt spid="309"/>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265"/>
                                        </p:tgtEl>
                                        <p:attrNameLst>
                                          <p:attrName>style.visibility</p:attrName>
                                        </p:attrNameLst>
                                      </p:cBhvr>
                                      <p:to>
                                        <p:strVal val="visible"/>
                                      </p:to>
                                    </p:set>
                                    <p:animEffect transition="in" filter="strips(downLeft)">
                                      <p:cBhvr>
                                        <p:cTn id="60" dur="500"/>
                                        <p:tgtEl>
                                          <p:spTgt spid="265"/>
                                        </p:tgtEl>
                                      </p:cBhvr>
                                    </p:animEffect>
                                  </p:childTnLst>
                                </p:cTn>
                              </p:par>
                              <p:par>
                                <p:cTn id="61" presetID="18" presetClass="entr" presetSubtype="12" fill="hold" nodeType="withEffect">
                                  <p:stCondLst>
                                    <p:cond delay="0"/>
                                  </p:stCondLst>
                                  <p:childTnLst>
                                    <p:set>
                                      <p:cBhvr>
                                        <p:cTn id="62" dur="1" fill="hold">
                                          <p:stCondLst>
                                            <p:cond delay="0"/>
                                          </p:stCondLst>
                                        </p:cTn>
                                        <p:tgtEl>
                                          <p:spTgt spid="325"/>
                                        </p:tgtEl>
                                        <p:attrNameLst>
                                          <p:attrName>style.visibility</p:attrName>
                                        </p:attrNameLst>
                                      </p:cBhvr>
                                      <p:to>
                                        <p:strVal val="visible"/>
                                      </p:to>
                                    </p:set>
                                    <p:animEffect transition="in" filter="strips(downLeft)">
                                      <p:cBhvr>
                                        <p:cTn id="63" dur="500"/>
                                        <p:tgtEl>
                                          <p:spTgt spid="325"/>
                                        </p:tgtEl>
                                      </p:cBhvr>
                                    </p:animEffect>
                                  </p:childTnLst>
                                </p:cTn>
                              </p:par>
                              <p:par>
                                <p:cTn id="64" presetID="18" presetClass="entr" presetSubtype="12" fill="hold" nodeType="withEffect">
                                  <p:stCondLst>
                                    <p:cond delay="0"/>
                                  </p:stCondLst>
                                  <p:childTnLst>
                                    <p:set>
                                      <p:cBhvr>
                                        <p:cTn id="65" dur="1" fill="hold">
                                          <p:stCondLst>
                                            <p:cond delay="0"/>
                                          </p:stCondLst>
                                        </p:cTn>
                                        <p:tgtEl>
                                          <p:spTgt spid="324"/>
                                        </p:tgtEl>
                                        <p:attrNameLst>
                                          <p:attrName>style.visibility</p:attrName>
                                        </p:attrNameLst>
                                      </p:cBhvr>
                                      <p:to>
                                        <p:strVal val="visible"/>
                                      </p:to>
                                    </p:set>
                                    <p:animEffect transition="in" filter="strips(downLeft)">
                                      <p:cBhvr>
                                        <p:cTn id="66" dur="500"/>
                                        <p:tgtEl>
                                          <p:spTgt spid="324"/>
                                        </p:tgtEl>
                                      </p:cBhvr>
                                    </p:animEffect>
                                  </p:childTnLst>
                                </p:cTn>
                              </p:par>
                              <p:par>
                                <p:cTn id="67" presetID="18" presetClass="entr" presetSubtype="12" fill="hold" nodeType="withEffect">
                                  <p:stCondLst>
                                    <p:cond delay="0"/>
                                  </p:stCondLst>
                                  <p:childTnLst>
                                    <p:set>
                                      <p:cBhvr>
                                        <p:cTn id="68" dur="1" fill="hold">
                                          <p:stCondLst>
                                            <p:cond delay="0"/>
                                          </p:stCondLst>
                                        </p:cTn>
                                        <p:tgtEl>
                                          <p:spTgt spid="313"/>
                                        </p:tgtEl>
                                        <p:attrNameLst>
                                          <p:attrName>style.visibility</p:attrName>
                                        </p:attrNameLst>
                                      </p:cBhvr>
                                      <p:to>
                                        <p:strVal val="visible"/>
                                      </p:to>
                                    </p:set>
                                    <p:animEffect transition="in" filter="strips(downLeft)">
                                      <p:cBhvr>
                                        <p:cTn id="69" dur="500"/>
                                        <p:tgtEl>
                                          <p:spTgt spid="313"/>
                                        </p:tgtEl>
                                      </p:cBhvr>
                                    </p:animEffect>
                                  </p:childTnLst>
                                </p:cTn>
                              </p:par>
                              <p:par>
                                <p:cTn id="70" presetID="18" presetClass="entr" presetSubtype="12" fill="hold" nodeType="withEffect">
                                  <p:stCondLst>
                                    <p:cond delay="0"/>
                                  </p:stCondLst>
                                  <p:childTnLst>
                                    <p:set>
                                      <p:cBhvr>
                                        <p:cTn id="71" dur="1" fill="hold">
                                          <p:stCondLst>
                                            <p:cond delay="0"/>
                                          </p:stCondLst>
                                        </p:cTn>
                                        <p:tgtEl>
                                          <p:spTgt spid="312"/>
                                        </p:tgtEl>
                                        <p:attrNameLst>
                                          <p:attrName>style.visibility</p:attrName>
                                        </p:attrNameLst>
                                      </p:cBhvr>
                                      <p:to>
                                        <p:strVal val="visible"/>
                                      </p:to>
                                    </p:set>
                                    <p:animEffect transition="in" filter="strips(downLeft)">
                                      <p:cBhvr>
                                        <p:cTn id="72" dur="500"/>
                                        <p:tgtEl>
                                          <p:spTgt spid="312"/>
                                        </p:tgtEl>
                                      </p:cBhvr>
                                    </p:animEffect>
                                  </p:childTnLst>
                                </p:cTn>
                              </p:par>
                              <p:par>
                                <p:cTn id="73" presetID="18" presetClass="entr" presetSubtype="12" fill="hold" grpId="0" nodeType="withEffect">
                                  <p:stCondLst>
                                    <p:cond delay="0"/>
                                  </p:stCondLst>
                                  <p:childTnLst>
                                    <p:set>
                                      <p:cBhvr>
                                        <p:cTn id="74" dur="1" fill="hold">
                                          <p:stCondLst>
                                            <p:cond delay="0"/>
                                          </p:stCondLst>
                                        </p:cTn>
                                        <p:tgtEl>
                                          <p:spTgt spid="311"/>
                                        </p:tgtEl>
                                        <p:attrNameLst>
                                          <p:attrName>style.visibility</p:attrName>
                                        </p:attrNameLst>
                                      </p:cBhvr>
                                      <p:to>
                                        <p:strVal val="visible"/>
                                      </p:to>
                                    </p:set>
                                    <p:animEffect transition="in" filter="strips(downLeft)">
                                      <p:cBhvr>
                                        <p:cTn id="75" dur="5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253" grpId="0" animBg="1"/>
      <p:bldP spid="265" grpId="0" animBg="1"/>
      <p:bldP spid="288" grpId="0" animBg="1"/>
      <p:bldP spid="3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2" name="Straight Connector 331"/>
          <p:cNvCxnSpPr/>
          <p:nvPr/>
        </p:nvCxnSpPr>
        <p:spPr>
          <a:xfrm>
            <a:off x="7940421" y="1726628"/>
            <a:ext cx="0" cy="4169881"/>
          </a:xfrm>
          <a:prstGeom prst="line">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8060699" y="1665457"/>
            <a:ext cx="775202" cy="3943106"/>
            <a:chOff x="8023358" y="1731719"/>
            <a:chExt cx="775202" cy="3943106"/>
          </a:xfrm>
        </p:grpSpPr>
        <p:sp>
          <p:nvSpPr>
            <p:cNvPr id="335" name="Freeform 334"/>
            <p:cNvSpPr/>
            <p:nvPr/>
          </p:nvSpPr>
          <p:spPr>
            <a:xfrm>
              <a:off x="8028451" y="1731719"/>
              <a:ext cx="767009" cy="1704340"/>
            </a:xfrm>
            <a:custGeom>
              <a:avLst/>
              <a:gdLst>
                <a:gd name="connsiteX0" fmla="*/ 0 w 2199640"/>
                <a:gd name="connsiteY0" fmla="*/ 0 h 1704340"/>
                <a:gd name="connsiteX1" fmla="*/ 5080 w 2199640"/>
                <a:gd name="connsiteY1" fmla="*/ 355600 h 1704340"/>
                <a:gd name="connsiteX2" fmla="*/ 5080 w 2199640"/>
                <a:gd name="connsiteY2" fmla="*/ 525780 h 1704340"/>
                <a:gd name="connsiteX3" fmla="*/ 25400 w 2199640"/>
                <a:gd name="connsiteY3" fmla="*/ 662940 h 1704340"/>
                <a:gd name="connsiteX4" fmla="*/ 76200 w 2199640"/>
                <a:gd name="connsiteY4" fmla="*/ 777240 h 1704340"/>
                <a:gd name="connsiteX5" fmla="*/ 198120 w 2199640"/>
                <a:gd name="connsiteY5" fmla="*/ 894080 h 1704340"/>
                <a:gd name="connsiteX6" fmla="*/ 408940 w 2199640"/>
                <a:gd name="connsiteY6" fmla="*/ 1021080 h 1704340"/>
                <a:gd name="connsiteX7" fmla="*/ 670560 w 2199640"/>
                <a:gd name="connsiteY7" fmla="*/ 1122680 h 1704340"/>
                <a:gd name="connsiteX8" fmla="*/ 1005840 w 2199640"/>
                <a:gd name="connsiteY8" fmla="*/ 1234440 h 1704340"/>
                <a:gd name="connsiteX9" fmla="*/ 1452880 w 2199640"/>
                <a:gd name="connsiteY9" fmla="*/ 1363980 h 1704340"/>
                <a:gd name="connsiteX10" fmla="*/ 1770380 w 2199640"/>
                <a:gd name="connsiteY10" fmla="*/ 1473200 h 1704340"/>
                <a:gd name="connsiteX11" fmla="*/ 1953260 w 2199640"/>
                <a:gd name="connsiteY11" fmla="*/ 1541780 h 1704340"/>
                <a:gd name="connsiteX12" fmla="*/ 2070100 w 2199640"/>
                <a:gd name="connsiteY12" fmla="*/ 1595120 h 1704340"/>
                <a:gd name="connsiteX13" fmla="*/ 2123440 w 2199640"/>
                <a:gd name="connsiteY13" fmla="*/ 1630680 h 1704340"/>
                <a:gd name="connsiteX14" fmla="*/ 2159000 w 2199640"/>
                <a:gd name="connsiteY14" fmla="*/ 1668780 h 1704340"/>
                <a:gd name="connsiteX15" fmla="*/ 2199640 w 2199640"/>
                <a:gd name="connsiteY15" fmla="*/ 1704340 h 170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640" h="1704340">
                  <a:moveTo>
                    <a:pt x="0" y="0"/>
                  </a:moveTo>
                  <a:cubicBezTo>
                    <a:pt x="1693" y="118533"/>
                    <a:pt x="3387" y="237067"/>
                    <a:pt x="5080" y="355600"/>
                  </a:cubicBezTo>
                  <a:lnTo>
                    <a:pt x="5080" y="525780"/>
                  </a:lnTo>
                  <a:lnTo>
                    <a:pt x="25400" y="662940"/>
                  </a:lnTo>
                  <a:lnTo>
                    <a:pt x="76200" y="777240"/>
                  </a:lnTo>
                  <a:lnTo>
                    <a:pt x="198120" y="894080"/>
                  </a:lnTo>
                  <a:lnTo>
                    <a:pt x="408940" y="1021080"/>
                  </a:lnTo>
                  <a:lnTo>
                    <a:pt x="670560" y="1122680"/>
                  </a:lnTo>
                  <a:lnTo>
                    <a:pt x="1005840" y="1234440"/>
                  </a:lnTo>
                  <a:lnTo>
                    <a:pt x="1452880" y="1363980"/>
                  </a:lnTo>
                  <a:lnTo>
                    <a:pt x="1770380" y="1473200"/>
                  </a:lnTo>
                  <a:lnTo>
                    <a:pt x="1953260" y="1541780"/>
                  </a:lnTo>
                  <a:lnTo>
                    <a:pt x="2070100" y="1595120"/>
                  </a:lnTo>
                  <a:lnTo>
                    <a:pt x="2123440" y="1630680"/>
                  </a:lnTo>
                  <a:lnTo>
                    <a:pt x="2159000" y="1668780"/>
                  </a:lnTo>
                  <a:lnTo>
                    <a:pt x="2199640" y="1704340"/>
                  </a:lnTo>
                </a:path>
              </a:pathLst>
            </a:custGeom>
            <a:noFill/>
            <a:ln w="28575"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8035093" y="3400499"/>
              <a:ext cx="763467" cy="1938020"/>
            </a:xfrm>
            <a:custGeom>
              <a:avLst/>
              <a:gdLst>
                <a:gd name="connsiteX0" fmla="*/ 2146300 w 2189480"/>
                <a:gd name="connsiteY0" fmla="*/ 0 h 1938020"/>
                <a:gd name="connsiteX1" fmla="*/ 2189480 w 2189480"/>
                <a:gd name="connsiteY1" fmla="*/ 53340 h 1938020"/>
                <a:gd name="connsiteX2" fmla="*/ 2186940 w 2189480"/>
                <a:gd name="connsiteY2" fmla="*/ 101600 h 1938020"/>
                <a:gd name="connsiteX3" fmla="*/ 2166620 w 2189480"/>
                <a:gd name="connsiteY3" fmla="*/ 142240 h 1938020"/>
                <a:gd name="connsiteX4" fmla="*/ 2136140 w 2189480"/>
                <a:gd name="connsiteY4" fmla="*/ 185420 h 1938020"/>
                <a:gd name="connsiteX5" fmla="*/ 2085340 w 2189480"/>
                <a:gd name="connsiteY5" fmla="*/ 228600 h 1938020"/>
                <a:gd name="connsiteX6" fmla="*/ 1986280 w 2189480"/>
                <a:gd name="connsiteY6" fmla="*/ 297180 h 1938020"/>
                <a:gd name="connsiteX7" fmla="*/ 1889760 w 2189480"/>
                <a:gd name="connsiteY7" fmla="*/ 353060 h 1938020"/>
                <a:gd name="connsiteX8" fmla="*/ 1742440 w 2189480"/>
                <a:gd name="connsiteY8" fmla="*/ 419100 h 1938020"/>
                <a:gd name="connsiteX9" fmla="*/ 1529080 w 2189480"/>
                <a:gd name="connsiteY9" fmla="*/ 513080 h 1938020"/>
                <a:gd name="connsiteX10" fmla="*/ 1366520 w 2189480"/>
                <a:gd name="connsiteY10" fmla="*/ 579120 h 1938020"/>
                <a:gd name="connsiteX11" fmla="*/ 1216660 w 2189480"/>
                <a:gd name="connsiteY11" fmla="*/ 642620 h 1938020"/>
                <a:gd name="connsiteX12" fmla="*/ 1033780 w 2189480"/>
                <a:gd name="connsiteY12" fmla="*/ 723900 h 1938020"/>
                <a:gd name="connsiteX13" fmla="*/ 863600 w 2189480"/>
                <a:gd name="connsiteY13" fmla="*/ 800100 h 1938020"/>
                <a:gd name="connsiteX14" fmla="*/ 741680 w 2189480"/>
                <a:gd name="connsiteY14" fmla="*/ 861060 h 1938020"/>
                <a:gd name="connsiteX15" fmla="*/ 584200 w 2189480"/>
                <a:gd name="connsiteY15" fmla="*/ 955040 h 1938020"/>
                <a:gd name="connsiteX16" fmla="*/ 469900 w 2189480"/>
                <a:gd name="connsiteY16" fmla="*/ 1031240 h 1938020"/>
                <a:gd name="connsiteX17" fmla="*/ 347980 w 2189480"/>
                <a:gd name="connsiteY17" fmla="*/ 1130300 h 1938020"/>
                <a:gd name="connsiteX18" fmla="*/ 279400 w 2189480"/>
                <a:gd name="connsiteY18" fmla="*/ 1201420 h 1938020"/>
                <a:gd name="connsiteX19" fmla="*/ 190500 w 2189480"/>
                <a:gd name="connsiteY19" fmla="*/ 1310640 h 1938020"/>
                <a:gd name="connsiteX20" fmla="*/ 104140 w 2189480"/>
                <a:gd name="connsiteY20" fmla="*/ 1447800 h 1938020"/>
                <a:gd name="connsiteX21" fmla="*/ 48260 w 2189480"/>
                <a:gd name="connsiteY21" fmla="*/ 1610360 h 1938020"/>
                <a:gd name="connsiteX22" fmla="*/ 2540 w 2189480"/>
                <a:gd name="connsiteY22" fmla="*/ 1811020 h 1938020"/>
                <a:gd name="connsiteX23" fmla="*/ 0 w 2189480"/>
                <a:gd name="connsiteY23" fmla="*/ 1938020 h 193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89480" h="1938020">
                  <a:moveTo>
                    <a:pt x="2146300" y="0"/>
                  </a:moveTo>
                  <a:lnTo>
                    <a:pt x="2189480" y="53340"/>
                  </a:lnTo>
                  <a:lnTo>
                    <a:pt x="2186940" y="101600"/>
                  </a:lnTo>
                  <a:lnTo>
                    <a:pt x="2166620" y="142240"/>
                  </a:lnTo>
                  <a:lnTo>
                    <a:pt x="2136140" y="185420"/>
                  </a:lnTo>
                  <a:lnTo>
                    <a:pt x="2085340" y="228600"/>
                  </a:lnTo>
                  <a:lnTo>
                    <a:pt x="1986280" y="297180"/>
                  </a:lnTo>
                  <a:lnTo>
                    <a:pt x="1889760" y="353060"/>
                  </a:lnTo>
                  <a:lnTo>
                    <a:pt x="1742440" y="419100"/>
                  </a:lnTo>
                  <a:lnTo>
                    <a:pt x="1529080" y="513080"/>
                  </a:lnTo>
                  <a:lnTo>
                    <a:pt x="1366520" y="579120"/>
                  </a:lnTo>
                  <a:lnTo>
                    <a:pt x="1216660" y="642620"/>
                  </a:lnTo>
                  <a:lnTo>
                    <a:pt x="1033780" y="723900"/>
                  </a:lnTo>
                  <a:lnTo>
                    <a:pt x="863600" y="800100"/>
                  </a:lnTo>
                  <a:lnTo>
                    <a:pt x="741680" y="861060"/>
                  </a:lnTo>
                  <a:lnTo>
                    <a:pt x="584200" y="955040"/>
                  </a:lnTo>
                  <a:lnTo>
                    <a:pt x="469900" y="1031240"/>
                  </a:lnTo>
                  <a:lnTo>
                    <a:pt x="347980" y="1130300"/>
                  </a:lnTo>
                  <a:lnTo>
                    <a:pt x="279400" y="1201420"/>
                  </a:lnTo>
                  <a:lnTo>
                    <a:pt x="190500" y="1310640"/>
                  </a:lnTo>
                  <a:lnTo>
                    <a:pt x="104140" y="1447800"/>
                  </a:lnTo>
                  <a:lnTo>
                    <a:pt x="48260" y="1610360"/>
                  </a:lnTo>
                  <a:lnTo>
                    <a:pt x="2540" y="1811020"/>
                  </a:lnTo>
                  <a:cubicBezTo>
                    <a:pt x="1693" y="1853353"/>
                    <a:pt x="847" y="1895687"/>
                    <a:pt x="0" y="1938020"/>
                  </a:cubicBezTo>
                </a:path>
              </a:pathLst>
            </a:custGeom>
            <a:noFill/>
            <a:ln w="28575"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Freeform 336"/>
            <p:cNvSpPr/>
            <p:nvPr/>
          </p:nvSpPr>
          <p:spPr>
            <a:xfrm>
              <a:off x="8023358" y="5263345"/>
              <a:ext cx="15942" cy="411480"/>
            </a:xfrm>
            <a:custGeom>
              <a:avLst/>
              <a:gdLst>
                <a:gd name="connsiteX0" fmla="*/ 33020 w 33020"/>
                <a:gd name="connsiteY0" fmla="*/ 0 h 411480"/>
                <a:gd name="connsiteX1" fmla="*/ 17780 w 33020"/>
                <a:gd name="connsiteY1" fmla="*/ 86360 h 411480"/>
                <a:gd name="connsiteX2" fmla="*/ 15240 w 33020"/>
                <a:gd name="connsiteY2" fmla="*/ 175260 h 411480"/>
                <a:gd name="connsiteX3" fmla="*/ 7620 w 33020"/>
                <a:gd name="connsiteY3" fmla="*/ 261620 h 411480"/>
                <a:gd name="connsiteX4" fmla="*/ 0 w 33020"/>
                <a:gd name="connsiteY4" fmla="*/ 41148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411480">
                  <a:moveTo>
                    <a:pt x="33020" y="0"/>
                  </a:moveTo>
                  <a:lnTo>
                    <a:pt x="17780" y="86360"/>
                  </a:lnTo>
                  <a:cubicBezTo>
                    <a:pt x="16933" y="115993"/>
                    <a:pt x="16087" y="145627"/>
                    <a:pt x="15240" y="175260"/>
                  </a:cubicBezTo>
                  <a:lnTo>
                    <a:pt x="7620" y="261620"/>
                  </a:lnTo>
                  <a:lnTo>
                    <a:pt x="0" y="411480"/>
                  </a:lnTo>
                </a:path>
              </a:pathLst>
            </a:custGeom>
            <a:noFill/>
            <a:ln w="28575"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Scattering light with the 3D simulation</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53</a:t>
            </a:fld>
            <a:endParaRPr lang="en-US" dirty="0"/>
          </a:p>
        </p:txBody>
      </p:sp>
      <p:sp>
        <p:nvSpPr>
          <p:cNvPr id="218" name="Rounded Rectangle 217"/>
          <p:cNvSpPr/>
          <p:nvPr/>
        </p:nvSpPr>
        <p:spPr>
          <a:xfrm>
            <a:off x="422019" y="971162"/>
            <a:ext cx="3992989" cy="89760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r>
              <a:rPr lang="en-GB" sz="1600" dirty="0" smtClean="0">
                <a:solidFill>
                  <a:schemeClr val="bg1"/>
                </a:solidFill>
              </a:rPr>
              <a:t>Multiple and first scattering with the current 3D simulation approach:</a:t>
            </a:r>
            <a:endParaRPr lang="en-GB" sz="1600" dirty="0">
              <a:solidFill>
                <a:schemeClr val="bg1"/>
              </a:solidFill>
            </a:endParaRPr>
          </a:p>
        </p:txBody>
      </p:sp>
      <p:sp>
        <p:nvSpPr>
          <p:cNvPr id="263" name="TextBox 262"/>
          <p:cNvSpPr txBox="1"/>
          <p:nvPr/>
        </p:nvSpPr>
        <p:spPr>
          <a:xfrm>
            <a:off x="8069906" y="1817985"/>
            <a:ext cx="981584" cy="261610"/>
          </a:xfrm>
          <a:prstGeom prst="rect">
            <a:avLst/>
          </a:prstGeom>
          <a:noFill/>
        </p:spPr>
        <p:txBody>
          <a:bodyPr wrap="square" rtlCol="0">
            <a:spAutoFit/>
          </a:bodyPr>
          <a:lstStyle/>
          <a:p>
            <a:r>
              <a:rPr lang="pt-PT" sz="1100" dirty="0" err="1" smtClean="0">
                <a:solidFill>
                  <a:srgbClr val="0070C0"/>
                </a:solidFill>
              </a:rPr>
              <a:t>Fluorescence</a:t>
            </a:r>
            <a:endParaRPr lang="pt-PT" sz="1100" dirty="0">
              <a:solidFill>
                <a:srgbClr val="0070C0"/>
              </a:solidFill>
            </a:endParaRPr>
          </a:p>
        </p:txBody>
      </p:sp>
      <p:cxnSp>
        <p:nvCxnSpPr>
          <p:cNvPr id="277" name="Straight Connector 276"/>
          <p:cNvCxnSpPr/>
          <p:nvPr/>
        </p:nvCxnSpPr>
        <p:spPr>
          <a:xfrm>
            <a:off x="7894701" y="1855907"/>
            <a:ext cx="0" cy="3283738"/>
          </a:xfrm>
          <a:prstGeom prst="line">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7847581" y="2350366"/>
            <a:ext cx="0" cy="2794692"/>
          </a:xfrm>
          <a:prstGeom prst="line">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7798181" y="3002376"/>
            <a:ext cx="0" cy="2137269"/>
          </a:xfrm>
          <a:prstGeom prst="line">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7748521" y="3615151"/>
            <a:ext cx="0" cy="1524494"/>
          </a:xfrm>
          <a:prstGeom prst="line">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7695181" y="4236327"/>
            <a:ext cx="0" cy="909692"/>
          </a:xfrm>
          <a:prstGeom prst="line">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7894701" y="1862375"/>
            <a:ext cx="0" cy="542118"/>
          </a:xfrm>
          <a:prstGeom prst="line">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6" name="Freeform 235"/>
          <p:cNvSpPr/>
          <p:nvPr/>
        </p:nvSpPr>
        <p:spPr>
          <a:xfrm>
            <a:off x="7783185" y="1658398"/>
            <a:ext cx="22860" cy="718820"/>
          </a:xfrm>
          <a:custGeom>
            <a:avLst/>
            <a:gdLst>
              <a:gd name="connsiteX0" fmla="*/ 22860 w 22860"/>
              <a:gd name="connsiteY0" fmla="*/ 0 h 718820"/>
              <a:gd name="connsiteX1" fmla="*/ 20320 w 22860"/>
              <a:gd name="connsiteY1" fmla="*/ 142240 h 718820"/>
              <a:gd name="connsiteX2" fmla="*/ 17780 w 22860"/>
              <a:gd name="connsiteY2" fmla="*/ 317500 h 718820"/>
              <a:gd name="connsiteX3" fmla="*/ 22860 w 22860"/>
              <a:gd name="connsiteY3" fmla="*/ 439420 h 718820"/>
              <a:gd name="connsiteX4" fmla="*/ 17780 w 22860"/>
              <a:gd name="connsiteY4" fmla="*/ 558800 h 718820"/>
              <a:gd name="connsiteX5" fmla="*/ 15240 w 22860"/>
              <a:gd name="connsiteY5" fmla="*/ 650240 h 718820"/>
              <a:gd name="connsiteX6" fmla="*/ 0 w 22860"/>
              <a:gd name="connsiteY6" fmla="*/ 718820 h 71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 h="718820">
                <a:moveTo>
                  <a:pt x="22860" y="0"/>
                </a:moveTo>
                <a:cubicBezTo>
                  <a:pt x="22013" y="47413"/>
                  <a:pt x="21167" y="94827"/>
                  <a:pt x="20320" y="142240"/>
                </a:cubicBezTo>
                <a:cubicBezTo>
                  <a:pt x="19473" y="200660"/>
                  <a:pt x="18627" y="259080"/>
                  <a:pt x="17780" y="317500"/>
                </a:cubicBezTo>
                <a:lnTo>
                  <a:pt x="22860" y="439420"/>
                </a:lnTo>
                <a:lnTo>
                  <a:pt x="17780" y="558800"/>
                </a:lnTo>
                <a:cubicBezTo>
                  <a:pt x="16933" y="589280"/>
                  <a:pt x="16087" y="619760"/>
                  <a:pt x="15240" y="650240"/>
                </a:cubicBezTo>
                <a:lnTo>
                  <a:pt x="0" y="718820"/>
                </a:lnTo>
              </a:path>
            </a:pathLst>
          </a:custGeom>
          <a:noFill/>
          <a:ln w="4445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reeform 236"/>
          <p:cNvSpPr/>
          <p:nvPr/>
        </p:nvSpPr>
        <p:spPr>
          <a:xfrm>
            <a:off x="7346305" y="2113058"/>
            <a:ext cx="459740" cy="881380"/>
          </a:xfrm>
          <a:custGeom>
            <a:avLst/>
            <a:gdLst>
              <a:gd name="connsiteX0" fmla="*/ 459740 w 459740"/>
              <a:gd name="connsiteY0" fmla="*/ 0 h 881380"/>
              <a:gd name="connsiteX1" fmla="*/ 452120 w 459740"/>
              <a:gd name="connsiteY1" fmla="*/ 170180 h 881380"/>
              <a:gd name="connsiteX2" fmla="*/ 444500 w 459740"/>
              <a:gd name="connsiteY2" fmla="*/ 269240 h 881380"/>
              <a:gd name="connsiteX3" fmla="*/ 426720 w 459740"/>
              <a:gd name="connsiteY3" fmla="*/ 342900 h 881380"/>
              <a:gd name="connsiteX4" fmla="*/ 383540 w 459740"/>
              <a:gd name="connsiteY4" fmla="*/ 454660 h 881380"/>
              <a:gd name="connsiteX5" fmla="*/ 350520 w 459740"/>
              <a:gd name="connsiteY5" fmla="*/ 513080 h 881380"/>
              <a:gd name="connsiteX6" fmla="*/ 292100 w 459740"/>
              <a:gd name="connsiteY6" fmla="*/ 607060 h 881380"/>
              <a:gd name="connsiteX7" fmla="*/ 210820 w 459740"/>
              <a:gd name="connsiteY7" fmla="*/ 685800 h 881380"/>
              <a:gd name="connsiteX8" fmla="*/ 101600 w 459740"/>
              <a:gd name="connsiteY8" fmla="*/ 789940 h 881380"/>
              <a:gd name="connsiteX9" fmla="*/ 0 w 459740"/>
              <a:gd name="connsiteY9" fmla="*/ 881380 h 88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740" h="881380">
                <a:moveTo>
                  <a:pt x="459740" y="0"/>
                </a:moveTo>
                <a:lnTo>
                  <a:pt x="452120" y="170180"/>
                </a:lnTo>
                <a:lnTo>
                  <a:pt x="444500" y="269240"/>
                </a:lnTo>
                <a:lnTo>
                  <a:pt x="426720" y="342900"/>
                </a:lnTo>
                <a:lnTo>
                  <a:pt x="383540" y="454660"/>
                </a:lnTo>
                <a:lnTo>
                  <a:pt x="350520" y="513080"/>
                </a:lnTo>
                <a:lnTo>
                  <a:pt x="292100" y="607060"/>
                </a:lnTo>
                <a:lnTo>
                  <a:pt x="210820" y="685800"/>
                </a:lnTo>
                <a:lnTo>
                  <a:pt x="101600" y="789940"/>
                </a:lnTo>
                <a:lnTo>
                  <a:pt x="0" y="881380"/>
                </a:lnTo>
              </a:path>
            </a:pathLst>
          </a:custGeom>
          <a:noFill/>
          <a:ln w="4445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a:off x="7846816" y="2350366"/>
            <a:ext cx="0" cy="652010"/>
          </a:xfrm>
          <a:prstGeom prst="line">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7798181" y="2990961"/>
            <a:ext cx="0" cy="652010"/>
          </a:xfrm>
          <a:prstGeom prst="line">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a:off x="7748521" y="3615151"/>
            <a:ext cx="0" cy="652010"/>
          </a:xfrm>
          <a:prstGeom prst="line">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0" name="Freeform 249"/>
          <p:cNvSpPr/>
          <p:nvPr/>
        </p:nvSpPr>
        <p:spPr>
          <a:xfrm>
            <a:off x="7033885" y="2863628"/>
            <a:ext cx="453390" cy="752475"/>
          </a:xfrm>
          <a:custGeom>
            <a:avLst/>
            <a:gdLst>
              <a:gd name="connsiteX0" fmla="*/ 453390 w 453390"/>
              <a:gd name="connsiteY0" fmla="*/ 0 h 752475"/>
              <a:gd name="connsiteX1" fmla="*/ 388620 w 453390"/>
              <a:gd name="connsiteY1" fmla="*/ 64770 h 752475"/>
              <a:gd name="connsiteX2" fmla="*/ 320040 w 453390"/>
              <a:gd name="connsiteY2" fmla="*/ 110490 h 752475"/>
              <a:gd name="connsiteX3" fmla="*/ 266700 w 453390"/>
              <a:gd name="connsiteY3" fmla="*/ 161925 h 752475"/>
              <a:gd name="connsiteX4" fmla="*/ 205740 w 453390"/>
              <a:gd name="connsiteY4" fmla="*/ 219075 h 752475"/>
              <a:gd name="connsiteX5" fmla="*/ 152400 w 453390"/>
              <a:gd name="connsiteY5" fmla="*/ 276225 h 752475"/>
              <a:gd name="connsiteX6" fmla="*/ 81915 w 453390"/>
              <a:gd name="connsiteY6" fmla="*/ 339090 h 752475"/>
              <a:gd name="connsiteX7" fmla="*/ 45720 w 453390"/>
              <a:gd name="connsiteY7" fmla="*/ 401955 h 752475"/>
              <a:gd name="connsiteX8" fmla="*/ 9525 w 453390"/>
              <a:gd name="connsiteY8" fmla="*/ 481965 h 752475"/>
              <a:gd name="connsiteX9" fmla="*/ 0 w 453390"/>
              <a:gd name="connsiteY9" fmla="*/ 581025 h 752475"/>
              <a:gd name="connsiteX10" fmla="*/ 11430 w 453390"/>
              <a:gd name="connsiteY10" fmla="*/ 645795 h 752475"/>
              <a:gd name="connsiteX11" fmla="*/ 40005 w 453390"/>
              <a:gd name="connsiteY11" fmla="*/ 714375 h 752475"/>
              <a:gd name="connsiteX12" fmla="*/ 68580 w 453390"/>
              <a:gd name="connsiteY12" fmla="*/ 7524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3390" h="752475">
                <a:moveTo>
                  <a:pt x="453390" y="0"/>
                </a:moveTo>
                <a:lnTo>
                  <a:pt x="388620" y="64770"/>
                </a:lnTo>
                <a:lnTo>
                  <a:pt x="320040" y="110490"/>
                </a:lnTo>
                <a:lnTo>
                  <a:pt x="266700" y="161925"/>
                </a:lnTo>
                <a:lnTo>
                  <a:pt x="205740" y="219075"/>
                </a:lnTo>
                <a:lnTo>
                  <a:pt x="152400" y="276225"/>
                </a:lnTo>
                <a:lnTo>
                  <a:pt x="81915" y="339090"/>
                </a:lnTo>
                <a:lnTo>
                  <a:pt x="45720" y="401955"/>
                </a:lnTo>
                <a:lnTo>
                  <a:pt x="9525" y="481965"/>
                </a:lnTo>
                <a:lnTo>
                  <a:pt x="0" y="581025"/>
                </a:lnTo>
                <a:lnTo>
                  <a:pt x="11430" y="645795"/>
                </a:lnTo>
                <a:lnTo>
                  <a:pt x="40005" y="714375"/>
                </a:lnTo>
                <a:lnTo>
                  <a:pt x="68580" y="752475"/>
                </a:lnTo>
              </a:path>
            </a:pathLst>
          </a:custGeom>
          <a:noFill/>
          <a:ln w="4445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reeform 251"/>
          <p:cNvSpPr/>
          <p:nvPr/>
        </p:nvSpPr>
        <p:spPr>
          <a:xfrm>
            <a:off x="7052935" y="3499898"/>
            <a:ext cx="344805" cy="763905"/>
          </a:xfrm>
          <a:custGeom>
            <a:avLst/>
            <a:gdLst>
              <a:gd name="connsiteX0" fmla="*/ 0 w 344805"/>
              <a:gd name="connsiteY0" fmla="*/ 0 h 763905"/>
              <a:gd name="connsiteX1" fmla="*/ 28575 w 344805"/>
              <a:gd name="connsiteY1" fmla="*/ 91440 h 763905"/>
              <a:gd name="connsiteX2" fmla="*/ 76200 w 344805"/>
              <a:gd name="connsiteY2" fmla="*/ 209550 h 763905"/>
              <a:gd name="connsiteX3" fmla="*/ 127635 w 344805"/>
              <a:gd name="connsiteY3" fmla="*/ 312420 h 763905"/>
              <a:gd name="connsiteX4" fmla="*/ 177165 w 344805"/>
              <a:gd name="connsiteY4" fmla="*/ 405765 h 763905"/>
              <a:gd name="connsiteX5" fmla="*/ 253365 w 344805"/>
              <a:gd name="connsiteY5" fmla="*/ 554355 h 763905"/>
              <a:gd name="connsiteX6" fmla="*/ 321945 w 344805"/>
              <a:gd name="connsiteY6" fmla="*/ 708660 h 763905"/>
              <a:gd name="connsiteX7" fmla="*/ 344805 w 344805"/>
              <a:gd name="connsiteY7" fmla="*/ 763905 h 76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805" h="763905">
                <a:moveTo>
                  <a:pt x="0" y="0"/>
                </a:moveTo>
                <a:lnTo>
                  <a:pt x="28575" y="91440"/>
                </a:lnTo>
                <a:lnTo>
                  <a:pt x="76200" y="209550"/>
                </a:lnTo>
                <a:lnTo>
                  <a:pt x="127635" y="312420"/>
                </a:lnTo>
                <a:lnTo>
                  <a:pt x="177165" y="405765"/>
                </a:lnTo>
                <a:lnTo>
                  <a:pt x="253365" y="554355"/>
                </a:lnTo>
                <a:lnTo>
                  <a:pt x="321945" y="708660"/>
                </a:lnTo>
                <a:lnTo>
                  <a:pt x="344805" y="763905"/>
                </a:lnTo>
              </a:path>
            </a:pathLst>
          </a:custGeom>
          <a:noFill/>
          <a:ln w="4445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Freeform 254"/>
          <p:cNvSpPr/>
          <p:nvPr/>
        </p:nvSpPr>
        <p:spPr>
          <a:xfrm>
            <a:off x="7331065" y="4101878"/>
            <a:ext cx="205740" cy="1028700"/>
          </a:xfrm>
          <a:custGeom>
            <a:avLst/>
            <a:gdLst>
              <a:gd name="connsiteX0" fmla="*/ 0 w 205740"/>
              <a:gd name="connsiteY0" fmla="*/ 0 h 1028700"/>
              <a:gd name="connsiteX1" fmla="*/ 49530 w 205740"/>
              <a:gd name="connsiteY1" fmla="*/ 110490 h 1028700"/>
              <a:gd name="connsiteX2" fmla="*/ 102870 w 205740"/>
              <a:gd name="connsiteY2" fmla="*/ 240030 h 1028700"/>
              <a:gd name="connsiteX3" fmla="*/ 139065 w 205740"/>
              <a:gd name="connsiteY3" fmla="*/ 382905 h 1028700"/>
              <a:gd name="connsiteX4" fmla="*/ 169545 w 205740"/>
              <a:gd name="connsiteY4" fmla="*/ 558165 h 1028700"/>
              <a:gd name="connsiteX5" fmla="*/ 192405 w 205740"/>
              <a:gd name="connsiteY5" fmla="*/ 741045 h 1028700"/>
              <a:gd name="connsiteX6" fmla="*/ 201930 w 205740"/>
              <a:gd name="connsiteY6" fmla="*/ 939165 h 1028700"/>
              <a:gd name="connsiteX7" fmla="*/ 205740 w 205740"/>
              <a:gd name="connsiteY7" fmla="*/ 1013460 h 1028700"/>
              <a:gd name="connsiteX8" fmla="*/ 205740 w 205740"/>
              <a:gd name="connsiteY8" fmla="*/ 102870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 h="1028700">
                <a:moveTo>
                  <a:pt x="0" y="0"/>
                </a:moveTo>
                <a:lnTo>
                  <a:pt x="49530" y="110490"/>
                </a:lnTo>
                <a:lnTo>
                  <a:pt x="102870" y="240030"/>
                </a:lnTo>
                <a:lnTo>
                  <a:pt x="139065" y="382905"/>
                </a:lnTo>
                <a:lnTo>
                  <a:pt x="169545" y="558165"/>
                </a:lnTo>
                <a:lnTo>
                  <a:pt x="192405" y="741045"/>
                </a:lnTo>
                <a:lnTo>
                  <a:pt x="201930" y="939165"/>
                </a:lnTo>
                <a:lnTo>
                  <a:pt x="205740" y="1013460"/>
                </a:lnTo>
                <a:lnTo>
                  <a:pt x="205740" y="1028700"/>
                </a:lnTo>
              </a:path>
            </a:pathLst>
          </a:custGeom>
          <a:noFill/>
          <a:ln w="4445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TextBox 313"/>
          <p:cNvSpPr txBox="1"/>
          <p:nvPr/>
        </p:nvSpPr>
        <p:spPr>
          <a:xfrm>
            <a:off x="6658245" y="2348407"/>
            <a:ext cx="981584" cy="430887"/>
          </a:xfrm>
          <a:prstGeom prst="rect">
            <a:avLst/>
          </a:prstGeom>
          <a:noFill/>
        </p:spPr>
        <p:txBody>
          <a:bodyPr wrap="square" rtlCol="0">
            <a:spAutoFit/>
          </a:bodyPr>
          <a:lstStyle/>
          <a:p>
            <a:pPr algn="r"/>
            <a:r>
              <a:rPr lang="pt-PT" sz="1100" dirty="0" err="1" smtClean="0">
                <a:solidFill>
                  <a:srgbClr val="C55A11"/>
                </a:solidFill>
              </a:rPr>
              <a:t>Scaterring</a:t>
            </a:r>
            <a:r>
              <a:rPr lang="pt-PT" sz="1100" dirty="0" smtClean="0">
                <a:solidFill>
                  <a:srgbClr val="C55A11"/>
                </a:solidFill>
              </a:rPr>
              <a:t> light</a:t>
            </a:r>
            <a:endParaRPr lang="pt-PT" sz="1100" dirty="0">
              <a:solidFill>
                <a:srgbClr val="C55A11"/>
              </a:solidFill>
            </a:endParaRPr>
          </a:p>
        </p:txBody>
      </p:sp>
      <p:sp>
        <p:nvSpPr>
          <p:cNvPr id="315" name="Rounded Rectangle 314"/>
          <p:cNvSpPr/>
          <p:nvPr/>
        </p:nvSpPr>
        <p:spPr>
          <a:xfrm>
            <a:off x="4805716" y="963393"/>
            <a:ext cx="3992989" cy="318838"/>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r>
              <a:rPr lang="en-GB" sz="1600" dirty="0" smtClean="0">
                <a:solidFill>
                  <a:schemeClr val="bg1"/>
                </a:solidFill>
              </a:rPr>
              <a:t>Standard offline</a:t>
            </a:r>
            <a:endParaRPr lang="en-GB" sz="1600" dirty="0">
              <a:solidFill>
                <a:schemeClr val="bg1"/>
              </a:solidFill>
            </a:endParaRPr>
          </a:p>
        </p:txBody>
      </p:sp>
      <p:sp>
        <p:nvSpPr>
          <p:cNvPr id="316" name="TextBox 315"/>
          <p:cNvSpPr txBox="1"/>
          <p:nvPr/>
        </p:nvSpPr>
        <p:spPr>
          <a:xfrm>
            <a:off x="8175591" y="2000064"/>
            <a:ext cx="981584" cy="261610"/>
          </a:xfrm>
          <a:prstGeom prst="rect">
            <a:avLst/>
          </a:prstGeom>
          <a:noFill/>
        </p:spPr>
        <p:txBody>
          <a:bodyPr wrap="square" rtlCol="0">
            <a:spAutoFit/>
          </a:bodyPr>
          <a:lstStyle/>
          <a:p>
            <a:r>
              <a:rPr lang="pt-PT" sz="1100" dirty="0" err="1" smtClean="0">
                <a:solidFill>
                  <a:srgbClr val="FF0000"/>
                </a:solidFill>
              </a:rPr>
              <a:t>Or</a:t>
            </a:r>
            <a:r>
              <a:rPr lang="pt-PT" sz="1100" dirty="0" smtClean="0">
                <a:solidFill>
                  <a:srgbClr val="FF0000"/>
                </a:solidFill>
              </a:rPr>
              <a:t> </a:t>
            </a:r>
            <a:r>
              <a:rPr lang="pt-PT" sz="1100" dirty="0" err="1" smtClean="0">
                <a:solidFill>
                  <a:srgbClr val="FF0000"/>
                </a:solidFill>
              </a:rPr>
              <a:t>Cherenkov</a:t>
            </a:r>
            <a:endParaRPr lang="pt-PT" sz="1100" dirty="0">
              <a:solidFill>
                <a:srgbClr val="FF0000"/>
              </a:solidFill>
            </a:endParaRPr>
          </a:p>
        </p:txBody>
      </p:sp>
      <p:sp>
        <p:nvSpPr>
          <p:cNvPr id="219" name="Block Arc 218"/>
          <p:cNvSpPr/>
          <p:nvPr/>
        </p:nvSpPr>
        <p:spPr>
          <a:xfrm>
            <a:off x="835136" y="2698424"/>
            <a:ext cx="1527244" cy="1178925"/>
          </a:xfrm>
          <a:prstGeom prst="blockArc">
            <a:avLst>
              <a:gd name="adj1" fmla="val 19494723"/>
              <a:gd name="adj2" fmla="val 21495139"/>
              <a:gd name="adj3" fmla="val 24763"/>
            </a:avLst>
          </a:prstGeom>
          <a:ln>
            <a:noFill/>
          </a:ln>
          <a:scene3d>
            <a:camera prst="isometricOffAxis2Top">
              <a:rot lat="2420166" lon="17490739" rev="6555795"/>
            </a:camera>
            <a:lightRig rig="threePt" dir="t"/>
          </a:scene3d>
          <a:sp3d prstMaterial="softEdge">
            <a:bevelT w="0" h="1270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220" name="Arc 219"/>
          <p:cNvSpPr/>
          <p:nvPr/>
        </p:nvSpPr>
        <p:spPr>
          <a:xfrm>
            <a:off x="40145" y="3748574"/>
            <a:ext cx="590206" cy="590206"/>
          </a:xfrm>
          <a:prstGeom prst="arc">
            <a:avLst>
              <a:gd name="adj1" fmla="val 10834376"/>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sz="1400"/>
          </a:p>
        </p:txBody>
      </p:sp>
      <p:sp>
        <p:nvSpPr>
          <p:cNvPr id="221" name="TextBox 220"/>
          <p:cNvSpPr txBox="1"/>
          <p:nvPr/>
        </p:nvSpPr>
        <p:spPr>
          <a:xfrm>
            <a:off x="18500" y="3436206"/>
            <a:ext cx="590206" cy="264876"/>
          </a:xfrm>
          <a:prstGeom prst="rect">
            <a:avLst/>
          </a:prstGeom>
          <a:noFill/>
        </p:spPr>
        <p:txBody>
          <a:bodyPr wrap="square" rtlCol="0">
            <a:spAutoFit/>
          </a:bodyPr>
          <a:lstStyle/>
          <a:p>
            <a:r>
              <a:rPr lang="pt-PT" sz="1400" b="1" dirty="0" err="1" smtClean="0">
                <a:solidFill>
                  <a:srgbClr val="C00000"/>
                </a:solidFill>
              </a:rPr>
              <a:t>eye</a:t>
            </a:r>
            <a:endParaRPr lang="pt-PT" sz="1400" b="1" dirty="0">
              <a:solidFill>
                <a:srgbClr val="C00000"/>
              </a:solidFill>
            </a:endParaRPr>
          </a:p>
        </p:txBody>
      </p:sp>
      <p:grpSp>
        <p:nvGrpSpPr>
          <p:cNvPr id="222" name="Group 221"/>
          <p:cNvGrpSpPr/>
          <p:nvPr/>
        </p:nvGrpSpPr>
        <p:grpSpPr>
          <a:xfrm rot="251088">
            <a:off x="419339" y="3733983"/>
            <a:ext cx="423886" cy="211341"/>
            <a:chOff x="2727050" y="4603429"/>
            <a:chExt cx="1118214" cy="505845"/>
          </a:xfrm>
        </p:grpSpPr>
        <p:cxnSp>
          <p:nvCxnSpPr>
            <p:cNvPr id="223" name="Straight Arrow Connector 222"/>
            <p:cNvCxnSpPr/>
            <p:nvPr/>
          </p:nvCxnSpPr>
          <p:spPr>
            <a:xfrm flipV="1">
              <a:off x="2736193" y="4628835"/>
              <a:ext cx="1109071" cy="472410"/>
            </a:xfrm>
            <a:prstGeom prst="straightConnector1">
              <a:avLst/>
            </a:prstGeom>
            <a:ln w="952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4" name="Group 223"/>
            <p:cNvGrpSpPr/>
            <p:nvPr/>
          </p:nvGrpSpPr>
          <p:grpSpPr>
            <a:xfrm>
              <a:off x="2727050" y="4603429"/>
              <a:ext cx="891913" cy="505845"/>
              <a:chOff x="2727960" y="2905137"/>
              <a:chExt cx="3888321" cy="2205245"/>
            </a:xfrm>
          </p:grpSpPr>
          <p:cxnSp>
            <p:nvCxnSpPr>
              <p:cNvPr id="225" name="Straight Arrow Connector 224"/>
              <p:cNvCxnSpPr/>
              <p:nvPr/>
            </p:nvCxnSpPr>
            <p:spPr>
              <a:xfrm flipV="1">
                <a:off x="2737104" y="2959742"/>
                <a:ext cx="3330383" cy="2142610"/>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a:endCxn id="227" idx="4"/>
              </p:cNvCxnSpPr>
              <p:nvPr/>
            </p:nvCxnSpPr>
            <p:spPr>
              <a:xfrm flipV="1">
                <a:off x="2727960" y="4230571"/>
                <a:ext cx="3888321" cy="879811"/>
              </a:xfrm>
              <a:prstGeom prst="straightConnector1">
                <a:avLst/>
              </a:prstGeom>
              <a:ln w="6350">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27" name="Oval 226"/>
              <p:cNvSpPr/>
              <p:nvPr/>
            </p:nvSpPr>
            <p:spPr>
              <a:xfrm rot="20226718">
                <a:off x="6096235" y="2905137"/>
                <a:ext cx="503464" cy="1379750"/>
              </a:xfrm>
              <a:prstGeom prst="ellipse">
                <a:avLst/>
              </a:prstGeom>
              <a:no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400"/>
              </a:p>
            </p:txBody>
          </p:sp>
        </p:grpSp>
      </p:grpSp>
      <p:cxnSp>
        <p:nvCxnSpPr>
          <p:cNvPr id="228" name="Straight Connector 227"/>
          <p:cNvCxnSpPr/>
          <p:nvPr/>
        </p:nvCxnSpPr>
        <p:spPr>
          <a:xfrm>
            <a:off x="2684055" y="1967082"/>
            <a:ext cx="0" cy="1938855"/>
          </a:xfrm>
          <a:prstGeom prst="line">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9" name="TextBox 228"/>
          <p:cNvSpPr txBox="1"/>
          <p:nvPr/>
        </p:nvSpPr>
        <p:spPr>
          <a:xfrm>
            <a:off x="2739546" y="3805689"/>
            <a:ext cx="545754" cy="344338"/>
          </a:xfrm>
          <a:prstGeom prst="rect">
            <a:avLst/>
          </a:prstGeom>
          <a:noFill/>
        </p:spPr>
        <p:txBody>
          <a:bodyPr wrap="square" rtlCol="0">
            <a:spAutoFit/>
          </a:bodyPr>
          <a:lstStyle/>
          <a:p>
            <a:r>
              <a:rPr lang="pt-PT" sz="1000" dirty="0" err="1" smtClean="0"/>
              <a:t>Shower</a:t>
            </a:r>
            <a:r>
              <a:rPr lang="pt-PT" sz="1000" dirty="0" smtClean="0"/>
              <a:t> </a:t>
            </a:r>
            <a:r>
              <a:rPr lang="pt-PT" sz="1000" dirty="0" err="1" smtClean="0"/>
              <a:t>axis</a:t>
            </a:r>
            <a:endParaRPr lang="pt-PT" sz="1000" dirty="0"/>
          </a:p>
        </p:txBody>
      </p:sp>
      <p:sp>
        <p:nvSpPr>
          <p:cNvPr id="232" name="Block Arc 231"/>
          <p:cNvSpPr/>
          <p:nvPr/>
        </p:nvSpPr>
        <p:spPr>
          <a:xfrm>
            <a:off x="1568313" y="1840378"/>
            <a:ext cx="979576" cy="756164"/>
          </a:xfrm>
          <a:prstGeom prst="blockArc">
            <a:avLst>
              <a:gd name="adj1" fmla="val 19494723"/>
              <a:gd name="adj2" fmla="val 21495139"/>
              <a:gd name="adj3" fmla="val 24763"/>
            </a:avLst>
          </a:prstGeom>
          <a:ln>
            <a:noFill/>
          </a:ln>
          <a:scene3d>
            <a:camera prst="isometricOffAxis2Top">
              <a:rot lat="2420166" lon="17490739" rev="6555795"/>
            </a:camera>
            <a:lightRig rig="threePt" dir="t"/>
          </a:scene3d>
          <a:sp3d prstMaterial="softEdge">
            <a:bevelT w="0" h="635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cxnSp>
        <p:nvCxnSpPr>
          <p:cNvPr id="234" name="Straight Arrow Connector 233"/>
          <p:cNvCxnSpPr/>
          <p:nvPr/>
        </p:nvCxnSpPr>
        <p:spPr>
          <a:xfrm flipH="1">
            <a:off x="1940150" y="2156388"/>
            <a:ext cx="489363" cy="1677853"/>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a:off x="2071307" y="2153603"/>
            <a:ext cx="358206" cy="1811794"/>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40" name="Group 239"/>
          <p:cNvGrpSpPr/>
          <p:nvPr/>
        </p:nvGrpSpPr>
        <p:grpSpPr>
          <a:xfrm rot="520764">
            <a:off x="426187" y="1898917"/>
            <a:ext cx="3377573" cy="2061424"/>
            <a:chOff x="5104442" y="2769517"/>
            <a:chExt cx="4223390" cy="1939090"/>
          </a:xfrm>
        </p:grpSpPr>
        <p:cxnSp>
          <p:nvCxnSpPr>
            <p:cNvPr id="241" name="Straight Arrow Connector 240"/>
            <p:cNvCxnSpPr>
              <a:endCxn id="243" idx="0"/>
            </p:cNvCxnSpPr>
            <p:nvPr/>
          </p:nvCxnSpPr>
          <p:spPr>
            <a:xfrm rot="21079236" flipV="1">
              <a:off x="5104442" y="3019864"/>
              <a:ext cx="3667051" cy="1688743"/>
            </a:xfrm>
            <a:prstGeom prst="straightConnector1">
              <a:avLst/>
            </a:prstGeom>
            <a:ln w="6350">
              <a:solidFill>
                <a:schemeClr val="bg1">
                  <a:lumMod val="6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a:endCxn id="243" idx="4"/>
            </p:cNvCxnSpPr>
            <p:nvPr/>
          </p:nvCxnSpPr>
          <p:spPr>
            <a:xfrm rot="21079236" flipV="1">
              <a:off x="5220201" y="4266060"/>
              <a:ext cx="4107631" cy="418296"/>
            </a:xfrm>
            <a:prstGeom prst="straightConnector1">
              <a:avLst/>
            </a:prstGeom>
            <a:ln w="6350">
              <a:solidFill>
                <a:schemeClr val="bg1">
                  <a:lumMod val="6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43" name="Oval 242"/>
            <p:cNvSpPr/>
            <p:nvPr/>
          </p:nvSpPr>
          <p:spPr>
            <a:xfrm rot="20226718">
              <a:off x="8670004" y="2769517"/>
              <a:ext cx="503464" cy="1317658"/>
            </a:xfrm>
            <a:prstGeom prst="ellipse">
              <a:avLst/>
            </a:prstGeom>
            <a:noFill/>
            <a:ln w="63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400"/>
            </a:p>
          </p:txBody>
        </p:sp>
      </p:grpSp>
      <p:sp>
        <p:nvSpPr>
          <p:cNvPr id="248" name="Block Arc 247"/>
          <p:cNvSpPr/>
          <p:nvPr/>
        </p:nvSpPr>
        <p:spPr>
          <a:xfrm>
            <a:off x="1394679" y="2763083"/>
            <a:ext cx="1283761" cy="990973"/>
          </a:xfrm>
          <a:prstGeom prst="blockArc">
            <a:avLst>
              <a:gd name="adj1" fmla="val 19494723"/>
              <a:gd name="adj2" fmla="val 21495139"/>
              <a:gd name="adj3" fmla="val 24763"/>
            </a:avLst>
          </a:prstGeom>
          <a:ln>
            <a:noFill/>
          </a:ln>
          <a:scene3d>
            <a:camera prst="isometricOffAxis2Top">
              <a:rot lat="2420166" lon="17490739" rev="6555795"/>
            </a:camera>
            <a:lightRig rig="threePt" dir="t"/>
          </a:scene3d>
          <a:sp3d prstMaterial="softEdge">
            <a:bevelT w="0" h="8255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cxnSp>
        <p:nvCxnSpPr>
          <p:cNvPr id="249" name="Straight Arrow Connector 248"/>
          <p:cNvCxnSpPr>
            <a:endCxn id="251" idx="1"/>
          </p:cNvCxnSpPr>
          <p:nvPr/>
        </p:nvCxnSpPr>
        <p:spPr>
          <a:xfrm flipV="1">
            <a:off x="459283" y="2566864"/>
            <a:ext cx="3300744" cy="1357309"/>
          </a:xfrm>
          <a:prstGeom prst="straightConnector1">
            <a:avLst/>
          </a:prstGeom>
          <a:ln w="63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51" name="TextBox 250"/>
          <p:cNvSpPr txBox="1"/>
          <p:nvPr/>
        </p:nvSpPr>
        <p:spPr>
          <a:xfrm>
            <a:off x="3760028" y="2394695"/>
            <a:ext cx="545754" cy="344338"/>
          </a:xfrm>
          <a:prstGeom prst="rect">
            <a:avLst/>
          </a:prstGeom>
          <a:noFill/>
          <a:ln>
            <a:solidFill>
              <a:schemeClr val="tx1"/>
            </a:solidFill>
            <a:prstDash val="sysDash"/>
          </a:ln>
        </p:spPr>
        <p:txBody>
          <a:bodyPr wrap="square" rtlCol="0">
            <a:spAutoFit/>
          </a:bodyPr>
          <a:lstStyle/>
          <a:p>
            <a:r>
              <a:rPr lang="pt-PT" sz="1000" dirty="0" err="1" smtClean="0"/>
              <a:t>Same</a:t>
            </a:r>
            <a:r>
              <a:rPr lang="pt-PT" sz="1000" dirty="0" smtClean="0"/>
              <a:t> </a:t>
            </a:r>
            <a:r>
              <a:rPr lang="pt-PT" sz="1000" dirty="0" err="1" smtClean="0"/>
              <a:t>FoV</a:t>
            </a:r>
            <a:endParaRPr lang="pt-PT" sz="1000" dirty="0"/>
          </a:p>
        </p:txBody>
      </p:sp>
      <p:sp>
        <p:nvSpPr>
          <p:cNvPr id="253" name="Block Arc 252"/>
          <p:cNvSpPr/>
          <p:nvPr/>
        </p:nvSpPr>
        <p:spPr>
          <a:xfrm flipH="1">
            <a:off x="2864257" y="2612286"/>
            <a:ext cx="1028813" cy="794172"/>
          </a:xfrm>
          <a:prstGeom prst="blockArc">
            <a:avLst>
              <a:gd name="adj1" fmla="val 19494723"/>
              <a:gd name="adj2" fmla="val 21495139"/>
              <a:gd name="adj3" fmla="val 24763"/>
            </a:avLst>
          </a:prstGeom>
          <a:ln>
            <a:noFill/>
          </a:ln>
          <a:scene3d>
            <a:camera prst="isometricOffAxis2Top">
              <a:rot lat="1583400" lon="4407654" rev="15596320"/>
            </a:camera>
            <a:lightRig rig="threePt" dir="t"/>
          </a:scene3d>
          <a:sp3d prstMaterial="softEdge">
            <a:bevelT w="0" h="82550"/>
            <a:bevelB w="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cxnSp>
        <p:nvCxnSpPr>
          <p:cNvPr id="254" name="Straight Arrow Connector 253"/>
          <p:cNvCxnSpPr/>
          <p:nvPr/>
        </p:nvCxnSpPr>
        <p:spPr>
          <a:xfrm flipH="1">
            <a:off x="932590" y="3258569"/>
            <a:ext cx="1138717" cy="47817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p:nvPr/>
        </p:nvCxnSpPr>
        <p:spPr>
          <a:xfrm flipH="1">
            <a:off x="1030915" y="3220353"/>
            <a:ext cx="1185930" cy="50928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2" name="TextBox 261"/>
          <p:cNvSpPr txBox="1"/>
          <p:nvPr/>
        </p:nvSpPr>
        <p:spPr>
          <a:xfrm>
            <a:off x="592537" y="3146623"/>
            <a:ext cx="1225919" cy="344338"/>
          </a:xfrm>
          <a:prstGeom prst="rect">
            <a:avLst/>
          </a:prstGeom>
          <a:noFill/>
        </p:spPr>
        <p:txBody>
          <a:bodyPr wrap="square" rtlCol="0">
            <a:spAutoFit/>
          </a:bodyPr>
          <a:lstStyle/>
          <a:p>
            <a:r>
              <a:rPr lang="pt-PT" sz="1000" dirty="0" err="1" smtClean="0">
                <a:solidFill>
                  <a:srgbClr val="00B050"/>
                </a:solidFill>
              </a:rPr>
              <a:t>Scattering</a:t>
            </a:r>
            <a:r>
              <a:rPr lang="pt-PT" sz="1000" dirty="0" smtClean="0">
                <a:solidFill>
                  <a:srgbClr val="00B050"/>
                </a:solidFill>
              </a:rPr>
              <a:t> light in </a:t>
            </a:r>
            <a:r>
              <a:rPr lang="pt-PT" sz="1000" dirty="0" err="1" smtClean="0">
                <a:solidFill>
                  <a:srgbClr val="00B050"/>
                </a:solidFill>
              </a:rPr>
              <a:t>the</a:t>
            </a:r>
            <a:r>
              <a:rPr lang="pt-PT" sz="1000" dirty="0" smtClean="0">
                <a:solidFill>
                  <a:srgbClr val="00B050"/>
                </a:solidFill>
              </a:rPr>
              <a:t> </a:t>
            </a:r>
            <a:r>
              <a:rPr lang="pt-PT" sz="1000" dirty="0" err="1" smtClean="0">
                <a:solidFill>
                  <a:srgbClr val="00B050"/>
                </a:solidFill>
              </a:rPr>
              <a:t>FoV</a:t>
            </a:r>
            <a:r>
              <a:rPr lang="pt-PT" sz="1000" dirty="0" smtClean="0">
                <a:solidFill>
                  <a:srgbClr val="00B050"/>
                </a:solidFill>
              </a:rPr>
              <a:t> </a:t>
            </a:r>
            <a:r>
              <a:rPr lang="pt-PT" sz="1000" dirty="0" err="1" smtClean="0">
                <a:solidFill>
                  <a:srgbClr val="00B050"/>
                </a:solidFill>
              </a:rPr>
              <a:t>of</a:t>
            </a:r>
            <a:r>
              <a:rPr lang="pt-PT" sz="1000" dirty="0" smtClean="0">
                <a:solidFill>
                  <a:srgbClr val="00B050"/>
                </a:solidFill>
              </a:rPr>
              <a:t> </a:t>
            </a:r>
            <a:r>
              <a:rPr lang="pt-PT" sz="1000" dirty="0" err="1" smtClean="0">
                <a:solidFill>
                  <a:srgbClr val="00B050"/>
                </a:solidFill>
              </a:rPr>
              <a:t>one</a:t>
            </a:r>
            <a:r>
              <a:rPr lang="pt-PT" sz="1000" dirty="0" smtClean="0">
                <a:solidFill>
                  <a:srgbClr val="00B050"/>
                </a:solidFill>
              </a:rPr>
              <a:t> pixel</a:t>
            </a:r>
            <a:endParaRPr lang="pt-PT" sz="1000" dirty="0">
              <a:solidFill>
                <a:srgbClr val="00B050"/>
              </a:solidFill>
            </a:endParaRPr>
          </a:p>
        </p:txBody>
      </p:sp>
      <p:sp>
        <p:nvSpPr>
          <p:cNvPr id="264" name="TextBox 263"/>
          <p:cNvSpPr txBox="1"/>
          <p:nvPr/>
        </p:nvSpPr>
        <p:spPr>
          <a:xfrm>
            <a:off x="1828030" y="4055923"/>
            <a:ext cx="844760" cy="211900"/>
          </a:xfrm>
          <a:prstGeom prst="rect">
            <a:avLst/>
          </a:prstGeom>
          <a:noFill/>
        </p:spPr>
        <p:txBody>
          <a:bodyPr wrap="square" rtlCol="0">
            <a:spAutoFit/>
          </a:bodyPr>
          <a:lstStyle/>
          <a:p>
            <a:r>
              <a:rPr lang="pt-PT" sz="1000" dirty="0" err="1" smtClean="0">
                <a:solidFill>
                  <a:srgbClr val="FF0000"/>
                </a:solidFill>
              </a:rPr>
              <a:t>Cherenkov</a:t>
            </a:r>
            <a:endParaRPr lang="pt-PT" sz="1000" dirty="0">
              <a:solidFill>
                <a:srgbClr val="FF0000"/>
              </a:solidFill>
            </a:endParaRPr>
          </a:p>
        </p:txBody>
      </p:sp>
      <p:sp>
        <p:nvSpPr>
          <p:cNvPr id="265" name="Block Arc 264"/>
          <p:cNvSpPr/>
          <p:nvPr/>
        </p:nvSpPr>
        <p:spPr>
          <a:xfrm flipH="1">
            <a:off x="2882389" y="3120363"/>
            <a:ext cx="1028813" cy="794172"/>
          </a:xfrm>
          <a:prstGeom prst="blockArc">
            <a:avLst>
              <a:gd name="adj1" fmla="val 19494723"/>
              <a:gd name="adj2" fmla="val 21495139"/>
              <a:gd name="adj3" fmla="val 24763"/>
            </a:avLst>
          </a:prstGeom>
          <a:ln>
            <a:noFill/>
          </a:ln>
          <a:scene3d>
            <a:camera prst="isometricOffAxis2Top">
              <a:rot lat="1583400" lon="4407654" rev="15596320"/>
            </a:camera>
            <a:lightRig rig="threePt" dir="t"/>
          </a:scene3d>
          <a:sp3d prstMaterial="softEdge">
            <a:bevelT w="0" h="82550"/>
            <a:bevelB w="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cxnSp>
        <p:nvCxnSpPr>
          <p:cNvPr id="266" name="Straight Arrow Connector 265"/>
          <p:cNvCxnSpPr/>
          <p:nvPr/>
        </p:nvCxnSpPr>
        <p:spPr>
          <a:xfrm>
            <a:off x="2442631" y="2153603"/>
            <a:ext cx="37512" cy="190232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p:cNvCxnSpPr/>
          <p:nvPr/>
        </p:nvCxnSpPr>
        <p:spPr>
          <a:xfrm>
            <a:off x="2442631" y="2153603"/>
            <a:ext cx="110961" cy="1652086"/>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a:off x="2442631" y="2152529"/>
            <a:ext cx="1097008" cy="150812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p:nvPr/>
        </p:nvCxnSpPr>
        <p:spPr>
          <a:xfrm>
            <a:off x="2440149" y="2153603"/>
            <a:ext cx="1102943" cy="1441529"/>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p:cNvCxnSpPr/>
          <p:nvPr/>
        </p:nvCxnSpPr>
        <p:spPr>
          <a:xfrm flipH="1">
            <a:off x="1127594" y="3168044"/>
            <a:ext cx="1330675" cy="540967"/>
          </a:xfrm>
          <a:prstGeom prst="straightConnector1">
            <a:avLst/>
          </a:prstGeom>
          <a:ln w="19050">
            <a:solidFill>
              <a:srgbClr val="007033"/>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p:nvPr/>
        </p:nvCxnSpPr>
        <p:spPr>
          <a:xfrm flipH="1">
            <a:off x="1655852" y="2896599"/>
            <a:ext cx="1330675" cy="540967"/>
          </a:xfrm>
          <a:prstGeom prst="straightConnector1">
            <a:avLst/>
          </a:prstGeom>
          <a:ln w="19050">
            <a:solidFill>
              <a:srgbClr val="97C777"/>
            </a:solidFill>
            <a:tailEnd type="triangle"/>
          </a:ln>
        </p:spPr>
        <p:style>
          <a:lnRef idx="1">
            <a:schemeClr val="accent1"/>
          </a:lnRef>
          <a:fillRef idx="0">
            <a:schemeClr val="accent1"/>
          </a:fillRef>
          <a:effectRef idx="0">
            <a:schemeClr val="accent1"/>
          </a:effectRef>
          <a:fontRef idx="minor">
            <a:schemeClr val="tx1"/>
          </a:fontRef>
        </p:style>
      </p:cxnSp>
      <p:sp>
        <p:nvSpPr>
          <p:cNvPr id="288" name="Rounded Rectangle 287"/>
          <p:cNvSpPr/>
          <p:nvPr/>
        </p:nvSpPr>
        <p:spPr>
          <a:xfrm>
            <a:off x="645066" y="1977806"/>
            <a:ext cx="1512195" cy="342490"/>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smtClean="0">
                <a:solidFill>
                  <a:srgbClr val="800000"/>
                </a:solidFill>
                <a:cs typeface="Arial" pitchFamily="34" charset="0"/>
              </a:rPr>
              <a:t>Just 1 </a:t>
            </a:r>
            <a:r>
              <a:rPr lang="en-US" sz="1200" dirty="0" err="1" smtClean="0">
                <a:solidFill>
                  <a:srgbClr val="800000"/>
                </a:solidFill>
                <a:cs typeface="Arial" pitchFamily="34" charset="0"/>
              </a:rPr>
              <a:t>skybin</a:t>
            </a:r>
            <a:r>
              <a:rPr lang="en-US" sz="1200" dirty="0" smtClean="0">
                <a:solidFill>
                  <a:srgbClr val="800000"/>
                </a:solidFill>
                <a:cs typeface="Arial" pitchFamily="34" charset="0"/>
              </a:rPr>
              <a:t>!!!!!!</a:t>
            </a:r>
          </a:p>
        </p:txBody>
      </p:sp>
      <p:cxnSp>
        <p:nvCxnSpPr>
          <p:cNvPr id="306" name="Straight Arrow Connector 305"/>
          <p:cNvCxnSpPr/>
          <p:nvPr/>
        </p:nvCxnSpPr>
        <p:spPr>
          <a:xfrm flipH="1" flipV="1">
            <a:off x="2971018" y="2570470"/>
            <a:ext cx="44663" cy="835988"/>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309" name="Straight Arrow Connector 308"/>
          <p:cNvCxnSpPr/>
          <p:nvPr/>
        </p:nvCxnSpPr>
        <p:spPr>
          <a:xfrm flipH="1" flipV="1">
            <a:off x="2297136" y="2929111"/>
            <a:ext cx="725288" cy="477346"/>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sp>
        <p:nvSpPr>
          <p:cNvPr id="311" name="Block Arc 310"/>
          <p:cNvSpPr/>
          <p:nvPr/>
        </p:nvSpPr>
        <p:spPr>
          <a:xfrm flipH="1">
            <a:off x="2922145" y="1872434"/>
            <a:ext cx="810919" cy="625973"/>
          </a:xfrm>
          <a:prstGeom prst="blockArc">
            <a:avLst>
              <a:gd name="adj1" fmla="val 19494723"/>
              <a:gd name="adj2" fmla="val 21495139"/>
              <a:gd name="adj3" fmla="val 24763"/>
            </a:avLst>
          </a:prstGeom>
          <a:ln>
            <a:noFill/>
          </a:ln>
          <a:scene3d>
            <a:camera prst="isometricOffAxis2Top">
              <a:rot lat="1583400" lon="4407654" rev="15596320"/>
            </a:camera>
            <a:lightRig rig="threePt" dir="t"/>
          </a:scene3d>
          <a:sp3d prstMaterial="softEdge">
            <a:bevelT w="0" h="69850"/>
            <a:bevelB w="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cxnSp>
        <p:nvCxnSpPr>
          <p:cNvPr id="312" name="Straight Arrow Connector 311"/>
          <p:cNvCxnSpPr/>
          <p:nvPr/>
        </p:nvCxnSpPr>
        <p:spPr>
          <a:xfrm flipH="1">
            <a:off x="2786309" y="2110841"/>
            <a:ext cx="212937" cy="297588"/>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flipH="1">
            <a:off x="2852549" y="2108056"/>
            <a:ext cx="146695" cy="339075"/>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Arrow Connector 323"/>
          <p:cNvCxnSpPr/>
          <p:nvPr/>
        </p:nvCxnSpPr>
        <p:spPr>
          <a:xfrm flipH="1">
            <a:off x="2981659" y="2145890"/>
            <a:ext cx="62546" cy="359059"/>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325" name="Straight Arrow Connector 324"/>
          <p:cNvCxnSpPr/>
          <p:nvPr/>
        </p:nvCxnSpPr>
        <p:spPr>
          <a:xfrm flipH="1">
            <a:off x="3030517" y="2142763"/>
            <a:ext cx="24633" cy="371824"/>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7" name="TextBox 316"/>
          <p:cNvSpPr txBox="1"/>
          <p:nvPr/>
        </p:nvSpPr>
        <p:spPr>
          <a:xfrm>
            <a:off x="1102548" y="3873394"/>
            <a:ext cx="844760" cy="211900"/>
          </a:xfrm>
          <a:prstGeom prst="rect">
            <a:avLst/>
          </a:prstGeom>
          <a:noFill/>
        </p:spPr>
        <p:txBody>
          <a:bodyPr wrap="square" rtlCol="0">
            <a:spAutoFit/>
          </a:bodyPr>
          <a:lstStyle/>
          <a:p>
            <a:r>
              <a:rPr lang="pt-PT" sz="1000" dirty="0" err="1" smtClean="0">
                <a:solidFill>
                  <a:srgbClr val="0070C0"/>
                </a:solidFill>
              </a:rPr>
              <a:t>Fluorescence</a:t>
            </a:r>
            <a:endParaRPr lang="pt-PT" sz="1000" dirty="0">
              <a:solidFill>
                <a:srgbClr val="0070C0"/>
              </a:solidFill>
            </a:endParaRPr>
          </a:p>
        </p:txBody>
      </p:sp>
      <p:cxnSp>
        <p:nvCxnSpPr>
          <p:cNvPr id="318" name="Straight Connector 317"/>
          <p:cNvCxnSpPr/>
          <p:nvPr/>
        </p:nvCxnSpPr>
        <p:spPr>
          <a:xfrm>
            <a:off x="7613901" y="4569460"/>
            <a:ext cx="0" cy="576559"/>
          </a:xfrm>
          <a:prstGeom prst="line">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9" name="TextBox 318"/>
          <p:cNvSpPr txBox="1"/>
          <p:nvPr/>
        </p:nvSpPr>
        <p:spPr>
          <a:xfrm>
            <a:off x="7940421" y="5745639"/>
            <a:ext cx="634149" cy="430887"/>
          </a:xfrm>
          <a:prstGeom prst="rect">
            <a:avLst/>
          </a:prstGeom>
          <a:noFill/>
        </p:spPr>
        <p:txBody>
          <a:bodyPr wrap="square" rtlCol="0">
            <a:spAutoFit/>
          </a:bodyPr>
          <a:lstStyle/>
          <a:p>
            <a:r>
              <a:rPr lang="pt-PT" sz="1100" dirty="0" err="1" smtClean="0"/>
              <a:t>Shower</a:t>
            </a:r>
            <a:r>
              <a:rPr lang="pt-PT" sz="1100" dirty="0" smtClean="0"/>
              <a:t> </a:t>
            </a:r>
            <a:r>
              <a:rPr lang="pt-PT" sz="1100" dirty="0" err="1" smtClean="0"/>
              <a:t>axis</a:t>
            </a:r>
            <a:endParaRPr lang="pt-PT" sz="1100" dirty="0"/>
          </a:p>
        </p:txBody>
      </p:sp>
      <p:sp>
        <p:nvSpPr>
          <p:cNvPr id="320" name="TextBox 319"/>
          <p:cNvSpPr txBox="1"/>
          <p:nvPr/>
        </p:nvSpPr>
        <p:spPr>
          <a:xfrm>
            <a:off x="5891892" y="1458455"/>
            <a:ext cx="1728033" cy="600164"/>
          </a:xfrm>
          <a:prstGeom prst="rect">
            <a:avLst/>
          </a:prstGeom>
          <a:noFill/>
        </p:spPr>
        <p:txBody>
          <a:bodyPr wrap="square" rtlCol="0">
            <a:spAutoFit/>
          </a:bodyPr>
          <a:lstStyle/>
          <a:p>
            <a:pPr algn="r"/>
            <a:r>
              <a:rPr lang="pt-PT" sz="1100" dirty="0" err="1" smtClean="0">
                <a:solidFill>
                  <a:srgbClr val="C55A11"/>
                </a:solidFill>
              </a:rPr>
              <a:t>Attenutations</a:t>
            </a:r>
            <a:r>
              <a:rPr lang="pt-PT" sz="1100" dirty="0" smtClean="0">
                <a:solidFill>
                  <a:srgbClr val="C55A11"/>
                </a:solidFill>
              </a:rPr>
              <a:t> </a:t>
            </a:r>
            <a:r>
              <a:rPr lang="pt-PT" sz="1100" dirty="0" err="1" smtClean="0">
                <a:solidFill>
                  <a:srgbClr val="C55A11"/>
                </a:solidFill>
              </a:rPr>
              <a:t>calculated</a:t>
            </a:r>
            <a:r>
              <a:rPr lang="pt-PT" sz="1100" dirty="0" smtClean="0">
                <a:solidFill>
                  <a:srgbClr val="C55A11"/>
                </a:solidFill>
              </a:rPr>
              <a:t> </a:t>
            </a:r>
          </a:p>
          <a:p>
            <a:pPr algn="r"/>
            <a:r>
              <a:rPr lang="pt-PT" sz="1100" dirty="0" err="1" smtClean="0">
                <a:solidFill>
                  <a:srgbClr val="C55A11"/>
                </a:solidFill>
              </a:rPr>
              <a:t>And</a:t>
            </a:r>
            <a:r>
              <a:rPr lang="pt-PT" sz="1100" dirty="0" smtClean="0">
                <a:solidFill>
                  <a:srgbClr val="C55A11"/>
                </a:solidFill>
              </a:rPr>
              <a:t> </a:t>
            </a:r>
            <a:r>
              <a:rPr lang="pt-PT" sz="1100" dirty="0" err="1" smtClean="0">
                <a:solidFill>
                  <a:srgbClr val="C55A11"/>
                </a:solidFill>
              </a:rPr>
              <a:t>accumulated</a:t>
            </a:r>
            <a:r>
              <a:rPr lang="pt-PT" sz="1100" dirty="0" smtClean="0">
                <a:solidFill>
                  <a:srgbClr val="C55A11"/>
                </a:solidFill>
              </a:rPr>
              <a:t> </a:t>
            </a:r>
          </a:p>
          <a:p>
            <a:pPr algn="r"/>
            <a:r>
              <a:rPr lang="pt-PT" sz="1100" dirty="0" smtClean="0">
                <a:solidFill>
                  <a:srgbClr val="C55A11"/>
                </a:solidFill>
              </a:rPr>
              <a:t>in 1d steps</a:t>
            </a:r>
            <a:endParaRPr lang="pt-PT" sz="1100" dirty="0">
              <a:solidFill>
                <a:srgbClr val="C55A11"/>
              </a:solidFill>
            </a:endParaRPr>
          </a:p>
        </p:txBody>
      </p:sp>
      <p:cxnSp>
        <p:nvCxnSpPr>
          <p:cNvPr id="321" name="Straight Connector 320"/>
          <p:cNvCxnSpPr/>
          <p:nvPr/>
        </p:nvCxnSpPr>
        <p:spPr>
          <a:xfrm>
            <a:off x="4756952" y="3642971"/>
            <a:ext cx="0" cy="2434712"/>
          </a:xfrm>
          <a:prstGeom prst="line">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61" name="Group 260"/>
          <p:cNvGrpSpPr/>
          <p:nvPr/>
        </p:nvGrpSpPr>
        <p:grpSpPr>
          <a:xfrm flipH="1">
            <a:off x="4810292" y="3743541"/>
            <a:ext cx="462996" cy="2081960"/>
            <a:chOff x="4239159" y="2665703"/>
            <a:chExt cx="772160" cy="3472180"/>
          </a:xfrm>
        </p:grpSpPr>
        <p:sp>
          <p:nvSpPr>
            <p:cNvPr id="322" name="Freeform 321"/>
            <p:cNvSpPr/>
            <p:nvPr/>
          </p:nvSpPr>
          <p:spPr>
            <a:xfrm>
              <a:off x="4988459" y="2665703"/>
              <a:ext cx="22860" cy="718820"/>
            </a:xfrm>
            <a:custGeom>
              <a:avLst/>
              <a:gdLst>
                <a:gd name="connsiteX0" fmla="*/ 22860 w 22860"/>
                <a:gd name="connsiteY0" fmla="*/ 0 h 718820"/>
                <a:gd name="connsiteX1" fmla="*/ 20320 w 22860"/>
                <a:gd name="connsiteY1" fmla="*/ 142240 h 718820"/>
                <a:gd name="connsiteX2" fmla="*/ 17780 w 22860"/>
                <a:gd name="connsiteY2" fmla="*/ 317500 h 718820"/>
                <a:gd name="connsiteX3" fmla="*/ 22860 w 22860"/>
                <a:gd name="connsiteY3" fmla="*/ 439420 h 718820"/>
                <a:gd name="connsiteX4" fmla="*/ 17780 w 22860"/>
                <a:gd name="connsiteY4" fmla="*/ 558800 h 718820"/>
                <a:gd name="connsiteX5" fmla="*/ 15240 w 22860"/>
                <a:gd name="connsiteY5" fmla="*/ 650240 h 718820"/>
                <a:gd name="connsiteX6" fmla="*/ 0 w 22860"/>
                <a:gd name="connsiteY6" fmla="*/ 718820 h 71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 h="718820">
                  <a:moveTo>
                    <a:pt x="22860" y="0"/>
                  </a:moveTo>
                  <a:cubicBezTo>
                    <a:pt x="22013" y="47413"/>
                    <a:pt x="21167" y="94827"/>
                    <a:pt x="20320" y="142240"/>
                  </a:cubicBezTo>
                  <a:cubicBezTo>
                    <a:pt x="19473" y="200660"/>
                    <a:pt x="18627" y="259080"/>
                    <a:pt x="17780" y="317500"/>
                  </a:cubicBezTo>
                  <a:lnTo>
                    <a:pt x="22860" y="439420"/>
                  </a:lnTo>
                  <a:lnTo>
                    <a:pt x="17780" y="558800"/>
                  </a:lnTo>
                  <a:cubicBezTo>
                    <a:pt x="16933" y="589280"/>
                    <a:pt x="16087" y="619760"/>
                    <a:pt x="15240" y="650240"/>
                  </a:cubicBezTo>
                  <a:lnTo>
                    <a:pt x="0" y="718820"/>
                  </a:lnTo>
                </a:path>
              </a:pathLst>
            </a:custGeom>
            <a:noFill/>
            <a:ln w="9525">
              <a:solidFill>
                <a:srgbClr val="F6BA9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Freeform 322"/>
            <p:cNvSpPr/>
            <p:nvPr/>
          </p:nvSpPr>
          <p:spPr>
            <a:xfrm>
              <a:off x="4551579" y="3120363"/>
              <a:ext cx="459740" cy="881380"/>
            </a:xfrm>
            <a:custGeom>
              <a:avLst/>
              <a:gdLst>
                <a:gd name="connsiteX0" fmla="*/ 459740 w 459740"/>
                <a:gd name="connsiteY0" fmla="*/ 0 h 881380"/>
                <a:gd name="connsiteX1" fmla="*/ 452120 w 459740"/>
                <a:gd name="connsiteY1" fmla="*/ 170180 h 881380"/>
                <a:gd name="connsiteX2" fmla="*/ 444500 w 459740"/>
                <a:gd name="connsiteY2" fmla="*/ 269240 h 881380"/>
                <a:gd name="connsiteX3" fmla="*/ 426720 w 459740"/>
                <a:gd name="connsiteY3" fmla="*/ 342900 h 881380"/>
                <a:gd name="connsiteX4" fmla="*/ 383540 w 459740"/>
                <a:gd name="connsiteY4" fmla="*/ 454660 h 881380"/>
                <a:gd name="connsiteX5" fmla="*/ 350520 w 459740"/>
                <a:gd name="connsiteY5" fmla="*/ 513080 h 881380"/>
                <a:gd name="connsiteX6" fmla="*/ 292100 w 459740"/>
                <a:gd name="connsiteY6" fmla="*/ 607060 h 881380"/>
                <a:gd name="connsiteX7" fmla="*/ 210820 w 459740"/>
                <a:gd name="connsiteY7" fmla="*/ 685800 h 881380"/>
                <a:gd name="connsiteX8" fmla="*/ 101600 w 459740"/>
                <a:gd name="connsiteY8" fmla="*/ 789940 h 881380"/>
                <a:gd name="connsiteX9" fmla="*/ 0 w 459740"/>
                <a:gd name="connsiteY9" fmla="*/ 881380 h 88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740" h="881380">
                  <a:moveTo>
                    <a:pt x="459740" y="0"/>
                  </a:moveTo>
                  <a:lnTo>
                    <a:pt x="452120" y="170180"/>
                  </a:lnTo>
                  <a:lnTo>
                    <a:pt x="444500" y="269240"/>
                  </a:lnTo>
                  <a:lnTo>
                    <a:pt x="426720" y="342900"/>
                  </a:lnTo>
                  <a:lnTo>
                    <a:pt x="383540" y="454660"/>
                  </a:lnTo>
                  <a:lnTo>
                    <a:pt x="350520" y="513080"/>
                  </a:lnTo>
                  <a:lnTo>
                    <a:pt x="292100" y="607060"/>
                  </a:lnTo>
                  <a:lnTo>
                    <a:pt x="210820" y="685800"/>
                  </a:lnTo>
                  <a:lnTo>
                    <a:pt x="101600" y="789940"/>
                  </a:lnTo>
                  <a:lnTo>
                    <a:pt x="0" y="881380"/>
                  </a:lnTo>
                </a:path>
              </a:pathLst>
            </a:custGeom>
            <a:noFill/>
            <a:ln w="9525">
              <a:solidFill>
                <a:srgbClr val="F6BA9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Freeform 325"/>
            <p:cNvSpPr/>
            <p:nvPr/>
          </p:nvSpPr>
          <p:spPr>
            <a:xfrm>
              <a:off x="4239159" y="3870933"/>
              <a:ext cx="453390" cy="752475"/>
            </a:xfrm>
            <a:custGeom>
              <a:avLst/>
              <a:gdLst>
                <a:gd name="connsiteX0" fmla="*/ 453390 w 453390"/>
                <a:gd name="connsiteY0" fmla="*/ 0 h 752475"/>
                <a:gd name="connsiteX1" fmla="*/ 388620 w 453390"/>
                <a:gd name="connsiteY1" fmla="*/ 64770 h 752475"/>
                <a:gd name="connsiteX2" fmla="*/ 320040 w 453390"/>
                <a:gd name="connsiteY2" fmla="*/ 110490 h 752475"/>
                <a:gd name="connsiteX3" fmla="*/ 266700 w 453390"/>
                <a:gd name="connsiteY3" fmla="*/ 161925 h 752475"/>
                <a:gd name="connsiteX4" fmla="*/ 205740 w 453390"/>
                <a:gd name="connsiteY4" fmla="*/ 219075 h 752475"/>
                <a:gd name="connsiteX5" fmla="*/ 152400 w 453390"/>
                <a:gd name="connsiteY5" fmla="*/ 276225 h 752475"/>
                <a:gd name="connsiteX6" fmla="*/ 81915 w 453390"/>
                <a:gd name="connsiteY6" fmla="*/ 339090 h 752475"/>
                <a:gd name="connsiteX7" fmla="*/ 45720 w 453390"/>
                <a:gd name="connsiteY7" fmla="*/ 401955 h 752475"/>
                <a:gd name="connsiteX8" fmla="*/ 9525 w 453390"/>
                <a:gd name="connsiteY8" fmla="*/ 481965 h 752475"/>
                <a:gd name="connsiteX9" fmla="*/ 0 w 453390"/>
                <a:gd name="connsiteY9" fmla="*/ 581025 h 752475"/>
                <a:gd name="connsiteX10" fmla="*/ 11430 w 453390"/>
                <a:gd name="connsiteY10" fmla="*/ 645795 h 752475"/>
                <a:gd name="connsiteX11" fmla="*/ 40005 w 453390"/>
                <a:gd name="connsiteY11" fmla="*/ 714375 h 752475"/>
                <a:gd name="connsiteX12" fmla="*/ 68580 w 453390"/>
                <a:gd name="connsiteY12" fmla="*/ 7524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3390" h="752475">
                  <a:moveTo>
                    <a:pt x="453390" y="0"/>
                  </a:moveTo>
                  <a:lnTo>
                    <a:pt x="388620" y="64770"/>
                  </a:lnTo>
                  <a:lnTo>
                    <a:pt x="320040" y="110490"/>
                  </a:lnTo>
                  <a:lnTo>
                    <a:pt x="266700" y="161925"/>
                  </a:lnTo>
                  <a:lnTo>
                    <a:pt x="205740" y="219075"/>
                  </a:lnTo>
                  <a:lnTo>
                    <a:pt x="152400" y="276225"/>
                  </a:lnTo>
                  <a:lnTo>
                    <a:pt x="81915" y="339090"/>
                  </a:lnTo>
                  <a:lnTo>
                    <a:pt x="45720" y="401955"/>
                  </a:lnTo>
                  <a:lnTo>
                    <a:pt x="9525" y="481965"/>
                  </a:lnTo>
                  <a:lnTo>
                    <a:pt x="0" y="581025"/>
                  </a:lnTo>
                  <a:lnTo>
                    <a:pt x="11430" y="645795"/>
                  </a:lnTo>
                  <a:lnTo>
                    <a:pt x="40005" y="714375"/>
                  </a:lnTo>
                  <a:lnTo>
                    <a:pt x="68580" y="752475"/>
                  </a:lnTo>
                </a:path>
              </a:pathLst>
            </a:custGeom>
            <a:noFill/>
            <a:ln w="9525">
              <a:solidFill>
                <a:srgbClr val="F6BA9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Freeform 326"/>
            <p:cNvSpPr/>
            <p:nvPr/>
          </p:nvSpPr>
          <p:spPr>
            <a:xfrm>
              <a:off x="4258209" y="4507203"/>
              <a:ext cx="344805" cy="763905"/>
            </a:xfrm>
            <a:custGeom>
              <a:avLst/>
              <a:gdLst>
                <a:gd name="connsiteX0" fmla="*/ 0 w 344805"/>
                <a:gd name="connsiteY0" fmla="*/ 0 h 763905"/>
                <a:gd name="connsiteX1" fmla="*/ 28575 w 344805"/>
                <a:gd name="connsiteY1" fmla="*/ 91440 h 763905"/>
                <a:gd name="connsiteX2" fmla="*/ 76200 w 344805"/>
                <a:gd name="connsiteY2" fmla="*/ 209550 h 763905"/>
                <a:gd name="connsiteX3" fmla="*/ 127635 w 344805"/>
                <a:gd name="connsiteY3" fmla="*/ 312420 h 763905"/>
                <a:gd name="connsiteX4" fmla="*/ 177165 w 344805"/>
                <a:gd name="connsiteY4" fmla="*/ 405765 h 763905"/>
                <a:gd name="connsiteX5" fmla="*/ 253365 w 344805"/>
                <a:gd name="connsiteY5" fmla="*/ 554355 h 763905"/>
                <a:gd name="connsiteX6" fmla="*/ 321945 w 344805"/>
                <a:gd name="connsiteY6" fmla="*/ 708660 h 763905"/>
                <a:gd name="connsiteX7" fmla="*/ 344805 w 344805"/>
                <a:gd name="connsiteY7" fmla="*/ 763905 h 76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805" h="763905">
                  <a:moveTo>
                    <a:pt x="0" y="0"/>
                  </a:moveTo>
                  <a:lnTo>
                    <a:pt x="28575" y="91440"/>
                  </a:lnTo>
                  <a:lnTo>
                    <a:pt x="76200" y="209550"/>
                  </a:lnTo>
                  <a:lnTo>
                    <a:pt x="127635" y="312420"/>
                  </a:lnTo>
                  <a:lnTo>
                    <a:pt x="177165" y="405765"/>
                  </a:lnTo>
                  <a:lnTo>
                    <a:pt x="253365" y="554355"/>
                  </a:lnTo>
                  <a:lnTo>
                    <a:pt x="321945" y="708660"/>
                  </a:lnTo>
                  <a:lnTo>
                    <a:pt x="344805" y="763905"/>
                  </a:lnTo>
                </a:path>
              </a:pathLst>
            </a:custGeom>
            <a:noFill/>
            <a:ln w="9525">
              <a:solidFill>
                <a:srgbClr val="F6BA9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reeform 327"/>
            <p:cNvSpPr/>
            <p:nvPr/>
          </p:nvSpPr>
          <p:spPr>
            <a:xfrm>
              <a:off x="4536339" y="5109183"/>
              <a:ext cx="205740" cy="1028700"/>
            </a:xfrm>
            <a:custGeom>
              <a:avLst/>
              <a:gdLst>
                <a:gd name="connsiteX0" fmla="*/ 0 w 205740"/>
                <a:gd name="connsiteY0" fmla="*/ 0 h 1028700"/>
                <a:gd name="connsiteX1" fmla="*/ 49530 w 205740"/>
                <a:gd name="connsiteY1" fmla="*/ 110490 h 1028700"/>
                <a:gd name="connsiteX2" fmla="*/ 102870 w 205740"/>
                <a:gd name="connsiteY2" fmla="*/ 240030 h 1028700"/>
                <a:gd name="connsiteX3" fmla="*/ 139065 w 205740"/>
                <a:gd name="connsiteY3" fmla="*/ 382905 h 1028700"/>
                <a:gd name="connsiteX4" fmla="*/ 169545 w 205740"/>
                <a:gd name="connsiteY4" fmla="*/ 558165 h 1028700"/>
                <a:gd name="connsiteX5" fmla="*/ 192405 w 205740"/>
                <a:gd name="connsiteY5" fmla="*/ 741045 h 1028700"/>
                <a:gd name="connsiteX6" fmla="*/ 201930 w 205740"/>
                <a:gd name="connsiteY6" fmla="*/ 939165 h 1028700"/>
                <a:gd name="connsiteX7" fmla="*/ 205740 w 205740"/>
                <a:gd name="connsiteY7" fmla="*/ 1013460 h 1028700"/>
                <a:gd name="connsiteX8" fmla="*/ 205740 w 205740"/>
                <a:gd name="connsiteY8" fmla="*/ 102870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 h="1028700">
                  <a:moveTo>
                    <a:pt x="0" y="0"/>
                  </a:moveTo>
                  <a:lnTo>
                    <a:pt x="49530" y="110490"/>
                  </a:lnTo>
                  <a:lnTo>
                    <a:pt x="102870" y="240030"/>
                  </a:lnTo>
                  <a:lnTo>
                    <a:pt x="139065" y="382905"/>
                  </a:lnTo>
                  <a:lnTo>
                    <a:pt x="169545" y="558165"/>
                  </a:lnTo>
                  <a:lnTo>
                    <a:pt x="192405" y="741045"/>
                  </a:lnTo>
                  <a:lnTo>
                    <a:pt x="201930" y="939165"/>
                  </a:lnTo>
                  <a:lnTo>
                    <a:pt x="205740" y="1013460"/>
                  </a:lnTo>
                  <a:lnTo>
                    <a:pt x="205740" y="1028700"/>
                  </a:lnTo>
                </a:path>
              </a:pathLst>
            </a:custGeom>
            <a:noFill/>
            <a:ln w="9525">
              <a:solidFill>
                <a:srgbClr val="F6BA9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9" name="TextBox 328"/>
          <p:cNvSpPr txBox="1"/>
          <p:nvPr/>
        </p:nvSpPr>
        <p:spPr>
          <a:xfrm>
            <a:off x="4831609" y="3528097"/>
            <a:ext cx="1205529" cy="430887"/>
          </a:xfrm>
          <a:prstGeom prst="rect">
            <a:avLst/>
          </a:prstGeom>
          <a:noFill/>
        </p:spPr>
        <p:txBody>
          <a:bodyPr wrap="square" rtlCol="0">
            <a:spAutoFit/>
          </a:bodyPr>
          <a:lstStyle/>
          <a:p>
            <a:r>
              <a:rPr lang="pt-PT" sz="1100" dirty="0" smtClean="0">
                <a:solidFill>
                  <a:srgbClr val="C55A11"/>
                </a:solidFill>
              </a:rPr>
              <a:t>1 dimensional</a:t>
            </a:r>
          </a:p>
          <a:p>
            <a:r>
              <a:rPr lang="pt-PT" sz="1100" dirty="0" err="1" smtClean="0">
                <a:solidFill>
                  <a:srgbClr val="C55A11"/>
                </a:solidFill>
              </a:rPr>
              <a:t>Scattering</a:t>
            </a:r>
            <a:r>
              <a:rPr lang="pt-PT" sz="1100" dirty="0" smtClean="0">
                <a:solidFill>
                  <a:srgbClr val="C55A11"/>
                </a:solidFill>
              </a:rPr>
              <a:t> light</a:t>
            </a:r>
            <a:endParaRPr lang="pt-PT" sz="1100" dirty="0">
              <a:solidFill>
                <a:srgbClr val="C55A11"/>
              </a:solidFill>
            </a:endParaRPr>
          </a:p>
        </p:txBody>
      </p:sp>
      <p:sp>
        <p:nvSpPr>
          <p:cNvPr id="268" name="Freeform 267"/>
          <p:cNvSpPr/>
          <p:nvPr/>
        </p:nvSpPr>
        <p:spPr>
          <a:xfrm>
            <a:off x="4808749" y="3882791"/>
            <a:ext cx="462684" cy="454490"/>
          </a:xfrm>
          <a:custGeom>
            <a:avLst/>
            <a:gdLst>
              <a:gd name="connsiteX0" fmla="*/ 0 w 628073"/>
              <a:gd name="connsiteY0" fmla="*/ 0 h 701963"/>
              <a:gd name="connsiteX1" fmla="*/ 147782 w 628073"/>
              <a:gd name="connsiteY1" fmla="*/ 544945 h 701963"/>
              <a:gd name="connsiteX2" fmla="*/ 628073 w 628073"/>
              <a:gd name="connsiteY2" fmla="*/ 701963 h 701963"/>
            </a:gdLst>
            <a:ahLst/>
            <a:cxnLst>
              <a:cxn ang="0">
                <a:pos x="connsiteX0" y="connsiteY0"/>
              </a:cxn>
              <a:cxn ang="0">
                <a:pos x="connsiteX1" y="connsiteY1"/>
              </a:cxn>
              <a:cxn ang="0">
                <a:pos x="connsiteX2" y="connsiteY2"/>
              </a:cxn>
            </a:cxnLst>
            <a:rect l="l" t="t" r="r" b="b"/>
            <a:pathLst>
              <a:path w="628073" h="701963">
                <a:moveTo>
                  <a:pt x="0" y="0"/>
                </a:moveTo>
                <a:cubicBezTo>
                  <a:pt x="21551" y="213975"/>
                  <a:pt x="43103" y="427951"/>
                  <a:pt x="147782" y="544945"/>
                </a:cubicBezTo>
                <a:cubicBezTo>
                  <a:pt x="252461" y="661939"/>
                  <a:pt x="515697" y="648084"/>
                  <a:pt x="628073" y="701963"/>
                </a:cubicBezTo>
              </a:path>
            </a:pathLst>
          </a:custGeom>
          <a:noFill/>
          <a:ln w="254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reeform 329"/>
          <p:cNvSpPr/>
          <p:nvPr/>
        </p:nvSpPr>
        <p:spPr>
          <a:xfrm flipH="1">
            <a:off x="4243253" y="3882791"/>
            <a:ext cx="462684" cy="454490"/>
          </a:xfrm>
          <a:custGeom>
            <a:avLst/>
            <a:gdLst>
              <a:gd name="connsiteX0" fmla="*/ 0 w 628073"/>
              <a:gd name="connsiteY0" fmla="*/ 0 h 701963"/>
              <a:gd name="connsiteX1" fmla="*/ 147782 w 628073"/>
              <a:gd name="connsiteY1" fmla="*/ 544945 h 701963"/>
              <a:gd name="connsiteX2" fmla="*/ 628073 w 628073"/>
              <a:gd name="connsiteY2" fmla="*/ 701963 h 701963"/>
            </a:gdLst>
            <a:ahLst/>
            <a:cxnLst>
              <a:cxn ang="0">
                <a:pos x="connsiteX0" y="connsiteY0"/>
              </a:cxn>
              <a:cxn ang="0">
                <a:pos x="connsiteX1" y="connsiteY1"/>
              </a:cxn>
              <a:cxn ang="0">
                <a:pos x="connsiteX2" y="connsiteY2"/>
              </a:cxn>
            </a:cxnLst>
            <a:rect l="l" t="t" r="r" b="b"/>
            <a:pathLst>
              <a:path w="628073" h="701963">
                <a:moveTo>
                  <a:pt x="0" y="0"/>
                </a:moveTo>
                <a:cubicBezTo>
                  <a:pt x="21551" y="213975"/>
                  <a:pt x="43103" y="427951"/>
                  <a:pt x="147782" y="544945"/>
                </a:cubicBezTo>
                <a:cubicBezTo>
                  <a:pt x="252461" y="661939"/>
                  <a:pt x="515697" y="648084"/>
                  <a:pt x="628073" y="701963"/>
                </a:cubicBezTo>
              </a:path>
            </a:pathLst>
          </a:custGeom>
          <a:noFill/>
          <a:ln w="254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1" name="Straight Connector 330"/>
          <p:cNvCxnSpPr/>
          <p:nvPr/>
        </p:nvCxnSpPr>
        <p:spPr>
          <a:xfrm flipH="1">
            <a:off x="4243253" y="4363760"/>
            <a:ext cx="1035687" cy="0"/>
          </a:xfrm>
          <a:prstGeom prst="line">
            <a:avLst/>
          </a:prstGeom>
          <a:ln w="952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80" name="Freeform 279"/>
          <p:cNvSpPr/>
          <p:nvPr/>
        </p:nvSpPr>
        <p:spPr>
          <a:xfrm>
            <a:off x="4806794" y="4499528"/>
            <a:ext cx="506730" cy="556260"/>
          </a:xfrm>
          <a:custGeom>
            <a:avLst/>
            <a:gdLst>
              <a:gd name="connsiteX0" fmla="*/ 0 w 506730"/>
              <a:gd name="connsiteY0" fmla="*/ 0 h 556260"/>
              <a:gd name="connsiteX1" fmla="*/ 87630 w 506730"/>
              <a:gd name="connsiteY1" fmla="*/ 331470 h 556260"/>
              <a:gd name="connsiteX2" fmla="*/ 506730 w 506730"/>
              <a:gd name="connsiteY2" fmla="*/ 556260 h 556260"/>
            </a:gdLst>
            <a:ahLst/>
            <a:cxnLst>
              <a:cxn ang="0">
                <a:pos x="connsiteX0" y="connsiteY0"/>
              </a:cxn>
              <a:cxn ang="0">
                <a:pos x="connsiteX1" y="connsiteY1"/>
              </a:cxn>
              <a:cxn ang="0">
                <a:pos x="connsiteX2" y="connsiteY2"/>
              </a:cxn>
            </a:cxnLst>
            <a:rect l="l" t="t" r="r" b="b"/>
            <a:pathLst>
              <a:path w="506730" h="556260">
                <a:moveTo>
                  <a:pt x="0" y="0"/>
                </a:moveTo>
                <a:cubicBezTo>
                  <a:pt x="1587" y="119380"/>
                  <a:pt x="3175" y="238760"/>
                  <a:pt x="87630" y="331470"/>
                </a:cubicBezTo>
                <a:cubicBezTo>
                  <a:pt x="172085" y="424180"/>
                  <a:pt x="339407" y="490220"/>
                  <a:pt x="506730" y="556260"/>
                </a:cubicBezTo>
              </a:path>
            </a:pathLst>
          </a:cu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Freeform 332"/>
          <p:cNvSpPr/>
          <p:nvPr/>
        </p:nvSpPr>
        <p:spPr>
          <a:xfrm>
            <a:off x="4780048" y="5475934"/>
            <a:ext cx="506730" cy="271881"/>
          </a:xfrm>
          <a:custGeom>
            <a:avLst/>
            <a:gdLst>
              <a:gd name="connsiteX0" fmla="*/ 0 w 506730"/>
              <a:gd name="connsiteY0" fmla="*/ 0 h 220980"/>
              <a:gd name="connsiteX1" fmla="*/ 182880 w 506730"/>
              <a:gd name="connsiteY1" fmla="*/ 148590 h 220980"/>
              <a:gd name="connsiteX2" fmla="*/ 506730 w 506730"/>
              <a:gd name="connsiteY2" fmla="*/ 220980 h 220980"/>
            </a:gdLst>
            <a:ahLst/>
            <a:cxnLst>
              <a:cxn ang="0">
                <a:pos x="connsiteX0" y="connsiteY0"/>
              </a:cxn>
              <a:cxn ang="0">
                <a:pos x="connsiteX1" y="connsiteY1"/>
              </a:cxn>
              <a:cxn ang="0">
                <a:pos x="connsiteX2" y="connsiteY2"/>
              </a:cxn>
            </a:cxnLst>
            <a:rect l="l" t="t" r="r" b="b"/>
            <a:pathLst>
              <a:path w="506730" h="220980">
                <a:moveTo>
                  <a:pt x="0" y="0"/>
                </a:moveTo>
                <a:cubicBezTo>
                  <a:pt x="49212" y="55880"/>
                  <a:pt x="98425" y="111760"/>
                  <a:pt x="182880" y="148590"/>
                </a:cubicBezTo>
                <a:cubicBezTo>
                  <a:pt x="267335" y="185420"/>
                  <a:pt x="448310" y="206375"/>
                  <a:pt x="506730" y="220980"/>
                </a:cubicBezTo>
              </a:path>
            </a:pathLst>
          </a:custGeom>
          <a:noFill/>
          <a:ln w="2222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9" name="Straight Connector 338"/>
          <p:cNvCxnSpPr/>
          <p:nvPr/>
        </p:nvCxnSpPr>
        <p:spPr>
          <a:xfrm flipH="1">
            <a:off x="4288950" y="5055788"/>
            <a:ext cx="1035687" cy="0"/>
          </a:xfrm>
          <a:prstGeom prst="line">
            <a:avLst/>
          </a:prstGeom>
          <a:ln w="952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40" name="Freeform 339"/>
          <p:cNvSpPr/>
          <p:nvPr/>
        </p:nvSpPr>
        <p:spPr>
          <a:xfrm flipH="1">
            <a:off x="4205081" y="4499528"/>
            <a:ext cx="506730" cy="556260"/>
          </a:xfrm>
          <a:custGeom>
            <a:avLst/>
            <a:gdLst>
              <a:gd name="connsiteX0" fmla="*/ 0 w 506730"/>
              <a:gd name="connsiteY0" fmla="*/ 0 h 556260"/>
              <a:gd name="connsiteX1" fmla="*/ 87630 w 506730"/>
              <a:gd name="connsiteY1" fmla="*/ 331470 h 556260"/>
              <a:gd name="connsiteX2" fmla="*/ 506730 w 506730"/>
              <a:gd name="connsiteY2" fmla="*/ 556260 h 556260"/>
            </a:gdLst>
            <a:ahLst/>
            <a:cxnLst>
              <a:cxn ang="0">
                <a:pos x="connsiteX0" y="connsiteY0"/>
              </a:cxn>
              <a:cxn ang="0">
                <a:pos x="connsiteX1" y="connsiteY1"/>
              </a:cxn>
              <a:cxn ang="0">
                <a:pos x="connsiteX2" y="connsiteY2"/>
              </a:cxn>
            </a:cxnLst>
            <a:rect l="l" t="t" r="r" b="b"/>
            <a:pathLst>
              <a:path w="506730" h="556260">
                <a:moveTo>
                  <a:pt x="0" y="0"/>
                </a:moveTo>
                <a:cubicBezTo>
                  <a:pt x="1587" y="119380"/>
                  <a:pt x="3175" y="238760"/>
                  <a:pt x="87630" y="331470"/>
                </a:cubicBezTo>
                <a:cubicBezTo>
                  <a:pt x="172085" y="424180"/>
                  <a:pt x="339407" y="490220"/>
                  <a:pt x="506730" y="556260"/>
                </a:cubicBezTo>
              </a:path>
            </a:pathLst>
          </a:cu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1" name="Straight Connector 340"/>
          <p:cNvCxnSpPr/>
          <p:nvPr/>
        </p:nvCxnSpPr>
        <p:spPr>
          <a:xfrm flipH="1">
            <a:off x="4243253" y="5753018"/>
            <a:ext cx="1035687" cy="0"/>
          </a:xfrm>
          <a:prstGeom prst="line">
            <a:avLst/>
          </a:prstGeom>
          <a:ln w="952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42" name="Freeform 341"/>
          <p:cNvSpPr/>
          <p:nvPr/>
        </p:nvSpPr>
        <p:spPr>
          <a:xfrm flipH="1">
            <a:off x="4224423" y="5475060"/>
            <a:ext cx="506730" cy="271881"/>
          </a:xfrm>
          <a:custGeom>
            <a:avLst/>
            <a:gdLst>
              <a:gd name="connsiteX0" fmla="*/ 0 w 506730"/>
              <a:gd name="connsiteY0" fmla="*/ 0 h 220980"/>
              <a:gd name="connsiteX1" fmla="*/ 182880 w 506730"/>
              <a:gd name="connsiteY1" fmla="*/ 148590 h 220980"/>
              <a:gd name="connsiteX2" fmla="*/ 506730 w 506730"/>
              <a:gd name="connsiteY2" fmla="*/ 220980 h 220980"/>
            </a:gdLst>
            <a:ahLst/>
            <a:cxnLst>
              <a:cxn ang="0">
                <a:pos x="connsiteX0" y="connsiteY0"/>
              </a:cxn>
              <a:cxn ang="0">
                <a:pos x="connsiteX1" y="connsiteY1"/>
              </a:cxn>
              <a:cxn ang="0">
                <a:pos x="connsiteX2" y="connsiteY2"/>
              </a:cxn>
            </a:cxnLst>
            <a:rect l="l" t="t" r="r" b="b"/>
            <a:pathLst>
              <a:path w="506730" h="220980">
                <a:moveTo>
                  <a:pt x="0" y="0"/>
                </a:moveTo>
                <a:cubicBezTo>
                  <a:pt x="49212" y="55880"/>
                  <a:pt x="98425" y="111760"/>
                  <a:pt x="182880" y="148590"/>
                </a:cubicBezTo>
                <a:cubicBezTo>
                  <a:pt x="267335" y="185420"/>
                  <a:pt x="448310" y="206375"/>
                  <a:pt x="506730" y="220980"/>
                </a:cubicBezTo>
              </a:path>
            </a:pathLst>
          </a:custGeom>
          <a:noFill/>
          <a:ln w="2222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extBox 342"/>
          <p:cNvSpPr txBox="1"/>
          <p:nvPr/>
        </p:nvSpPr>
        <p:spPr>
          <a:xfrm>
            <a:off x="4908560" y="5799536"/>
            <a:ext cx="2096623" cy="769441"/>
          </a:xfrm>
          <a:prstGeom prst="rect">
            <a:avLst/>
          </a:prstGeom>
          <a:noFill/>
        </p:spPr>
        <p:txBody>
          <a:bodyPr wrap="square" rtlCol="0">
            <a:spAutoFit/>
          </a:bodyPr>
          <a:lstStyle/>
          <a:p>
            <a:r>
              <a:rPr lang="en-US" sz="1100" dirty="0" smtClean="0">
                <a:solidFill>
                  <a:srgbClr val="007033"/>
                </a:solidFill>
              </a:rPr>
              <a:t>Lateral shape is latter added on the camera using parametrization</a:t>
            </a:r>
            <a:br>
              <a:rPr lang="en-US" sz="1100" dirty="0" smtClean="0">
                <a:solidFill>
                  <a:srgbClr val="007033"/>
                </a:solidFill>
              </a:rPr>
            </a:br>
            <a:r>
              <a:rPr lang="en-US" sz="1100" dirty="0" smtClean="0">
                <a:solidFill>
                  <a:srgbClr val="007033"/>
                </a:solidFill>
              </a:rPr>
              <a:t>accordingly with shower age and geometry</a:t>
            </a:r>
            <a:endParaRPr lang="en-US" sz="1100" dirty="0">
              <a:solidFill>
                <a:srgbClr val="007033"/>
              </a:solidFill>
            </a:endParaRPr>
          </a:p>
        </p:txBody>
      </p:sp>
      <p:grpSp>
        <p:nvGrpSpPr>
          <p:cNvPr id="344" name="Group 24"/>
          <p:cNvGrpSpPr/>
          <p:nvPr/>
        </p:nvGrpSpPr>
        <p:grpSpPr>
          <a:xfrm>
            <a:off x="2082320" y="4832704"/>
            <a:ext cx="2190269" cy="1978017"/>
            <a:chOff x="3003395" y="2568773"/>
            <a:chExt cx="4327608" cy="3908233"/>
          </a:xfrm>
        </p:grpSpPr>
        <p:sp>
          <p:nvSpPr>
            <p:cNvPr id="345" name="Arc 344"/>
            <p:cNvSpPr/>
            <p:nvPr/>
          </p:nvSpPr>
          <p:spPr>
            <a:xfrm rot="1116794">
              <a:off x="4897175" y="3172225"/>
              <a:ext cx="1966172" cy="1716937"/>
            </a:xfrm>
            <a:prstGeom prst="arc">
              <a:avLst>
                <a:gd name="adj1" fmla="val 13760231"/>
                <a:gd name="adj2" fmla="val 19289830"/>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grpSp>
          <p:nvGrpSpPr>
            <p:cNvPr id="346" name="Group 23"/>
            <p:cNvGrpSpPr/>
            <p:nvPr/>
          </p:nvGrpSpPr>
          <p:grpSpPr>
            <a:xfrm>
              <a:off x="3003395" y="2568773"/>
              <a:ext cx="4327608" cy="3908233"/>
              <a:chOff x="3003395" y="2568773"/>
              <a:chExt cx="4327608" cy="3908233"/>
            </a:xfrm>
          </p:grpSpPr>
          <p:cxnSp>
            <p:nvCxnSpPr>
              <p:cNvPr id="347" name="Straight Connector 346"/>
              <p:cNvCxnSpPr/>
              <p:nvPr/>
            </p:nvCxnSpPr>
            <p:spPr>
              <a:xfrm flipV="1">
                <a:off x="4644451" y="3185592"/>
                <a:ext cx="900100" cy="1395536"/>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V="1">
                <a:off x="5436539" y="3689648"/>
                <a:ext cx="1332148" cy="1260140"/>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5688567" y="4913784"/>
                <a:ext cx="1584176" cy="999492"/>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0" name="Arc 349"/>
              <p:cNvSpPr/>
              <p:nvPr/>
            </p:nvSpPr>
            <p:spPr>
              <a:xfrm rot="4264262">
                <a:off x="4102392" y="3363116"/>
                <a:ext cx="3324606" cy="2903174"/>
              </a:xfrm>
              <a:prstGeom prst="arc">
                <a:avLst>
                  <a:gd name="adj1" fmla="val 14535131"/>
                  <a:gd name="adj2" fmla="val 17576061"/>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sp>
            <p:nvSpPr>
              <p:cNvPr id="351" name="Arc 350"/>
              <p:cNvSpPr/>
              <p:nvPr/>
            </p:nvSpPr>
            <p:spPr>
              <a:xfrm rot="4264262">
                <a:off x="2782216" y="2789952"/>
                <a:ext cx="3489690" cy="3047332"/>
              </a:xfrm>
              <a:prstGeom prst="arc">
                <a:avLst>
                  <a:gd name="adj1" fmla="val 14535131"/>
                  <a:gd name="adj2" fmla="val 16990971"/>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sp>
            <p:nvSpPr>
              <p:cNvPr id="352" name="Arc 351"/>
              <p:cNvSpPr/>
              <p:nvPr/>
            </p:nvSpPr>
            <p:spPr>
              <a:xfrm rot="1116794">
                <a:off x="5185122" y="4200449"/>
                <a:ext cx="2145881" cy="1873866"/>
              </a:xfrm>
              <a:prstGeom prst="arc">
                <a:avLst>
                  <a:gd name="adj1" fmla="val 14382439"/>
                  <a:gd name="adj2" fmla="val 19289830"/>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cxnSp>
            <p:nvCxnSpPr>
              <p:cNvPr id="353" name="Straight Connector 352"/>
              <p:cNvCxnSpPr/>
              <p:nvPr/>
            </p:nvCxnSpPr>
            <p:spPr>
              <a:xfrm flipV="1">
                <a:off x="4896479" y="4185084"/>
                <a:ext cx="1152128" cy="1260140"/>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54" name="Picture 2"/>
              <p:cNvPicPr>
                <a:picLocks noChangeAspect="1" noChangeArrowheads="1"/>
              </p:cNvPicPr>
              <p:nvPr/>
            </p:nvPicPr>
            <p:blipFill>
              <a:blip r:embed="rId3" cstate="print"/>
              <a:srcRect/>
              <a:stretch>
                <a:fillRect/>
              </a:stretch>
            </p:blipFill>
            <p:spPr bwMode="auto">
              <a:xfrm>
                <a:off x="4392423" y="4697760"/>
                <a:ext cx="1576574" cy="1140107"/>
              </a:xfrm>
              <a:prstGeom prst="rect">
                <a:avLst/>
              </a:prstGeom>
              <a:noFill/>
              <a:ln w="9525">
                <a:noFill/>
                <a:miter lim="800000"/>
                <a:headEnd/>
                <a:tailEnd/>
              </a:ln>
              <a:scene3d>
                <a:camera prst="orthographicFront">
                  <a:rot lat="1452405" lon="3830549" rev="911056"/>
                </a:camera>
                <a:lightRig rig="threePt" dir="t"/>
              </a:scene3d>
            </p:spPr>
          </p:pic>
        </p:grpSp>
      </p:grpSp>
    </p:spTree>
    <p:extLst>
      <p:ext uri="{BB962C8B-B14F-4D97-AF65-F5344CB8AC3E}">
        <p14:creationId xmlns:p14="http://schemas.microsoft.com/office/powerpoint/2010/main" val="20820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01"/>
                                        </p:tgtEl>
                                        <p:attrNameLst>
                                          <p:attrName>style.visibility</p:attrName>
                                        </p:attrNameLst>
                                      </p:cBhvr>
                                      <p:to>
                                        <p:strVal val="visible"/>
                                      </p:to>
                                    </p:set>
                                    <p:animEffect transition="in" filter="strips(downLeft)">
                                      <p:cBhvr>
                                        <p:cTn id="17" dur="500"/>
                                        <p:tgtEl>
                                          <p:spTgt spid="301"/>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37"/>
                                        </p:tgtEl>
                                        <p:attrNameLst>
                                          <p:attrName>style.visibility</p:attrName>
                                        </p:attrNameLst>
                                      </p:cBhvr>
                                      <p:to>
                                        <p:strVal val="visible"/>
                                      </p:to>
                                    </p:set>
                                    <p:animEffect transition="in" filter="strips(downLeft)">
                                      <p:cBhvr>
                                        <p:cTn id="20" dur="500"/>
                                        <p:tgtEl>
                                          <p:spTgt spid="237"/>
                                        </p:tgtEl>
                                      </p:cBhvr>
                                    </p:animEffect>
                                  </p:childTnLst>
                                </p:cTn>
                              </p:par>
                              <p:par>
                                <p:cTn id="21" presetID="18" presetClass="entr" presetSubtype="12" fill="hold" nodeType="withEffect">
                                  <p:stCondLst>
                                    <p:cond delay="0"/>
                                  </p:stCondLst>
                                  <p:childTnLst>
                                    <p:set>
                                      <p:cBhvr>
                                        <p:cTn id="22" dur="1" fill="hold">
                                          <p:stCondLst>
                                            <p:cond delay="0"/>
                                          </p:stCondLst>
                                        </p:cTn>
                                        <p:tgtEl>
                                          <p:spTgt spid="277"/>
                                        </p:tgtEl>
                                        <p:attrNameLst>
                                          <p:attrName>style.visibility</p:attrName>
                                        </p:attrNameLst>
                                      </p:cBhvr>
                                      <p:to>
                                        <p:strVal val="visible"/>
                                      </p:to>
                                    </p:set>
                                    <p:animEffect transition="in" filter="strips(downLeft)">
                                      <p:cBhvr>
                                        <p:cTn id="23" dur="500"/>
                                        <p:tgtEl>
                                          <p:spTgt spid="277"/>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250"/>
                                        </p:tgtEl>
                                        <p:attrNameLst>
                                          <p:attrName>style.visibility</p:attrName>
                                        </p:attrNameLst>
                                      </p:cBhvr>
                                      <p:to>
                                        <p:strVal val="visible"/>
                                      </p:to>
                                    </p:set>
                                    <p:animEffect transition="in" filter="strips(downLeft)">
                                      <p:cBhvr>
                                        <p:cTn id="28" dur="500"/>
                                        <p:tgtEl>
                                          <p:spTgt spid="250"/>
                                        </p:tgtEl>
                                      </p:cBhvr>
                                    </p:animEffect>
                                  </p:childTnLst>
                                </p:cTn>
                              </p:par>
                              <p:par>
                                <p:cTn id="29" presetID="18" presetClass="entr" presetSubtype="12" fill="hold" nodeType="withEffect">
                                  <p:stCondLst>
                                    <p:cond delay="0"/>
                                  </p:stCondLst>
                                  <p:childTnLst>
                                    <p:set>
                                      <p:cBhvr>
                                        <p:cTn id="30" dur="1" fill="hold">
                                          <p:stCondLst>
                                            <p:cond delay="0"/>
                                          </p:stCondLst>
                                        </p:cTn>
                                        <p:tgtEl>
                                          <p:spTgt spid="307"/>
                                        </p:tgtEl>
                                        <p:attrNameLst>
                                          <p:attrName>style.visibility</p:attrName>
                                        </p:attrNameLst>
                                      </p:cBhvr>
                                      <p:to>
                                        <p:strVal val="visible"/>
                                      </p:to>
                                    </p:set>
                                    <p:animEffect transition="in" filter="strips(downLeft)">
                                      <p:cBhvr>
                                        <p:cTn id="31" dur="500"/>
                                        <p:tgtEl>
                                          <p:spTgt spid="307"/>
                                        </p:tgtEl>
                                      </p:cBhvr>
                                    </p:animEffect>
                                  </p:childTnLst>
                                </p:cTn>
                              </p:par>
                              <p:par>
                                <p:cTn id="32" presetID="18" presetClass="entr" presetSubtype="12" fill="hold" nodeType="withEffect">
                                  <p:stCondLst>
                                    <p:cond delay="0"/>
                                  </p:stCondLst>
                                  <p:childTnLst>
                                    <p:set>
                                      <p:cBhvr>
                                        <p:cTn id="33" dur="1" fill="hold">
                                          <p:stCondLst>
                                            <p:cond delay="0"/>
                                          </p:stCondLst>
                                        </p:cTn>
                                        <p:tgtEl>
                                          <p:spTgt spid="278"/>
                                        </p:tgtEl>
                                        <p:attrNameLst>
                                          <p:attrName>style.visibility</p:attrName>
                                        </p:attrNameLst>
                                      </p:cBhvr>
                                      <p:to>
                                        <p:strVal val="visible"/>
                                      </p:to>
                                    </p:set>
                                    <p:animEffect transition="in" filter="strips(downLeft)">
                                      <p:cBhvr>
                                        <p:cTn id="34" dur="500"/>
                                        <p:tgtEl>
                                          <p:spTgt spid="278"/>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252"/>
                                        </p:tgtEl>
                                        <p:attrNameLst>
                                          <p:attrName>style.visibility</p:attrName>
                                        </p:attrNameLst>
                                      </p:cBhvr>
                                      <p:to>
                                        <p:strVal val="visible"/>
                                      </p:to>
                                    </p:set>
                                    <p:animEffect transition="in" filter="strips(downLeft)">
                                      <p:cBhvr>
                                        <p:cTn id="39" dur="500"/>
                                        <p:tgtEl>
                                          <p:spTgt spid="252"/>
                                        </p:tgtEl>
                                      </p:cBhvr>
                                    </p:animEffect>
                                  </p:childTnLst>
                                </p:cTn>
                              </p:par>
                              <p:par>
                                <p:cTn id="40" presetID="18" presetClass="entr" presetSubtype="12" fill="hold" nodeType="withEffect">
                                  <p:stCondLst>
                                    <p:cond delay="0"/>
                                  </p:stCondLst>
                                  <p:childTnLst>
                                    <p:set>
                                      <p:cBhvr>
                                        <p:cTn id="41" dur="1" fill="hold">
                                          <p:stCondLst>
                                            <p:cond delay="0"/>
                                          </p:stCondLst>
                                        </p:cTn>
                                        <p:tgtEl>
                                          <p:spTgt spid="308"/>
                                        </p:tgtEl>
                                        <p:attrNameLst>
                                          <p:attrName>style.visibility</p:attrName>
                                        </p:attrNameLst>
                                      </p:cBhvr>
                                      <p:to>
                                        <p:strVal val="visible"/>
                                      </p:to>
                                    </p:set>
                                    <p:animEffect transition="in" filter="strips(downLeft)">
                                      <p:cBhvr>
                                        <p:cTn id="42" dur="500"/>
                                        <p:tgtEl>
                                          <p:spTgt spid="308"/>
                                        </p:tgtEl>
                                      </p:cBhvr>
                                    </p:animEffect>
                                  </p:childTnLst>
                                </p:cTn>
                              </p:par>
                              <p:par>
                                <p:cTn id="43" presetID="18" presetClass="entr" presetSubtype="12" fill="hold" nodeType="withEffect">
                                  <p:stCondLst>
                                    <p:cond delay="0"/>
                                  </p:stCondLst>
                                  <p:childTnLst>
                                    <p:set>
                                      <p:cBhvr>
                                        <p:cTn id="44" dur="1" fill="hold">
                                          <p:stCondLst>
                                            <p:cond delay="0"/>
                                          </p:stCondLst>
                                        </p:cTn>
                                        <p:tgtEl>
                                          <p:spTgt spid="281"/>
                                        </p:tgtEl>
                                        <p:attrNameLst>
                                          <p:attrName>style.visibility</p:attrName>
                                        </p:attrNameLst>
                                      </p:cBhvr>
                                      <p:to>
                                        <p:strVal val="visible"/>
                                      </p:to>
                                    </p:set>
                                    <p:animEffect transition="in" filter="strips(downLeft)">
                                      <p:cBhvr>
                                        <p:cTn id="45" dur="500"/>
                                        <p:tgtEl>
                                          <p:spTgt spid="281"/>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nodeType="clickEffect">
                                  <p:stCondLst>
                                    <p:cond delay="0"/>
                                  </p:stCondLst>
                                  <p:childTnLst>
                                    <p:set>
                                      <p:cBhvr>
                                        <p:cTn id="49" dur="1" fill="hold">
                                          <p:stCondLst>
                                            <p:cond delay="0"/>
                                          </p:stCondLst>
                                        </p:cTn>
                                        <p:tgtEl>
                                          <p:spTgt spid="283"/>
                                        </p:tgtEl>
                                        <p:attrNameLst>
                                          <p:attrName>style.visibility</p:attrName>
                                        </p:attrNameLst>
                                      </p:cBhvr>
                                      <p:to>
                                        <p:strVal val="visible"/>
                                      </p:to>
                                    </p:set>
                                    <p:animEffect transition="in" filter="strips(downLeft)">
                                      <p:cBhvr>
                                        <p:cTn id="50" dur="500"/>
                                        <p:tgtEl>
                                          <p:spTgt spid="283"/>
                                        </p:tgtEl>
                                      </p:cBhvr>
                                    </p:animEffect>
                                  </p:childTnLst>
                                </p:cTn>
                              </p:par>
                              <p:par>
                                <p:cTn id="51" presetID="18" presetClass="entr" presetSubtype="12" fill="hold" grpId="0" nodeType="withEffect">
                                  <p:stCondLst>
                                    <p:cond delay="0"/>
                                  </p:stCondLst>
                                  <p:childTnLst>
                                    <p:set>
                                      <p:cBhvr>
                                        <p:cTn id="52" dur="1" fill="hold">
                                          <p:stCondLst>
                                            <p:cond delay="0"/>
                                          </p:stCondLst>
                                        </p:cTn>
                                        <p:tgtEl>
                                          <p:spTgt spid="255"/>
                                        </p:tgtEl>
                                        <p:attrNameLst>
                                          <p:attrName>style.visibility</p:attrName>
                                        </p:attrNameLst>
                                      </p:cBhvr>
                                      <p:to>
                                        <p:strVal val="visible"/>
                                      </p:to>
                                    </p:set>
                                    <p:animEffect transition="in" filter="strips(downLeft)">
                                      <p:cBhvr>
                                        <p:cTn id="53" dur="500"/>
                                        <p:tgtEl>
                                          <p:spTgt spid="255"/>
                                        </p:tgtEl>
                                      </p:cBhvr>
                                    </p:animEffect>
                                  </p:childTnLst>
                                </p:cTn>
                              </p:par>
                              <p:par>
                                <p:cTn id="54" presetID="18" presetClass="entr" presetSubtype="12" fill="hold" nodeType="withEffect">
                                  <p:stCondLst>
                                    <p:cond delay="0"/>
                                  </p:stCondLst>
                                  <p:childTnLst>
                                    <p:set>
                                      <p:cBhvr>
                                        <p:cTn id="55" dur="1" fill="hold">
                                          <p:stCondLst>
                                            <p:cond delay="0"/>
                                          </p:stCondLst>
                                        </p:cTn>
                                        <p:tgtEl>
                                          <p:spTgt spid="282"/>
                                        </p:tgtEl>
                                        <p:attrNameLst>
                                          <p:attrName>style.visibility</p:attrName>
                                        </p:attrNameLst>
                                      </p:cBhvr>
                                      <p:to>
                                        <p:strVal val="visible"/>
                                      </p:to>
                                    </p:set>
                                    <p:animEffect transition="in" filter="strips(downLeft)">
                                      <p:cBhvr>
                                        <p:cTn id="56" dur="500"/>
                                        <p:tgtEl>
                                          <p:spTgt spid="282"/>
                                        </p:tgtEl>
                                      </p:cBhvr>
                                    </p:animEffect>
                                  </p:childTnLst>
                                </p:cTn>
                              </p:par>
                              <p:par>
                                <p:cTn id="57" presetID="18" presetClass="entr" presetSubtype="12" fill="hold" nodeType="withEffect">
                                  <p:stCondLst>
                                    <p:cond delay="0"/>
                                  </p:stCondLst>
                                  <p:childTnLst>
                                    <p:set>
                                      <p:cBhvr>
                                        <p:cTn id="58" dur="1" fill="hold">
                                          <p:stCondLst>
                                            <p:cond delay="0"/>
                                          </p:stCondLst>
                                        </p:cTn>
                                        <p:tgtEl>
                                          <p:spTgt spid="318"/>
                                        </p:tgtEl>
                                        <p:attrNameLst>
                                          <p:attrName>style.visibility</p:attrName>
                                        </p:attrNameLst>
                                      </p:cBhvr>
                                      <p:to>
                                        <p:strVal val="visible"/>
                                      </p:to>
                                    </p:set>
                                    <p:animEffect transition="in" filter="strips(downLeft)">
                                      <p:cBhvr>
                                        <p:cTn id="59" dur="500"/>
                                        <p:tgtEl>
                                          <p:spTgt spid="318"/>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29"/>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2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6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6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30"/>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331"/>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80"/>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33"/>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339"/>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40"/>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41"/>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342"/>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43"/>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p:bldP spid="237" grpId="0" animBg="1"/>
      <p:bldP spid="250" grpId="0" animBg="1"/>
      <p:bldP spid="252" grpId="0" animBg="1"/>
      <p:bldP spid="255" grpId="0" animBg="1"/>
      <p:bldP spid="314" grpId="0"/>
      <p:bldP spid="320" grpId="0"/>
      <p:bldP spid="329" grpId="0"/>
      <p:bldP spid="268" grpId="0" animBg="1"/>
      <p:bldP spid="330" grpId="0" animBg="1"/>
      <p:bldP spid="280" grpId="0" animBg="1"/>
      <p:bldP spid="333" grpId="0" animBg="1"/>
      <p:bldP spid="340" grpId="0" animBg="1"/>
      <p:bldP spid="342" grpId="0" animBg="1"/>
      <p:bldP spid="34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Fluorescence and Cherenkov light</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54</a:t>
            </a:fld>
            <a:endParaRPr lang="en-US" dirty="0"/>
          </a:p>
        </p:txBody>
      </p:sp>
      <p:pic>
        <p:nvPicPr>
          <p:cNvPr id="6" name="Picture 5"/>
          <p:cNvPicPr>
            <a:picLocks noChangeAspect="1"/>
          </p:cNvPicPr>
          <p:nvPr/>
        </p:nvPicPr>
        <p:blipFill>
          <a:blip r:embed="rId3"/>
          <a:stretch>
            <a:fillRect/>
          </a:stretch>
        </p:blipFill>
        <p:spPr>
          <a:xfrm>
            <a:off x="468313" y="4627366"/>
            <a:ext cx="4916251" cy="549667"/>
          </a:xfrm>
          <a:prstGeom prst="rect">
            <a:avLst/>
          </a:prstGeom>
        </p:spPr>
      </p:pic>
      <p:pic>
        <p:nvPicPr>
          <p:cNvPr id="7" name="Picture 6"/>
          <p:cNvPicPr>
            <a:picLocks noChangeAspect="1"/>
          </p:cNvPicPr>
          <p:nvPr/>
        </p:nvPicPr>
        <p:blipFill>
          <a:blip r:embed="rId4"/>
          <a:stretch>
            <a:fillRect/>
          </a:stretch>
        </p:blipFill>
        <p:spPr>
          <a:xfrm>
            <a:off x="468312" y="1361441"/>
            <a:ext cx="4347000" cy="575533"/>
          </a:xfrm>
          <a:prstGeom prst="rect">
            <a:avLst/>
          </a:prstGeom>
        </p:spPr>
      </p:pic>
      <p:sp>
        <p:nvSpPr>
          <p:cNvPr id="8" name="Rounded Rectangle 7"/>
          <p:cNvSpPr/>
          <p:nvPr/>
        </p:nvSpPr>
        <p:spPr>
          <a:xfrm>
            <a:off x="468313" y="1052115"/>
            <a:ext cx="3992989" cy="33980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r>
              <a:rPr lang="en-GB" sz="1600" dirty="0" smtClean="0">
                <a:solidFill>
                  <a:schemeClr val="bg1"/>
                </a:solidFill>
              </a:rPr>
              <a:t>Fluorescence emission:</a:t>
            </a:r>
            <a:endParaRPr lang="en-GB" sz="1600" dirty="0">
              <a:solidFill>
                <a:schemeClr val="bg1"/>
              </a:solidFill>
            </a:endParaRPr>
          </a:p>
        </p:txBody>
      </p:sp>
      <p:sp>
        <p:nvSpPr>
          <p:cNvPr id="9" name="Rounded Rectangle 8"/>
          <p:cNvSpPr/>
          <p:nvPr/>
        </p:nvSpPr>
        <p:spPr>
          <a:xfrm>
            <a:off x="468312" y="4189677"/>
            <a:ext cx="3992989" cy="33980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r>
              <a:rPr lang="en-GB" sz="1600" dirty="0" smtClean="0">
                <a:solidFill>
                  <a:schemeClr val="bg1"/>
                </a:solidFill>
              </a:rPr>
              <a:t>Cherenkov emission:</a:t>
            </a:r>
            <a:endParaRPr lang="en-GB" sz="1600" dirty="0">
              <a:solidFill>
                <a:schemeClr val="bg1"/>
              </a:solidFill>
            </a:endParaRPr>
          </a:p>
        </p:txBody>
      </p:sp>
      <p:sp>
        <p:nvSpPr>
          <p:cNvPr id="10" name="TextBox 9"/>
          <p:cNvSpPr txBox="1"/>
          <p:nvPr/>
        </p:nvSpPr>
        <p:spPr>
          <a:xfrm>
            <a:off x="1464903" y="3271170"/>
            <a:ext cx="2455945" cy="584775"/>
          </a:xfrm>
          <a:prstGeom prst="rect">
            <a:avLst/>
          </a:prstGeom>
          <a:noFill/>
        </p:spPr>
        <p:txBody>
          <a:bodyPr wrap="square" rtlCol="0">
            <a:spAutoFit/>
          </a:bodyPr>
          <a:lstStyle/>
          <a:p>
            <a:r>
              <a:rPr lang="pt-PT" sz="1600" dirty="0" err="1" smtClean="0"/>
              <a:t>From</a:t>
            </a:r>
            <a:r>
              <a:rPr lang="pt-PT" sz="1600" dirty="0" smtClean="0"/>
              <a:t> </a:t>
            </a:r>
            <a:r>
              <a:rPr lang="pt-PT" sz="1600" dirty="0" err="1" smtClean="0"/>
              <a:t>Airfly</a:t>
            </a:r>
            <a:r>
              <a:rPr lang="pt-PT" sz="1600" dirty="0" smtClean="0"/>
              <a:t> </a:t>
            </a:r>
            <a:r>
              <a:rPr lang="pt-PT" sz="1600" dirty="0" err="1" smtClean="0"/>
              <a:t>collaboration</a:t>
            </a:r>
            <a:r>
              <a:rPr lang="pt-PT" sz="1600" dirty="0" smtClean="0"/>
              <a:t/>
            </a:r>
            <a:br>
              <a:rPr lang="pt-PT" sz="1600" dirty="0" smtClean="0"/>
            </a:br>
            <a:r>
              <a:rPr lang="pt-PT" sz="1600" dirty="0" err="1" smtClean="0"/>
              <a:t>and</a:t>
            </a:r>
            <a:r>
              <a:rPr lang="pt-PT" sz="1600" dirty="0" smtClean="0"/>
              <a:t> </a:t>
            </a:r>
            <a:r>
              <a:rPr lang="pt-PT" sz="1600" dirty="0" err="1" smtClean="0"/>
              <a:t>Nagano</a:t>
            </a:r>
            <a:r>
              <a:rPr lang="pt-PT" sz="1600" dirty="0" smtClean="0"/>
              <a:t> </a:t>
            </a:r>
            <a:r>
              <a:rPr lang="pt-PT" sz="1600" dirty="0" err="1" smtClean="0"/>
              <a:t>et</a:t>
            </a:r>
            <a:r>
              <a:rPr lang="pt-PT" sz="1600" dirty="0" smtClean="0"/>
              <a:t> </a:t>
            </a:r>
            <a:r>
              <a:rPr lang="pt-PT" sz="1600" dirty="0" err="1" smtClean="0"/>
              <a:t>all</a:t>
            </a:r>
            <a:endParaRPr lang="pt-PT" sz="1600" dirty="0"/>
          </a:p>
        </p:txBody>
      </p:sp>
      <mc:AlternateContent xmlns:mc="http://schemas.openxmlformats.org/markup-compatibility/2006" xmlns:a14="http://schemas.microsoft.com/office/drawing/2010/main">
        <mc:Choice Requires="a14">
          <p:sp>
            <p:nvSpPr>
              <p:cNvPr id="13" name="TextBox 12"/>
              <p:cNvSpPr txBox="1"/>
              <p:nvPr/>
            </p:nvSpPr>
            <p:spPr>
              <a:xfrm>
                <a:off x="703054" y="2061001"/>
                <a:ext cx="3758247" cy="12405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pt-PT" sz="1400" b="0" i="1" smtClean="0">
                          <a:latin typeface="Cambria Math" panose="02040503050406030204" pitchFamily="18" charset="0"/>
                        </a:rPr>
                        <m:t># </m:t>
                      </m:r>
                      <m:sSub>
                        <m:sSubPr>
                          <m:ctrlPr>
                            <a:rPr lang="pt-PT" sz="1400" b="0" i="1" smtClean="0">
                              <a:latin typeface="Cambria Math" panose="02040503050406030204" pitchFamily="18" charset="0"/>
                            </a:rPr>
                          </m:ctrlPr>
                        </m:sSubPr>
                        <m:e>
                          <m:r>
                            <a:rPr lang="pt-PT" sz="1400" b="0" i="1" smtClean="0">
                              <a:latin typeface="Cambria Math" panose="02040503050406030204" pitchFamily="18" charset="0"/>
                            </a:rPr>
                            <m:t>𝜆</m:t>
                          </m:r>
                        </m:e>
                        <m:sub>
                          <m:r>
                            <a:rPr lang="pt-PT" sz="1400" b="0" i="1" smtClean="0">
                              <a:latin typeface="Cambria Math" panose="02040503050406030204" pitchFamily="18" charset="0"/>
                            </a:rPr>
                            <m:t>𝑓𝑙𝑢𝑜𝑟</m:t>
                          </m:r>
                        </m:sub>
                      </m:sSub>
                      <m:r>
                        <a:rPr lang="pt-PT" sz="1400" b="0" i="1" smtClean="0">
                          <a:latin typeface="Cambria Math" panose="02040503050406030204" pitchFamily="18" charset="0"/>
                        </a:rPr>
                        <m:t>=34 </m:t>
                      </m:r>
                    </m:oMath>
                  </m:oMathPara>
                </a14:m>
                <a:endParaRPr lang="en-GB" sz="1400" dirty="0" smtClean="0"/>
              </a:p>
              <a:p>
                <a14:m>
                  <m:oMath xmlns:m="http://schemas.openxmlformats.org/officeDocument/2006/math">
                    <m:sSub>
                      <m:sSubPr>
                        <m:ctrlPr>
                          <a:rPr lang="pt-PT" sz="1400" b="0" i="1" smtClean="0">
                            <a:latin typeface="Cambria Math" panose="02040503050406030204" pitchFamily="18" charset="0"/>
                          </a:rPr>
                        </m:ctrlPr>
                      </m:sSubPr>
                      <m:e>
                        <m:r>
                          <a:rPr lang="pt-PT" sz="1400" b="0" i="1" smtClean="0">
                            <a:latin typeface="Cambria Math" panose="02040503050406030204" pitchFamily="18" charset="0"/>
                          </a:rPr>
                          <m:t>𝜆</m:t>
                        </m:r>
                      </m:e>
                      <m:sub>
                        <m:r>
                          <a:rPr lang="pt-PT" sz="1400" b="0" i="1" smtClean="0">
                            <a:latin typeface="Cambria Math" panose="02040503050406030204" pitchFamily="18" charset="0"/>
                          </a:rPr>
                          <m:t>𝑓𝑙𝑢𝑜𝑟</m:t>
                        </m:r>
                      </m:sub>
                    </m:sSub>
                    <m:r>
                      <a:rPr lang="pt-PT" sz="1400" b="0" i="1" smtClean="0">
                        <a:latin typeface="Cambria Math" panose="02040503050406030204" pitchFamily="18" charset="0"/>
                      </a:rPr>
                      <m:t>∈</m:t>
                    </m:r>
                    <m:d>
                      <m:dPr>
                        <m:begChr m:val="["/>
                        <m:endChr m:val="]"/>
                        <m:ctrlPr>
                          <a:rPr lang="pt-PT" sz="1400" b="0" i="1" smtClean="0">
                            <a:latin typeface="Cambria Math" panose="02040503050406030204" pitchFamily="18" charset="0"/>
                          </a:rPr>
                        </m:ctrlPr>
                      </m:dPr>
                      <m:e>
                        <m:r>
                          <a:rPr lang="pt-PT" sz="1400" b="0" i="1" smtClean="0">
                            <a:latin typeface="Cambria Math" panose="02040503050406030204" pitchFamily="18" charset="0"/>
                          </a:rPr>
                          <m:t>296.2;427.8</m:t>
                        </m:r>
                      </m:e>
                    </m:d>
                  </m:oMath>
                </a14:m>
                <a:r>
                  <a:rPr lang="en-GB" sz="1400" dirty="0" smtClean="0"/>
                  <a:t> nm</a:t>
                </a:r>
                <a:endParaRPr lang="en-GB" sz="1400" dirty="0"/>
              </a:p>
              <a:p>
                <a14:m>
                  <m:oMath xmlns:m="http://schemas.openxmlformats.org/officeDocument/2006/math">
                    <m:sSub>
                      <m:sSubPr>
                        <m:ctrlPr>
                          <a:rPr lang="pt-PT" sz="1050" i="1">
                            <a:latin typeface="Cambria Math" panose="02040503050406030204" pitchFamily="18" charset="0"/>
                          </a:rPr>
                        </m:ctrlPr>
                      </m:sSubPr>
                      <m:e>
                        <m:r>
                          <a:rPr lang="pt-PT" sz="1050" i="1">
                            <a:latin typeface="Cambria Math" panose="02040503050406030204" pitchFamily="18" charset="0"/>
                          </a:rPr>
                          <m:t>𝜆</m:t>
                        </m:r>
                      </m:e>
                      <m:sub>
                        <m:r>
                          <a:rPr lang="pt-PT" sz="1050" i="1">
                            <a:latin typeface="Cambria Math" panose="02040503050406030204" pitchFamily="18" charset="0"/>
                          </a:rPr>
                          <m:t>𝑓𝑙𝑢𝑜𝑟</m:t>
                        </m:r>
                      </m:sub>
                    </m:sSub>
                    <m:r>
                      <a:rPr lang="pt-PT" sz="1050" b="0" i="1" smtClean="0">
                        <a:latin typeface="Cambria Math" panose="02040503050406030204" pitchFamily="18" charset="0"/>
                      </a:rPr>
                      <m:t>=</m:t>
                    </m:r>
                    <m:r>
                      <m:rPr>
                        <m:nor/>
                      </m:rPr>
                      <a:rPr lang="en-GB" sz="1050" dirty="0"/>
                      <m:t>296.2 ; 297.7 ; 302 ; 308 ; 311.7 ; 313.6 ; 315.9 ; 317.7 ; 326.8 ; 328.5 ; 330.9 ; 333.9 ; 337.1 ; 346.3 ; 350 ; 353.7 ; 357.7 ; 366.1 ; 367.2 ; 371.1 ; 375.6 ; 380.5 ; 385.8 ; 387.7 ; 388.5 ; 391.4 ; 394.3 ; 399.8 ; 405 ; 414.1 ; 420 ; 423.6 ; 427 ; 427.8</m:t>
                    </m:r>
                    <m:r>
                      <m:rPr>
                        <m:nor/>
                      </m:rPr>
                      <a:rPr lang="pt-PT" sz="1050" b="0" i="0" dirty="0" smtClean="0"/>
                      <m:t>  </m:t>
                    </m:r>
                  </m:oMath>
                </a14:m>
                <a:r>
                  <a:rPr lang="pt-PT" sz="1050" dirty="0" smtClean="0"/>
                  <a:t> nm</a:t>
                </a:r>
                <a:endParaRPr lang="pt-PT" sz="1050" dirty="0"/>
              </a:p>
            </p:txBody>
          </p:sp>
        </mc:Choice>
        <mc:Fallback xmlns="">
          <p:sp>
            <p:nvSpPr>
              <p:cNvPr id="13" name="TextBox 12"/>
              <p:cNvSpPr txBox="1">
                <a:spLocks noRot="1" noChangeAspect="1" noMove="1" noResize="1" noEditPoints="1" noAdjustHandles="1" noChangeArrowheads="1" noChangeShapeType="1" noTextEdit="1"/>
              </p:cNvSpPr>
              <p:nvPr/>
            </p:nvSpPr>
            <p:spPr>
              <a:xfrm>
                <a:off x="703054" y="2061001"/>
                <a:ext cx="3758247" cy="12405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13753" y="5160338"/>
                <a:ext cx="3758247" cy="89447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pt-PT" sz="1400" b="0" i="1" smtClean="0">
                          <a:latin typeface="Cambria Math" panose="02040503050406030204" pitchFamily="18" charset="0"/>
                        </a:rPr>
                        <m:t># </m:t>
                      </m:r>
                      <m:sSub>
                        <m:sSubPr>
                          <m:ctrlPr>
                            <a:rPr lang="pt-PT" sz="1400" b="0" i="1" smtClean="0">
                              <a:latin typeface="Cambria Math" panose="02040503050406030204" pitchFamily="18" charset="0"/>
                            </a:rPr>
                          </m:ctrlPr>
                        </m:sSubPr>
                        <m:e>
                          <m:r>
                            <a:rPr lang="pt-PT" sz="1400" b="0" i="1" smtClean="0">
                              <a:latin typeface="Cambria Math" panose="02040503050406030204" pitchFamily="18" charset="0"/>
                            </a:rPr>
                            <m:t>𝜆</m:t>
                          </m:r>
                        </m:e>
                        <m:sub>
                          <m:r>
                            <a:rPr lang="pt-PT" sz="1400" b="0" i="1" smtClean="0">
                              <a:latin typeface="Cambria Math" panose="02040503050406030204" pitchFamily="18" charset="0"/>
                            </a:rPr>
                            <m:t>𝐶𝑘𝑜𝑣</m:t>
                          </m:r>
                        </m:sub>
                      </m:sSub>
                      <m:r>
                        <a:rPr lang="pt-PT" sz="1400" b="0" i="1" smtClean="0">
                          <a:latin typeface="Cambria Math" panose="02040503050406030204" pitchFamily="18" charset="0"/>
                        </a:rPr>
                        <m:t>=18 </m:t>
                      </m:r>
                    </m:oMath>
                  </m:oMathPara>
                </a14:m>
                <a:endParaRPr lang="en-GB" sz="1400" dirty="0" smtClean="0"/>
              </a:p>
              <a:p>
                <a14:m>
                  <m:oMath xmlns:m="http://schemas.openxmlformats.org/officeDocument/2006/math">
                    <m:sSub>
                      <m:sSubPr>
                        <m:ctrlPr>
                          <a:rPr lang="pt-PT" sz="1400" b="0" i="1" smtClean="0">
                            <a:latin typeface="Cambria Math" panose="02040503050406030204" pitchFamily="18" charset="0"/>
                          </a:rPr>
                        </m:ctrlPr>
                      </m:sSubPr>
                      <m:e>
                        <m:r>
                          <a:rPr lang="pt-PT" sz="1400" b="0" i="1" smtClean="0">
                            <a:latin typeface="Cambria Math" panose="02040503050406030204" pitchFamily="18" charset="0"/>
                          </a:rPr>
                          <m:t>𝜆</m:t>
                        </m:r>
                      </m:e>
                      <m:sub>
                        <m:r>
                          <a:rPr lang="pt-PT" sz="1400" b="0" i="1" smtClean="0">
                            <a:latin typeface="Cambria Math" panose="02040503050406030204" pitchFamily="18" charset="0"/>
                          </a:rPr>
                          <m:t>𝐶𝑘𝑜𝑣</m:t>
                        </m:r>
                      </m:sub>
                    </m:sSub>
                    <m:r>
                      <a:rPr lang="pt-PT" sz="1400" b="0" i="1" smtClean="0">
                        <a:latin typeface="Cambria Math" panose="02040503050406030204" pitchFamily="18" charset="0"/>
                      </a:rPr>
                      <m:t>∈</m:t>
                    </m:r>
                    <m:d>
                      <m:dPr>
                        <m:begChr m:val="["/>
                        <m:endChr m:val="]"/>
                        <m:ctrlPr>
                          <a:rPr lang="pt-PT" sz="1400" b="0" i="1" smtClean="0">
                            <a:latin typeface="Cambria Math" panose="02040503050406030204" pitchFamily="18" charset="0"/>
                          </a:rPr>
                        </m:ctrlPr>
                      </m:dPr>
                      <m:e>
                        <m:r>
                          <a:rPr lang="pt-PT" sz="1400" b="0" i="1" smtClean="0">
                            <a:latin typeface="Cambria Math" panose="02040503050406030204" pitchFamily="18" charset="0"/>
                          </a:rPr>
                          <m:t>280;433</m:t>
                        </m:r>
                      </m:e>
                    </m:d>
                  </m:oMath>
                </a14:m>
                <a:r>
                  <a:rPr lang="en-GB" sz="1400" dirty="0" smtClean="0"/>
                  <a:t> nm</a:t>
                </a:r>
                <a:endParaRPr lang="en-GB" sz="1400" dirty="0"/>
              </a:p>
              <a:p>
                <a14:m>
                  <m:oMath xmlns:m="http://schemas.openxmlformats.org/officeDocument/2006/math">
                    <m:sSub>
                      <m:sSubPr>
                        <m:ctrlPr>
                          <a:rPr lang="pt-PT" sz="1050" i="1">
                            <a:latin typeface="Cambria Math" panose="02040503050406030204" pitchFamily="18" charset="0"/>
                          </a:rPr>
                        </m:ctrlPr>
                      </m:sSubPr>
                      <m:e>
                        <m:r>
                          <a:rPr lang="pt-PT" sz="1050" i="1">
                            <a:latin typeface="Cambria Math" panose="02040503050406030204" pitchFamily="18" charset="0"/>
                          </a:rPr>
                          <m:t>𝜆</m:t>
                        </m:r>
                      </m:e>
                      <m:sub>
                        <m:r>
                          <a:rPr lang="pt-PT" sz="1050" b="0" i="1" smtClean="0">
                            <a:latin typeface="Cambria Math" panose="02040503050406030204" pitchFamily="18" charset="0"/>
                          </a:rPr>
                          <m:t>𝐶𝑘𝑜𝑣</m:t>
                        </m:r>
                      </m:sub>
                    </m:sSub>
                    <m:r>
                      <a:rPr lang="pt-PT" sz="1050" b="0" i="1" smtClean="0">
                        <a:latin typeface="Cambria Math" panose="02040503050406030204" pitchFamily="18" charset="0"/>
                      </a:rPr>
                      <m:t>=</m:t>
                    </m:r>
                    <m:r>
                      <m:rPr>
                        <m:nor/>
                      </m:rPr>
                      <a:rPr lang="en-GB" sz="1050"/>
                      <m:t> 280 ; 289 ; 298 ; 307 ; 316 ; 325 ; 334 ; 343 ; 352 ; 361 ; 370 ; 379 ; 388 ; 397 ; 406 ; 415 ; 424 ; 433</m:t>
                    </m:r>
                  </m:oMath>
                </a14:m>
                <a:r>
                  <a:rPr lang="pt-PT" sz="1050" dirty="0" smtClean="0"/>
                  <a:t>  nm</a:t>
                </a:r>
                <a:endParaRPr lang="pt-PT" sz="1050" dirty="0"/>
              </a:p>
            </p:txBody>
          </p:sp>
        </mc:Choice>
        <mc:Fallback xmlns="">
          <p:sp>
            <p:nvSpPr>
              <p:cNvPr id="14" name="TextBox 13"/>
              <p:cNvSpPr txBox="1">
                <a:spLocks noRot="1" noChangeAspect="1" noMove="1" noResize="1" noEditPoints="1" noAdjustHandles="1" noChangeArrowheads="1" noChangeShapeType="1" noTextEdit="1"/>
              </p:cNvSpPr>
              <p:nvPr/>
            </p:nvSpPr>
            <p:spPr>
              <a:xfrm>
                <a:off x="813753" y="5160338"/>
                <a:ext cx="3758247" cy="894476"/>
              </a:xfrm>
              <a:prstGeom prst="rect">
                <a:avLst/>
              </a:prstGeom>
              <a:blipFill rotWithShape="0">
                <a:blip r:embed="rId6"/>
                <a:stretch>
                  <a:fillRect b="-685"/>
                </a:stretch>
              </a:blipFill>
            </p:spPr>
            <p:txBody>
              <a:bodyPr/>
              <a:lstStyle/>
              <a:p>
                <a:r>
                  <a:rPr lang="en-US">
                    <a:noFill/>
                  </a:rPr>
                  <a:t> </a:t>
                </a:r>
              </a:p>
            </p:txBody>
          </p:sp>
        </mc:Fallback>
      </mc:AlternateContent>
      <p:grpSp>
        <p:nvGrpSpPr>
          <p:cNvPr id="16" name="Group 15"/>
          <p:cNvGrpSpPr/>
          <p:nvPr/>
        </p:nvGrpSpPr>
        <p:grpSpPr>
          <a:xfrm>
            <a:off x="5929288" y="5023463"/>
            <a:ext cx="2615272" cy="1649152"/>
            <a:chOff x="5929288" y="4919288"/>
            <a:chExt cx="2615272" cy="1649152"/>
          </a:xfrm>
        </p:grpSpPr>
        <p:pic>
          <p:nvPicPr>
            <p:cNvPr id="2050" name="Picture 2" descr="http://www.gae.ucm.es/~emma/docs/tesina/img2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4004" y="4959137"/>
              <a:ext cx="2560556" cy="153019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320280" y="6390640"/>
              <a:ext cx="873760" cy="17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p:cNvSpPr txBox="1"/>
                <p:nvPr/>
              </p:nvSpPr>
              <p:spPr>
                <a:xfrm>
                  <a:off x="7341293" y="5074242"/>
                  <a:ext cx="928947" cy="215444"/>
                </a:xfrm>
                <a:prstGeom prst="rect">
                  <a:avLst/>
                </a:prstGeom>
                <a:solidFill>
                  <a:schemeClr val="bg1"/>
                </a:solidFill>
              </p:spPr>
              <p:txBody>
                <a:bodyPr wrap="square" lIns="0" tIns="0" rIns="0" bIns="0" rtlCol="0">
                  <a:spAutoFit/>
                </a:bodyPr>
                <a:lstStyle/>
                <a:p>
                  <a:r>
                    <a:rPr lang="en-US" sz="700" dirty="0" smtClean="0"/>
                    <a:t>Emitted light</a:t>
                  </a:r>
                </a:p>
                <a:p>
                  <a:r>
                    <a:rPr lang="en-US" sz="700" dirty="0" smtClean="0"/>
                    <a:t>Detected light at </a:t>
                  </a:r>
                  <a14:m>
                    <m:oMath xmlns:m="http://schemas.openxmlformats.org/officeDocument/2006/math">
                      <m:r>
                        <a:rPr lang="en-US" sz="700" i="1" smtClean="0">
                          <a:latin typeface="Cambria Math" panose="02040503050406030204" pitchFamily="18" charset="0"/>
                          <a:ea typeface="Cambria Math" panose="02040503050406030204" pitchFamily="18" charset="0"/>
                        </a:rPr>
                        <m:t>~</m:t>
                      </m:r>
                    </m:oMath>
                  </a14:m>
                  <a:r>
                    <a:rPr lang="en-US" sz="700" dirty="0" smtClean="0"/>
                    <a:t>2km</a:t>
                  </a:r>
                  <a:endParaRPr lang="en-US" sz="700" dirty="0"/>
                </a:p>
              </p:txBody>
            </p:sp>
          </mc:Choice>
          <mc:Fallback xmlns="">
            <p:sp>
              <p:nvSpPr>
                <p:cNvPr id="18" name="TextBox 17"/>
                <p:cNvSpPr txBox="1">
                  <a:spLocks noRot="1" noChangeAspect="1" noMove="1" noResize="1" noEditPoints="1" noAdjustHandles="1" noChangeArrowheads="1" noChangeShapeType="1" noTextEdit="1"/>
                </p:cNvSpPr>
                <p:nvPr/>
              </p:nvSpPr>
              <p:spPr>
                <a:xfrm>
                  <a:off x="7341293" y="5074242"/>
                  <a:ext cx="928947" cy="215444"/>
                </a:xfrm>
                <a:prstGeom prst="rect">
                  <a:avLst/>
                </a:prstGeom>
                <a:blipFill rotWithShape="0">
                  <a:blip r:embed="rId8"/>
                  <a:stretch>
                    <a:fillRect l="-5882" t="-13889" b="-25000"/>
                  </a:stretch>
                </a:blipFill>
              </p:spPr>
              <p:txBody>
                <a:bodyPr/>
                <a:lstStyle/>
                <a:p>
                  <a:r>
                    <a:rPr lang="en-US">
                      <a:noFill/>
                    </a:rPr>
                    <a:t> </a:t>
                  </a:r>
                </a:p>
              </p:txBody>
            </p:sp>
          </mc:Fallback>
        </mc:AlternateContent>
        <p:sp>
          <p:nvSpPr>
            <p:cNvPr id="19" name="Rectangle 18"/>
            <p:cNvSpPr/>
            <p:nvPr/>
          </p:nvSpPr>
          <p:spPr>
            <a:xfrm rot="5400000">
              <a:off x="5681943" y="5166633"/>
              <a:ext cx="677930" cy="183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ounded Rectangle 22"/>
          <p:cNvSpPr/>
          <p:nvPr/>
        </p:nvSpPr>
        <p:spPr>
          <a:xfrm>
            <a:off x="5824761" y="4435531"/>
            <a:ext cx="3067719" cy="545869"/>
          </a:xfrm>
          <a:prstGeom prst="roundRect">
            <a:avLst/>
          </a:prstGeom>
          <a:solidFill>
            <a:schemeClr val="bg1"/>
          </a:solidFill>
          <a:ln w="190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smtClean="0">
                <a:solidFill>
                  <a:schemeClr val="tx1">
                    <a:lumMod val="75000"/>
                    <a:lumOff val="25000"/>
                  </a:schemeClr>
                </a:solidFill>
                <a:latin typeface="Calibri" pitchFamily="34" charset="0"/>
                <a:cs typeface="Arial" pitchFamily="34" charset="0"/>
              </a:rPr>
              <a:t>Example of Cherenkov absorption</a:t>
            </a:r>
            <a:endParaRPr lang="en-US" sz="1200" dirty="0">
              <a:solidFill>
                <a:schemeClr val="tx1">
                  <a:lumMod val="75000"/>
                  <a:lumOff val="25000"/>
                </a:schemeClr>
              </a:solidFill>
              <a:latin typeface="Calibri" pitchFamily="34" charset="0"/>
              <a:cs typeface="Arial" pitchFamily="34" charset="0"/>
            </a:endParaRPr>
          </a:p>
        </p:txBody>
      </p:sp>
      <p:pic>
        <p:nvPicPr>
          <p:cNvPr id="2054" name="Picture 6" descr="http://www.mylighttherapy.com/common/images/spectrum_pic.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65589" y="822456"/>
            <a:ext cx="3747786" cy="13173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0"/>
          <a:stretch>
            <a:fillRect/>
          </a:stretch>
        </p:blipFill>
        <p:spPr>
          <a:xfrm>
            <a:off x="6112528" y="2762359"/>
            <a:ext cx="2105896" cy="1462637"/>
          </a:xfrm>
          <a:prstGeom prst="rect">
            <a:avLst/>
          </a:prstGeom>
        </p:spPr>
      </p:pic>
      <p:sp>
        <p:nvSpPr>
          <p:cNvPr id="22" name="Rounded Rectangle 21"/>
          <p:cNvSpPr/>
          <p:nvPr/>
        </p:nvSpPr>
        <p:spPr>
          <a:xfrm>
            <a:off x="5824761" y="2158937"/>
            <a:ext cx="3067719" cy="545869"/>
          </a:xfrm>
          <a:prstGeom prst="roundRect">
            <a:avLst/>
          </a:prstGeom>
          <a:solidFill>
            <a:schemeClr val="bg1"/>
          </a:solidFill>
          <a:ln w="190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smtClean="0">
                <a:solidFill>
                  <a:schemeClr val="tx1">
                    <a:lumMod val="75000"/>
                    <a:lumOff val="25000"/>
                  </a:schemeClr>
                </a:solidFill>
                <a:latin typeface="Calibri" pitchFamily="34" charset="0"/>
                <a:cs typeface="Arial" pitchFamily="34" charset="0"/>
              </a:rPr>
              <a:t>Telescopes detection calibration efficiency</a:t>
            </a:r>
          </a:p>
          <a:p>
            <a:pPr lvl="0" algn="ctr"/>
            <a:r>
              <a:rPr lang="en-US" sz="1200" dirty="0" smtClean="0">
                <a:solidFill>
                  <a:schemeClr val="tx1">
                    <a:lumMod val="75000"/>
                    <a:lumOff val="25000"/>
                  </a:schemeClr>
                </a:solidFill>
                <a:latin typeface="Calibri" pitchFamily="34" charset="0"/>
                <a:cs typeface="Arial" pitchFamily="34" charset="0"/>
              </a:rPr>
              <a:t>Relatively to 375nm</a:t>
            </a:r>
            <a:endParaRPr lang="en-US" sz="1200" dirty="0">
              <a:solidFill>
                <a:schemeClr val="tx1">
                  <a:lumMod val="75000"/>
                  <a:lumOff val="25000"/>
                </a:schemeClr>
              </a:solidFill>
              <a:latin typeface="Calibri" pitchFamily="34" charset="0"/>
              <a:cs typeface="Arial" pitchFamily="34" charset="0"/>
            </a:endParaRPr>
          </a:p>
        </p:txBody>
      </p:sp>
    </p:spTree>
    <p:extLst>
      <p:ext uri="{BB962C8B-B14F-4D97-AF65-F5344CB8AC3E}">
        <p14:creationId xmlns:p14="http://schemas.microsoft.com/office/powerpoint/2010/main" val="36356898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Rayleigh and Mie Scattering</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55</a:t>
            </a:fld>
            <a:endParaRPr lang="en-US" dirty="0"/>
          </a:p>
        </p:txBody>
      </p:sp>
      <p:pic>
        <p:nvPicPr>
          <p:cNvPr id="5" name="Picture 4"/>
          <p:cNvPicPr>
            <a:picLocks noChangeAspect="1"/>
          </p:cNvPicPr>
          <p:nvPr/>
        </p:nvPicPr>
        <p:blipFill>
          <a:blip r:embed="rId3"/>
          <a:stretch>
            <a:fillRect/>
          </a:stretch>
        </p:blipFill>
        <p:spPr>
          <a:xfrm>
            <a:off x="795929" y="1376363"/>
            <a:ext cx="2328750" cy="653133"/>
          </a:xfrm>
          <a:prstGeom prst="rect">
            <a:avLst/>
          </a:prstGeom>
        </p:spPr>
      </p:pic>
      <p:pic>
        <p:nvPicPr>
          <p:cNvPr id="6" name="Picture 5"/>
          <p:cNvPicPr>
            <a:picLocks noChangeAspect="1"/>
          </p:cNvPicPr>
          <p:nvPr/>
        </p:nvPicPr>
        <p:blipFill>
          <a:blip r:embed="rId4"/>
          <a:stretch>
            <a:fillRect/>
          </a:stretch>
        </p:blipFill>
        <p:spPr>
          <a:xfrm>
            <a:off x="795929" y="2029496"/>
            <a:ext cx="3520604" cy="205927"/>
          </a:xfrm>
          <a:prstGeom prst="rect">
            <a:avLst/>
          </a:prstGeom>
        </p:spPr>
      </p:pic>
      <p:pic>
        <p:nvPicPr>
          <p:cNvPr id="7" name="Picture 6"/>
          <p:cNvPicPr>
            <a:picLocks noChangeAspect="1"/>
          </p:cNvPicPr>
          <p:nvPr/>
        </p:nvPicPr>
        <p:blipFill>
          <a:blip r:embed="rId5"/>
          <a:stretch>
            <a:fillRect/>
          </a:stretch>
        </p:blipFill>
        <p:spPr>
          <a:xfrm>
            <a:off x="727606" y="2306556"/>
            <a:ext cx="2225250" cy="582000"/>
          </a:xfrm>
          <a:prstGeom prst="rect">
            <a:avLst/>
          </a:prstGeom>
        </p:spPr>
      </p:pic>
      <p:pic>
        <p:nvPicPr>
          <p:cNvPr id="8" name="Picture 7"/>
          <p:cNvPicPr>
            <a:picLocks noChangeAspect="1"/>
          </p:cNvPicPr>
          <p:nvPr/>
        </p:nvPicPr>
        <p:blipFill>
          <a:blip r:embed="rId6"/>
          <a:stretch>
            <a:fillRect/>
          </a:stretch>
        </p:blipFill>
        <p:spPr>
          <a:xfrm>
            <a:off x="5628515" y="1649453"/>
            <a:ext cx="1813223" cy="469944"/>
          </a:xfrm>
          <a:prstGeom prst="rect">
            <a:avLst/>
          </a:prstGeom>
        </p:spPr>
      </p:pic>
      <p:sp>
        <p:nvSpPr>
          <p:cNvPr id="9" name="Rounded Rectangle 8"/>
          <p:cNvSpPr/>
          <p:nvPr/>
        </p:nvSpPr>
        <p:spPr>
          <a:xfrm>
            <a:off x="468313" y="1052115"/>
            <a:ext cx="3992989" cy="33980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r>
              <a:rPr lang="en-GB" sz="1600" dirty="0">
                <a:solidFill>
                  <a:schemeClr val="bg1"/>
                </a:solidFill>
              </a:rPr>
              <a:t>Rayleigh scattering</a:t>
            </a:r>
          </a:p>
        </p:txBody>
      </p:sp>
      <p:sp>
        <p:nvSpPr>
          <p:cNvPr id="10" name="Rounded Rectangle 9"/>
          <p:cNvSpPr/>
          <p:nvPr/>
        </p:nvSpPr>
        <p:spPr>
          <a:xfrm>
            <a:off x="468312" y="4189677"/>
            <a:ext cx="3992989" cy="33980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r>
              <a:rPr lang="en-GB" sz="1600" dirty="0">
                <a:solidFill>
                  <a:schemeClr val="bg1"/>
                </a:solidFill>
              </a:rPr>
              <a:t>Mie scattering</a:t>
            </a:r>
          </a:p>
        </p:txBody>
      </p:sp>
      <p:pic>
        <p:nvPicPr>
          <p:cNvPr id="12" name="Picture 11"/>
          <p:cNvPicPr>
            <a:picLocks noChangeAspect="1"/>
          </p:cNvPicPr>
          <p:nvPr/>
        </p:nvPicPr>
        <p:blipFill>
          <a:blip r:embed="rId7"/>
          <a:stretch>
            <a:fillRect/>
          </a:stretch>
        </p:blipFill>
        <p:spPr>
          <a:xfrm>
            <a:off x="795929" y="4755112"/>
            <a:ext cx="2354625" cy="556133"/>
          </a:xfrm>
          <a:prstGeom prst="rect">
            <a:avLst/>
          </a:prstGeom>
        </p:spPr>
      </p:pic>
      <p:pic>
        <p:nvPicPr>
          <p:cNvPr id="13" name="Picture 12"/>
          <p:cNvPicPr>
            <a:picLocks noChangeAspect="1"/>
          </p:cNvPicPr>
          <p:nvPr/>
        </p:nvPicPr>
        <p:blipFill>
          <a:blip r:embed="rId8"/>
          <a:stretch>
            <a:fillRect/>
          </a:stretch>
        </p:blipFill>
        <p:spPr>
          <a:xfrm>
            <a:off x="1056643" y="5709779"/>
            <a:ext cx="670310" cy="137369"/>
          </a:xfrm>
          <a:prstGeom prst="rect">
            <a:avLst/>
          </a:prstGeom>
        </p:spPr>
      </p:pic>
      <p:pic>
        <p:nvPicPr>
          <p:cNvPr id="14" name="Picture 13"/>
          <p:cNvPicPr>
            <a:picLocks noChangeAspect="1"/>
          </p:cNvPicPr>
          <p:nvPr/>
        </p:nvPicPr>
        <p:blipFill>
          <a:blip r:embed="rId9"/>
          <a:stretch>
            <a:fillRect/>
          </a:stretch>
        </p:blipFill>
        <p:spPr>
          <a:xfrm>
            <a:off x="1076752" y="5555657"/>
            <a:ext cx="630091" cy="154122"/>
          </a:xfrm>
          <a:prstGeom prst="rect">
            <a:avLst/>
          </a:prstGeom>
        </p:spPr>
      </p:pic>
      <p:pic>
        <p:nvPicPr>
          <p:cNvPr id="16" name="Picture 15"/>
          <p:cNvPicPr>
            <a:picLocks noChangeAspect="1"/>
          </p:cNvPicPr>
          <p:nvPr/>
        </p:nvPicPr>
        <p:blipFill>
          <a:blip r:embed="rId10"/>
          <a:stretch>
            <a:fillRect/>
          </a:stretch>
        </p:blipFill>
        <p:spPr>
          <a:xfrm>
            <a:off x="1747062" y="5632718"/>
            <a:ext cx="737341" cy="134019"/>
          </a:xfrm>
          <a:prstGeom prst="rect">
            <a:avLst/>
          </a:prstGeom>
        </p:spPr>
      </p:pic>
      <p:pic>
        <p:nvPicPr>
          <p:cNvPr id="17" name="Picture 16"/>
          <p:cNvPicPr>
            <a:picLocks noChangeAspect="1"/>
          </p:cNvPicPr>
          <p:nvPr/>
        </p:nvPicPr>
        <p:blipFill>
          <a:blip r:embed="rId11"/>
          <a:stretch>
            <a:fillRect/>
          </a:stretch>
        </p:blipFill>
        <p:spPr>
          <a:xfrm>
            <a:off x="5471497" y="4894354"/>
            <a:ext cx="2626023" cy="416891"/>
          </a:xfrm>
          <a:prstGeom prst="rect">
            <a:avLst/>
          </a:prstGeom>
        </p:spPr>
      </p:pic>
      <p:pic>
        <p:nvPicPr>
          <p:cNvPr id="19" name="Picture 18"/>
          <p:cNvPicPr>
            <a:picLocks noChangeAspect="1"/>
          </p:cNvPicPr>
          <p:nvPr/>
        </p:nvPicPr>
        <p:blipFill>
          <a:blip r:embed="rId12"/>
          <a:stretch>
            <a:fillRect/>
          </a:stretch>
        </p:blipFill>
        <p:spPr>
          <a:xfrm>
            <a:off x="6078049" y="5558085"/>
            <a:ext cx="457077" cy="139221"/>
          </a:xfrm>
          <a:prstGeom prst="rect">
            <a:avLst/>
          </a:prstGeom>
        </p:spPr>
      </p:pic>
      <p:sp>
        <p:nvSpPr>
          <p:cNvPr id="20" name="TextBox 19"/>
          <p:cNvSpPr txBox="1"/>
          <p:nvPr/>
        </p:nvSpPr>
        <p:spPr>
          <a:xfrm>
            <a:off x="5328285" y="4632744"/>
            <a:ext cx="2185035" cy="261610"/>
          </a:xfrm>
          <a:prstGeom prst="rect">
            <a:avLst/>
          </a:prstGeom>
          <a:noFill/>
        </p:spPr>
        <p:txBody>
          <a:bodyPr wrap="square" rtlCol="0">
            <a:spAutoFit/>
          </a:bodyPr>
          <a:lstStyle/>
          <a:p>
            <a:r>
              <a:rPr lang="en-US" sz="1100" dirty="0" smtClean="0">
                <a:solidFill>
                  <a:schemeClr val="tx1">
                    <a:lumMod val="65000"/>
                    <a:lumOff val="35000"/>
                  </a:schemeClr>
                </a:solidFill>
              </a:rPr>
              <a:t>Mainly driven forward</a:t>
            </a:r>
          </a:p>
        </p:txBody>
      </p:sp>
      <p:pic>
        <p:nvPicPr>
          <p:cNvPr id="21" name="Picture 20"/>
          <p:cNvPicPr>
            <a:picLocks noChangeAspect="1"/>
          </p:cNvPicPr>
          <p:nvPr/>
        </p:nvPicPr>
        <p:blipFill>
          <a:blip r:embed="rId13"/>
          <a:stretch>
            <a:fillRect/>
          </a:stretch>
        </p:blipFill>
        <p:spPr>
          <a:xfrm>
            <a:off x="5670538" y="2243029"/>
            <a:ext cx="2929963" cy="393864"/>
          </a:xfrm>
          <a:prstGeom prst="rect">
            <a:avLst/>
          </a:prstGeom>
        </p:spPr>
      </p:pic>
      <p:pic>
        <p:nvPicPr>
          <p:cNvPr id="22" name="Picture 21"/>
          <p:cNvPicPr>
            <a:picLocks noChangeAspect="1"/>
          </p:cNvPicPr>
          <p:nvPr/>
        </p:nvPicPr>
        <p:blipFill>
          <a:blip r:embed="rId14"/>
          <a:stretch>
            <a:fillRect/>
          </a:stretch>
        </p:blipFill>
        <p:spPr>
          <a:xfrm>
            <a:off x="5670538" y="2774540"/>
            <a:ext cx="750375" cy="291000"/>
          </a:xfrm>
          <a:prstGeom prst="rect">
            <a:avLst/>
          </a:prstGeom>
        </p:spPr>
      </p:pic>
      <p:pic>
        <p:nvPicPr>
          <p:cNvPr id="23" name="Picture 22"/>
          <p:cNvPicPr>
            <a:picLocks noChangeAspect="1"/>
          </p:cNvPicPr>
          <p:nvPr/>
        </p:nvPicPr>
        <p:blipFill>
          <a:blip r:embed="rId15"/>
          <a:stretch>
            <a:fillRect/>
          </a:stretch>
        </p:blipFill>
        <p:spPr>
          <a:xfrm>
            <a:off x="6535126" y="2824850"/>
            <a:ext cx="1943856" cy="167520"/>
          </a:xfrm>
          <a:prstGeom prst="rect">
            <a:avLst/>
          </a:prstGeom>
        </p:spPr>
      </p:pic>
      <p:pic>
        <p:nvPicPr>
          <p:cNvPr id="24" name="Picture 23"/>
          <p:cNvPicPr>
            <a:picLocks noChangeAspect="1"/>
          </p:cNvPicPr>
          <p:nvPr/>
        </p:nvPicPr>
        <p:blipFill>
          <a:blip r:embed="rId16"/>
          <a:stretch>
            <a:fillRect/>
          </a:stretch>
        </p:blipFill>
        <p:spPr>
          <a:xfrm>
            <a:off x="6535127" y="2961620"/>
            <a:ext cx="285156" cy="158978"/>
          </a:xfrm>
          <a:prstGeom prst="rect">
            <a:avLst/>
          </a:prstGeom>
        </p:spPr>
      </p:pic>
      <p:pic>
        <p:nvPicPr>
          <p:cNvPr id="25" name="Picture 24"/>
          <p:cNvPicPr>
            <a:picLocks noChangeAspect="1"/>
          </p:cNvPicPr>
          <p:nvPr/>
        </p:nvPicPr>
        <p:blipFill>
          <a:blip r:embed="rId17"/>
          <a:stretch>
            <a:fillRect/>
          </a:stretch>
        </p:blipFill>
        <p:spPr>
          <a:xfrm>
            <a:off x="6916660" y="2957721"/>
            <a:ext cx="614182" cy="148014"/>
          </a:xfrm>
          <a:prstGeom prst="rect">
            <a:avLst/>
          </a:prstGeom>
        </p:spPr>
      </p:pic>
      <p:pic>
        <p:nvPicPr>
          <p:cNvPr id="26" name="Picture 25"/>
          <p:cNvPicPr>
            <a:picLocks noChangeAspect="1"/>
          </p:cNvPicPr>
          <p:nvPr/>
        </p:nvPicPr>
        <p:blipFill>
          <a:blip r:embed="rId18"/>
          <a:stretch>
            <a:fillRect/>
          </a:stretch>
        </p:blipFill>
        <p:spPr>
          <a:xfrm>
            <a:off x="5471497" y="5446726"/>
            <a:ext cx="542480" cy="123614"/>
          </a:xfrm>
          <a:prstGeom prst="rect">
            <a:avLst/>
          </a:prstGeom>
        </p:spPr>
      </p:pic>
      <p:pic>
        <p:nvPicPr>
          <p:cNvPr id="27" name="Picture 26"/>
          <p:cNvPicPr>
            <a:picLocks noChangeAspect="1"/>
          </p:cNvPicPr>
          <p:nvPr/>
        </p:nvPicPr>
        <p:blipFill>
          <a:blip r:embed="rId19"/>
          <a:stretch>
            <a:fillRect/>
          </a:stretch>
        </p:blipFill>
        <p:spPr>
          <a:xfrm>
            <a:off x="6078049" y="5450577"/>
            <a:ext cx="838611" cy="119763"/>
          </a:xfrm>
          <a:prstGeom prst="rect">
            <a:avLst/>
          </a:prstGeom>
        </p:spPr>
      </p:pic>
    </p:spTree>
    <p:extLst>
      <p:ext uri="{BB962C8B-B14F-4D97-AF65-F5344CB8AC3E}">
        <p14:creationId xmlns:p14="http://schemas.microsoft.com/office/powerpoint/2010/main" val="33329685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56</a:t>
            </a:fld>
            <a:endParaRPr lang="en-US" dirty="0"/>
          </a:p>
        </p:txBody>
      </p:sp>
      <p:pic>
        <p:nvPicPr>
          <p:cNvPr id="5" name="Picture 4"/>
          <p:cNvPicPr>
            <a:picLocks noChangeAspect="1"/>
          </p:cNvPicPr>
          <p:nvPr/>
        </p:nvPicPr>
        <p:blipFill>
          <a:blip r:embed="rId3"/>
          <a:stretch>
            <a:fillRect/>
          </a:stretch>
        </p:blipFill>
        <p:spPr>
          <a:xfrm>
            <a:off x="594260" y="1376363"/>
            <a:ext cx="2732087" cy="1996133"/>
          </a:xfrm>
          <a:prstGeom prst="rect">
            <a:avLst/>
          </a:prstGeom>
        </p:spPr>
      </p:pic>
      <mc:AlternateContent xmlns:mc="http://schemas.openxmlformats.org/markup-compatibility/2006">
        <mc:Choice xmlns:a14="http://schemas.microsoft.com/office/drawing/2010/main" Requires="a14">
          <p:sp>
            <p:nvSpPr>
              <p:cNvPr id="6" name="TextBox 5"/>
              <p:cNvSpPr txBox="1"/>
              <p:nvPr/>
            </p:nvSpPr>
            <p:spPr>
              <a:xfrm>
                <a:off x="3717165" y="1722582"/>
                <a:ext cx="4941289"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pt-PT" b="0" i="1" smtClean="0">
                              <a:latin typeface="Cambria Math" panose="02040503050406030204" pitchFamily="18" charset="0"/>
                            </a:rPr>
                          </m:ctrlPr>
                        </m:sSubPr>
                        <m:e>
                          <m:r>
                            <a:rPr lang="pt-PT" i="1" smtClean="0">
                              <a:latin typeface="Cambria Math" panose="02040503050406030204" pitchFamily="18" charset="0"/>
                            </a:rPr>
                            <m:t>𝑛</m:t>
                          </m:r>
                        </m:e>
                        <m:sub>
                          <m:r>
                            <a:rPr lang="pt-PT" b="0" i="1" smtClean="0">
                              <a:latin typeface="Cambria Math" panose="02040503050406030204" pitchFamily="18" charset="0"/>
                            </a:rPr>
                            <m:t>𝑎𝑖𝑟</m:t>
                          </m:r>
                        </m:sub>
                      </m:sSub>
                      <m:r>
                        <a:rPr lang="pt-PT" i="1" smtClean="0">
                          <a:latin typeface="Cambria Math" panose="02040503050406030204" pitchFamily="18" charset="0"/>
                        </a:rPr>
                        <m:t>=1.0003</m:t>
                      </m:r>
                      <m:r>
                        <a:rPr lang="pt-PT" b="0" i="1" smtClean="0">
                          <a:latin typeface="Cambria Math" panose="02040503050406030204" pitchFamily="18" charset="0"/>
                        </a:rPr>
                        <m:t> </m:t>
                      </m:r>
                      <m:r>
                        <a:rPr lang="pt-PT" i="1">
                          <a:latin typeface="Cambria Math" panose="02040503050406030204" pitchFamily="18" charset="0"/>
                          <a:ea typeface="Cambria Math" panose="02040503050406030204" pitchFamily="18" charset="0"/>
                        </a:rPr>
                        <m:t>→</m:t>
                      </m:r>
                      <m:r>
                        <a:rPr lang="pt-PT" i="1">
                          <a:latin typeface="Cambria Math" panose="02040503050406030204" pitchFamily="18" charset="0"/>
                          <a:ea typeface="Cambria Math" panose="02040503050406030204" pitchFamily="18" charset="0"/>
                        </a:rPr>
                        <m:t>𝑣</m:t>
                      </m:r>
                      <m:r>
                        <a:rPr lang="pt-PT" i="1">
                          <a:latin typeface="Cambria Math" panose="02040503050406030204" pitchFamily="18" charset="0"/>
                          <a:ea typeface="Cambria Math" panose="02040503050406030204" pitchFamily="18" charset="0"/>
                        </a:rPr>
                        <m:t>=0.9997</m:t>
                      </m:r>
                      <m:r>
                        <a:rPr lang="pt-PT" i="1">
                          <a:latin typeface="Cambria Math" panose="02040503050406030204" pitchFamily="18" charset="0"/>
                          <a:ea typeface="Cambria Math" panose="02040503050406030204" pitchFamily="18" charset="0"/>
                        </a:rPr>
                        <m:t>𝑐</m:t>
                      </m:r>
                      <m:r>
                        <a:rPr lang="pt-PT" i="1" smtClean="0">
                          <a:latin typeface="Cambria Math" panose="02040503050406030204" pitchFamily="18" charset="0"/>
                          <a:ea typeface="Cambria Math" panose="02040503050406030204" pitchFamily="18" charset="0"/>
                        </a:rPr>
                        <m:t>→</m:t>
                      </m:r>
                      <m:sSub>
                        <m:sSubPr>
                          <m:ctrlPr>
                            <a:rPr lang="pt-PT" b="0" i="1" smtClean="0">
                              <a:latin typeface="Cambria Math" panose="02040503050406030204" pitchFamily="18" charset="0"/>
                              <a:ea typeface="Cambria Math" panose="02040503050406030204" pitchFamily="18" charset="0"/>
                            </a:rPr>
                          </m:ctrlPr>
                        </m:sSubPr>
                        <m:e>
                          <m:r>
                            <a:rPr lang="pt-PT" b="0" i="1" smtClean="0">
                              <a:latin typeface="Cambria Math" panose="02040503050406030204" pitchFamily="18" charset="0"/>
                              <a:ea typeface="Cambria Math" panose="02040503050406030204" pitchFamily="18" charset="0"/>
                            </a:rPr>
                            <m:t>𝐸</m:t>
                          </m:r>
                        </m:e>
                        <m:sub>
                          <m:r>
                            <a:rPr lang="pt-PT" b="0" i="1" smtClean="0">
                              <a:latin typeface="Cambria Math" panose="02040503050406030204" pitchFamily="18" charset="0"/>
                              <a:ea typeface="Cambria Math" panose="02040503050406030204" pitchFamily="18" charset="0"/>
                            </a:rPr>
                            <m:t>𝑡h</m:t>
                          </m:r>
                        </m:sub>
                      </m:sSub>
                      <m:r>
                        <a:rPr lang="pt-PT" i="1">
                          <a:latin typeface="Cambria Math" panose="02040503050406030204" pitchFamily="18" charset="0"/>
                          <a:ea typeface="Cambria Math" panose="02040503050406030204" pitchFamily="18" charset="0"/>
                        </a:rPr>
                        <m:t>~20.35 </m:t>
                      </m:r>
                      <m:r>
                        <a:rPr lang="pt-PT" i="1">
                          <a:latin typeface="Cambria Math" panose="02040503050406030204" pitchFamily="18" charset="0"/>
                          <a:ea typeface="Cambria Math" panose="02040503050406030204" pitchFamily="18" charset="0"/>
                        </a:rPr>
                        <m:t>𝑀𝑒𝑉</m:t>
                      </m:r>
                    </m:oMath>
                  </m:oMathPara>
                </a14:m>
                <a:endParaRPr lang="en-US" dirty="0"/>
              </a:p>
            </p:txBody>
          </p:sp>
        </mc:Choice>
        <mc:Fallback>
          <p:sp>
            <p:nvSpPr>
              <p:cNvPr id="6" name="TextBox 5"/>
              <p:cNvSpPr txBox="1">
                <a:spLocks noRot="1" noChangeAspect="1" noMove="1" noResize="1" noEditPoints="1" noAdjustHandles="1" noChangeArrowheads="1" noChangeShapeType="1" noTextEdit="1"/>
              </p:cNvSpPr>
              <p:nvPr/>
            </p:nvSpPr>
            <p:spPr>
              <a:xfrm>
                <a:off x="3717165" y="1722582"/>
                <a:ext cx="4941289" cy="276999"/>
              </a:xfrm>
              <a:prstGeom prst="rect">
                <a:avLst/>
              </a:prstGeom>
              <a:blipFill rotWithShape="0">
                <a:blip r:embed="rId4"/>
                <a:stretch>
                  <a:fillRect l="-247" r="-617" b="-177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3600151" y="2205038"/>
                <a:ext cx="5175315" cy="523220"/>
              </a:xfrm>
              <a:prstGeom prst="rect">
                <a:avLst/>
              </a:prstGeom>
              <a:noFill/>
            </p:spPr>
            <p:txBody>
              <a:bodyPr wrap="square" rtlCol="0">
                <a:spAutoFit/>
              </a:bodyPr>
              <a:lstStyle/>
              <a:p>
                <a:r>
                  <a:rPr lang="en-US" sz="1400" dirty="0" smtClean="0"/>
                  <a:t>I considered </a:t>
                </a:r>
                <a14:m>
                  <m:oMath xmlns:m="http://schemas.openxmlformats.org/officeDocument/2006/math">
                    <m:r>
                      <a:rPr lang="pt-PT" sz="1400" b="0" i="1" smtClean="0">
                        <a:latin typeface="Cambria Math" panose="02040503050406030204" pitchFamily="18" charset="0"/>
                      </a:rPr>
                      <m:t>𝛽</m:t>
                    </m:r>
                    <m:r>
                      <a:rPr lang="pt-PT" sz="1400" b="0" i="1" smtClean="0">
                        <a:latin typeface="Cambria Math" panose="02040503050406030204" pitchFamily="18" charset="0"/>
                        <a:ea typeface="Cambria Math" panose="02040503050406030204" pitchFamily="18" charset="0"/>
                      </a:rPr>
                      <m:t>≈1</m:t>
                    </m:r>
                  </m:oMath>
                </a14:m>
                <a:r>
                  <a:rPr lang="en-US" sz="1400" dirty="0" smtClean="0"/>
                  <a:t> </a:t>
                </a:r>
              </a:p>
              <a:p>
                <a:r>
                  <a:rPr lang="en-GB" sz="1400" dirty="0"/>
                  <a:t>the Cherenkov flux saturates </a:t>
                </a:r>
                <a:r>
                  <a:rPr lang="en-GB" sz="1400" dirty="0" smtClean="0"/>
                  <a:t>quickly with </a:t>
                </a:r>
                <a:r>
                  <a:rPr lang="en-GB" sz="1400" dirty="0"/>
                  <a:t>the electron energy, </a:t>
                </a:r>
                <a:endParaRPr lang="en-US" sz="1400" dirty="0"/>
              </a:p>
            </p:txBody>
          </p:sp>
        </mc:Choice>
        <mc:Fallback>
          <p:sp>
            <p:nvSpPr>
              <p:cNvPr id="8" name="TextBox 7"/>
              <p:cNvSpPr txBox="1">
                <a:spLocks noRot="1" noChangeAspect="1" noMove="1" noResize="1" noEditPoints="1" noAdjustHandles="1" noChangeArrowheads="1" noChangeShapeType="1" noTextEdit="1"/>
              </p:cNvSpPr>
              <p:nvPr/>
            </p:nvSpPr>
            <p:spPr>
              <a:xfrm>
                <a:off x="3600151" y="2205038"/>
                <a:ext cx="5175315" cy="523220"/>
              </a:xfrm>
              <a:prstGeom prst="rect">
                <a:avLst/>
              </a:prstGeom>
              <a:blipFill rotWithShape="0">
                <a:blip r:embed="rId5"/>
                <a:stretch>
                  <a:fillRect l="-353" t="-2326" b="-104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p:cNvSpPr txBox="1"/>
              <p:nvPr/>
            </p:nvSpPr>
            <p:spPr>
              <a:xfrm>
                <a:off x="9475619" y="2766228"/>
                <a:ext cx="5175315" cy="954107"/>
              </a:xfrm>
              <a:prstGeom prst="rect">
                <a:avLst/>
              </a:prstGeom>
              <a:noFill/>
            </p:spPr>
            <p:txBody>
              <a:bodyPr wrap="square" rtlCol="0">
                <a:spAutoFit/>
              </a:bodyPr>
              <a:lstStyle/>
              <a:p>
                <a:r>
                  <a:rPr lang="en-US" sz="1400" dirty="0" smtClean="0"/>
                  <a:t>I considered </a:t>
                </a:r>
                <a14:m>
                  <m:oMath xmlns:m="http://schemas.openxmlformats.org/officeDocument/2006/math">
                    <m:r>
                      <a:rPr lang="pt-PT" sz="1400" b="0" i="1" smtClean="0">
                        <a:latin typeface="Cambria Math" panose="02040503050406030204" pitchFamily="18" charset="0"/>
                      </a:rPr>
                      <m:t>𝛽</m:t>
                    </m:r>
                    <m:r>
                      <a:rPr lang="pt-PT" sz="1400" b="0" i="1" smtClean="0">
                        <a:latin typeface="Cambria Math" panose="02040503050406030204" pitchFamily="18" charset="0"/>
                        <a:ea typeface="Cambria Math" panose="02040503050406030204" pitchFamily="18" charset="0"/>
                      </a:rPr>
                      <m:t>≈1</m:t>
                    </m:r>
                  </m:oMath>
                </a14:m>
                <a:r>
                  <a:rPr lang="en-US" sz="1400" dirty="0" smtClean="0"/>
                  <a:t> </a:t>
                </a:r>
              </a:p>
              <a:p>
                <a:r>
                  <a:rPr lang="en-GB" sz="1400" dirty="0"/>
                  <a:t>the Cherenkov flux saturates </a:t>
                </a:r>
                <a:r>
                  <a:rPr lang="en-GB" sz="1400" dirty="0" smtClean="0"/>
                  <a:t>quickly with </a:t>
                </a:r>
                <a:r>
                  <a:rPr lang="en-GB" sz="1400" dirty="0"/>
                  <a:t>the electron energy, reaching ∼90% of its maximum value at </a:t>
                </a:r>
                <a14:m>
                  <m:oMath xmlns:m="http://schemas.openxmlformats.org/officeDocument/2006/math">
                    <m:r>
                      <a:rPr lang="en-GB" sz="1400" i="1" dirty="0" smtClean="0">
                        <a:latin typeface="Cambria Math" panose="02040503050406030204" pitchFamily="18" charset="0"/>
                      </a:rPr>
                      <m:t>𝐸</m:t>
                    </m:r>
                    <m:r>
                      <a:rPr lang="en-GB" sz="1400" i="1" dirty="0" smtClean="0">
                        <a:latin typeface="Cambria Math" panose="02040503050406030204" pitchFamily="18" charset="0"/>
                        <a:ea typeface="Cambria Math" panose="02040503050406030204" pitchFamily="18" charset="0"/>
                      </a:rPr>
                      <m:t>~</m:t>
                    </m:r>
                    <m:r>
                      <a:rPr lang="en-GB" sz="1400" i="1" dirty="0" smtClean="0">
                        <a:latin typeface="Cambria Math" panose="02040503050406030204" pitchFamily="18" charset="0"/>
                      </a:rPr>
                      <m:t>3</m:t>
                    </m:r>
                    <m:sSub>
                      <m:sSubPr>
                        <m:ctrlPr>
                          <a:rPr lang="pt-PT" sz="1400" b="0" i="1" dirty="0" smtClean="0">
                            <a:latin typeface="Cambria Math" panose="02040503050406030204" pitchFamily="18" charset="0"/>
                          </a:rPr>
                        </m:ctrlPr>
                      </m:sSubPr>
                      <m:e>
                        <m:r>
                          <a:rPr lang="en-GB" sz="1400" i="1" dirty="0" smtClean="0">
                            <a:latin typeface="Cambria Math" panose="02040503050406030204" pitchFamily="18" charset="0"/>
                          </a:rPr>
                          <m:t>𝐸</m:t>
                        </m:r>
                      </m:e>
                      <m:sub>
                        <m:r>
                          <a:rPr lang="en-GB" sz="1400" i="1" dirty="0">
                            <a:latin typeface="Cambria Math" panose="02040503050406030204" pitchFamily="18" charset="0"/>
                          </a:rPr>
                          <m:t>𝑡h𝑟</m:t>
                        </m:r>
                      </m:sub>
                    </m:sSub>
                  </m:oMath>
                </a14:m>
                <a:r>
                  <a:rPr lang="en-GB" sz="1400" dirty="0" smtClean="0"/>
                  <a:t> , </a:t>
                </a:r>
                <a:r>
                  <a:rPr lang="en-GB" sz="1400" dirty="0"/>
                  <a:t>where </a:t>
                </a:r>
                <a14:m>
                  <m:oMath xmlns:m="http://schemas.openxmlformats.org/officeDocument/2006/math">
                    <m:sSub>
                      <m:sSubPr>
                        <m:ctrlPr>
                          <a:rPr lang="pt-PT" sz="1400" b="0" i="1" dirty="0" smtClean="0">
                            <a:latin typeface="Cambria Math" panose="02040503050406030204" pitchFamily="18" charset="0"/>
                          </a:rPr>
                        </m:ctrlPr>
                      </m:sSubPr>
                      <m:e>
                        <m:r>
                          <a:rPr lang="en-GB" sz="1400" i="1" dirty="0" smtClean="0">
                            <a:latin typeface="Cambria Math" panose="02040503050406030204" pitchFamily="18" charset="0"/>
                          </a:rPr>
                          <m:t>𝑘</m:t>
                        </m:r>
                      </m:e>
                      <m:sub>
                        <m:r>
                          <a:rPr lang="en-GB" sz="1400" i="1" dirty="0">
                            <a:latin typeface="Cambria Math" panose="02040503050406030204" pitchFamily="18" charset="0"/>
                          </a:rPr>
                          <m:t>𝑐h</m:t>
                        </m:r>
                      </m:sub>
                    </m:sSub>
                    <m:r>
                      <a:rPr lang="en-GB" sz="1400" i="1" dirty="0">
                        <a:latin typeface="Cambria Math" panose="02040503050406030204" pitchFamily="18" charset="0"/>
                      </a:rPr>
                      <m:t>=</m:t>
                    </m:r>
                    <m:r>
                      <a:rPr lang="en-GB" sz="1400" i="1" dirty="0" smtClean="0">
                        <a:latin typeface="Cambria Math" panose="02040503050406030204" pitchFamily="18" charset="0"/>
                      </a:rPr>
                      <m:t>172</m:t>
                    </m:r>
                  </m:oMath>
                </a14:m>
                <a:r>
                  <a:rPr lang="en-GB" sz="1400" dirty="0"/>
                  <a:t> photons/(g cm</a:t>
                </a:r>
                <a:r>
                  <a:rPr lang="en-GB" sz="1400" baseline="30000" dirty="0"/>
                  <a:t>−2</a:t>
                </a:r>
                <a:r>
                  <a:rPr lang="en-GB" sz="1400" dirty="0"/>
                  <a:t>) in the (300–400) nm wavelength band.</a:t>
                </a:r>
                <a:endParaRPr lang="en-US" sz="1400" dirty="0"/>
              </a:p>
            </p:txBody>
          </p:sp>
        </mc:Choice>
        <mc:Fallback>
          <p:sp>
            <p:nvSpPr>
              <p:cNvPr id="9" name="TextBox 8"/>
              <p:cNvSpPr txBox="1">
                <a:spLocks noRot="1" noChangeAspect="1" noMove="1" noResize="1" noEditPoints="1" noAdjustHandles="1" noChangeArrowheads="1" noChangeShapeType="1" noTextEdit="1"/>
              </p:cNvSpPr>
              <p:nvPr/>
            </p:nvSpPr>
            <p:spPr>
              <a:xfrm>
                <a:off x="9475619" y="2766228"/>
                <a:ext cx="5175315" cy="954107"/>
              </a:xfrm>
              <a:prstGeom prst="rect">
                <a:avLst/>
              </a:prstGeom>
              <a:blipFill rotWithShape="0">
                <a:blip r:embed="rId6"/>
                <a:stretch>
                  <a:fillRect l="-353" t="-1282" b="-5769"/>
                </a:stretch>
              </a:blipFill>
            </p:spPr>
            <p:txBody>
              <a:bodyPr/>
              <a:lstStyle/>
              <a:p>
                <a:r>
                  <a:rPr lang="en-US">
                    <a:noFill/>
                  </a:rPr>
                  <a:t> </a:t>
                </a:r>
              </a:p>
            </p:txBody>
          </p:sp>
        </mc:Fallback>
      </mc:AlternateContent>
    </p:spTree>
    <p:extLst>
      <p:ext uri="{BB962C8B-B14F-4D97-AF65-F5344CB8AC3E}">
        <p14:creationId xmlns:p14="http://schemas.microsoft.com/office/powerpoint/2010/main" val="31551259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Light Detected in the Telescope</a:t>
            </a:r>
            <a:endParaRPr lang="en-GB" dirty="0"/>
          </a:p>
        </p:txBody>
      </p:sp>
      <p:sp>
        <p:nvSpPr>
          <p:cNvPr id="17" name="Slide Number Placeholder 3"/>
          <p:cNvSpPr>
            <a:spLocks noGrp="1"/>
          </p:cNvSpPr>
          <p:nvPr>
            <p:ph type="sldNum" sz="quarter" idx="4294967295"/>
          </p:nvPr>
        </p:nvSpPr>
        <p:spPr>
          <a:xfrm>
            <a:off x="8424863" y="6632575"/>
            <a:ext cx="468312" cy="225425"/>
          </a:xfrm>
          <a:prstGeom prst="rect">
            <a:avLst/>
          </a:prstGeom>
        </p:spPr>
        <p:txBody>
          <a:bodyPr/>
          <a:lstStyle/>
          <a:p>
            <a:fld id="{8745C66F-FC7B-4C52-931F-EAABACA1CBDF}" type="slidenum">
              <a:rPr lang="en-US" smtClean="0"/>
              <a:pPr/>
              <a:t>57</a:t>
            </a:fld>
            <a:endParaRPr lang="en-US" dirty="0"/>
          </a:p>
        </p:txBody>
      </p:sp>
      <p:pic>
        <p:nvPicPr>
          <p:cNvPr id="41985" name="Picture 1" descr="C:\Users\João\Documents\LIP\Jornadas\FC\FC\Camarafluor.png"/>
          <p:cNvPicPr>
            <a:picLocks noChangeAspect="1" noChangeArrowheads="1"/>
          </p:cNvPicPr>
          <p:nvPr/>
        </p:nvPicPr>
        <p:blipFill>
          <a:blip r:embed="rId3" cstate="print"/>
          <a:srcRect/>
          <a:stretch>
            <a:fillRect/>
          </a:stretch>
        </p:blipFill>
        <p:spPr bwMode="auto">
          <a:xfrm>
            <a:off x="4752020" y="1094794"/>
            <a:ext cx="3924436" cy="2478222"/>
          </a:xfrm>
          <a:prstGeom prst="rect">
            <a:avLst/>
          </a:prstGeom>
          <a:noFill/>
        </p:spPr>
      </p:pic>
      <p:pic>
        <p:nvPicPr>
          <p:cNvPr id="41986" name="Picture 2" descr="C:\Users\João\Documents\LIP\Jornadas\FC\FC\pixelfluor.png"/>
          <p:cNvPicPr>
            <a:picLocks noChangeAspect="1" noChangeArrowheads="1"/>
          </p:cNvPicPr>
          <p:nvPr/>
        </p:nvPicPr>
        <p:blipFill>
          <a:blip r:embed="rId4" cstate="print"/>
          <a:srcRect/>
          <a:stretch>
            <a:fillRect/>
          </a:stretch>
        </p:blipFill>
        <p:spPr bwMode="auto">
          <a:xfrm>
            <a:off x="395537" y="1340068"/>
            <a:ext cx="3744415" cy="2202998"/>
          </a:xfrm>
          <a:prstGeom prst="rect">
            <a:avLst/>
          </a:prstGeom>
          <a:noFill/>
        </p:spPr>
      </p:pic>
      <p:sp>
        <p:nvSpPr>
          <p:cNvPr id="14" name="TextBox 13"/>
          <p:cNvSpPr txBox="1"/>
          <p:nvPr/>
        </p:nvSpPr>
        <p:spPr>
          <a:xfrm>
            <a:off x="4788024" y="900256"/>
            <a:ext cx="2880320" cy="369332"/>
          </a:xfrm>
          <a:prstGeom prst="rect">
            <a:avLst/>
          </a:prstGeom>
          <a:noFill/>
        </p:spPr>
        <p:txBody>
          <a:bodyPr wrap="square" rtlCol="0">
            <a:spAutoFit/>
          </a:bodyPr>
          <a:lstStyle/>
          <a:p>
            <a:r>
              <a:rPr lang="en-GB" b="1" dirty="0">
                <a:solidFill>
                  <a:srgbClr val="540000"/>
                </a:solidFill>
                <a:effectLst>
                  <a:outerShdw blurRad="38100" dist="38100" dir="2700000" algn="tl">
                    <a:srgbClr val="000000">
                      <a:alpha val="43137"/>
                    </a:srgbClr>
                  </a:outerShdw>
                </a:effectLst>
              </a:rPr>
              <a:t>One typical event:</a:t>
            </a:r>
          </a:p>
        </p:txBody>
      </p:sp>
      <p:sp>
        <p:nvSpPr>
          <p:cNvPr id="15" name="TextBox 14"/>
          <p:cNvSpPr txBox="1"/>
          <p:nvPr/>
        </p:nvSpPr>
        <p:spPr>
          <a:xfrm>
            <a:off x="1223628" y="1814874"/>
            <a:ext cx="2880320" cy="338554"/>
          </a:xfrm>
          <a:prstGeom prst="rect">
            <a:avLst/>
          </a:prstGeom>
          <a:noFill/>
        </p:spPr>
        <p:txBody>
          <a:bodyPr wrap="square" rtlCol="0">
            <a:spAutoFit/>
          </a:bodyPr>
          <a:lstStyle/>
          <a:p>
            <a:r>
              <a:rPr lang="en-GB" sz="1600" b="1" dirty="0" smtClean="0">
                <a:solidFill>
                  <a:schemeClr val="tx2">
                    <a:lumMod val="50000"/>
                  </a:schemeClr>
                </a:solidFill>
                <a:effectLst>
                  <a:outerShdw blurRad="38100" dist="38100" dir="2700000" algn="tl">
                    <a:srgbClr val="000000">
                      <a:alpha val="43137"/>
                    </a:srgbClr>
                  </a:outerShdw>
                </a:effectLst>
              </a:rPr>
              <a:t>Time signal in one pixel</a:t>
            </a:r>
          </a:p>
        </p:txBody>
      </p:sp>
      <p:sp>
        <p:nvSpPr>
          <p:cNvPr id="16" name="Left Arrow 15"/>
          <p:cNvSpPr/>
          <p:nvPr/>
        </p:nvSpPr>
        <p:spPr>
          <a:xfrm rot="10288896" flipH="1" flipV="1">
            <a:off x="2762795" y="2570883"/>
            <a:ext cx="4202313" cy="91798"/>
          </a:xfrm>
          <a:prstGeom prst="leftArrow">
            <a:avLst/>
          </a:prstGeom>
          <a:solidFill>
            <a:srgbClr val="25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3"/>
          <p:cNvPicPr>
            <a:picLocks noChangeAspect="1" noChangeArrowheads="1"/>
          </p:cNvPicPr>
          <p:nvPr/>
        </p:nvPicPr>
        <p:blipFill>
          <a:blip r:embed="rId5" cstate="print"/>
          <a:srcRect/>
          <a:stretch>
            <a:fillRect/>
          </a:stretch>
        </p:blipFill>
        <p:spPr bwMode="auto">
          <a:xfrm>
            <a:off x="3307669" y="944724"/>
            <a:ext cx="1119869" cy="883069"/>
          </a:xfrm>
          <a:prstGeom prst="rect">
            <a:avLst/>
          </a:prstGeom>
          <a:noFill/>
          <a:ln w="9525">
            <a:noFill/>
            <a:miter lim="800000"/>
            <a:headEnd/>
            <a:tailEnd/>
          </a:ln>
        </p:spPr>
      </p:pic>
      <p:pic>
        <p:nvPicPr>
          <p:cNvPr id="21" name="Picture 7"/>
          <p:cNvPicPr>
            <a:picLocks noChangeAspect="1" noChangeArrowheads="1"/>
          </p:cNvPicPr>
          <p:nvPr/>
        </p:nvPicPr>
        <p:blipFill>
          <a:blip r:embed="rId6" cstate="print"/>
          <a:srcRect/>
          <a:stretch>
            <a:fillRect/>
          </a:stretch>
        </p:blipFill>
        <p:spPr bwMode="auto">
          <a:xfrm>
            <a:off x="683569" y="4272938"/>
            <a:ext cx="3370882" cy="2249591"/>
          </a:xfrm>
          <a:prstGeom prst="rect">
            <a:avLst/>
          </a:prstGeom>
          <a:noFill/>
          <a:ln w="9525">
            <a:noFill/>
            <a:miter lim="800000"/>
            <a:headEnd/>
            <a:tailEnd/>
          </a:ln>
        </p:spPr>
      </p:pic>
      <p:pic>
        <p:nvPicPr>
          <p:cNvPr id="22" name="Picture 9"/>
          <p:cNvPicPr>
            <a:picLocks noChangeAspect="1" noChangeArrowheads="1"/>
          </p:cNvPicPr>
          <p:nvPr/>
        </p:nvPicPr>
        <p:blipFill>
          <a:blip r:embed="rId7" cstate="print"/>
          <a:srcRect/>
          <a:stretch>
            <a:fillRect/>
          </a:stretch>
        </p:blipFill>
        <p:spPr bwMode="auto">
          <a:xfrm>
            <a:off x="4932040" y="4221088"/>
            <a:ext cx="3492388" cy="2340260"/>
          </a:xfrm>
          <a:prstGeom prst="rect">
            <a:avLst/>
          </a:prstGeom>
          <a:noFill/>
          <a:ln w="9525">
            <a:noFill/>
            <a:miter lim="800000"/>
            <a:headEnd/>
            <a:tailEnd/>
          </a:ln>
        </p:spPr>
      </p:pic>
      <p:pic>
        <p:nvPicPr>
          <p:cNvPr id="23" name="Picture 8"/>
          <p:cNvPicPr>
            <a:picLocks noChangeAspect="1" noChangeArrowheads="1"/>
          </p:cNvPicPr>
          <p:nvPr/>
        </p:nvPicPr>
        <p:blipFill>
          <a:blip r:embed="rId8" cstate="print"/>
          <a:srcRect/>
          <a:stretch>
            <a:fillRect/>
          </a:stretch>
        </p:blipFill>
        <p:spPr bwMode="auto">
          <a:xfrm>
            <a:off x="683568" y="4257092"/>
            <a:ext cx="3370882" cy="2263607"/>
          </a:xfrm>
          <a:prstGeom prst="rect">
            <a:avLst/>
          </a:prstGeom>
          <a:noFill/>
          <a:ln w="9525">
            <a:noFill/>
            <a:miter lim="800000"/>
            <a:headEnd/>
            <a:tailEnd/>
          </a:ln>
        </p:spPr>
      </p:pic>
      <p:pic>
        <p:nvPicPr>
          <p:cNvPr id="24" name="Picture 10"/>
          <p:cNvPicPr>
            <a:picLocks noChangeAspect="1" noChangeArrowheads="1"/>
          </p:cNvPicPr>
          <p:nvPr/>
        </p:nvPicPr>
        <p:blipFill>
          <a:blip r:embed="rId9" cstate="print"/>
          <a:srcRect/>
          <a:stretch>
            <a:fillRect/>
          </a:stretch>
        </p:blipFill>
        <p:spPr bwMode="auto">
          <a:xfrm>
            <a:off x="4968044" y="4257092"/>
            <a:ext cx="3542903" cy="2286654"/>
          </a:xfrm>
          <a:prstGeom prst="rect">
            <a:avLst/>
          </a:prstGeom>
          <a:noFill/>
          <a:ln w="9525">
            <a:noFill/>
            <a:miter lim="800000"/>
            <a:headEnd/>
            <a:tailEnd/>
          </a:ln>
        </p:spPr>
      </p:pic>
      <p:sp>
        <p:nvSpPr>
          <p:cNvPr id="25" name="TextBox 24"/>
          <p:cNvSpPr txBox="1"/>
          <p:nvPr/>
        </p:nvSpPr>
        <p:spPr>
          <a:xfrm>
            <a:off x="647564" y="3923764"/>
            <a:ext cx="2952328" cy="369332"/>
          </a:xfrm>
          <a:prstGeom prst="rect">
            <a:avLst/>
          </a:prstGeom>
          <a:noFill/>
        </p:spPr>
        <p:txBody>
          <a:bodyPr wrap="square" rtlCol="0">
            <a:spAutoFit/>
          </a:bodyPr>
          <a:lstStyle/>
          <a:p>
            <a:pPr indent="179388">
              <a:buClr>
                <a:srgbClr val="540000"/>
              </a:buClr>
              <a:buSzPct val="75000"/>
              <a:buFont typeface="Wingdings" pitchFamily="2" charset="2"/>
              <a:buChar char="q"/>
            </a:pPr>
            <a:r>
              <a:rPr lang="en-GB" b="1" dirty="0" smtClean="0">
                <a:solidFill>
                  <a:srgbClr val="540000"/>
                </a:solidFill>
                <a:effectLst>
                  <a:outerShdw blurRad="38100" dist="38100" dir="2700000" algn="tl">
                    <a:srgbClr val="000000">
                      <a:alpha val="43137"/>
                    </a:srgbClr>
                  </a:outerShdw>
                </a:effectLst>
              </a:rPr>
              <a:t>Fluorescence rich event</a:t>
            </a:r>
            <a:endParaRPr lang="en-GB" b="1" dirty="0">
              <a:solidFill>
                <a:srgbClr val="540000"/>
              </a:solidFill>
              <a:effectLst>
                <a:outerShdw blurRad="38100" dist="38100" dir="2700000" algn="tl">
                  <a:srgbClr val="000000">
                    <a:alpha val="43137"/>
                  </a:srgbClr>
                </a:outerShdw>
              </a:effectLst>
            </a:endParaRPr>
          </a:p>
        </p:txBody>
      </p:sp>
      <p:sp>
        <p:nvSpPr>
          <p:cNvPr id="26" name="TextBox 25"/>
          <p:cNvSpPr txBox="1"/>
          <p:nvPr/>
        </p:nvSpPr>
        <p:spPr>
          <a:xfrm>
            <a:off x="5004048" y="3933056"/>
            <a:ext cx="2952328" cy="369332"/>
          </a:xfrm>
          <a:prstGeom prst="rect">
            <a:avLst/>
          </a:prstGeom>
          <a:noFill/>
        </p:spPr>
        <p:txBody>
          <a:bodyPr wrap="square" rtlCol="0">
            <a:spAutoFit/>
          </a:bodyPr>
          <a:lstStyle/>
          <a:p>
            <a:pPr indent="179388">
              <a:buClr>
                <a:srgbClr val="540000"/>
              </a:buClr>
              <a:buSzPct val="75000"/>
              <a:buFont typeface="Wingdings" pitchFamily="2" charset="2"/>
              <a:buChar char="q"/>
            </a:pPr>
            <a:r>
              <a:rPr lang="en-GB" b="1" dirty="0" smtClean="0">
                <a:solidFill>
                  <a:srgbClr val="540000"/>
                </a:solidFill>
                <a:effectLst>
                  <a:outerShdw blurRad="38100" dist="38100" dir="2700000" algn="tl">
                    <a:srgbClr val="000000">
                      <a:alpha val="43137"/>
                    </a:srgbClr>
                  </a:outerShdw>
                </a:effectLst>
              </a:rPr>
              <a:t>Cherenkov rich event</a:t>
            </a:r>
            <a:endParaRPr lang="en-GB" b="1" dirty="0">
              <a:solidFill>
                <a:srgbClr val="540000"/>
              </a:solidFill>
              <a:effectLst>
                <a:outerShdw blurRad="38100" dist="38100" dir="2700000" algn="tl">
                  <a:srgbClr val="000000">
                    <a:alpha val="43137"/>
                  </a:srgbClr>
                </a:outerShdw>
              </a:effectLst>
            </a:endParaRPr>
          </a:p>
        </p:txBody>
      </p:sp>
      <p:cxnSp>
        <p:nvCxnSpPr>
          <p:cNvPr id="4" name="Straight Arrow Connector 3"/>
          <p:cNvCxnSpPr/>
          <p:nvPr/>
        </p:nvCxnSpPr>
        <p:spPr>
          <a:xfrm>
            <a:off x="2040483" y="3429000"/>
            <a:ext cx="655447" cy="0"/>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583668" y="3434516"/>
            <a:ext cx="2340260" cy="276999"/>
          </a:xfrm>
          <a:prstGeom prst="rect">
            <a:avLst/>
          </a:prstGeom>
          <a:noFill/>
        </p:spPr>
        <p:txBody>
          <a:bodyPr wrap="square" rtlCol="0">
            <a:spAutoFit/>
          </a:bodyPr>
          <a:lstStyle/>
          <a:p>
            <a:pPr>
              <a:buClr>
                <a:srgbClr val="254159"/>
              </a:buClr>
              <a:buSzPct val="75000"/>
            </a:pPr>
            <a:r>
              <a:rPr lang="en-GB" sz="1200" dirty="0" smtClean="0">
                <a:solidFill>
                  <a:schemeClr val="tx2">
                    <a:lumMod val="50000"/>
                  </a:schemeClr>
                </a:solidFill>
              </a:rPr>
              <a:t>Shower Length in Time</a:t>
            </a:r>
          </a:p>
        </p:txBody>
      </p:sp>
      <p:sp>
        <p:nvSpPr>
          <p:cNvPr id="28" name="Rectangle 27"/>
          <p:cNvSpPr/>
          <p:nvPr/>
        </p:nvSpPr>
        <p:spPr>
          <a:xfrm>
            <a:off x="863600" y="-51574"/>
            <a:ext cx="2359428" cy="276999"/>
          </a:xfrm>
          <a:prstGeom prst="rect">
            <a:avLst/>
          </a:prstGeom>
        </p:spPr>
        <p:txBody>
          <a:bodyPr wrap="none">
            <a:spAutoFit/>
          </a:bodyPr>
          <a:lstStyle/>
          <a:p>
            <a:pPr>
              <a:spcBef>
                <a:spcPts val="1200"/>
              </a:spcBef>
              <a:spcAft>
                <a:spcPts val="1200"/>
              </a:spcAft>
            </a:pPr>
            <a:r>
              <a:rPr lang="en-US" sz="1200" b="1" dirty="0" smtClean="0">
                <a:solidFill>
                  <a:schemeClr val="bg1"/>
                </a:solidFill>
                <a:effectLst>
                  <a:outerShdw blurRad="38100" dist="38100" dir="2700000" algn="tl">
                    <a:srgbClr val="000000">
                      <a:alpha val="43137"/>
                    </a:srgbClr>
                  </a:outerShdw>
                </a:effectLst>
                <a:latin typeface="+mj-lt"/>
              </a:rPr>
              <a:t>2. Extensive Air Showers structure</a:t>
            </a:r>
          </a:p>
        </p:txBody>
      </p:sp>
    </p:spTree>
    <p:extLst>
      <p:ext uri="{BB962C8B-B14F-4D97-AF65-F5344CB8AC3E}">
        <p14:creationId xmlns:p14="http://schemas.microsoft.com/office/powerpoint/2010/main" val="31278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lide(fromRight)">
                                      <p:cBhvr>
                                        <p:cTn id="7" dur="300"/>
                                        <p:tgtEl>
                                          <p:spTgt spid="16"/>
                                        </p:tgtEl>
                                      </p:cBhvr>
                                    </p:animEffect>
                                  </p:childTnLst>
                                </p:cTn>
                              </p:par>
                              <p:par>
                                <p:cTn id="8" presetID="1" presetClass="entr" presetSubtype="0" fill="hold" nodeType="withEffect">
                                  <p:stCondLst>
                                    <p:cond delay="0"/>
                                  </p:stCondLst>
                                  <p:childTnLst>
                                    <p:set>
                                      <p:cBhvr>
                                        <p:cTn id="9" dur="1" fill="hold">
                                          <p:stCondLst>
                                            <p:cond delay="0"/>
                                          </p:stCondLst>
                                        </p:cTn>
                                        <p:tgtEl>
                                          <p:spTgt spid="4198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2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par>
                                <p:cTn id="26" presetID="1"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par>
                                <p:cTn id="35" presetID="22" presetClass="entr" presetSubtype="8"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FD event</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58</a:t>
            </a:fld>
            <a:endParaRPr lang="en-US" dirty="0"/>
          </a:p>
        </p:txBody>
      </p:sp>
      <p:pic>
        <p:nvPicPr>
          <p:cNvPr id="7" name="Picture 6"/>
          <p:cNvPicPr>
            <a:picLocks noChangeAspect="1"/>
          </p:cNvPicPr>
          <p:nvPr/>
        </p:nvPicPr>
        <p:blipFill>
          <a:blip r:embed="rId3"/>
          <a:stretch>
            <a:fillRect/>
          </a:stretch>
        </p:blipFill>
        <p:spPr>
          <a:xfrm>
            <a:off x="2142050" y="848405"/>
            <a:ext cx="4786876" cy="5761801"/>
          </a:xfrm>
          <a:prstGeom prst="rect">
            <a:avLst/>
          </a:prstGeom>
        </p:spPr>
      </p:pic>
    </p:spTree>
    <p:extLst>
      <p:ext uri="{BB962C8B-B14F-4D97-AF65-F5344CB8AC3E}">
        <p14:creationId xmlns:p14="http://schemas.microsoft.com/office/powerpoint/2010/main" val="20603889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8745C66F-FC7B-4C52-931F-EAABACA1CBDF}" type="slidenum">
              <a:rPr lang="en-US" smtClean="0"/>
              <a:pPr/>
              <a:t>59</a:t>
            </a:fld>
            <a:endParaRPr lang="en-US" dirty="0"/>
          </a:p>
        </p:txBody>
      </p:sp>
      <p:sp>
        <p:nvSpPr>
          <p:cNvPr id="6" name="Rounded Rectangle 5"/>
          <p:cNvSpPr/>
          <p:nvPr/>
        </p:nvSpPr>
        <p:spPr>
          <a:xfrm>
            <a:off x="468313" y="1076446"/>
            <a:ext cx="2776307" cy="1269590"/>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buFont typeface="Wingdings" panose="05000000000000000000" pitchFamily="2" charset="2"/>
              <a:buChar char="Ø"/>
              <a:tabLst>
                <a:tab pos="0" algn="l"/>
              </a:tabLst>
            </a:pPr>
            <a:r>
              <a:rPr lang="en-GB" sz="2000" dirty="0" smtClean="0">
                <a:solidFill>
                  <a:schemeClr val="bg1"/>
                </a:solidFill>
              </a:rPr>
              <a:t>SD calibration with electromagnetic signal</a:t>
            </a:r>
            <a:endParaRPr lang="en-GB" sz="2000" dirty="0">
              <a:solidFill>
                <a:schemeClr val="bg1"/>
              </a:solidFill>
            </a:endParaRPr>
          </a:p>
        </p:txBody>
      </p:sp>
      <mc:AlternateContent xmlns:mc="http://schemas.openxmlformats.org/markup-compatibility/2006" xmlns:a14="http://schemas.microsoft.com/office/drawing/2010/main">
        <mc:Choice Requires="a14">
          <p:sp>
            <p:nvSpPr>
              <p:cNvPr id="8" name="Content Placeholder 4"/>
              <p:cNvSpPr>
                <a:spLocks noGrp="1"/>
              </p:cNvSpPr>
              <p:nvPr>
                <p:ph idx="1"/>
              </p:nvPr>
            </p:nvSpPr>
            <p:spPr>
              <a:xfrm>
                <a:off x="3244620" y="1214780"/>
                <a:ext cx="5757335" cy="4927401"/>
              </a:xfrm>
            </p:spPr>
            <p:txBody>
              <a:bodyPr>
                <a:normAutofit/>
              </a:bodyPr>
              <a:lstStyle/>
              <a:p>
                <a:pPr marL="365125" lvl="1"/>
                <a:r>
                  <a:rPr lang="en-GB" sz="1600" dirty="0" smtClean="0"/>
                  <a:t>FD energy directly correlated with the electromagnetic signal</a:t>
                </a:r>
              </a:p>
              <a:p>
                <a:pPr marL="365125" lvl="1"/>
                <a:endParaRPr lang="en-GB" sz="1600" dirty="0"/>
              </a:p>
              <a:p>
                <a:pPr marL="365125" lvl="1"/>
                <a:r>
                  <a:rPr lang="en-GB" sz="1600" dirty="0" smtClean="0"/>
                  <a:t>Better resolution in the energy estimator (with the electromagnetic component.</a:t>
                </a:r>
              </a:p>
              <a:p>
                <a:pPr marL="365125" lvl="1"/>
                <a:endParaRPr lang="en-GB" sz="1600" dirty="0"/>
              </a:p>
              <a:p>
                <a:pPr marL="365125" lvl="1"/>
                <a:r>
                  <a:rPr lang="en-GB" sz="1600" dirty="0" smtClean="0"/>
                  <a:t>Energy evolution independent from muons</a:t>
                </a:r>
              </a:p>
              <a:p>
                <a:pPr marL="79375" lvl="1" indent="0">
                  <a:buNone/>
                </a:pPr>
                <a:endParaRPr lang="en-GB" sz="1600" dirty="0" smtClean="0"/>
              </a:p>
              <a:p>
                <a:pPr marL="365125" lvl="1"/>
                <a:r>
                  <a:rPr lang="en-GB" sz="1600" dirty="0" smtClean="0"/>
                  <a:t>Recover </a:t>
                </a:r>
                <a:r>
                  <a:rPr lang="en-GB" sz="1600" dirty="0" err="1" smtClean="0"/>
                  <a:t>Xmax</a:t>
                </a:r>
                <a:r>
                  <a:rPr lang="en-GB" sz="1600" dirty="0" smtClean="0"/>
                  <a:t> from </a:t>
                </a:r>
                <a14:m>
                  <m:oMath xmlns:m="http://schemas.openxmlformats.org/officeDocument/2006/math">
                    <m:f>
                      <m:fPr>
                        <m:ctrlPr>
                          <a:rPr lang="pt-PT" sz="1600" i="1">
                            <a:latin typeface="Cambria Math" panose="02040503050406030204" pitchFamily="18" charset="0"/>
                          </a:rPr>
                        </m:ctrlPr>
                      </m:fPr>
                      <m:num>
                        <m:sSub>
                          <m:sSubPr>
                            <m:ctrlPr>
                              <a:rPr lang="pt-PT" sz="1600" i="1">
                                <a:latin typeface="Cambria Math" panose="02040503050406030204" pitchFamily="18" charset="0"/>
                              </a:rPr>
                            </m:ctrlPr>
                          </m:sSubPr>
                          <m:e>
                            <m:r>
                              <a:rPr lang="pt-PT" sz="1600" i="1">
                                <a:latin typeface="Cambria Math" panose="02040503050406030204" pitchFamily="18" charset="0"/>
                              </a:rPr>
                              <m:t>𝑆</m:t>
                            </m:r>
                          </m:e>
                          <m:sub>
                            <m:r>
                              <a:rPr lang="pt-PT" sz="1600" i="1">
                                <a:latin typeface="Cambria Math" panose="02040503050406030204" pitchFamily="18" charset="0"/>
                              </a:rPr>
                              <m:t>1000, </m:t>
                            </m:r>
                            <m:r>
                              <a:rPr lang="pt-PT" sz="1600" i="1">
                                <a:latin typeface="Cambria Math" panose="02040503050406030204" pitchFamily="18" charset="0"/>
                              </a:rPr>
                              <m:t>𝐸𝑀</m:t>
                            </m:r>
                          </m:sub>
                        </m:sSub>
                      </m:num>
                      <m:den>
                        <m:sSub>
                          <m:sSubPr>
                            <m:ctrlPr>
                              <a:rPr lang="pt-PT" sz="1600" i="1">
                                <a:latin typeface="Cambria Math" panose="02040503050406030204" pitchFamily="18" charset="0"/>
                              </a:rPr>
                            </m:ctrlPr>
                          </m:sSubPr>
                          <m:e>
                            <m:r>
                              <a:rPr lang="pt-PT" sz="1600" i="1">
                                <a:latin typeface="Cambria Math" panose="02040503050406030204" pitchFamily="18" charset="0"/>
                              </a:rPr>
                              <m:t>𝑆</m:t>
                            </m:r>
                          </m:e>
                          <m:sub>
                            <m:r>
                              <a:rPr lang="pt-PT" sz="1600" i="1">
                                <a:latin typeface="Cambria Math" panose="02040503050406030204" pitchFamily="18" charset="0"/>
                              </a:rPr>
                              <m:t>1000, </m:t>
                            </m:r>
                            <m:r>
                              <a:rPr lang="pt-PT" sz="1600" i="1">
                                <a:latin typeface="Cambria Math" panose="02040503050406030204" pitchFamily="18" charset="0"/>
                              </a:rPr>
                              <m:t>𝑀𝑈</m:t>
                            </m:r>
                          </m:sub>
                        </m:sSub>
                      </m:den>
                    </m:f>
                  </m:oMath>
                </a14:m>
                <a:r>
                  <a:rPr lang="en-GB" sz="1600" dirty="0" smtClean="0"/>
                  <a:t> with resolution </a:t>
                </a:r>
                <a14:m>
                  <m:oMath xmlns:m="http://schemas.openxmlformats.org/officeDocument/2006/math">
                    <m:r>
                      <a:rPr lang="en-GB" sz="1600" i="1" smtClean="0">
                        <a:latin typeface="Cambria Math" panose="02040503050406030204" pitchFamily="18" charset="0"/>
                        <a:ea typeface="Cambria Math" panose="02040503050406030204" pitchFamily="18" charset="0"/>
                      </a:rPr>
                      <m:t>~</m:t>
                    </m:r>
                    <m:r>
                      <a:rPr lang="pt-PT" sz="1600" b="0" i="1" smtClean="0">
                        <a:latin typeface="Cambria Math" panose="02040503050406030204" pitchFamily="18" charset="0"/>
                        <a:ea typeface="Cambria Math" panose="02040503050406030204" pitchFamily="18" charset="0"/>
                      </a:rPr>
                      <m:t>43</m:t>
                    </m:r>
                  </m:oMath>
                </a14:m>
                <a:r>
                  <a:rPr lang="en-GB" sz="1600" dirty="0" smtClean="0"/>
                  <a:t>g/cm</a:t>
                </a:r>
                <a:r>
                  <a:rPr lang="en-GB" sz="1600" baseline="30000" dirty="0" smtClean="0"/>
                  <a:t>2</a:t>
                </a:r>
              </a:p>
              <a:p>
                <a:pPr marL="365125" lvl="1"/>
                <a:endParaRPr lang="en-GB" sz="1600" dirty="0" smtClean="0"/>
              </a:p>
              <a:p>
                <a:pPr marL="365125" lvl="1"/>
                <a:r>
                  <a:rPr lang="en-GB" sz="1600" dirty="0" smtClean="0"/>
                  <a:t>Mixture of 50% proton/iron</a:t>
                </a:r>
              </a:p>
              <a:p>
                <a:pPr marL="696913" lvl="2"/>
                <a:r>
                  <a:rPr lang="en-GB" sz="1200" dirty="0" smtClean="0"/>
                  <a:t>Total signal: energy-&gt; proton underestimated by </a:t>
                </a:r>
                <a14:m>
                  <m:oMath xmlns:m="http://schemas.openxmlformats.org/officeDocument/2006/math">
                    <m:r>
                      <a:rPr lang="en-GB" sz="1200" i="1" smtClean="0">
                        <a:latin typeface="Cambria Math" panose="02040503050406030204" pitchFamily="18" charset="0"/>
                        <a:ea typeface="Cambria Math" panose="02040503050406030204" pitchFamily="18" charset="0"/>
                      </a:rPr>
                      <m:t>~</m:t>
                    </m:r>
                    <m:r>
                      <a:rPr lang="pt-PT" sz="1200" b="0" i="1" smtClean="0">
                        <a:latin typeface="Cambria Math" panose="02040503050406030204" pitchFamily="18" charset="0"/>
                        <a:ea typeface="Cambria Math" panose="02040503050406030204" pitchFamily="18" charset="0"/>
                      </a:rPr>
                      <m:t>9%</m:t>
                    </m:r>
                  </m:oMath>
                </a14:m>
                <a:r>
                  <a:rPr lang="pt-PT" sz="1200" b="0" dirty="0" smtClean="0">
                    <a:ea typeface="Cambria Math" panose="02040503050406030204" pitchFamily="18" charset="0"/>
                  </a:rPr>
                  <a:t/>
                </a:r>
                <a:br>
                  <a:rPr lang="pt-PT" sz="1200" b="0" dirty="0" smtClean="0">
                    <a:ea typeface="Cambria Math" panose="02040503050406030204" pitchFamily="18" charset="0"/>
                  </a:rPr>
                </a:br>
                <a:r>
                  <a:rPr lang="pt-PT" sz="1200" b="0" dirty="0" smtClean="0">
                    <a:ea typeface="Cambria Math" panose="02040503050406030204" pitchFamily="18" charset="0"/>
                  </a:rPr>
                  <a:t>                                        </a:t>
                </a:r>
                <a:r>
                  <a:rPr lang="pt-PT" sz="1200" b="0" dirty="0" err="1" smtClean="0">
                    <a:ea typeface="Cambria Math" panose="02040503050406030204" pitchFamily="18" charset="0"/>
                  </a:rPr>
                  <a:t>iron</a:t>
                </a:r>
                <a:r>
                  <a:rPr lang="pt-PT" sz="1200" b="0" dirty="0" smtClean="0">
                    <a:ea typeface="Cambria Math" panose="02040503050406030204" pitchFamily="18" charset="0"/>
                  </a:rPr>
                  <a:t> overestimated by </a:t>
                </a:r>
                <a14:m>
                  <m:oMath xmlns:m="http://schemas.openxmlformats.org/officeDocument/2006/math">
                    <m:r>
                      <a:rPr lang="pt-PT" sz="1200" b="0" i="1" smtClean="0">
                        <a:latin typeface="Cambria Math" panose="02040503050406030204" pitchFamily="18" charset="0"/>
                        <a:ea typeface="Cambria Math" panose="02040503050406030204" pitchFamily="18" charset="0"/>
                      </a:rPr>
                      <m:t>~9%</m:t>
                    </m:r>
                  </m:oMath>
                </a14:m>
                <a:endParaRPr lang="en-GB" sz="1200" dirty="0" smtClean="0"/>
              </a:p>
              <a:p>
                <a:pPr marL="696913" lvl="2"/>
                <a:r>
                  <a:rPr lang="en-GB" sz="1200" dirty="0" smtClean="0"/>
                  <a:t>EM signal -&gt; proton </a:t>
                </a:r>
                <a:r>
                  <a:rPr lang="en-GB" sz="1200" dirty="0"/>
                  <a:t>underestimated by </a:t>
                </a:r>
                <a14:m>
                  <m:oMath xmlns:m="http://schemas.openxmlformats.org/officeDocument/2006/math">
                    <m:r>
                      <a:rPr lang="en-GB" sz="1200" i="1">
                        <a:latin typeface="Cambria Math" panose="02040503050406030204" pitchFamily="18" charset="0"/>
                        <a:ea typeface="Cambria Math" panose="02040503050406030204" pitchFamily="18" charset="0"/>
                      </a:rPr>
                      <m:t>~</m:t>
                    </m:r>
                    <m:r>
                      <a:rPr lang="pt-PT" sz="1200" b="0" i="1" smtClean="0">
                        <a:latin typeface="Cambria Math" panose="02040503050406030204" pitchFamily="18" charset="0"/>
                        <a:ea typeface="Cambria Math" panose="02040503050406030204" pitchFamily="18" charset="0"/>
                      </a:rPr>
                      <m:t>2</m:t>
                    </m:r>
                    <m:r>
                      <a:rPr lang="pt-PT" sz="1200" i="1">
                        <a:latin typeface="Cambria Math" panose="02040503050406030204" pitchFamily="18" charset="0"/>
                        <a:ea typeface="Cambria Math" panose="02040503050406030204" pitchFamily="18" charset="0"/>
                      </a:rPr>
                      <m:t>%</m:t>
                    </m:r>
                  </m:oMath>
                </a14:m>
                <a:r>
                  <a:rPr lang="pt-PT" sz="1200" dirty="0">
                    <a:ea typeface="Cambria Math" panose="02040503050406030204" pitchFamily="18" charset="0"/>
                  </a:rPr>
                  <a:t/>
                </a:r>
                <a:br>
                  <a:rPr lang="pt-PT" sz="1200" dirty="0">
                    <a:ea typeface="Cambria Math" panose="02040503050406030204" pitchFamily="18" charset="0"/>
                  </a:rPr>
                </a:br>
                <a:r>
                  <a:rPr lang="pt-PT" sz="1200" dirty="0">
                    <a:ea typeface="Cambria Math" panose="02040503050406030204" pitchFamily="18" charset="0"/>
                  </a:rPr>
                  <a:t>                             </a:t>
                </a:r>
                <a:r>
                  <a:rPr lang="pt-PT" sz="1200" dirty="0" smtClean="0">
                    <a:ea typeface="Cambria Math" panose="02040503050406030204" pitchFamily="18" charset="0"/>
                  </a:rPr>
                  <a:t>  </a:t>
                </a:r>
                <a:r>
                  <a:rPr lang="pt-PT" sz="1200" dirty="0" err="1">
                    <a:ea typeface="Cambria Math" panose="02040503050406030204" pitchFamily="18" charset="0"/>
                  </a:rPr>
                  <a:t>iron</a:t>
                </a:r>
                <a:r>
                  <a:rPr lang="pt-PT" sz="1200" dirty="0">
                    <a:ea typeface="Cambria Math" panose="02040503050406030204" pitchFamily="18" charset="0"/>
                  </a:rPr>
                  <a:t> overestimated by </a:t>
                </a:r>
                <a14:m>
                  <m:oMath xmlns:m="http://schemas.openxmlformats.org/officeDocument/2006/math">
                    <m:r>
                      <a:rPr lang="pt-PT" sz="1200" i="1">
                        <a:latin typeface="Cambria Math" panose="02040503050406030204" pitchFamily="18" charset="0"/>
                        <a:ea typeface="Cambria Math" panose="02040503050406030204" pitchFamily="18" charset="0"/>
                      </a:rPr>
                      <m:t>~</m:t>
                    </m:r>
                    <m:r>
                      <a:rPr lang="pt-PT" sz="1200" b="0" i="1" smtClean="0">
                        <a:latin typeface="Cambria Math" panose="02040503050406030204" pitchFamily="18" charset="0"/>
                        <a:ea typeface="Cambria Math" panose="02040503050406030204" pitchFamily="18" charset="0"/>
                      </a:rPr>
                      <m:t>3</m:t>
                    </m:r>
                    <m:r>
                      <a:rPr lang="pt-PT" sz="1200" i="1">
                        <a:latin typeface="Cambria Math" panose="02040503050406030204" pitchFamily="18" charset="0"/>
                        <a:ea typeface="Cambria Math" panose="02040503050406030204" pitchFamily="18" charset="0"/>
                      </a:rPr>
                      <m:t>%</m:t>
                    </m:r>
                  </m:oMath>
                </a14:m>
                <a:endParaRPr lang="en-GB" sz="1200" dirty="0" smtClean="0"/>
              </a:p>
              <a:p>
                <a:pPr marL="696913" lvl="2"/>
                <a:r>
                  <a:rPr lang="en-GB" sz="1200" dirty="0" smtClean="0"/>
                  <a:t>It increases the separation in the </a:t>
                </a:r>
                <a:r>
                  <a:rPr lang="en-GB" sz="1200" dirty="0" err="1" smtClean="0"/>
                  <a:t>Xmax</a:t>
                </a:r>
                <a:r>
                  <a:rPr lang="en-GB" sz="1200" dirty="0" smtClean="0"/>
                  <a:t>,</a:t>
                </a:r>
                <a:br>
                  <a:rPr lang="en-GB" sz="1200" dirty="0" smtClean="0"/>
                </a:br>
                <a:r>
                  <a:rPr lang="en-GB" sz="1200" dirty="0" smtClean="0"/>
                  <a:t>                       increase the measure RMS</a:t>
                </a:r>
                <a:br>
                  <a:rPr lang="en-GB" sz="1200" dirty="0" smtClean="0"/>
                </a:br>
                <a:r>
                  <a:rPr lang="en-GB" sz="1200" dirty="0" smtClean="0"/>
                  <a:t>                       but reduce the separation in the </a:t>
                </a:r>
                <a:r>
                  <a:rPr lang="en-GB" sz="1200" dirty="0" err="1" smtClean="0"/>
                  <a:t>Nmu</a:t>
                </a:r>
                <a:endParaRPr lang="en-GB" sz="1200" dirty="0"/>
              </a:p>
              <a:p>
                <a:pPr marL="696913" lvl="2"/>
                <a:endParaRPr lang="en-GB" sz="1200" dirty="0" smtClean="0"/>
              </a:p>
              <a:p>
                <a:pPr marL="365125" lvl="1"/>
                <a:endParaRPr lang="en-GB" sz="1600" dirty="0"/>
              </a:p>
              <a:p>
                <a:pPr marL="365125" lvl="1"/>
                <a:endParaRPr lang="en-GB" sz="1600" dirty="0" smtClean="0"/>
              </a:p>
              <a:p>
                <a:pPr marL="365125" lvl="1"/>
                <a:endParaRPr lang="en-GB" sz="1600" dirty="0"/>
              </a:p>
              <a:p>
                <a:pPr marL="365125" lvl="1"/>
                <a:endParaRPr lang="en-GB" sz="1400" dirty="0" smtClean="0"/>
              </a:p>
              <a:p>
                <a:pPr marL="365125" lvl="1"/>
                <a:endParaRPr lang="en-GB" sz="1400" dirty="0"/>
              </a:p>
              <a:p>
                <a:pPr marL="365125" lvl="1"/>
                <a:endParaRPr lang="en-GB" sz="1400" dirty="0" smtClean="0"/>
              </a:p>
            </p:txBody>
          </p:sp>
        </mc:Choice>
        <mc:Fallback xmlns="">
          <p:sp>
            <p:nvSpPr>
              <p:cNvPr id="8" name="Content Placeholder 4"/>
              <p:cNvSpPr>
                <a:spLocks noGrp="1" noRot="1" noChangeAspect="1" noMove="1" noResize="1" noEditPoints="1" noAdjustHandles="1" noChangeArrowheads="1" noChangeShapeType="1" noTextEdit="1"/>
              </p:cNvSpPr>
              <p:nvPr>
                <p:ph idx="1"/>
              </p:nvPr>
            </p:nvSpPr>
            <p:spPr>
              <a:xfrm>
                <a:off x="3244620" y="1214780"/>
                <a:ext cx="5757335" cy="4927401"/>
              </a:xfrm>
              <a:blipFill rotWithShape="0">
                <a:blip r:embed="rId3"/>
                <a:stretch>
                  <a:fillRect t="-865"/>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647784" y="4470400"/>
            <a:ext cx="2200059" cy="1922536"/>
          </a:xfrm>
          <a:prstGeom prst="rect">
            <a:avLst/>
          </a:prstGeom>
        </p:spPr>
      </p:pic>
    </p:spTree>
    <p:extLst>
      <p:ext uri="{BB962C8B-B14F-4D97-AF65-F5344CB8AC3E}">
        <p14:creationId xmlns:p14="http://schemas.microsoft.com/office/powerpoint/2010/main" val="964787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
          <p:cNvPicPr>
            <a:picLocks noChangeAspect="1" noChangeArrowheads="1"/>
          </p:cNvPicPr>
          <p:nvPr/>
        </p:nvPicPr>
        <p:blipFill>
          <a:blip r:embed="rId3" cstate="print"/>
          <a:srcRect/>
          <a:stretch>
            <a:fillRect/>
          </a:stretch>
        </p:blipFill>
        <p:spPr bwMode="auto">
          <a:xfrm>
            <a:off x="5824686" y="1126055"/>
            <a:ext cx="2884487" cy="1891659"/>
          </a:xfrm>
          <a:prstGeom prst="rect">
            <a:avLst/>
          </a:prstGeom>
          <a:noFill/>
          <a:ln w="9525">
            <a:noFill/>
            <a:miter lim="800000"/>
            <a:headEnd/>
            <a:tailEnd/>
          </a:ln>
        </p:spPr>
      </p:pic>
      <p:sp>
        <p:nvSpPr>
          <p:cNvPr id="71" name="Rounded Rectangle 70"/>
          <p:cNvSpPr/>
          <p:nvPr/>
        </p:nvSpPr>
        <p:spPr>
          <a:xfrm>
            <a:off x="7482690" y="904971"/>
            <a:ext cx="1378883" cy="553096"/>
          </a:xfrm>
          <a:prstGeom prst="roundRect">
            <a:avLst>
              <a:gd name="adj" fmla="val 4604"/>
            </a:avLst>
          </a:prstGeom>
          <a:solidFill>
            <a:schemeClr val="bg1"/>
          </a:solidFill>
          <a:ln w="2222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dirty="0" smtClean="0">
              <a:solidFill>
                <a:srgbClr val="800000"/>
              </a:solidFill>
              <a:latin typeface="Calibri" pitchFamily="34" charset="0"/>
              <a:cs typeface="Arial" pitchFamily="34" charset="0"/>
            </a:endParaRPr>
          </a:p>
        </p:txBody>
      </p:sp>
      <p:sp>
        <p:nvSpPr>
          <p:cNvPr id="2" name="Title 1"/>
          <p:cNvSpPr>
            <a:spLocks noGrp="1"/>
          </p:cNvSpPr>
          <p:nvPr>
            <p:ph type="title"/>
          </p:nvPr>
        </p:nvSpPr>
        <p:spPr/>
        <p:txBody>
          <a:bodyPr/>
          <a:lstStyle/>
          <a:p>
            <a:r>
              <a:rPr lang="en-US" dirty="0"/>
              <a:t>3D </a:t>
            </a:r>
            <a:r>
              <a:rPr lang="en-US" dirty="0" smtClean="0"/>
              <a:t>Shower shape</a:t>
            </a:r>
            <a:endParaRPr lang="en-US" dirty="0"/>
          </a:p>
        </p:txBody>
      </p:sp>
      <p:sp>
        <p:nvSpPr>
          <p:cNvPr id="62" name="Slide Number Placeholder 61"/>
          <p:cNvSpPr>
            <a:spLocks noGrp="1"/>
          </p:cNvSpPr>
          <p:nvPr>
            <p:ph type="sldNum" sz="quarter" idx="12"/>
          </p:nvPr>
        </p:nvSpPr>
        <p:spPr/>
        <p:txBody>
          <a:bodyPr/>
          <a:lstStyle/>
          <a:p>
            <a:fld id="{8745C66F-FC7B-4C52-931F-EAABACA1CBDF}" type="slidenum">
              <a:rPr lang="en-US" smtClean="0"/>
              <a:pPr/>
              <a:t>6</a:t>
            </a:fld>
            <a:endParaRPr lang="en-US" dirty="0"/>
          </a:p>
        </p:txBody>
      </p:sp>
      <p:sp>
        <p:nvSpPr>
          <p:cNvPr id="61" name="Left-Right Arrow 60"/>
          <p:cNvSpPr/>
          <p:nvPr/>
        </p:nvSpPr>
        <p:spPr>
          <a:xfrm rot="656906">
            <a:off x="6712972" y="1932515"/>
            <a:ext cx="756084" cy="216024"/>
          </a:xfrm>
          <a:prstGeom prst="leftRightArrow">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7513597" y="1057957"/>
            <a:ext cx="1378883" cy="400110"/>
          </a:xfrm>
          <a:prstGeom prst="rect">
            <a:avLst/>
          </a:prstGeom>
          <a:noFill/>
        </p:spPr>
        <p:txBody>
          <a:bodyPr wrap="square" rtlCol="0">
            <a:spAutoFit/>
          </a:bodyPr>
          <a:lstStyle/>
          <a:p>
            <a:r>
              <a:rPr lang="en-US" sz="1000" dirty="0" smtClean="0">
                <a:solidFill>
                  <a:srgbClr val="580000"/>
                </a:solidFill>
              </a:rPr>
              <a:t>Energy = 1.58x10</a:t>
            </a:r>
            <a:r>
              <a:rPr lang="en-US" sz="1000" baseline="30000" dirty="0" smtClean="0">
                <a:solidFill>
                  <a:srgbClr val="580000"/>
                </a:solidFill>
              </a:rPr>
              <a:t>19</a:t>
            </a:r>
          </a:p>
          <a:p>
            <a:r>
              <a:rPr lang="en-US" sz="1000" dirty="0" smtClean="0">
                <a:solidFill>
                  <a:srgbClr val="580000"/>
                </a:solidFill>
              </a:rPr>
              <a:t>Distance </a:t>
            </a:r>
            <a:r>
              <a:rPr lang="en-US" sz="1000" baseline="-25000" dirty="0" smtClean="0">
                <a:solidFill>
                  <a:srgbClr val="580000"/>
                </a:solidFill>
              </a:rPr>
              <a:t>to eye</a:t>
            </a:r>
            <a:r>
              <a:rPr lang="en-US" sz="1000" dirty="0" smtClean="0">
                <a:solidFill>
                  <a:srgbClr val="580000"/>
                </a:solidFill>
              </a:rPr>
              <a:t>= 3.87 km</a:t>
            </a:r>
            <a:endParaRPr lang="en-US" sz="1000" dirty="0">
              <a:solidFill>
                <a:srgbClr val="580000"/>
              </a:solidFill>
            </a:endParaRPr>
          </a:p>
        </p:txBody>
      </p:sp>
      <p:sp>
        <p:nvSpPr>
          <p:cNvPr id="69" name="TextBox 68"/>
          <p:cNvSpPr txBox="1"/>
          <p:nvPr/>
        </p:nvSpPr>
        <p:spPr>
          <a:xfrm>
            <a:off x="7513597" y="891438"/>
            <a:ext cx="1053494" cy="276999"/>
          </a:xfrm>
          <a:prstGeom prst="rect">
            <a:avLst/>
          </a:prstGeom>
          <a:noFill/>
        </p:spPr>
        <p:txBody>
          <a:bodyPr wrap="none" rtlCol="0">
            <a:spAutoFit/>
          </a:bodyPr>
          <a:lstStyle/>
          <a:p>
            <a:pPr algn="ctr"/>
            <a:r>
              <a:rPr lang="en-US" sz="1200" u="sng" dirty="0" err="1" smtClean="0">
                <a:solidFill>
                  <a:srgbClr val="580000"/>
                </a:solidFill>
              </a:rPr>
              <a:t>SDId</a:t>
            </a:r>
            <a:r>
              <a:rPr lang="en-US" sz="1200" u="sng" dirty="0" smtClean="0">
                <a:solidFill>
                  <a:srgbClr val="580000"/>
                </a:solidFill>
              </a:rPr>
              <a:t> 3599086</a:t>
            </a:r>
            <a:endParaRPr lang="en-US" sz="1200" u="sng" dirty="0">
              <a:solidFill>
                <a:srgbClr val="580000"/>
              </a:solidFill>
            </a:endParaRPr>
          </a:p>
        </p:txBody>
      </p:sp>
      <p:pic>
        <p:nvPicPr>
          <p:cNvPr id="125" name="Picture 124" descr="C:\Users\João\Picture2.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5906" y="1618463"/>
            <a:ext cx="2507400" cy="5009162"/>
          </a:xfrm>
          <a:prstGeom prst="rect">
            <a:avLst/>
          </a:prstGeom>
          <a:noFill/>
        </p:spPr>
      </p:pic>
      <p:sp>
        <p:nvSpPr>
          <p:cNvPr id="126" name="Left-Right Arrow 125"/>
          <p:cNvSpPr/>
          <p:nvPr/>
        </p:nvSpPr>
        <p:spPr>
          <a:xfrm>
            <a:off x="86066" y="5631636"/>
            <a:ext cx="1332148" cy="288032"/>
          </a:xfrm>
          <a:prstGeom prst="leftRightArrow">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p:cNvGrpSpPr/>
          <p:nvPr/>
        </p:nvGrpSpPr>
        <p:grpSpPr>
          <a:xfrm rot="20577798">
            <a:off x="31147" y="3827946"/>
            <a:ext cx="1152129" cy="1152128"/>
            <a:chOff x="6746714" y="5427016"/>
            <a:chExt cx="1152129" cy="1152128"/>
          </a:xfrm>
        </p:grpSpPr>
        <p:sp>
          <p:nvSpPr>
            <p:cNvPr id="142" name="Oval 88"/>
            <p:cNvSpPr/>
            <p:nvPr/>
          </p:nvSpPr>
          <p:spPr>
            <a:xfrm rot="21012754">
              <a:off x="6746714" y="5463020"/>
              <a:ext cx="1152128" cy="1116124"/>
            </a:xfrm>
            <a:prstGeom prst="hexagon">
              <a:avLst/>
            </a:prstGeom>
            <a:blipFill dpi="0" rotWithShape="1">
              <a:blip r:embed="rId5" cstate="print"/>
              <a:srcRect/>
              <a:stretch>
                <a:fillRect l="-56000" t="-100000" r="-100000" b="-25000"/>
              </a:stretch>
            </a:blip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89"/>
            <p:cNvSpPr/>
            <p:nvPr/>
          </p:nvSpPr>
          <p:spPr>
            <a:xfrm rot="21012754">
              <a:off x="6746715" y="5427016"/>
              <a:ext cx="1152128" cy="1116124"/>
            </a:xfrm>
            <a:prstGeom prst="hexagon">
              <a:avLst/>
            </a:prstGeom>
            <a:gradFill flip="none" rotWithShape="1">
              <a:gsLst>
                <a:gs pos="0">
                  <a:srgbClr val="C00000"/>
                </a:gs>
                <a:gs pos="38000">
                  <a:srgbClr val="C00000">
                    <a:alpha val="69000"/>
                  </a:srgbClr>
                </a:gs>
                <a:gs pos="64000">
                  <a:srgbClr val="FF3737">
                    <a:alpha val="9000"/>
                  </a:srgbClr>
                </a:gs>
              </a:gsLst>
              <a:path path="circle">
                <a:fillToRect l="50000" t="50000" r="50000" b="50000"/>
              </a:path>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4" name="Picture 3" descr="C:\Users\João\Desktop\IDPASC Higgs\Untitled.png"/>
          <p:cNvPicPr>
            <a:picLocks noChangeAspect="1" noChangeArrowheads="1"/>
          </p:cNvPicPr>
          <p:nvPr/>
        </p:nvPicPr>
        <p:blipFill>
          <a:blip r:embed="rId6" cstate="print"/>
          <a:stretch>
            <a:fillRect/>
          </a:stretch>
        </p:blipFill>
        <p:spPr bwMode="auto">
          <a:xfrm rot="21114629">
            <a:off x="2299317" y="2465844"/>
            <a:ext cx="2311937" cy="1720173"/>
          </a:xfrm>
          <a:prstGeom prst="rect">
            <a:avLst/>
          </a:prstGeom>
          <a:noFill/>
          <a:ln>
            <a:noFill/>
          </a:ln>
        </p:spPr>
      </p:pic>
      <p:cxnSp>
        <p:nvCxnSpPr>
          <p:cNvPr id="175" name="Straight Arrow Connector 174"/>
          <p:cNvCxnSpPr/>
          <p:nvPr/>
        </p:nvCxnSpPr>
        <p:spPr>
          <a:xfrm>
            <a:off x="3381717" y="3210079"/>
            <a:ext cx="859465" cy="184043"/>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a:off x="3560578" y="3374307"/>
            <a:ext cx="644600" cy="136211"/>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a:off x="3318855" y="3087946"/>
            <a:ext cx="886323" cy="187638"/>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flipV="1">
            <a:off x="4404954" y="3181068"/>
            <a:ext cx="526419" cy="132666"/>
          </a:xfrm>
          <a:prstGeom prst="straightConnector1">
            <a:avLst/>
          </a:prstGeom>
          <a:ln w="31750">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flipV="1">
            <a:off x="4557036" y="3521592"/>
            <a:ext cx="215822" cy="1"/>
          </a:xfrm>
          <a:prstGeom prst="straightConnector1">
            <a:avLst/>
          </a:prstGeom>
          <a:ln w="31750">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a:off x="4291773" y="3756241"/>
            <a:ext cx="349161" cy="53717"/>
          </a:xfrm>
          <a:prstGeom prst="straightConnector1">
            <a:avLst/>
          </a:prstGeom>
          <a:ln w="31750">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a:off x="3210264" y="3283541"/>
            <a:ext cx="557770" cy="913553"/>
          </a:xfrm>
          <a:prstGeom prst="straightConnector1">
            <a:avLst/>
          </a:prstGeom>
          <a:ln w="31750">
            <a:solidFill>
              <a:srgbClr val="FF3333"/>
            </a:solidFill>
            <a:tailEnd type="triangle"/>
          </a:ln>
          <a:effectLst>
            <a:outerShdw blurRad="63500" sx="106000" sy="106000" algn="tl"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a:off x="3566137" y="3521592"/>
            <a:ext cx="342904" cy="489704"/>
          </a:xfrm>
          <a:prstGeom prst="straightConnector1">
            <a:avLst/>
          </a:prstGeom>
          <a:ln w="31750">
            <a:solidFill>
              <a:srgbClr val="FF3333"/>
            </a:solidFill>
            <a:tailEnd type="triangle"/>
          </a:ln>
          <a:effectLst>
            <a:outerShdw blurRad="63500" sx="106000" sy="106000" algn="tl"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flipV="1">
            <a:off x="4108738" y="4002763"/>
            <a:ext cx="644601" cy="128039"/>
          </a:xfrm>
          <a:prstGeom prst="straightConnector1">
            <a:avLst/>
          </a:prstGeom>
          <a:ln w="3175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flipV="1">
            <a:off x="4146769" y="4213481"/>
            <a:ext cx="725175" cy="210350"/>
          </a:xfrm>
          <a:prstGeom prst="straightConnector1">
            <a:avLst/>
          </a:prstGeom>
          <a:ln w="3175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95" name="Group 194"/>
          <p:cNvGrpSpPr/>
          <p:nvPr/>
        </p:nvGrpSpPr>
        <p:grpSpPr>
          <a:xfrm flipH="1">
            <a:off x="3981123" y="3057923"/>
            <a:ext cx="726548" cy="708521"/>
            <a:chOff x="3023828" y="3429000"/>
            <a:chExt cx="648072" cy="648071"/>
          </a:xfrm>
        </p:grpSpPr>
        <p:cxnSp>
          <p:nvCxnSpPr>
            <p:cNvPr id="196" name="Straight Arrow Connector 195"/>
            <p:cNvCxnSpPr/>
            <p:nvPr/>
          </p:nvCxnSpPr>
          <p:spPr>
            <a:xfrm flipV="1">
              <a:off x="3348038" y="3429000"/>
              <a:ext cx="0" cy="252028"/>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rot="5400000" flipV="1">
              <a:off x="3545886" y="3627022"/>
              <a:ext cx="0" cy="252028"/>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rot="10800000" flipV="1">
              <a:off x="3348038" y="3825043"/>
              <a:ext cx="0" cy="252028"/>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rot="16200000" flipV="1">
              <a:off x="3149842" y="3627022"/>
              <a:ext cx="0" cy="252028"/>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H="1">
              <a:off x="3131840" y="3825044"/>
              <a:ext cx="144016" cy="144016"/>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flipH="1" flipV="1">
              <a:off x="3167510" y="3537012"/>
              <a:ext cx="108346" cy="144016"/>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rot="16200000" flipH="1">
              <a:off x="3419872" y="3825044"/>
              <a:ext cx="144016" cy="144016"/>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rot="10800000" flipH="1">
              <a:off x="3419872" y="3537012"/>
              <a:ext cx="144016" cy="144016"/>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04" name="TextBox 203"/>
          <p:cNvSpPr txBox="1"/>
          <p:nvPr/>
        </p:nvSpPr>
        <p:spPr>
          <a:xfrm>
            <a:off x="3412021" y="2663360"/>
            <a:ext cx="1897060" cy="338554"/>
          </a:xfrm>
          <a:prstGeom prst="rect">
            <a:avLst/>
          </a:prstGeom>
          <a:noFill/>
          <a:effectLst/>
        </p:spPr>
        <p:txBody>
          <a:bodyPr wrap="square" rtlCol="0">
            <a:spAutoFit/>
          </a:bodyPr>
          <a:lstStyle/>
          <a:p>
            <a:pPr algn="ctr"/>
            <a:r>
              <a:rPr lang="en-GB" sz="1600" dirty="0" smtClean="0">
                <a:solidFill>
                  <a:srgbClr val="FF3737"/>
                </a:solidFill>
              </a:rPr>
              <a:t>Multiple </a:t>
            </a:r>
            <a:r>
              <a:rPr lang="en-GB" sz="1600" dirty="0" smtClean="0">
                <a:solidFill>
                  <a:srgbClr val="FF3737"/>
                </a:solidFill>
              </a:rPr>
              <a:t>Scattering</a:t>
            </a:r>
            <a:endParaRPr lang="en-GB" sz="1600" dirty="0">
              <a:solidFill>
                <a:srgbClr val="FF3737"/>
              </a:solidFill>
            </a:endParaRPr>
          </a:p>
        </p:txBody>
      </p:sp>
      <p:pic>
        <p:nvPicPr>
          <p:cNvPr id="268" name="Picture 4" descr="C:\Users\João\Desktop\Thesis\Thesis\apresentação\images 2\eye2.jpg"/>
          <p:cNvPicPr>
            <a:picLocks noChangeAspect="1" noChangeArrowheads="1"/>
          </p:cNvPicPr>
          <p:nvPr/>
        </p:nvPicPr>
        <p:blipFill>
          <a:blip r:embed="rId7" cstate="print"/>
          <a:srcRect/>
          <a:stretch>
            <a:fillRect/>
          </a:stretch>
        </p:blipFill>
        <p:spPr bwMode="auto">
          <a:xfrm>
            <a:off x="6605352" y="4600364"/>
            <a:ext cx="1566779" cy="1532929"/>
          </a:xfrm>
          <a:prstGeom prst="rect">
            <a:avLst/>
          </a:prstGeom>
          <a:noFill/>
        </p:spPr>
      </p:pic>
      <p:sp>
        <p:nvSpPr>
          <p:cNvPr id="267" name="TextBox 266"/>
          <p:cNvSpPr txBox="1"/>
          <p:nvPr/>
        </p:nvSpPr>
        <p:spPr>
          <a:xfrm>
            <a:off x="4024711" y="4995923"/>
            <a:ext cx="2303748" cy="954107"/>
          </a:xfrm>
          <a:prstGeom prst="rect">
            <a:avLst/>
          </a:prstGeom>
          <a:noFill/>
        </p:spPr>
        <p:txBody>
          <a:bodyPr wrap="square" rtlCol="0">
            <a:spAutoFit/>
          </a:bodyPr>
          <a:lstStyle/>
          <a:p>
            <a:pPr>
              <a:buFont typeface="Wingdings" pitchFamily="2" charset="2"/>
              <a:buChar char="q"/>
            </a:pPr>
            <a:r>
              <a:rPr lang="en-GB" sz="1400" dirty="0" smtClean="0">
                <a:solidFill>
                  <a:schemeClr val="tx2">
                    <a:lumMod val="50000"/>
                  </a:schemeClr>
                </a:solidFill>
              </a:rPr>
              <a:t>Light aberration </a:t>
            </a:r>
          </a:p>
          <a:p>
            <a:pPr>
              <a:buFont typeface="Wingdings" pitchFamily="2" charset="2"/>
              <a:buChar char="q"/>
            </a:pPr>
            <a:r>
              <a:rPr lang="en-GB" sz="1400" dirty="0" smtClean="0">
                <a:solidFill>
                  <a:schemeClr val="tx2">
                    <a:lumMod val="50000"/>
                  </a:schemeClr>
                </a:solidFill>
              </a:rPr>
              <a:t>Internal reflections</a:t>
            </a:r>
          </a:p>
          <a:p>
            <a:pPr>
              <a:buFont typeface="Wingdings" pitchFamily="2" charset="2"/>
              <a:buChar char="q"/>
            </a:pPr>
            <a:r>
              <a:rPr lang="en-GB" sz="1400" dirty="0" smtClean="0">
                <a:solidFill>
                  <a:schemeClr val="tx2">
                    <a:lumMod val="50000"/>
                  </a:schemeClr>
                </a:solidFill>
              </a:rPr>
              <a:t>Reflections and detections efficiencies</a:t>
            </a:r>
            <a:endParaRPr lang="en-GB" sz="1400" dirty="0">
              <a:solidFill>
                <a:schemeClr val="tx2">
                  <a:lumMod val="50000"/>
                </a:schemeClr>
              </a:solidFill>
            </a:endParaRPr>
          </a:p>
        </p:txBody>
      </p:sp>
      <p:sp>
        <p:nvSpPr>
          <p:cNvPr id="269" name="Hexagon 268"/>
          <p:cNvSpPr/>
          <p:nvPr/>
        </p:nvSpPr>
        <p:spPr>
          <a:xfrm rot="21012754">
            <a:off x="49013" y="3725432"/>
            <a:ext cx="1152128" cy="1116124"/>
          </a:xfrm>
          <a:prstGeom prst="hexagon">
            <a:avLst/>
          </a:prstGeom>
          <a:blipFill dpi="0" rotWithShape="1">
            <a:blip r:embed="rId5" cstate="print"/>
            <a:srcRect/>
            <a:stretch>
              <a:fillRect l="-56000" t="-100000" r="-100000" b="-25000"/>
            </a:stretch>
          </a:blip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a:off x="86066" y="1126055"/>
            <a:ext cx="5387668" cy="762866"/>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p:sp>
        <p:nvSpPr>
          <p:cNvPr id="110" name="TextBox 109"/>
          <p:cNvSpPr txBox="1"/>
          <p:nvPr/>
        </p:nvSpPr>
        <p:spPr>
          <a:xfrm>
            <a:off x="117275" y="1217179"/>
            <a:ext cx="1288682" cy="584776"/>
          </a:xfrm>
          <a:prstGeom prst="rect">
            <a:avLst/>
          </a:prstGeom>
          <a:noFill/>
        </p:spPr>
        <p:txBody>
          <a:bodyPr wrap="square" rtlCol="0">
            <a:spAutoFit/>
          </a:bodyPr>
          <a:lstStyle/>
          <a:p>
            <a:pPr algn="ctr">
              <a:buClr>
                <a:srgbClr val="540000"/>
              </a:buClr>
              <a:buSzPct val="75000"/>
            </a:pPr>
            <a:r>
              <a:rPr lang="en-GB" sz="1600" b="1" dirty="0" smtClean="0">
                <a:solidFill>
                  <a:srgbClr val="990000"/>
                </a:solidFill>
              </a:rPr>
              <a:t>Shower Image width</a:t>
            </a:r>
            <a:endParaRPr lang="en-GB" sz="1600" b="1" dirty="0">
              <a:solidFill>
                <a:srgbClr val="990000"/>
              </a:solidFill>
            </a:endParaRPr>
          </a:p>
        </p:txBody>
      </p:sp>
      <p:sp>
        <p:nvSpPr>
          <p:cNvPr id="111" name="TextBox 110"/>
          <p:cNvSpPr txBox="1"/>
          <p:nvPr/>
        </p:nvSpPr>
        <p:spPr>
          <a:xfrm>
            <a:off x="3952667" y="1209660"/>
            <a:ext cx="1552276" cy="584775"/>
          </a:xfrm>
          <a:prstGeom prst="rect">
            <a:avLst/>
          </a:prstGeom>
          <a:noFill/>
        </p:spPr>
        <p:txBody>
          <a:bodyPr wrap="square" rtlCol="0">
            <a:spAutoFit/>
          </a:bodyPr>
          <a:lstStyle/>
          <a:p>
            <a:pPr algn="ctr">
              <a:buClr>
                <a:srgbClr val="540000"/>
              </a:buClr>
              <a:buSzPct val="75000"/>
            </a:pPr>
            <a:r>
              <a:rPr lang="en-GB" sz="1600" dirty="0" smtClean="0">
                <a:solidFill>
                  <a:srgbClr val="990000"/>
                </a:solidFill>
              </a:rPr>
              <a:t>Shower intrinsic width</a:t>
            </a:r>
            <a:endParaRPr lang="en-GB" sz="1600" dirty="0">
              <a:solidFill>
                <a:srgbClr val="990000"/>
              </a:solidFill>
            </a:endParaRPr>
          </a:p>
        </p:txBody>
      </p:sp>
      <p:sp>
        <p:nvSpPr>
          <p:cNvPr id="112" name="TextBox 111"/>
          <p:cNvSpPr txBox="1"/>
          <p:nvPr/>
        </p:nvSpPr>
        <p:spPr>
          <a:xfrm>
            <a:off x="1552247" y="1332771"/>
            <a:ext cx="966512" cy="338554"/>
          </a:xfrm>
          <a:prstGeom prst="rect">
            <a:avLst/>
          </a:prstGeom>
          <a:noFill/>
        </p:spPr>
        <p:txBody>
          <a:bodyPr wrap="square" rtlCol="0">
            <a:spAutoFit/>
          </a:bodyPr>
          <a:lstStyle/>
          <a:p>
            <a:pPr algn="ctr">
              <a:buClr>
                <a:srgbClr val="540000"/>
              </a:buClr>
              <a:buSzPct val="75000"/>
            </a:pPr>
            <a:r>
              <a:rPr lang="en-GB" sz="1600" dirty="0" smtClean="0">
                <a:solidFill>
                  <a:srgbClr val="990000"/>
                </a:solidFill>
              </a:rPr>
              <a:t>Detector</a:t>
            </a:r>
            <a:endParaRPr lang="en-GB" sz="1600" dirty="0">
              <a:solidFill>
                <a:srgbClr val="990000"/>
              </a:solidFill>
            </a:endParaRPr>
          </a:p>
        </p:txBody>
      </p:sp>
      <p:sp>
        <p:nvSpPr>
          <p:cNvPr id="113" name="TextBox 112"/>
          <p:cNvSpPr txBox="1"/>
          <p:nvPr/>
        </p:nvSpPr>
        <p:spPr>
          <a:xfrm>
            <a:off x="2619997" y="1334724"/>
            <a:ext cx="1230106" cy="338554"/>
          </a:xfrm>
          <a:prstGeom prst="rect">
            <a:avLst/>
          </a:prstGeom>
          <a:noFill/>
        </p:spPr>
        <p:txBody>
          <a:bodyPr wrap="square" rtlCol="0">
            <a:spAutoFit/>
          </a:bodyPr>
          <a:lstStyle/>
          <a:p>
            <a:pPr algn="ctr">
              <a:buClr>
                <a:srgbClr val="540000"/>
              </a:buClr>
              <a:buSzPct val="75000"/>
            </a:pPr>
            <a:r>
              <a:rPr lang="en-GB" sz="1600" dirty="0" smtClean="0">
                <a:solidFill>
                  <a:srgbClr val="990000"/>
                </a:solidFill>
              </a:rPr>
              <a:t>Atmosphere</a:t>
            </a:r>
            <a:endParaRPr lang="en-GB" sz="1600" dirty="0">
              <a:solidFill>
                <a:srgbClr val="990000"/>
              </a:solidFill>
            </a:endParaRPr>
          </a:p>
        </p:txBody>
      </p:sp>
      <p:pic>
        <p:nvPicPr>
          <p:cNvPr id="114" name="Picture 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768034" y="1356378"/>
            <a:ext cx="234306" cy="309771"/>
          </a:xfrm>
          <a:prstGeom prst="rect">
            <a:avLst/>
          </a:prstGeom>
          <a:noFill/>
        </p:spPr>
      </p:pic>
      <p:pic>
        <p:nvPicPr>
          <p:cNvPr id="115" name="Picture 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439408" y="1355887"/>
            <a:ext cx="234306" cy="309771"/>
          </a:xfrm>
          <a:prstGeom prst="rect">
            <a:avLst/>
          </a:prstGeom>
          <a:noFill/>
        </p:spPr>
      </p:pic>
      <p:pic>
        <p:nvPicPr>
          <p:cNvPr id="116" name="Picture 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347380" y="1284364"/>
            <a:ext cx="263443" cy="461487"/>
          </a:xfrm>
          <a:prstGeom prst="rect">
            <a:avLst/>
          </a:prstGeom>
          <a:noFill/>
        </p:spPr>
      </p:pic>
      <p:grpSp>
        <p:nvGrpSpPr>
          <p:cNvPr id="183" name="Group 182"/>
          <p:cNvGrpSpPr/>
          <p:nvPr/>
        </p:nvGrpSpPr>
        <p:grpSpPr>
          <a:xfrm rot="16691183" flipH="1">
            <a:off x="3639603" y="3857776"/>
            <a:ext cx="633551" cy="703946"/>
            <a:chOff x="5976156" y="4257092"/>
            <a:chExt cx="972108" cy="1080120"/>
          </a:xfrm>
        </p:grpSpPr>
        <p:cxnSp>
          <p:nvCxnSpPr>
            <p:cNvPr id="184" name="Straight Arrow Connector 183"/>
            <p:cNvCxnSpPr/>
            <p:nvPr/>
          </p:nvCxnSpPr>
          <p:spPr>
            <a:xfrm>
              <a:off x="6552220" y="4869160"/>
              <a:ext cx="360040" cy="324036"/>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a:off x="6588224" y="4761148"/>
              <a:ext cx="360040" cy="144016"/>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flipV="1">
              <a:off x="6552220" y="4473116"/>
              <a:ext cx="252028" cy="216024"/>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V="1">
              <a:off x="6480212" y="4257092"/>
              <a:ext cx="36004" cy="396044"/>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rot="10800000">
              <a:off x="6012161" y="4365104"/>
              <a:ext cx="360040" cy="324036"/>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89" name="Group 30"/>
            <p:cNvGrpSpPr/>
            <p:nvPr/>
          </p:nvGrpSpPr>
          <p:grpSpPr>
            <a:xfrm rot="10800000">
              <a:off x="5976156" y="4689140"/>
              <a:ext cx="468052" cy="648072"/>
              <a:chOff x="6632612" y="4409492"/>
              <a:chExt cx="468052" cy="648072"/>
            </a:xfrm>
          </p:grpSpPr>
          <p:cxnSp>
            <p:nvCxnSpPr>
              <p:cNvPr id="190" name="Straight Arrow Connector 189"/>
              <p:cNvCxnSpPr/>
              <p:nvPr/>
            </p:nvCxnSpPr>
            <p:spPr>
              <a:xfrm>
                <a:off x="6740624" y="4913548"/>
                <a:ext cx="360040" cy="144016"/>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V="1">
                <a:off x="6704620" y="4625516"/>
                <a:ext cx="252028" cy="216024"/>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V="1">
                <a:off x="6632612" y="4409492"/>
                <a:ext cx="36004" cy="396044"/>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5814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8" presetClass="entr" presetSubtype="32"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diamond(out)">
                                      <p:cBhvr>
                                        <p:cTn id="11" dur="500"/>
                                        <p:tgtEl>
                                          <p:spTgt spid="6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0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1"/>
                                        </p:tgtEl>
                                        <p:attrNameLst>
                                          <p:attrName>style.visibility</p:attrName>
                                        </p:attrNameLst>
                                      </p:cBhvr>
                                      <p:to>
                                        <p:strVal val="visible"/>
                                      </p:to>
                                    </p:set>
                                    <p:animEffect transition="in" filter="fade">
                                      <p:cBhvr>
                                        <p:cTn id="18" dur="500"/>
                                        <p:tgtEl>
                                          <p:spTgt spid="111"/>
                                        </p:tgtEl>
                                      </p:cBhvr>
                                    </p:animEffect>
                                  </p:childTnLst>
                                </p:cTn>
                              </p:par>
                              <p:par>
                                <p:cTn id="19" presetID="8" presetClass="entr" presetSubtype="32" fill="hold" grpId="0" nodeType="withEffect">
                                  <p:stCondLst>
                                    <p:cond delay="0"/>
                                  </p:stCondLst>
                                  <p:childTnLst>
                                    <p:set>
                                      <p:cBhvr>
                                        <p:cTn id="20" dur="1" fill="hold">
                                          <p:stCondLst>
                                            <p:cond delay="0"/>
                                          </p:stCondLst>
                                        </p:cTn>
                                        <p:tgtEl>
                                          <p:spTgt spid="126"/>
                                        </p:tgtEl>
                                        <p:attrNameLst>
                                          <p:attrName>style.visibility</p:attrName>
                                        </p:attrNameLst>
                                      </p:cBhvr>
                                      <p:to>
                                        <p:strVal val="visible"/>
                                      </p:to>
                                    </p:set>
                                    <p:animEffect transition="in" filter="diamond(out)">
                                      <p:cBhvr>
                                        <p:cTn id="21" dur="500"/>
                                        <p:tgtEl>
                                          <p:spTgt spid="126"/>
                                        </p:tgtEl>
                                      </p:cBhvr>
                                    </p:animEffect>
                                  </p:childTnLst>
                                </p:cTn>
                              </p:par>
                              <p:par>
                                <p:cTn id="22" presetID="1" presetClass="entr" presetSubtype="0" fill="hold" nodeType="withEffect">
                                  <p:stCondLst>
                                    <p:cond delay="0"/>
                                  </p:stCondLst>
                                  <p:childTnLst>
                                    <p:set>
                                      <p:cBhvr>
                                        <p:cTn id="23" dur="1" fill="hold">
                                          <p:stCondLst>
                                            <p:cond delay="0"/>
                                          </p:stCondLst>
                                        </p:cTn>
                                        <p:tgtEl>
                                          <p:spTgt spid="1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fade">
                                      <p:cBhvr>
                                        <p:cTn id="28" dur="500"/>
                                        <p:tgtEl>
                                          <p:spTgt spid="113"/>
                                        </p:tgtEl>
                                      </p:cBhvr>
                                    </p:animEffect>
                                  </p:childTnLst>
                                </p:cTn>
                              </p:par>
                              <p:par>
                                <p:cTn id="29" presetID="1" presetClass="entr" presetSubtype="0" fill="hold" nodeType="with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2"/>
                                        </p:tgtEl>
                                        <p:attrNameLst>
                                          <p:attrName>style.visibility</p:attrName>
                                        </p:attrNameLst>
                                      </p:cBhvr>
                                      <p:to>
                                        <p:strVal val="visible"/>
                                      </p:to>
                                    </p:set>
                                  </p:childTnLst>
                                </p:cTn>
                              </p:par>
                              <p:par>
                                <p:cTn id="47" presetID="6" presetClass="entr" presetSubtype="32" repeatCount="4000" fill="hold" nodeType="withEffect">
                                  <p:stCondLst>
                                    <p:cond delay="0"/>
                                  </p:stCondLst>
                                  <p:childTnLst>
                                    <p:set>
                                      <p:cBhvr>
                                        <p:cTn id="48" dur="1" fill="hold">
                                          <p:stCondLst>
                                            <p:cond delay="0"/>
                                          </p:stCondLst>
                                        </p:cTn>
                                        <p:tgtEl>
                                          <p:spTgt spid="183"/>
                                        </p:tgtEl>
                                        <p:attrNameLst>
                                          <p:attrName>style.visibility</p:attrName>
                                        </p:attrNameLst>
                                      </p:cBhvr>
                                      <p:to>
                                        <p:strVal val="visible"/>
                                      </p:to>
                                    </p:set>
                                    <p:animEffect transition="in" filter="circle(out)">
                                      <p:cBhvr>
                                        <p:cTn id="49" dur="1000"/>
                                        <p:tgtEl>
                                          <p:spTgt spid="183"/>
                                        </p:tgtEl>
                                      </p:cBhvr>
                                    </p:animEffect>
                                  </p:childTnLst>
                                </p:cTn>
                              </p:par>
                              <p:par>
                                <p:cTn id="50" presetID="6" presetClass="entr" presetSubtype="32" repeatCount="4000" fill="hold" nodeType="withEffect">
                                  <p:stCondLst>
                                    <p:cond delay="0"/>
                                  </p:stCondLst>
                                  <p:childTnLst>
                                    <p:set>
                                      <p:cBhvr>
                                        <p:cTn id="51" dur="1" fill="hold">
                                          <p:stCondLst>
                                            <p:cond delay="0"/>
                                          </p:stCondLst>
                                        </p:cTn>
                                        <p:tgtEl>
                                          <p:spTgt spid="195"/>
                                        </p:tgtEl>
                                        <p:attrNameLst>
                                          <p:attrName>style.visibility</p:attrName>
                                        </p:attrNameLst>
                                      </p:cBhvr>
                                      <p:to>
                                        <p:strVal val="visible"/>
                                      </p:to>
                                    </p:set>
                                    <p:animEffect transition="in" filter="circle(out)">
                                      <p:cBhvr>
                                        <p:cTn id="52" dur="1000"/>
                                        <p:tgtEl>
                                          <p:spTgt spid="195"/>
                                        </p:tgtEl>
                                      </p:cBhvr>
                                    </p:animEffect>
                                  </p:childTnLst>
                                </p:cTn>
                              </p:par>
                              <p:par>
                                <p:cTn id="53" presetID="1" presetClass="entr" presetSubtype="0" fill="hold" nodeType="withEffect">
                                  <p:stCondLst>
                                    <p:cond delay="0"/>
                                  </p:stCondLst>
                                  <p:childTnLst>
                                    <p:set>
                                      <p:cBhvr>
                                        <p:cTn id="54" dur="1" fill="hold">
                                          <p:stCondLst>
                                            <p:cond delay="0"/>
                                          </p:stCondLst>
                                        </p:cTn>
                                        <p:tgtEl>
                                          <p:spTgt spid="19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7"/>
                                        </p:tgtEl>
                                        <p:attrNameLst>
                                          <p:attrName>style.visibility</p:attrName>
                                        </p:attrNameLst>
                                      </p:cBhvr>
                                      <p:to>
                                        <p:strVal val="visible"/>
                                      </p:to>
                                    </p:set>
                                  </p:childTnLst>
                                </p:cTn>
                              </p:par>
                              <p:par>
                                <p:cTn id="59" presetID="12" presetClass="entr" presetSubtype="1" fill="hold" grpId="0" nodeType="withEffect">
                                  <p:stCondLst>
                                    <p:cond delay="0"/>
                                  </p:stCondLst>
                                  <p:childTnLst>
                                    <p:set>
                                      <p:cBhvr>
                                        <p:cTn id="60" dur="1" fill="hold">
                                          <p:stCondLst>
                                            <p:cond delay="0"/>
                                          </p:stCondLst>
                                        </p:cTn>
                                        <p:tgtEl>
                                          <p:spTgt spid="204"/>
                                        </p:tgtEl>
                                        <p:attrNameLst>
                                          <p:attrName>style.visibility</p:attrName>
                                        </p:attrNameLst>
                                      </p:cBhvr>
                                      <p:to>
                                        <p:strVal val="visible"/>
                                      </p:to>
                                    </p:set>
                                    <p:animEffect transition="in" filter="slide(fromTop)">
                                      <p:cBhvr>
                                        <p:cTn id="61" dur="500"/>
                                        <p:tgtEl>
                                          <p:spTgt spid="204"/>
                                        </p:tgtEl>
                                      </p:cBhvr>
                                    </p:animEffect>
                                  </p:childTnLst>
                                </p:cTn>
                              </p:par>
                              <p:par>
                                <p:cTn id="62" presetID="10" presetClass="entr" presetSubtype="0" fill="hold" nodeType="withEffect">
                                  <p:stCondLst>
                                    <p:cond delay="0"/>
                                  </p:stCondLst>
                                  <p:childTnLst>
                                    <p:set>
                                      <p:cBhvr>
                                        <p:cTn id="63" dur="1" fill="hold">
                                          <p:stCondLst>
                                            <p:cond delay="0"/>
                                          </p:stCondLst>
                                        </p:cTn>
                                        <p:tgtEl>
                                          <p:spTgt spid="141"/>
                                        </p:tgtEl>
                                        <p:attrNameLst>
                                          <p:attrName>style.visibility</p:attrName>
                                        </p:attrNameLst>
                                      </p:cBhvr>
                                      <p:to>
                                        <p:strVal val="visible"/>
                                      </p:to>
                                    </p:set>
                                    <p:animEffect transition="in" filter="fade">
                                      <p:cBhvr>
                                        <p:cTn id="64" dur="500"/>
                                        <p:tgtEl>
                                          <p:spTgt spid="14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12"/>
                                        </p:tgtEl>
                                        <p:attrNameLst>
                                          <p:attrName>style.visibility</p:attrName>
                                        </p:attrNameLst>
                                      </p:cBhvr>
                                      <p:to>
                                        <p:strVal val="visible"/>
                                      </p:to>
                                    </p:set>
                                    <p:animEffect transition="in" filter="fade">
                                      <p:cBhvr>
                                        <p:cTn id="69" dur="500"/>
                                        <p:tgtEl>
                                          <p:spTgt spid="112"/>
                                        </p:tgtEl>
                                      </p:cBhvr>
                                    </p:animEffect>
                                  </p:childTnLst>
                                </p:cTn>
                              </p:par>
                              <p:par>
                                <p:cTn id="70" presetID="1" presetClass="entr" presetSubtype="0" fill="hold" nodeType="withEffect">
                                  <p:stCondLst>
                                    <p:cond delay="0"/>
                                  </p:stCondLst>
                                  <p:childTnLst>
                                    <p:set>
                                      <p:cBhvr>
                                        <p:cTn id="71" dur="1" fill="hold">
                                          <p:stCondLst>
                                            <p:cond delay="0"/>
                                          </p:stCondLst>
                                        </p:cTn>
                                        <p:tgtEl>
                                          <p:spTgt spid="115"/>
                                        </p:tgtEl>
                                        <p:attrNameLst>
                                          <p:attrName>style.visibility</p:attrName>
                                        </p:attrNameLst>
                                      </p:cBhvr>
                                      <p:to>
                                        <p:strVal val="visible"/>
                                      </p:to>
                                    </p:set>
                                  </p:childTnLst>
                                </p:cTn>
                              </p:par>
                              <p:par>
                                <p:cTn id="72" presetID="9" presetClass="entr" presetSubtype="0" fill="hold" nodeType="withEffect">
                                  <p:stCondLst>
                                    <p:cond delay="0"/>
                                  </p:stCondLst>
                                  <p:childTnLst>
                                    <p:set>
                                      <p:cBhvr>
                                        <p:cTn id="73" dur="1" fill="hold">
                                          <p:stCondLst>
                                            <p:cond delay="0"/>
                                          </p:stCondLst>
                                        </p:cTn>
                                        <p:tgtEl>
                                          <p:spTgt spid="268"/>
                                        </p:tgtEl>
                                        <p:attrNameLst>
                                          <p:attrName>style.visibility</p:attrName>
                                        </p:attrNameLst>
                                      </p:cBhvr>
                                      <p:to>
                                        <p:strVal val="visible"/>
                                      </p:to>
                                    </p:set>
                                    <p:animEffect transition="in" filter="dissolve">
                                      <p:cBhvr>
                                        <p:cTn id="74" dur="500"/>
                                        <p:tgtEl>
                                          <p:spTgt spid="268"/>
                                        </p:tgtEl>
                                      </p:cBhvr>
                                    </p:animEffect>
                                  </p:childTnLst>
                                </p:cTn>
                              </p:par>
                              <p:par>
                                <p:cTn id="75" presetID="12" presetClass="entr" presetSubtype="2" fill="hold" grpId="0" nodeType="withEffect">
                                  <p:stCondLst>
                                    <p:cond delay="0"/>
                                  </p:stCondLst>
                                  <p:childTnLst>
                                    <p:set>
                                      <p:cBhvr>
                                        <p:cTn id="76" dur="1" fill="hold">
                                          <p:stCondLst>
                                            <p:cond delay="0"/>
                                          </p:stCondLst>
                                        </p:cTn>
                                        <p:tgtEl>
                                          <p:spTgt spid="267"/>
                                        </p:tgtEl>
                                        <p:attrNameLst>
                                          <p:attrName>style.visibility</p:attrName>
                                        </p:attrNameLst>
                                      </p:cBhvr>
                                      <p:to>
                                        <p:strVal val="visible"/>
                                      </p:to>
                                    </p:set>
                                    <p:animEffect transition="in" filter="slide(fromRight)">
                                      <p:cBhvr>
                                        <p:cTn id="77" dur="300"/>
                                        <p:tgtEl>
                                          <p:spTgt spid="267"/>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269"/>
                                        </p:tgtEl>
                                        <p:attrNameLst>
                                          <p:attrName>style.visibility</p:attrName>
                                        </p:attrNameLst>
                                      </p:cBhvr>
                                      <p:to>
                                        <p:strVal val="visible"/>
                                      </p:to>
                                    </p:set>
                                    <p:animEffect transition="in" filter="dissolve">
                                      <p:cBhvr>
                                        <p:cTn id="80" dur="500"/>
                                        <p:tgtEl>
                                          <p:spTgt spid="269"/>
                                        </p:tgtEl>
                                      </p:cBhvr>
                                    </p:animEffect>
                                  </p:childTnLst>
                                </p:cTn>
                              </p:par>
                              <p:par>
                                <p:cTn id="81" presetID="10" presetClass="exit" presetSubtype="0" fill="hold" grpId="1" nodeType="withEffect">
                                  <p:stCondLst>
                                    <p:cond delay="0"/>
                                  </p:stCondLst>
                                  <p:childTnLst>
                                    <p:animEffect transition="out" filter="fade">
                                      <p:cBhvr>
                                        <p:cTn id="82" dur="500"/>
                                        <p:tgtEl>
                                          <p:spTgt spid="204"/>
                                        </p:tgtEl>
                                      </p:cBhvr>
                                    </p:animEffect>
                                    <p:set>
                                      <p:cBhvr>
                                        <p:cTn id="83" dur="1" fill="hold">
                                          <p:stCondLst>
                                            <p:cond delay="499"/>
                                          </p:stCondLst>
                                        </p:cTn>
                                        <p:tgtEl>
                                          <p:spTgt spid="204"/>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174"/>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1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176"/>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178"/>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179"/>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180"/>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181"/>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82"/>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83"/>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95"/>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193"/>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194"/>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1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126" grpId="0" animBg="1"/>
      <p:bldP spid="204" grpId="0"/>
      <p:bldP spid="204" grpId="1"/>
      <p:bldP spid="267" grpId="0"/>
      <p:bldP spid="269" grpId="0" animBg="1"/>
      <p:bldP spid="109" grpId="0" animBg="1"/>
      <p:bldP spid="110" grpId="0"/>
      <p:bldP spid="111" grpId="0"/>
      <p:bldP spid="112" grpId="0"/>
      <p:bldP spid="1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8745C66F-FC7B-4C52-931F-EAABACA1CBDF}" type="slidenum">
              <a:rPr lang="en-US" smtClean="0"/>
              <a:pPr/>
              <a:t>60</a:t>
            </a:fld>
            <a:endParaRPr lang="en-US" dirty="0"/>
          </a:p>
        </p:txBody>
      </p:sp>
      <p:sp>
        <p:nvSpPr>
          <p:cNvPr id="6" name="Rounded Rectangle 5"/>
          <p:cNvSpPr/>
          <p:nvPr/>
        </p:nvSpPr>
        <p:spPr>
          <a:xfrm>
            <a:off x="468313" y="1076446"/>
            <a:ext cx="2776307" cy="1269590"/>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buFont typeface="Wingdings" panose="05000000000000000000" pitchFamily="2" charset="2"/>
              <a:buChar char="Ø"/>
              <a:tabLst>
                <a:tab pos="0" algn="l"/>
              </a:tabLst>
            </a:pPr>
            <a:r>
              <a:rPr lang="en-GB" sz="2000" dirty="0" smtClean="0">
                <a:solidFill>
                  <a:schemeClr val="bg1"/>
                </a:solidFill>
              </a:rPr>
              <a:t>Muon detector</a:t>
            </a:r>
            <a:endParaRPr lang="en-GB" sz="2000" dirty="0">
              <a:solidFill>
                <a:schemeClr val="bg1"/>
              </a:solidFill>
            </a:endParaRPr>
          </a:p>
        </p:txBody>
      </p:sp>
      <p:sp>
        <p:nvSpPr>
          <p:cNvPr id="8" name="Content Placeholder 4"/>
          <p:cNvSpPr>
            <a:spLocks noGrp="1"/>
          </p:cNvSpPr>
          <p:nvPr>
            <p:ph idx="1"/>
          </p:nvPr>
        </p:nvSpPr>
        <p:spPr>
          <a:xfrm>
            <a:off x="3244620" y="1214780"/>
            <a:ext cx="5757335" cy="4927401"/>
          </a:xfrm>
        </p:spPr>
        <p:txBody>
          <a:bodyPr>
            <a:normAutofit/>
          </a:bodyPr>
          <a:lstStyle/>
          <a:p>
            <a:pPr marL="365125" lvl="1"/>
            <a:r>
              <a:rPr lang="en-GB" sz="1800" dirty="0" smtClean="0"/>
              <a:t>Distinguish the </a:t>
            </a:r>
            <a:r>
              <a:rPr lang="en-GB" sz="1800" dirty="0" err="1" smtClean="0"/>
              <a:t>muonic</a:t>
            </a:r>
            <a:r>
              <a:rPr lang="en-GB" sz="1800" dirty="0" smtClean="0"/>
              <a:t> and electromagnetic component</a:t>
            </a:r>
          </a:p>
          <a:p>
            <a:pPr marL="365125" lvl="1"/>
            <a:endParaRPr lang="en-GB" sz="1800" dirty="0"/>
          </a:p>
          <a:p>
            <a:pPr marL="365125" lvl="1"/>
            <a:r>
              <a:rPr lang="en-GB" sz="1800" dirty="0" smtClean="0"/>
              <a:t>Reduce the invisible energy </a:t>
            </a:r>
            <a:br>
              <a:rPr lang="en-GB" sz="1800" dirty="0" smtClean="0"/>
            </a:br>
            <a:r>
              <a:rPr lang="en-GB" sz="1800" dirty="0" smtClean="0"/>
              <a:t>(currently 1.5% for SD and 3% in FD)</a:t>
            </a:r>
          </a:p>
          <a:p>
            <a:pPr marL="365125" lvl="1"/>
            <a:endParaRPr lang="en-GB" sz="1800" dirty="0" smtClean="0"/>
          </a:p>
          <a:p>
            <a:pPr marL="365125" lvl="1"/>
            <a:r>
              <a:rPr lang="en-GB" sz="1800" dirty="0" smtClean="0"/>
              <a:t>Used the muons to test the hadronic models</a:t>
            </a:r>
          </a:p>
          <a:p>
            <a:pPr marL="696913" lvl="2"/>
            <a:r>
              <a:rPr lang="en-GB" sz="1600" dirty="0" smtClean="0"/>
              <a:t>Composition estimators</a:t>
            </a:r>
          </a:p>
          <a:p>
            <a:pPr marL="696913" lvl="2"/>
            <a:r>
              <a:rPr lang="en-GB" sz="1600" dirty="0" smtClean="0"/>
              <a:t>…</a:t>
            </a:r>
          </a:p>
          <a:p>
            <a:pPr marL="365125" lvl="1"/>
            <a:endParaRPr lang="en-GB" sz="1800" dirty="0"/>
          </a:p>
          <a:p>
            <a:pPr marL="365125" lvl="1"/>
            <a:r>
              <a:rPr lang="en-GB" sz="1800" dirty="0" smtClean="0"/>
              <a:t>Test the electromagnetic and </a:t>
            </a:r>
            <a:r>
              <a:rPr lang="en-GB" sz="1800" dirty="0" err="1" smtClean="0"/>
              <a:t>muonic</a:t>
            </a:r>
            <a:r>
              <a:rPr lang="en-GB" sz="1800" dirty="0" smtClean="0"/>
              <a:t> sectors</a:t>
            </a:r>
          </a:p>
          <a:p>
            <a:pPr marL="365125" lvl="1"/>
            <a:endParaRPr lang="en-GB" sz="1800" dirty="0"/>
          </a:p>
          <a:p>
            <a:pPr marL="365125" lvl="1"/>
            <a:endParaRPr lang="en-GB" sz="1800" dirty="0" smtClean="0"/>
          </a:p>
          <a:p>
            <a:pPr marL="365125" lvl="1"/>
            <a:endParaRPr lang="en-GB" sz="1800" dirty="0"/>
          </a:p>
          <a:p>
            <a:pPr marL="365125" lvl="1"/>
            <a:endParaRPr lang="en-GB" sz="1600" dirty="0" smtClean="0"/>
          </a:p>
          <a:p>
            <a:pPr marL="365125" lvl="1"/>
            <a:endParaRPr lang="en-GB" sz="1600" dirty="0"/>
          </a:p>
          <a:p>
            <a:pPr marL="365125" lvl="1"/>
            <a:endParaRPr lang="en-GB" sz="1600" dirty="0" smtClean="0"/>
          </a:p>
        </p:txBody>
      </p:sp>
    </p:spTree>
    <p:extLst>
      <p:ext uri="{BB962C8B-B14F-4D97-AF65-F5344CB8AC3E}">
        <p14:creationId xmlns:p14="http://schemas.microsoft.com/office/powerpoint/2010/main" val="12176510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6272910" y="4788433"/>
            <a:ext cx="2556903" cy="1713372"/>
          </a:xfrm>
          <a:prstGeom prst="rect">
            <a:avLst/>
          </a:prstGeom>
        </p:spPr>
      </p:pic>
      <p:pic>
        <p:nvPicPr>
          <p:cNvPr id="7" name="Picture 6"/>
          <p:cNvPicPr>
            <a:picLocks noChangeAspect="1"/>
          </p:cNvPicPr>
          <p:nvPr/>
        </p:nvPicPr>
        <p:blipFill>
          <a:blip r:embed="rId4"/>
          <a:stretch>
            <a:fillRect/>
          </a:stretch>
        </p:blipFill>
        <p:spPr>
          <a:xfrm>
            <a:off x="737639" y="5111403"/>
            <a:ext cx="2255633" cy="1429354"/>
          </a:xfrm>
          <a:prstGeom prst="rect">
            <a:avLst/>
          </a:prstGeom>
        </p:spPr>
      </p:pic>
      <p:pic>
        <p:nvPicPr>
          <p:cNvPr id="11" name="Picture 10"/>
          <p:cNvPicPr>
            <a:picLocks noChangeAspect="1"/>
          </p:cNvPicPr>
          <p:nvPr/>
        </p:nvPicPr>
        <p:blipFill>
          <a:blip r:embed="rId5"/>
          <a:stretch>
            <a:fillRect/>
          </a:stretch>
        </p:blipFill>
        <p:spPr>
          <a:xfrm>
            <a:off x="719721" y="1287443"/>
            <a:ext cx="2294426" cy="1443513"/>
          </a:xfrm>
          <a:prstGeom prst="rect">
            <a:avLst/>
          </a:prstGeom>
        </p:spPr>
      </p:pic>
      <p:pic>
        <p:nvPicPr>
          <p:cNvPr id="12" name="Picture 11"/>
          <p:cNvPicPr>
            <a:picLocks noChangeAspect="1"/>
          </p:cNvPicPr>
          <p:nvPr/>
        </p:nvPicPr>
        <p:blipFill>
          <a:blip r:embed="rId6"/>
          <a:stretch>
            <a:fillRect/>
          </a:stretch>
        </p:blipFill>
        <p:spPr>
          <a:xfrm>
            <a:off x="781022" y="3226355"/>
            <a:ext cx="2196470" cy="141930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pt-PT" sz="2000" b="1" i="1" smtClean="0">
                        <a:latin typeface="Cambria Math" panose="02040503050406030204" pitchFamily="18" charset="0"/>
                      </a:rPr>
                      <m:t>𝜷</m:t>
                    </m:r>
                  </m:oMath>
                </a14:m>
                <a:r>
                  <a:rPr lang="en-US" sz="2000" dirty="0" smtClean="0"/>
                  <a:t> parameterization event-by-event for the  total signal </a:t>
                </a:r>
                <a:endParaRPr lang="en-US" sz="20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7"/>
                <a:stretch>
                  <a:fillRect l="-43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61</a:t>
            </a:fld>
            <a:endParaRPr lang="en-US" dirty="0"/>
          </a:p>
        </p:txBody>
      </p:sp>
      <p:sp>
        <p:nvSpPr>
          <p:cNvPr id="8" name="Rounded Rectangle 7"/>
          <p:cNvSpPr/>
          <p:nvPr/>
        </p:nvSpPr>
        <p:spPr>
          <a:xfrm>
            <a:off x="765244" y="963182"/>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Total signal</a:t>
            </a:r>
            <a:endParaRPr lang="en-GB" sz="1100" dirty="0" smtClean="0">
              <a:solidFill>
                <a:srgbClr val="800000"/>
              </a:solidFill>
              <a:latin typeface="Calibri" pitchFamily="34" charset="0"/>
              <a:cs typeface="Arial" pitchFamily="34" charset="0"/>
            </a:endParaRPr>
          </a:p>
        </p:txBody>
      </p:sp>
      <p:sp>
        <p:nvSpPr>
          <p:cNvPr id="9" name="Rounded Rectangle 8"/>
          <p:cNvSpPr/>
          <p:nvPr/>
        </p:nvSpPr>
        <p:spPr>
          <a:xfrm>
            <a:off x="765243" y="2938419"/>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Electromagnetic signal</a:t>
            </a:r>
            <a:endParaRPr lang="en-GB" sz="1100" dirty="0" smtClean="0">
              <a:solidFill>
                <a:srgbClr val="800000"/>
              </a:solidFill>
              <a:latin typeface="Calibri" pitchFamily="34" charset="0"/>
              <a:cs typeface="Arial" pitchFamily="34" charset="0"/>
            </a:endParaRPr>
          </a:p>
        </p:txBody>
      </p:sp>
      <p:sp>
        <p:nvSpPr>
          <p:cNvPr id="10" name="Rounded Rectangle 9"/>
          <p:cNvSpPr/>
          <p:nvPr/>
        </p:nvSpPr>
        <p:spPr>
          <a:xfrm>
            <a:off x="765243" y="4766106"/>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err="1" smtClean="0">
                <a:solidFill>
                  <a:srgbClr val="800000"/>
                </a:solidFill>
                <a:latin typeface="Calibri" pitchFamily="34" charset="0"/>
                <a:cs typeface="Arial" pitchFamily="34" charset="0"/>
              </a:rPr>
              <a:t>Muonic</a:t>
            </a:r>
            <a:r>
              <a:rPr lang="en-GB" sz="1400" dirty="0" smtClean="0">
                <a:solidFill>
                  <a:srgbClr val="800000"/>
                </a:solidFill>
                <a:latin typeface="Calibri" pitchFamily="34" charset="0"/>
                <a:cs typeface="Arial" pitchFamily="34" charset="0"/>
              </a:rPr>
              <a:t> signal</a:t>
            </a:r>
            <a:endParaRPr lang="en-GB" sz="11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3" name="Rounded Rectangle 12"/>
              <p:cNvSpPr/>
              <p:nvPr/>
            </p:nvSpPr>
            <p:spPr>
              <a:xfrm>
                <a:off x="4698182" y="1121599"/>
                <a:ext cx="3218901" cy="726472"/>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5575" lvl="1" algn="ctr"/>
                <a14:m>
                  <m:oMath xmlns:m="http://schemas.openxmlformats.org/officeDocument/2006/math">
                    <m:sSub>
                      <m:sSubPr>
                        <m:ctrlPr>
                          <a:rPr lang="pt-PT" sz="3200" b="0" i="1" smtClean="0">
                            <a:solidFill>
                              <a:schemeClr val="bg1"/>
                            </a:solidFill>
                            <a:latin typeface="Cambria Math" panose="02040503050406030204" pitchFamily="18" charset="0"/>
                          </a:rPr>
                        </m:ctrlPr>
                      </m:sSubPr>
                      <m:e>
                        <m:r>
                          <a:rPr lang="pt-PT" sz="3200" b="0" i="1" smtClean="0">
                            <a:solidFill>
                              <a:schemeClr val="bg1"/>
                            </a:solidFill>
                            <a:latin typeface="Cambria Math" panose="02040503050406030204" pitchFamily="18" charset="0"/>
                          </a:rPr>
                          <m:t>𝛽</m:t>
                        </m:r>
                      </m:e>
                      <m:sub>
                        <m:r>
                          <a:rPr lang="pt-PT" sz="3200" b="0" i="1" smtClean="0">
                            <a:solidFill>
                              <a:schemeClr val="bg1"/>
                            </a:solidFill>
                            <a:latin typeface="Cambria Math" panose="02040503050406030204" pitchFamily="18" charset="0"/>
                          </a:rPr>
                          <m:t>𝐸𝑀</m:t>
                        </m:r>
                      </m:sub>
                    </m:sSub>
                  </m:oMath>
                </a14:m>
                <a:r>
                  <a:rPr lang="en-GB" sz="3200" dirty="0" smtClean="0">
                    <a:solidFill>
                      <a:schemeClr val="bg1"/>
                    </a:solidFill>
                  </a:rPr>
                  <a:t> &gt; </a:t>
                </a:r>
                <a14:m>
                  <m:oMath xmlns:m="http://schemas.openxmlformats.org/officeDocument/2006/math">
                    <m:sSub>
                      <m:sSubPr>
                        <m:ctrlPr>
                          <a:rPr lang="pt-PT" sz="3200" i="1">
                            <a:solidFill>
                              <a:schemeClr val="bg1"/>
                            </a:solidFill>
                            <a:latin typeface="Cambria Math" panose="02040503050406030204" pitchFamily="18" charset="0"/>
                          </a:rPr>
                        </m:ctrlPr>
                      </m:sSubPr>
                      <m:e>
                        <m:r>
                          <a:rPr lang="pt-PT" sz="3200" i="1">
                            <a:solidFill>
                              <a:schemeClr val="bg1"/>
                            </a:solidFill>
                            <a:latin typeface="Cambria Math" panose="02040503050406030204" pitchFamily="18" charset="0"/>
                          </a:rPr>
                          <m:t>𝛽</m:t>
                        </m:r>
                      </m:e>
                      <m:sub>
                        <m:r>
                          <a:rPr lang="pt-PT" sz="3200" b="0" i="1" smtClean="0">
                            <a:solidFill>
                              <a:schemeClr val="bg1"/>
                            </a:solidFill>
                            <a:latin typeface="Cambria Math" panose="02040503050406030204" pitchFamily="18" charset="0"/>
                          </a:rPr>
                          <m:t>𝜇</m:t>
                        </m:r>
                      </m:sub>
                    </m:sSub>
                  </m:oMath>
                </a14:m>
                <a:endParaRPr lang="en-GB" sz="3200" dirty="0">
                  <a:solidFill>
                    <a:schemeClr val="bg1"/>
                  </a:solidFill>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4698182" y="1121599"/>
                <a:ext cx="3218901" cy="726472"/>
              </a:xfrm>
              <a:prstGeom prst="roundRect">
                <a:avLst/>
              </a:prstGeom>
              <a:blipFill rotWithShape="0">
                <a:blip r:embed="rId8"/>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4" name="Rounded Rectangle 13"/>
          <p:cNvSpPr/>
          <p:nvPr/>
        </p:nvSpPr>
        <p:spPr>
          <a:xfrm>
            <a:off x="4236335" y="2211041"/>
            <a:ext cx="4282632" cy="1039829"/>
          </a:xfrm>
          <a:prstGeom prst="roundRect">
            <a:avLst/>
          </a:prstGeom>
          <a:solidFill>
            <a:schemeClr val="bg1"/>
          </a:solidFill>
          <a:ln w="66675">
            <a:solidFill>
              <a:srgbClr val="007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5575" lvl="1" algn="ctr"/>
            <a:r>
              <a:rPr lang="en-GB" sz="2000" dirty="0" smtClean="0">
                <a:solidFill>
                  <a:schemeClr val="accent6">
                    <a:lumMod val="75000"/>
                  </a:schemeClr>
                </a:solidFill>
              </a:rPr>
              <a:t>In data there are more muons than expected by the models</a:t>
            </a:r>
            <a:endParaRPr lang="en-GB" sz="2000" dirty="0">
              <a:solidFill>
                <a:schemeClr val="accent6">
                  <a:lumMod val="75000"/>
                </a:schemeClr>
              </a:solidFill>
            </a:endParaRPr>
          </a:p>
        </p:txBody>
      </p:sp>
      <p:sp>
        <p:nvSpPr>
          <p:cNvPr id="16" name="Rounded Rectangle 15"/>
          <p:cNvSpPr/>
          <p:nvPr/>
        </p:nvSpPr>
        <p:spPr>
          <a:xfrm>
            <a:off x="4042663" y="4386807"/>
            <a:ext cx="1918299" cy="360665"/>
          </a:xfrm>
          <a:prstGeom prst="roundRect">
            <a:avLst/>
          </a:prstGeom>
          <a:solidFill>
            <a:schemeClr val="bg1"/>
          </a:solidFill>
          <a:ln w="190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smtClean="0">
                <a:solidFill>
                  <a:schemeClr val="tx1">
                    <a:lumMod val="75000"/>
                    <a:lumOff val="25000"/>
                  </a:schemeClr>
                </a:solidFill>
                <a:latin typeface="Calibri" pitchFamily="34" charset="0"/>
                <a:cs typeface="Arial" pitchFamily="34" charset="0"/>
              </a:rPr>
              <a:t>Vertical events</a:t>
            </a:r>
            <a:endParaRPr lang="en-US" sz="1200" dirty="0">
              <a:solidFill>
                <a:schemeClr val="tx1">
                  <a:lumMod val="75000"/>
                  <a:lumOff val="25000"/>
                </a:schemeClr>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7" name="Rounded Rectangle 16"/>
              <p:cNvSpPr/>
              <p:nvPr/>
            </p:nvSpPr>
            <p:spPr>
              <a:xfrm>
                <a:off x="6740155" y="4386807"/>
                <a:ext cx="1918299" cy="360665"/>
              </a:xfrm>
              <a:prstGeom prst="roundRect">
                <a:avLst/>
              </a:prstGeom>
              <a:solidFill>
                <a:schemeClr val="bg1"/>
              </a:solidFill>
              <a:ln w="190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smtClean="0">
                    <a:solidFill>
                      <a:schemeClr val="tx1">
                        <a:lumMod val="75000"/>
                        <a:lumOff val="25000"/>
                      </a:schemeClr>
                    </a:solidFill>
                    <a:latin typeface="Calibri" pitchFamily="34" charset="0"/>
                    <a:cs typeface="Arial" pitchFamily="34" charset="0"/>
                  </a:rPr>
                  <a:t>Horizontal events </a:t>
                </a:r>
                <a14:m>
                  <m:oMath xmlns:m="http://schemas.openxmlformats.org/officeDocument/2006/math">
                    <m:r>
                      <a:rPr lang="pt-PT" sz="1200" b="0" i="1" smtClean="0">
                        <a:solidFill>
                          <a:schemeClr val="tx1">
                            <a:lumMod val="75000"/>
                            <a:lumOff val="25000"/>
                          </a:schemeClr>
                        </a:solidFill>
                        <a:latin typeface="Cambria Math" panose="02040503050406030204" pitchFamily="18" charset="0"/>
                        <a:cs typeface="Arial" pitchFamily="34" charset="0"/>
                      </a:rPr>
                      <m:t>~60</m:t>
                    </m:r>
                    <m:r>
                      <a:rPr lang="pt-PT" sz="12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endParaRPr lang="en-US" sz="1200" dirty="0">
                  <a:solidFill>
                    <a:schemeClr val="tx1">
                      <a:lumMod val="75000"/>
                      <a:lumOff val="25000"/>
                    </a:schemeClr>
                  </a:solidFill>
                  <a:latin typeface="Calibri" pitchFamily="34" charset="0"/>
                  <a:cs typeface="Arial"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6740155" y="4386807"/>
                <a:ext cx="1918299" cy="360665"/>
              </a:xfrm>
              <a:prstGeom prst="roundRect">
                <a:avLst/>
              </a:prstGeom>
              <a:blipFill rotWithShape="0">
                <a:blip r:embed="rId9"/>
                <a:stretch>
                  <a:fillRect/>
                </a:stretch>
              </a:blipFill>
              <a:ln w="19050">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19" name="Straight Arrow Connector 18"/>
          <p:cNvCxnSpPr/>
          <p:nvPr/>
        </p:nvCxnSpPr>
        <p:spPr>
          <a:xfrm>
            <a:off x="7917084" y="5273738"/>
            <a:ext cx="0" cy="768251"/>
          </a:xfrm>
          <a:prstGeom prst="straightConnector1">
            <a:avLst/>
          </a:prstGeom>
          <a:ln w="63500">
            <a:solidFill>
              <a:srgbClr val="00B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ounded Rectangle 19"/>
              <p:cNvSpPr/>
              <p:nvPr/>
            </p:nvSpPr>
            <p:spPr>
              <a:xfrm>
                <a:off x="4236335" y="3386329"/>
                <a:ext cx="4282632" cy="726472"/>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5575" lvl="1" algn="ctr"/>
                <a:r>
                  <a:rPr lang="en-GB" sz="2400" dirty="0" smtClean="0">
                    <a:solidFill>
                      <a:schemeClr val="bg1"/>
                    </a:solidFill>
                  </a:rPr>
                  <a:t>So </a:t>
                </a:r>
                <a14:m>
                  <m:oMath xmlns:m="http://schemas.openxmlformats.org/officeDocument/2006/math">
                    <m:sSub>
                      <m:sSubPr>
                        <m:ctrlPr>
                          <a:rPr lang="pt-PT" sz="2400" b="0" i="1" smtClean="0">
                            <a:solidFill>
                              <a:schemeClr val="bg1"/>
                            </a:solidFill>
                            <a:latin typeface="Cambria Math" panose="02040503050406030204" pitchFamily="18" charset="0"/>
                          </a:rPr>
                        </m:ctrlPr>
                      </m:sSubPr>
                      <m:e>
                        <m:r>
                          <a:rPr lang="pt-PT" sz="2400" b="0" i="1" smtClean="0">
                            <a:solidFill>
                              <a:schemeClr val="bg1"/>
                            </a:solidFill>
                            <a:latin typeface="Cambria Math" panose="02040503050406030204" pitchFamily="18" charset="0"/>
                          </a:rPr>
                          <m:t>𝛽</m:t>
                        </m:r>
                      </m:e>
                      <m:sub>
                        <m:r>
                          <a:rPr lang="pt-PT" sz="2400" b="0" i="1" smtClean="0">
                            <a:solidFill>
                              <a:schemeClr val="bg1"/>
                            </a:solidFill>
                            <a:latin typeface="Cambria Math" panose="02040503050406030204" pitchFamily="18" charset="0"/>
                          </a:rPr>
                          <m:t>𝑑𝑎𝑡𝑎</m:t>
                        </m:r>
                      </m:sub>
                    </m:sSub>
                    <m:r>
                      <a:rPr lang="pt-PT" sz="2400" b="0" i="1" smtClean="0">
                        <a:solidFill>
                          <a:schemeClr val="bg1"/>
                        </a:solidFill>
                        <a:latin typeface="Cambria Math" panose="02040503050406030204" pitchFamily="18" charset="0"/>
                        <a:ea typeface="Cambria Math" panose="02040503050406030204" pitchFamily="18" charset="0"/>
                      </a:rPr>
                      <m:t>→</m:t>
                    </m:r>
                    <m:sSub>
                      <m:sSubPr>
                        <m:ctrlPr>
                          <a:rPr lang="pt-PT" sz="2400" b="0" i="1" smtClean="0">
                            <a:solidFill>
                              <a:schemeClr val="bg1"/>
                            </a:solidFill>
                            <a:latin typeface="Cambria Math" panose="02040503050406030204" pitchFamily="18" charset="0"/>
                            <a:ea typeface="Cambria Math" panose="02040503050406030204" pitchFamily="18" charset="0"/>
                          </a:rPr>
                        </m:ctrlPr>
                      </m:sSubPr>
                      <m:e>
                        <m:r>
                          <a:rPr lang="pt-PT" sz="2400" b="0" i="1" smtClean="0">
                            <a:solidFill>
                              <a:schemeClr val="bg1"/>
                            </a:solidFill>
                            <a:latin typeface="Cambria Math" panose="02040503050406030204" pitchFamily="18" charset="0"/>
                            <a:ea typeface="Cambria Math" panose="02040503050406030204" pitchFamily="18" charset="0"/>
                          </a:rPr>
                          <m:t>𝛽</m:t>
                        </m:r>
                      </m:e>
                      <m:sub>
                        <m:r>
                          <a:rPr lang="pt-PT" sz="2400" b="0" i="1" smtClean="0">
                            <a:solidFill>
                              <a:schemeClr val="bg1"/>
                            </a:solidFill>
                            <a:latin typeface="Cambria Math" panose="02040503050406030204" pitchFamily="18" charset="0"/>
                            <a:ea typeface="Cambria Math" panose="02040503050406030204" pitchFamily="18" charset="0"/>
                          </a:rPr>
                          <m:t>𝑀𝑈</m:t>
                        </m:r>
                      </m:sub>
                    </m:sSub>
                    <m:r>
                      <a:rPr lang="pt-PT" sz="2400" b="0" i="1" smtClean="0">
                        <a:solidFill>
                          <a:schemeClr val="bg1"/>
                        </a:solidFill>
                        <a:latin typeface="Cambria Math" panose="02040503050406030204" pitchFamily="18" charset="0"/>
                        <a:ea typeface="Cambria Math" panose="02040503050406030204" pitchFamily="18" charset="0"/>
                      </a:rPr>
                      <m:t>&lt;</m:t>
                    </m:r>
                    <m:sSub>
                      <m:sSubPr>
                        <m:ctrlPr>
                          <a:rPr lang="pt-PT" sz="2400" b="0" i="1" smtClean="0">
                            <a:solidFill>
                              <a:schemeClr val="bg1"/>
                            </a:solidFill>
                            <a:latin typeface="Cambria Math" panose="02040503050406030204" pitchFamily="18" charset="0"/>
                            <a:ea typeface="Cambria Math" panose="02040503050406030204" pitchFamily="18" charset="0"/>
                          </a:rPr>
                        </m:ctrlPr>
                      </m:sSubPr>
                      <m:e>
                        <m:r>
                          <a:rPr lang="pt-PT" sz="2400" b="0" i="1" smtClean="0">
                            <a:solidFill>
                              <a:schemeClr val="bg1"/>
                            </a:solidFill>
                            <a:latin typeface="Cambria Math" panose="02040503050406030204" pitchFamily="18" charset="0"/>
                            <a:ea typeface="Cambria Math" panose="02040503050406030204" pitchFamily="18" charset="0"/>
                          </a:rPr>
                          <m:t>𝛽</m:t>
                        </m:r>
                      </m:e>
                      <m:sub>
                        <m:r>
                          <a:rPr lang="pt-PT" sz="2400" b="0" i="1" smtClean="0">
                            <a:solidFill>
                              <a:schemeClr val="bg1"/>
                            </a:solidFill>
                            <a:latin typeface="Cambria Math" panose="02040503050406030204" pitchFamily="18" charset="0"/>
                            <a:ea typeface="Cambria Math" panose="02040503050406030204" pitchFamily="18" charset="0"/>
                          </a:rPr>
                          <m:t>𝑡𝑜𝑡</m:t>
                        </m:r>
                        <m:r>
                          <a:rPr lang="pt-PT" sz="2400" b="0" i="1" smtClean="0">
                            <a:solidFill>
                              <a:schemeClr val="bg1"/>
                            </a:solidFill>
                            <a:latin typeface="Cambria Math" panose="02040503050406030204" pitchFamily="18" charset="0"/>
                            <a:ea typeface="Cambria Math" panose="02040503050406030204" pitchFamily="18" charset="0"/>
                          </a:rPr>
                          <m:t>, </m:t>
                        </m:r>
                        <m:r>
                          <a:rPr lang="pt-PT" sz="2400" b="0" i="1" smtClean="0">
                            <a:solidFill>
                              <a:schemeClr val="bg1"/>
                            </a:solidFill>
                            <a:latin typeface="Cambria Math" panose="02040503050406030204" pitchFamily="18" charset="0"/>
                            <a:ea typeface="Cambria Math" panose="02040503050406030204" pitchFamily="18" charset="0"/>
                          </a:rPr>
                          <m:t>𝑚𝑜𝑑𝑒𝑙𝑠</m:t>
                        </m:r>
                      </m:sub>
                    </m:sSub>
                  </m:oMath>
                </a14:m>
                <a:endParaRPr lang="en-GB" sz="2400" dirty="0">
                  <a:solidFill>
                    <a:schemeClr val="bg1"/>
                  </a:solidFill>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4236335" y="3386329"/>
                <a:ext cx="4282632" cy="726472"/>
              </a:xfrm>
              <a:prstGeom prst="roundRect">
                <a:avLst/>
              </a:prstGeom>
              <a:blipFill rotWithShape="0">
                <a:blip r:embed="rId10"/>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23" name="Picture 22"/>
          <p:cNvPicPr>
            <a:picLocks noChangeAspect="1"/>
          </p:cNvPicPr>
          <p:nvPr/>
        </p:nvPicPr>
        <p:blipFill>
          <a:blip r:embed="rId11"/>
          <a:stretch>
            <a:fillRect/>
          </a:stretch>
        </p:blipFill>
        <p:spPr>
          <a:xfrm>
            <a:off x="3621680" y="4851513"/>
            <a:ext cx="2547055" cy="1650292"/>
          </a:xfrm>
          <a:prstGeom prst="rect">
            <a:avLst/>
          </a:prstGeom>
        </p:spPr>
      </p:pic>
    </p:spTree>
    <p:extLst>
      <p:ext uri="{BB962C8B-B14F-4D97-AF65-F5344CB8AC3E}">
        <p14:creationId xmlns:p14="http://schemas.microsoft.com/office/powerpoint/2010/main" val="414433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62</a:t>
            </a:fld>
            <a:endParaRPr lang="en-US" dirty="0"/>
          </a:p>
        </p:txBody>
      </p:sp>
      <p:pic>
        <p:nvPicPr>
          <p:cNvPr id="5" name="Picture 4"/>
          <p:cNvPicPr>
            <a:picLocks noChangeAspect="1"/>
          </p:cNvPicPr>
          <p:nvPr/>
        </p:nvPicPr>
        <p:blipFill>
          <a:blip r:embed="rId3"/>
          <a:stretch>
            <a:fillRect/>
          </a:stretch>
        </p:blipFill>
        <p:spPr>
          <a:xfrm>
            <a:off x="35835" y="3748276"/>
            <a:ext cx="2943022" cy="1972109"/>
          </a:xfrm>
          <a:prstGeom prst="rect">
            <a:avLst/>
          </a:prstGeom>
        </p:spPr>
      </p:pic>
      <p:pic>
        <p:nvPicPr>
          <p:cNvPr id="6" name="Picture 5"/>
          <p:cNvPicPr>
            <a:picLocks noChangeAspect="1"/>
          </p:cNvPicPr>
          <p:nvPr/>
        </p:nvPicPr>
        <p:blipFill>
          <a:blip r:embed="rId4"/>
          <a:stretch>
            <a:fillRect/>
          </a:stretch>
        </p:blipFill>
        <p:spPr>
          <a:xfrm>
            <a:off x="47170" y="1399437"/>
            <a:ext cx="2931687" cy="1899503"/>
          </a:xfrm>
          <a:prstGeom prst="rect">
            <a:avLst/>
          </a:prstGeom>
        </p:spPr>
      </p:pic>
      <p:cxnSp>
        <p:nvCxnSpPr>
          <p:cNvPr id="7" name="Straight Connector 6"/>
          <p:cNvCxnSpPr/>
          <p:nvPr/>
        </p:nvCxnSpPr>
        <p:spPr>
          <a:xfrm>
            <a:off x="2104173" y="2644427"/>
            <a:ext cx="12658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17830" y="1830650"/>
            <a:ext cx="2249170" cy="248355"/>
          </a:xfrm>
          <a:prstGeom prst="line">
            <a:avLst/>
          </a:prstGeom>
          <a:ln w="254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24075" y="5044167"/>
            <a:ext cx="13335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49927" y="4640120"/>
            <a:ext cx="2059293" cy="310554"/>
          </a:xfrm>
          <a:prstGeom prst="line">
            <a:avLst/>
          </a:prstGeom>
          <a:ln w="25400">
            <a:solidFill>
              <a:srgbClr val="92D050"/>
            </a:solidFill>
            <a:prstDash val="sysDot"/>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50887" y="1038488"/>
            <a:ext cx="1918299" cy="360665"/>
          </a:xfrm>
          <a:prstGeom prst="roundRect">
            <a:avLst/>
          </a:prstGeom>
          <a:solidFill>
            <a:schemeClr val="bg1"/>
          </a:solidFill>
          <a:ln w="190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smtClean="0">
                <a:solidFill>
                  <a:schemeClr val="tx1">
                    <a:lumMod val="75000"/>
                    <a:lumOff val="25000"/>
                  </a:schemeClr>
                </a:solidFill>
                <a:latin typeface="Calibri" pitchFamily="34" charset="0"/>
                <a:cs typeface="Arial" pitchFamily="34" charset="0"/>
              </a:rPr>
              <a:t>Vertical events</a:t>
            </a:r>
            <a:endParaRPr lang="en-US" sz="1200" dirty="0">
              <a:solidFill>
                <a:schemeClr val="tx1">
                  <a:lumMod val="75000"/>
                  <a:lumOff val="25000"/>
                </a:schemeClr>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2" name="Rounded Rectangle 11"/>
              <p:cNvSpPr/>
              <p:nvPr/>
            </p:nvSpPr>
            <p:spPr>
              <a:xfrm>
                <a:off x="650887" y="3432552"/>
                <a:ext cx="1918299" cy="360665"/>
              </a:xfrm>
              <a:prstGeom prst="roundRect">
                <a:avLst/>
              </a:prstGeom>
              <a:solidFill>
                <a:schemeClr val="bg1"/>
              </a:solidFill>
              <a:ln w="190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smtClean="0">
                    <a:solidFill>
                      <a:schemeClr val="tx1">
                        <a:lumMod val="75000"/>
                        <a:lumOff val="25000"/>
                      </a:schemeClr>
                    </a:solidFill>
                    <a:latin typeface="Calibri" pitchFamily="34" charset="0"/>
                    <a:cs typeface="Arial" pitchFamily="34" charset="0"/>
                  </a:rPr>
                  <a:t>Horizontal events </a:t>
                </a:r>
                <a14:m>
                  <m:oMath xmlns:m="http://schemas.openxmlformats.org/officeDocument/2006/math">
                    <m:r>
                      <a:rPr lang="pt-PT" sz="1200" b="0" i="1" smtClean="0">
                        <a:solidFill>
                          <a:schemeClr val="tx1">
                            <a:lumMod val="75000"/>
                            <a:lumOff val="25000"/>
                          </a:schemeClr>
                        </a:solidFill>
                        <a:latin typeface="Cambria Math" panose="02040503050406030204" pitchFamily="18" charset="0"/>
                        <a:cs typeface="Arial" pitchFamily="34" charset="0"/>
                      </a:rPr>
                      <m:t>~60</m:t>
                    </m:r>
                    <m:r>
                      <a:rPr lang="pt-PT" sz="12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endParaRPr lang="en-US" sz="1200" dirty="0">
                  <a:solidFill>
                    <a:schemeClr val="tx1">
                      <a:lumMod val="75000"/>
                      <a:lumOff val="25000"/>
                    </a:schemeClr>
                  </a:solidFill>
                  <a:latin typeface="Calibri" pitchFamily="34" charset="0"/>
                  <a:cs typeface="Arial" pitchFamily="34" charset="0"/>
                </a:endParaRPr>
              </a:p>
            </p:txBody>
          </p:sp>
        </mc:Choice>
        <mc:Fallback xmlns="">
          <p:sp>
            <p:nvSpPr>
              <p:cNvPr id="12" name="Rounded Rectangle 11"/>
              <p:cNvSpPr>
                <a:spLocks noRot="1" noChangeAspect="1" noMove="1" noResize="1" noEditPoints="1" noAdjustHandles="1" noChangeArrowheads="1" noChangeShapeType="1" noTextEdit="1"/>
              </p:cNvSpPr>
              <p:nvPr/>
            </p:nvSpPr>
            <p:spPr>
              <a:xfrm>
                <a:off x="650887" y="3432552"/>
                <a:ext cx="1918299" cy="360665"/>
              </a:xfrm>
              <a:prstGeom prst="roundRect">
                <a:avLst/>
              </a:prstGeom>
              <a:blipFill rotWithShape="0">
                <a:blip r:embed="rId5"/>
                <a:stretch>
                  <a:fillRect/>
                </a:stretch>
              </a:blipFill>
              <a:ln w="19050">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p:cNvSpPr/>
              <p:nvPr/>
            </p:nvSpPr>
            <p:spPr>
              <a:xfrm>
                <a:off x="3892205" y="1038488"/>
                <a:ext cx="4532223" cy="796273"/>
              </a:xfrm>
              <a:prstGeom prst="roundRect">
                <a:avLst/>
              </a:prstGeom>
              <a:solidFill>
                <a:schemeClr val="bg1"/>
              </a:solidFill>
              <a:ln w="190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pt-PT" sz="1400" i="1" smtClean="0">
                              <a:solidFill>
                                <a:schemeClr val="accent6">
                                  <a:lumMod val="75000"/>
                                </a:schemeClr>
                              </a:solidFill>
                              <a:latin typeface="Cambria Math" panose="02040503050406030204" pitchFamily="18" charset="0"/>
                              <a:cs typeface="Arial" pitchFamily="34" charset="0"/>
                            </a:rPr>
                          </m:ctrlPr>
                        </m:sSubPr>
                        <m:e>
                          <m:r>
                            <a:rPr lang="pt-PT" sz="1400" i="1">
                              <a:solidFill>
                                <a:schemeClr val="accent6">
                                  <a:lumMod val="75000"/>
                                </a:schemeClr>
                              </a:solidFill>
                              <a:latin typeface="Cambria Math" panose="02040503050406030204" pitchFamily="18" charset="0"/>
                              <a:cs typeface="Arial" pitchFamily="34" charset="0"/>
                            </a:rPr>
                            <m:t>𝛽</m:t>
                          </m:r>
                        </m:e>
                        <m:sub>
                          <m:r>
                            <a:rPr lang="pt-PT" sz="1400" i="1">
                              <a:solidFill>
                                <a:schemeClr val="accent6">
                                  <a:lumMod val="75000"/>
                                </a:schemeClr>
                              </a:solidFill>
                              <a:latin typeface="Cambria Math" panose="02040503050406030204" pitchFamily="18" charset="0"/>
                              <a:cs typeface="Arial" pitchFamily="34" charset="0"/>
                            </a:rPr>
                            <m:t>𝜇</m:t>
                          </m:r>
                        </m:sub>
                      </m:sSub>
                      <m:r>
                        <m:rPr>
                          <m:nor/>
                        </m:rPr>
                        <a:rPr lang="en-US" sz="1400" dirty="0">
                          <a:solidFill>
                            <a:schemeClr val="accent6">
                              <a:lumMod val="75000"/>
                            </a:schemeClr>
                          </a:solidFill>
                          <a:latin typeface="Calibri" pitchFamily="34" charset="0"/>
                          <a:cs typeface="Arial" pitchFamily="34" charset="0"/>
                        </a:rPr>
                        <m:t>&gt;  </m:t>
                      </m:r>
                      <m:r>
                        <m:rPr>
                          <m:nor/>
                        </m:rPr>
                        <a:rPr lang="en-US" sz="1400" dirty="0">
                          <a:solidFill>
                            <a:schemeClr val="accent6">
                              <a:lumMod val="75000"/>
                            </a:schemeClr>
                          </a:solidFill>
                          <a:latin typeface="Calibri" pitchFamily="34" charset="0"/>
                          <a:cs typeface="Arial" pitchFamily="34" charset="0"/>
                        </a:rPr>
                        <m:t>is</m:t>
                      </m:r>
                      <m:r>
                        <m:rPr>
                          <m:nor/>
                        </m:rPr>
                        <a:rPr lang="en-US" sz="1400" dirty="0">
                          <a:solidFill>
                            <a:schemeClr val="accent6">
                              <a:lumMod val="75000"/>
                            </a:schemeClr>
                          </a:solidFill>
                          <a:latin typeface="Calibri" pitchFamily="34" charset="0"/>
                          <a:cs typeface="Arial" pitchFamily="34" charset="0"/>
                        </a:rPr>
                        <m:t> </m:t>
                      </m:r>
                      <m:r>
                        <m:rPr>
                          <m:nor/>
                        </m:rPr>
                        <a:rPr lang="en-US" sz="1400" dirty="0">
                          <a:solidFill>
                            <a:schemeClr val="accent6">
                              <a:lumMod val="75000"/>
                            </a:schemeClr>
                          </a:solidFill>
                          <a:latin typeface="Calibri" pitchFamily="34" charset="0"/>
                          <a:cs typeface="Arial" pitchFamily="34" charset="0"/>
                        </a:rPr>
                        <m:t>higher</m:t>
                      </m:r>
                      <m:r>
                        <m:rPr>
                          <m:nor/>
                        </m:rPr>
                        <a:rPr lang="en-US" sz="1400" dirty="0">
                          <a:solidFill>
                            <a:schemeClr val="accent6">
                              <a:lumMod val="75000"/>
                            </a:schemeClr>
                          </a:solidFill>
                          <a:latin typeface="Calibri" pitchFamily="34" charset="0"/>
                          <a:cs typeface="Arial" pitchFamily="34" charset="0"/>
                        </a:rPr>
                        <m:t>?!</m:t>
                      </m:r>
                    </m:oMath>
                  </m:oMathPara>
                </a14:m>
                <a:endParaRPr lang="en-US" sz="1400" dirty="0">
                  <a:solidFill>
                    <a:schemeClr val="accent6">
                      <a:lumMod val="75000"/>
                    </a:schemeClr>
                  </a:solidFill>
                  <a:latin typeface="Calibri" pitchFamily="34" charset="0"/>
                  <a:cs typeface="Arial" pitchFamily="34" charset="0"/>
                </a:endParaRPr>
              </a:p>
              <a:p>
                <a:pPr lvl="0" algn="ctr"/>
                <a:r>
                  <a:rPr lang="pt-PT" sz="1400" b="0" dirty="0" err="1" smtClean="0">
                    <a:solidFill>
                      <a:schemeClr val="accent6">
                        <a:lumMod val="75000"/>
                      </a:schemeClr>
                    </a:solidFill>
                    <a:cs typeface="Arial" pitchFamily="34" charset="0"/>
                  </a:rPr>
                  <a:t>Or</a:t>
                </a:r>
                <a:r>
                  <a:rPr lang="pt-PT" sz="1400" b="0" dirty="0" smtClean="0">
                    <a:solidFill>
                      <a:schemeClr val="accent6">
                        <a:lumMod val="75000"/>
                      </a:schemeClr>
                    </a:solidFill>
                    <a:cs typeface="Arial" pitchFamily="34" charset="0"/>
                  </a:rPr>
                  <a:t> </a:t>
                </a:r>
              </a:p>
              <a:p>
                <a:pPr lvl="0" algn="ctr"/>
                <a14:m>
                  <m:oMath xmlns:m="http://schemas.openxmlformats.org/officeDocument/2006/math">
                    <m:sSub>
                      <m:sSubPr>
                        <m:ctrlPr>
                          <a:rPr lang="pt-PT" sz="1400" b="0" i="1" smtClean="0">
                            <a:solidFill>
                              <a:schemeClr val="accent6">
                                <a:lumMod val="75000"/>
                              </a:schemeClr>
                            </a:solidFill>
                            <a:latin typeface="Cambria Math" panose="02040503050406030204" pitchFamily="18" charset="0"/>
                            <a:cs typeface="Arial" pitchFamily="34" charset="0"/>
                          </a:rPr>
                        </m:ctrlPr>
                      </m:sSubPr>
                      <m:e>
                        <m:r>
                          <a:rPr lang="pt-PT" sz="1400" b="0" i="1" smtClean="0">
                            <a:solidFill>
                              <a:schemeClr val="accent6">
                                <a:lumMod val="75000"/>
                              </a:schemeClr>
                            </a:solidFill>
                            <a:latin typeface="Cambria Math" panose="02040503050406030204" pitchFamily="18" charset="0"/>
                            <a:cs typeface="Arial" pitchFamily="34" charset="0"/>
                          </a:rPr>
                          <m:t>𝛽</m:t>
                        </m:r>
                      </m:e>
                      <m:sub>
                        <m:r>
                          <a:rPr lang="pt-PT" sz="1400" b="0" i="1" smtClean="0">
                            <a:solidFill>
                              <a:schemeClr val="accent6">
                                <a:lumMod val="75000"/>
                              </a:schemeClr>
                            </a:solidFill>
                            <a:latin typeface="Cambria Math" panose="02040503050406030204" pitchFamily="18" charset="0"/>
                            <a:cs typeface="Arial" pitchFamily="34" charset="0"/>
                          </a:rPr>
                          <m:t>𝐸𝑀</m:t>
                        </m:r>
                        <m:r>
                          <a:rPr lang="pt-PT" sz="1400" b="0" i="1" smtClean="0">
                            <a:solidFill>
                              <a:schemeClr val="accent6">
                                <a:lumMod val="75000"/>
                              </a:schemeClr>
                            </a:solidFill>
                            <a:latin typeface="Cambria Math" panose="02040503050406030204" pitchFamily="18" charset="0"/>
                            <a:cs typeface="Arial" pitchFamily="34" charset="0"/>
                          </a:rPr>
                          <m:t>&lt;</m:t>
                        </m:r>
                      </m:sub>
                    </m:sSub>
                  </m:oMath>
                </a14:m>
                <a:r>
                  <a:rPr lang="en-US" sz="1400" dirty="0" smtClean="0">
                    <a:solidFill>
                      <a:schemeClr val="accent6">
                        <a:lumMod val="75000"/>
                      </a:schemeClr>
                    </a:solidFill>
                    <a:latin typeface="Calibri" pitchFamily="34" charset="0"/>
                    <a:cs typeface="Arial" pitchFamily="34" charset="0"/>
                  </a:rPr>
                  <a:t> is smaller?!</a:t>
                </a:r>
              </a:p>
            </p:txBody>
          </p:sp>
        </mc:Choice>
        <mc:Fallback xmlns="">
          <p:sp>
            <p:nvSpPr>
              <p:cNvPr id="18" name="Rounded Rectangle 17"/>
              <p:cNvSpPr>
                <a:spLocks noRot="1" noChangeAspect="1" noMove="1" noResize="1" noEditPoints="1" noAdjustHandles="1" noChangeArrowheads="1" noChangeShapeType="1" noTextEdit="1"/>
              </p:cNvSpPr>
              <p:nvPr/>
            </p:nvSpPr>
            <p:spPr>
              <a:xfrm>
                <a:off x="3892205" y="1038488"/>
                <a:ext cx="4532223" cy="796273"/>
              </a:xfrm>
              <a:prstGeom prst="roundRect">
                <a:avLst/>
              </a:prstGeom>
              <a:blipFill rotWithShape="0">
                <a:blip r:embed="rId6"/>
                <a:stretch>
                  <a:fillRect/>
                </a:stretch>
              </a:blipFill>
              <a:ln w="19050">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p:cNvSpPr/>
              <p:nvPr/>
            </p:nvSpPr>
            <p:spPr>
              <a:xfrm>
                <a:off x="3892205" y="2297194"/>
                <a:ext cx="4532223" cy="2003491"/>
              </a:xfrm>
              <a:prstGeom prst="roundRect">
                <a:avLst/>
              </a:prstGeom>
              <a:solidFill>
                <a:schemeClr val="bg1"/>
              </a:solidFill>
              <a:ln w="190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400" dirty="0" smtClean="0">
                    <a:solidFill>
                      <a:schemeClr val="accent6">
                        <a:lumMod val="75000"/>
                      </a:schemeClr>
                    </a:solidFill>
                    <a:latin typeface="Calibri" pitchFamily="34" charset="0"/>
                    <a:cs typeface="Arial" pitchFamily="34" charset="0"/>
                  </a:rPr>
                  <a:t>If </a:t>
                </a:r>
                <a14:m>
                  <m:oMath xmlns:m="http://schemas.openxmlformats.org/officeDocument/2006/math">
                    <m:sSubSup>
                      <m:sSubSupPr>
                        <m:ctrlPr>
                          <a:rPr lang="pt-PT" sz="1400" b="0" i="1" smtClean="0">
                            <a:solidFill>
                              <a:schemeClr val="accent6">
                                <a:lumMod val="75000"/>
                              </a:schemeClr>
                            </a:solidFill>
                            <a:latin typeface="Cambria Math" panose="02040503050406030204" pitchFamily="18" charset="0"/>
                            <a:cs typeface="Arial" pitchFamily="34" charset="0"/>
                          </a:rPr>
                        </m:ctrlPr>
                      </m:sSubSupPr>
                      <m:e>
                        <m:r>
                          <a:rPr lang="pt-PT" sz="1400" b="0" i="1" smtClean="0">
                            <a:solidFill>
                              <a:schemeClr val="accent6">
                                <a:lumMod val="75000"/>
                              </a:schemeClr>
                            </a:solidFill>
                            <a:latin typeface="Cambria Math" panose="02040503050406030204" pitchFamily="18" charset="0"/>
                            <a:cs typeface="Arial" pitchFamily="34" charset="0"/>
                          </a:rPr>
                          <m:t>𝑋</m:t>
                        </m:r>
                      </m:e>
                      <m:sub>
                        <m:r>
                          <a:rPr lang="pt-PT" sz="1400" b="0" i="1" smtClean="0">
                            <a:solidFill>
                              <a:schemeClr val="accent6">
                                <a:lumMod val="75000"/>
                              </a:schemeClr>
                            </a:solidFill>
                            <a:latin typeface="Cambria Math" panose="02040503050406030204" pitchFamily="18" charset="0"/>
                            <a:cs typeface="Arial" pitchFamily="34" charset="0"/>
                          </a:rPr>
                          <m:t>𝑚𝑎𝑥</m:t>
                        </m:r>
                      </m:sub>
                      <m:sup>
                        <m:r>
                          <a:rPr lang="pt-PT" sz="1400" b="0" i="1" smtClean="0">
                            <a:solidFill>
                              <a:schemeClr val="accent6">
                                <a:lumMod val="75000"/>
                              </a:schemeClr>
                            </a:solidFill>
                            <a:latin typeface="Cambria Math" panose="02040503050406030204" pitchFamily="18" charset="0"/>
                            <a:cs typeface="Arial" pitchFamily="34" charset="0"/>
                          </a:rPr>
                          <m:t>𝜇</m:t>
                        </m:r>
                      </m:sup>
                    </m:sSubSup>
                  </m:oMath>
                </a14:m>
                <a:r>
                  <a:rPr lang="en-US" sz="1400" dirty="0" smtClean="0">
                    <a:solidFill>
                      <a:schemeClr val="accent6">
                        <a:lumMod val="75000"/>
                      </a:schemeClr>
                    </a:solidFill>
                    <a:latin typeface="Calibri" pitchFamily="34" charset="0"/>
                    <a:cs typeface="Arial" pitchFamily="34" charset="0"/>
                  </a:rPr>
                  <a:t> is higher          </a:t>
                </a:r>
                <a14:m>
                  <m:oMath xmlns:m="http://schemas.openxmlformats.org/officeDocument/2006/math">
                    <m:r>
                      <a:rPr lang="en-US" sz="1400" i="1" smtClean="0">
                        <a:solidFill>
                          <a:schemeClr val="accent6">
                            <a:lumMod val="75000"/>
                          </a:schemeClr>
                        </a:solidFill>
                        <a:latin typeface="Cambria Math" panose="02040503050406030204" pitchFamily="18" charset="0"/>
                        <a:ea typeface="Cambria Math" panose="02040503050406030204" pitchFamily="18" charset="0"/>
                        <a:cs typeface="Arial" pitchFamily="34" charset="0"/>
                      </a:rPr>
                      <m:t>⟹</m:t>
                    </m:r>
                  </m:oMath>
                </a14:m>
                <a:r>
                  <a:rPr lang="en-US" sz="1400" dirty="0" smtClean="0">
                    <a:solidFill>
                      <a:schemeClr val="accent6">
                        <a:lumMod val="75000"/>
                      </a:schemeClr>
                    </a:solidFill>
                    <a:latin typeface="Calibri" pitchFamily="34" charset="0"/>
                    <a:cs typeface="Arial" pitchFamily="34" charset="0"/>
                  </a:rPr>
                  <a:t>      </a:t>
                </a:r>
                <a14:m>
                  <m:oMath xmlns:m="http://schemas.openxmlformats.org/officeDocument/2006/math">
                    <m:sSub>
                      <m:sSubPr>
                        <m:ctrlPr>
                          <a:rPr lang="pt-PT" sz="1400" i="1">
                            <a:solidFill>
                              <a:schemeClr val="accent6">
                                <a:lumMod val="75000"/>
                              </a:schemeClr>
                            </a:solidFill>
                            <a:latin typeface="Cambria Math" panose="02040503050406030204" pitchFamily="18" charset="0"/>
                            <a:cs typeface="Arial" pitchFamily="34" charset="0"/>
                          </a:rPr>
                        </m:ctrlPr>
                      </m:sSubPr>
                      <m:e>
                        <m:r>
                          <a:rPr lang="pt-PT" sz="1400" i="1">
                            <a:solidFill>
                              <a:schemeClr val="accent6">
                                <a:lumMod val="75000"/>
                              </a:schemeClr>
                            </a:solidFill>
                            <a:latin typeface="Cambria Math" panose="02040503050406030204" pitchFamily="18" charset="0"/>
                            <a:cs typeface="Arial" pitchFamily="34" charset="0"/>
                          </a:rPr>
                          <m:t>𝛽</m:t>
                        </m:r>
                      </m:e>
                      <m:sub>
                        <m:r>
                          <a:rPr lang="pt-PT" sz="1400" i="1">
                            <a:solidFill>
                              <a:schemeClr val="accent6">
                                <a:lumMod val="75000"/>
                              </a:schemeClr>
                            </a:solidFill>
                            <a:latin typeface="Cambria Math" panose="02040503050406030204" pitchFamily="18" charset="0"/>
                            <a:cs typeface="Arial" pitchFamily="34" charset="0"/>
                          </a:rPr>
                          <m:t>𝜇</m:t>
                        </m:r>
                      </m:sub>
                    </m:sSub>
                  </m:oMath>
                </a14:m>
                <a:r>
                  <a:rPr lang="en-US" sz="1400" dirty="0" smtClean="0">
                    <a:solidFill>
                      <a:schemeClr val="accent6">
                        <a:lumMod val="75000"/>
                      </a:schemeClr>
                    </a:solidFill>
                    <a:latin typeface="Calibri" pitchFamily="34" charset="0"/>
                    <a:cs typeface="Arial" pitchFamily="34" charset="0"/>
                  </a:rPr>
                  <a:t> &lt;  (opposite direction)</a:t>
                </a:r>
              </a:p>
              <a:p>
                <a:endParaRPr lang="en-US" sz="1400" dirty="0" smtClean="0">
                  <a:solidFill>
                    <a:schemeClr val="accent6">
                      <a:lumMod val="75000"/>
                    </a:schemeClr>
                  </a:solidFill>
                  <a:latin typeface="Calibri" pitchFamily="34" charset="0"/>
                  <a:cs typeface="Arial" pitchFamily="34" charset="0"/>
                </a:endParaRPr>
              </a:p>
              <a:p>
                <a:r>
                  <a:rPr lang="en-US" sz="1200" dirty="0" smtClean="0">
                    <a:solidFill>
                      <a:schemeClr val="accent6">
                        <a:lumMod val="75000"/>
                      </a:schemeClr>
                    </a:solidFill>
                    <a:latin typeface="Calibri" pitchFamily="34" charset="0"/>
                    <a:cs typeface="Arial" pitchFamily="34" charset="0"/>
                  </a:rPr>
                  <a:t>The ground is far from the core -&gt; more spreading of the particles</a:t>
                </a:r>
              </a:p>
            </p:txBody>
          </p:sp>
        </mc:Choice>
        <mc:Fallback xmlns="">
          <p:sp>
            <p:nvSpPr>
              <p:cNvPr id="19" name="Rounded Rectangle 18"/>
              <p:cNvSpPr>
                <a:spLocks noRot="1" noChangeAspect="1" noMove="1" noResize="1" noEditPoints="1" noAdjustHandles="1" noChangeArrowheads="1" noChangeShapeType="1" noTextEdit="1"/>
              </p:cNvSpPr>
              <p:nvPr/>
            </p:nvSpPr>
            <p:spPr>
              <a:xfrm>
                <a:off x="3892205" y="2297194"/>
                <a:ext cx="4532223" cy="2003491"/>
              </a:xfrm>
              <a:prstGeom prst="roundRect">
                <a:avLst/>
              </a:prstGeom>
              <a:blipFill rotWithShape="0">
                <a:blip r:embed="rId7"/>
                <a:stretch>
                  <a:fillRect/>
                </a:stretch>
              </a:blipFill>
              <a:ln w="19050">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3892204" y="4881642"/>
                <a:ext cx="4532223" cy="1093902"/>
              </a:xfrm>
              <a:prstGeom prst="roundRect">
                <a:avLst/>
              </a:prstGeom>
              <a:solidFill>
                <a:schemeClr val="bg1"/>
              </a:solidFill>
              <a:ln w="190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pt-PT" sz="1400" i="1" smtClean="0">
                            <a:solidFill>
                              <a:schemeClr val="accent6">
                                <a:lumMod val="75000"/>
                              </a:schemeClr>
                            </a:solidFill>
                            <a:latin typeface="Cambria Math" panose="02040503050406030204" pitchFamily="18" charset="0"/>
                            <a:cs typeface="Arial" pitchFamily="34" charset="0"/>
                          </a:rPr>
                        </m:ctrlPr>
                      </m:sSubPr>
                      <m:e>
                        <m:r>
                          <a:rPr lang="pt-PT" sz="1400" i="1">
                            <a:solidFill>
                              <a:schemeClr val="accent6">
                                <a:lumMod val="75000"/>
                              </a:schemeClr>
                            </a:solidFill>
                            <a:latin typeface="Cambria Math" panose="02040503050406030204" pitchFamily="18" charset="0"/>
                            <a:cs typeface="Arial" pitchFamily="34" charset="0"/>
                          </a:rPr>
                          <m:t>𝛽</m:t>
                        </m:r>
                      </m:e>
                      <m:sub>
                        <m:r>
                          <a:rPr lang="pt-PT" sz="1400" i="1">
                            <a:solidFill>
                              <a:schemeClr val="accent6">
                                <a:lumMod val="75000"/>
                              </a:schemeClr>
                            </a:solidFill>
                            <a:latin typeface="Cambria Math" panose="02040503050406030204" pitchFamily="18" charset="0"/>
                            <a:cs typeface="Arial" pitchFamily="34" charset="0"/>
                          </a:rPr>
                          <m:t>𝜇</m:t>
                        </m:r>
                      </m:sub>
                    </m:sSub>
                    <m:r>
                      <a:rPr lang="pt-PT" sz="1400" b="0" i="1" smtClean="0">
                        <a:solidFill>
                          <a:schemeClr val="accent6">
                            <a:lumMod val="75000"/>
                          </a:schemeClr>
                        </a:solidFill>
                        <a:latin typeface="Cambria Math" panose="02040503050406030204" pitchFamily="18" charset="0"/>
                        <a:cs typeface="Arial" pitchFamily="34" charset="0"/>
                      </a:rPr>
                      <m:t>&gt;</m:t>
                    </m:r>
                  </m:oMath>
                </a14:m>
                <a:r>
                  <a:rPr lang="en-US" sz="1400" dirty="0" smtClean="0">
                    <a:solidFill>
                      <a:schemeClr val="accent6">
                        <a:lumMod val="75000"/>
                      </a:schemeClr>
                    </a:solidFill>
                    <a:latin typeface="Calibri" pitchFamily="34" charset="0"/>
                    <a:cs typeface="Arial" pitchFamily="34" charset="0"/>
                  </a:rPr>
                  <a:t>     </a:t>
                </a:r>
                <a14:m>
                  <m:oMath xmlns:m="http://schemas.openxmlformats.org/officeDocument/2006/math">
                    <m:r>
                      <a:rPr lang="en-US" sz="1400" i="1" dirty="0" smtClean="0">
                        <a:solidFill>
                          <a:schemeClr val="accent6">
                            <a:lumMod val="75000"/>
                          </a:schemeClr>
                        </a:solidFill>
                        <a:latin typeface="Cambria Math" panose="02040503050406030204" pitchFamily="18" charset="0"/>
                        <a:ea typeface="Cambria Math" panose="02040503050406030204" pitchFamily="18" charset="0"/>
                        <a:cs typeface="Arial" pitchFamily="34" charset="0"/>
                      </a:rPr>
                      <m:t>⇒</m:t>
                    </m:r>
                  </m:oMath>
                </a14:m>
                <a:r>
                  <a:rPr lang="en-US" sz="1400" dirty="0" smtClean="0">
                    <a:solidFill>
                      <a:schemeClr val="accent6">
                        <a:lumMod val="75000"/>
                      </a:schemeClr>
                    </a:solidFill>
                    <a:latin typeface="Calibri" pitchFamily="34" charset="0"/>
                    <a:cs typeface="Arial" pitchFamily="34" charset="0"/>
                  </a:rPr>
                  <a:t>     muons closer to axis </a:t>
                </a:r>
              </a:p>
              <a:p>
                <a:pPr algn="ctr"/>
                <a14:m>
                  <m:oMath xmlns:m="http://schemas.openxmlformats.org/officeDocument/2006/math">
                    <m:r>
                      <a:rPr lang="en-US" sz="1400" i="1" smtClean="0">
                        <a:solidFill>
                          <a:schemeClr val="accent6">
                            <a:lumMod val="75000"/>
                          </a:schemeClr>
                        </a:solidFill>
                        <a:latin typeface="Cambria Math" panose="02040503050406030204" pitchFamily="18" charset="0"/>
                        <a:ea typeface="Cambria Math" panose="02040503050406030204" pitchFamily="18" charset="0"/>
                        <a:cs typeface="Arial" pitchFamily="34" charset="0"/>
                      </a:rPr>
                      <m:t>⟶</m:t>
                    </m:r>
                  </m:oMath>
                </a14:m>
                <a:r>
                  <a:rPr lang="en-US" sz="1400" dirty="0" smtClean="0">
                    <a:solidFill>
                      <a:schemeClr val="accent6">
                        <a:lumMod val="75000"/>
                      </a:schemeClr>
                    </a:solidFill>
                    <a:latin typeface="Calibri" pitchFamily="34" charset="0"/>
                    <a:cs typeface="Arial" pitchFamily="34" charset="0"/>
                  </a:rPr>
                  <a:t> pions/muons with harder spectrum?</a:t>
                </a:r>
                <a:endParaRPr lang="en-US" sz="1200" dirty="0" smtClean="0">
                  <a:solidFill>
                    <a:schemeClr val="accent6">
                      <a:lumMod val="75000"/>
                    </a:schemeClr>
                  </a:solidFill>
                  <a:latin typeface="Calibri" pitchFamily="34" charset="0"/>
                  <a:cs typeface="Arial" pitchFamily="34" charset="0"/>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3892204" y="4881642"/>
                <a:ext cx="4532223" cy="1093902"/>
              </a:xfrm>
              <a:prstGeom prst="roundRect">
                <a:avLst/>
              </a:prstGeom>
              <a:blipFill rotWithShape="0">
                <a:blip r:embed="rId8"/>
                <a:stretch>
                  <a:fillRect/>
                </a:stretch>
              </a:blipFill>
              <a:ln w="19050">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22" name="Group 21"/>
          <p:cNvGrpSpPr/>
          <p:nvPr/>
        </p:nvGrpSpPr>
        <p:grpSpPr>
          <a:xfrm>
            <a:off x="5595526" y="3140767"/>
            <a:ext cx="1458410" cy="1030146"/>
            <a:chOff x="3437681" y="1551008"/>
            <a:chExt cx="1458410" cy="1030146"/>
          </a:xfrm>
        </p:grpSpPr>
        <p:cxnSp>
          <p:nvCxnSpPr>
            <p:cNvPr id="23" name="Straight Arrow Connector 22"/>
            <p:cNvCxnSpPr/>
            <p:nvPr/>
          </p:nvCxnSpPr>
          <p:spPr>
            <a:xfrm flipV="1">
              <a:off x="3437681" y="1551008"/>
              <a:ext cx="0" cy="103014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437681" y="2581154"/>
              <a:ext cx="145841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3468515" y="1747520"/>
              <a:ext cx="1006329" cy="792480"/>
            </a:xfrm>
            <a:custGeom>
              <a:avLst/>
              <a:gdLst>
                <a:gd name="connsiteX0" fmla="*/ 6204 w 681844"/>
                <a:gd name="connsiteY0" fmla="*/ 0 h 792480"/>
                <a:gd name="connsiteX1" fmla="*/ 97644 w 681844"/>
                <a:gd name="connsiteY1" fmla="*/ 508000 h 792480"/>
                <a:gd name="connsiteX2" fmla="*/ 681844 w 681844"/>
                <a:gd name="connsiteY2" fmla="*/ 792480 h 792480"/>
              </a:gdLst>
              <a:ahLst/>
              <a:cxnLst>
                <a:cxn ang="0">
                  <a:pos x="connsiteX0" y="connsiteY0"/>
                </a:cxn>
                <a:cxn ang="0">
                  <a:pos x="connsiteX1" y="connsiteY1"/>
                </a:cxn>
                <a:cxn ang="0">
                  <a:pos x="connsiteX2" y="connsiteY2"/>
                </a:cxn>
              </a:cxnLst>
              <a:rect l="l" t="t" r="r" b="b"/>
              <a:pathLst>
                <a:path w="681844" h="792480">
                  <a:moveTo>
                    <a:pt x="6204" y="0"/>
                  </a:moveTo>
                  <a:cubicBezTo>
                    <a:pt x="-4380" y="187960"/>
                    <a:pt x="-14963" y="375920"/>
                    <a:pt x="97644" y="508000"/>
                  </a:cubicBezTo>
                  <a:cubicBezTo>
                    <a:pt x="210251" y="640080"/>
                    <a:pt x="586171" y="754380"/>
                    <a:pt x="681844" y="7924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3455669" y="1769745"/>
              <a:ext cx="1183005" cy="750570"/>
            </a:xfrm>
            <a:custGeom>
              <a:avLst/>
              <a:gdLst>
                <a:gd name="connsiteX0" fmla="*/ 0 w 502920"/>
                <a:gd name="connsiteY0" fmla="*/ 0 h 241935"/>
                <a:gd name="connsiteX1" fmla="*/ 108585 w 502920"/>
                <a:gd name="connsiteY1" fmla="*/ 116205 h 241935"/>
                <a:gd name="connsiteX2" fmla="*/ 502920 w 502920"/>
                <a:gd name="connsiteY2" fmla="*/ 241935 h 241935"/>
              </a:gdLst>
              <a:ahLst/>
              <a:cxnLst>
                <a:cxn ang="0">
                  <a:pos x="connsiteX0" y="connsiteY0"/>
                </a:cxn>
                <a:cxn ang="0">
                  <a:pos x="connsiteX1" y="connsiteY1"/>
                </a:cxn>
                <a:cxn ang="0">
                  <a:pos x="connsiteX2" y="connsiteY2"/>
                </a:cxn>
              </a:cxnLst>
              <a:rect l="l" t="t" r="r" b="b"/>
              <a:pathLst>
                <a:path w="502920" h="241935">
                  <a:moveTo>
                    <a:pt x="0" y="0"/>
                  </a:moveTo>
                  <a:cubicBezTo>
                    <a:pt x="12382" y="37941"/>
                    <a:pt x="24765" y="75883"/>
                    <a:pt x="108585" y="116205"/>
                  </a:cubicBezTo>
                  <a:cubicBezTo>
                    <a:pt x="192405" y="156527"/>
                    <a:pt x="347662" y="199231"/>
                    <a:pt x="502920" y="24193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56655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1384646" y="3467414"/>
            <a:ext cx="7039782" cy="0"/>
          </a:xfrm>
          <a:prstGeom prst="line">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sSub>
                      <m:sSubPr>
                        <m:ctrlPr>
                          <a:rPr lang="pt-PT" b="0" i="1">
                            <a:latin typeface="Cambria Math" panose="02040503050406030204" pitchFamily="18" charset="0"/>
                          </a:rPr>
                        </m:ctrlPr>
                      </m:sSubPr>
                      <m:e>
                        <m:r>
                          <a:rPr lang="pt-PT" b="0" i="1">
                            <a:latin typeface="Cambria Math" panose="02040503050406030204" pitchFamily="18" charset="0"/>
                          </a:rPr>
                          <m:t>𝑋</m:t>
                        </m:r>
                      </m:e>
                      <m:sub>
                        <m:r>
                          <a:rPr lang="pt-PT" b="0" i="1">
                            <a:latin typeface="Cambria Math" panose="02040503050406030204" pitchFamily="18" charset="0"/>
                          </a:rPr>
                          <m:t>𝑚𝑎𝑥</m:t>
                        </m:r>
                      </m:sub>
                    </m:sSub>
                  </m:oMath>
                </a14:m>
                <a:r>
                  <a:rPr lang="en-US" dirty="0" smtClean="0"/>
                  <a:t> </a:t>
                </a:r>
                <a:r>
                  <a:rPr lang="en-US" dirty="0"/>
                  <a:t>and </a:t>
                </a:r>
                <a14:m>
                  <m:oMath xmlns:m="http://schemas.openxmlformats.org/officeDocument/2006/math">
                    <m:sSubSup>
                      <m:sSubSupPr>
                        <m:ctrlPr>
                          <a:rPr lang="pt-PT" b="0" i="1">
                            <a:latin typeface="Cambria Math" panose="02040503050406030204" pitchFamily="18" charset="0"/>
                          </a:rPr>
                        </m:ctrlPr>
                      </m:sSubSupPr>
                      <m:e>
                        <m:r>
                          <a:rPr lang="pt-PT" b="0" i="1">
                            <a:latin typeface="Cambria Math" panose="02040503050406030204" pitchFamily="18" charset="0"/>
                          </a:rPr>
                          <m:t>𝑋</m:t>
                        </m:r>
                      </m:e>
                      <m:sub>
                        <m:r>
                          <a:rPr lang="pt-PT" b="0" i="1">
                            <a:latin typeface="Cambria Math" panose="02040503050406030204" pitchFamily="18" charset="0"/>
                          </a:rPr>
                          <m:t>𝑚𝑎𝑥</m:t>
                        </m:r>
                      </m:sub>
                      <m:sup>
                        <m:r>
                          <a:rPr lang="pt-PT" b="0" i="1">
                            <a:latin typeface="Cambria Math" panose="02040503050406030204" pitchFamily="18" charset="0"/>
                          </a:rPr>
                          <m:t>𝜇</m:t>
                        </m:r>
                      </m:sup>
                    </m:sSubSup>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935" b="-1495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63</a:t>
            </a:fld>
            <a:endParaRPr lang="en-US" dirty="0"/>
          </a:p>
        </p:txBody>
      </p:sp>
      <p:grpSp>
        <p:nvGrpSpPr>
          <p:cNvPr id="5" name="Group 4"/>
          <p:cNvGrpSpPr/>
          <p:nvPr/>
        </p:nvGrpSpPr>
        <p:grpSpPr>
          <a:xfrm rot="16200000">
            <a:off x="3766473" y="-735910"/>
            <a:ext cx="1797330" cy="6560983"/>
            <a:chOff x="8023358" y="1731719"/>
            <a:chExt cx="775202" cy="3943106"/>
          </a:xfrm>
        </p:grpSpPr>
        <p:sp>
          <p:nvSpPr>
            <p:cNvPr id="6" name="Freeform 5"/>
            <p:cNvSpPr/>
            <p:nvPr/>
          </p:nvSpPr>
          <p:spPr>
            <a:xfrm>
              <a:off x="8028451" y="1731719"/>
              <a:ext cx="767009" cy="1704340"/>
            </a:xfrm>
            <a:custGeom>
              <a:avLst/>
              <a:gdLst>
                <a:gd name="connsiteX0" fmla="*/ 0 w 2199640"/>
                <a:gd name="connsiteY0" fmla="*/ 0 h 1704340"/>
                <a:gd name="connsiteX1" fmla="*/ 5080 w 2199640"/>
                <a:gd name="connsiteY1" fmla="*/ 355600 h 1704340"/>
                <a:gd name="connsiteX2" fmla="*/ 5080 w 2199640"/>
                <a:gd name="connsiteY2" fmla="*/ 525780 h 1704340"/>
                <a:gd name="connsiteX3" fmla="*/ 25400 w 2199640"/>
                <a:gd name="connsiteY3" fmla="*/ 662940 h 1704340"/>
                <a:gd name="connsiteX4" fmla="*/ 76200 w 2199640"/>
                <a:gd name="connsiteY4" fmla="*/ 777240 h 1704340"/>
                <a:gd name="connsiteX5" fmla="*/ 198120 w 2199640"/>
                <a:gd name="connsiteY5" fmla="*/ 894080 h 1704340"/>
                <a:gd name="connsiteX6" fmla="*/ 408940 w 2199640"/>
                <a:gd name="connsiteY6" fmla="*/ 1021080 h 1704340"/>
                <a:gd name="connsiteX7" fmla="*/ 670560 w 2199640"/>
                <a:gd name="connsiteY7" fmla="*/ 1122680 h 1704340"/>
                <a:gd name="connsiteX8" fmla="*/ 1005840 w 2199640"/>
                <a:gd name="connsiteY8" fmla="*/ 1234440 h 1704340"/>
                <a:gd name="connsiteX9" fmla="*/ 1452880 w 2199640"/>
                <a:gd name="connsiteY9" fmla="*/ 1363980 h 1704340"/>
                <a:gd name="connsiteX10" fmla="*/ 1770380 w 2199640"/>
                <a:gd name="connsiteY10" fmla="*/ 1473200 h 1704340"/>
                <a:gd name="connsiteX11" fmla="*/ 1953260 w 2199640"/>
                <a:gd name="connsiteY11" fmla="*/ 1541780 h 1704340"/>
                <a:gd name="connsiteX12" fmla="*/ 2070100 w 2199640"/>
                <a:gd name="connsiteY12" fmla="*/ 1595120 h 1704340"/>
                <a:gd name="connsiteX13" fmla="*/ 2123440 w 2199640"/>
                <a:gd name="connsiteY13" fmla="*/ 1630680 h 1704340"/>
                <a:gd name="connsiteX14" fmla="*/ 2159000 w 2199640"/>
                <a:gd name="connsiteY14" fmla="*/ 1668780 h 1704340"/>
                <a:gd name="connsiteX15" fmla="*/ 2199640 w 2199640"/>
                <a:gd name="connsiteY15" fmla="*/ 1704340 h 170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640" h="1704340">
                  <a:moveTo>
                    <a:pt x="0" y="0"/>
                  </a:moveTo>
                  <a:cubicBezTo>
                    <a:pt x="1693" y="118533"/>
                    <a:pt x="3387" y="237067"/>
                    <a:pt x="5080" y="355600"/>
                  </a:cubicBezTo>
                  <a:lnTo>
                    <a:pt x="5080" y="525780"/>
                  </a:lnTo>
                  <a:lnTo>
                    <a:pt x="25400" y="662940"/>
                  </a:lnTo>
                  <a:lnTo>
                    <a:pt x="76200" y="777240"/>
                  </a:lnTo>
                  <a:lnTo>
                    <a:pt x="198120" y="894080"/>
                  </a:lnTo>
                  <a:lnTo>
                    <a:pt x="408940" y="1021080"/>
                  </a:lnTo>
                  <a:lnTo>
                    <a:pt x="670560" y="1122680"/>
                  </a:lnTo>
                  <a:lnTo>
                    <a:pt x="1005840" y="1234440"/>
                  </a:lnTo>
                  <a:lnTo>
                    <a:pt x="1452880" y="1363980"/>
                  </a:lnTo>
                  <a:lnTo>
                    <a:pt x="1770380" y="1473200"/>
                  </a:lnTo>
                  <a:lnTo>
                    <a:pt x="1953260" y="1541780"/>
                  </a:lnTo>
                  <a:lnTo>
                    <a:pt x="2070100" y="1595120"/>
                  </a:lnTo>
                  <a:lnTo>
                    <a:pt x="2123440" y="1630680"/>
                  </a:lnTo>
                  <a:lnTo>
                    <a:pt x="2159000" y="1668780"/>
                  </a:lnTo>
                  <a:lnTo>
                    <a:pt x="2199640" y="1704340"/>
                  </a:lnTo>
                </a:path>
              </a:pathLst>
            </a:custGeom>
            <a:noFill/>
            <a:ln w="2857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8035093" y="3400499"/>
              <a:ext cx="763467" cy="1938020"/>
            </a:xfrm>
            <a:custGeom>
              <a:avLst/>
              <a:gdLst>
                <a:gd name="connsiteX0" fmla="*/ 2146300 w 2189480"/>
                <a:gd name="connsiteY0" fmla="*/ 0 h 1938020"/>
                <a:gd name="connsiteX1" fmla="*/ 2189480 w 2189480"/>
                <a:gd name="connsiteY1" fmla="*/ 53340 h 1938020"/>
                <a:gd name="connsiteX2" fmla="*/ 2186940 w 2189480"/>
                <a:gd name="connsiteY2" fmla="*/ 101600 h 1938020"/>
                <a:gd name="connsiteX3" fmla="*/ 2166620 w 2189480"/>
                <a:gd name="connsiteY3" fmla="*/ 142240 h 1938020"/>
                <a:gd name="connsiteX4" fmla="*/ 2136140 w 2189480"/>
                <a:gd name="connsiteY4" fmla="*/ 185420 h 1938020"/>
                <a:gd name="connsiteX5" fmla="*/ 2085340 w 2189480"/>
                <a:gd name="connsiteY5" fmla="*/ 228600 h 1938020"/>
                <a:gd name="connsiteX6" fmla="*/ 1986280 w 2189480"/>
                <a:gd name="connsiteY6" fmla="*/ 297180 h 1938020"/>
                <a:gd name="connsiteX7" fmla="*/ 1889760 w 2189480"/>
                <a:gd name="connsiteY7" fmla="*/ 353060 h 1938020"/>
                <a:gd name="connsiteX8" fmla="*/ 1742440 w 2189480"/>
                <a:gd name="connsiteY8" fmla="*/ 419100 h 1938020"/>
                <a:gd name="connsiteX9" fmla="*/ 1529080 w 2189480"/>
                <a:gd name="connsiteY9" fmla="*/ 513080 h 1938020"/>
                <a:gd name="connsiteX10" fmla="*/ 1366520 w 2189480"/>
                <a:gd name="connsiteY10" fmla="*/ 579120 h 1938020"/>
                <a:gd name="connsiteX11" fmla="*/ 1216660 w 2189480"/>
                <a:gd name="connsiteY11" fmla="*/ 642620 h 1938020"/>
                <a:gd name="connsiteX12" fmla="*/ 1033780 w 2189480"/>
                <a:gd name="connsiteY12" fmla="*/ 723900 h 1938020"/>
                <a:gd name="connsiteX13" fmla="*/ 863600 w 2189480"/>
                <a:gd name="connsiteY13" fmla="*/ 800100 h 1938020"/>
                <a:gd name="connsiteX14" fmla="*/ 741680 w 2189480"/>
                <a:gd name="connsiteY14" fmla="*/ 861060 h 1938020"/>
                <a:gd name="connsiteX15" fmla="*/ 584200 w 2189480"/>
                <a:gd name="connsiteY15" fmla="*/ 955040 h 1938020"/>
                <a:gd name="connsiteX16" fmla="*/ 469900 w 2189480"/>
                <a:gd name="connsiteY16" fmla="*/ 1031240 h 1938020"/>
                <a:gd name="connsiteX17" fmla="*/ 347980 w 2189480"/>
                <a:gd name="connsiteY17" fmla="*/ 1130300 h 1938020"/>
                <a:gd name="connsiteX18" fmla="*/ 279400 w 2189480"/>
                <a:gd name="connsiteY18" fmla="*/ 1201420 h 1938020"/>
                <a:gd name="connsiteX19" fmla="*/ 190500 w 2189480"/>
                <a:gd name="connsiteY19" fmla="*/ 1310640 h 1938020"/>
                <a:gd name="connsiteX20" fmla="*/ 104140 w 2189480"/>
                <a:gd name="connsiteY20" fmla="*/ 1447800 h 1938020"/>
                <a:gd name="connsiteX21" fmla="*/ 48260 w 2189480"/>
                <a:gd name="connsiteY21" fmla="*/ 1610360 h 1938020"/>
                <a:gd name="connsiteX22" fmla="*/ 2540 w 2189480"/>
                <a:gd name="connsiteY22" fmla="*/ 1811020 h 1938020"/>
                <a:gd name="connsiteX23" fmla="*/ 0 w 2189480"/>
                <a:gd name="connsiteY23" fmla="*/ 1938020 h 193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89480" h="1938020">
                  <a:moveTo>
                    <a:pt x="2146300" y="0"/>
                  </a:moveTo>
                  <a:lnTo>
                    <a:pt x="2189480" y="53340"/>
                  </a:lnTo>
                  <a:lnTo>
                    <a:pt x="2186940" y="101600"/>
                  </a:lnTo>
                  <a:lnTo>
                    <a:pt x="2166620" y="142240"/>
                  </a:lnTo>
                  <a:lnTo>
                    <a:pt x="2136140" y="185420"/>
                  </a:lnTo>
                  <a:lnTo>
                    <a:pt x="2085340" y="228600"/>
                  </a:lnTo>
                  <a:lnTo>
                    <a:pt x="1986280" y="297180"/>
                  </a:lnTo>
                  <a:lnTo>
                    <a:pt x="1889760" y="353060"/>
                  </a:lnTo>
                  <a:lnTo>
                    <a:pt x="1742440" y="419100"/>
                  </a:lnTo>
                  <a:lnTo>
                    <a:pt x="1529080" y="513080"/>
                  </a:lnTo>
                  <a:lnTo>
                    <a:pt x="1366520" y="579120"/>
                  </a:lnTo>
                  <a:lnTo>
                    <a:pt x="1216660" y="642620"/>
                  </a:lnTo>
                  <a:lnTo>
                    <a:pt x="1033780" y="723900"/>
                  </a:lnTo>
                  <a:lnTo>
                    <a:pt x="863600" y="800100"/>
                  </a:lnTo>
                  <a:lnTo>
                    <a:pt x="741680" y="861060"/>
                  </a:lnTo>
                  <a:lnTo>
                    <a:pt x="584200" y="955040"/>
                  </a:lnTo>
                  <a:lnTo>
                    <a:pt x="469900" y="1031240"/>
                  </a:lnTo>
                  <a:lnTo>
                    <a:pt x="347980" y="1130300"/>
                  </a:lnTo>
                  <a:lnTo>
                    <a:pt x="279400" y="1201420"/>
                  </a:lnTo>
                  <a:lnTo>
                    <a:pt x="190500" y="1310640"/>
                  </a:lnTo>
                  <a:lnTo>
                    <a:pt x="104140" y="1447800"/>
                  </a:lnTo>
                  <a:lnTo>
                    <a:pt x="48260" y="1610360"/>
                  </a:lnTo>
                  <a:lnTo>
                    <a:pt x="2540" y="1811020"/>
                  </a:lnTo>
                  <a:cubicBezTo>
                    <a:pt x="1693" y="1853353"/>
                    <a:pt x="847" y="1895687"/>
                    <a:pt x="0" y="1938020"/>
                  </a:cubicBezTo>
                </a:path>
              </a:pathLst>
            </a:custGeom>
            <a:noFill/>
            <a:ln w="2857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023358" y="5263345"/>
              <a:ext cx="15942" cy="411480"/>
            </a:xfrm>
            <a:custGeom>
              <a:avLst/>
              <a:gdLst>
                <a:gd name="connsiteX0" fmla="*/ 33020 w 33020"/>
                <a:gd name="connsiteY0" fmla="*/ 0 h 411480"/>
                <a:gd name="connsiteX1" fmla="*/ 17780 w 33020"/>
                <a:gd name="connsiteY1" fmla="*/ 86360 h 411480"/>
                <a:gd name="connsiteX2" fmla="*/ 15240 w 33020"/>
                <a:gd name="connsiteY2" fmla="*/ 175260 h 411480"/>
                <a:gd name="connsiteX3" fmla="*/ 7620 w 33020"/>
                <a:gd name="connsiteY3" fmla="*/ 261620 h 411480"/>
                <a:gd name="connsiteX4" fmla="*/ 0 w 33020"/>
                <a:gd name="connsiteY4" fmla="*/ 41148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411480">
                  <a:moveTo>
                    <a:pt x="33020" y="0"/>
                  </a:moveTo>
                  <a:lnTo>
                    <a:pt x="17780" y="86360"/>
                  </a:lnTo>
                  <a:cubicBezTo>
                    <a:pt x="16933" y="115993"/>
                    <a:pt x="16087" y="145627"/>
                    <a:pt x="15240" y="175260"/>
                  </a:cubicBezTo>
                  <a:lnTo>
                    <a:pt x="7620" y="261620"/>
                  </a:lnTo>
                  <a:lnTo>
                    <a:pt x="0" y="411480"/>
                  </a:lnTo>
                </a:path>
              </a:pathLst>
            </a:custGeom>
            <a:noFill/>
            <a:ln w="2857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rot="16200000">
            <a:off x="3301241" y="511647"/>
            <a:ext cx="1022194" cy="4855380"/>
            <a:chOff x="8023358" y="1731719"/>
            <a:chExt cx="775202" cy="3943106"/>
          </a:xfrm>
        </p:grpSpPr>
        <p:sp>
          <p:nvSpPr>
            <p:cNvPr id="10" name="Freeform 9"/>
            <p:cNvSpPr/>
            <p:nvPr/>
          </p:nvSpPr>
          <p:spPr>
            <a:xfrm>
              <a:off x="8028451" y="1731719"/>
              <a:ext cx="767009" cy="1704340"/>
            </a:xfrm>
            <a:custGeom>
              <a:avLst/>
              <a:gdLst>
                <a:gd name="connsiteX0" fmla="*/ 0 w 2199640"/>
                <a:gd name="connsiteY0" fmla="*/ 0 h 1704340"/>
                <a:gd name="connsiteX1" fmla="*/ 5080 w 2199640"/>
                <a:gd name="connsiteY1" fmla="*/ 355600 h 1704340"/>
                <a:gd name="connsiteX2" fmla="*/ 5080 w 2199640"/>
                <a:gd name="connsiteY2" fmla="*/ 525780 h 1704340"/>
                <a:gd name="connsiteX3" fmla="*/ 25400 w 2199640"/>
                <a:gd name="connsiteY3" fmla="*/ 662940 h 1704340"/>
                <a:gd name="connsiteX4" fmla="*/ 76200 w 2199640"/>
                <a:gd name="connsiteY4" fmla="*/ 777240 h 1704340"/>
                <a:gd name="connsiteX5" fmla="*/ 198120 w 2199640"/>
                <a:gd name="connsiteY5" fmla="*/ 894080 h 1704340"/>
                <a:gd name="connsiteX6" fmla="*/ 408940 w 2199640"/>
                <a:gd name="connsiteY6" fmla="*/ 1021080 h 1704340"/>
                <a:gd name="connsiteX7" fmla="*/ 670560 w 2199640"/>
                <a:gd name="connsiteY7" fmla="*/ 1122680 h 1704340"/>
                <a:gd name="connsiteX8" fmla="*/ 1005840 w 2199640"/>
                <a:gd name="connsiteY8" fmla="*/ 1234440 h 1704340"/>
                <a:gd name="connsiteX9" fmla="*/ 1452880 w 2199640"/>
                <a:gd name="connsiteY9" fmla="*/ 1363980 h 1704340"/>
                <a:gd name="connsiteX10" fmla="*/ 1770380 w 2199640"/>
                <a:gd name="connsiteY10" fmla="*/ 1473200 h 1704340"/>
                <a:gd name="connsiteX11" fmla="*/ 1953260 w 2199640"/>
                <a:gd name="connsiteY11" fmla="*/ 1541780 h 1704340"/>
                <a:gd name="connsiteX12" fmla="*/ 2070100 w 2199640"/>
                <a:gd name="connsiteY12" fmla="*/ 1595120 h 1704340"/>
                <a:gd name="connsiteX13" fmla="*/ 2123440 w 2199640"/>
                <a:gd name="connsiteY13" fmla="*/ 1630680 h 1704340"/>
                <a:gd name="connsiteX14" fmla="*/ 2159000 w 2199640"/>
                <a:gd name="connsiteY14" fmla="*/ 1668780 h 1704340"/>
                <a:gd name="connsiteX15" fmla="*/ 2199640 w 2199640"/>
                <a:gd name="connsiteY15" fmla="*/ 1704340 h 170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640" h="1704340">
                  <a:moveTo>
                    <a:pt x="0" y="0"/>
                  </a:moveTo>
                  <a:cubicBezTo>
                    <a:pt x="1693" y="118533"/>
                    <a:pt x="3387" y="237067"/>
                    <a:pt x="5080" y="355600"/>
                  </a:cubicBezTo>
                  <a:lnTo>
                    <a:pt x="5080" y="525780"/>
                  </a:lnTo>
                  <a:lnTo>
                    <a:pt x="25400" y="662940"/>
                  </a:lnTo>
                  <a:lnTo>
                    <a:pt x="76200" y="777240"/>
                  </a:lnTo>
                  <a:lnTo>
                    <a:pt x="198120" y="894080"/>
                  </a:lnTo>
                  <a:lnTo>
                    <a:pt x="408940" y="1021080"/>
                  </a:lnTo>
                  <a:lnTo>
                    <a:pt x="670560" y="1122680"/>
                  </a:lnTo>
                  <a:lnTo>
                    <a:pt x="1005840" y="1234440"/>
                  </a:lnTo>
                  <a:lnTo>
                    <a:pt x="1452880" y="1363980"/>
                  </a:lnTo>
                  <a:lnTo>
                    <a:pt x="1770380" y="1473200"/>
                  </a:lnTo>
                  <a:lnTo>
                    <a:pt x="1953260" y="1541780"/>
                  </a:lnTo>
                  <a:lnTo>
                    <a:pt x="2070100" y="1595120"/>
                  </a:lnTo>
                  <a:lnTo>
                    <a:pt x="2123440" y="1630680"/>
                  </a:lnTo>
                  <a:lnTo>
                    <a:pt x="2159000" y="1668780"/>
                  </a:lnTo>
                  <a:lnTo>
                    <a:pt x="2199640" y="1704340"/>
                  </a:lnTo>
                </a:path>
              </a:pathLst>
            </a:custGeom>
            <a:noFill/>
            <a:ln w="28575"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035093" y="3400499"/>
              <a:ext cx="763467" cy="1938020"/>
            </a:xfrm>
            <a:custGeom>
              <a:avLst/>
              <a:gdLst>
                <a:gd name="connsiteX0" fmla="*/ 2146300 w 2189480"/>
                <a:gd name="connsiteY0" fmla="*/ 0 h 1938020"/>
                <a:gd name="connsiteX1" fmla="*/ 2189480 w 2189480"/>
                <a:gd name="connsiteY1" fmla="*/ 53340 h 1938020"/>
                <a:gd name="connsiteX2" fmla="*/ 2186940 w 2189480"/>
                <a:gd name="connsiteY2" fmla="*/ 101600 h 1938020"/>
                <a:gd name="connsiteX3" fmla="*/ 2166620 w 2189480"/>
                <a:gd name="connsiteY3" fmla="*/ 142240 h 1938020"/>
                <a:gd name="connsiteX4" fmla="*/ 2136140 w 2189480"/>
                <a:gd name="connsiteY4" fmla="*/ 185420 h 1938020"/>
                <a:gd name="connsiteX5" fmla="*/ 2085340 w 2189480"/>
                <a:gd name="connsiteY5" fmla="*/ 228600 h 1938020"/>
                <a:gd name="connsiteX6" fmla="*/ 1986280 w 2189480"/>
                <a:gd name="connsiteY6" fmla="*/ 297180 h 1938020"/>
                <a:gd name="connsiteX7" fmla="*/ 1889760 w 2189480"/>
                <a:gd name="connsiteY7" fmla="*/ 353060 h 1938020"/>
                <a:gd name="connsiteX8" fmla="*/ 1742440 w 2189480"/>
                <a:gd name="connsiteY8" fmla="*/ 419100 h 1938020"/>
                <a:gd name="connsiteX9" fmla="*/ 1529080 w 2189480"/>
                <a:gd name="connsiteY9" fmla="*/ 513080 h 1938020"/>
                <a:gd name="connsiteX10" fmla="*/ 1366520 w 2189480"/>
                <a:gd name="connsiteY10" fmla="*/ 579120 h 1938020"/>
                <a:gd name="connsiteX11" fmla="*/ 1216660 w 2189480"/>
                <a:gd name="connsiteY11" fmla="*/ 642620 h 1938020"/>
                <a:gd name="connsiteX12" fmla="*/ 1033780 w 2189480"/>
                <a:gd name="connsiteY12" fmla="*/ 723900 h 1938020"/>
                <a:gd name="connsiteX13" fmla="*/ 863600 w 2189480"/>
                <a:gd name="connsiteY13" fmla="*/ 800100 h 1938020"/>
                <a:gd name="connsiteX14" fmla="*/ 741680 w 2189480"/>
                <a:gd name="connsiteY14" fmla="*/ 861060 h 1938020"/>
                <a:gd name="connsiteX15" fmla="*/ 584200 w 2189480"/>
                <a:gd name="connsiteY15" fmla="*/ 955040 h 1938020"/>
                <a:gd name="connsiteX16" fmla="*/ 469900 w 2189480"/>
                <a:gd name="connsiteY16" fmla="*/ 1031240 h 1938020"/>
                <a:gd name="connsiteX17" fmla="*/ 347980 w 2189480"/>
                <a:gd name="connsiteY17" fmla="*/ 1130300 h 1938020"/>
                <a:gd name="connsiteX18" fmla="*/ 279400 w 2189480"/>
                <a:gd name="connsiteY18" fmla="*/ 1201420 h 1938020"/>
                <a:gd name="connsiteX19" fmla="*/ 190500 w 2189480"/>
                <a:gd name="connsiteY19" fmla="*/ 1310640 h 1938020"/>
                <a:gd name="connsiteX20" fmla="*/ 104140 w 2189480"/>
                <a:gd name="connsiteY20" fmla="*/ 1447800 h 1938020"/>
                <a:gd name="connsiteX21" fmla="*/ 48260 w 2189480"/>
                <a:gd name="connsiteY21" fmla="*/ 1610360 h 1938020"/>
                <a:gd name="connsiteX22" fmla="*/ 2540 w 2189480"/>
                <a:gd name="connsiteY22" fmla="*/ 1811020 h 1938020"/>
                <a:gd name="connsiteX23" fmla="*/ 0 w 2189480"/>
                <a:gd name="connsiteY23" fmla="*/ 1938020 h 193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89480" h="1938020">
                  <a:moveTo>
                    <a:pt x="2146300" y="0"/>
                  </a:moveTo>
                  <a:lnTo>
                    <a:pt x="2189480" y="53340"/>
                  </a:lnTo>
                  <a:lnTo>
                    <a:pt x="2186940" y="101600"/>
                  </a:lnTo>
                  <a:lnTo>
                    <a:pt x="2166620" y="142240"/>
                  </a:lnTo>
                  <a:lnTo>
                    <a:pt x="2136140" y="185420"/>
                  </a:lnTo>
                  <a:lnTo>
                    <a:pt x="2085340" y="228600"/>
                  </a:lnTo>
                  <a:lnTo>
                    <a:pt x="1986280" y="297180"/>
                  </a:lnTo>
                  <a:lnTo>
                    <a:pt x="1889760" y="353060"/>
                  </a:lnTo>
                  <a:lnTo>
                    <a:pt x="1742440" y="419100"/>
                  </a:lnTo>
                  <a:lnTo>
                    <a:pt x="1529080" y="513080"/>
                  </a:lnTo>
                  <a:lnTo>
                    <a:pt x="1366520" y="579120"/>
                  </a:lnTo>
                  <a:lnTo>
                    <a:pt x="1216660" y="642620"/>
                  </a:lnTo>
                  <a:lnTo>
                    <a:pt x="1033780" y="723900"/>
                  </a:lnTo>
                  <a:lnTo>
                    <a:pt x="863600" y="800100"/>
                  </a:lnTo>
                  <a:lnTo>
                    <a:pt x="741680" y="861060"/>
                  </a:lnTo>
                  <a:lnTo>
                    <a:pt x="584200" y="955040"/>
                  </a:lnTo>
                  <a:lnTo>
                    <a:pt x="469900" y="1031240"/>
                  </a:lnTo>
                  <a:lnTo>
                    <a:pt x="347980" y="1130300"/>
                  </a:lnTo>
                  <a:lnTo>
                    <a:pt x="279400" y="1201420"/>
                  </a:lnTo>
                  <a:lnTo>
                    <a:pt x="190500" y="1310640"/>
                  </a:lnTo>
                  <a:lnTo>
                    <a:pt x="104140" y="1447800"/>
                  </a:lnTo>
                  <a:lnTo>
                    <a:pt x="48260" y="1610360"/>
                  </a:lnTo>
                  <a:lnTo>
                    <a:pt x="2540" y="1811020"/>
                  </a:lnTo>
                  <a:cubicBezTo>
                    <a:pt x="1693" y="1853353"/>
                    <a:pt x="847" y="1895687"/>
                    <a:pt x="0" y="1938020"/>
                  </a:cubicBezTo>
                </a:path>
              </a:pathLst>
            </a:custGeom>
            <a:noFill/>
            <a:ln w="28575"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023358" y="5263345"/>
              <a:ext cx="15942" cy="411480"/>
            </a:xfrm>
            <a:custGeom>
              <a:avLst/>
              <a:gdLst>
                <a:gd name="connsiteX0" fmla="*/ 33020 w 33020"/>
                <a:gd name="connsiteY0" fmla="*/ 0 h 411480"/>
                <a:gd name="connsiteX1" fmla="*/ 17780 w 33020"/>
                <a:gd name="connsiteY1" fmla="*/ 86360 h 411480"/>
                <a:gd name="connsiteX2" fmla="*/ 15240 w 33020"/>
                <a:gd name="connsiteY2" fmla="*/ 175260 h 411480"/>
                <a:gd name="connsiteX3" fmla="*/ 7620 w 33020"/>
                <a:gd name="connsiteY3" fmla="*/ 261620 h 411480"/>
                <a:gd name="connsiteX4" fmla="*/ 0 w 33020"/>
                <a:gd name="connsiteY4" fmla="*/ 41148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411480">
                  <a:moveTo>
                    <a:pt x="33020" y="0"/>
                  </a:moveTo>
                  <a:lnTo>
                    <a:pt x="17780" y="86360"/>
                  </a:lnTo>
                  <a:cubicBezTo>
                    <a:pt x="16933" y="115993"/>
                    <a:pt x="16087" y="145627"/>
                    <a:pt x="15240" y="175260"/>
                  </a:cubicBezTo>
                  <a:lnTo>
                    <a:pt x="7620" y="261620"/>
                  </a:lnTo>
                  <a:lnTo>
                    <a:pt x="0" y="411480"/>
                  </a:lnTo>
                </a:path>
              </a:pathLst>
            </a:custGeom>
            <a:noFill/>
            <a:ln w="28575"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5" name="Rectangle 14"/>
              <p:cNvSpPr/>
              <p:nvPr/>
            </p:nvSpPr>
            <p:spPr>
              <a:xfrm>
                <a:off x="4264442" y="1133129"/>
                <a:ext cx="81419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PT" sz="2000" i="1" smtClean="0">
                              <a:solidFill>
                                <a:srgbClr val="FF0000"/>
                              </a:solidFill>
                              <a:latin typeface="Cambria Math" panose="02040503050406030204" pitchFamily="18" charset="0"/>
                            </a:rPr>
                          </m:ctrlPr>
                        </m:sSubPr>
                        <m:e>
                          <m:r>
                            <a:rPr lang="pt-PT" sz="2000" i="1">
                              <a:solidFill>
                                <a:srgbClr val="FF0000"/>
                              </a:solidFill>
                              <a:latin typeface="Cambria Math" panose="02040503050406030204" pitchFamily="18" charset="0"/>
                            </a:rPr>
                            <m:t>𝑋</m:t>
                          </m:r>
                        </m:e>
                        <m:sub>
                          <m:r>
                            <a:rPr lang="pt-PT" sz="2000" i="1">
                              <a:solidFill>
                                <a:srgbClr val="FF0000"/>
                              </a:solidFill>
                              <a:latin typeface="Cambria Math" panose="02040503050406030204" pitchFamily="18" charset="0"/>
                            </a:rPr>
                            <m:t>𝑚𝑎𝑥</m:t>
                          </m:r>
                        </m:sub>
                      </m:sSub>
                    </m:oMath>
                  </m:oMathPara>
                </a14:m>
                <a:endParaRPr lang="en-US" sz="2000" dirty="0">
                  <a:solidFill>
                    <a:srgbClr val="FF0000"/>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4264442" y="1133129"/>
                <a:ext cx="814197" cy="400110"/>
              </a:xfrm>
              <a:prstGeom prst="rect">
                <a:avLst/>
              </a:prstGeom>
              <a:blipFill rotWithShape="0">
                <a:blip r:embed="rId4"/>
                <a:stretch>
                  <a:fillRect/>
                </a:stretch>
              </a:blipFill>
            </p:spPr>
            <p:txBody>
              <a:bodyPr/>
              <a:lstStyle/>
              <a:p>
                <a:r>
                  <a:rPr lang="en-US">
                    <a:noFill/>
                  </a:rPr>
                  <a:t> </a:t>
                </a:r>
              </a:p>
            </p:txBody>
          </p:sp>
        </mc:Fallback>
      </mc:AlternateContent>
      <p:cxnSp>
        <p:nvCxnSpPr>
          <p:cNvPr id="17" name="Straight Connector 16"/>
          <p:cNvCxnSpPr/>
          <p:nvPr/>
        </p:nvCxnSpPr>
        <p:spPr>
          <a:xfrm>
            <a:off x="4297680" y="1027251"/>
            <a:ext cx="0" cy="741979"/>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44263" y="1027251"/>
            <a:ext cx="0" cy="1400989"/>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698688" y="1027251"/>
            <a:ext cx="1777410" cy="400110"/>
          </a:xfrm>
          <a:prstGeom prst="rect">
            <a:avLst/>
          </a:prstGeom>
        </p:spPr>
        <p:txBody>
          <a:bodyPr wrap="none">
            <a:spAutoFit/>
          </a:bodyPr>
          <a:lstStyle/>
          <a:p>
            <a:r>
              <a:rPr lang="en-US" sz="2000" dirty="0" smtClean="0">
                <a:solidFill>
                  <a:srgbClr val="FF0000"/>
                </a:solidFill>
              </a:rPr>
              <a:t>Inflection point</a:t>
            </a:r>
            <a:endParaRPr lang="en-US" sz="2000" dirty="0">
              <a:solidFill>
                <a:srgbClr val="FF0000"/>
              </a:solidFill>
            </a:endParaRPr>
          </a:p>
        </p:txBody>
      </p:sp>
      <p:cxnSp>
        <p:nvCxnSpPr>
          <p:cNvPr id="23" name="Straight Connector 22"/>
          <p:cNvCxnSpPr/>
          <p:nvPr/>
        </p:nvCxnSpPr>
        <p:spPr>
          <a:xfrm flipH="1">
            <a:off x="3544263" y="1249676"/>
            <a:ext cx="676256" cy="0"/>
          </a:xfrm>
          <a:prstGeom prst="line">
            <a:avLst/>
          </a:prstGeom>
          <a:ln w="317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p:cNvSpPr/>
              <p:nvPr/>
            </p:nvSpPr>
            <p:spPr>
              <a:xfrm>
                <a:off x="3705231" y="895732"/>
                <a:ext cx="38388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2000" b="0" i="1" smtClean="0">
                          <a:solidFill>
                            <a:srgbClr val="FF0000"/>
                          </a:solidFill>
                          <a:latin typeface="Cambria Math" panose="02040503050406030204" pitchFamily="18" charset="0"/>
                        </a:rPr>
                        <m:t>𝐿</m:t>
                      </m:r>
                    </m:oMath>
                  </m:oMathPara>
                </a14:m>
                <a:endParaRPr lang="en-US" sz="2000" dirty="0">
                  <a:solidFill>
                    <a:srgbClr val="FF0000"/>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3705231" y="895732"/>
                <a:ext cx="383887" cy="40011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2596844" y="2549444"/>
                <a:ext cx="52860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PT" sz="2000" b="0" i="1" smtClean="0">
                              <a:solidFill>
                                <a:srgbClr val="007033"/>
                              </a:solidFill>
                              <a:latin typeface="Cambria Math" panose="02040503050406030204" pitchFamily="18" charset="0"/>
                            </a:rPr>
                          </m:ctrlPr>
                        </m:sSupPr>
                        <m:e>
                          <m:r>
                            <a:rPr lang="pt-PT" sz="2000" i="1" smtClean="0">
                              <a:solidFill>
                                <a:srgbClr val="007033"/>
                              </a:solidFill>
                              <a:latin typeface="Cambria Math" panose="02040503050406030204" pitchFamily="18" charset="0"/>
                            </a:rPr>
                            <m:t>𝜋</m:t>
                          </m:r>
                        </m:e>
                        <m:sup>
                          <m:r>
                            <a:rPr lang="pt-PT" sz="2000" b="0" i="1" smtClean="0">
                              <a:solidFill>
                                <a:srgbClr val="007033"/>
                              </a:solidFill>
                              <a:latin typeface="Cambria Math" panose="02040503050406030204" pitchFamily="18" charset="0"/>
                            </a:rPr>
                            <m:t>0</m:t>
                          </m:r>
                        </m:sup>
                      </m:sSup>
                    </m:oMath>
                  </m:oMathPara>
                </a14:m>
                <a:endParaRPr lang="en-US" sz="2000" dirty="0">
                  <a:solidFill>
                    <a:srgbClr val="007033"/>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2596844" y="2549444"/>
                <a:ext cx="528606" cy="40011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2716825" y="2081679"/>
                <a:ext cx="752834" cy="4071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pt-PT" b="0" i="1" smtClean="0">
                              <a:solidFill>
                                <a:srgbClr val="007033"/>
                              </a:solidFill>
                              <a:latin typeface="Cambria Math" panose="02040503050406030204" pitchFamily="18" charset="0"/>
                            </a:rPr>
                          </m:ctrlPr>
                        </m:sSubSupPr>
                        <m:e>
                          <m:r>
                            <a:rPr lang="pt-PT" i="1">
                              <a:solidFill>
                                <a:srgbClr val="007033"/>
                              </a:solidFill>
                              <a:latin typeface="Cambria Math" panose="02040503050406030204" pitchFamily="18" charset="0"/>
                            </a:rPr>
                            <m:t>𝑋</m:t>
                          </m:r>
                        </m:e>
                        <m:sub>
                          <m:r>
                            <a:rPr lang="pt-PT" i="1">
                              <a:solidFill>
                                <a:srgbClr val="007033"/>
                              </a:solidFill>
                              <a:latin typeface="Cambria Math" panose="02040503050406030204" pitchFamily="18" charset="0"/>
                            </a:rPr>
                            <m:t>𝑚𝑎𝑥</m:t>
                          </m:r>
                        </m:sub>
                        <m:sup>
                          <m:sSup>
                            <m:sSupPr>
                              <m:ctrlPr>
                                <a:rPr lang="pt-PT" b="0" i="1" smtClean="0">
                                  <a:solidFill>
                                    <a:srgbClr val="007033"/>
                                  </a:solidFill>
                                  <a:latin typeface="Cambria Math" panose="02040503050406030204" pitchFamily="18" charset="0"/>
                                </a:rPr>
                              </m:ctrlPr>
                            </m:sSupPr>
                            <m:e>
                              <m:r>
                                <a:rPr lang="pt-PT" b="0" i="1" smtClean="0">
                                  <a:solidFill>
                                    <a:srgbClr val="007033"/>
                                  </a:solidFill>
                                  <a:latin typeface="Cambria Math" panose="02040503050406030204" pitchFamily="18" charset="0"/>
                                </a:rPr>
                                <m:t>𝜋</m:t>
                              </m:r>
                            </m:e>
                            <m:sup>
                              <m:r>
                                <a:rPr lang="pt-PT" b="0" i="1" smtClean="0">
                                  <a:solidFill>
                                    <a:srgbClr val="007033"/>
                                  </a:solidFill>
                                  <a:latin typeface="Cambria Math" panose="02040503050406030204" pitchFamily="18" charset="0"/>
                                </a:rPr>
                                <m:t>0</m:t>
                              </m:r>
                            </m:sup>
                          </m:sSup>
                        </m:sup>
                      </m:sSubSup>
                    </m:oMath>
                  </m:oMathPara>
                </a14:m>
                <a:endParaRPr lang="en-US" dirty="0">
                  <a:solidFill>
                    <a:srgbClr val="007033"/>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2716825" y="2081679"/>
                <a:ext cx="752834" cy="407163"/>
              </a:xfrm>
              <a:prstGeom prst="rect">
                <a:avLst/>
              </a:prstGeom>
              <a:blipFill rotWithShape="0">
                <a:blip r:embed="rId7"/>
                <a:stretch>
                  <a:fillRect/>
                </a:stretch>
              </a:blipFill>
            </p:spPr>
            <p:txBody>
              <a:bodyPr/>
              <a:lstStyle/>
              <a:p>
                <a:r>
                  <a:rPr lang="en-US">
                    <a:noFill/>
                  </a:rPr>
                  <a:t> </a:t>
                </a:r>
              </a:p>
            </p:txBody>
          </p:sp>
        </mc:Fallback>
      </mc:AlternateContent>
      <p:grpSp>
        <p:nvGrpSpPr>
          <p:cNvPr id="35" name="Group 34"/>
          <p:cNvGrpSpPr/>
          <p:nvPr/>
        </p:nvGrpSpPr>
        <p:grpSpPr>
          <a:xfrm rot="16200000" flipH="1">
            <a:off x="3850288" y="38752"/>
            <a:ext cx="960584" cy="5860764"/>
            <a:chOff x="4239159" y="2665703"/>
            <a:chExt cx="772160" cy="3472180"/>
          </a:xfrm>
        </p:grpSpPr>
        <p:sp>
          <p:nvSpPr>
            <p:cNvPr id="36" name="Freeform 35"/>
            <p:cNvSpPr/>
            <p:nvPr/>
          </p:nvSpPr>
          <p:spPr>
            <a:xfrm>
              <a:off x="4988459" y="2665703"/>
              <a:ext cx="22860" cy="718820"/>
            </a:xfrm>
            <a:custGeom>
              <a:avLst/>
              <a:gdLst>
                <a:gd name="connsiteX0" fmla="*/ 22860 w 22860"/>
                <a:gd name="connsiteY0" fmla="*/ 0 h 718820"/>
                <a:gd name="connsiteX1" fmla="*/ 20320 w 22860"/>
                <a:gd name="connsiteY1" fmla="*/ 142240 h 718820"/>
                <a:gd name="connsiteX2" fmla="*/ 17780 w 22860"/>
                <a:gd name="connsiteY2" fmla="*/ 317500 h 718820"/>
                <a:gd name="connsiteX3" fmla="*/ 22860 w 22860"/>
                <a:gd name="connsiteY3" fmla="*/ 439420 h 718820"/>
                <a:gd name="connsiteX4" fmla="*/ 17780 w 22860"/>
                <a:gd name="connsiteY4" fmla="*/ 558800 h 718820"/>
                <a:gd name="connsiteX5" fmla="*/ 15240 w 22860"/>
                <a:gd name="connsiteY5" fmla="*/ 650240 h 718820"/>
                <a:gd name="connsiteX6" fmla="*/ 0 w 22860"/>
                <a:gd name="connsiteY6" fmla="*/ 718820 h 71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 h="718820">
                  <a:moveTo>
                    <a:pt x="22860" y="0"/>
                  </a:moveTo>
                  <a:cubicBezTo>
                    <a:pt x="22013" y="47413"/>
                    <a:pt x="21167" y="94827"/>
                    <a:pt x="20320" y="142240"/>
                  </a:cubicBezTo>
                  <a:cubicBezTo>
                    <a:pt x="19473" y="200660"/>
                    <a:pt x="18627" y="259080"/>
                    <a:pt x="17780" y="317500"/>
                  </a:cubicBezTo>
                  <a:lnTo>
                    <a:pt x="22860" y="439420"/>
                  </a:lnTo>
                  <a:lnTo>
                    <a:pt x="17780" y="558800"/>
                  </a:lnTo>
                  <a:cubicBezTo>
                    <a:pt x="16933" y="589280"/>
                    <a:pt x="16087" y="619760"/>
                    <a:pt x="15240" y="650240"/>
                  </a:cubicBezTo>
                  <a:lnTo>
                    <a:pt x="0" y="718820"/>
                  </a:lnTo>
                </a:path>
              </a:pathLst>
            </a:custGeom>
            <a:noFill/>
            <a:ln w="12700">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551579" y="3120363"/>
              <a:ext cx="459740" cy="881380"/>
            </a:xfrm>
            <a:custGeom>
              <a:avLst/>
              <a:gdLst>
                <a:gd name="connsiteX0" fmla="*/ 459740 w 459740"/>
                <a:gd name="connsiteY0" fmla="*/ 0 h 881380"/>
                <a:gd name="connsiteX1" fmla="*/ 452120 w 459740"/>
                <a:gd name="connsiteY1" fmla="*/ 170180 h 881380"/>
                <a:gd name="connsiteX2" fmla="*/ 444500 w 459740"/>
                <a:gd name="connsiteY2" fmla="*/ 269240 h 881380"/>
                <a:gd name="connsiteX3" fmla="*/ 426720 w 459740"/>
                <a:gd name="connsiteY3" fmla="*/ 342900 h 881380"/>
                <a:gd name="connsiteX4" fmla="*/ 383540 w 459740"/>
                <a:gd name="connsiteY4" fmla="*/ 454660 h 881380"/>
                <a:gd name="connsiteX5" fmla="*/ 350520 w 459740"/>
                <a:gd name="connsiteY5" fmla="*/ 513080 h 881380"/>
                <a:gd name="connsiteX6" fmla="*/ 292100 w 459740"/>
                <a:gd name="connsiteY6" fmla="*/ 607060 h 881380"/>
                <a:gd name="connsiteX7" fmla="*/ 210820 w 459740"/>
                <a:gd name="connsiteY7" fmla="*/ 685800 h 881380"/>
                <a:gd name="connsiteX8" fmla="*/ 101600 w 459740"/>
                <a:gd name="connsiteY8" fmla="*/ 789940 h 881380"/>
                <a:gd name="connsiteX9" fmla="*/ 0 w 459740"/>
                <a:gd name="connsiteY9" fmla="*/ 881380 h 88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740" h="881380">
                  <a:moveTo>
                    <a:pt x="459740" y="0"/>
                  </a:moveTo>
                  <a:lnTo>
                    <a:pt x="452120" y="170180"/>
                  </a:lnTo>
                  <a:lnTo>
                    <a:pt x="444500" y="269240"/>
                  </a:lnTo>
                  <a:lnTo>
                    <a:pt x="426720" y="342900"/>
                  </a:lnTo>
                  <a:lnTo>
                    <a:pt x="383540" y="454660"/>
                  </a:lnTo>
                  <a:lnTo>
                    <a:pt x="350520" y="513080"/>
                  </a:lnTo>
                  <a:lnTo>
                    <a:pt x="292100" y="607060"/>
                  </a:lnTo>
                  <a:lnTo>
                    <a:pt x="210820" y="685800"/>
                  </a:lnTo>
                  <a:lnTo>
                    <a:pt x="101600" y="789940"/>
                  </a:lnTo>
                  <a:lnTo>
                    <a:pt x="0" y="881380"/>
                  </a:lnTo>
                </a:path>
              </a:pathLst>
            </a:custGeom>
            <a:noFill/>
            <a:ln w="12700">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4239159" y="3870933"/>
              <a:ext cx="453390" cy="752475"/>
            </a:xfrm>
            <a:custGeom>
              <a:avLst/>
              <a:gdLst>
                <a:gd name="connsiteX0" fmla="*/ 453390 w 453390"/>
                <a:gd name="connsiteY0" fmla="*/ 0 h 752475"/>
                <a:gd name="connsiteX1" fmla="*/ 388620 w 453390"/>
                <a:gd name="connsiteY1" fmla="*/ 64770 h 752475"/>
                <a:gd name="connsiteX2" fmla="*/ 320040 w 453390"/>
                <a:gd name="connsiteY2" fmla="*/ 110490 h 752475"/>
                <a:gd name="connsiteX3" fmla="*/ 266700 w 453390"/>
                <a:gd name="connsiteY3" fmla="*/ 161925 h 752475"/>
                <a:gd name="connsiteX4" fmla="*/ 205740 w 453390"/>
                <a:gd name="connsiteY4" fmla="*/ 219075 h 752475"/>
                <a:gd name="connsiteX5" fmla="*/ 152400 w 453390"/>
                <a:gd name="connsiteY5" fmla="*/ 276225 h 752475"/>
                <a:gd name="connsiteX6" fmla="*/ 81915 w 453390"/>
                <a:gd name="connsiteY6" fmla="*/ 339090 h 752475"/>
                <a:gd name="connsiteX7" fmla="*/ 45720 w 453390"/>
                <a:gd name="connsiteY7" fmla="*/ 401955 h 752475"/>
                <a:gd name="connsiteX8" fmla="*/ 9525 w 453390"/>
                <a:gd name="connsiteY8" fmla="*/ 481965 h 752475"/>
                <a:gd name="connsiteX9" fmla="*/ 0 w 453390"/>
                <a:gd name="connsiteY9" fmla="*/ 581025 h 752475"/>
                <a:gd name="connsiteX10" fmla="*/ 11430 w 453390"/>
                <a:gd name="connsiteY10" fmla="*/ 645795 h 752475"/>
                <a:gd name="connsiteX11" fmla="*/ 40005 w 453390"/>
                <a:gd name="connsiteY11" fmla="*/ 714375 h 752475"/>
                <a:gd name="connsiteX12" fmla="*/ 68580 w 453390"/>
                <a:gd name="connsiteY12" fmla="*/ 7524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3390" h="752475">
                  <a:moveTo>
                    <a:pt x="453390" y="0"/>
                  </a:moveTo>
                  <a:lnTo>
                    <a:pt x="388620" y="64770"/>
                  </a:lnTo>
                  <a:lnTo>
                    <a:pt x="320040" y="110490"/>
                  </a:lnTo>
                  <a:lnTo>
                    <a:pt x="266700" y="161925"/>
                  </a:lnTo>
                  <a:lnTo>
                    <a:pt x="205740" y="219075"/>
                  </a:lnTo>
                  <a:lnTo>
                    <a:pt x="152400" y="276225"/>
                  </a:lnTo>
                  <a:lnTo>
                    <a:pt x="81915" y="339090"/>
                  </a:lnTo>
                  <a:lnTo>
                    <a:pt x="45720" y="401955"/>
                  </a:lnTo>
                  <a:lnTo>
                    <a:pt x="9525" y="481965"/>
                  </a:lnTo>
                  <a:lnTo>
                    <a:pt x="0" y="581025"/>
                  </a:lnTo>
                  <a:lnTo>
                    <a:pt x="11430" y="645795"/>
                  </a:lnTo>
                  <a:lnTo>
                    <a:pt x="40005" y="714375"/>
                  </a:lnTo>
                  <a:lnTo>
                    <a:pt x="68580" y="752475"/>
                  </a:lnTo>
                </a:path>
              </a:pathLst>
            </a:custGeom>
            <a:noFill/>
            <a:ln w="12700">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258209" y="4507203"/>
              <a:ext cx="344805" cy="763905"/>
            </a:xfrm>
            <a:custGeom>
              <a:avLst/>
              <a:gdLst>
                <a:gd name="connsiteX0" fmla="*/ 0 w 344805"/>
                <a:gd name="connsiteY0" fmla="*/ 0 h 763905"/>
                <a:gd name="connsiteX1" fmla="*/ 28575 w 344805"/>
                <a:gd name="connsiteY1" fmla="*/ 91440 h 763905"/>
                <a:gd name="connsiteX2" fmla="*/ 76200 w 344805"/>
                <a:gd name="connsiteY2" fmla="*/ 209550 h 763905"/>
                <a:gd name="connsiteX3" fmla="*/ 127635 w 344805"/>
                <a:gd name="connsiteY3" fmla="*/ 312420 h 763905"/>
                <a:gd name="connsiteX4" fmla="*/ 177165 w 344805"/>
                <a:gd name="connsiteY4" fmla="*/ 405765 h 763905"/>
                <a:gd name="connsiteX5" fmla="*/ 253365 w 344805"/>
                <a:gd name="connsiteY5" fmla="*/ 554355 h 763905"/>
                <a:gd name="connsiteX6" fmla="*/ 321945 w 344805"/>
                <a:gd name="connsiteY6" fmla="*/ 708660 h 763905"/>
                <a:gd name="connsiteX7" fmla="*/ 344805 w 344805"/>
                <a:gd name="connsiteY7" fmla="*/ 763905 h 76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805" h="763905">
                  <a:moveTo>
                    <a:pt x="0" y="0"/>
                  </a:moveTo>
                  <a:lnTo>
                    <a:pt x="28575" y="91440"/>
                  </a:lnTo>
                  <a:lnTo>
                    <a:pt x="76200" y="209550"/>
                  </a:lnTo>
                  <a:lnTo>
                    <a:pt x="127635" y="312420"/>
                  </a:lnTo>
                  <a:lnTo>
                    <a:pt x="177165" y="405765"/>
                  </a:lnTo>
                  <a:lnTo>
                    <a:pt x="253365" y="554355"/>
                  </a:lnTo>
                  <a:lnTo>
                    <a:pt x="321945" y="708660"/>
                  </a:lnTo>
                  <a:lnTo>
                    <a:pt x="344805" y="763905"/>
                  </a:lnTo>
                </a:path>
              </a:pathLst>
            </a:custGeom>
            <a:noFill/>
            <a:ln w="12700">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536339" y="5109183"/>
              <a:ext cx="205740" cy="1028700"/>
            </a:xfrm>
            <a:custGeom>
              <a:avLst/>
              <a:gdLst>
                <a:gd name="connsiteX0" fmla="*/ 0 w 205740"/>
                <a:gd name="connsiteY0" fmla="*/ 0 h 1028700"/>
                <a:gd name="connsiteX1" fmla="*/ 49530 w 205740"/>
                <a:gd name="connsiteY1" fmla="*/ 110490 h 1028700"/>
                <a:gd name="connsiteX2" fmla="*/ 102870 w 205740"/>
                <a:gd name="connsiteY2" fmla="*/ 240030 h 1028700"/>
                <a:gd name="connsiteX3" fmla="*/ 139065 w 205740"/>
                <a:gd name="connsiteY3" fmla="*/ 382905 h 1028700"/>
                <a:gd name="connsiteX4" fmla="*/ 169545 w 205740"/>
                <a:gd name="connsiteY4" fmla="*/ 558165 h 1028700"/>
                <a:gd name="connsiteX5" fmla="*/ 192405 w 205740"/>
                <a:gd name="connsiteY5" fmla="*/ 741045 h 1028700"/>
                <a:gd name="connsiteX6" fmla="*/ 201930 w 205740"/>
                <a:gd name="connsiteY6" fmla="*/ 939165 h 1028700"/>
                <a:gd name="connsiteX7" fmla="*/ 205740 w 205740"/>
                <a:gd name="connsiteY7" fmla="*/ 1013460 h 1028700"/>
                <a:gd name="connsiteX8" fmla="*/ 205740 w 205740"/>
                <a:gd name="connsiteY8" fmla="*/ 102870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 h="1028700">
                  <a:moveTo>
                    <a:pt x="0" y="0"/>
                  </a:moveTo>
                  <a:lnTo>
                    <a:pt x="49530" y="110490"/>
                  </a:lnTo>
                  <a:lnTo>
                    <a:pt x="102870" y="240030"/>
                  </a:lnTo>
                  <a:lnTo>
                    <a:pt x="139065" y="382905"/>
                  </a:lnTo>
                  <a:lnTo>
                    <a:pt x="169545" y="558165"/>
                  </a:lnTo>
                  <a:lnTo>
                    <a:pt x="192405" y="741045"/>
                  </a:lnTo>
                  <a:lnTo>
                    <a:pt x="201930" y="939165"/>
                  </a:lnTo>
                  <a:lnTo>
                    <a:pt x="205740" y="1013460"/>
                  </a:lnTo>
                  <a:lnTo>
                    <a:pt x="205740" y="1028700"/>
                  </a:lnTo>
                </a:path>
              </a:pathLst>
            </a:custGeom>
            <a:noFill/>
            <a:ln w="12700">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rot="16200000">
            <a:off x="3493115" y="522952"/>
            <a:ext cx="1022194" cy="4855380"/>
            <a:chOff x="8023358" y="1731719"/>
            <a:chExt cx="775202" cy="3943106"/>
          </a:xfrm>
        </p:grpSpPr>
        <p:sp>
          <p:nvSpPr>
            <p:cNvPr id="42" name="Freeform 41"/>
            <p:cNvSpPr/>
            <p:nvPr/>
          </p:nvSpPr>
          <p:spPr>
            <a:xfrm>
              <a:off x="8028451" y="1731719"/>
              <a:ext cx="767009" cy="1704340"/>
            </a:xfrm>
            <a:custGeom>
              <a:avLst/>
              <a:gdLst>
                <a:gd name="connsiteX0" fmla="*/ 0 w 2199640"/>
                <a:gd name="connsiteY0" fmla="*/ 0 h 1704340"/>
                <a:gd name="connsiteX1" fmla="*/ 5080 w 2199640"/>
                <a:gd name="connsiteY1" fmla="*/ 355600 h 1704340"/>
                <a:gd name="connsiteX2" fmla="*/ 5080 w 2199640"/>
                <a:gd name="connsiteY2" fmla="*/ 525780 h 1704340"/>
                <a:gd name="connsiteX3" fmla="*/ 25400 w 2199640"/>
                <a:gd name="connsiteY3" fmla="*/ 662940 h 1704340"/>
                <a:gd name="connsiteX4" fmla="*/ 76200 w 2199640"/>
                <a:gd name="connsiteY4" fmla="*/ 777240 h 1704340"/>
                <a:gd name="connsiteX5" fmla="*/ 198120 w 2199640"/>
                <a:gd name="connsiteY5" fmla="*/ 894080 h 1704340"/>
                <a:gd name="connsiteX6" fmla="*/ 408940 w 2199640"/>
                <a:gd name="connsiteY6" fmla="*/ 1021080 h 1704340"/>
                <a:gd name="connsiteX7" fmla="*/ 670560 w 2199640"/>
                <a:gd name="connsiteY7" fmla="*/ 1122680 h 1704340"/>
                <a:gd name="connsiteX8" fmla="*/ 1005840 w 2199640"/>
                <a:gd name="connsiteY8" fmla="*/ 1234440 h 1704340"/>
                <a:gd name="connsiteX9" fmla="*/ 1452880 w 2199640"/>
                <a:gd name="connsiteY9" fmla="*/ 1363980 h 1704340"/>
                <a:gd name="connsiteX10" fmla="*/ 1770380 w 2199640"/>
                <a:gd name="connsiteY10" fmla="*/ 1473200 h 1704340"/>
                <a:gd name="connsiteX11" fmla="*/ 1953260 w 2199640"/>
                <a:gd name="connsiteY11" fmla="*/ 1541780 h 1704340"/>
                <a:gd name="connsiteX12" fmla="*/ 2070100 w 2199640"/>
                <a:gd name="connsiteY12" fmla="*/ 1595120 h 1704340"/>
                <a:gd name="connsiteX13" fmla="*/ 2123440 w 2199640"/>
                <a:gd name="connsiteY13" fmla="*/ 1630680 h 1704340"/>
                <a:gd name="connsiteX14" fmla="*/ 2159000 w 2199640"/>
                <a:gd name="connsiteY14" fmla="*/ 1668780 h 1704340"/>
                <a:gd name="connsiteX15" fmla="*/ 2199640 w 2199640"/>
                <a:gd name="connsiteY15" fmla="*/ 1704340 h 170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640" h="1704340">
                  <a:moveTo>
                    <a:pt x="0" y="0"/>
                  </a:moveTo>
                  <a:cubicBezTo>
                    <a:pt x="1693" y="118533"/>
                    <a:pt x="3387" y="237067"/>
                    <a:pt x="5080" y="355600"/>
                  </a:cubicBezTo>
                  <a:lnTo>
                    <a:pt x="5080" y="525780"/>
                  </a:lnTo>
                  <a:lnTo>
                    <a:pt x="25400" y="662940"/>
                  </a:lnTo>
                  <a:lnTo>
                    <a:pt x="76200" y="777240"/>
                  </a:lnTo>
                  <a:lnTo>
                    <a:pt x="198120" y="894080"/>
                  </a:lnTo>
                  <a:lnTo>
                    <a:pt x="408940" y="1021080"/>
                  </a:lnTo>
                  <a:lnTo>
                    <a:pt x="670560" y="1122680"/>
                  </a:lnTo>
                  <a:lnTo>
                    <a:pt x="1005840" y="1234440"/>
                  </a:lnTo>
                  <a:lnTo>
                    <a:pt x="1452880" y="1363980"/>
                  </a:lnTo>
                  <a:lnTo>
                    <a:pt x="1770380" y="1473200"/>
                  </a:lnTo>
                  <a:lnTo>
                    <a:pt x="1953260" y="1541780"/>
                  </a:lnTo>
                  <a:lnTo>
                    <a:pt x="2070100" y="1595120"/>
                  </a:lnTo>
                  <a:lnTo>
                    <a:pt x="2123440" y="1630680"/>
                  </a:lnTo>
                  <a:lnTo>
                    <a:pt x="2159000" y="1668780"/>
                  </a:lnTo>
                  <a:lnTo>
                    <a:pt x="2199640" y="1704340"/>
                  </a:lnTo>
                </a:path>
              </a:pathLst>
            </a:custGeom>
            <a:noFill/>
            <a:ln w="28575" cap="rnd">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8035093" y="3400499"/>
              <a:ext cx="763467" cy="1938020"/>
            </a:xfrm>
            <a:custGeom>
              <a:avLst/>
              <a:gdLst>
                <a:gd name="connsiteX0" fmla="*/ 2146300 w 2189480"/>
                <a:gd name="connsiteY0" fmla="*/ 0 h 1938020"/>
                <a:gd name="connsiteX1" fmla="*/ 2189480 w 2189480"/>
                <a:gd name="connsiteY1" fmla="*/ 53340 h 1938020"/>
                <a:gd name="connsiteX2" fmla="*/ 2186940 w 2189480"/>
                <a:gd name="connsiteY2" fmla="*/ 101600 h 1938020"/>
                <a:gd name="connsiteX3" fmla="*/ 2166620 w 2189480"/>
                <a:gd name="connsiteY3" fmla="*/ 142240 h 1938020"/>
                <a:gd name="connsiteX4" fmla="*/ 2136140 w 2189480"/>
                <a:gd name="connsiteY4" fmla="*/ 185420 h 1938020"/>
                <a:gd name="connsiteX5" fmla="*/ 2085340 w 2189480"/>
                <a:gd name="connsiteY5" fmla="*/ 228600 h 1938020"/>
                <a:gd name="connsiteX6" fmla="*/ 1986280 w 2189480"/>
                <a:gd name="connsiteY6" fmla="*/ 297180 h 1938020"/>
                <a:gd name="connsiteX7" fmla="*/ 1889760 w 2189480"/>
                <a:gd name="connsiteY7" fmla="*/ 353060 h 1938020"/>
                <a:gd name="connsiteX8" fmla="*/ 1742440 w 2189480"/>
                <a:gd name="connsiteY8" fmla="*/ 419100 h 1938020"/>
                <a:gd name="connsiteX9" fmla="*/ 1529080 w 2189480"/>
                <a:gd name="connsiteY9" fmla="*/ 513080 h 1938020"/>
                <a:gd name="connsiteX10" fmla="*/ 1366520 w 2189480"/>
                <a:gd name="connsiteY10" fmla="*/ 579120 h 1938020"/>
                <a:gd name="connsiteX11" fmla="*/ 1216660 w 2189480"/>
                <a:gd name="connsiteY11" fmla="*/ 642620 h 1938020"/>
                <a:gd name="connsiteX12" fmla="*/ 1033780 w 2189480"/>
                <a:gd name="connsiteY12" fmla="*/ 723900 h 1938020"/>
                <a:gd name="connsiteX13" fmla="*/ 863600 w 2189480"/>
                <a:gd name="connsiteY13" fmla="*/ 800100 h 1938020"/>
                <a:gd name="connsiteX14" fmla="*/ 741680 w 2189480"/>
                <a:gd name="connsiteY14" fmla="*/ 861060 h 1938020"/>
                <a:gd name="connsiteX15" fmla="*/ 584200 w 2189480"/>
                <a:gd name="connsiteY15" fmla="*/ 955040 h 1938020"/>
                <a:gd name="connsiteX16" fmla="*/ 469900 w 2189480"/>
                <a:gd name="connsiteY16" fmla="*/ 1031240 h 1938020"/>
                <a:gd name="connsiteX17" fmla="*/ 347980 w 2189480"/>
                <a:gd name="connsiteY17" fmla="*/ 1130300 h 1938020"/>
                <a:gd name="connsiteX18" fmla="*/ 279400 w 2189480"/>
                <a:gd name="connsiteY18" fmla="*/ 1201420 h 1938020"/>
                <a:gd name="connsiteX19" fmla="*/ 190500 w 2189480"/>
                <a:gd name="connsiteY19" fmla="*/ 1310640 h 1938020"/>
                <a:gd name="connsiteX20" fmla="*/ 104140 w 2189480"/>
                <a:gd name="connsiteY20" fmla="*/ 1447800 h 1938020"/>
                <a:gd name="connsiteX21" fmla="*/ 48260 w 2189480"/>
                <a:gd name="connsiteY21" fmla="*/ 1610360 h 1938020"/>
                <a:gd name="connsiteX22" fmla="*/ 2540 w 2189480"/>
                <a:gd name="connsiteY22" fmla="*/ 1811020 h 1938020"/>
                <a:gd name="connsiteX23" fmla="*/ 0 w 2189480"/>
                <a:gd name="connsiteY23" fmla="*/ 1938020 h 193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89480" h="1938020">
                  <a:moveTo>
                    <a:pt x="2146300" y="0"/>
                  </a:moveTo>
                  <a:lnTo>
                    <a:pt x="2189480" y="53340"/>
                  </a:lnTo>
                  <a:lnTo>
                    <a:pt x="2186940" y="101600"/>
                  </a:lnTo>
                  <a:lnTo>
                    <a:pt x="2166620" y="142240"/>
                  </a:lnTo>
                  <a:lnTo>
                    <a:pt x="2136140" y="185420"/>
                  </a:lnTo>
                  <a:lnTo>
                    <a:pt x="2085340" y="228600"/>
                  </a:lnTo>
                  <a:lnTo>
                    <a:pt x="1986280" y="297180"/>
                  </a:lnTo>
                  <a:lnTo>
                    <a:pt x="1889760" y="353060"/>
                  </a:lnTo>
                  <a:lnTo>
                    <a:pt x="1742440" y="419100"/>
                  </a:lnTo>
                  <a:lnTo>
                    <a:pt x="1529080" y="513080"/>
                  </a:lnTo>
                  <a:lnTo>
                    <a:pt x="1366520" y="579120"/>
                  </a:lnTo>
                  <a:lnTo>
                    <a:pt x="1216660" y="642620"/>
                  </a:lnTo>
                  <a:lnTo>
                    <a:pt x="1033780" y="723900"/>
                  </a:lnTo>
                  <a:lnTo>
                    <a:pt x="863600" y="800100"/>
                  </a:lnTo>
                  <a:lnTo>
                    <a:pt x="741680" y="861060"/>
                  </a:lnTo>
                  <a:lnTo>
                    <a:pt x="584200" y="955040"/>
                  </a:lnTo>
                  <a:lnTo>
                    <a:pt x="469900" y="1031240"/>
                  </a:lnTo>
                  <a:lnTo>
                    <a:pt x="347980" y="1130300"/>
                  </a:lnTo>
                  <a:lnTo>
                    <a:pt x="279400" y="1201420"/>
                  </a:lnTo>
                  <a:lnTo>
                    <a:pt x="190500" y="1310640"/>
                  </a:lnTo>
                  <a:lnTo>
                    <a:pt x="104140" y="1447800"/>
                  </a:lnTo>
                  <a:lnTo>
                    <a:pt x="48260" y="1610360"/>
                  </a:lnTo>
                  <a:lnTo>
                    <a:pt x="2540" y="1811020"/>
                  </a:lnTo>
                  <a:cubicBezTo>
                    <a:pt x="1693" y="1853353"/>
                    <a:pt x="847" y="1895687"/>
                    <a:pt x="0" y="1938020"/>
                  </a:cubicBezTo>
                </a:path>
              </a:pathLst>
            </a:custGeom>
            <a:noFill/>
            <a:ln w="28575" cap="rnd">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8023358" y="5263345"/>
              <a:ext cx="15942" cy="411480"/>
            </a:xfrm>
            <a:custGeom>
              <a:avLst/>
              <a:gdLst>
                <a:gd name="connsiteX0" fmla="*/ 33020 w 33020"/>
                <a:gd name="connsiteY0" fmla="*/ 0 h 411480"/>
                <a:gd name="connsiteX1" fmla="*/ 17780 w 33020"/>
                <a:gd name="connsiteY1" fmla="*/ 86360 h 411480"/>
                <a:gd name="connsiteX2" fmla="*/ 15240 w 33020"/>
                <a:gd name="connsiteY2" fmla="*/ 175260 h 411480"/>
                <a:gd name="connsiteX3" fmla="*/ 7620 w 33020"/>
                <a:gd name="connsiteY3" fmla="*/ 261620 h 411480"/>
                <a:gd name="connsiteX4" fmla="*/ 0 w 33020"/>
                <a:gd name="connsiteY4" fmla="*/ 41148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411480">
                  <a:moveTo>
                    <a:pt x="33020" y="0"/>
                  </a:moveTo>
                  <a:lnTo>
                    <a:pt x="17780" y="86360"/>
                  </a:lnTo>
                  <a:cubicBezTo>
                    <a:pt x="16933" y="115993"/>
                    <a:pt x="16087" y="145627"/>
                    <a:pt x="15240" y="175260"/>
                  </a:cubicBezTo>
                  <a:lnTo>
                    <a:pt x="7620" y="261620"/>
                  </a:lnTo>
                  <a:lnTo>
                    <a:pt x="0" y="411480"/>
                  </a:lnTo>
                </a:path>
              </a:pathLst>
            </a:custGeom>
            <a:noFill/>
            <a:ln w="28575" cap="rnd">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5" name="Rectangle 44"/>
              <p:cNvSpPr/>
              <p:nvPr/>
            </p:nvSpPr>
            <p:spPr>
              <a:xfrm>
                <a:off x="3853224" y="2749273"/>
                <a:ext cx="39030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2000" b="0" i="1" smtClean="0">
                          <a:solidFill>
                            <a:schemeClr val="accent1">
                              <a:lumMod val="75000"/>
                            </a:schemeClr>
                          </a:solidFill>
                          <a:latin typeface="Cambria Math" panose="02040503050406030204" pitchFamily="18" charset="0"/>
                        </a:rPr>
                        <m:t>𝜇</m:t>
                      </m:r>
                    </m:oMath>
                  </m:oMathPara>
                </a14:m>
                <a:endParaRPr lang="en-US" sz="2000" dirty="0">
                  <a:solidFill>
                    <a:schemeClr val="accent1">
                      <a:lumMod val="75000"/>
                    </a:schemeClr>
                  </a:solidFill>
                </a:endParaRPr>
              </a:p>
            </p:txBody>
          </p:sp>
        </mc:Choice>
        <mc:Fallback xmlns="">
          <p:sp>
            <p:nvSpPr>
              <p:cNvPr id="45" name="Rectangle 44"/>
              <p:cNvSpPr>
                <a:spLocks noRot="1" noChangeAspect="1" noMove="1" noResize="1" noEditPoints="1" noAdjustHandles="1" noChangeArrowheads="1" noChangeShapeType="1" noTextEdit="1"/>
              </p:cNvSpPr>
              <p:nvPr/>
            </p:nvSpPr>
            <p:spPr>
              <a:xfrm>
                <a:off x="3853224" y="2749273"/>
                <a:ext cx="390300" cy="400110"/>
              </a:xfrm>
              <a:prstGeom prst="rect">
                <a:avLst/>
              </a:prstGeom>
              <a:blipFill rotWithShape="0">
                <a:blip r:embed="rId8"/>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4247750" y="2537877"/>
                <a:ext cx="752834" cy="3855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pt-PT" b="0" i="1" smtClean="0">
                              <a:solidFill>
                                <a:schemeClr val="accent1">
                                  <a:lumMod val="75000"/>
                                </a:schemeClr>
                              </a:solidFill>
                              <a:latin typeface="Cambria Math" panose="02040503050406030204" pitchFamily="18" charset="0"/>
                            </a:rPr>
                          </m:ctrlPr>
                        </m:sSubSupPr>
                        <m:e>
                          <m:r>
                            <a:rPr lang="pt-PT" i="1">
                              <a:solidFill>
                                <a:schemeClr val="accent1">
                                  <a:lumMod val="75000"/>
                                </a:schemeClr>
                              </a:solidFill>
                              <a:latin typeface="Cambria Math" panose="02040503050406030204" pitchFamily="18" charset="0"/>
                            </a:rPr>
                            <m:t>𝑋</m:t>
                          </m:r>
                        </m:e>
                        <m:sub>
                          <m:r>
                            <a:rPr lang="pt-PT" i="1">
                              <a:solidFill>
                                <a:schemeClr val="accent1">
                                  <a:lumMod val="75000"/>
                                </a:schemeClr>
                              </a:solidFill>
                              <a:latin typeface="Cambria Math" panose="02040503050406030204" pitchFamily="18" charset="0"/>
                            </a:rPr>
                            <m:t>𝑚𝑎𝑥</m:t>
                          </m:r>
                        </m:sub>
                        <m:sup>
                          <m:r>
                            <a:rPr lang="pt-PT" b="0" i="1" smtClean="0">
                              <a:solidFill>
                                <a:schemeClr val="accent1">
                                  <a:lumMod val="75000"/>
                                </a:schemeClr>
                              </a:solidFill>
                              <a:latin typeface="Cambria Math" panose="02040503050406030204" pitchFamily="18" charset="0"/>
                            </a:rPr>
                            <m:t>𝜇</m:t>
                          </m:r>
                        </m:sup>
                      </m:sSubSup>
                    </m:oMath>
                  </m:oMathPara>
                </a14:m>
                <a:endParaRPr lang="en-US" dirty="0">
                  <a:solidFill>
                    <a:schemeClr val="accent1">
                      <a:lumMod val="75000"/>
                    </a:schemeClr>
                  </a:solidFill>
                </a:endParaRPr>
              </a:p>
            </p:txBody>
          </p:sp>
        </mc:Choice>
        <mc:Fallback xmlns="">
          <p:sp>
            <p:nvSpPr>
              <p:cNvPr id="46" name="Rectangle 45"/>
              <p:cNvSpPr>
                <a:spLocks noRot="1" noChangeAspect="1" noMove="1" noResize="1" noEditPoints="1" noAdjustHandles="1" noChangeArrowheads="1" noChangeShapeType="1" noTextEdit="1"/>
              </p:cNvSpPr>
              <p:nvPr/>
            </p:nvSpPr>
            <p:spPr>
              <a:xfrm>
                <a:off x="4247750" y="2537877"/>
                <a:ext cx="752834" cy="385555"/>
              </a:xfrm>
              <a:prstGeom prst="rect">
                <a:avLst/>
              </a:prstGeom>
              <a:blipFill rotWithShape="0">
                <a:blip r:embed="rId9"/>
                <a:stretch>
                  <a:fillRect/>
                </a:stretch>
              </a:blipFill>
            </p:spPr>
            <p:txBody>
              <a:bodyPr/>
              <a:lstStyle/>
              <a:p>
                <a:r>
                  <a:rPr lang="en-US">
                    <a:noFill/>
                  </a:rPr>
                  <a:t> </a:t>
                </a:r>
              </a:p>
            </p:txBody>
          </p:sp>
        </mc:Fallback>
      </mc:AlternateContent>
      <p:cxnSp>
        <p:nvCxnSpPr>
          <p:cNvPr id="47" name="Straight Connector 46"/>
          <p:cNvCxnSpPr/>
          <p:nvPr/>
        </p:nvCxnSpPr>
        <p:spPr>
          <a:xfrm>
            <a:off x="1960302" y="6027131"/>
            <a:ext cx="6167698" cy="0"/>
          </a:xfrm>
          <a:prstGeom prst="line">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rot="16200000">
            <a:off x="3581986" y="2776453"/>
            <a:ext cx="1612016" cy="4855380"/>
            <a:chOff x="8023358" y="1731719"/>
            <a:chExt cx="775202" cy="3943106"/>
          </a:xfrm>
        </p:grpSpPr>
        <p:sp>
          <p:nvSpPr>
            <p:cNvPr id="49" name="Freeform 48"/>
            <p:cNvSpPr/>
            <p:nvPr/>
          </p:nvSpPr>
          <p:spPr>
            <a:xfrm>
              <a:off x="8028451" y="1731719"/>
              <a:ext cx="767009" cy="1704340"/>
            </a:xfrm>
            <a:custGeom>
              <a:avLst/>
              <a:gdLst>
                <a:gd name="connsiteX0" fmla="*/ 0 w 2199640"/>
                <a:gd name="connsiteY0" fmla="*/ 0 h 1704340"/>
                <a:gd name="connsiteX1" fmla="*/ 5080 w 2199640"/>
                <a:gd name="connsiteY1" fmla="*/ 355600 h 1704340"/>
                <a:gd name="connsiteX2" fmla="*/ 5080 w 2199640"/>
                <a:gd name="connsiteY2" fmla="*/ 525780 h 1704340"/>
                <a:gd name="connsiteX3" fmla="*/ 25400 w 2199640"/>
                <a:gd name="connsiteY3" fmla="*/ 662940 h 1704340"/>
                <a:gd name="connsiteX4" fmla="*/ 76200 w 2199640"/>
                <a:gd name="connsiteY4" fmla="*/ 777240 h 1704340"/>
                <a:gd name="connsiteX5" fmla="*/ 198120 w 2199640"/>
                <a:gd name="connsiteY5" fmla="*/ 894080 h 1704340"/>
                <a:gd name="connsiteX6" fmla="*/ 408940 w 2199640"/>
                <a:gd name="connsiteY6" fmla="*/ 1021080 h 1704340"/>
                <a:gd name="connsiteX7" fmla="*/ 670560 w 2199640"/>
                <a:gd name="connsiteY7" fmla="*/ 1122680 h 1704340"/>
                <a:gd name="connsiteX8" fmla="*/ 1005840 w 2199640"/>
                <a:gd name="connsiteY8" fmla="*/ 1234440 h 1704340"/>
                <a:gd name="connsiteX9" fmla="*/ 1452880 w 2199640"/>
                <a:gd name="connsiteY9" fmla="*/ 1363980 h 1704340"/>
                <a:gd name="connsiteX10" fmla="*/ 1770380 w 2199640"/>
                <a:gd name="connsiteY10" fmla="*/ 1473200 h 1704340"/>
                <a:gd name="connsiteX11" fmla="*/ 1953260 w 2199640"/>
                <a:gd name="connsiteY11" fmla="*/ 1541780 h 1704340"/>
                <a:gd name="connsiteX12" fmla="*/ 2070100 w 2199640"/>
                <a:gd name="connsiteY12" fmla="*/ 1595120 h 1704340"/>
                <a:gd name="connsiteX13" fmla="*/ 2123440 w 2199640"/>
                <a:gd name="connsiteY13" fmla="*/ 1630680 h 1704340"/>
                <a:gd name="connsiteX14" fmla="*/ 2159000 w 2199640"/>
                <a:gd name="connsiteY14" fmla="*/ 1668780 h 1704340"/>
                <a:gd name="connsiteX15" fmla="*/ 2199640 w 2199640"/>
                <a:gd name="connsiteY15" fmla="*/ 1704340 h 170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640" h="1704340">
                  <a:moveTo>
                    <a:pt x="0" y="0"/>
                  </a:moveTo>
                  <a:cubicBezTo>
                    <a:pt x="1693" y="118533"/>
                    <a:pt x="3387" y="237067"/>
                    <a:pt x="5080" y="355600"/>
                  </a:cubicBezTo>
                  <a:lnTo>
                    <a:pt x="5080" y="525780"/>
                  </a:lnTo>
                  <a:lnTo>
                    <a:pt x="25400" y="662940"/>
                  </a:lnTo>
                  <a:lnTo>
                    <a:pt x="76200" y="777240"/>
                  </a:lnTo>
                  <a:lnTo>
                    <a:pt x="198120" y="894080"/>
                  </a:lnTo>
                  <a:lnTo>
                    <a:pt x="408940" y="1021080"/>
                  </a:lnTo>
                  <a:lnTo>
                    <a:pt x="670560" y="1122680"/>
                  </a:lnTo>
                  <a:lnTo>
                    <a:pt x="1005840" y="1234440"/>
                  </a:lnTo>
                  <a:lnTo>
                    <a:pt x="1452880" y="1363980"/>
                  </a:lnTo>
                  <a:lnTo>
                    <a:pt x="1770380" y="1473200"/>
                  </a:lnTo>
                  <a:lnTo>
                    <a:pt x="1953260" y="1541780"/>
                  </a:lnTo>
                  <a:lnTo>
                    <a:pt x="2070100" y="1595120"/>
                  </a:lnTo>
                  <a:lnTo>
                    <a:pt x="2123440" y="1630680"/>
                  </a:lnTo>
                  <a:lnTo>
                    <a:pt x="2159000" y="1668780"/>
                  </a:lnTo>
                  <a:lnTo>
                    <a:pt x="2199640" y="1704340"/>
                  </a:lnTo>
                </a:path>
              </a:pathLst>
            </a:custGeom>
            <a:noFill/>
            <a:ln w="22225" cap="rnd">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8035093" y="3400499"/>
              <a:ext cx="763467" cy="1938020"/>
            </a:xfrm>
            <a:custGeom>
              <a:avLst/>
              <a:gdLst>
                <a:gd name="connsiteX0" fmla="*/ 2146300 w 2189480"/>
                <a:gd name="connsiteY0" fmla="*/ 0 h 1938020"/>
                <a:gd name="connsiteX1" fmla="*/ 2189480 w 2189480"/>
                <a:gd name="connsiteY1" fmla="*/ 53340 h 1938020"/>
                <a:gd name="connsiteX2" fmla="*/ 2186940 w 2189480"/>
                <a:gd name="connsiteY2" fmla="*/ 101600 h 1938020"/>
                <a:gd name="connsiteX3" fmla="*/ 2166620 w 2189480"/>
                <a:gd name="connsiteY3" fmla="*/ 142240 h 1938020"/>
                <a:gd name="connsiteX4" fmla="*/ 2136140 w 2189480"/>
                <a:gd name="connsiteY4" fmla="*/ 185420 h 1938020"/>
                <a:gd name="connsiteX5" fmla="*/ 2085340 w 2189480"/>
                <a:gd name="connsiteY5" fmla="*/ 228600 h 1938020"/>
                <a:gd name="connsiteX6" fmla="*/ 1986280 w 2189480"/>
                <a:gd name="connsiteY6" fmla="*/ 297180 h 1938020"/>
                <a:gd name="connsiteX7" fmla="*/ 1889760 w 2189480"/>
                <a:gd name="connsiteY7" fmla="*/ 353060 h 1938020"/>
                <a:gd name="connsiteX8" fmla="*/ 1742440 w 2189480"/>
                <a:gd name="connsiteY8" fmla="*/ 419100 h 1938020"/>
                <a:gd name="connsiteX9" fmla="*/ 1529080 w 2189480"/>
                <a:gd name="connsiteY9" fmla="*/ 513080 h 1938020"/>
                <a:gd name="connsiteX10" fmla="*/ 1366520 w 2189480"/>
                <a:gd name="connsiteY10" fmla="*/ 579120 h 1938020"/>
                <a:gd name="connsiteX11" fmla="*/ 1216660 w 2189480"/>
                <a:gd name="connsiteY11" fmla="*/ 642620 h 1938020"/>
                <a:gd name="connsiteX12" fmla="*/ 1033780 w 2189480"/>
                <a:gd name="connsiteY12" fmla="*/ 723900 h 1938020"/>
                <a:gd name="connsiteX13" fmla="*/ 863600 w 2189480"/>
                <a:gd name="connsiteY13" fmla="*/ 800100 h 1938020"/>
                <a:gd name="connsiteX14" fmla="*/ 741680 w 2189480"/>
                <a:gd name="connsiteY14" fmla="*/ 861060 h 1938020"/>
                <a:gd name="connsiteX15" fmla="*/ 584200 w 2189480"/>
                <a:gd name="connsiteY15" fmla="*/ 955040 h 1938020"/>
                <a:gd name="connsiteX16" fmla="*/ 469900 w 2189480"/>
                <a:gd name="connsiteY16" fmla="*/ 1031240 h 1938020"/>
                <a:gd name="connsiteX17" fmla="*/ 347980 w 2189480"/>
                <a:gd name="connsiteY17" fmla="*/ 1130300 h 1938020"/>
                <a:gd name="connsiteX18" fmla="*/ 279400 w 2189480"/>
                <a:gd name="connsiteY18" fmla="*/ 1201420 h 1938020"/>
                <a:gd name="connsiteX19" fmla="*/ 190500 w 2189480"/>
                <a:gd name="connsiteY19" fmla="*/ 1310640 h 1938020"/>
                <a:gd name="connsiteX20" fmla="*/ 104140 w 2189480"/>
                <a:gd name="connsiteY20" fmla="*/ 1447800 h 1938020"/>
                <a:gd name="connsiteX21" fmla="*/ 48260 w 2189480"/>
                <a:gd name="connsiteY21" fmla="*/ 1610360 h 1938020"/>
                <a:gd name="connsiteX22" fmla="*/ 2540 w 2189480"/>
                <a:gd name="connsiteY22" fmla="*/ 1811020 h 1938020"/>
                <a:gd name="connsiteX23" fmla="*/ 0 w 2189480"/>
                <a:gd name="connsiteY23" fmla="*/ 1938020 h 193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89480" h="1938020">
                  <a:moveTo>
                    <a:pt x="2146300" y="0"/>
                  </a:moveTo>
                  <a:lnTo>
                    <a:pt x="2189480" y="53340"/>
                  </a:lnTo>
                  <a:lnTo>
                    <a:pt x="2186940" y="101600"/>
                  </a:lnTo>
                  <a:lnTo>
                    <a:pt x="2166620" y="142240"/>
                  </a:lnTo>
                  <a:lnTo>
                    <a:pt x="2136140" y="185420"/>
                  </a:lnTo>
                  <a:lnTo>
                    <a:pt x="2085340" y="228600"/>
                  </a:lnTo>
                  <a:lnTo>
                    <a:pt x="1986280" y="297180"/>
                  </a:lnTo>
                  <a:lnTo>
                    <a:pt x="1889760" y="353060"/>
                  </a:lnTo>
                  <a:lnTo>
                    <a:pt x="1742440" y="419100"/>
                  </a:lnTo>
                  <a:lnTo>
                    <a:pt x="1529080" y="513080"/>
                  </a:lnTo>
                  <a:lnTo>
                    <a:pt x="1366520" y="579120"/>
                  </a:lnTo>
                  <a:lnTo>
                    <a:pt x="1216660" y="642620"/>
                  </a:lnTo>
                  <a:lnTo>
                    <a:pt x="1033780" y="723900"/>
                  </a:lnTo>
                  <a:lnTo>
                    <a:pt x="863600" y="800100"/>
                  </a:lnTo>
                  <a:lnTo>
                    <a:pt x="741680" y="861060"/>
                  </a:lnTo>
                  <a:lnTo>
                    <a:pt x="584200" y="955040"/>
                  </a:lnTo>
                  <a:lnTo>
                    <a:pt x="469900" y="1031240"/>
                  </a:lnTo>
                  <a:lnTo>
                    <a:pt x="347980" y="1130300"/>
                  </a:lnTo>
                  <a:lnTo>
                    <a:pt x="279400" y="1201420"/>
                  </a:lnTo>
                  <a:lnTo>
                    <a:pt x="190500" y="1310640"/>
                  </a:lnTo>
                  <a:lnTo>
                    <a:pt x="104140" y="1447800"/>
                  </a:lnTo>
                  <a:lnTo>
                    <a:pt x="48260" y="1610360"/>
                  </a:lnTo>
                  <a:lnTo>
                    <a:pt x="2540" y="1811020"/>
                  </a:lnTo>
                  <a:cubicBezTo>
                    <a:pt x="1693" y="1853353"/>
                    <a:pt x="847" y="1895687"/>
                    <a:pt x="0" y="1938020"/>
                  </a:cubicBezTo>
                </a:path>
              </a:pathLst>
            </a:custGeom>
            <a:noFill/>
            <a:ln w="22225" cap="rnd">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8023358" y="5263345"/>
              <a:ext cx="15942" cy="411480"/>
            </a:xfrm>
            <a:custGeom>
              <a:avLst/>
              <a:gdLst>
                <a:gd name="connsiteX0" fmla="*/ 33020 w 33020"/>
                <a:gd name="connsiteY0" fmla="*/ 0 h 411480"/>
                <a:gd name="connsiteX1" fmla="*/ 17780 w 33020"/>
                <a:gd name="connsiteY1" fmla="*/ 86360 h 411480"/>
                <a:gd name="connsiteX2" fmla="*/ 15240 w 33020"/>
                <a:gd name="connsiteY2" fmla="*/ 175260 h 411480"/>
                <a:gd name="connsiteX3" fmla="*/ 7620 w 33020"/>
                <a:gd name="connsiteY3" fmla="*/ 261620 h 411480"/>
                <a:gd name="connsiteX4" fmla="*/ 0 w 33020"/>
                <a:gd name="connsiteY4" fmla="*/ 41148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411480">
                  <a:moveTo>
                    <a:pt x="33020" y="0"/>
                  </a:moveTo>
                  <a:lnTo>
                    <a:pt x="17780" y="86360"/>
                  </a:lnTo>
                  <a:cubicBezTo>
                    <a:pt x="16933" y="115993"/>
                    <a:pt x="16087" y="145627"/>
                    <a:pt x="15240" y="175260"/>
                  </a:cubicBezTo>
                  <a:lnTo>
                    <a:pt x="7620" y="261620"/>
                  </a:lnTo>
                  <a:lnTo>
                    <a:pt x="0" y="411480"/>
                  </a:lnTo>
                </a:path>
              </a:pathLst>
            </a:custGeom>
            <a:noFill/>
            <a:ln w="22225" cap="rnd">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2" name="Rectangle 51"/>
              <p:cNvSpPr/>
              <p:nvPr/>
            </p:nvSpPr>
            <p:spPr>
              <a:xfrm>
                <a:off x="4009426" y="4507818"/>
                <a:ext cx="559063" cy="4040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PT" sz="2000" b="0" i="1" smtClean="0">
                              <a:solidFill>
                                <a:schemeClr val="accent6">
                                  <a:lumMod val="40000"/>
                                  <a:lumOff val="60000"/>
                                </a:schemeClr>
                              </a:solidFill>
                              <a:latin typeface="Cambria Math" panose="02040503050406030204" pitchFamily="18" charset="0"/>
                            </a:rPr>
                          </m:ctrlPr>
                        </m:sSupPr>
                        <m:e>
                          <m:r>
                            <a:rPr lang="pt-PT" sz="2000" i="1" smtClean="0">
                              <a:solidFill>
                                <a:schemeClr val="accent6">
                                  <a:lumMod val="40000"/>
                                  <a:lumOff val="60000"/>
                                </a:schemeClr>
                              </a:solidFill>
                              <a:latin typeface="Cambria Math" panose="02040503050406030204" pitchFamily="18" charset="0"/>
                            </a:rPr>
                            <m:t>𝜋</m:t>
                          </m:r>
                        </m:e>
                        <m:sup>
                          <m:r>
                            <a:rPr lang="pt-PT" sz="2000" b="0" i="1" smtClean="0">
                              <a:solidFill>
                                <a:schemeClr val="accent6">
                                  <a:lumMod val="40000"/>
                                  <a:lumOff val="60000"/>
                                </a:schemeClr>
                              </a:solidFill>
                              <a:latin typeface="Cambria Math" panose="02040503050406030204" pitchFamily="18" charset="0"/>
                            </a:rPr>
                            <m:t>±</m:t>
                          </m:r>
                        </m:sup>
                      </m:sSup>
                    </m:oMath>
                  </m:oMathPara>
                </a14:m>
                <a:endParaRPr lang="en-US" sz="2000" dirty="0">
                  <a:solidFill>
                    <a:schemeClr val="accent6">
                      <a:lumMod val="40000"/>
                      <a:lumOff val="60000"/>
                    </a:schemeClr>
                  </a:solidFill>
                </a:endParaRPr>
              </a:p>
            </p:txBody>
          </p:sp>
        </mc:Choice>
        <mc:Fallback xmlns="">
          <p:sp>
            <p:nvSpPr>
              <p:cNvPr id="52" name="Rectangle 51"/>
              <p:cNvSpPr>
                <a:spLocks noRot="1" noChangeAspect="1" noMove="1" noResize="1" noEditPoints="1" noAdjustHandles="1" noChangeArrowheads="1" noChangeShapeType="1" noTextEdit="1"/>
              </p:cNvSpPr>
              <p:nvPr/>
            </p:nvSpPr>
            <p:spPr>
              <a:xfrm>
                <a:off x="4009426" y="4507818"/>
                <a:ext cx="559063" cy="404021"/>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p:cNvSpPr/>
              <p:nvPr/>
            </p:nvSpPr>
            <p:spPr>
              <a:xfrm>
                <a:off x="3610460" y="3927320"/>
                <a:ext cx="752834" cy="4145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pt-PT" b="0" i="1" smtClean="0">
                              <a:solidFill>
                                <a:schemeClr val="accent6">
                                  <a:lumMod val="40000"/>
                                  <a:lumOff val="60000"/>
                                </a:schemeClr>
                              </a:solidFill>
                              <a:latin typeface="Cambria Math" panose="02040503050406030204" pitchFamily="18" charset="0"/>
                            </a:rPr>
                          </m:ctrlPr>
                        </m:sSubSupPr>
                        <m:e>
                          <m:r>
                            <a:rPr lang="pt-PT" i="1">
                              <a:solidFill>
                                <a:schemeClr val="accent6">
                                  <a:lumMod val="40000"/>
                                  <a:lumOff val="60000"/>
                                </a:schemeClr>
                              </a:solidFill>
                              <a:latin typeface="Cambria Math" panose="02040503050406030204" pitchFamily="18" charset="0"/>
                            </a:rPr>
                            <m:t>𝑋</m:t>
                          </m:r>
                        </m:e>
                        <m:sub>
                          <m:r>
                            <a:rPr lang="pt-PT" i="1">
                              <a:solidFill>
                                <a:schemeClr val="accent6">
                                  <a:lumMod val="40000"/>
                                  <a:lumOff val="60000"/>
                                </a:schemeClr>
                              </a:solidFill>
                              <a:latin typeface="Cambria Math" panose="02040503050406030204" pitchFamily="18" charset="0"/>
                            </a:rPr>
                            <m:t>𝑚𝑎𝑥</m:t>
                          </m:r>
                        </m:sub>
                        <m:sup>
                          <m:sSup>
                            <m:sSupPr>
                              <m:ctrlPr>
                                <a:rPr lang="pt-PT" b="0" i="1" smtClean="0">
                                  <a:solidFill>
                                    <a:schemeClr val="accent6">
                                      <a:lumMod val="40000"/>
                                      <a:lumOff val="60000"/>
                                    </a:schemeClr>
                                  </a:solidFill>
                                  <a:latin typeface="Cambria Math" panose="02040503050406030204" pitchFamily="18" charset="0"/>
                                </a:rPr>
                              </m:ctrlPr>
                            </m:sSupPr>
                            <m:e>
                              <m:r>
                                <a:rPr lang="pt-PT" b="0" i="1" smtClean="0">
                                  <a:solidFill>
                                    <a:schemeClr val="accent6">
                                      <a:lumMod val="40000"/>
                                      <a:lumOff val="60000"/>
                                    </a:schemeClr>
                                  </a:solidFill>
                                  <a:latin typeface="Cambria Math" panose="02040503050406030204" pitchFamily="18" charset="0"/>
                                </a:rPr>
                                <m:t>𝜋</m:t>
                              </m:r>
                            </m:e>
                            <m:sup>
                              <m:r>
                                <a:rPr lang="pt-PT" b="0" i="1" smtClean="0">
                                  <a:solidFill>
                                    <a:schemeClr val="accent6">
                                      <a:lumMod val="40000"/>
                                      <a:lumOff val="60000"/>
                                    </a:schemeClr>
                                  </a:solidFill>
                                  <a:latin typeface="Cambria Math" panose="02040503050406030204" pitchFamily="18" charset="0"/>
                                </a:rPr>
                                <m:t>±</m:t>
                              </m:r>
                            </m:sup>
                          </m:sSup>
                        </m:sup>
                      </m:sSubSup>
                    </m:oMath>
                  </m:oMathPara>
                </a14:m>
                <a:endParaRPr lang="en-US" dirty="0">
                  <a:solidFill>
                    <a:schemeClr val="accent6">
                      <a:lumMod val="40000"/>
                      <a:lumOff val="60000"/>
                    </a:schemeClr>
                  </a:solidFill>
                </a:endParaRPr>
              </a:p>
            </p:txBody>
          </p:sp>
        </mc:Choice>
        <mc:Fallback xmlns="">
          <p:sp>
            <p:nvSpPr>
              <p:cNvPr id="53" name="Rectangle 52"/>
              <p:cNvSpPr>
                <a:spLocks noRot="1" noChangeAspect="1" noMove="1" noResize="1" noEditPoints="1" noAdjustHandles="1" noChangeArrowheads="1" noChangeShapeType="1" noTextEdit="1"/>
              </p:cNvSpPr>
              <p:nvPr/>
            </p:nvSpPr>
            <p:spPr>
              <a:xfrm>
                <a:off x="3610460" y="3927320"/>
                <a:ext cx="752834" cy="414537"/>
              </a:xfrm>
              <a:prstGeom prst="rect">
                <a:avLst/>
              </a:prstGeom>
              <a:blipFill rotWithShape="0">
                <a:blip r:embed="rId11"/>
                <a:stretch>
                  <a:fillRect/>
                </a:stretch>
              </a:blipFill>
            </p:spPr>
            <p:txBody>
              <a:bodyPr/>
              <a:lstStyle/>
              <a:p>
                <a:r>
                  <a:rPr lang="en-US">
                    <a:noFill/>
                  </a:rPr>
                  <a:t> </a:t>
                </a:r>
              </a:p>
            </p:txBody>
          </p:sp>
        </mc:Fallback>
      </mc:AlternateContent>
      <p:grpSp>
        <p:nvGrpSpPr>
          <p:cNvPr id="60" name="Group 59"/>
          <p:cNvGrpSpPr/>
          <p:nvPr/>
        </p:nvGrpSpPr>
        <p:grpSpPr>
          <a:xfrm rot="16200000">
            <a:off x="3773860" y="2787758"/>
            <a:ext cx="1612016" cy="4855380"/>
            <a:chOff x="8023358" y="1731719"/>
            <a:chExt cx="775202" cy="3943106"/>
          </a:xfrm>
        </p:grpSpPr>
        <p:sp>
          <p:nvSpPr>
            <p:cNvPr id="61" name="Freeform 60"/>
            <p:cNvSpPr/>
            <p:nvPr/>
          </p:nvSpPr>
          <p:spPr>
            <a:xfrm>
              <a:off x="8028451" y="1731719"/>
              <a:ext cx="767009" cy="1704340"/>
            </a:xfrm>
            <a:custGeom>
              <a:avLst/>
              <a:gdLst>
                <a:gd name="connsiteX0" fmla="*/ 0 w 2199640"/>
                <a:gd name="connsiteY0" fmla="*/ 0 h 1704340"/>
                <a:gd name="connsiteX1" fmla="*/ 5080 w 2199640"/>
                <a:gd name="connsiteY1" fmla="*/ 355600 h 1704340"/>
                <a:gd name="connsiteX2" fmla="*/ 5080 w 2199640"/>
                <a:gd name="connsiteY2" fmla="*/ 525780 h 1704340"/>
                <a:gd name="connsiteX3" fmla="*/ 25400 w 2199640"/>
                <a:gd name="connsiteY3" fmla="*/ 662940 h 1704340"/>
                <a:gd name="connsiteX4" fmla="*/ 76200 w 2199640"/>
                <a:gd name="connsiteY4" fmla="*/ 777240 h 1704340"/>
                <a:gd name="connsiteX5" fmla="*/ 198120 w 2199640"/>
                <a:gd name="connsiteY5" fmla="*/ 894080 h 1704340"/>
                <a:gd name="connsiteX6" fmla="*/ 408940 w 2199640"/>
                <a:gd name="connsiteY6" fmla="*/ 1021080 h 1704340"/>
                <a:gd name="connsiteX7" fmla="*/ 670560 w 2199640"/>
                <a:gd name="connsiteY7" fmla="*/ 1122680 h 1704340"/>
                <a:gd name="connsiteX8" fmla="*/ 1005840 w 2199640"/>
                <a:gd name="connsiteY8" fmla="*/ 1234440 h 1704340"/>
                <a:gd name="connsiteX9" fmla="*/ 1452880 w 2199640"/>
                <a:gd name="connsiteY9" fmla="*/ 1363980 h 1704340"/>
                <a:gd name="connsiteX10" fmla="*/ 1770380 w 2199640"/>
                <a:gd name="connsiteY10" fmla="*/ 1473200 h 1704340"/>
                <a:gd name="connsiteX11" fmla="*/ 1953260 w 2199640"/>
                <a:gd name="connsiteY11" fmla="*/ 1541780 h 1704340"/>
                <a:gd name="connsiteX12" fmla="*/ 2070100 w 2199640"/>
                <a:gd name="connsiteY12" fmla="*/ 1595120 h 1704340"/>
                <a:gd name="connsiteX13" fmla="*/ 2123440 w 2199640"/>
                <a:gd name="connsiteY13" fmla="*/ 1630680 h 1704340"/>
                <a:gd name="connsiteX14" fmla="*/ 2159000 w 2199640"/>
                <a:gd name="connsiteY14" fmla="*/ 1668780 h 1704340"/>
                <a:gd name="connsiteX15" fmla="*/ 2199640 w 2199640"/>
                <a:gd name="connsiteY15" fmla="*/ 1704340 h 170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640" h="1704340">
                  <a:moveTo>
                    <a:pt x="0" y="0"/>
                  </a:moveTo>
                  <a:cubicBezTo>
                    <a:pt x="1693" y="118533"/>
                    <a:pt x="3387" y="237067"/>
                    <a:pt x="5080" y="355600"/>
                  </a:cubicBezTo>
                  <a:lnTo>
                    <a:pt x="5080" y="525780"/>
                  </a:lnTo>
                  <a:lnTo>
                    <a:pt x="25400" y="662940"/>
                  </a:lnTo>
                  <a:lnTo>
                    <a:pt x="76200" y="777240"/>
                  </a:lnTo>
                  <a:lnTo>
                    <a:pt x="198120" y="894080"/>
                  </a:lnTo>
                  <a:lnTo>
                    <a:pt x="408940" y="1021080"/>
                  </a:lnTo>
                  <a:lnTo>
                    <a:pt x="670560" y="1122680"/>
                  </a:lnTo>
                  <a:lnTo>
                    <a:pt x="1005840" y="1234440"/>
                  </a:lnTo>
                  <a:lnTo>
                    <a:pt x="1452880" y="1363980"/>
                  </a:lnTo>
                  <a:lnTo>
                    <a:pt x="1770380" y="1473200"/>
                  </a:lnTo>
                  <a:lnTo>
                    <a:pt x="1953260" y="1541780"/>
                  </a:lnTo>
                  <a:lnTo>
                    <a:pt x="2070100" y="1595120"/>
                  </a:lnTo>
                  <a:lnTo>
                    <a:pt x="2123440" y="1630680"/>
                  </a:lnTo>
                  <a:lnTo>
                    <a:pt x="2159000" y="1668780"/>
                  </a:lnTo>
                  <a:lnTo>
                    <a:pt x="2199640" y="1704340"/>
                  </a:lnTo>
                </a:path>
              </a:pathLst>
            </a:custGeom>
            <a:noFill/>
            <a:ln w="19050" cap="rnd">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8035093" y="3400499"/>
              <a:ext cx="763467" cy="1938020"/>
            </a:xfrm>
            <a:custGeom>
              <a:avLst/>
              <a:gdLst>
                <a:gd name="connsiteX0" fmla="*/ 2146300 w 2189480"/>
                <a:gd name="connsiteY0" fmla="*/ 0 h 1938020"/>
                <a:gd name="connsiteX1" fmla="*/ 2189480 w 2189480"/>
                <a:gd name="connsiteY1" fmla="*/ 53340 h 1938020"/>
                <a:gd name="connsiteX2" fmla="*/ 2186940 w 2189480"/>
                <a:gd name="connsiteY2" fmla="*/ 101600 h 1938020"/>
                <a:gd name="connsiteX3" fmla="*/ 2166620 w 2189480"/>
                <a:gd name="connsiteY3" fmla="*/ 142240 h 1938020"/>
                <a:gd name="connsiteX4" fmla="*/ 2136140 w 2189480"/>
                <a:gd name="connsiteY4" fmla="*/ 185420 h 1938020"/>
                <a:gd name="connsiteX5" fmla="*/ 2085340 w 2189480"/>
                <a:gd name="connsiteY5" fmla="*/ 228600 h 1938020"/>
                <a:gd name="connsiteX6" fmla="*/ 1986280 w 2189480"/>
                <a:gd name="connsiteY6" fmla="*/ 297180 h 1938020"/>
                <a:gd name="connsiteX7" fmla="*/ 1889760 w 2189480"/>
                <a:gd name="connsiteY7" fmla="*/ 353060 h 1938020"/>
                <a:gd name="connsiteX8" fmla="*/ 1742440 w 2189480"/>
                <a:gd name="connsiteY8" fmla="*/ 419100 h 1938020"/>
                <a:gd name="connsiteX9" fmla="*/ 1529080 w 2189480"/>
                <a:gd name="connsiteY9" fmla="*/ 513080 h 1938020"/>
                <a:gd name="connsiteX10" fmla="*/ 1366520 w 2189480"/>
                <a:gd name="connsiteY10" fmla="*/ 579120 h 1938020"/>
                <a:gd name="connsiteX11" fmla="*/ 1216660 w 2189480"/>
                <a:gd name="connsiteY11" fmla="*/ 642620 h 1938020"/>
                <a:gd name="connsiteX12" fmla="*/ 1033780 w 2189480"/>
                <a:gd name="connsiteY12" fmla="*/ 723900 h 1938020"/>
                <a:gd name="connsiteX13" fmla="*/ 863600 w 2189480"/>
                <a:gd name="connsiteY13" fmla="*/ 800100 h 1938020"/>
                <a:gd name="connsiteX14" fmla="*/ 741680 w 2189480"/>
                <a:gd name="connsiteY14" fmla="*/ 861060 h 1938020"/>
                <a:gd name="connsiteX15" fmla="*/ 584200 w 2189480"/>
                <a:gd name="connsiteY15" fmla="*/ 955040 h 1938020"/>
                <a:gd name="connsiteX16" fmla="*/ 469900 w 2189480"/>
                <a:gd name="connsiteY16" fmla="*/ 1031240 h 1938020"/>
                <a:gd name="connsiteX17" fmla="*/ 347980 w 2189480"/>
                <a:gd name="connsiteY17" fmla="*/ 1130300 h 1938020"/>
                <a:gd name="connsiteX18" fmla="*/ 279400 w 2189480"/>
                <a:gd name="connsiteY18" fmla="*/ 1201420 h 1938020"/>
                <a:gd name="connsiteX19" fmla="*/ 190500 w 2189480"/>
                <a:gd name="connsiteY19" fmla="*/ 1310640 h 1938020"/>
                <a:gd name="connsiteX20" fmla="*/ 104140 w 2189480"/>
                <a:gd name="connsiteY20" fmla="*/ 1447800 h 1938020"/>
                <a:gd name="connsiteX21" fmla="*/ 48260 w 2189480"/>
                <a:gd name="connsiteY21" fmla="*/ 1610360 h 1938020"/>
                <a:gd name="connsiteX22" fmla="*/ 2540 w 2189480"/>
                <a:gd name="connsiteY22" fmla="*/ 1811020 h 1938020"/>
                <a:gd name="connsiteX23" fmla="*/ 0 w 2189480"/>
                <a:gd name="connsiteY23" fmla="*/ 1938020 h 193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89480" h="1938020">
                  <a:moveTo>
                    <a:pt x="2146300" y="0"/>
                  </a:moveTo>
                  <a:lnTo>
                    <a:pt x="2189480" y="53340"/>
                  </a:lnTo>
                  <a:lnTo>
                    <a:pt x="2186940" y="101600"/>
                  </a:lnTo>
                  <a:lnTo>
                    <a:pt x="2166620" y="142240"/>
                  </a:lnTo>
                  <a:lnTo>
                    <a:pt x="2136140" y="185420"/>
                  </a:lnTo>
                  <a:lnTo>
                    <a:pt x="2085340" y="228600"/>
                  </a:lnTo>
                  <a:lnTo>
                    <a:pt x="1986280" y="297180"/>
                  </a:lnTo>
                  <a:lnTo>
                    <a:pt x="1889760" y="353060"/>
                  </a:lnTo>
                  <a:lnTo>
                    <a:pt x="1742440" y="419100"/>
                  </a:lnTo>
                  <a:lnTo>
                    <a:pt x="1529080" y="513080"/>
                  </a:lnTo>
                  <a:lnTo>
                    <a:pt x="1366520" y="579120"/>
                  </a:lnTo>
                  <a:lnTo>
                    <a:pt x="1216660" y="642620"/>
                  </a:lnTo>
                  <a:lnTo>
                    <a:pt x="1033780" y="723900"/>
                  </a:lnTo>
                  <a:lnTo>
                    <a:pt x="863600" y="800100"/>
                  </a:lnTo>
                  <a:lnTo>
                    <a:pt x="741680" y="861060"/>
                  </a:lnTo>
                  <a:lnTo>
                    <a:pt x="584200" y="955040"/>
                  </a:lnTo>
                  <a:lnTo>
                    <a:pt x="469900" y="1031240"/>
                  </a:lnTo>
                  <a:lnTo>
                    <a:pt x="347980" y="1130300"/>
                  </a:lnTo>
                  <a:lnTo>
                    <a:pt x="279400" y="1201420"/>
                  </a:lnTo>
                  <a:lnTo>
                    <a:pt x="190500" y="1310640"/>
                  </a:lnTo>
                  <a:lnTo>
                    <a:pt x="104140" y="1447800"/>
                  </a:lnTo>
                  <a:lnTo>
                    <a:pt x="48260" y="1610360"/>
                  </a:lnTo>
                  <a:lnTo>
                    <a:pt x="2540" y="1811020"/>
                  </a:lnTo>
                  <a:cubicBezTo>
                    <a:pt x="1693" y="1853353"/>
                    <a:pt x="847" y="1895687"/>
                    <a:pt x="0" y="1938020"/>
                  </a:cubicBezTo>
                </a:path>
              </a:pathLst>
            </a:custGeom>
            <a:noFill/>
            <a:ln w="19050" cap="rnd">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8023358" y="5263345"/>
              <a:ext cx="15942" cy="411480"/>
            </a:xfrm>
            <a:custGeom>
              <a:avLst/>
              <a:gdLst>
                <a:gd name="connsiteX0" fmla="*/ 33020 w 33020"/>
                <a:gd name="connsiteY0" fmla="*/ 0 h 411480"/>
                <a:gd name="connsiteX1" fmla="*/ 17780 w 33020"/>
                <a:gd name="connsiteY1" fmla="*/ 86360 h 411480"/>
                <a:gd name="connsiteX2" fmla="*/ 15240 w 33020"/>
                <a:gd name="connsiteY2" fmla="*/ 175260 h 411480"/>
                <a:gd name="connsiteX3" fmla="*/ 7620 w 33020"/>
                <a:gd name="connsiteY3" fmla="*/ 261620 h 411480"/>
                <a:gd name="connsiteX4" fmla="*/ 0 w 33020"/>
                <a:gd name="connsiteY4" fmla="*/ 41148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411480">
                  <a:moveTo>
                    <a:pt x="33020" y="0"/>
                  </a:moveTo>
                  <a:lnTo>
                    <a:pt x="17780" y="86360"/>
                  </a:lnTo>
                  <a:cubicBezTo>
                    <a:pt x="16933" y="115993"/>
                    <a:pt x="16087" y="145627"/>
                    <a:pt x="15240" y="175260"/>
                  </a:cubicBezTo>
                  <a:lnTo>
                    <a:pt x="7620" y="261620"/>
                  </a:lnTo>
                  <a:lnTo>
                    <a:pt x="0" y="411480"/>
                  </a:lnTo>
                </a:path>
              </a:pathLst>
            </a:custGeom>
            <a:noFill/>
            <a:ln w="19050" cap="rnd">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4" name="Rectangle 63"/>
              <p:cNvSpPr/>
              <p:nvPr/>
            </p:nvSpPr>
            <p:spPr>
              <a:xfrm>
                <a:off x="4805434" y="4501003"/>
                <a:ext cx="39030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2000" b="0" i="1" smtClean="0">
                          <a:solidFill>
                            <a:schemeClr val="accent1">
                              <a:lumMod val="40000"/>
                              <a:lumOff val="60000"/>
                            </a:schemeClr>
                          </a:solidFill>
                          <a:latin typeface="Cambria Math" panose="02040503050406030204" pitchFamily="18" charset="0"/>
                        </a:rPr>
                        <m:t>𝜇</m:t>
                      </m:r>
                    </m:oMath>
                  </m:oMathPara>
                </a14:m>
                <a:endParaRPr lang="en-US" sz="2000" dirty="0">
                  <a:solidFill>
                    <a:schemeClr val="accent1">
                      <a:lumMod val="40000"/>
                      <a:lumOff val="60000"/>
                    </a:schemeClr>
                  </a:solidFill>
                </a:endParaRPr>
              </a:p>
            </p:txBody>
          </p:sp>
        </mc:Choice>
        <mc:Fallback xmlns="">
          <p:sp>
            <p:nvSpPr>
              <p:cNvPr id="64" name="Rectangle 63"/>
              <p:cNvSpPr>
                <a:spLocks noRot="1" noChangeAspect="1" noMove="1" noResize="1" noEditPoints="1" noAdjustHandles="1" noChangeArrowheads="1" noChangeShapeType="1" noTextEdit="1"/>
              </p:cNvSpPr>
              <p:nvPr/>
            </p:nvSpPr>
            <p:spPr>
              <a:xfrm>
                <a:off x="4805434" y="4501003"/>
                <a:ext cx="390300" cy="400110"/>
              </a:xfrm>
              <a:prstGeom prst="rect">
                <a:avLst/>
              </a:prstGeom>
              <a:blipFill rotWithShape="0">
                <a:blip r:embed="rId12"/>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4370870" y="4165285"/>
                <a:ext cx="752834" cy="3855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pt-PT" b="0" i="1" smtClean="0">
                              <a:solidFill>
                                <a:schemeClr val="accent1">
                                  <a:lumMod val="40000"/>
                                  <a:lumOff val="60000"/>
                                </a:schemeClr>
                              </a:solidFill>
                              <a:latin typeface="Cambria Math" panose="02040503050406030204" pitchFamily="18" charset="0"/>
                            </a:rPr>
                          </m:ctrlPr>
                        </m:sSubSupPr>
                        <m:e>
                          <m:r>
                            <a:rPr lang="pt-PT" i="1">
                              <a:solidFill>
                                <a:schemeClr val="accent1">
                                  <a:lumMod val="40000"/>
                                  <a:lumOff val="60000"/>
                                </a:schemeClr>
                              </a:solidFill>
                              <a:latin typeface="Cambria Math" panose="02040503050406030204" pitchFamily="18" charset="0"/>
                            </a:rPr>
                            <m:t>𝑋</m:t>
                          </m:r>
                        </m:e>
                        <m:sub>
                          <m:r>
                            <a:rPr lang="pt-PT" i="1">
                              <a:solidFill>
                                <a:schemeClr val="accent1">
                                  <a:lumMod val="40000"/>
                                  <a:lumOff val="60000"/>
                                </a:schemeClr>
                              </a:solidFill>
                              <a:latin typeface="Cambria Math" panose="02040503050406030204" pitchFamily="18" charset="0"/>
                            </a:rPr>
                            <m:t>𝑚𝑎𝑥</m:t>
                          </m:r>
                        </m:sub>
                        <m:sup>
                          <m:r>
                            <a:rPr lang="pt-PT" b="0" i="1" smtClean="0">
                              <a:solidFill>
                                <a:schemeClr val="accent1">
                                  <a:lumMod val="40000"/>
                                  <a:lumOff val="60000"/>
                                </a:schemeClr>
                              </a:solidFill>
                              <a:latin typeface="Cambria Math" panose="02040503050406030204" pitchFamily="18" charset="0"/>
                            </a:rPr>
                            <m:t>𝜇</m:t>
                          </m:r>
                        </m:sup>
                      </m:sSubSup>
                    </m:oMath>
                  </m:oMathPara>
                </a14:m>
                <a:endParaRPr lang="en-US" dirty="0">
                  <a:solidFill>
                    <a:schemeClr val="accent1">
                      <a:lumMod val="40000"/>
                      <a:lumOff val="60000"/>
                    </a:schemeClr>
                  </a:solidFill>
                </a:endParaRPr>
              </a:p>
            </p:txBody>
          </p:sp>
        </mc:Choice>
        <mc:Fallback xmlns="">
          <p:sp>
            <p:nvSpPr>
              <p:cNvPr id="65" name="Rectangle 64"/>
              <p:cNvSpPr>
                <a:spLocks noRot="1" noChangeAspect="1" noMove="1" noResize="1" noEditPoints="1" noAdjustHandles="1" noChangeArrowheads="1" noChangeShapeType="1" noTextEdit="1"/>
              </p:cNvSpPr>
              <p:nvPr/>
            </p:nvSpPr>
            <p:spPr>
              <a:xfrm>
                <a:off x="4370870" y="4165285"/>
                <a:ext cx="752834" cy="385555"/>
              </a:xfrm>
              <a:prstGeom prst="rect">
                <a:avLst/>
              </a:prstGeom>
              <a:blipFill rotWithShape="0">
                <a:blip r:embed="rId13"/>
                <a:stretch>
                  <a:fillRect/>
                </a:stretch>
              </a:blipFill>
            </p:spPr>
            <p:txBody>
              <a:bodyPr/>
              <a:lstStyle/>
              <a:p>
                <a:r>
                  <a:rPr lang="en-US">
                    <a:noFill/>
                  </a:rPr>
                  <a:t> </a:t>
                </a:r>
              </a:p>
            </p:txBody>
          </p:sp>
        </mc:Fallback>
      </mc:AlternateContent>
      <p:grpSp>
        <p:nvGrpSpPr>
          <p:cNvPr id="75" name="Group 74"/>
          <p:cNvGrpSpPr/>
          <p:nvPr/>
        </p:nvGrpSpPr>
        <p:grpSpPr>
          <a:xfrm rot="16200000">
            <a:off x="3246976" y="2975146"/>
            <a:ext cx="1237243" cy="4855380"/>
            <a:chOff x="8023358" y="1731719"/>
            <a:chExt cx="775202" cy="3943106"/>
          </a:xfrm>
        </p:grpSpPr>
        <p:sp>
          <p:nvSpPr>
            <p:cNvPr id="76" name="Freeform 75"/>
            <p:cNvSpPr/>
            <p:nvPr/>
          </p:nvSpPr>
          <p:spPr>
            <a:xfrm>
              <a:off x="8028451" y="1731719"/>
              <a:ext cx="767009" cy="1704340"/>
            </a:xfrm>
            <a:custGeom>
              <a:avLst/>
              <a:gdLst>
                <a:gd name="connsiteX0" fmla="*/ 0 w 2199640"/>
                <a:gd name="connsiteY0" fmla="*/ 0 h 1704340"/>
                <a:gd name="connsiteX1" fmla="*/ 5080 w 2199640"/>
                <a:gd name="connsiteY1" fmla="*/ 355600 h 1704340"/>
                <a:gd name="connsiteX2" fmla="*/ 5080 w 2199640"/>
                <a:gd name="connsiteY2" fmla="*/ 525780 h 1704340"/>
                <a:gd name="connsiteX3" fmla="*/ 25400 w 2199640"/>
                <a:gd name="connsiteY3" fmla="*/ 662940 h 1704340"/>
                <a:gd name="connsiteX4" fmla="*/ 76200 w 2199640"/>
                <a:gd name="connsiteY4" fmla="*/ 777240 h 1704340"/>
                <a:gd name="connsiteX5" fmla="*/ 198120 w 2199640"/>
                <a:gd name="connsiteY5" fmla="*/ 894080 h 1704340"/>
                <a:gd name="connsiteX6" fmla="*/ 408940 w 2199640"/>
                <a:gd name="connsiteY6" fmla="*/ 1021080 h 1704340"/>
                <a:gd name="connsiteX7" fmla="*/ 670560 w 2199640"/>
                <a:gd name="connsiteY7" fmla="*/ 1122680 h 1704340"/>
                <a:gd name="connsiteX8" fmla="*/ 1005840 w 2199640"/>
                <a:gd name="connsiteY8" fmla="*/ 1234440 h 1704340"/>
                <a:gd name="connsiteX9" fmla="*/ 1452880 w 2199640"/>
                <a:gd name="connsiteY9" fmla="*/ 1363980 h 1704340"/>
                <a:gd name="connsiteX10" fmla="*/ 1770380 w 2199640"/>
                <a:gd name="connsiteY10" fmla="*/ 1473200 h 1704340"/>
                <a:gd name="connsiteX11" fmla="*/ 1953260 w 2199640"/>
                <a:gd name="connsiteY11" fmla="*/ 1541780 h 1704340"/>
                <a:gd name="connsiteX12" fmla="*/ 2070100 w 2199640"/>
                <a:gd name="connsiteY12" fmla="*/ 1595120 h 1704340"/>
                <a:gd name="connsiteX13" fmla="*/ 2123440 w 2199640"/>
                <a:gd name="connsiteY13" fmla="*/ 1630680 h 1704340"/>
                <a:gd name="connsiteX14" fmla="*/ 2159000 w 2199640"/>
                <a:gd name="connsiteY14" fmla="*/ 1668780 h 1704340"/>
                <a:gd name="connsiteX15" fmla="*/ 2199640 w 2199640"/>
                <a:gd name="connsiteY15" fmla="*/ 1704340 h 170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640" h="1704340">
                  <a:moveTo>
                    <a:pt x="0" y="0"/>
                  </a:moveTo>
                  <a:cubicBezTo>
                    <a:pt x="1693" y="118533"/>
                    <a:pt x="3387" y="237067"/>
                    <a:pt x="5080" y="355600"/>
                  </a:cubicBezTo>
                  <a:lnTo>
                    <a:pt x="5080" y="525780"/>
                  </a:lnTo>
                  <a:lnTo>
                    <a:pt x="25400" y="662940"/>
                  </a:lnTo>
                  <a:lnTo>
                    <a:pt x="76200" y="777240"/>
                  </a:lnTo>
                  <a:lnTo>
                    <a:pt x="198120" y="894080"/>
                  </a:lnTo>
                  <a:lnTo>
                    <a:pt x="408940" y="1021080"/>
                  </a:lnTo>
                  <a:lnTo>
                    <a:pt x="670560" y="1122680"/>
                  </a:lnTo>
                  <a:lnTo>
                    <a:pt x="1005840" y="1234440"/>
                  </a:lnTo>
                  <a:lnTo>
                    <a:pt x="1452880" y="1363980"/>
                  </a:lnTo>
                  <a:lnTo>
                    <a:pt x="1770380" y="1473200"/>
                  </a:lnTo>
                  <a:lnTo>
                    <a:pt x="1953260" y="1541780"/>
                  </a:lnTo>
                  <a:lnTo>
                    <a:pt x="2070100" y="1595120"/>
                  </a:lnTo>
                  <a:lnTo>
                    <a:pt x="2123440" y="1630680"/>
                  </a:lnTo>
                  <a:lnTo>
                    <a:pt x="2159000" y="1668780"/>
                  </a:lnTo>
                  <a:lnTo>
                    <a:pt x="2199640" y="1704340"/>
                  </a:lnTo>
                </a:path>
              </a:pathLst>
            </a:custGeom>
            <a:noFill/>
            <a:ln w="28575"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8035093" y="3400499"/>
              <a:ext cx="763467" cy="1938020"/>
            </a:xfrm>
            <a:custGeom>
              <a:avLst/>
              <a:gdLst>
                <a:gd name="connsiteX0" fmla="*/ 2146300 w 2189480"/>
                <a:gd name="connsiteY0" fmla="*/ 0 h 1938020"/>
                <a:gd name="connsiteX1" fmla="*/ 2189480 w 2189480"/>
                <a:gd name="connsiteY1" fmla="*/ 53340 h 1938020"/>
                <a:gd name="connsiteX2" fmla="*/ 2186940 w 2189480"/>
                <a:gd name="connsiteY2" fmla="*/ 101600 h 1938020"/>
                <a:gd name="connsiteX3" fmla="*/ 2166620 w 2189480"/>
                <a:gd name="connsiteY3" fmla="*/ 142240 h 1938020"/>
                <a:gd name="connsiteX4" fmla="*/ 2136140 w 2189480"/>
                <a:gd name="connsiteY4" fmla="*/ 185420 h 1938020"/>
                <a:gd name="connsiteX5" fmla="*/ 2085340 w 2189480"/>
                <a:gd name="connsiteY5" fmla="*/ 228600 h 1938020"/>
                <a:gd name="connsiteX6" fmla="*/ 1986280 w 2189480"/>
                <a:gd name="connsiteY6" fmla="*/ 297180 h 1938020"/>
                <a:gd name="connsiteX7" fmla="*/ 1889760 w 2189480"/>
                <a:gd name="connsiteY7" fmla="*/ 353060 h 1938020"/>
                <a:gd name="connsiteX8" fmla="*/ 1742440 w 2189480"/>
                <a:gd name="connsiteY8" fmla="*/ 419100 h 1938020"/>
                <a:gd name="connsiteX9" fmla="*/ 1529080 w 2189480"/>
                <a:gd name="connsiteY9" fmla="*/ 513080 h 1938020"/>
                <a:gd name="connsiteX10" fmla="*/ 1366520 w 2189480"/>
                <a:gd name="connsiteY10" fmla="*/ 579120 h 1938020"/>
                <a:gd name="connsiteX11" fmla="*/ 1216660 w 2189480"/>
                <a:gd name="connsiteY11" fmla="*/ 642620 h 1938020"/>
                <a:gd name="connsiteX12" fmla="*/ 1033780 w 2189480"/>
                <a:gd name="connsiteY12" fmla="*/ 723900 h 1938020"/>
                <a:gd name="connsiteX13" fmla="*/ 863600 w 2189480"/>
                <a:gd name="connsiteY13" fmla="*/ 800100 h 1938020"/>
                <a:gd name="connsiteX14" fmla="*/ 741680 w 2189480"/>
                <a:gd name="connsiteY14" fmla="*/ 861060 h 1938020"/>
                <a:gd name="connsiteX15" fmla="*/ 584200 w 2189480"/>
                <a:gd name="connsiteY15" fmla="*/ 955040 h 1938020"/>
                <a:gd name="connsiteX16" fmla="*/ 469900 w 2189480"/>
                <a:gd name="connsiteY16" fmla="*/ 1031240 h 1938020"/>
                <a:gd name="connsiteX17" fmla="*/ 347980 w 2189480"/>
                <a:gd name="connsiteY17" fmla="*/ 1130300 h 1938020"/>
                <a:gd name="connsiteX18" fmla="*/ 279400 w 2189480"/>
                <a:gd name="connsiteY18" fmla="*/ 1201420 h 1938020"/>
                <a:gd name="connsiteX19" fmla="*/ 190500 w 2189480"/>
                <a:gd name="connsiteY19" fmla="*/ 1310640 h 1938020"/>
                <a:gd name="connsiteX20" fmla="*/ 104140 w 2189480"/>
                <a:gd name="connsiteY20" fmla="*/ 1447800 h 1938020"/>
                <a:gd name="connsiteX21" fmla="*/ 48260 w 2189480"/>
                <a:gd name="connsiteY21" fmla="*/ 1610360 h 1938020"/>
                <a:gd name="connsiteX22" fmla="*/ 2540 w 2189480"/>
                <a:gd name="connsiteY22" fmla="*/ 1811020 h 1938020"/>
                <a:gd name="connsiteX23" fmla="*/ 0 w 2189480"/>
                <a:gd name="connsiteY23" fmla="*/ 1938020 h 193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89480" h="1938020">
                  <a:moveTo>
                    <a:pt x="2146300" y="0"/>
                  </a:moveTo>
                  <a:lnTo>
                    <a:pt x="2189480" y="53340"/>
                  </a:lnTo>
                  <a:lnTo>
                    <a:pt x="2186940" y="101600"/>
                  </a:lnTo>
                  <a:lnTo>
                    <a:pt x="2166620" y="142240"/>
                  </a:lnTo>
                  <a:lnTo>
                    <a:pt x="2136140" y="185420"/>
                  </a:lnTo>
                  <a:lnTo>
                    <a:pt x="2085340" y="228600"/>
                  </a:lnTo>
                  <a:lnTo>
                    <a:pt x="1986280" y="297180"/>
                  </a:lnTo>
                  <a:lnTo>
                    <a:pt x="1889760" y="353060"/>
                  </a:lnTo>
                  <a:lnTo>
                    <a:pt x="1742440" y="419100"/>
                  </a:lnTo>
                  <a:lnTo>
                    <a:pt x="1529080" y="513080"/>
                  </a:lnTo>
                  <a:lnTo>
                    <a:pt x="1366520" y="579120"/>
                  </a:lnTo>
                  <a:lnTo>
                    <a:pt x="1216660" y="642620"/>
                  </a:lnTo>
                  <a:lnTo>
                    <a:pt x="1033780" y="723900"/>
                  </a:lnTo>
                  <a:lnTo>
                    <a:pt x="863600" y="800100"/>
                  </a:lnTo>
                  <a:lnTo>
                    <a:pt x="741680" y="861060"/>
                  </a:lnTo>
                  <a:lnTo>
                    <a:pt x="584200" y="955040"/>
                  </a:lnTo>
                  <a:lnTo>
                    <a:pt x="469900" y="1031240"/>
                  </a:lnTo>
                  <a:lnTo>
                    <a:pt x="347980" y="1130300"/>
                  </a:lnTo>
                  <a:lnTo>
                    <a:pt x="279400" y="1201420"/>
                  </a:lnTo>
                  <a:lnTo>
                    <a:pt x="190500" y="1310640"/>
                  </a:lnTo>
                  <a:lnTo>
                    <a:pt x="104140" y="1447800"/>
                  </a:lnTo>
                  <a:lnTo>
                    <a:pt x="48260" y="1610360"/>
                  </a:lnTo>
                  <a:lnTo>
                    <a:pt x="2540" y="1811020"/>
                  </a:lnTo>
                  <a:cubicBezTo>
                    <a:pt x="1693" y="1853353"/>
                    <a:pt x="847" y="1895687"/>
                    <a:pt x="0" y="1938020"/>
                  </a:cubicBezTo>
                </a:path>
              </a:pathLst>
            </a:custGeom>
            <a:noFill/>
            <a:ln w="28575"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8023358" y="5263345"/>
              <a:ext cx="15942" cy="411480"/>
            </a:xfrm>
            <a:custGeom>
              <a:avLst/>
              <a:gdLst>
                <a:gd name="connsiteX0" fmla="*/ 33020 w 33020"/>
                <a:gd name="connsiteY0" fmla="*/ 0 h 411480"/>
                <a:gd name="connsiteX1" fmla="*/ 17780 w 33020"/>
                <a:gd name="connsiteY1" fmla="*/ 86360 h 411480"/>
                <a:gd name="connsiteX2" fmla="*/ 15240 w 33020"/>
                <a:gd name="connsiteY2" fmla="*/ 175260 h 411480"/>
                <a:gd name="connsiteX3" fmla="*/ 7620 w 33020"/>
                <a:gd name="connsiteY3" fmla="*/ 261620 h 411480"/>
                <a:gd name="connsiteX4" fmla="*/ 0 w 33020"/>
                <a:gd name="connsiteY4" fmla="*/ 41148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411480">
                  <a:moveTo>
                    <a:pt x="33020" y="0"/>
                  </a:moveTo>
                  <a:lnTo>
                    <a:pt x="17780" y="86360"/>
                  </a:lnTo>
                  <a:cubicBezTo>
                    <a:pt x="16933" y="115993"/>
                    <a:pt x="16087" y="145627"/>
                    <a:pt x="15240" y="175260"/>
                  </a:cubicBezTo>
                  <a:lnTo>
                    <a:pt x="7620" y="261620"/>
                  </a:lnTo>
                  <a:lnTo>
                    <a:pt x="0" y="411480"/>
                  </a:lnTo>
                </a:path>
              </a:pathLst>
            </a:custGeom>
            <a:noFill/>
            <a:ln w="28575"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rot="16200000">
            <a:off x="3438851" y="2986451"/>
            <a:ext cx="1237242" cy="4855380"/>
            <a:chOff x="8023358" y="1731719"/>
            <a:chExt cx="775202" cy="3943106"/>
          </a:xfrm>
        </p:grpSpPr>
        <p:sp>
          <p:nvSpPr>
            <p:cNvPr id="80" name="Freeform 79"/>
            <p:cNvSpPr/>
            <p:nvPr/>
          </p:nvSpPr>
          <p:spPr>
            <a:xfrm>
              <a:off x="8028451" y="1731719"/>
              <a:ext cx="767009" cy="1704340"/>
            </a:xfrm>
            <a:custGeom>
              <a:avLst/>
              <a:gdLst>
                <a:gd name="connsiteX0" fmla="*/ 0 w 2199640"/>
                <a:gd name="connsiteY0" fmla="*/ 0 h 1704340"/>
                <a:gd name="connsiteX1" fmla="*/ 5080 w 2199640"/>
                <a:gd name="connsiteY1" fmla="*/ 355600 h 1704340"/>
                <a:gd name="connsiteX2" fmla="*/ 5080 w 2199640"/>
                <a:gd name="connsiteY2" fmla="*/ 525780 h 1704340"/>
                <a:gd name="connsiteX3" fmla="*/ 25400 w 2199640"/>
                <a:gd name="connsiteY3" fmla="*/ 662940 h 1704340"/>
                <a:gd name="connsiteX4" fmla="*/ 76200 w 2199640"/>
                <a:gd name="connsiteY4" fmla="*/ 777240 h 1704340"/>
                <a:gd name="connsiteX5" fmla="*/ 198120 w 2199640"/>
                <a:gd name="connsiteY5" fmla="*/ 894080 h 1704340"/>
                <a:gd name="connsiteX6" fmla="*/ 408940 w 2199640"/>
                <a:gd name="connsiteY6" fmla="*/ 1021080 h 1704340"/>
                <a:gd name="connsiteX7" fmla="*/ 670560 w 2199640"/>
                <a:gd name="connsiteY7" fmla="*/ 1122680 h 1704340"/>
                <a:gd name="connsiteX8" fmla="*/ 1005840 w 2199640"/>
                <a:gd name="connsiteY8" fmla="*/ 1234440 h 1704340"/>
                <a:gd name="connsiteX9" fmla="*/ 1452880 w 2199640"/>
                <a:gd name="connsiteY9" fmla="*/ 1363980 h 1704340"/>
                <a:gd name="connsiteX10" fmla="*/ 1770380 w 2199640"/>
                <a:gd name="connsiteY10" fmla="*/ 1473200 h 1704340"/>
                <a:gd name="connsiteX11" fmla="*/ 1953260 w 2199640"/>
                <a:gd name="connsiteY11" fmla="*/ 1541780 h 1704340"/>
                <a:gd name="connsiteX12" fmla="*/ 2070100 w 2199640"/>
                <a:gd name="connsiteY12" fmla="*/ 1595120 h 1704340"/>
                <a:gd name="connsiteX13" fmla="*/ 2123440 w 2199640"/>
                <a:gd name="connsiteY13" fmla="*/ 1630680 h 1704340"/>
                <a:gd name="connsiteX14" fmla="*/ 2159000 w 2199640"/>
                <a:gd name="connsiteY14" fmla="*/ 1668780 h 1704340"/>
                <a:gd name="connsiteX15" fmla="*/ 2199640 w 2199640"/>
                <a:gd name="connsiteY15" fmla="*/ 1704340 h 170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640" h="1704340">
                  <a:moveTo>
                    <a:pt x="0" y="0"/>
                  </a:moveTo>
                  <a:cubicBezTo>
                    <a:pt x="1693" y="118533"/>
                    <a:pt x="3387" y="237067"/>
                    <a:pt x="5080" y="355600"/>
                  </a:cubicBezTo>
                  <a:lnTo>
                    <a:pt x="5080" y="525780"/>
                  </a:lnTo>
                  <a:lnTo>
                    <a:pt x="25400" y="662940"/>
                  </a:lnTo>
                  <a:lnTo>
                    <a:pt x="76200" y="777240"/>
                  </a:lnTo>
                  <a:lnTo>
                    <a:pt x="198120" y="894080"/>
                  </a:lnTo>
                  <a:lnTo>
                    <a:pt x="408940" y="1021080"/>
                  </a:lnTo>
                  <a:lnTo>
                    <a:pt x="670560" y="1122680"/>
                  </a:lnTo>
                  <a:lnTo>
                    <a:pt x="1005840" y="1234440"/>
                  </a:lnTo>
                  <a:lnTo>
                    <a:pt x="1452880" y="1363980"/>
                  </a:lnTo>
                  <a:lnTo>
                    <a:pt x="1770380" y="1473200"/>
                  </a:lnTo>
                  <a:lnTo>
                    <a:pt x="1953260" y="1541780"/>
                  </a:lnTo>
                  <a:lnTo>
                    <a:pt x="2070100" y="1595120"/>
                  </a:lnTo>
                  <a:lnTo>
                    <a:pt x="2123440" y="1630680"/>
                  </a:lnTo>
                  <a:lnTo>
                    <a:pt x="2159000" y="1668780"/>
                  </a:lnTo>
                  <a:lnTo>
                    <a:pt x="2199640" y="1704340"/>
                  </a:lnTo>
                </a:path>
              </a:pathLst>
            </a:custGeom>
            <a:noFill/>
            <a:ln w="28575" cap="rnd">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8035093" y="3400499"/>
              <a:ext cx="763467" cy="1938020"/>
            </a:xfrm>
            <a:custGeom>
              <a:avLst/>
              <a:gdLst>
                <a:gd name="connsiteX0" fmla="*/ 2146300 w 2189480"/>
                <a:gd name="connsiteY0" fmla="*/ 0 h 1938020"/>
                <a:gd name="connsiteX1" fmla="*/ 2189480 w 2189480"/>
                <a:gd name="connsiteY1" fmla="*/ 53340 h 1938020"/>
                <a:gd name="connsiteX2" fmla="*/ 2186940 w 2189480"/>
                <a:gd name="connsiteY2" fmla="*/ 101600 h 1938020"/>
                <a:gd name="connsiteX3" fmla="*/ 2166620 w 2189480"/>
                <a:gd name="connsiteY3" fmla="*/ 142240 h 1938020"/>
                <a:gd name="connsiteX4" fmla="*/ 2136140 w 2189480"/>
                <a:gd name="connsiteY4" fmla="*/ 185420 h 1938020"/>
                <a:gd name="connsiteX5" fmla="*/ 2085340 w 2189480"/>
                <a:gd name="connsiteY5" fmla="*/ 228600 h 1938020"/>
                <a:gd name="connsiteX6" fmla="*/ 1986280 w 2189480"/>
                <a:gd name="connsiteY6" fmla="*/ 297180 h 1938020"/>
                <a:gd name="connsiteX7" fmla="*/ 1889760 w 2189480"/>
                <a:gd name="connsiteY7" fmla="*/ 353060 h 1938020"/>
                <a:gd name="connsiteX8" fmla="*/ 1742440 w 2189480"/>
                <a:gd name="connsiteY8" fmla="*/ 419100 h 1938020"/>
                <a:gd name="connsiteX9" fmla="*/ 1529080 w 2189480"/>
                <a:gd name="connsiteY9" fmla="*/ 513080 h 1938020"/>
                <a:gd name="connsiteX10" fmla="*/ 1366520 w 2189480"/>
                <a:gd name="connsiteY10" fmla="*/ 579120 h 1938020"/>
                <a:gd name="connsiteX11" fmla="*/ 1216660 w 2189480"/>
                <a:gd name="connsiteY11" fmla="*/ 642620 h 1938020"/>
                <a:gd name="connsiteX12" fmla="*/ 1033780 w 2189480"/>
                <a:gd name="connsiteY12" fmla="*/ 723900 h 1938020"/>
                <a:gd name="connsiteX13" fmla="*/ 863600 w 2189480"/>
                <a:gd name="connsiteY13" fmla="*/ 800100 h 1938020"/>
                <a:gd name="connsiteX14" fmla="*/ 741680 w 2189480"/>
                <a:gd name="connsiteY14" fmla="*/ 861060 h 1938020"/>
                <a:gd name="connsiteX15" fmla="*/ 584200 w 2189480"/>
                <a:gd name="connsiteY15" fmla="*/ 955040 h 1938020"/>
                <a:gd name="connsiteX16" fmla="*/ 469900 w 2189480"/>
                <a:gd name="connsiteY16" fmla="*/ 1031240 h 1938020"/>
                <a:gd name="connsiteX17" fmla="*/ 347980 w 2189480"/>
                <a:gd name="connsiteY17" fmla="*/ 1130300 h 1938020"/>
                <a:gd name="connsiteX18" fmla="*/ 279400 w 2189480"/>
                <a:gd name="connsiteY18" fmla="*/ 1201420 h 1938020"/>
                <a:gd name="connsiteX19" fmla="*/ 190500 w 2189480"/>
                <a:gd name="connsiteY19" fmla="*/ 1310640 h 1938020"/>
                <a:gd name="connsiteX20" fmla="*/ 104140 w 2189480"/>
                <a:gd name="connsiteY20" fmla="*/ 1447800 h 1938020"/>
                <a:gd name="connsiteX21" fmla="*/ 48260 w 2189480"/>
                <a:gd name="connsiteY21" fmla="*/ 1610360 h 1938020"/>
                <a:gd name="connsiteX22" fmla="*/ 2540 w 2189480"/>
                <a:gd name="connsiteY22" fmla="*/ 1811020 h 1938020"/>
                <a:gd name="connsiteX23" fmla="*/ 0 w 2189480"/>
                <a:gd name="connsiteY23" fmla="*/ 1938020 h 193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89480" h="1938020">
                  <a:moveTo>
                    <a:pt x="2146300" y="0"/>
                  </a:moveTo>
                  <a:lnTo>
                    <a:pt x="2189480" y="53340"/>
                  </a:lnTo>
                  <a:lnTo>
                    <a:pt x="2186940" y="101600"/>
                  </a:lnTo>
                  <a:lnTo>
                    <a:pt x="2166620" y="142240"/>
                  </a:lnTo>
                  <a:lnTo>
                    <a:pt x="2136140" y="185420"/>
                  </a:lnTo>
                  <a:lnTo>
                    <a:pt x="2085340" y="228600"/>
                  </a:lnTo>
                  <a:lnTo>
                    <a:pt x="1986280" y="297180"/>
                  </a:lnTo>
                  <a:lnTo>
                    <a:pt x="1889760" y="353060"/>
                  </a:lnTo>
                  <a:lnTo>
                    <a:pt x="1742440" y="419100"/>
                  </a:lnTo>
                  <a:lnTo>
                    <a:pt x="1529080" y="513080"/>
                  </a:lnTo>
                  <a:lnTo>
                    <a:pt x="1366520" y="579120"/>
                  </a:lnTo>
                  <a:lnTo>
                    <a:pt x="1216660" y="642620"/>
                  </a:lnTo>
                  <a:lnTo>
                    <a:pt x="1033780" y="723900"/>
                  </a:lnTo>
                  <a:lnTo>
                    <a:pt x="863600" y="800100"/>
                  </a:lnTo>
                  <a:lnTo>
                    <a:pt x="741680" y="861060"/>
                  </a:lnTo>
                  <a:lnTo>
                    <a:pt x="584200" y="955040"/>
                  </a:lnTo>
                  <a:lnTo>
                    <a:pt x="469900" y="1031240"/>
                  </a:lnTo>
                  <a:lnTo>
                    <a:pt x="347980" y="1130300"/>
                  </a:lnTo>
                  <a:lnTo>
                    <a:pt x="279400" y="1201420"/>
                  </a:lnTo>
                  <a:lnTo>
                    <a:pt x="190500" y="1310640"/>
                  </a:lnTo>
                  <a:lnTo>
                    <a:pt x="104140" y="1447800"/>
                  </a:lnTo>
                  <a:lnTo>
                    <a:pt x="48260" y="1610360"/>
                  </a:lnTo>
                  <a:lnTo>
                    <a:pt x="2540" y="1811020"/>
                  </a:lnTo>
                  <a:cubicBezTo>
                    <a:pt x="1693" y="1853353"/>
                    <a:pt x="847" y="1895687"/>
                    <a:pt x="0" y="1938020"/>
                  </a:cubicBezTo>
                </a:path>
              </a:pathLst>
            </a:custGeom>
            <a:noFill/>
            <a:ln w="28575" cap="rnd">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8023358" y="5263345"/>
              <a:ext cx="15942" cy="411480"/>
            </a:xfrm>
            <a:custGeom>
              <a:avLst/>
              <a:gdLst>
                <a:gd name="connsiteX0" fmla="*/ 33020 w 33020"/>
                <a:gd name="connsiteY0" fmla="*/ 0 h 411480"/>
                <a:gd name="connsiteX1" fmla="*/ 17780 w 33020"/>
                <a:gd name="connsiteY1" fmla="*/ 86360 h 411480"/>
                <a:gd name="connsiteX2" fmla="*/ 15240 w 33020"/>
                <a:gd name="connsiteY2" fmla="*/ 175260 h 411480"/>
                <a:gd name="connsiteX3" fmla="*/ 7620 w 33020"/>
                <a:gd name="connsiteY3" fmla="*/ 261620 h 411480"/>
                <a:gd name="connsiteX4" fmla="*/ 0 w 33020"/>
                <a:gd name="connsiteY4" fmla="*/ 41148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411480">
                  <a:moveTo>
                    <a:pt x="33020" y="0"/>
                  </a:moveTo>
                  <a:lnTo>
                    <a:pt x="17780" y="86360"/>
                  </a:lnTo>
                  <a:cubicBezTo>
                    <a:pt x="16933" y="115993"/>
                    <a:pt x="16087" y="145627"/>
                    <a:pt x="15240" y="175260"/>
                  </a:cubicBezTo>
                  <a:lnTo>
                    <a:pt x="7620" y="261620"/>
                  </a:lnTo>
                  <a:lnTo>
                    <a:pt x="0" y="411480"/>
                  </a:lnTo>
                </a:path>
              </a:pathLst>
            </a:custGeom>
            <a:noFill/>
            <a:ln w="28575" cap="rnd">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83" name="Rectangle 82"/>
              <p:cNvSpPr/>
              <p:nvPr/>
            </p:nvSpPr>
            <p:spPr>
              <a:xfrm>
                <a:off x="3821141" y="6028700"/>
                <a:ext cx="2348848" cy="400110"/>
              </a:xfrm>
              <a:prstGeom prst="rect">
                <a:avLst/>
              </a:prstGeom>
            </p:spPr>
            <p:txBody>
              <a:bodyPr wrap="none">
                <a:spAutoFit/>
              </a:bodyPr>
              <a:lstStyle/>
              <a:p>
                <a14:m>
                  <m:oMath xmlns:m="http://schemas.openxmlformats.org/officeDocument/2006/math">
                    <m:r>
                      <a:rPr lang="pt-PT" sz="2000" b="0" i="1" smtClean="0">
                        <a:solidFill>
                          <a:schemeClr val="accent1">
                            <a:lumMod val="75000"/>
                          </a:schemeClr>
                        </a:solidFill>
                        <a:latin typeface="Cambria Math" panose="02040503050406030204" pitchFamily="18" charset="0"/>
                      </a:rPr>
                      <m:t>𝜇</m:t>
                    </m:r>
                  </m:oMath>
                </a14:m>
                <a:r>
                  <a:rPr lang="en-US" sz="2000" dirty="0" smtClean="0">
                    <a:solidFill>
                      <a:schemeClr val="accent1">
                        <a:lumMod val="75000"/>
                      </a:schemeClr>
                    </a:solidFill>
                  </a:rPr>
                  <a:t> with higher energy</a:t>
                </a:r>
                <a:endParaRPr lang="en-US" sz="2000" dirty="0">
                  <a:solidFill>
                    <a:schemeClr val="accent1">
                      <a:lumMod val="75000"/>
                    </a:schemeClr>
                  </a:solidFill>
                </a:endParaRPr>
              </a:p>
            </p:txBody>
          </p:sp>
        </mc:Choice>
        <mc:Fallback xmlns="">
          <p:sp>
            <p:nvSpPr>
              <p:cNvPr id="83" name="Rectangle 82"/>
              <p:cNvSpPr>
                <a:spLocks noRot="1" noChangeAspect="1" noMove="1" noResize="1" noEditPoints="1" noAdjustHandles="1" noChangeArrowheads="1" noChangeShapeType="1" noTextEdit="1"/>
              </p:cNvSpPr>
              <p:nvPr/>
            </p:nvSpPr>
            <p:spPr>
              <a:xfrm>
                <a:off x="3821141" y="6028700"/>
                <a:ext cx="2348848" cy="400110"/>
              </a:xfrm>
              <a:prstGeom prst="rect">
                <a:avLst/>
              </a:prstGeom>
              <a:blipFill rotWithShape="0">
                <a:blip r:embed="rId14"/>
                <a:stretch>
                  <a:fillRect t="-9091" r="-2078"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Rectangle 83"/>
              <p:cNvSpPr/>
              <p:nvPr/>
            </p:nvSpPr>
            <p:spPr>
              <a:xfrm>
                <a:off x="3638754" y="5096004"/>
                <a:ext cx="752834" cy="3855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pt-PT" b="0" i="1" smtClean="0">
                              <a:solidFill>
                                <a:schemeClr val="accent1">
                                  <a:lumMod val="75000"/>
                                </a:schemeClr>
                              </a:solidFill>
                              <a:latin typeface="Cambria Math" panose="02040503050406030204" pitchFamily="18" charset="0"/>
                            </a:rPr>
                          </m:ctrlPr>
                        </m:sSubSupPr>
                        <m:e>
                          <m:r>
                            <a:rPr lang="pt-PT" i="1">
                              <a:solidFill>
                                <a:schemeClr val="accent1">
                                  <a:lumMod val="75000"/>
                                </a:schemeClr>
                              </a:solidFill>
                              <a:latin typeface="Cambria Math" panose="02040503050406030204" pitchFamily="18" charset="0"/>
                            </a:rPr>
                            <m:t>𝑋</m:t>
                          </m:r>
                        </m:e>
                        <m:sub>
                          <m:r>
                            <a:rPr lang="pt-PT" i="1">
                              <a:solidFill>
                                <a:schemeClr val="accent1">
                                  <a:lumMod val="75000"/>
                                </a:schemeClr>
                              </a:solidFill>
                              <a:latin typeface="Cambria Math" panose="02040503050406030204" pitchFamily="18" charset="0"/>
                            </a:rPr>
                            <m:t>𝑚𝑎𝑥</m:t>
                          </m:r>
                        </m:sub>
                        <m:sup>
                          <m:r>
                            <a:rPr lang="pt-PT" b="0" i="1" smtClean="0">
                              <a:solidFill>
                                <a:schemeClr val="accent1">
                                  <a:lumMod val="75000"/>
                                </a:schemeClr>
                              </a:solidFill>
                              <a:latin typeface="Cambria Math" panose="02040503050406030204" pitchFamily="18" charset="0"/>
                            </a:rPr>
                            <m:t>𝜇</m:t>
                          </m:r>
                        </m:sup>
                      </m:sSubSup>
                    </m:oMath>
                  </m:oMathPara>
                </a14:m>
                <a:endParaRPr lang="en-US" dirty="0">
                  <a:solidFill>
                    <a:schemeClr val="accent1">
                      <a:lumMod val="75000"/>
                    </a:schemeClr>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3638754" y="5096004"/>
                <a:ext cx="752834" cy="385555"/>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p:cNvSpPr/>
              <p:nvPr/>
            </p:nvSpPr>
            <p:spPr>
              <a:xfrm>
                <a:off x="2563267" y="4685352"/>
                <a:ext cx="752834" cy="4145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pt-PT" b="0" i="1" smtClean="0">
                              <a:solidFill>
                                <a:srgbClr val="007033"/>
                              </a:solidFill>
                              <a:latin typeface="Cambria Math" panose="02040503050406030204" pitchFamily="18" charset="0"/>
                            </a:rPr>
                          </m:ctrlPr>
                        </m:sSubSupPr>
                        <m:e>
                          <m:r>
                            <a:rPr lang="pt-PT" i="1">
                              <a:solidFill>
                                <a:srgbClr val="007033"/>
                              </a:solidFill>
                              <a:latin typeface="Cambria Math" panose="02040503050406030204" pitchFamily="18" charset="0"/>
                            </a:rPr>
                            <m:t>𝑋</m:t>
                          </m:r>
                        </m:e>
                        <m:sub>
                          <m:r>
                            <a:rPr lang="pt-PT" i="1">
                              <a:solidFill>
                                <a:srgbClr val="007033"/>
                              </a:solidFill>
                              <a:latin typeface="Cambria Math" panose="02040503050406030204" pitchFamily="18" charset="0"/>
                            </a:rPr>
                            <m:t>𝑚𝑎𝑥</m:t>
                          </m:r>
                        </m:sub>
                        <m:sup>
                          <m:sSup>
                            <m:sSupPr>
                              <m:ctrlPr>
                                <a:rPr lang="pt-PT" b="0" i="1" smtClean="0">
                                  <a:solidFill>
                                    <a:srgbClr val="007033"/>
                                  </a:solidFill>
                                  <a:latin typeface="Cambria Math" panose="02040503050406030204" pitchFamily="18" charset="0"/>
                                </a:rPr>
                              </m:ctrlPr>
                            </m:sSupPr>
                            <m:e>
                              <m:r>
                                <a:rPr lang="pt-PT" b="0" i="1" smtClean="0">
                                  <a:solidFill>
                                    <a:srgbClr val="007033"/>
                                  </a:solidFill>
                                  <a:latin typeface="Cambria Math" panose="02040503050406030204" pitchFamily="18" charset="0"/>
                                </a:rPr>
                                <m:t>𝜋</m:t>
                              </m:r>
                            </m:e>
                            <m:sup>
                              <m:r>
                                <a:rPr lang="pt-PT" b="0" i="1" smtClean="0">
                                  <a:solidFill>
                                    <a:srgbClr val="007033"/>
                                  </a:solidFill>
                                  <a:latin typeface="Cambria Math" panose="02040503050406030204" pitchFamily="18" charset="0"/>
                                </a:rPr>
                                <m:t>±</m:t>
                              </m:r>
                            </m:sup>
                          </m:sSup>
                        </m:sup>
                      </m:sSubSup>
                    </m:oMath>
                  </m:oMathPara>
                </a14:m>
                <a:endParaRPr lang="en-US" dirty="0">
                  <a:solidFill>
                    <a:srgbClr val="007033"/>
                  </a:solidFill>
                </a:endParaRPr>
              </a:p>
            </p:txBody>
          </p:sp>
        </mc:Choice>
        <mc:Fallback xmlns="">
          <p:sp>
            <p:nvSpPr>
              <p:cNvPr id="85" name="Rectangle 84"/>
              <p:cNvSpPr>
                <a:spLocks noRot="1" noChangeAspect="1" noMove="1" noResize="1" noEditPoints="1" noAdjustHandles="1" noChangeArrowheads="1" noChangeShapeType="1" noTextEdit="1"/>
              </p:cNvSpPr>
              <p:nvPr/>
            </p:nvSpPr>
            <p:spPr>
              <a:xfrm>
                <a:off x="2563267" y="4685352"/>
                <a:ext cx="752834" cy="414537"/>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Rectangle 85"/>
              <p:cNvSpPr/>
              <p:nvPr/>
            </p:nvSpPr>
            <p:spPr>
              <a:xfrm>
                <a:off x="2437293" y="5347209"/>
                <a:ext cx="559063" cy="4040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PT" sz="2000" b="0" i="1" smtClean="0">
                              <a:solidFill>
                                <a:schemeClr val="accent6">
                                  <a:lumMod val="75000"/>
                                </a:schemeClr>
                              </a:solidFill>
                              <a:latin typeface="Cambria Math" panose="02040503050406030204" pitchFamily="18" charset="0"/>
                            </a:rPr>
                          </m:ctrlPr>
                        </m:sSupPr>
                        <m:e>
                          <m:r>
                            <a:rPr lang="pt-PT" sz="2000" i="1" smtClean="0">
                              <a:solidFill>
                                <a:schemeClr val="accent6">
                                  <a:lumMod val="75000"/>
                                </a:schemeClr>
                              </a:solidFill>
                              <a:latin typeface="Cambria Math" panose="02040503050406030204" pitchFamily="18" charset="0"/>
                            </a:rPr>
                            <m:t>𝜋</m:t>
                          </m:r>
                        </m:e>
                        <m:sup>
                          <m:r>
                            <a:rPr lang="pt-PT" sz="2000" b="0" i="1" smtClean="0">
                              <a:solidFill>
                                <a:schemeClr val="accent6">
                                  <a:lumMod val="75000"/>
                                </a:schemeClr>
                              </a:solidFill>
                              <a:latin typeface="Cambria Math" panose="02040503050406030204" pitchFamily="18" charset="0"/>
                            </a:rPr>
                            <m:t>±</m:t>
                          </m:r>
                        </m:sup>
                      </m:sSup>
                    </m:oMath>
                  </m:oMathPara>
                </a14:m>
                <a:endParaRPr lang="en-US" sz="2000" dirty="0">
                  <a:solidFill>
                    <a:schemeClr val="accent6">
                      <a:lumMod val="75000"/>
                    </a:schemeClr>
                  </a:solidFill>
                </a:endParaRPr>
              </a:p>
            </p:txBody>
          </p:sp>
        </mc:Choice>
        <mc:Fallback xmlns="">
          <p:sp>
            <p:nvSpPr>
              <p:cNvPr id="86" name="Rectangle 85"/>
              <p:cNvSpPr>
                <a:spLocks noRot="1" noChangeAspect="1" noMove="1" noResize="1" noEditPoints="1" noAdjustHandles="1" noChangeArrowheads="1" noChangeShapeType="1" noTextEdit="1"/>
              </p:cNvSpPr>
              <p:nvPr/>
            </p:nvSpPr>
            <p:spPr>
              <a:xfrm>
                <a:off x="2437293" y="5347209"/>
                <a:ext cx="559063" cy="404021"/>
              </a:xfrm>
              <a:prstGeom prst="rect">
                <a:avLst/>
              </a:prstGeom>
              <a:blipFill rotWithShape="0">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2769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45" grpId="0"/>
      <p:bldP spid="46" grpId="0"/>
      <p:bldP spid="52" grpId="0"/>
      <p:bldP spid="53" grpId="0"/>
      <p:bldP spid="64" grpId="0"/>
      <p:bldP spid="65" grpId="0"/>
      <p:bldP spid="83" grpId="0"/>
      <p:bldP spid="84" grpId="0"/>
      <p:bldP spid="85" grpId="0"/>
      <p:bldP spid="8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solidFill>
                      <a:prstClr val="white"/>
                    </a:solidFill>
                  </a:rPr>
                  <a:t>LDFs with MARTA:</a:t>
                </a:r>
                <a:r>
                  <a:rPr lang="en-US" sz="2000" dirty="0">
                    <a:solidFill>
                      <a:prstClr val="white"/>
                    </a:solidFill>
                  </a:rPr>
                  <a:t> </a:t>
                </a:r>
                <a14:m>
                  <m:oMath xmlns:m="http://schemas.openxmlformats.org/officeDocument/2006/math">
                    <m:sSub>
                      <m:sSubPr>
                        <m:ctrlPr>
                          <a:rPr lang="pt-PT" sz="2000" i="1">
                            <a:solidFill>
                              <a:prstClr val="white"/>
                            </a:solidFill>
                            <a:latin typeface="Cambria Math" panose="02040503050406030204" pitchFamily="18" charset="0"/>
                          </a:rPr>
                        </m:ctrlPr>
                      </m:sSubPr>
                      <m:e>
                        <m:r>
                          <a:rPr lang="pt-PT" sz="2000" i="1">
                            <a:solidFill>
                              <a:prstClr val="white"/>
                            </a:solidFill>
                            <a:latin typeface="Cambria Math" panose="02040503050406030204" pitchFamily="18" charset="0"/>
                          </a:rPr>
                          <m:t>𝝆</m:t>
                        </m:r>
                      </m:e>
                      <m:sub>
                        <m:r>
                          <a:rPr lang="pt-PT" sz="2000" i="1">
                            <a:solidFill>
                              <a:prstClr val="white"/>
                            </a:solidFill>
                            <a:latin typeface="Cambria Math" panose="02040503050406030204" pitchFamily="18" charset="0"/>
                          </a:rPr>
                          <m:t>𝟏𝟎𝟎𝟎</m:t>
                        </m:r>
                      </m:sub>
                    </m:sSub>
                  </m:oMath>
                </a14:m>
                <a:r>
                  <a:rPr lang="en-US" sz="2000" dirty="0">
                    <a:solidFill>
                      <a:prstClr val="white"/>
                    </a:solidFill>
                  </a:rPr>
                  <a:t> vs </a:t>
                </a:r>
                <a14:m>
                  <m:oMath xmlns:m="http://schemas.openxmlformats.org/officeDocument/2006/math">
                    <m:sSub>
                      <m:sSubPr>
                        <m:ctrlPr>
                          <a:rPr lang="pt-PT" sz="2000" i="1">
                            <a:solidFill>
                              <a:prstClr val="white"/>
                            </a:solidFill>
                            <a:latin typeface="Cambria Math" panose="02040503050406030204" pitchFamily="18" charset="0"/>
                          </a:rPr>
                        </m:ctrlPr>
                      </m:sSubPr>
                      <m:e>
                        <m:r>
                          <a:rPr lang="pt-PT" sz="2000" i="1">
                            <a:solidFill>
                              <a:prstClr val="white"/>
                            </a:solidFill>
                            <a:latin typeface="Cambria Math" panose="02040503050406030204" pitchFamily="18" charset="0"/>
                          </a:rPr>
                          <m:t>𝜷</m:t>
                        </m:r>
                      </m:e>
                      <m:sub>
                        <m:d>
                          <m:dPr>
                            <m:begChr m:val="⟨"/>
                            <m:endChr m:val="⟩"/>
                            <m:ctrlPr>
                              <a:rPr lang="pt-PT" sz="2000" i="1">
                                <a:solidFill>
                                  <a:prstClr val="white"/>
                                </a:solidFill>
                                <a:latin typeface="Cambria Math" panose="02040503050406030204" pitchFamily="18" charset="0"/>
                              </a:rPr>
                            </m:ctrlPr>
                          </m:dPr>
                          <m:e>
                            <m:r>
                              <a:rPr lang="pt-PT" sz="2000" i="1">
                                <a:solidFill>
                                  <a:prstClr val="white"/>
                                </a:solidFill>
                                <a:latin typeface="Cambria Math" panose="02040503050406030204" pitchFamily="18" charset="0"/>
                              </a:rPr>
                              <m:t>𝑳𝑫𝑭</m:t>
                            </m:r>
                          </m:e>
                        </m:d>
                      </m:sub>
                    </m:sSub>
                  </m:oMath>
                </a14:m>
                <a:r>
                  <a:rPr lang="en-US" sz="2000" dirty="0" smtClean="0"/>
                  <a:t> for models</a:t>
                </a:r>
                <a:r>
                  <a:rPr lang="en-US" dirty="0" smtClean="0"/>
                  <a:t> </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818" t="-1869" b="-1308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64</a:t>
            </a:fld>
            <a:endParaRPr lang="en-US" dirty="0"/>
          </a:p>
        </p:txBody>
      </p:sp>
      <p:pic>
        <p:nvPicPr>
          <p:cNvPr id="5" name="Picture 4"/>
          <p:cNvPicPr>
            <a:picLocks noChangeAspect="1"/>
          </p:cNvPicPr>
          <p:nvPr/>
        </p:nvPicPr>
        <p:blipFill>
          <a:blip r:embed="rId4"/>
          <a:stretch>
            <a:fillRect/>
          </a:stretch>
        </p:blipFill>
        <p:spPr>
          <a:xfrm>
            <a:off x="5031638" y="1315483"/>
            <a:ext cx="3657814" cy="2347375"/>
          </a:xfrm>
          <a:prstGeom prst="rect">
            <a:avLst/>
          </a:prstGeom>
        </p:spPr>
      </p:pic>
      <p:pic>
        <p:nvPicPr>
          <p:cNvPr id="6" name="Picture 5"/>
          <p:cNvPicPr>
            <a:picLocks noChangeAspect="1"/>
          </p:cNvPicPr>
          <p:nvPr/>
        </p:nvPicPr>
        <p:blipFill>
          <a:blip r:embed="rId5"/>
          <a:stretch>
            <a:fillRect/>
          </a:stretch>
        </p:blipFill>
        <p:spPr>
          <a:xfrm>
            <a:off x="5031638" y="3943461"/>
            <a:ext cx="3626816" cy="2316386"/>
          </a:xfrm>
          <a:prstGeom prst="rect">
            <a:avLst/>
          </a:prstGeom>
        </p:spPr>
      </p:pic>
      <p:pic>
        <p:nvPicPr>
          <p:cNvPr id="7" name="Picture 6"/>
          <p:cNvPicPr>
            <a:picLocks noChangeAspect="1"/>
          </p:cNvPicPr>
          <p:nvPr/>
        </p:nvPicPr>
        <p:blipFill>
          <a:blip r:embed="rId6"/>
          <a:stretch>
            <a:fillRect/>
          </a:stretch>
        </p:blipFill>
        <p:spPr>
          <a:xfrm>
            <a:off x="716190" y="3939587"/>
            <a:ext cx="3673314" cy="2320260"/>
          </a:xfrm>
          <a:prstGeom prst="rect">
            <a:avLst/>
          </a:prstGeom>
        </p:spPr>
      </p:pic>
      <mc:AlternateContent xmlns:mc="http://schemas.openxmlformats.org/markup-compatibility/2006" xmlns:a14="http://schemas.microsoft.com/office/drawing/2010/main">
        <mc:Choice Requires="a14">
          <p:sp>
            <p:nvSpPr>
              <p:cNvPr id="8" name="Rounded Rectangle 7"/>
              <p:cNvSpPr/>
              <p:nvPr/>
            </p:nvSpPr>
            <p:spPr>
              <a:xfrm>
                <a:off x="866349" y="1917939"/>
                <a:ext cx="3992989" cy="89760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14:m>
                  <m:oMath xmlns:m="http://schemas.openxmlformats.org/officeDocument/2006/math">
                    <m:sSub>
                      <m:sSubPr>
                        <m:ctrlPr>
                          <a:rPr lang="pt-PT" sz="1600" b="0" i="1" smtClean="0">
                            <a:solidFill>
                              <a:schemeClr val="bg1"/>
                            </a:solidFill>
                            <a:latin typeface="Cambria Math" panose="02040503050406030204" pitchFamily="18" charset="0"/>
                          </a:rPr>
                        </m:ctrlPr>
                      </m:sSubPr>
                      <m:e>
                        <m:r>
                          <a:rPr lang="pt-PT" sz="1600" b="0" i="1" smtClean="0">
                            <a:solidFill>
                              <a:schemeClr val="bg1"/>
                            </a:solidFill>
                            <a:latin typeface="Cambria Math" panose="02040503050406030204" pitchFamily="18" charset="0"/>
                          </a:rPr>
                          <m:t>𝜌</m:t>
                        </m:r>
                      </m:e>
                      <m:sub>
                        <m:r>
                          <a:rPr lang="pt-PT" sz="1600" b="0" i="1" smtClean="0">
                            <a:solidFill>
                              <a:schemeClr val="bg1"/>
                            </a:solidFill>
                            <a:latin typeface="Cambria Math" panose="02040503050406030204" pitchFamily="18" charset="0"/>
                          </a:rPr>
                          <m:t>1000</m:t>
                        </m:r>
                      </m:sub>
                    </m:sSub>
                  </m:oMath>
                </a14:m>
                <a:r>
                  <a:rPr lang="en-GB" sz="1600" dirty="0" smtClean="0">
                    <a:solidFill>
                      <a:schemeClr val="bg1"/>
                    </a:solidFill>
                  </a:rPr>
                  <a:t> vs </a:t>
                </a:r>
                <a14:m>
                  <m:oMath xmlns:m="http://schemas.openxmlformats.org/officeDocument/2006/math">
                    <m:r>
                      <a:rPr lang="pt-PT" sz="1600" b="0" i="1" smtClean="0">
                        <a:solidFill>
                          <a:schemeClr val="bg1"/>
                        </a:solidFill>
                        <a:latin typeface="Cambria Math" panose="02040503050406030204" pitchFamily="18" charset="0"/>
                      </a:rPr>
                      <m:t>𝛽</m:t>
                    </m:r>
                  </m:oMath>
                </a14:m>
                <a:r>
                  <a:rPr lang="en-GB" sz="1600" dirty="0" smtClean="0">
                    <a:solidFill>
                      <a:schemeClr val="bg1"/>
                    </a:solidFill>
                  </a:rPr>
                  <a:t> :</a:t>
                </a:r>
                <a:br>
                  <a:rPr lang="en-GB" sz="1600" dirty="0" smtClean="0">
                    <a:solidFill>
                      <a:schemeClr val="bg1"/>
                    </a:solidFill>
                  </a:rPr>
                </a:br>
                <a:r>
                  <a:rPr lang="en-GB" sz="1600" dirty="0" smtClean="0">
                    <a:solidFill>
                      <a:schemeClr val="bg1"/>
                    </a:solidFill>
                  </a:rPr>
                  <a:t>E</a:t>
                </a:r>
                <a:r>
                  <a:rPr lang="en-GB" sz="1400" cap="small" dirty="0" smtClean="0">
                    <a:solidFill>
                      <a:schemeClr val="bg1"/>
                    </a:solidFill>
                  </a:rPr>
                  <a:t>POS-LHC</a:t>
                </a:r>
                <a:r>
                  <a:rPr lang="en-GB" sz="1600" dirty="0" smtClean="0">
                    <a:solidFill>
                      <a:schemeClr val="bg1"/>
                    </a:solidFill>
                  </a:rPr>
                  <a:t> and QGSJ</a:t>
                </a:r>
                <a:r>
                  <a:rPr lang="en-GB" sz="1400" dirty="0" smtClean="0">
                    <a:solidFill>
                      <a:schemeClr val="bg1"/>
                    </a:solidFill>
                  </a:rPr>
                  <a:t>ET-II04</a:t>
                </a:r>
                <a:r>
                  <a:rPr lang="en-GB" sz="1600" dirty="0" smtClean="0">
                    <a:solidFill>
                      <a:schemeClr val="bg1"/>
                    </a:solidFill>
                  </a:rPr>
                  <a:t> compatible</a:t>
                </a:r>
                <a:endParaRPr lang="en-GB" sz="1600" dirty="0">
                  <a:solidFill>
                    <a:schemeClr val="bg1"/>
                  </a:solidFill>
                </a:endParaRPr>
              </a:p>
            </p:txBody>
          </p:sp>
        </mc:Choice>
        <mc:Fallback xmlns="">
          <p:sp>
            <p:nvSpPr>
              <p:cNvPr id="8" name="Rounded Rectangle 7"/>
              <p:cNvSpPr>
                <a:spLocks noRot="1" noChangeAspect="1" noMove="1" noResize="1" noEditPoints="1" noAdjustHandles="1" noChangeArrowheads="1" noChangeShapeType="1" noTextEdit="1"/>
              </p:cNvSpPr>
              <p:nvPr/>
            </p:nvSpPr>
            <p:spPr>
              <a:xfrm>
                <a:off x="866349" y="1917939"/>
                <a:ext cx="3992989" cy="897609"/>
              </a:xfrm>
              <a:prstGeom prst="roundRect">
                <a:avLst/>
              </a:prstGeom>
              <a:blipFill rotWithShape="0">
                <a:blip r:embed="rId7"/>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5216408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65</a:t>
            </a:fld>
            <a:endParaRPr lang="en-US" dirty="0"/>
          </a:p>
        </p:txBody>
      </p:sp>
      <p:pic>
        <p:nvPicPr>
          <p:cNvPr id="5" name="Picture 4"/>
          <p:cNvPicPr>
            <a:picLocks noChangeAspect="1"/>
          </p:cNvPicPr>
          <p:nvPr/>
        </p:nvPicPr>
        <p:blipFill>
          <a:blip r:embed="rId3"/>
          <a:stretch>
            <a:fillRect/>
          </a:stretch>
        </p:blipFill>
        <p:spPr>
          <a:xfrm>
            <a:off x="468313" y="1101037"/>
            <a:ext cx="3707447" cy="5343481"/>
          </a:xfrm>
          <a:prstGeom prst="rect">
            <a:avLst/>
          </a:prstGeom>
        </p:spPr>
      </p:pic>
      <p:pic>
        <p:nvPicPr>
          <p:cNvPr id="6" name="Picture 5"/>
          <p:cNvPicPr>
            <a:picLocks noChangeAspect="1"/>
          </p:cNvPicPr>
          <p:nvPr/>
        </p:nvPicPr>
        <p:blipFill>
          <a:blip r:embed="rId4"/>
          <a:stretch>
            <a:fillRect/>
          </a:stretch>
        </p:blipFill>
        <p:spPr>
          <a:xfrm>
            <a:off x="5597602" y="3915645"/>
            <a:ext cx="2383174" cy="2413905"/>
          </a:xfrm>
          <a:prstGeom prst="rect">
            <a:avLst/>
          </a:prstGeom>
        </p:spPr>
      </p:pic>
      <p:pic>
        <p:nvPicPr>
          <p:cNvPr id="7" name="Picture 6"/>
          <p:cNvPicPr>
            <a:picLocks noChangeAspect="1"/>
          </p:cNvPicPr>
          <p:nvPr/>
        </p:nvPicPr>
        <p:blipFill>
          <a:blip r:embed="rId5"/>
          <a:stretch>
            <a:fillRect/>
          </a:stretch>
        </p:blipFill>
        <p:spPr>
          <a:xfrm>
            <a:off x="4919924" y="1376363"/>
            <a:ext cx="3738530" cy="2352366"/>
          </a:xfrm>
          <a:prstGeom prst="rect">
            <a:avLst/>
          </a:prstGeom>
        </p:spPr>
      </p:pic>
    </p:spTree>
    <p:extLst>
      <p:ext uri="{BB962C8B-B14F-4D97-AF65-F5344CB8AC3E}">
        <p14:creationId xmlns:p14="http://schemas.microsoft.com/office/powerpoint/2010/main" val="2837237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err="1" smtClean="0"/>
              <a:t>Heitler</a:t>
            </a:r>
            <a:r>
              <a:rPr lang="en-US" b="0" dirty="0" smtClean="0"/>
              <a:t> </a:t>
            </a:r>
            <a:r>
              <a:rPr lang="en-US" b="0" dirty="0"/>
              <a:t>model</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66</a:t>
            </a:fld>
            <a:endParaRPr lang="en-US" dirty="0"/>
          </a:p>
        </p:txBody>
      </p:sp>
      <p:pic>
        <p:nvPicPr>
          <p:cNvPr id="5" name="Picture 4"/>
          <p:cNvPicPr>
            <a:picLocks noChangeAspect="1"/>
          </p:cNvPicPr>
          <p:nvPr/>
        </p:nvPicPr>
        <p:blipFill>
          <a:blip r:embed="rId3"/>
          <a:stretch>
            <a:fillRect/>
          </a:stretch>
        </p:blipFill>
        <p:spPr>
          <a:xfrm>
            <a:off x="860616" y="1922472"/>
            <a:ext cx="2379582" cy="282566"/>
          </a:xfrm>
          <a:prstGeom prst="rect">
            <a:avLst/>
          </a:prstGeom>
        </p:spPr>
      </p:pic>
      <p:pic>
        <p:nvPicPr>
          <p:cNvPr id="6" name="Picture 5"/>
          <p:cNvPicPr>
            <a:picLocks noChangeAspect="1"/>
          </p:cNvPicPr>
          <p:nvPr/>
        </p:nvPicPr>
        <p:blipFill>
          <a:blip r:embed="rId4"/>
          <a:stretch>
            <a:fillRect/>
          </a:stretch>
        </p:blipFill>
        <p:spPr>
          <a:xfrm>
            <a:off x="505651" y="1922472"/>
            <a:ext cx="354965" cy="243138"/>
          </a:xfrm>
          <a:prstGeom prst="rect">
            <a:avLst/>
          </a:prstGeom>
        </p:spPr>
      </p:pic>
      <p:pic>
        <p:nvPicPr>
          <p:cNvPr id="15" name="Picture 14"/>
          <p:cNvPicPr>
            <a:picLocks noChangeAspect="1"/>
          </p:cNvPicPr>
          <p:nvPr/>
        </p:nvPicPr>
        <p:blipFill>
          <a:blip r:embed="rId5"/>
          <a:stretch>
            <a:fillRect/>
          </a:stretch>
        </p:blipFill>
        <p:spPr>
          <a:xfrm>
            <a:off x="1940115" y="1689904"/>
            <a:ext cx="1992375" cy="575533"/>
          </a:xfrm>
          <a:prstGeom prst="rect">
            <a:avLst/>
          </a:prstGeom>
        </p:spPr>
      </p:pic>
      <p:sp>
        <p:nvSpPr>
          <p:cNvPr id="12" name="Rounded Rectangle 11"/>
          <p:cNvSpPr/>
          <p:nvPr/>
        </p:nvSpPr>
        <p:spPr>
          <a:xfrm>
            <a:off x="482501" y="1376363"/>
            <a:ext cx="2943605" cy="313541"/>
          </a:xfrm>
          <a:prstGeom prst="roundRect">
            <a:avLst/>
          </a:prstGeom>
          <a:solidFill>
            <a:schemeClr val="bg1"/>
          </a:solidFill>
          <a:ln w="190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smtClean="0">
                <a:solidFill>
                  <a:schemeClr val="tx1">
                    <a:lumMod val="75000"/>
                    <a:lumOff val="25000"/>
                  </a:schemeClr>
                </a:solidFill>
                <a:latin typeface="Calibri" pitchFamily="34" charset="0"/>
                <a:cs typeface="Arial" pitchFamily="34" charset="0"/>
              </a:rPr>
              <a:t>Electromagnetic part</a:t>
            </a:r>
            <a:endParaRPr lang="en-US" sz="1200" dirty="0">
              <a:solidFill>
                <a:schemeClr val="tx1">
                  <a:lumMod val="75000"/>
                  <a:lumOff val="25000"/>
                </a:schemeClr>
              </a:solidFill>
              <a:latin typeface="Calibri" pitchFamily="34" charset="0"/>
              <a:cs typeface="Arial" pitchFamily="34" charset="0"/>
            </a:endParaRPr>
          </a:p>
        </p:txBody>
      </p:sp>
      <p:pic>
        <p:nvPicPr>
          <p:cNvPr id="18" name="Picture 17"/>
          <p:cNvPicPr>
            <a:picLocks noChangeAspect="1"/>
          </p:cNvPicPr>
          <p:nvPr/>
        </p:nvPicPr>
        <p:blipFill>
          <a:blip r:embed="rId6"/>
          <a:stretch>
            <a:fillRect/>
          </a:stretch>
        </p:blipFill>
        <p:spPr>
          <a:xfrm>
            <a:off x="5608141" y="1059403"/>
            <a:ext cx="3182625" cy="2412067"/>
          </a:xfrm>
          <a:prstGeom prst="rect">
            <a:avLst/>
          </a:prstGeom>
        </p:spPr>
      </p:pic>
      <p:pic>
        <p:nvPicPr>
          <p:cNvPr id="19" name="Picture 18"/>
          <p:cNvPicPr>
            <a:picLocks noChangeAspect="1"/>
          </p:cNvPicPr>
          <p:nvPr/>
        </p:nvPicPr>
        <p:blipFill>
          <a:blip r:embed="rId7"/>
          <a:stretch>
            <a:fillRect/>
          </a:stretch>
        </p:blipFill>
        <p:spPr>
          <a:xfrm>
            <a:off x="427381" y="2821508"/>
            <a:ext cx="1930676" cy="756373"/>
          </a:xfrm>
          <a:prstGeom prst="rect">
            <a:avLst/>
          </a:prstGeom>
        </p:spPr>
      </p:pic>
      <p:pic>
        <p:nvPicPr>
          <p:cNvPr id="20" name="Picture 19"/>
          <p:cNvPicPr>
            <a:picLocks noChangeAspect="1"/>
          </p:cNvPicPr>
          <p:nvPr/>
        </p:nvPicPr>
        <p:blipFill>
          <a:blip r:embed="rId8"/>
          <a:stretch>
            <a:fillRect/>
          </a:stretch>
        </p:blipFill>
        <p:spPr>
          <a:xfrm>
            <a:off x="505651" y="4135040"/>
            <a:ext cx="3704812" cy="1034579"/>
          </a:xfrm>
          <a:prstGeom prst="rect">
            <a:avLst/>
          </a:prstGeom>
        </p:spPr>
      </p:pic>
      <p:pic>
        <p:nvPicPr>
          <p:cNvPr id="21" name="Picture 20"/>
          <p:cNvPicPr>
            <a:picLocks noChangeAspect="1"/>
          </p:cNvPicPr>
          <p:nvPr/>
        </p:nvPicPr>
        <p:blipFill>
          <a:blip r:embed="rId9"/>
          <a:stretch>
            <a:fillRect/>
          </a:stretch>
        </p:blipFill>
        <p:spPr>
          <a:xfrm>
            <a:off x="468313" y="5705230"/>
            <a:ext cx="3635238" cy="812884"/>
          </a:xfrm>
          <a:prstGeom prst="rect">
            <a:avLst/>
          </a:prstGeom>
        </p:spPr>
      </p:pic>
      <p:pic>
        <p:nvPicPr>
          <p:cNvPr id="22" name="Picture 21"/>
          <p:cNvPicPr>
            <a:picLocks noChangeAspect="1"/>
          </p:cNvPicPr>
          <p:nvPr/>
        </p:nvPicPr>
        <p:blipFill>
          <a:blip r:embed="rId10"/>
          <a:stretch>
            <a:fillRect/>
          </a:stretch>
        </p:blipFill>
        <p:spPr>
          <a:xfrm>
            <a:off x="480683" y="2606466"/>
            <a:ext cx="3829500" cy="252200"/>
          </a:xfrm>
          <a:prstGeom prst="rect">
            <a:avLst/>
          </a:prstGeom>
        </p:spPr>
      </p:pic>
      <p:pic>
        <p:nvPicPr>
          <p:cNvPr id="23" name="Picture 22"/>
          <p:cNvPicPr>
            <a:picLocks noChangeAspect="1"/>
          </p:cNvPicPr>
          <p:nvPr/>
        </p:nvPicPr>
        <p:blipFill>
          <a:blip r:embed="rId11"/>
          <a:stretch>
            <a:fillRect/>
          </a:stretch>
        </p:blipFill>
        <p:spPr>
          <a:xfrm>
            <a:off x="480683" y="3956848"/>
            <a:ext cx="3984750" cy="245733"/>
          </a:xfrm>
          <a:prstGeom prst="rect">
            <a:avLst/>
          </a:prstGeom>
        </p:spPr>
      </p:pic>
      <p:pic>
        <p:nvPicPr>
          <p:cNvPr id="24" name="Picture 23"/>
          <p:cNvPicPr>
            <a:picLocks noChangeAspect="1"/>
          </p:cNvPicPr>
          <p:nvPr/>
        </p:nvPicPr>
        <p:blipFill>
          <a:blip r:embed="rId12"/>
          <a:stretch>
            <a:fillRect/>
          </a:stretch>
        </p:blipFill>
        <p:spPr>
          <a:xfrm>
            <a:off x="465465" y="5585596"/>
            <a:ext cx="4140000" cy="239267"/>
          </a:xfrm>
          <a:prstGeom prst="rect">
            <a:avLst/>
          </a:prstGeom>
        </p:spPr>
      </p:pic>
    </p:spTree>
    <p:extLst>
      <p:ext uri="{BB962C8B-B14F-4D97-AF65-F5344CB8AC3E}">
        <p14:creationId xmlns:p14="http://schemas.microsoft.com/office/powerpoint/2010/main" val="17178072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err="1"/>
              <a:t>Modied</a:t>
            </a:r>
            <a:r>
              <a:rPr lang="en-US" b="0" dirty="0"/>
              <a:t> </a:t>
            </a:r>
            <a:r>
              <a:rPr lang="en-US" b="0" dirty="0" err="1"/>
              <a:t>Heitler</a:t>
            </a:r>
            <a:r>
              <a:rPr lang="en-US" b="0" dirty="0"/>
              <a:t> model</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67</a:t>
            </a:fld>
            <a:endParaRPr lang="en-US" dirty="0"/>
          </a:p>
        </p:txBody>
      </p:sp>
      <p:pic>
        <p:nvPicPr>
          <p:cNvPr id="7" name="Picture 6"/>
          <p:cNvPicPr>
            <a:picLocks noChangeAspect="1"/>
          </p:cNvPicPr>
          <p:nvPr/>
        </p:nvPicPr>
        <p:blipFill>
          <a:blip r:embed="rId3"/>
          <a:stretch>
            <a:fillRect/>
          </a:stretch>
        </p:blipFill>
        <p:spPr>
          <a:xfrm>
            <a:off x="595636" y="1488780"/>
            <a:ext cx="952759" cy="229709"/>
          </a:xfrm>
          <a:prstGeom prst="rect">
            <a:avLst/>
          </a:prstGeom>
        </p:spPr>
      </p:pic>
      <p:pic>
        <p:nvPicPr>
          <p:cNvPr id="8" name="Picture 7"/>
          <p:cNvPicPr>
            <a:picLocks noChangeAspect="1"/>
          </p:cNvPicPr>
          <p:nvPr/>
        </p:nvPicPr>
        <p:blipFill>
          <a:blip r:embed="rId4"/>
          <a:stretch>
            <a:fillRect/>
          </a:stretch>
        </p:blipFill>
        <p:spPr>
          <a:xfrm>
            <a:off x="2955349" y="1670658"/>
            <a:ext cx="2110227" cy="279205"/>
          </a:xfrm>
          <a:prstGeom prst="rect">
            <a:avLst/>
          </a:prstGeom>
        </p:spPr>
      </p:pic>
      <p:pic>
        <p:nvPicPr>
          <p:cNvPr id="9" name="Picture 8"/>
          <p:cNvPicPr>
            <a:picLocks noChangeAspect="1"/>
          </p:cNvPicPr>
          <p:nvPr/>
        </p:nvPicPr>
        <p:blipFill rotWithShape="1">
          <a:blip r:embed="rId5"/>
          <a:srcRect b="9688"/>
          <a:stretch/>
        </p:blipFill>
        <p:spPr>
          <a:xfrm>
            <a:off x="2941162" y="1421574"/>
            <a:ext cx="2228588" cy="213318"/>
          </a:xfrm>
          <a:prstGeom prst="rect">
            <a:avLst/>
          </a:prstGeom>
        </p:spPr>
      </p:pic>
      <p:pic>
        <p:nvPicPr>
          <p:cNvPr id="11" name="Picture 10"/>
          <p:cNvPicPr>
            <a:picLocks noChangeAspect="1"/>
          </p:cNvPicPr>
          <p:nvPr/>
        </p:nvPicPr>
        <p:blipFill>
          <a:blip r:embed="rId6"/>
          <a:stretch>
            <a:fillRect/>
          </a:stretch>
        </p:blipFill>
        <p:spPr>
          <a:xfrm>
            <a:off x="558298" y="1732908"/>
            <a:ext cx="2147565" cy="216373"/>
          </a:xfrm>
          <a:prstGeom prst="rect">
            <a:avLst/>
          </a:prstGeom>
        </p:spPr>
      </p:pic>
      <p:sp>
        <p:nvSpPr>
          <p:cNvPr id="13" name="Rounded Rectangle 12"/>
          <p:cNvSpPr/>
          <p:nvPr/>
        </p:nvSpPr>
        <p:spPr>
          <a:xfrm>
            <a:off x="558298" y="973646"/>
            <a:ext cx="2943605" cy="313541"/>
          </a:xfrm>
          <a:prstGeom prst="roundRect">
            <a:avLst/>
          </a:prstGeom>
          <a:solidFill>
            <a:schemeClr val="bg1"/>
          </a:solidFill>
          <a:ln w="190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smtClean="0">
                <a:solidFill>
                  <a:schemeClr val="tx1">
                    <a:lumMod val="75000"/>
                    <a:lumOff val="25000"/>
                  </a:schemeClr>
                </a:solidFill>
                <a:latin typeface="Calibri" pitchFamily="34" charset="0"/>
                <a:cs typeface="Arial" pitchFamily="34" charset="0"/>
              </a:rPr>
              <a:t>Pion part</a:t>
            </a:r>
            <a:endParaRPr lang="en-US" sz="1200" dirty="0">
              <a:solidFill>
                <a:schemeClr val="tx1">
                  <a:lumMod val="75000"/>
                  <a:lumOff val="25000"/>
                </a:schemeClr>
              </a:solidFill>
              <a:latin typeface="Calibri" pitchFamily="34" charset="0"/>
              <a:cs typeface="Arial" pitchFamily="34" charset="0"/>
            </a:endParaRPr>
          </a:p>
        </p:txBody>
      </p:sp>
      <p:pic>
        <p:nvPicPr>
          <p:cNvPr id="10" name="Picture 9"/>
          <p:cNvPicPr>
            <a:picLocks noChangeAspect="1"/>
          </p:cNvPicPr>
          <p:nvPr/>
        </p:nvPicPr>
        <p:blipFill>
          <a:blip r:embed="rId7"/>
          <a:stretch>
            <a:fillRect/>
          </a:stretch>
        </p:blipFill>
        <p:spPr>
          <a:xfrm>
            <a:off x="6111822" y="849307"/>
            <a:ext cx="2780658" cy="2464388"/>
          </a:xfrm>
          <a:prstGeom prst="rect">
            <a:avLst/>
          </a:prstGeom>
        </p:spPr>
      </p:pic>
      <p:pic>
        <p:nvPicPr>
          <p:cNvPr id="14" name="Picture 13"/>
          <p:cNvPicPr>
            <a:picLocks noChangeAspect="1"/>
          </p:cNvPicPr>
          <p:nvPr/>
        </p:nvPicPr>
        <p:blipFill>
          <a:blip r:embed="rId8"/>
          <a:stretch>
            <a:fillRect/>
          </a:stretch>
        </p:blipFill>
        <p:spPr>
          <a:xfrm>
            <a:off x="823662" y="2311088"/>
            <a:ext cx="1832276" cy="273563"/>
          </a:xfrm>
          <a:prstGeom prst="rect">
            <a:avLst/>
          </a:prstGeom>
        </p:spPr>
      </p:pic>
      <p:pic>
        <p:nvPicPr>
          <p:cNvPr id="16" name="Picture 15"/>
          <p:cNvPicPr>
            <a:picLocks noChangeAspect="1"/>
          </p:cNvPicPr>
          <p:nvPr/>
        </p:nvPicPr>
        <p:blipFill>
          <a:blip r:embed="rId9"/>
          <a:stretch>
            <a:fillRect/>
          </a:stretch>
        </p:blipFill>
        <p:spPr>
          <a:xfrm>
            <a:off x="757337" y="2604574"/>
            <a:ext cx="4427778" cy="256263"/>
          </a:xfrm>
          <a:prstGeom prst="rect">
            <a:avLst/>
          </a:prstGeom>
        </p:spPr>
      </p:pic>
      <p:pic>
        <p:nvPicPr>
          <p:cNvPr id="17" name="Picture 16"/>
          <p:cNvPicPr>
            <a:picLocks noChangeAspect="1"/>
          </p:cNvPicPr>
          <p:nvPr/>
        </p:nvPicPr>
        <p:blipFill>
          <a:blip r:embed="rId10"/>
          <a:stretch>
            <a:fillRect/>
          </a:stretch>
        </p:blipFill>
        <p:spPr>
          <a:xfrm>
            <a:off x="823661" y="2830357"/>
            <a:ext cx="1449468" cy="365837"/>
          </a:xfrm>
          <a:prstGeom prst="rect">
            <a:avLst/>
          </a:prstGeom>
        </p:spPr>
      </p:pic>
      <p:pic>
        <p:nvPicPr>
          <p:cNvPr id="19" name="Picture 18"/>
          <p:cNvPicPr>
            <a:picLocks noChangeAspect="1"/>
          </p:cNvPicPr>
          <p:nvPr/>
        </p:nvPicPr>
        <p:blipFill>
          <a:blip r:embed="rId11"/>
          <a:stretch>
            <a:fillRect/>
          </a:stretch>
        </p:blipFill>
        <p:spPr>
          <a:xfrm>
            <a:off x="455609" y="3260524"/>
            <a:ext cx="3648375" cy="187533"/>
          </a:xfrm>
          <a:prstGeom prst="rect">
            <a:avLst/>
          </a:prstGeom>
        </p:spPr>
      </p:pic>
      <p:pic>
        <p:nvPicPr>
          <p:cNvPr id="21" name="Picture 20"/>
          <p:cNvPicPr>
            <a:picLocks noChangeAspect="1"/>
          </p:cNvPicPr>
          <p:nvPr/>
        </p:nvPicPr>
        <p:blipFill>
          <a:blip r:embed="rId12"/>
          <a:stretch>
            <a:fillRect/>
          </a:stretch>
        </p:blipFill>
        <p:spPr>
          <a:xfrm>
            <a:off x="658641" y="3428222"/>
            <a:ext cx="2914502" cy="540100"/>
          </a:xfrm>
          <a:prstGeom prst="rect">
            <a:avLst/>
          </a:prstGeom>
        </p:spPr>
      </p:pic>
      <p:pic>
        <p:nvPicPr>
          <p:cNvPr id="22" name="Picture 21"/>
          <p:cNvPicPr>
            <a:picLocks noChangeAspect="1"/>
          </p:cNvPicPr>
          <p:nvPr/>
        </p:nvPicPr>
        <p:blipFill>
          <a:blip r:embed="rId13"/>
          <a:stretch>
            <a:fillRect/>
          </a:stretch>
        </p:blipFill>
        <p:spPr>
          <a:xfrm>
            <a:off x="881297" y="3956764"/>
            <a:ext cx="1486991" cy="540100"/>
          </a:xfrm>
          <a:prstGeom prst="rect">
            <a:avLst/>
          </a:prstGeom>
        </p:spPr>
      </p:pic>
      <p:pic>
        <p:nvPicPr>
          <p:cNvPr id="23" name="Picture 22"/>
          <p:cNvPicPr>
            <a:picLocks noChangeAspect="1"/>
          </p:cNvPicPr>
          <p:nvPr/>
        </p:nvPicPr>
        <p:blipFill>
          <a:blip r:embed="rId14"/>
          <a:stretch>
            <a:fillRect/>
          </a:stretch>
        </p:blipFill>
        <p:spPr>
          <a:xfrm>
            <a:off x="485304" y="4477029"/>
            <a:ext cx="3519000" cy="265133"/>
          </a:xfrm>
          <a:prstGeom prst="rect">
            <a:avLst/>
          </a:prstGeom>
        </p:spPr>
      </p:pic>
      <p:pic>
        <p:nvPicPr>
          <p:cNvPr id="24" name="Picture 23"/>
          <p:cNvPicPr>
            <a:picLocks noChangeAspect="1"/>
          </p:cNvPicPr>
          <p:nvPr/>
        </p:nvPicPr>
        <p:blipFill>
          <a:blip r:embed="rId15"/>
          <a:stretch>
            <a:fillRect/>
          </a:stretch>
        </p:blipFill>
        <p:spPr>
          <a:xfrm>
            <a:off x="688336" y="4731971"/>
            <a:ext cx="4560411" cy="530646"/>
          </a:xfrm>
          <a:prstGeom prst="rect">
            <a:avLst/>
          </a:prstGeom>
        </p:spPr>
      </p:pic>
      <p:pic>
        <p:nvPicPr>
          <p:cNvPr id="25" name="Picture 24"/>
          <p:cNvPicPr>
            <a:picLocks noChangeAspect="1"/>
          </p:cNvPicPr>
          <p:nvPr/>
        </p:nvPicPr>
        <p:blipFill>
          <a:blip r:embed="rId16"/>
          <a:stretch>
            <a:fillRect/>
          </a:stretch>
        </p:blipFill>
        <p:spPr>
          <a:xfrm>
            <a:off x="688336" y="5216835"/>
            <a:ext cx="4357316" cy="544489"/>
          </a:xfrm>
          <a:prstGeom prst="rect">
            <a:avLst/>
          </a:prstGeom>
        </p:spPr>
      </p:pic>
      <p:pic>
        <p:nvPicPr>
          <p:cNvPr id="26" name="Picture 25"/>
          <p:cNvPicPr>
            <a:picLocks noChangeAspect="1"/>
          </p:cNvPicPr>
          <p:nvPr/>
        </p:nvPicPr>
        <p:blipFill>
          <a:blip r:embed="rId17"/>
          <a:stretch>
            <a:fillRect/>
          </a:stretch>
        </p:blipFill>
        <p:spPr>
          <a:xfrm>
            <a:off x="455609" y="5747481"/>
            <a:ext cx="1707750" cy="252200"/>
          </a:xfrm>
          <a:prstGeom prst="rect">
            <a:avLst/>
          </a:prstGeom>
        </p:spPr>
      </p:pic>
      <p:pic>
        <p:nvPicPr>
          <p:cNvPr id="27" name="Picture 26"/>
          <p:cNvPicPr>
            <a:picLocks noChangeAspect="1"/>
          </p:cNvPicPr>
          <p:nvPr/>
        </p:nvPicPr>
        <p:blipFill>
          <a:blip r:embed="rId18"/>
          <a:stretch>
            <a:fillRect/>
          </a:stretch>
        </p:blipFill>
        <p:spPr>
          <a:xfrm>
            <a:off x="765643" y="6026076"/>
            <a:ext cx="4426018" cy="489679"/>
          </a:xfrm>
          <a:prstGeom prst="rect">
            <a:avLst/>
          </a:prstGeom>
        </p:spPr>
      </p:pic>
    </p:spTree>
    <p:extLst>
      <p:ext uri="{BB962C8B-B14F-4D97-AF65-F5344CB8AC3E}">
        <p14:creationId xmlns:p14="http://schemas.microsoft.com/office/powerpoint/2010/main" val="18524629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68</a:t>
            </a:fld>
            <a:endParaRPr lang="en-US" dirty="0"/>
          </a:p>
        </p:txBody>
      </p:sp>
      <p:pic>
        <p:nvPicPr>
          <p:cNvPr id="15" name="Picture 14"/>
          <p:cNvPicPr>
            <a:picLocks noChangeAspect="1"/>
          </p:cNvPicPr>
          <p:nvPr/>
        </p:nvPicPr>
        <p:blipFill>
          <a:blip r:embed="rId3"/>
          <a:stretch>
            <a:fillRect/>
          </a:stretch>
        </p:blipFill>
        <p:spPr>
          <a:xfrm>
            <a:off x="644093" y="2687548"/>
            <a:ext cx="1992375" cy="575533"/>
          </a:xfrm>
          <a:prstGeom prst="rect">
            <a:avLst/>
          </a:prstGeom>
        </p:spPr>
      </p:pic>
      <p:pic>
        <p:nvPicPr>
          <p:cNvPr id="17" name="Picture 16"/>
          <p:cNvPicPr>
            <a:picLocks noChangeAspect="1"/>
          </p:cNvPicPr>
          <p:nvPr/>
        </p:nvPicPr>
        <p:blipFill>
          <a:blip r:embed="rId4"/>
          <a:stretch>
            <a:fillRect/>
          </a:stretch>
        </p:blipFill>
        <p:spPr>
          <a:xfrm>
            <a:off x="2956492" y="1100242"/>
            <a:ext cx="2113220" cy="1587306"/>
          </a:xfrm>
          <a:prstGeom prst="rect">
            <a:avLst/>
          </a:prstGeom>
        </p:spPr>
      </p:pic>
      <p:sp>
        <p:nvSpPr>
          <p:cNvPr id="3" name="TextBox 2"/>
          <p:cNvSpPr txBox="1"/>
          <p:nvPr/>
        </p:nvSpPr>
        <p:spPr>
          <a:xfrm>
            <a:off x="468313" y="5334928"/>
            <a:ext cx="3359685" cy="1107996"/>
          </a:xfrm>
          <a:prstGeom prst="rect">
            <a:avLst/>
          </a:prstGeom>
          <a:noFill/>
        </p:spPr>
        <p:txBody>
          <a:bodyPr wrap="square" rtlCol="0">
            <a:spAutoFit/>
          </a:bodyPr>
          <a:lstStyle/>
          <a:p>
            <a:r>
              <a:rPr lang="en-GB" b="1" dirty="0" smtClean="0"/>
              <a:t>Photons with matter:</a:t>
            </a:r>
          </a:p>
          <a:p>
            <a:pPr marL="266700"/>
            <a:r>
              <a:rPr lang="en-GB" sz="1600" dirty="0"/>
              <a:t>Photoelectric </a:t>
            </a:r>
            <a:r>
              <a:rPr lang="en-GB" sz="1600" dirty="0" smtClean="0"/>
              <a:t>effect &lt; few MeV</a:t>
            </a:r>
          </a:p>
          <a:p>
            <a:pPr marL="266700"/>
            <a:r>
              <a:rPr lang="en-GB" sz="1600" dirty="0" smtClean="0"/>
              <a:t>Compton scattering &lt; few MeV</a:t>
            </a:r>
            <a:endParaRPr lang="en-GB" sz="1600" dirty="0"/>
          </a:p>
          <a:p>
            <a:pPr marL="266700"/>
            <a:r>
              <a:rPr lang="en-GB" sz="1600" dirty="0" smtClean="0"/>
              <a:t>pair production &gt; few </a:t>
            </a:r>
            <a:r>
              <a:rPr lang="en-US" sz="1600" dirty="0" smtClean="0"/>
              <a:t>MeV</a:t>
            </a:r>
            <a:endParaRPr lang="en-US" sz="1600" dirty="0"/>
          </a:p>
        </p:txBody>
      </p:sp>
      <p:pic>
        <p:nvPicPr>
          <p:cNvPr id="19" name="Picture 18"/>
          <p:cNvPicPr>
            <a:picLocks noChangeAspect="1"/>
          </p:cNvPicPr>
          <p:nvPr/>
        </p:nvPicPr>
        <p:blipFill>
          <a:blip r:embed="rId5"/>
          <a:stretch>
            <a:fillRect/>
          </a:stretch>
        </p:blipFill>
        <p:spPr>
          <a:xfrm>
            <a:off x="3742410" y="5334928"/>
            <a:ext cx="1659180" cy="1138773"/>
          </a:xfrm>
          <a:prstGeom prst="rect">
            <a:avLst/>
          </a:prstGeom>
        </p:spPr>
      </p:pic>
      <p:sp>
        <p:nvSpPr>
          <p:cNvPr id="20" name="TextBox 19"/>
          <p:cNvSpPr txBox="1"/>
          <p:nvPr/>
        </p:nvSpPr>
        <p:spPr>
          <a:xfrm>
            <a:off x="468313" y="3228004"/>
            <a:ext cx="3359685" cy="1231106"/>
          </a:xfrm>
          <a:prstGeom prst="rect">
            <a:avLst/>
          </a:prstGeom>
          <a:noFill/>
        </p:spPr>
        <p:txBody>
          <a:bodyPr wrap="square" rtlCol="0">
            <a:spAutoFit/>
          </a:bodyPr>
          <a:lstStyle/>
          <a:p>
            <a:r>
              <a:rPr lang="en-GB" b="1" dirty="0" smtClean="0"/>
              <a:t>Electrons with matter:</a:t>
            </a:r>
          </a:p>
          <a:p>
            <a:pPr marL="266700"/>
            <a:r>
              <a:rPr lang="en-GB" sz="1600" dirty="0"/>
              <a:t>Ionisation and excitation</a:t>
            </a:r>
          </a:p>
          <a:p>
            <a:pPr marL="266700"/>
            <a:r>
              <a:rPr lang="en-GB" sz="1600" dirty="0" smtClean="0"/>
              <a:t>Bremsstrahlung</a:t>
            </a:r>
          </a:p>
          <a:p>
            <a:pPr marL="266700"/>
            <a:r>
              <a:rPr lang="en-US" sz="1100" dirty="0"/>
              <a:t>Cherenkov radiation</a:t>
            </a:r>
          </a:p>
          <a:p>
            <a:pPr marL="266700"/>
            <a:r>
              <a:rPr lang="en-US" sz="1100" dirty="0"/>
              <a:t>Transition radiation</a:t>
            </a:r>
          </a:p>
        </p:txBody>
      </p:sp>
      <p:pic>
        <p:nvPicPr>
          <p:cNvPr id="21" name="Picture 20"/>
          <p:cNvPicPr>
            <a:picLocks noChangeAspect="1"/>
          </p:cNvPicPr>
          <p:nvPr/>
        </p:nvPicPr>
        <p:blipFill>
          <a:blip r:embed="rId6"/>
          <a:stretch>
            <a:fillRect/>
          </a:stretch>
        </p:blipFill>
        <p:spPr>
          <a:xfrm>
            <a:off x="525757" y="1100242"/>
            <a:ext cx="2229045" cy="1707392"/>
          </a:xfrm>
          <a:prstGeom prst="rect">
            <a:avLst/>
          </a:prstGeom>
        </p:spPr>
      </p:pic>
      <p:pic>
        <p:nvPicPr>
          <p:cNvPr id="22" name="Picture 21"/>
          <p:cNvPicPr>
            <a:picLocks noChangeAspect="1"/>
          </p:cNvPicPr>
          <p:nvPr/>
        </p:nvPicPr>
        <p:blipFill>
          <a:blip r:embed="rId7"/>
          <a:stretch>
            <a:fillRect/>
          </a:stretch>
        </p:blipFill>
        <p:spPr>
          <a:xfrm>
            <a:off x="792659" y="4436161"/>
            <a:ext cx="3779341" cy="563405"/>
          </a:xfrm>
          <a:prstGeom prst="rect">
            <a:avLst/>
          </a:prstGeom>
        </p:spPr>
      </p:pic>
      <p:sp>
        <p:nvSpPr>
          <p:cNvPr id="25" name="Rectangle 24"/>
          <p:cNvSpPr/>
          <p:nvPr/>
        </p:nvSpPr>
        <p:spPr>
          <a:xfrm>
            <a:off x="0" y="4394940"/>
            <a:ext cx="984656" cy="430887"/>
          </a:xfrm>
          <a:prstGeom prst="rect">
            <a:avLst/>
          </a:prstGeom>
        </p:spPr>
        <p:txBody>
          <a:bodyPr wrap="square">
            <a:spAutoFit/>
          </a:bodyPr>
          <a:lstStyle/>
          <a:p>
            <a:pPr lvl="0"/>
            <a:r>
              <a:rPr lang="en-US" sz="1100" dirty="0">
                <a:solidFill>
                  <a:prstClr val="black"/>
                </a:solidFill>
              </a:rPr>
              <a:t>Cherenkov radiation</a:t>
            </a:r>
            <a:endParaRPr lang="en-US" sz="1100" dirty="0">
              <a:solidFill>
                <a:prstClr val="black"/>
              </a:solidFill>
            </a:endParaRPr>
          </a:p>
        </p:txBody>
      </p:sp>
      <p:pic>
        <p:nvPicPr>
          <p:cNvPr id="2056" name="Picture 8" descr="BetheBloc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94556" y="1430998"/>
            <a:ext cx="2864941" cy="179700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vignette2.wikia.nocookie.net/physik/images/a/a7/Bethe.jpg/revision/latest?cb=20081221223216&amp;path-prefix=d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02143" y="3684674"/>
            <a:ext cx="2590337" cy="28205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0"/>
          <a:stretch>
            <a:fillRect/>
          </a:stretch>
        </p:blipFill>
        <p:spPr>
          <a:xfrm>
            <a:off x="7215695" y="3501597"/>
            <a:ext cx="636020" cy="683920"/>
          </a:xfrm>
          <a:prstGeom prst="rect">
            <a:avLst/>
          </a:prstGeom>
        </p:spPr>
      </p:pic>
    </p:spTree>
    <p:extLst>
      <p:ext uri="{BB962C8B-B14F-4D97-AF65-F5344CB8AC3E}">
        <p14:creationId xmlns:p14="http://schemas.microsoft.com/office/powerpoint/2010/main" val="42223224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lvl="1" algn="l" rtl="0">
                  <a:lnSpc>
                    <a:spcPct val="90000"/>
                  </a:lnSpc>
                  <a:spcBef>
                    <a:spcPct val="0"/>
                  </a:spcBef>
                </a:pPr>
                <a14:m>
                  <m:oMath xmlns:m="http://schemas.openxmlformats.org/officeDocument/2006/math">
                    <m:sSub>
                      <m:sSubPr>
                        <m:ctrlPr>
                          <a:rPr lang="pt-PT" sz="2000" b="0" i="1" smtClean="0">
                            <a:solidFill>
                              <a:schemeClr val="bg1"/>
                            </a:solidFill>
                            <a:latin typeface="Cambria Math" panose="02040503050406030204" pitchFamily="18" charset="0"/>
                          </a:rPr>
                        </m:ctrlPr>
                      </m:sSubPr>
                      <m:e>
                        <m:r>
                          <a:rPr lang="pt-PT" sz="2000" b="0" i="1" smtClean="0">
                            <a:solidFill>
                              <a:schemeClr val="bg1"/>
                            </a:solidFill>
                            <a:latin typeface="Cambria Math" panose="02040503050406030204" pitchFamily="18" charset="0"/>
                          </a:rPr>
                          <m:t>𝑋</m:t>
                        </m:r>
                      </m:e>
                      <m:sub>
                        <m:r>
                          <a:rPr lang="pt-PT" sz="2000" b="0" i="1" smtClean="0">
                            <a:solidFill>
                              <a:schemeClr val="bg1"/>
                            </a:solidFill>
                            <a:latin typeface="Cambria Math" panose="02040503050406030204" pitchFamily="18" charset="0"/>
                          </a:rPr>
                          <m:t>𝑚𝑎𝑥</m:t>
                        </m:r>
                      </m:sub>
                    </m:sSub>
                  </m:oMath>
                </a14:m>
                <a:r>
                  <a:rPr lang="en-US" dirty="0" smtClean="0">
                    <a:solidFill>
                      <a:schemeClr val="bg1"/>
                    </a:solidFill>
                  </a:rPr>
                  <a:t> and </a:t>
                </a:r>
                <a14:m>
                  <m:oMath xmlns:m="http://schemas.openxmlformats.org/officeDocument/2006/math">
                    <m:r>
                      <a:rPr lang="pt-PT" b="0" i="1" smtClean="0">
                        <a:solidFill>
                          <a:schemeClr val="bg1"/>
                        </a:solidFill>
                        <a:latin typeface="Cambria Math" panose="02040503050406030204" pitchFamily="18" charset="0"/>
                      </a:rPr>
                      <m:t>𝜎</m:t>
                    </m:r>
                    <m:r>
                      <a:rPr lang="pt-PT" b="0" i="1" smtClean="0">
                        <a:solidFill>
                          <a:schemeClr val="bg1"/>
                        </a:solidFill>
                        <a:latin typeface="Cambria Math" panose="02040503050406030204" pitchFamily="18" charset="0"/>
                      </a:rPr>
                      <m:t>(</m:t>
                    </m:r>
                    <m:sSub>
                      <m:sSubPr>
                        <m:ctrlPr>
                          <a:rPr lang="pt-PT" b="0" i="1" smtClean="0">
                            <a:solidFill>
                              <a:schemeClr val="bg1"/>
                            </a:solidFill>
                            <a:latin typeface="Cambria Math" panose="02040503050406030204" pitchFamily="18" charset="0"/>
                          </a:rPr>
                        </m:ctrlPr>
                      </m:sSubPr>
                      <m:e>
                        <m:r>
                          <a:rPr lang="pt-PT" b="0" i="1" smtClean="0">
                            <a:solidFill>
                              <a:schemeClr val="bg1"/>
                            </a:solidFill>
                            <a:latin typeface="Cambria Math" panose="02040503050406030204" pitchFamily="18" charset="0"/>
                          </a:rPr>
                          <m:t>𝑋</m:t>
                        </m:r>
                      </m:e>
                      <m:sub>
                        <m:r>
                          <a:rPr lang="pt-PT" b="0" i="1" smtClean="0">
                            <a:solidFill>
                              <a:schemeClr val="bg1"/>
                            </a:solidFill>
                            <a:latin typeface="Cambria Math" panose="02040503050406030204" pitchFamily="18" charset="0"/>
                          </a:rPr>
                          <m:t>𝑚𝑎𝑥</m:t>
                        </m:r>
                      </m:sub>
                    </m:sSub>
                    <m:r>
                      <a:rPr lang="pt-PT" b="0" i="1" smtClean="0">
                        <a:solidFill>
                          <a:schemeClr val="bg1"/>
                        </a:solidFill>
                        <a:latin typeface="Cambria Math" panose="02040503050406030204" pitchFamily="18" charset="0"/>
                      </a:rPr>
                      <m:t>)</m:t>
                    </m:r>
                  </m:oMath>
                </a14:m>
                <a:endParaRPr lang="en-US" dirty="0">
                  <a:solidFill>
                    <a:schemeClr val="bg1"/>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69</a:t>
            </a:fld>
            <a:endParaRPr lang="en-US" dirty="0"/>
          </a:p>
        </p:txBody>
      </p:sp>
      <p:pic>
        <p:nvPicPr>
          <p:cNvPr id="5" name="Picture 4"/>
          <p:cNvPicPr>
            <a:picLocks noChangeAspect="1"/>
          </p:cNvPicPr>
          <p:nvPr/>
        </p:nvPicPr>
        <p:blipFill>
          <a:blip r:embed="rId4"/>
          <a:stretch>
            <a:fillRect/>
          </a:stretch>
        </p:blipFill>
        <p:spPr>
          <a:xfrm>
            <a:off x="287757" y="1593975"/>
            <a:ext cx="2474665" cy="2186723"/>
          </a:xfrm>
          <a:prstGeom prst="rect">
            <a:avLst/>
          </a:prstGeom>
        </p:spPr>
      </p:pic>
      <p:pic>
        <p:nvPicPr>
          <p:cNvPr id="6" name="Picture 5"/>
          <p:cNvPicPr>
            <a:picLocks noChangeAspect="1"/>
          </p:cNvPicPr>
          <p:nvPr/>
        </p:nvPicPr>
        <p:blipFill>
          <a:blip r:embed="rId5"/>
          <a:stretch>
            <a:fillRect/>
          </a:stretch>
        </p:blipFill>
        <p:spPr>
          <a:xfrm>
            <a:off x="2818347" y="1254394"/>
            <a:ext cx="2456989" cy="2473868"/>
          </a:xfrm>
          <a:prstGeom prst="rect">
            <a:avLst/>
          </a:prstGeom>
        </p:spPr>
      </p:pic>
      <p:pic>
        <p:nvPicPr>
          <p:cNvPr id="7" name="Picture 6"/>
          <p:cNvPicPr>
            <a:picLocks noChangeAspect="1"/>
          </p:cNvPicPr>
          <p:nvPr/>
        </p:nvPicPr>
        <p:blipFill>
          <a:blip r:embed="rId6"/>
          <a:stretch>
            <a:fillRect/>
          </a:stretch>
        </p:blipFill>
        <p:spPr>
          <a:xfrm>
            <a:off x="5560509" y="2260886"/>
            <a:ext cx="3257255" cy="746646"/>
          </a:xfrm>
          <a:prstGeom prst="rect">
            <a:avLst/>
          </a:prstGeom>
        </p:spPr>
      </p:pic>
      <p:pic>
        <p:nvPicPr>
          <p:cNvPr id="8" name="Picture 7"/>
          <p:cNvPicPr>
            <a:picLocks noChangeAspect="1"/>
          </p:cNvPicPr>
          <p:nvPr/>
        </p:nvPicPr>
        <p:blipFill>
          <a:blip r:embed="rId7"/>
          <a:stretch>
            <a:fillRect/>
          </a:stretch>
        </p:blipFill>
        <p:spPr>
          <a:xfrm>
            <a:off x="5560509" y="1975708"/>
            <a:ext cx="2634850" cy="285178"/>
          </a:xfrm>
          <a:prstGeom prst="rect">
            <a:avLst/>
          </a:prstGeom>
        </p:spPr>
      </p:pic>
      <p:pic>
        <p:nvPicPr>
          <p:cNvPr id="9" name="Picture 8"/>
          <p:cNvPicPr>
            <a:picLocks noChangeAspect="1"/>
          </p:cNvPicPr>
          <p:nvPr/>
        </p:nvPicPr>
        <p:blipFill>
          <a:blip r:embed="rId8"/>
          <a:stretch>
            <a:fillRect/>
          </a:stretch>
        </p:blipFill>
        <p:spPr>
          <a:xfrm>
            <a:off x="198557" y="4366013"/>
            <a:ext cx="2474664" cy="2235316"/>
          </a:xfrm>
          <a:prstGeom prst="rect">
            <a:avLst/>
          </a:prstGeom>
        </p:spPr>
      </p:pic>
      <p:pic>
        <p:nvPicPr>
          <p:cNvPr id="10" name="Picture 9"/>
          <p:cNvPicPr>
            <a:picLocks noChangeAspect="1"/>
          </p:cNvPicPr>
          <p:nvPr/>
        </p:nvPicPr>
        <p:blipFill>
          <a:blip r:embed="rId9"/>
          <a:stretch>
            <a:fillRect/>
          </a:stretch>
        </p:blipFill>
        <p:spPr>
          <a:xfrm>
            <a:off x="2813222" y="4805492"/>
            <a:ext cx="2474664" cy="1400386"/>
          </a:xfrm>
          <a:prstGeom prst="rect">
            <a:avLst/>
          </a:prstGeom>
        </p:spPr>
      </p:pic>
      <mc:AlternateContent xmlns:mc="http://schemas.openxmlformats.org/markup-compatibility/2006" xmlns:a14="http://schemas.microsoft.com/office/drawing/2010/main">
        <mc:Choice Requires="a14">
          <p:sp>
            <p:nvSpPr>
              <p:cNvPr id="11" name="Rounded Rectangle 10"/>
              <p:cNvSpPr/>
              <p:nvPr/>
            </p:nvSpPr>
            <p:spPr>
              <a:xfrm>
                <a:off x="468313" y="1023805"/>
                <a:ext cx="3057207" cy="46117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14:m>
                  <m:oMath xmlns:m="http://schemas.openxmlformats.org/officeDocument/2006/math">
                    <m:sSub>
                      <m:sSubPr>
                        <m:ctrlPr>
                          <a:rPr lang="pt-PT" sz="2000" b="0" i="1" smtClean="0">
                            <a:solidFill>
                              <a:schemeClr val="bg1"/>
                            </a:solidFill>
                            <a:latin typeface="Cambria Math" panose="02040503050406030204" pitchFamily="18" charset="0"/>
                          </a:rPr>
                        </m:ctrlPr>
                      </m:sSubPr>
                      <m:e>
                        <m:r>
                          <a:rPr lang="pt-PT" sz="2000" b="0" i="1" smtClean="0">
                            <a:solidFill>
                              <a:schemeClr val="bg1"/>
                            </a:solidFill>
                            <a:latin typeface="Cambria Math" panose="02040503050406030204" pitchFamily="18" charset="0"/>
                          </a:rPr>
                          <m:t>𝑋</m:t>
                        </m:r>
                      </m:e>
                      <m:sub>
                        <m:r>
                          <a:rPr lang="pt-PT" sz="2000" b="0" i="1" smtClean="0">
                            <a:solidFill>
                              <a:schemeClr val="bg1"/>
                            </a:solidFill>
                            <a:latin typeface="Cambria Math" panose="02040503050406030204" pitchFamily="18" charset="0"/>
                          </a:rPr>
                          <m:t>𝑚𝑎𝑥</m:t>
                        </m:r>
                      </m:sub>
                    </m:sSub>
                  </m:oMath>
                </a14:m>
                <a:endParaRPr lang="en-GB" sz="2000" dirty="0">
                  <a:solidFill>
                    <a:schemeClr val="bg1"/>
                  </a:solidFill>
                </a:endParaRPr>
              </a:p>
            </p:txBody>
          </p:sp>
        </mc:Choice>
        <mc:Fallback xmlns="">
          <p:sp>
            <p:nvSpPr>
              <p:cNvPr id="11" name="Rounded Rectangle 10"/>
              <p:cNvSpPr>
                <a:spLocks noRot="1" noChangeAspect="1" noMove="1" noResize="1" noEditPoints="1" noAdjustHandles="1" noChangeArrowheads="1" noChangeShapeType="1" noTextEdit="1"/>
              </p:cNvSpPr>
              <p:nvPr/>
            </p:nvSpPr>
            <p:spPr>
              <a:xfrm>
                <a:off x="468313" y="1023805"/>
                <a:ext cx="3057207" cy="461179"/>
              </a:xfrm>
              <a:prstGeom prst="roundRect">
                <a:avLst/>
              </a:prstGeom>
              <a:blipFill rotWithShape="0">
                <a:blip r:embed="rId10"/>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p:cNvSpPr/>
              <p:nvPr/>
            </p:nvSpPr>
            <p:spPr>
              <a:xfrm>
                <a:off x="468313" y="3910164"/>
                <a:ext cx="3057207" cy="46117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14:m>
                  <m:oMath xmlns:m="http://schemas.openxmlformats.org/officeDocument/2006/math">
                    <m:r>
                      <a:rPr lang="pt-PT" sz="2000" b="0" i="1" smtClean="0">
                        <a:solidFill>
                          <a:schemeClr val="bg1"/>
                        </a:solidFill>
                        <a:latin typeface="Cambria Math" panose="02040503050406030204" pitchFamily="18" charset="0"/>
                      </a:rPr>
                      <m:t>𝜎</m:t>
                    </m:r>
                    <m:r>
                      <a:rPr lang="pt-PT" sz="2000" b="0" i="1" smtClean="0">
                        <a:solidFill>
                          <a:schemeClr val="bg1"/>
                        </a:solidFill>
                        <a:latin typeface="Cambria Math" panose="02040503050406030204" pitchFamily="18" charset="0"/>
                      </a:rPr>
                      <m:t>(</m:t>
                    </m:r>
                    <m:sSub>
                      <m:sSubPr>
                        <m:ctrlPr>
                          <a:rPr lang="pt-PT" sz="2000" b="0" i="1" smtClean="0">
                            <a:solidFill>
                              <a:schemeClr val="bg1"/>
                            </a:solidFill>
                            <a:latin typeface="Cambria Math" panose="02040503050406030204" pitchFamily="18" charset="0"/>
                          </a:rPr>
                        </m:ctrlPr>
                      </m:sSubPr>
                      <m:e>
                        <m:r>
                          <a:rPr lang="pt-PT" sz="2000" b="0" i="1" smtClean="0">
                            <a:solidFill>
                              <a:schemeClr val="bg1"/>
                            </a:solidFill>
                            <a:latin typeface="Cambria Math" panose="02040503050406030204" pitchFamily="18" charset="0"/>
                          </a:rPr>
                          <m:t>𝑋</m:t>
                        </m:r>
                      </m:e>
                      <m:sub>
                        <m:r>
                          <a:rPr lang="pt-PT" sz="2000" b="0" i="1" smtClean="0">
                            <a:solidFill>
                              <a:schemeClr val="bg1"/>
                            </a:solidFill>
                            <a:latin typeface="Cambria Math" panose="02040503050406030204" pitchFamily="18" charset="0"/>
                          </a:rPr>
                          <m:t>𝑚𝑎𝑥</m:t>
                        </m:r>
                      </m:sub>
                    </m:sSub>
                    <m:r>
                      <a:rPr lang="pt-PT" sz="2000" b="0" i="1" smtClean="0">
                        <a:solidFill>
                          <a:schemeClr val="bg1"/>
                        </a:solidFill>
                        <a:latin typeface="Cambria Math" panose="02040503050406030204" pitchFamily="18" charset="0"/>
                      </a:rPr>
                      <m:t>)</m:t>
                    </m:r>
                  </m:oMath>
                </a14:m>
                <a:endParaRPr lang="en-GB" sz="2000" dirty="0">
                  <a:solidFill>
                    <a:schemeClr val="bg1"/>
                  </a:solidFill>
                </a:endParaRPr>
              </a:p>
            </p:txBody>
          </p:sp>
        </mc:Choice>
        <mc:Fallback xmlns="">
          <p:sp>
            <p:nvSpPr>
              <p:cNvPr id="12" name="Rounded Rectangle 11"/>
              <p:cNvSpPr>
                <a:spLocks noRot="1" noChangeAspect="1" noMove="1" noResize="1" noEditPoints="1" noAdjustHandles="1" noChangeArrowheads="1" noChangeShapeType="1" noTextEdit="1"/>
              </p:cNvSpPr>
              <p:nvPr/>
            </p:nvSpPr>
            <p:spPr>
              <a:xfrm>
                <a:off x="468313" y="3910164"/>
                <a:ext cx="3057207" cy="461179"/>
              </a:xfrm>
              <a:prstGeom prst="roundRect">
                <a:avLst/>
              </a:prstGeom>
              <a:blipFill rotWithShape="0">
                <a:blip r:embed="rId11"/>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3" name="Picture 12"/>
          <p:cNvPicPr>
            <a:picLocks noChangeAspect="1"/>
          </p:cNvPicPr>
          <p:nvPr/>
        </p:nvPicPr>
        <p:blipFill>
          <a:blip r:embed="rId12"/>
          <a:stretch>
            <a:fillRect/>
          </a:stretch>
        </p:blipFill>
        <p:spPr>
          <a:xfrm>
            <a:off x="4909402" y="3653810"/>
            <a:ext cx="4149370" cy="777756"/>
          </a:xfrm>
          <a:prstGeom prst="rect">
            <a:avLst/>
          </a:prstGeom>
        </p:spPr>
      </p:pic>
    </p:spTree>
    <p:extLst>
      <p:ext uri="{BB962C8B-B14F-4D97-AF65-F5344CB8AC3E}">
        <p14:creationId xmlns:p14="http://schemas.microsoft.com/office/powerpoint/2010/main" val="829174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480051" y="4180469"/>
            <a:ext cx="1119556" cy="2434712"/>
            <a:chOff x="4205081" y="3642971"/>
            <a:chExt cx="1119556" cy="2434712"/>
          </a:xfrm>
        </p:grpSpPr>
        <p:cxnSp>
          <p:nvCxnSpPr>
            <p:cNvPr id="27" name="Straight Connector 26"/>
            <p:cNvCxnSpPr/>
            <p:nvPr/>
          </p:nvCxnSpPr>
          <p:spPr>
            <a:xfrm>
              <a:off x="4756952" y="3642971"/>
              <a:ext cx="0" cy="2434712"/>
            </a:xfrm>
            <a:prstGeom prst="line">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flipH="1">
              <a:off x="4810292" y="3743541"/>
              <a:ext cx="462996" cy="2081960"/>
              <a:chOff x="4239159" y="2665703"/>
              <a:chExt cx="772160" cy="3472180"/>
            </a:xfrm>
          </p:grpSpPr>
          <p:sp>
            <p:nvSpPr>
              <p:cNvPr id="29" name="Freeform 28"/>
              <p:cNvSpPr/>
              <p:nvPr/>
            </p:nvSpPr>
            <p:spPr>
              <a:xfrm>
                <a:off x="4988459" y="2665703"/>
                <a:ext cx="22860" cy="718820"/>
              </a:xfrm>
              <a:custGeom>
                <a:avLst/>
                <a:gdLst>
                  <a:gd name="connsiteX0" fmla="*/ 22860 w 22860"/>
                  <a:gd name="connsiteY0" fmla="*/ 0 h 718820"/>
                  <a:gd name="connsiteX1" fmla="*/ 20320 w 22860"/>
                  <a:gd name="connsiteY1" fmla="*/ 142240 h 718820"/>
                  <a:gd name="connsiteX2" fmla="*/ 17780 w 22860"/>
                  <a:gd name="connsiteY2" fmla="*/ 317500 h 718820"/>
                  <a:gd name="connsiteX3" fmla="*/ 22860 w 22860"/>
                  <a:gd name="connsiteY3" fmla="*/ 439420 h 718820"/>
                  <a:gd name="connsiteX4" fmla="*/ 17780 w 22860"/>
                  <a:gd name="connsiteY4" fmla="*/ 558800 h 718820"/>
                  <a:gd name="connsiteX5" fmla="*/ 15240 w 22860"/>
                  <a:gd name="connsiteY5" fmla="*/ 650240 h 718820"/>
                  <a:gd name="connsiteX6" fmla="*/ 0 w 22860"/>
                  <a:gd name="connsiteY6" fmla="*/ 718820 h 71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 h="718820">
                    <a:moveTo>
                      <a:pt x="22860" y="0"/>
                    </a:moveTo>
                    <a:cubicBezTo>
                      <a:pt x="22013" y="47413"/>
                      <a:pt x="21167" y="94827"/>
                      <a:pt x="20320" y="142240"/>
                    </a:cubicBezTo>
                    <a:cubicBezTo>
                      <a:pt x="19473" y="200660"/>
                      <a:pt x="18627" y="259080"/>
                      <a:pt x="17780" y="317500"/>
                    </a:cubicBezTo>
                    <a:lnTo>
                      <a:pt x="22860" y="439420"/>
                    </a:lnTo>
                    <a:lnTo>
                      <a:pt x="17780" y="558800"/>
                    </a:lnTo>
                    <a:cubicBezTo>
                      <a:pt x="16933" y="589280"/>
                      <a:pt x="16087" y="619760"/>
                      <a:pt x="15240" y="650240"/>
                    </a:cubicBezTo>
                    <a:lnTo>
                      <a:pt x="0" y="718820"/>
                    </a:lnTo>
                  </a:path>
                </a:pathLst>
              </a:custGeom>
              <a:noFill/>
              <a:ln w="9525">
                <a:solidFill>
                  <a:srgbClr val="F6BA9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551579" y="3120363"/>
                <a:ext cx="459740" cy="881380"/>
              </a:xfrm>
              <a:custGeom>
                <a:avLst/>
                <a:gdLst>
                  <a:gd name="connsiteX0" fmla="*/ 459740 w 459740"/>
                  <a:gd name="connsiteY0" fmla="*/ 0 h 881380"/>
                  <a:gd name="connsiteX1" fmla="*/ 452120 w 459740"/>
                  <a:gd name="connsiteY1" fmla="*/ 170180 h 881380"/>
                  <a:gd name="connsiteX2" fmla="*/ 444500 w 459740"/>
                  <a:gd name="connsiteY2" fmla="*/ 269240 h 881380"/>
                  <a:gd name="connsiteX3" fmla="*/ 426720 w 459740"/>
                  <a:gd name="connsiteY3" fmla="*/ 342900 h 881380"/>
                  <a:gd name="connsiteX4" fmla="*/ 383540 w 459740"/>
                  <a:gd name="connsiteY4" fmla="*/ 454660 h 881380"/>
                  <a:gd name="connsiteX5" fmla="*/ 350520 w 459740"/>
                  <a:gd name="connsiteY5" fmla="*/ 513080 h 881380"/>
                  <a:gd name="connsiteX6" fmla="*/ 292100 w 459740"/>
                  <a:gd name="connsiteY6" fmla="*/ 607060 h 881380"/>
                  <a:gd name="connsiteX7" fmla="*/ 210820 w 459740"/>
                  <a:gd name="connsiteY7" fmla="*/ 685800 h 881380"/>
                  <a:gd name="connsiteX8" fmla="*/ 101600 w 459740"/>
                  <a:gd name="connsiteY8" fmla="*/ 789940 h 881380"/>
                  <a:gd name="connsiteX9" fmla="*/ 0 w 459740"/>
                  <a:gd name="connsiteY9" fmla="*/ 881380 h 88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740" h="881380">
                    <a:moveTo>
                      <a:pt x="459740" y="0"/>
                    </a:moveTo>
                    <a:lnTo>
                      <a:pt x="452120" y="170180"/>
                    </a:lnTo>
                    <a:lnTo>
                      <a:pt x="444500" y="269240"/>
                    </a:lnTo>
                    <a:lnTo>
                      <a:pt x="426720" y="342900"/>
                    </a:lnTo>
                    <a:lnTo>
                      <a:pt x="383540" y="454660"/>
                    </a:lnTo>
                    <a:lnTo>
                      <a:pt x="350520" y="513080"/>
                    </a:lnTo>
                    <a:lnTo>
                      <a:pt x="292100" y="607060"/>
                    </a:lnTo>
                    <a:lnTo>
                      <a:pt x="210820" y="685800"/>
                    </a:lnTo>
                    <a:lnTo>
                      <a:pt x="101600" y="789940"/>
                    </a:lnTo>
                    <a:lnTo>
                      <a:pt x="0" y="881380"/>
                    </a:lnTo>
                  </a:path>
                </a:pathLst>
              </a:custGeom>
              <a:noFill/>
              <a:ln w="9525">
                <a:solidFill>
                  <a:srgbClr val="F6BA9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239159" y="3870933"/>
                <a:ext cx="453390" cy="752475"/>
              </a:xfrm>
              <a:custGeom>
                <a:avLst/>
                <a:gdLst>
                  <a:gd name="connsiteX0" fmla="*/ 453390 w 453390"/>
                  <a:gd name="connsiteY0" fmla="*/ 0 h 752475"/>
                  <a:gd name="connsiteX1" fmla="*/ 388620 w 453390"/>
                  <a:gd name="connsiteY1" fmla="*/ 64770 h 752475"/>
                  <a:gd name="connsiteX2" fmla="*/ 320040 w 453390"/>
                  <a:gd name="connsiteY2" fmla="*/ 110490 h 752475"/>
                  <a:gd name="connsiteX3" fmla="*/ 266700 w 453390"/>
                  <a:gd name="connsiteY3" fmla="*/ 161925 h 752475"/>
                  <a:gd name="connsiteX4" fmla="*/ 205740 w 453390"/>
                  <a:gd name="connsiteY4" fmla="*/ 219075 h 752475"/>
                  <a:gd name="connsiteX5" fmla="*/ 152400 w 453390"/>
                  <a:gd name="connsiteY5" fmla="*/ 276225 h 752475"/>
                  <a:gd name="connsiteX6" fmla="*/ 81915 w 453390"/>
                  <a:gd name="connsiteY6" fmla="*/ 339090 h 752475"/>
                  <a:gd name="connsiteX7" fmla="*/ 45720 w 453390"/>
                  <a:gd name="connsiteY7" fmla="*/ 401955 h 752475"/>
                  <a:gd name="connsiteX8" fmla="*/ 9525 w 453390"/>
                  <a:gd name="connsiteY8" fmla="*/ 481965 h 752475"/>
                  <a:gd name="connsiteX9" fmla="*/ 0 w 453390"/>
                  <a:gd name="connsiteY9" fmla="*/ 581025 h 752475"/>
                  <a:gd name="connsiteX10" fmla="*/ 11430 w 453390"/>
                  <a:gd name="connsiteY10" fmla="*/ 645795 h 752475"/>
                  <a:gd name="connsiteX11" fmla="*/ 40005 w 453390"/>
                  <a:gd name="connsiteY11" fmla="*/ 714375 h 752475"/>
                  <a:gd name="connsiteX12" fmla="*/ 68580 w 453390"/>
                  <a:gd name="connsiteY12" fmla="*/ 7524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3390" h="752475">
                    <a:moveTo>
                      <a:pt x="453390" y="0"/>
                    </a:moveTo>
                    <a:lnTo>
                      <a:pt x="388620" y="64770"/>
                    </a:lnTo>
                    <a:lnTo>
                      <a:pt x="320040" y="110490"/>
                    </a:lnTo>
                    <a:lnTo>
                      <a:pt x="266700" y="161925"/>
                    </a:lnTo>
                    <a:lnTo>
                      <a:pt x="205740" y="219075"/>
                    </a:lnTo>
                    <a:lnTo>
                      <a:pt x="152400" y="276225"/>
                    </a:lnTo>
                    <a:lnTo>
                      <a:pt x="81915" y="339090"/>
                    </a:lnTo>
                    <a:lnTo>
                      <a:pt x="45720" y="401955"/>
                    </a:lnTo>
                    <a:lnTo>
                      <a:pt x="9525" y="481965"/>
                    </a:lnTo>
                    <a:lnTo>
                      <a:pt x="0" y="581025"/>
                    </a:lnTo>
                    <a:lnTo>
                      <a:pt x="11430" y="645795"/>
                    </a:lnTo>
                    <a:lnTo>
                      <a:pt x="40005" y="714375"/>
                    </a:lnTo>
                    <a:lnTo>
                      <a:pt x="68580" y="752475"/>
                    </a:lnTo>
                  </a:path>
                </a:pathLst>
              </a:custGeom>
              <a:noFill/>
              <a:ln w="9525">
                <a:solidFill>
                  <a:srgbClr val="F6BA9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258209" y="4507203"/>
                <a:ext cx="344805" cy="763905"/>
              </a:xfrm>
              <a:custGeom>
                <a:avLst/>
                <a:gdLst>
                  <a:gd name="connsiteX0" fmla="*/ 0 w 344805"/>
                  <a:gd name="connsiteY0" fmla="*/ 0 h 763905"/>
                  <a:gd name="connsiteX1" fmla="*/ 28575 w 344805"/>
                  <a:gd name="connsiteY1" fmla="*/ 91440 h 763905"/>
                  <a:gd name="connsiteX2" fmla="*/ 76200 w 344805"/>
                  <a:gd name="connsiteY2" fmla="*/ 209550 h 763905"/>
                  <a:gd name="connsiteX3" fmla="*/ 127635 w 344805"/>
                  <a:gd name="connsiteY3" fmla="*/ 312420 h 763905"/>
                  <a:gd name="connsiteX4" fmla="*/ 177165 w 344805"/>
                  <a:gd name="connsiteY4" fmla="*/ 405765 h 763905"/>
                  <a:gd name="connsiteX5" fmla="*/ 253365 w 344805"/>
                  <a:gd name="connsiteY5" fmla="*/ 554355 h 763905"/>
                  <a:gd name="connsiteX6" fmla="*/ 321945 w 344805"/>
                  <a:gd name="connsiteY6" fmla="*/ 708660 h 763905"/>
                  <a:gd name="connsiteX7" fmla="*/ 344805 w 344805"/>
                  <a:gd name="connsiteY7" fmla="*/ 763905 h 76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805" h="763905">
                    <a:moveTo>
                      <a:pt x="0" y="0"/>
                    </a:moveTo>
                    <a:lnTo>
                      <a:pt x="28575" y="91440"/>
                    </a:lnTo>
                    <a:lnTo>
                      <a:pt x="76200" y="209550"/>
                    </a:lnTo>
                    <a:lnTo>
                      <a:pt x="127635" y="312420"/>
                    </a:lnTo>
                    <a:lnTo>
                      <a:pt x="177165" y="405765"/>
                    </a:lnTo>
                    <a:lnTo>
                      <a:pt x="253365" y="554355"/>
                    </a:lnTo>
                    <a:lnTo>
                      <a:pt x="321945" y="708660"/>
                    </a:lnTo>
                    <a:lnTo>
                      <a:pt x="344805" y="763905"/>
                    </a:lnTo>
                  </a:path>
                </a:pathLst>
              </a:custGeom>
              <a:noFill/>
              <a:ln w="9525">
                <a:solidFill>
                  <a:srgbClr val="F6BA9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4536339" y="5109183"/>
                <a:ext cx="205740" cy="1028700"/>
              </a:xfrm>
              <a:custGeom>
                <a:avLst/>
                <a:gdLst>
                  <a:gd name="connsiteX0" fmla="*/ 0 w 205740"/>
                  <a:gd name="connsiteY0" fmla="*/ 0 h 1028700"/>
                  <a:gd name="connsiteX1" fmla="*/ 49530 w 205740"/>
                  <a:gd name="connsiteY1" fmla="*/ 110490 h 1028700"/>
                  <a:gd name="connsiteX2" fmla="*/ 102870 w 205740"/>
                  <a:gd name="connsiteY2" fmla="*/ 240030 h 1028700"/>
                  <a:gd name="connsiteX3" fmla="*/ 139065 w 205740"/>
                  <a:gd name="connsiteY3" fmla="*/ 382905 h 1028700"/>
                  <a:gd name="connsiteX4" fmla="*/ 169545 w 205740"/>
                  <a:gd name="connsiteY4" fmla="*/ 558165 h 1028700"/>
                  <a:gd name="connsiteX5" fmla="*/ 192405 w 205740"/>
                  <a:gd name="connsiteY5" fmla="*/ 741045 h 1028700"/>
                  <a:gd name="connsiteX6" fmla="*/ 201930 w 205740"/>
                  <a:gd name="connsiteY6" fmla="*/ 939165 h 1028700"/>
                  <a:gd name="connsiteX7" fmla="*/ 205740 w 205740"/>
                  <a:gd name="connsiteY7" fmla="*/ 1013460 h 1028700"/>
                  <a:gd name="connsiteX8" fmla="*/ 205740 w 205740"/>
                  <a:gd name="connsiteY8" fmla="*/ 102870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 h="1028700">
                    <a:moveTo>
                      <a:pt x="0" y="0"/>
                    </a:moveTo>
                    <a:lnTo>
                      <a:pt x="49530" y="110490"/>
                    </a:lnTo>
                    <a:lnTo>
                      <a:pt x="102870" y="240030"/>
                    </a:lnTo>
                    <a:lnTo>
                      <a:pt x="139065" y="382905"/>
                    </a:lnTo>
                    <a:lnTo>
                      <a:pt x="169545" y="558165"/>
                    </a:lnTo>
                    <a:lnTo>
                      <a:pt x="192405" y="741045"/>
                    </a:lnTo>
                    <a:lnTo>
                      <a:pt x="201930" y="939165"/>
                    </a:lnTo>
                    <a:lnTo>
                      <a:pt x="205740" y="1013460"/>
                    </a:lnTo>
                    <a:lnTo>
                      <a:pt x="205740" y="1028700"/>
                    </a:lnTo>
                  </a:path>
                </a:pathLst>
              </a:custGeom>
              <a:noFill/>
              <a:ln w="9525">
                <a:solidFill>
                  <a:srgbClr val="F6BA9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reeform 33"/>
            <p:cNvSpPr/>
            <p:nvPr/>
          </p:nvSpPr>
          <p:spPr>
            <a:xfrm>
              <a:off x="4808749" y="3882791"/>
              <a:ext cx="462684" cy="454490"/>
            </a:xfrm>
            <a:custGeom>
              <a:avLst/>
              <a:gdLst>
                <a:gd name="connsiteX0" fmla="*/ 0 w 628073"/>
                <a:gd name="connsiteY0" fmla="*/ 0 h 701963"/>
                <a:gd name="connsiteX1" fmla="*/ 147782 w 628073"/>
                <a:gd name="connsiteY1" fmla="*/ 544945 h 701963"/>
                <a:gd name="connsiteX2" fmla="*/ 628073 w 628073"/>
                <a:gd name="connsiteY2" fmla="*/ 701963 h 701963"/>
              </a:gdLst>
              <a:ahLst/>
              <a:cxnLst>
                <a:cxn ang="0">
                  <a:pos x="connsiteX0" y="connsiteY0"/>
                </a:cxn>
                <a:cxn ang="0">
                  <a:pos x="connsiteX1" y="connsiteY1"/>
                </a:cxn>
                <a:cxn ang="0">
                  <a:pos x="connsiteX2" y="connsiteY2"/>
                </a:cxn>
              </a:cxnLst>
              <a:rect l="l" t="t" r="r" b="b"/>
              <a:pathLst>
                <a:path w="628073" h="701963">
                  <a:moveTo>
                    <a:pt x="0" y="0"/>
                  </a:moveTo>
                  <a:cubicBezTo>
                    <a:pt x="21551" y="213975"/>
                    <a:pt x="43103" y="427951"/>
                    <a:pt x="147782" y="544945"/>
                  </a:cubicBezTo>
                  <a:cubicBezTo>
                    <a:pt x="252461" y="661939"/>
                    <a:pt x="515697" y="648084"/>
                    <a:pt x="628073" y="701963"/>
                  </a:cubicBezTo>
                </a:path>
              </a:pathLst>
            </a:custGeom>
            <a:noFill/>
            <a:ln w="254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flipH="1">
              <a:off x="4243253" y="3882791"/>
              <a:ext cx="462684" cy="454490"/>
            </a:xfrm>
            <a:custGeom>
              <a:avLst/>
              <a:gdLst>
                <a:gd name="connsiteX0" fmla="*/ 0 w 628073"/>
                <a:gd name="connsiteY0" fmla="*/ 0 h 701963"/>
                <a:gd name="connsiteX1" fmla="*/ 147782 w 628073"/>
                <a:gd name="connsiteY1" fmla="*/ 544945 h 701963"/>
                <a:gd name="connsiteX2" fmla="*/ 628073 w 628073"/>
                <a:gd name="connsiteY2" fmla="*/ 701963 h 701963"/>
              </a:gdLst>
              <a:ahLst/>
              <a:cxnLst>
                <a:cxn ang="0">
                  <a:pos x="connsiteX0" y="connsiteY0"/>
                </a:cxn>
                <a:cxn ang="0">
                  <a:pos x="connsiteX1" y="connsiteY1"/>
                </a:cxn>
                <a:cxn ang="0">
                  <a:pos x="connsiteX2" y="connsiteY2"/>
                </a:cxn>
              </a:cxnLst>
              <a:rect l="l" t="t" r="r" b="b"/>
              <a:pathLst>
                <a:path w="628073" h="701963">
                  <a:moveTo>
                    <a:pt x="0" y="0"/>
                  </a:moveTo>
                  <a:cubicBezTo>
                    <a:pt x="21551" y="213975"/>
                    <a:pt x="43103" y="427951"/>
                    <a:pt x="147782" y="544945"/>
                  </a:cubicBezTo>
                  <a:cubicBezTo>
                    <a:pt x="252461" y="661939"/>
                    <a:pt x="515697" y="648084"/>
                    <a:pt x="628073" y="701963"/>
                  </a:cubicBezTo>
                </a:path>
              </a:pathLst>
            </a:custGeom>
            <a:noFill/>
            <a:ln w="254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a:off x="4243253" y="4363760"/>
              <a:ext cx="1035687" cy="0"/>
            </a:xfrm>
            <a:prstGeom prst="line">
              <a:avLst/>
            </a:prstGeom>
            <a:ln w="952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4806794" y="4499528"/>
              <a:ext cx="506730" cy="556260"/>
            </a:xfrm>
            <a:custGeom>
              <a:avLst/>
              <a:gdLst>
                <a:gd name="connsiteX0" fmla="*/ 0 w 506730"/>
                <a:gd name="connsiteY0" fmla="*/ 0 h 556260"/>
                <a:gd name="connsiteX1" fmla="*/ 87630 w 506730"/>
                <a:gd name="connsiteY1" fmla="*/ 331470 h 556260"/>
                <a:gd name="connsiteX2" fmla="*/ 506730 w 506730"/>
                <a:gd name="connsiteY2" fmla="*/ 556260 h 556260"/>
              </a:gdLst>
              <a:ahLst/>
              <a:cxnLst>
                <a:cxn ang="0">
                  <a:pos x="connsiteX0" y="connsiteY0"/>
                </a:cxn>
                <a:cxn ang="0">
                  <a:pos x="connsiteX1" y="connsiteY1"/>
                </a:cxn>
                <a:cxn ang="0">
                  <a:pos x="connsiteX2" y="connsiteY2"/>
                </a:cxn>
              </a:cxnLst>
              <a:rect l="l" t="t" r="r" b="b"/>
              <a:pathLst>
                <a:path w="506730" h="556260">
                  <a:moveTo>
                    <a:pt x="0" y="0"/>
                  </a:moveTo>
                  <a:cubicBezTo>
                    <a:pt x="1587" y="119380"/>
                    <a:pt x="3175" y="238760"/>
                    <a:pt x="87630" y="331470"/>
                  </a:cubicBezTo>
                  <a:cubicBezTo>
                    <a:pt x="172085" y="424180"/>
                    <a:pt x="339407" y="490220"/>
                    <a:pt x="506730" y="556260"/>
                  </a:cubicBezTo>
                </a:path>
              </a:pathLst>
            </a:cu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4780048" y="5475934"/>
              <a:ext cx="506730" cy="271881"/>
            </a:xfrm>
            <a:custGeom>
              <a:avLst/>
              <a:gdLst>
                <a:gd name="connsiteX0" fmla="*/ 0 w 506730"/>
                <a:gd name="connsiteY0" fmla="*/ 0 h 220980"/>
                <a:gd name="connsiteX1" fmla="*/ 182880 w 506730"/>
                <a:gd name="connsiteY1" fmla="*/ 148590 h 220980"/>
                <a:gd name="connsiteX2" fmla="*/ 506730 w 506730"/>
                <a:gd name="connsiteY2" fmla="*/ 220980 h 220980"/>
              </a:gdLst>
              <a:ahLst/>
              <a:cxnLst>
                <a:cxn ang="0">
                  <a:pos x="connsiteX0" y="connsiteY0"/>
                </a:cxn>
                <a:cxn ang="0">
                  <a:pos x="connsiteX1" y="connsiteY1"/>
                </a:cxn>
                <a:cxn ang="0">
                  <a:pos x="connsiteX2" y="connsiteY2"/>
                </a:cxn>
              </a:cxnLst>
              <a:rect l="l" t="t" r="r" b="b"/>
              <a:pathLst>
                <a:path w="506730" h="220980">
                  <a:moveTo>
                    <a:pt x="0" y="0"/>
                  </a:moveTo>
                  <a:cubicBezTo>
                    <a:pt x="49212" y="55880"/>
                    <a:pt x="98425" y="111760"/>
                    <a:pt x="182880" y="148590"/>
                  </a:cubicBezTo>
                  <a:cubicBezTo>
                    <a:pt x="267335" y="185420"/>
                    <a:pt x="448310" y="206375"/>
                    <a:pt x="506730" y="220980"/>
                  </a:cubicBezTo>
                </a:path>
              </a:pathLst>
            </a:custGeom>
            <a:noFill/>
            <a:ln w="2222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flipH="1">
              <a:off x="4288950" y="5055788"/>
              <a:ext cx="1035687" cy="0"/>
            </a:xfrm>
            <a:prstGeom prst="line">
              <a:avLst/>
            </a:prstGeom>
            <a:ln w="952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40" name="Freeform 39"/>
            <p:cNvSpPr/>
            <p:nvPr/>
          </p:nvSpPr>
          <p:spPr>
            <a:xfrm flipH="1">
              <a:off x="4205081" y="4499528"/>
              <a:ext cx="506730" cy="556260"/>
            </a:xfrm>
            <a:custGeom>
              <a:avLst/>
              <a:gdLst>
                <a:gd name="connsiteX0" fmla="*/ 0 w 506730"/>
                <a:gd name="connsiteY0" fmla="*/ 0 h 556260"/>
                <a:gd name="connsiteX1" fmla="*/ 87630 w 506730"/>
                <a:gd name="connsiteY1" fmla="*/ 331470 h 556260"/>
                <a:gd name="connsiteX2" fmla="*/ 506730 w 506730"/>
                <a:gd name="connsiteY2" fmla="*/ 556260 h 556260"/>
              </a:gdLst>
              <a:ahLst/>
              <a:cxnLst>
                <a:cxn ang="0">
                  <a:pos x="connsiteX0" y="connsiteY0"/>
                </a:cxn>
                <a:cxn ang="0">
                  <a:pos x="connsiteX1" y="connsiteY1"/>
                </a:cxn>
                <a:cxn ang="0">
                  <a:pos x="connsiteX2" y="connsiteY2"/>
                </a:cxn>
              </a:cxnLst>
              <a:rect l="l" t="t" r="r" b="b"/>
              <a:pathLst>
                <a:path w="506730" h="556260">
                  <a:moveTo>
                    <a:pt x="0" y="0"/>
                  </a:moveTo>
                  <a:cubicBezTo>
                    <a:pt x="1587" y="119380"/>
                    <a:pt x="3175" y="238760"/>
                    <a:pt x="87630" y="331470"/>
                  </a:cubicBezTo>
                  <a:cubicBezTo>
                    <a:pt x="172085" y="424180"/>
                    <a:pt x="339407" y="490220"/>
                    <a:pt x="506730" y="556260"/>
                  </a:cubicBezTo>
                </a:path>
              </a:pathLst>
            </a:cu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H="1">
              <a:off x="4243253" y="5753018"/>
              <a:ext cx="1035687" cy="0"/>
            </a:xfrm>
            <a:prstGeom prst="line">
              <a:avLst/>
            </a:prstGeom>
            <a:ln w="952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flipH="1">
              <a:off x="4224423" y="5475060"/>
              <a:ext cx="506730" cy="271881"/>
            </a:xfrm>
            <a:custGeom>
              <a:avLst/>
              <a:gdLst>
                <a:gd name="connsiteX0" fmla="*/ 0 w 506730"/>
                <a:gd name="connsiteY0" fmla="*/ 0 h 220980"/>
                <a:gd name="connsiteX1" fmla="*/ 182880 w 506730"/>
                <a:gd name="connsiteY1" fmla="*/ 148590 h 220980"/>
                <a:gd name="connsiteX2" fmla="*/ 506730 w 506730"/>
                <a:gd name="connsiteY2" fmla="*/ 220980 h 220980"/>
              </a:gdLst>
              <a:ahLst/>
              <a:cxnLst>
                <a:cxn ang="0">
                  <a:pos x="connsiteX0" y="connsiteY0"/>
                </a:cxn>
                <a:cxn ang="0">
                  <a:pos x="connsiteX1" y="connsiteY1"/>
                </a:cxn>
                <a:cxn ang="0">
                  <a:pos x="connsiteX2" y="connsiteY2"/>
                </a:cxn>
              </a:cxnLst>
              <a:rect l="l" t="t" r="r" b="b"/>
              <a:pathLst>
                <a:path w="506730" h="220980">
                  <a:moveTo>
                    <a:pt x="0" y="0"/>
                  </a:moveTo>
                  <a:cubicBezTo>
                    <a:pt x="49212" y="55880"/>
                    <a:pt x="98425" y="111760"/>
                    <a:pt x="182880" y="148590"/>
                  </a:cubicBezTo>
                  <a:cubicBezTo>
                    <a:pt x="267335" y="185420"/>
                    <a:pt x="448310" y="206375"/>
                    <a:pt x="506730" y="220980"/>
                  </a:cubicBezTo>
                </a:path>
              </a:pathLst>
            </a:custGeom>
            <a:noFill/>
            <a:ln w="2222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3D </a:t>
            </a:r>
            <a:r>
              <a:rPr lang="en-US" dirty="0" smtClean="0"/>
              <a:t>Shower shape</a:t>
            </a:r>
            <a:endParaRPr lang="en-US" dirty="0"/>
          </a:p>
        </p:txBody>
      </p:sp>
      <p:sp>
        <p:nvSpPr>
          <p:cNvPr id="62" name="Slide Number Placeholder 61"/>
          <p:cNvSpPr>
            <a:spLocks noGrp="1"/>
          </p:cNvSpPr>
          <p:nvPr>
            <p:ph type="sldNum" sz="quarter" idx="12"/>
          </p:nvPr>
        </p:nvSpPr>
        <p:spPr/>
        <p:txBody>
          <a:bodyPr/>
          <a:lstStyle/>
          <a:p>
            <a:fld id="{8745C66F-FC7B-4C52-931F-EAABACA1CBDF}" type="slidenum">
              <a:rPr lang="en-US" smtClean="0"/>
              <a:pPr/>
              <a:t>7</a:t>
            </a:fld>
            <a:endParaRPr lang="en-US" dirty="0"/>
          </a:p>
        </p:txBody>
      </p:sp>
      <p:pic>
        <p:nvPicPr>
          <p:cNvPr id="125" name="Picture 124" descr="C:\Users\João\Picture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75906" y="1618463"/>
            <a:ext cx="2507400" cy="5009162"/>
          </a:xfrm>
          <a:prstGeom prst="rect">
            <a:avLst/>
          </a:prstGeom>
          <a:noFill/>
        </p:spPr>
      </p:pic>
      <p:grpSp>
        <p:nvGrpSpPr>
          <p:cNvPr id="3" name="Group 2"/>
          <p:cNvGrpSpPr/>
          <p:nvPr/>
        </p:nvGrpSpPr>
        <p:grpSpPr>
          <a:xfrm>
            <a:off x="2483055" y="1179797"/>
            <a:ext cx="3777115" cy="531740"/>
            <a:chOff x="779920" y="1415718"/>
            <a:chExt cx="5418877" cy="762866"/>
          </a:xfrm>
        </p:grpSpPr>
        <p:sp>
          <p:nvSpPr>
            <p:cNvPr id="109" name="Rounded Rectangle 108"/>
            <p:cNvSpPr/>
            <p:nvPr/>
          </p:nvSpPr>
          <p:spPr>
            <a:xfrm>
              <a:off x="779920" y="1415718"/>
              <a:ext cx="5387668" cy="762866"/>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00" dirty="0" smtClean="0">
                <a:solidFill>
                  <a:srgbClr val="800000"/>
                </a:solidFill>
                <a:latin typeface="Calibri" pitchFamily="34" charset="0"/>
                <a:cs typeface="Arial" pitchFamily="34" charset="0"/>
              </a:endParaRPr>
            </a:p>
          </p:txBody>
        </p:sp>
        <p:sp>
          <p:nvSpPr>
            <p:cNvPr id="110" name="TextBox 109"/>
            <p:cNvSpPr txBox="1"/>
            <p:nvPr/>
          </p:nvSpPr>
          <p:spPr>
            <a:xfrm>
              <a:off x="811130" y="1506842"/>
              <a:ext cx="1288681" cy="596098"/>
            </a:xfrm>
            <a:prstGeom prst="rect">
              <a:avLst/>
            </a:prstGeom>
            <a:noFill/>
          </p:spPr>
          <p:txBody>
            <a:bodyPr wrap="square" rtlCol="0">
              <a:spAutoFit/>
            </a:bodyPr>
            <a:lstStyle/>
            <a:p>
              <a:pPr algn="ctr">
                <a:buClr>
                  <a:srgbClr val="540000"/>
                </a:buClr>
                <a:buSzPct val="75000"/>
              </a:pPr>
              <a:r>
                <a:rPr lang="en-GB" sz="1050" dirty="0" smtClean="0">
                  <a:solidFill>
                    <a:srgbClr val="990000"/>
                  </a:solidFill>
                </a:rPr>
                <a:t>Shower Image width</a:t>
              </a:r>
              <a:endParaRPr lang="en-GB" sz="1050" dirty="0">
                <a:solidFill>
                  <a:srgbClr val="990000"/>
                </a:solidFill>
              </a:endParaRPr>
            </a:p>
          </p:txBody>
        </p:sp>
        <p:sp>
          <p:nvSpPr>
            <p:cNvPr id="111" name="TextBox 110"/>
            <p:cNvSpPr txBox="1"/>
            <p:nvPr/>
          </p:nvSpPr>
          <p:spPr>
            <a:xfrm>
              <a:off x="4646520" y="1499323"/>
              <a:ext cx="1552277" cy="596098"/>
            </a:xfrm>
            <a:prstGeom prst="rect">
              <a:avLst/>
            </a:prstGeom>
            <a:noFill/>
          </p:spPr>
          <p:txBody>
            <a:bodyPr wrap="square" rtlCol="0">
              <a:spAutoFit/>
            </a:bodyPr>
            <a:lstStyle/>
            <a:p>
              <a:pPr algn="ctr">
                <a:buClr>
                  <a:srgbClr val="540000"/>
                </a:buClr>
                <a:buSzPct val="75000"/>
              </a:pPr>
              <a:r>
                <a:rPr lang="en-GB" sz="1050" dirty="0" smtClean="0">
                  <a:solidFill>
                    <a:srgbClr val="990000"/>
                  </a:solidFill>
                </a:rPr>
                <a:t>Shower intrinsic width</a:t>
              </a:r>
              <a:endParaRPr lang="en-GB" sz="1050" dirty="0">
                <a:solidFill>
                  <a:srgbClr val="990000"/>
                </a:solidFill>
              </a:endParaRPr>
            </a:p>
          </p:txBody>
        </p:sp>
        <p:sp>
          <p:nvSpPr>
            <p:cNvPr id="112" name="TextBox 111"/>
            <p:cNvSpPr txBox="1"/>
            <p:nvPr/>
          </p:nvSpPr>
          <p:spPr>
            <a:xfrm>
              <a:off x="2246101" y="1622432"/>
              <a:ext cx="966511" cy="364283"/>
            </a:xfrm>
            <a:prstGeom prst="rect">
              <a:avLst/>
            </a:prstGeom>
            <a:noFill/>
          </p:spPr>
          <p:txBody>
            <a:bodyPr wrap="square" rtlCol="0">
              <a:spAutoFit/>
            </a:bodyPr>
            <a:lstStyle/>
            <a:p>
              <a:pPr algn="ctr">
                <a:buClr>
                  <a:srgbClr val="540000"/>
                </a:buClr>
                <a:buSzPct val="75000"/>
              </a:pPr>
              <a:r>
                <a:rPr lang="en-GB" sz="1050" dirty="0" smtClean="0">
                  <a:solidFill>
                    <a:srgbClr val="990000"/>
                  </a:solidFill>
                </a:rPr>
                <a:t>Detector</a:t>
              </a:r>
              <a:endParaRPr lang="en-GB" sz="1050" dirty="0">
                <a:solidFill>
                  <a:srgbClr val="990000"/>
                </a:solidFill>
              </a:endParaRPr>
            </a:p>
          </p:txBody>
        </p:sp>
        <p:sp>
          <p:nvSpPr>
            <p:cNvPr id="113" name="TextBox 112"/>
            <p:cNvSpPr txBox="1"/>
            <p:nvPr/>
          </p:nvSpPr>
          <p:spPr>
            <a:xfrm>
              <a:off x="3313850" y="1624386"/>
              <a:ext cx="1230106" cy="364283"/>
            </a:xfrm>
            <a:prstGeom prst="rect">
              <a:avLst/>
            </a:prstGeom>
            <a:noFill/>
          </p:spPr>
          <p:txBody>
            <a:bodyPr wrap="square" rtlCol="0">
              <a:spAutoFit/>
            </a:bodyPr>
            <a:lstStyle/>
            <a:p>
              <a:pPr algn="ctr">
                <a:buClr>
                  <a:srgbClr val="540000"/>
                </a:buClr>
                <a:buSzPct val="75000"/>
              </a:pPr>
              <a:r>
                <a:rPr lang="en-GB" sz="1050" dirty="0" smtClean="0">
                  <a:solidFill>
                    <a:srgbClr val="990000"/>
                  </a:solidFill>
                </a:rPr>
                <a:t>Atmosphere</a:t>
              </a:r>
              <a:endParaRPr lang="en-GB" sz="1050" dirty="0">
                <a:solidFill>
                  <a:srgbClr val="990000"/>
                </a:solidFill>
              </a:endParaRPr>
            </a:p>
          </p:txBody>
        </p:sp>
        <p:pic>
          <p:nvPicPr>
            <p:cNvPr id="114"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461888" y="1646041"/>
              <a:ext cx="234306" cy="309771"/>
            </a:xfrm>
            <a:prstGeom prst="rect">
              <a:avLst/>
            </a:prstGeom>
            <a:noFill/>
          </p:spPr>
        </p:pic>
        <p:pic>
          <p:nvPicPr>
            <p:cNvPr id="115"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133262" y="1645550"/>
              <a:ext cx="234306" cy="309771"/>
            </a:xfrm>
            <a:prstGeom prst="rect">
              <a:avLst/>
            </a:prstGeom>
            <a:noFill/>
          </p:spPr>
        </p:pic>
        <p:pic>
          <p:nvPicPr>
            <p:cNvPr id="116"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041234" y="1574027"/>
              <a:ext cx="263443" cy="461487"/>
            </a:xfrm>
            <a:prstGeom prst="rect">
              <a:avLst/>
            </a:prstGeom>
            <a:noFill/>
          </p:spPr>
        </p:pic>
      </p:grpSp>
      <p:sp>
        <p:nvSpPr>
          <p:cNvPr id="67" name="Left Arrow 66"/>
          <p:cNvSpPr/>
          <p:nvPr/>
        </p:nvSpPr>
        <p:spPr>
          <a:xfrm flipH="1">
            <a:off x="1194527" y="3713080"/>
            <a:ext cx="2031111" cy="343811"/>
          </a:xfrm>
          <a:prstGeom prst="leftArrow">
            <a:avLst/>
          </a:prstGeom>
          <a:solidFill>
            <a:srgbClr val="25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p:cNvSpPr txBox="1"/>
          <p:nvPr/>
        </p:nvSpPr>
        <p:spPr>
          <a:xfrm>
            <a:off x="3403057" y="5914985"/>
            <a:ext cx="1245480" cy="523220"/>
          </a:xfrm>
          <a:prstGeom prst="rect">
            <a:avLst/>
          </a:prstGeom>
          <a:noFill/>
        </p:spPr>
        <p:txBody>
          <a:bodyPr wrap="square" rtlCol="0">
            <a:spAutoFit/>
          </a:bodyPr>
          <a:lstStyle/>
          <a:p>
            <a:pPr algn="r"/>
            <a:r>
              <a:rPr lang="en-GB" sz="1400" dirty="0" smtClean="0">
                <a:solidFill>
                  <a:schemeClr val="tx2">
                    <a:lumMod val="50000"/>
                  </a:schemeClr>
                </a:solidFill>
              </a:rPr>
              <a:t>Longitudinal </a:t>
            </a:r>
            <a:br>
              <a:rPr lang="en-GB" sz="1400" dirty="0" smtClean="0">
                <a:solidFill>
                  <a:schemeClr val="tx2">
                    <a:lumMod val="50000"/>
                  </a:schemeClr>
                </a:solidFill>
              </a:rPr>
            </a:br>
            <a:r>
              <a:rPr lang="en-GB" sz="1400" dirty="0" smtClean="0">
                <a:solidFill>
                  <a:schemeClr val="tx2">
                    <a:lumMod val="50000"/>
                  </a:schemeClr>
                </a:solidFill>
              </a:rPr>
              <a:t>profiles</a:t>
            </a:r>
            <a:endParaRPr lang="en-GB" sz="1400" dirty="0">
              <a:solidFill>
                <a:schemeClr val="tx2">
                  <a:lumMod val="50000"/>
                </a:schemeClr>
              </a:solidFill>
            </a:endParaRPr>
          </a:p>
        </p:txBody>
      </p:sp>
      <p:sp>
        <p:nvSpPr>
          <p:cNvPr id="73" name="Left Arrow 72"/>
          <p:cNvSpPr/>
          <p:nvPr/>
        </p:nvSpPr>
        <p:spPr>
          <a:xfrm rot="5400000" flipH="1">
            <a:off x="1506297" y="4327369"/>
            <a:ext cx="3996685" cy="191873"/>
          </a:xfrm>
          <a:prstGeom prst="leftArrow">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ounded Rectangle 73"/>
          <p:cNvSpPr/>
          <p:nvPr/>
        </p:nvSpPr>
        <p:spPr>
          <a:xfrm>
            <a:off x="5169231" y="3615756"/>
            <a:ext cx="3491661" cy="646301"/>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lumMod val="75000"/>
                    <a:lumOff val="25000"/>
                  </a:schemeClr>
                </a:solidFill>
                <a:latin typeface="Calibri" pitchFamily="34" charset="0"/>
                <a:cs typeface="Arial" pitchFamily="34" charset="0"/>
              </a:rPr>
              <a:t>The 3D shape is recovered in the simulation using average lateral profiles</a:t>
            </a:r>
          </a:p>
        </p:txBody>
      </p:sp>
      <p:grpSp>
        <p:nvGrpSpPr>
          <p:cNvPr id="75" name="Group 74"/>
          <p:cNvGrpSpPr/>
          <p:nvPr/>
        </p:nvGrpSpPr>
        <p:grpSpPr>
          <a:xfrm rot="20562527">
            <a:off x="-512566" y="2944277"/>
            <a:ext cx="2651500" cy="3209258"/>
            <a:chOff x="-72845" y="1706039"/>
            <a:chExt cx="3005337" cy="3637526"/>
          </a:xfrm>
        </p:grpSpPr>
        <p:sp>
          <p:nvSpPr>
            <p:cNvPr id="76" name="Teardrop 75"/>
            <p:cNvSpPr/>
            <p:nvPr/>
          </p:nvSpPr>
          <p:spPr>
            <a:xfrm rot="19570474">
              <a:off x="41122" y="3601073"/>
              <a:ext cx="2052228" cy="1742492"/>
            </a:xfrm>
            <a:prstGeom prst="teardrop">
              <a:avLst>
                <a:gd name="adj" fmla="val 200000"/>
              </a:avLst>
            </a:prstGeom>
            <a:gradFill flip="none" rotWithShape="1">
              <a:gsLst>
                <a:gs pos="0">
                  <a:srgbClr val="540000">
                    <a:alpha val="77000"/>
                  </a:srgbClr>
                </a:gs>
                <a:gs pos="68000">
                  <a:schemeClr val="accent6">
                    <a:lumMod val="50000"/>
                    <a:alpha val="25000"/>
                  </a:schemeClr>
                </a:gs>
              </a:gsLst>
              <a:lin ang="8100000" scaled="1"/>
              <a:tileRect/>
            </a:gra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Picture 3"/>
            <p:cNvPicPr>
              <a:picLocks noChangeAspect="1" noChangeArrowheads="1"/>
            </p:cNvPicPr>
            <p:nvPr/>
          </p:nvPicPr>
          <p:blipFill>
            <a:blip r:embed="rId6" cstate="print">
              <a:clrChange>
                <a:clrFrom>
                  <a:srgbClr val="FFFFFF"/>
                </a:clrFrom>
                <a:clrTo>
                  <a:srgbClr val="FFFFFF">
                    <a:alpha val="0"/>
                  </a:srgbClr>
                </a:clrTo>
              </a:clrChange>
              <a:duotone>
                <a:prstClr val="black"/>
                <a:schemeClr val="accent5">
                  <a:tint val="45000"/>
                  <a:satMod val="400000"/>
                </a:schemeClr>
              </a:duotone>
            </a:blip>
            <a:srcRect/>
            <a:stretch>
              <a:fillRect/>
            </a:stretch>
          </p:blipFill>
          <p:spPr bwMode="auto">
            <a:xfrm rot="20612892">
              <a:off x="-72845" y="1706039"/>
              <a:ext cx="3005337" cy="2379543"/>
            </a:xfrm>
            <a:prstGeom prst="rect">
              <a:avLst/>
            </a:prstGeom>
            <a:noFill/>
            <a:ln w="9525">
              <a:noFill/>
              <a:miter lim="800000"/>
              <a:headEnd/>
              <a:tailEnd/>
            </a:ln>
          </p:spPr>
        </p:pic>
        <p:sp>
          <p:nvSpPr>
            <p:cNvPr id="78" name="Teardrop 77"/>
            <p:cNvSpPr/>
            <p:nvPr/>
          </p:nvSpPr>
          <p:spPr>
            <a:xfrm rot="19760005">
              <a:off x="587154" y="3041746"/>
              <a:ext cx="1263199" cy="1072549"/>
            </a:xfrm>
            <a:prstGeom prst="teardrop">
              <a:avLst>
                <a:gd name="adj" fmla="val 200000"/>
              </a:avLst>
            </a:prstGeom>
            <a:gradFill flip="none" rotWithShape="1">
              <a:gsLst>
                <a:gs pos="0">
                  <a:schemeClr val="tx2">
                    <a:lumMod val="50000"/>
                    <a:alpha val="90000"/>
                  </a:schemeClr>
                </a:gs>
                <a:gs pos="68000">
                  <a:schemeClr val="accent1">
                    <a:lumMod val="75000"/>
                    <a:alpha val="35000"/>
                  </a:schemeClr>
                </a:gs>
              </a:gsLst>
              <a:lin ang="8100000" scaled="1"/>
              <a:tileRect/>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1" name="Rounded Rectangle 80"/>
          <p:cNvSpPr/>
          <p:nvPr/>
        </p:nvSpPr>
        <p:spPr>
          <a:xfrm>
            <a:off x="4986391" y="2451803"/>
            <a:ext cx="3857342" cy="1130923"/>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rgbClr val="800000"/>
                </a:solidFill>
                <a:latin typeface="Calibri" pitchFamily="34" charset="0"/>
                <a:cs typeface="Arial" pitchFamily="34" charset="0"/>
              </a:rPr>
              <a:t>In the standard Auger framework</a:t>
            </a:r>
          </a:p>
          <a:p>
            <a:pPr lvl="0" algn="ctr"/>
            <a:r>
              <a:rPr lang="en-GB" sz="1200" dirty="0" smtClean="0">
                <a:solidFill>
                  <a:srgbClr val="800000"/>
                </a:solidFill>
                <a:latin typeface="Calibri" pitchFamily="34" charset="0"/>
                <a:cs typeface="Arial" pitchFamily="34" charset="0"/>
              </a:rPr>
              <a:t>(for simulation and reconstruction)</a:t>
            </a:r>
          </a:p>
        </p:txBody>
      </p:sp>
      <p:sp>
        <p:nvSpPr>
          <p:cNvPr id="79" name="Rectangle 78"/>
          <p:cNvSpPr/>
          <p:nvPr/>
        </p:nvSpPr>
        <p:spPr>
          <a:xfrm rot="16200000">
            <a:off x="3445967" y="2579246"/>
            <a:ext cx="313393" cy="687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a:off x="1093177" y="2748649"/>
            <a:ext cx="3611010" cy="1077218"/>
          </a:xfrm>
          <a:prstGeom prst="rect">
            <a:avLst/>
          </a:prstGeom>
          <a:noFill/>
        </p:spPr>
        <p:txBody>
          <a:bodyPr wrap="square" rtlCol="0">
            <a:spAutoFit/>
          </a:bodyPr>
          <a:lstStyle/>
          <a:p>
            <a:pPr lvl="0">
              <a:buClr>
                <a:srgbClr val="254159"/>
              </a:buClr>
              <a:buSzPct val="75000"/>
            </a:pPr>
            <a:r>
              <a:rPr lang="en-GB" sz="1600" b="1" dirty="0">
                <a:solidFill>
                  <a:srgbClr val="44546A">
                    <a:lumMod val="50000"/>
                  </a:srgbClr>
                </a:solidFill>
              </a:rPr>
              <a:t>We generate the air </a:t>
            </a:r>
            <a:r>
              <a:rPr lang="en-GB" sz="1600" b="1" dirty="0" smtClean="0">
                <a:solidFill>
                  <a:srgbClr val="44546A">
                    <a:lumMod val="50000"/>
                  </a:srgbClr>
                </a:solidFill>
              </a:rPr>
              <a:t>showers</a:t>
            </a:r>
          </a:p>
          <a:p>
            <a:pPr lvl="0">
              <a:buClr>
                <a:srgbClr val="254159"/>
              </a:buClr>
              <a:buSzPct val="75000"/>
            </a:pPr>
            <a:r>
              <a:rPr lang="en-GB" sz="1600" b="1" dirty="0" smtClean="0">
                <a:solidFill>
                  <a:srgbClr val="44546A">
                    <a:lumMod val="50000"/>
                  </a:srgbClr>
                </a:solidFill>
              </a:rPr>
              <a:t>(CORSIKA, SENECA…)</a:t>
            </a:r>
            <a:endParaRPr lang="en-GB" sz="1600" b="1" dirty="0">
              <a:solidFill>
                <a:srgbClr val="44546A">
                  <a:lumMod val="50000"/>
                </a:srgbClr>
              </a:solidFill>
            </a:endParaRPr>
          </a:p>
          <a:p>
            <a:r>
              <a:rPr lang="en-GB" sz="1600" dirty="0" smtClean="0">
                <a:solidFill>
                  <a:schemeClr val="tx2">
                    <a:lumMod val="50000"/>
                  </a:schemeClr>
                </a:solidFill>
              </a:rPr>
              <a:t>All information</a:t>
            </a:r>
            <a:br>
              <a:rPr lang="en-GB" sz="1600" dirty="0" smtClean="0">
                <a:solidFill>
                  <a:schemeClr val="tx2">
                    <a:lumMod val="50000"/>
                  </a:schemeClr>
                </a:solidFill>
              </a:rPr>
            </a:br>
            <a:r>
              <a:rPr lang="en-GB" sz="1600" dirty="0" smtClean="0">
                <a:solidFill>
                  <a:schemeClr val="tx2">
                    <a:lumMod val="50000"/>
                  </a:schemeClr>
                </a:solidFill>
              </a:rPr>
              <a:t>is projected into a line</a:t>
            </a:r>
            <a:endParaRPr lang="en-GB" sz="1600" dirty="0">
              <a:solidFill>
                <a:schemeClr val="tx2">
                  <a:lumMod val="50000"/>
                </a:schemeClr>
              </a:solidFill>
            </a:endParaRPr>
          </a:p>
        </p:txBody>
      </p:sp>
      <p:pic>
        <p:nvPicPr>
          <p:cNvPr id="70" name="Picture 69" descr="C:\Users\João\Desktop\Thesis\Thesis\Mathematic\GHex.jpg"/>
          <p:cNvPicPr>
            <a:picLocks noChangeAspect="1" noChangeArrowheads="1"/>
          </p:cNvPicPr>
          <p:nvPr/>
        </p:nvPicPr>
        <p:blipFill>
          <a:blip r:embed="rId7" cstate="print"/>
          <a:srcRect/>
          <a:stretch>
            <a:fillRect/>
          </a:stretch>
        </p:blipFill>
        <p:spPr bwMode="auto">
          <a:xfrm rot="5400000">
            <a:off x="2670951" y="3699005"/>
            <a:ext cx="2870728" cy="1003131"/>
          </a:xfrm>
          <a:prstGeom prst="rect">
            <a:avLst/>
          </a:prstGeom>
          <a:noFill/>
          <a:effectLst>
            <a:outerShdw blurRad="368300" dir="15480000" kx="-1200000" algn="bl" rotWithShape="0">
              <a:prstClr val="black">
                <a:alpha val="32000"/>
              </a:prstClr>
            </a:outerShdw>
          </a:effectLst>
        </p:spPr>
      </p:pic>
      <p:sp>
        <p:nvSpPr>
          <p:cNvPr id="80" name="Rounded Rectangle 79"/>
          <p:cNvSpPr/>
          <p:nvPr/>
        </p:nvSpPr>
        <p:spPr>
          <a:xfrm>
            <a:off x="1093177" y="1630785"/>
            <a:ext cx="7061208" cy="454226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Calibri" pitchFamily="34" charset="0"/>
                <a:cs typeface="Arial" pitchFamily="34" charset="0"/>
              </a:rPr>
              <a:t>We should have a 3D simulation of the shower</a:t>
            </a:r>
          </a:p>
          <a:p>
            <a:pPr algn="ctr"/>
            <a:r>
              <a:rPr lang="en-US" sz="1400" dirty="0" smtClean="0">
                <a:solidFill>
                  <a:schemeClr val="bg1"/>
                </a:solidFill>
                <a:latin typeface="Calibri" pitchFamily="34" charset="0"/>
                <a:cs typeface="Arial" pitchFamily="34" charset="0"/>
              </a:rPr>
              <a:t>Separate the several effects on the camera image</a:t>
            </a:r>
          </a:p>
          <a:p>
            <a:pPr algn="ctr"/>
            <a:endParaRPr lang="en-US" sz="2400" dirty="0" smtClean="0">
              <a:solidFill>
                <a:schemeClr val="bg1"/>
              </a:solidFill>
              <a:latin typeface="Calibri" pitchFamily="34" charset="0"/>
              <a:cs typeface="Arial" pitchFamily="34" charset="0"/>
            </a:endParaRPr>
          </a:p>
          <a:p>
            <a:pPr algn="ctr"/>
            <a:r>
              <a:rPr lang="en-US" sz="2400" dirty="0" smtClean="0">
                <a:solidFill>
                  <a:schemeClr val="bg1"/>
                </a:solidFill>
                <a:latin typeface="Calibri" pitchFamily="34" charset="0"/>
                <a:cs typeface="Arial" pitchFamily="34" charset="0"/>
              </a:rPr>
              <a:t>It is a fundamental step to implement a </a:t>
            </a:r>
          </a:p>
          <a:p>
            <a:pPr algn="ctr"/>
            <a:r>
              <a:rPr lang="en-US" sz="2400" dirty="0">
                <a:solidFill>
                  <a:schemeClr val="bg1"/>
                </a:solidFill>
                <a:latin typeface="Calibri" pitchFamily="34" charset="0"/>
                <a:cs typeface="Arial" pitchFamily="34" charset="0"/>
              </a:rPr>
              <a:t>f</a:t>
            </a:r>
            <a:r>
              <a:rPr lang="en-US" sz="2400" dirty="0" smtClean="0">
                <a:solidFill>
                  <a:schemeClr val="bg1"/>
                </a:solidFill>
                <a:latin typeface="Calibri" pitchFamily="34" charset="0"/>
                <a:cs typeface="Arial" pitchFamily="34" charset="0"/>
              </a:rPr>
              <a:t>ull 3D </a:t>
            </a:r>
            <a:r>
              <a:rPr lang="en-US" sz="2400" dirty="0" smtClean="0">
                <a:solidFill>
                  <a:schemeClr val="bg1"/>
                </a:solidFill>
                <a:latin typeface="Calibri" pitchFamily="34" charset="0"/>
                <a:cs typeface="Arial" pitchFamily="34" charset="0"/>
              </a:rPr>
              <a:t>reconstruction</a:t>
            </a:r>
          </a:p>
          <a:p>
            <a:pPr algn="ctr"/>
            <a:endParaRPr lang="en-US" sz="2400" dirty="0">
              <a:solidFill>
                <a:schemeClr val="bg1"/>
              </a:solidFill>
              <a:latin typeface="Calibri" pitchFamily="34" charset="0"/>
              <a:cs typeface="Arial" pitchFamily="34" charset="0"/>
            </a:endParaRPr>
          </a:p>
          <a:p>
            <a:pPr algn="ctr"/>
            <a:r>
              <a:rPr lang="en-US" sz="1400" dirty="0" smtClean="0">
                <a:solidFill>
                  <a:schemeClr val="bg1"/>
                </a:solidFill>
                <a:latin typeface="Calibri" pitchFamily="34" charset="0"/>
                <a:cs typeface="Arial" pitchFamily="34" charset="0"/>
              </a:rPr>
              <a:t>(2</a:t>
            </a:r>
            <a:r>
              <a:rPr lang="en-US" sz="1400" baseline="30000" dirty="0" smtClean="0">
                <a:solidFill>
                  <a:schemeClr val="bg1"/>
                </a:solidFill>
                <a:latin typeface="Calibri" pitchFamily="34" charset="0"/>
                <a:cs typeface="Arial" pitchFamily="34" charset="0"/>
              </a:rPr>
              <a:t>nd</a:t>
            </a:r>
            <a:r>
              <a:rPr lang="en-US" sz="1400" dirty="0" smtClean="0">
                <a:solidFill>
                  <a:schemeClr val="bg1"/>
                </a:solidFill>
                <a:latin typeface="Calibri" pitchFamily="34" charset="0"/>
                <a:cs typeface="Arial" pitchFamily="34" charset="0"/>
              </a:rPr>
              <a:t> part of the presentation)</a:t>
            </a:r>
            <a:endParaRPr lang="en-US" sz="1200" dirty="0" smtClean="0">
              <a:solidFill>
                <a:schemeClr val="bg1"/>
              </a:solidFill>
              <a:latin typeface="Calibri" pitchFamily="34" charset="0"/>
              <a:cs typeface="Arial" pitchFamily="34" charset="0"/>
            </a:endParaRPr>
          </a:p>
        </p:txBody>
      </p:sp>
    </p:spTree>
    <p:extLst>
      <p:ext uri="{BB962C8B-B14F-4D97-AF65-F5344CB8AC3E}">
        <p14:creationId xmlns:p14="http://schemas.microsoft.com/office/powerpoint/2010/main" val="408644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49" presetClass="path" presetSubtype="0" accel="50000" decel="50000" fill="hold" nodeType="withEffect">
                                  <p:stCondLst>
                                    <p:cond delay="0"/>
                                  </p:stCondLst>
                                  <p:childTnLst>
                                    <p:animMotion origin="layout" path="M -0.20399 -0.01528 L -3.61111E-6 -2.59259E-6 " pathEditMode="relative" rAng="0" ptsTypes="AA">
                                      <p:cBhvr>
                                        <p:cTn id="11" dur="500" fill="hold"/>
                                        <p:tgtEl>
                                          <p:spTgt spid="3"/>
                                        </p:tgtEl>
                                        <p:attrNameLst>
                                          <p:attrName>ppt_x</p:attrName>
                                          <p:attrName>ppt_y</p:attrName>
                                        </p:attrNameLst>
                                      </p:cBhvr>
                                      <p:rCtr x="10365" y="486"/>
                                    </p:animMotion>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grpId="0" nodeType="clickEffect">
                                  <p:stCondLst>
                                    <p:cond delay="0"/>
                                  </p:stCondLst>
                                  <p:childTnLst>
                                    <p:set>
                                      <p:cBhvr>
                                        <p:cTn id="15" dur="1" fill="hold">
                                          <p:stCondLst>
                                            <p:cond delay="0"/>
                                          </p:stCondLst>
                                        </p:cTn>
                                        <p:tgtEl>
                                          <p:spTgt spid="67"/>
                                        </p:tgtEl>
                                        <p:attrNameLst>
                                          <p:attrName>style.visibility</p:attrName>
                                        </p:attrNameLst>
                                      </p:cBhvr>
                                      <p:to>
                                        <p:strVal val="visible"/>
                                      </p:to>
                                    </p:set>
                                    <p:anim calcmode="lin" valueType="num">
                                      <p:cBhvr additive="base">
                                        <p:cTn id="16" dur="300"/>
                                        <p:tgtEl>
                                          <p:spTgt spid="67"/>
                                        </p:tgtEl>
                                        <p:attrNameLst>
                                          <p:attrName>ppt_x</p:attrName>
                                        </p:attrNameLst>
                                      </p:cBhvr>
                                      <p:tavLst>
                                        <p:tav tm="0">
                                          <p:val>
                                            <p:strVal val="#ppt_x-#ppt_w*1.125000"/>
                                          </p:val>
                                        </p:tav>
                                        <p:tav tm="100000">
                                          <p:val>
                                            <p:strVal val="#ppt_x"/>
                                          </p:val>
                                        </p:tav>
                                      </p:tavLst>
                                    </p:anim>
                                    <p:animEffect transition="in" filter="wipe(right)">
                                      <p:cBhvr>
                                        <p:cTn id="17" dur="300"/>
                                        <p:tgtEl>
                                          <p:spTgt spid="67"/>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68"/>
                                        </p:tgtEl>
                                        <p:attrNameLst>
                                          <p:attrName>style.visibility</p:attrName>
                                        </p:attrNameLst>
                                      </p:cBhvr>
                                      <p:to>
                                        <p:strVal val="visible"/>
                                      </p:to>
                                    </p:set>
                                    <p:anim calcmode="lin" valueType="num">
                                      <p:cBhvr additive="base">
                                        <p:cTn id="20" dur="300"/>
                                        <p:tgtEl>
                                          <p:spTgt spid="68"/>
                                        </p:tgtEl>
                                        <p:attrNameLst>
                                          <p:attrName>ppt_x</p:attrName>
                                        </p:attrNameLst>
                                      </p:cBhvr>
                                      <p:tavLst>
                                        <p:tav tm="0">
                                          <p:val>
                                            <p:strVal val="#ppt_x-#ppt_w*1.125000"/>
                                          </p:val>
                                        </p:tav>
                                        <p:tav tm="100000">
                                          <p:val>
                                            <p:strVal val="#ppt_x"/>
                                          </p:val>
                                        </p:tav>
                                      </p:tavLst>
                                    </p:anim>
                                    <p:animEffect transition="in" filter="wipe(right)">
                                      <p:cBhvr>
                                        <p:cTn id="21" dur="300"/>
                                        <p:tgtEl>
                                          <p:spTgt spid="68"/>
                                        </p:tgtEl>
                                      </p:cBhvr>
                                    </p:animEffect>
                                  </p:childTnLst>
                                </p:cTn>
                              </p:par>
                              <p:par>
                                <p:cTn id="22" presetID="1" presetClass="entr" presetSubtype="0"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childTnLst>
                                </p:cTn>
                              </p:par>
                              <p:par>
                                <p:cTn id="24" presetID="12" presetClass="entr" presetSubtype="2" fill="hold" grpId="0" nodeType="with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slide(fromRight)">
                                      <p:cBhvr>
                                        <p:cTn id="26" dur="300"/>
                                        <p:tgtEl>
                                          <p:spTgt spid="72"/>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anim calcmode="lin" valueType="num">
                                      <p:cBhvr additive="base">
                                        <p:cTn id="29" dur="300"/>
                                        <p:tgtEl>
                                          <p:spTgt spid="73"/>
                                        </p:tgtEl>
                                        <p:attrNameLst>
                                          <p:attrName>ppt_y</p:attrName>
                                        </p:attrNameLst>
                                      </p:cBhvr>
                                      <p:tavLst>
                                        <p:tav tm="0">
                                          <p:val>
                                            <p:strVal val="#ppt_y-#ppt_h*1.125000"/>
                                          </p:val>
                                        </p:tav>
                                        <p:tav tm="100000">
                                          <p:val>
                                            <p:strVal val="#ppt_y"/>
                                          </p:val>
                                        </p:tav>
                                      </p:tavLst>
                                    </p:anim>
                                    <p:animEffect transition="in" filter="wipe(down)">
                                      <p:cBhvr>
                                        <p:cTn id="30" dur="3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22" presetClass="entr" presetSubtype="1" fill="hold" nodeType="withEffect">
                                  <p:stCondLst>
                                    <p:cond delay="500"/>
                                  </p:stCondLst>
                                  <p:childTnLst>
                                    <p:set>
                                      <p:cBhvr>
                                        <p:cTn id="40" dur="1" fill="hold">
                                          <p:stCondLst>
                                            <p:cond delay="0"/>
                                          </p:stCondLst>
                                        </p:cTn>
                                        <p:tgtEl>
                                          <p:spTgt spid="75"/>
                                        </p:tgtEl>
                                        <p:attrNameLst>
                                          <p:attrName>style.visibility</p:attrName>
                                        </p:attrNameLst>
                                      </p:cBhvr>
                                      <p:to>
                                        <p:strVal val="visible"/>
                                      </p:to>
                                    </p:set>
                                    <p:animEffect transition="in" filter="wipe(up)">
                                      <p:cBhvr>
                                        <p:cTn id="41" dur="500"/>
                                        <p:tgtEl>
                                          <p:spTgt spid="7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2" grpId="0"/>
      <p:bldP spid="73" grpId="0" animBg="1"/>
      <p:bldP spid="74" grpId="0" animBg="1"/>
      <p:bldP spid="81" grpId="0" animBg="1"/>
      <p:bldP spid="68" grpId="0"/>
      <p:bldP spid="8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70</a:t>
            </a:fld>
            <a:endParaRPr lang="en-US" dirty="0"/>
          </a:p>
        </p:txBody>
      </p:sp>
      <p:pic>
        <p:nvPicPr>
          <p:cNvPr id="5" name="Picture 4"/>
          <p:cNvPicPr>
            <a:picLocks noChangeAspect="1"/>
          </p:cNvPicPr>
          <p:nvPr/>
        </p:nvPicPr>
        <p:blipFill>
          <a:blip r:embed="rId3"/>
          <a:stretch>
            <a:fillRect/>
          </a:stretch>
        </p:blipFill>
        <p:spPr>
          <a:xfrm>
            <a:off x="835362" y="897839"/>
            <a:ext cx="7400251" cy="4229201"/>
          </a:xfrm>
          <a:prstGeom prst="rect">
            <a:avLst/>
          </a:prstGeom>
        </p:spPr>
      </p:pic>
    </p:spTree>
    <p:extLst>
      <p:ext uri="{BB962C8B-B14F-4D97-AF65-F5344CB8AC3E}">
        <p14:creationId xmlns:p14="http://schemas.microsoft.com/office/powerpoint/2010/main" val="24911833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14:m>
                  <m:oMathPara xmlns:m="http://schemas.openxmlformats.org/officeDocument/2006/math">
                    <m:oMathParaPr>
                      <m:jc m:val="centerGroup"/>
                    </m:oMathParaPr>
                    <m:oMath xmlns:m="http://schemas.openxmlformats.org/officeDocument/2006/math">
                      <m:sSubSup>
                        <m:sSubSupPr>
                          <m:ctrlPr>
                            <a:rPr lang="pt-PT" b="0" i="1" smtClean="0">
                              <a:latin typeface="Cambria Math" panose="02040503050406030204" pitchFamily="18" charset="0"/>
                            </a:rPr>
                          </m:ctrlPr>
                        </m:sSubSupPr>
                        <m:e>
                          <m:r>
                            <a:rPr lang="pt-PT" b="0" i="1" smtClean="0">
                              <a:latin typeface="Cambria Math" panose="02040503050406030204" pitchFamily="18" charset="0"/>
                            </a:rPr>
                            <m:t>𝑋</m:t>
                          </m:r>
                        </m:e>
                        <m:sub>
                          <m:r>
                            <a:rPr lang="pt-PT" b="0" i="1" smtClean="0">
                              <a:latin typeface="Cambria Math" panose="02040503050406030204" pitchFamily="18" charset="0"/>
                            </a:rPr>
                            <m:t>𝑚𝑎𝑥</m:t>
                          </m:r>
                        </m:sub>
                        <m:sup>
                          <m:r>
                            <a:rPr lang="pt-PT" b="0" i="1" smtClean="0">
                              <a:latin typeface="Cambria Math" panose="02040503050406030204" pitchFamily="18" charset="0"/>
                            </a:rPr>
                            <m:t>𝜇</m:t>
                          </m:r>
                        </m:sup>
                      </m:sSubSup>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71</a:t>
            </a:fld>
            <a:endParaRPr lang="en-US" dirty="0"/>
          </a:p>
        </p:txBody>
      </p:sp>
      <p:pic>
        <p:nvPicPr>
          <p:cNvPr id="5" name="Picture 4"/>
          <p:cNvPicPr>
            <a:picLocks noChangeAspect="1"/>
          </p:cNvPicPr>
          <p:nvPr/>
        </p:nvPicPr>
        <p:blipFill>
          <a:blip r:embed="rId4"/>
          <a:stretch>
            <a:fillRect/>
          </a:stretch>
        </p:blipFill>
        <p:spPr>
          <a:xfrm>
            <a:off x="684525" y="1054458"/>
            <a:ext cx="7701926" cy="2547610"/>
          </a:xfrm>
          <a:prstGeom prst="rect">
            <a:avLst/>
          </a:prstGeom>
        </p:spPr>
      </p:pic>
      <p:pic>
        <p:nvPicPr>
          <p:cNvPr id="6" name="Picture 5"/>
          <p:cNvPicPr>
            <a:picLocks noChangeAspect="1"/>
          </p:cNvPicPr>
          <p:nvPr/>
        </p:nvPicPr>
        <p:blipFill>
          <a:blip r:embed="rId5"/>
          <a:stretch>
            <a:fillRect/>
          </a:stretch>
        </p:blipFill>
        <p:spPr>
          <a:xfrm>
            <a:off x="468313" y="3862420"/>
            <a:ext cx="6106501" cy="2425000"/>
          </a:xfrm>
          <a:prstGeom prst="rect">
            <a:avLst/>
          </a:prstGeom>
        </p:spPr>
      </p:pic>
    </p:spTree>
    <p:extLst>
      <p:ext uri="{BB962C8B-B14F-4D97-AF65-F5344CB8AC3E}">
        <p14:creationId xmlns:p14="http://schemas.microsoft.com/office/powerpoint/2010/main" val="36591910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72</a:t>
            </a:fld>
            <a:endParaRPr lang="en-US" dirty="0"/>
          </a:p>
        </p:txBody>
      </p:sp>
      <p:pic>
        <p:nvPicPr>
          <p:cNvPr id="5" name="Picture 4"/>
          <p:cNvPicPr>
            <a:picLocks noChangeAspect="1"/>
          </p:cNvPicPr>
          <p:nvPr/>
        </p:nvPicPr>
        <p:blipFill>
          <a:blip r:embed="rId3"/>
          <a:stretch>
            <a:fillRect/>
          </a:stretch>
        </p:blipFill>
        <p:spPr>
          <a:xfrm>
            <a:off x="1439217" y="1153791"/>
            <a:ext cx="2872125" cy="2509067"/>
          </a:xfrm>
          <a:prstGeom prst="rect">
            <a:avLst/>
          </a:prstGeom>
        </p:spPr>
      </p:pic>
      <p:pic>
        <p:nvPicPr>
          <p:cNvPr id="6" name="Picture 5"/>
          <p:cNvPicPr>
            <a:picLocks noChangeAspect="1"/>
          </p:cNvPicPr>
          <p:nvPr/>
        </p:nvPicPr>
        <p:blipFill>
          <a:blip r:embed="rId4"/>
          <a:stretch>
            <a:fillRect/>
          </a:stretch>
        </p:blipFill>
        <p:spPr>
          <a:xfrm>
            <a:off x="4535488" y="1218458"/>
            <a:ext cx="2561625" cy="2444400"/>
          </a:xfrm>
          <a:prstGeom prst="rect">
            <a:avLst/>
          </a:prstGeom>
        </p:spPr>
      </p:pic>
      <p:pic>
        <p:nvPicPr>
          <p:cNvPr id="7" name="Picture 6"/>
          <p:cNvPicPr>
            <a:picLocks noChangeAspect="1"/>
          </p:cNvPicPr>
          <p:nvPr/>
        </p:nvPicPr>
        <p:blipFill>
          <a:blip r:embed="rId5"/>
          <a:stretch>
            <a:fillRect/>
          </a:stretch>
        </p:blipFill>
        <p:spPr>
          <a:xfrm>
            <a:off x="1317297" y="4124288"/>
            <a:ext cx="2768625" cy="2450867"/>
          </a:xfrm>
          <a:prstGeom prst="rect">
            <a:avLst/>
          </a:prstGeom>
        </p:spPr>
      </p:pic>
      <p:pic>
        <p:nvPicPr>
          <p:cNvPr id="8" name="Picture 7"/>
          <p:cNvPicPr>
            <a:picLocks noChangeAspect="1"/>
          </p:cNvPicPr>
          <p:nvPr/>
        </p:nvPicPr>
        <p:blipFill>
          <a:blip r:embed="rId6"/>
          <a:stretch>
            <a:fillRect/>
          </a:stretch>
        </p:blipFill>
        <p:spPr>
          <a:xfrm>
            <a:off x="4311342" y="4084497"/>
            <a:ext cx="2785771" cy="2410356"/>
          </a:xfrm>
          <a:prstGeom prst="rect">
            <a:avLst/>
          </a:prstGeom>
        </p:spPr>
      </p:pic>
    </p:spTree>
    <p:extLst>
      <p:ext uri="{BB962C8B-B14F-4D97-AF65-F5344CB8AC3E}">
        <p14:creationId xmlns:p14="http://schemas.microsoft.com/office/powerpoint/2010/main" val="29035682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73</a:t>
            </a:fld>
            <a:endParaRPr lang="en-US" dirty="0"/>
          </a:p>
        </p:txBody>
      </p:sp>
      <p:pic>
        <p:nvPicPr>
          <p:cNvPr id="5" name="Picture 4"/>
          <p:cNvPicPr>
            <a:picLocks noChangeAspect="1"/>
          </p:cNvPicPr>
          <p:nvPr/>
        </p:nvPicPr>
        <p:blipFill>
          <a:blip r:embed="rId3"/>
          <a:stretch>
            <a:fillRect/>
          </a:stretch>
        </p:blipFill>
        <p:spPr>
          <a:xfrm>
            <a:off x="1078537" y="4122385"/>
            <a:ext cx="3336651" cy="2332597"/>
          </a:xfrm>
          <a:prstGeom prst="rect">
            <a:avLst/>
          </a:prstGeom>
        </p:spPr>
      </p:pic>
      <p:pic>
        <p:nvPicPr>
          <p:cNvPr id="6" name="Picture 5"/>
          <p:cNvPicPr>
            <a:picLocks noChangeAspect="1"/>
          </p:cNvPicPr>
          <p:nvPr/>
        </p:nvPicPr>
        <p:blipFill>
          <a:blip r:embed="rId4"/>
          <a:stretch>
            <a:fillRect/>
          </a:stretch>
        </p:blipFill>
        <p:spPr>
          <a:xfrm>
            <a:off x="705988" y="1155647"/>
            <a:ext cx="3829500" cy="2935867"/>
          </a:xfrm>
          <a:prstGeom prst="rect">
            <a:avLst/>
          </a:prstGeom>
        </p:spPr>
      </p:pic>
      <p:pic>
        <p:nvPicPr>
          <p:cNvPr id="7" name="Picture 6"/>
          <p:cNvPicPr>
            <a:picLocks noChangeAspect="1"/>
          </p:cNvPicPr>
          <p:nvPr/>
        </p:nvPicPr>
        <p:blipFill>
          <a:blip r:embed="rId5"/>
          <a:stretch>
            <a:fillRect/>
          </a:stretch>
        </p:blipFill>
        <p:spPr>
          <a:xfrm>
            <a:off x="4535488" y="1124776"/>
            <a:ext cx="3519000" cy="2955267"/>
          </a:xfrm>
          <a:prstGeom prst="rect">
            <a:avLst/>
          </a:prstGeom>
        </p:spPr>
      </p:pic>
    </p:spTree>
    <p:extLst>
      <p:ext uri="{BB962C8B-B14F-4D97-AF65-F5344CB8AC3E}">
        <p14:creationId xmlns:p14="http://schemas.microsoft.com/office/powerpoint/2010/main" val="22430789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Muonic</a:t>
            </a:r>
            <a:r>
              <a:rPr lang="en-US" dirty="0" smtClean="0"/>
              <a:t> contribution </a:t>
            </a:r>
            <a:r>
              <a:rPr lang="en-US" dirty="0"/>
              <a:t>in hybrid events</a:t>
            </a:r>
          </a:p>
        </p:txBody>
      </p:sp>
      <p:sp>
        <p:nvSpPr>
          <p:cNvPr id="4" name="Slide Number Placeholder 3"/>
          <p:cNvSpPr>
            <a:spLocks noGrp="1"/>
          </p:cNvSpPr>
          <p:nvPr>
            <p:ph type="sldNum" sz="quarter" idx="12"/>
          </p:nvPr>
        </p:nvSpPr>
        <p:spPr/>
        <p:txBody>
          <a:bodyPr/>
          <a:lstStyle/>
          <a:p>
            <a:fld id="{8745C66F-FC7B-4C52-931F-EAABACA1CBDF}" type="slidenum">
              <a:rPr lang="en-US" smtClean="0"/>
              <a:pPr/>
              <a:t>74</a:t>
            </a:fld>
            <a:endParaRPr lang="en-US" dirty="0"/>
          </a:p>
        </p:txBody>
      </p:sp>
      <p:pic>
        <p:nvPicPr>
          <p:cNvPr id="5" name="Picture 4"/>
          <p:cNvPicPr>
            <a:picLocks noChangeAspect="1"/>
          </p:cNvPicPr>
          <p:nvPr/>
        </p:nvPicPr>
        <p:blipFill>
          <a:blip r:embed="rId3"/>
          <a:stretch>
            <a:fillRect/>
          </a:stretch>
        </p:blipFill>
        <p:spPr>
          <a:xfrm>
            <a:off x="5036029" y="1312829"/>
            <a:ext cx="3607733" cy="2424261"/>
          </a:xfrm>
          <a:prstGeom prst="rect">
            <a:avLst/>
          </a:prstGeom>
        </p:spPr>
      </p:pic>
      <p:pic>
        <p:nvPicPr>
          <p:cNvPr id="6" name="Picture 5"/>
          <p:cNvPicPr>
            <a:picLocks noChangeAspect="1"/>
          </p:cNvPicPr>
          <p:nvPr/>
        </p:nvPicPr>
        <p:blipFill>
          <a:blip r:embed="rId4"/>
          <a:stretch>
            <a:fillRect/>
          </a:stretch>
        </p:blipFill>
        <p:spPr>
          <a:xfrm>
            <a:off x="5056879" y="4107353"/>
            <a:ext cx="3593695" cy="2526003"/>
          </a:xfrm>
          <a:prstGeom prst="rect">
            <a:avLst/>
          </a:prstGeom>
        </p:spPr>
      </p:pic>
      <p:sp>
        <p:nvSpPr>
          <p:cNvPr id="8" name="TextBox 7"/>
          <p:cNvSpPr txBox="1"/>
          <p:nvPr/>
        </p:nvSpPr>
        <p:spPr>
          <a:xfrm>
            <a:off x="614863" y="4398536"/>
            <a:ext cx="4421165" cy="1323439"/>
          </a:xfrm>
          <a:prstGeom prst="rect">
            <a:avLst/>
          </a:prstGeom>
          <a:noFill/>
        </p:spPr>
        <p:txBody>
          <a:bodyPr wrap="square" rtlCol="0">
            <a:spAutoFit/>
          </a:bodyPr>
          <a:lstStyle/>
          <a:p>
            <a:r>
              <a:rPr lang="en-GB" sz="1600" b="1" u="sng" dirty="0">
                <a:solidFill>
                  <a:srgbClr val="C00000"/>
                </a:solidFill>
              </a:rPr>
              <a:t>Idea: </a:t>
            </a:r>
            <a:r>
              <a:rPr lang="en-GB" sz="1600" dirty="0">
                <a:solidFill>
                  <a:srgbClr val="C00000"/>
                </a:solidFill>
              </a:rPr>
              <a:t>Re-simulate measured hybrid </a:t>
            </a:r>
            <a:r>
              <a:rPr lang="en-GB" sz="1600" dirty="0" smtClean="0">
                <a:solidFill>
                  <a:srgbClr val="C00000"/>
                </a:solidFill>
              </a:rPr>
              <a:t>events(FD+SD)</a:t>
            </a:r>
            <a:endParaRPr lang="en-GB" sz="1600" dirty="0">
              <a:solidFill>
                <a:srgbClr val="C00000"/>
              </a:solidFill>
            </a:endParaRPr>
          </a:p>
          <a:p>
            <a:r>
              <a:rPr lang="en-GB" sz="1600" dirty="0"/>
              <a:t>● Match longitudinal FD light profile</a:t>
            </a:r>
          </a:p>
          <a:p>
            <a:r>
              <a:rPr lang="en-GB" sz="1600" dirty="0"/>
              <a:t>● Rescale ground signal to match SD data</a:t>
            </a:r>
          </a:p>
          <a:p>
            <a:r>
              <a:rPr lang="en-GB" sz="1600" dirty="0"/>
              <a:t>● Contributions of EM and </a:t>
            </a:r>
            <a:r>
              <a:rPr lang="en-GB" sz="1600" dirty="0" err="1"/>
              <a:t>muon</a:t>
            </a:r>
            <a:r>
              <a:rPr lang="en-GB" sz="1600" dirty="0"/>
              <a:t> </a:t>
            </a:r>
            <a:r>
              <a:rPr lang="en-GB" sz="1600" dirty="0" smtClean="0"/>
              <a:t>component vary </a:t>
            </a:r>
            <a:r>
              <a:rPr lang="en-GB" sz="1600" dirty="0"/>
              <a:t>with zenith angle</a:t>
            </a:r>
            <a:endParaRPr lang="en-US" sz="1600" dirty="0"/>
          </a:p>
        </p:txBody>
      </p:sp>
      <mc:AlternateContent xmlns:mc="http://schemas.openxmlformats.org/markup-compatibility/2006" xmlns:a14="http://schemas.microsoft.com/office/drawing/2010/main">
        <mc:Choice Requires="a14">
          <p:sp>
            <p:nvSpPr>
              <p:cNvPr id="9" name="TextBox 8"/>
              <p:cNvSpPr txBox="1"/>
              <p:nvPr/>
            </p:nvSpPr>
            <p:spPr>
              <a:xfrm>
                <a:off x="1074934" y="5865991"/>
                <a:ext cx="2567177"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𝑟𝑒𝑠𝑐</m:t>
                          </m:r>
                        </m:sub>
                      </m:sSub>
                      <m:r>
                        <a:rPr lang="pt-PT" b="0" i="1" smtClean="0">
                          <a:latin typeface="Cambria Math" panose="02040503050406030204" pitchFamily="18" charset="0"/>
                        </a:rPr>
                        <m:t>=</m:t>
                      </m:r>
                      <m:sSub>
                        <m:sSubPr>
                          <m:ctrlPr>
                            <a:rPr lang="pt-PT" b="0" i="1" smtClean="0">
                              <a:latin typeface="Cambria Math" panose="02040503050406030204" pitchFamily="18" charset="0"/>
                            </a:rPr>
                          </m:ctrlPr>
                        </m:sSubPr>
                        <m:e>
                          <m:r>
                            <a:rPr lang="pt-PT" b="0" i="1" smtClean="0">
                              <a:latin typeface="Cambria Math" panose="02040503050406030204" pitchFamily="18" charset="0"/>
                            </a:rPr>
                            <m:t>𝑅</m:t>
                          </m:r>
                        </m:e>
                        <m:sub>
                          <m:r>
                            <a:rPr lang="pt-PT" b="0" i="1" smtClean="0">
                              <a:latin typeface="Cambria Math" panose="02040503050406030204" pitchFamily="18" charset="0"/>
                            </a:rPr>
                            <m:t>𝐸</m:t>
                          </m:r>
                        </m:sub>
                      </m:sSub>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𝐸𝑀</m:t>
                          </m:r>
                        </m:sub>
                      </m:sSub>
                      <m:r>
                        <a:rPr lang="pt-PT" b="0" i="1" smtClean="0">
                          <a:latin typeface="Cambria Math" panose="02040503050406030204" pitchFamily="18" charset="0"/>
                        </a:rPr>
                        <m:t>+ </m:t>
                      </m:r>
                      <m:sSubSup>
                        <m:sSubSupPr>
                          <m:ctrlPr>
                            <a:rPr lang="pt-PT" b="0" i="1" smtClean="0">
                              <a:latin typeface="Cambria Math" panose="02040503050406030204" pitchFamily="18" charset="0"/>
                            </a:rPr>
                          </m:ctrlPr>
                        </m:sSubSupPr>
                        <m:e>
                          <m:r>
                            <a:rPr lang="pt-PT" b="0" i="1" smtClean="0">
                              <a:latin typeface="Cambria Math" panose="02040503050406030204" pitchFamily="18" charset="0"/>
                            </a:rPr>
                            <m:t>𝑅</m:t>
                          </m:r>
                        </m:e>
                        <m:sub>
                          <m:r>
                            <a:rPr lang="pt-PT" b="0" i="1" smtClean="0">
                              <a:latin typeface="Cambria Math" panose="02040503050406030204" pitchFamily="18" charset="0"/>
                            </a:rPr>
                            <m:t>𝐸</m:t>
                          </m:r>
                        </m:sub>
                        <m:sup>
                          <m:r>
                            <a:rPr lang="pt-PT" b="0" i="1" smtClean="0">
                              <a:latin typeface="Cambria Math" panose="02040503050406030204" pitchFamily="18" charset="0"/>
                            </a:rPr>
                            <m:t>𝛼</m:t>
                          </m:r>
                        </m:sup>
                      </m:sSubSup>
                      <m:sSub>
                        <m:sSubPr>
                          <m:ctrlPr>
                            <a:rPr lang="pt-PT" b="0" i="1" smtClean="0">
                              <a:latin typeface="Cambria Math" panose="02040503050406030204" pitchFamily="18" charset="0"/>
                            </a:rPr>
                          </m:ctrlPr>
                        </m:sSubPr>
                        <m:e>
                          <m:r>
                            <a:rPr lang="pt-PT" b="0" i="1" smtClean="0">
                              <a:latin typeface="Cambria Math" panose="02040503050406030204" pitchFamily="18" charset="0"/>
                            </a:rPr>
                            <m:t>𝑅</m:t>
                          </m:r>
                        </m:e>
                        <m:sub>
                          <m:r>
                            <a:rPr lang="pt-PT" b="0" i="1" smtClean="0">
                              <a:latin typeface="Cambria Math" panose="02040503050406030204" pitchFamily="18" charset="0"/>
                            </a:rPr>
                            <m:t>𝜇</m:t>
                          </m:r>
                        </m:sub>
                      </m:sSub>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𝜇</m:t>
                          </m:r>
                        </m:sub>
                      </m:sSub>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1074934" y="5865991"/>
                <a:ext cx="2567177" cy="299313"/>
              </a:xfrm>
              <a:prstGeom prst="rect">
                <a:avLst/>
              </a:prstGeom>
              <a:blipFill rotWithShape="0">
                <a:blip r:embed="rId5"/>
                <a:stretch>
                  <a:fillRect l="-1663" r="-475"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59532" y="992323"/>
                <a:ext cx="4314772" cy="1938992"/>
              </a:xfrm>
              <a:prstGeom prst="rect">
                <a:avLst/>
              </a:prstGeom>
              <a:noFill/>
            </p:spPr>
            <p:txBody>
              <a:bodyPr wrap="square" rtlCol="0">
                <a:spAutoFit/>
              </a:bodyPr>
              <a:lstStyle/>
              <a:p>
                <a:r>
                  <a:rPr lang="en-GB" dirty="0" smtClean="0">
                    <a:solidFill>
                      <a:srgbClr val="C00000"/>
                    </a:solidFill>
                  </a:rPr>
                  <a:t>We don’t have the expected signal on the ground (LDF-Lateral distribution Function)</a:t>
                </a:r>
              </a:p>
              <a:p>
                <a:endParaRPr lang="en-GB" dirty="0" smtClean="0">
                  <a:solidFill>
                    <a:srgbClr val="C00000"/>
                  </a:solidFill>
                </a:endParaRPr>
              </a:p>
              <a:p>
                <a:endParaRPr lang="en-GB" dirty="0">
                  <a:solidFill>
                    <a:srgbClr val="C00000"/>
                  </a:solidFill>
                </a:endParaRPr>
              </a:p>
              <a:p>
                <a:r>
                  <a:rPr lang="en-GB" dirty="0" smtClean="0">
                    <a:solidFill>
                      <a:srgbClr val="C00000"/>
                    </a:solidFill>
                  </a:rPr>
                  <a:t>From hybrid events:</a:t>
                </a:r>
              </a:p>
              <a:p>
                <a:pPr marL="447675"/>
                <a:r>
                  <a:rPr lang="en-GB" sz="1500" dirty="0" smtClean="0">
                    <a:solidFill>
                      <a:srgbClr val="006600"/>
                    </a:solidFill>
                  </a:rPr>
                  <a:t>Longitudinal Profile (</a:t>
                </a:r>
                <a14:m>
                  <m:oMath xmlns:m="http://schemas.openxmlformats.org/officeDocument/2006/math">
                    <m:r>
                      <a:rPr lang="en-GB" sz="1500" b="0" i="1" smtClean="0">
                        <a:solidFill>
                          <a:srgbClr val="006600"/>
                        </a:solidFill>
                        <a:latin typeface="Cambria Math" panose="02040503050406030204" pitchFamily="18" charset="0"/>
                      </a:rPr>
                      <m:t>~</m:t>
                    </m:r>
                    <m:r>
                      <a:rPr lang="en-GB" sz="1500" b="0" i="1" smtClean="0">
                        <a:solidFill>
                          <a:srgbClr val="006600"/>
                        </a:solidFill>
                        <a:latin typeface="Cambria Math" panose="02040503050406030204" pitchFamily="18" charset="0"/>
                      </a:rPr>
                      <m:t>𝐶𝑎𝑙𝑜𝑟𝑖𝑚𝑒𝑡𝑟𝑦</m:t>
                    </m:r>
                  </m:oMath>
                </a14:m>
                <a:r>
                  <a:rPr lang="en-US" sz="1500" dirty="0" smtClean="0">
                    <a:solidFill>
                      <a:srgbClr val="006600"/>
                    </a:solidFill>
                  </a:rPr>
                  <a:t>)</a:t>
                </a:r>
              </a:p>
              <a:p>
                <a:pPr marL="447675"/>
                <a:r>
                  <a:rPr lang="en-GB" sz="1500" dirty="0" smtClean="0">
                    <a:solidFill>
                      <a:srgbClr val="006600"/>
                    </a:solidFill>
                  </a:rPr>
                  <a:t>Lateral Profile (LDF)</a:t>
                </a:r>
                <a:endParaRPr lang="en-US" sz="1500" dirty="0">
                  <a:solidFill>
                    <a:srgbClr val="0066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59532" y="992323"/>
                <a:ext cx="4314772" cy="1938992"/>
              </a:xfrm>
              <a:prstGeom prst="rect">
                <a:avLst/>
              </a:prstGeom>
              <a:blipFill rotWithShape="0">
                <a:blip r:embed="rId6"/>
                <a:stretch>
                  <a:fillRect l="-1271" t="-1887" b="-25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26708" y="3429000"/>
                <a:ext cx="3780420" cy="938719"/>
              </a:xfrm>
              <a:prstGeom prst="rect">
                <a:avLst/>
              </a:prstGeom>
              <a:noFill/>
            </p:spPr>
            <p:txBody>
              <a:bodyPr wrap="square" rtlCol="0">
                <a:spAutoFit/>
              </a:bodyPr>
              <a:lstStyle/>
              <a:p>
                <a:r>
                  <a:rPr lang="en-GB" sz="1500" dirty="0" smtClean="0">
                    <a:solidFill>
                      <a:schemeClr val="tx1"/>
                    </a:solidFill>
                  </a:rPr>
                  <a:t>Choose an Energy bin </a:t>
                </a:r>
                <a14:m>
                  <m:oMath xmlns:m="http://schemas.openxmlformats.org/officeDocument/2006/math">
                    <m:sSup>
                      <m:sSupPr>
                        <m:ctrlPr>
                          <a:rPr lang="en-GB" sz="1500" b="0" i="1" smtClean="0">
                            <a:solidFill>
                              <a:schemeClr val="tx1"/>
                            </a:solidFill>
                            <a:latin typeface="Cambria Math" panose="02040503050406030204" pitchFamily="18" charset="0"/>
                          </a:rPr>
                        </m:ctrlPr>
                      </m:sSupPr>
                      <m:e>
                        <m:r>
                          <a:rPr lang="en-GB" sz="1500" b="0" i="0" smtClean="0">
                            <a:solidFill>
                              <a:schemeClr val="tx1"/>
                            </a:solidFill>
                            <a:latin typeface="Cambria Math" panose="02040503050406030204" pitchFamily="18" charset="0"/>
                          </a:rPr>
                          <m:t>10</m:t>
                        </m:r>
                      </m:e>
                      <m:sup>
                        <m:r>
                          <a:rPr lang="en-GB" sz="1500" b="0" i="0" smtClean="0">
                            <a:solidFill>
                              <a:schemeClr val="tx1"/>
                            </a:solidFill>
                            <a:latin typeface="Cambria Math" panose="02040503050406030204" pitchFamily="18" charset="0"/>
                          </a:rPr>
                          <m:t>18.8</m:t>
                        </m:r>
                      </m:sup>
                    </m:sSup>
                    <m:r>
                      <a:rPr lang="en-GB" sz="1500" b="0" i="0" smtClean="0">
                        <a:solidFill>
                          <a:schemeClr val="tx1"/>
                        </a:solidFill>
                        <a:latin typeface="Cambria Math" panose="02040503050406030204" pitchFamily="18" charset="0"/>
                      </a:rPr>
                      <m:t>&lt;</m:t>
                    </m:r>
                    <m:r>
                      <a:rPr lang="en-GB" sz="1500" b="0" i="1" smtClean="0">
                        <a:solidFill>
                          <a:schemeClr val="tx1"/>
                        </a:solidFill>
                        <a:latin typeface="Cambria Math" panose="02040503050406030204" pitchFamily="18" charset="0"/>
                      </a:rPr>
                      <m:t>𝐸</m:t>
                    </m:r>
                    <m:r>
                      <a:rPr lang="en-GB" sz="1500" b="0" i="1" smtClean="0">
                        <a:solidFill>
                          <a:schemeClr val="tx1"/>
                        </a:solidFill>
                        <a:latin typeface="Cambria Math" panose="02040503050406030204" pitchFamily="18" charset="0"/>
                      </a:rPr>
                      <m:t>&lt;</m:t>
                    </m:r>
                    <m:sSup>
                      <m:sSupPr>
                        <m:ctrlPr>
                          <a:rPr lang="en-GB" sz="1500" b="0" i="1" smtClean="0">
                            <a:solidFill>
                              <a:schemeClr val="tx1"/>
                            </a:solidFill>
                            <a:latin typeface="Cambria Math" panose="02040503050406030204" pitchFamily="18" charset="0"/>
                          </a:rPr>
                        </m:ctrlPr>
                      </m:sSupPr>
                      <m:e>
                        <m:r>
                          <a:rPr lang="en-GB" sz="1500" b="0" i="1" smtClean="0">
                            <a:solidFill>
                              <a:schemeClr val="tx1"/>
                            </a:solidFill>
                            <a:latin typeface="Cambria Math" panose="02040503050406030204" pitchFamily="18" charset="0"/>
                          </a:rPr>
                          <m:t>10</m:t>
                        </m:r>
                      </m:e>
                      <m:sup>
                        <m:r>
                          <a:rPr lang="en-GB" sz="1500" b="0" i="1" smtClean="0">
                            <a:solidFill>
                              <a:schemeClr val="tx1"/>
                            </a:solidFill>
                            <a:latin typeface="Cambria Math" panose="02040503050406030204" pitchFamily="18" charset="0"/>
                          </a:rPr>
                          <m:t>19.2</m:t>
                        </m:r>
                      </m:sup>
                    </m:sSup>
                    <m:r>
                      <a:rPr lang="en-GB" sz="1500" b="0" i="1" smtClean="0">
                        <a:solidFill>
                          <a:schemeClr val="tx1"/>
                        </a:solidFill>
                        <a:latin typeface="Cambria Math" panose="02040503050406030204" pitchFamily="18" charset="0"/>
                      </a:rPr>
                      <m:t> </m:t>
                    </m:r>
                    <m:r>
                      <a:rPr lang="en-GB" sz="1500" b="0" i="1" smtClean="0">
                        <a:solidFill>
                          <a:schemeClr val="tx1"/>
                        </a:solidFill>
                        <a:latin typeface="Cambria Math" panose="02040503050406030204" pitchFamily="18" charset="0"/>
                      </a:rPr>
                      <m:t>𝑒𝑉</m:t>
                    </m:r>
                  </m:oMath>
                </a14:m>
                <a:endParaRPr lang="en-US" sz="1500" dirty="0" smtClean="0">
                  <a:solidFill>
                    <a:schemeClr val="tx1"/>
                  </a:solidFill>
                </a:endParaRPr>
              </a:p>
              <a:p>
                <a:pPr algn="ctr"/>
                <a14:m>
                  <m:oMathPara xmlns:m="http://schemas.openxmlformats.org/officeDocument/2006/math">
                    <m:oMathParaPr>
                      <m:jc m:val="centerGroup"/>
                    </m:oMathParaPr>
                    <m:oMath xmlns:m="http://schemas.openxmlformats.org/officeDocument/2006/math">
                      <m:sSub>
                        <m:sSubPr>
                          <m:ctrlPr>
                            <a:rPr lang="en-GB" sz="1500" b="0" i="1" smtClean="0">
                              <a:solidFill>
                                <a:schemeClr val="tx1"/>
                              </a:solidFill>
                              <a:latin typeface="Cambria Math" panose="02040503050406030204" pitchFamily="18" charset="0"/>
                            </a:rPr>
                          </m:ctrlPr>
                        </m:sSubPr>
                        <m:e>
                          <m:r>
                            <a:rPr lang="en-GB" sz="1500" b="0" i="1" smtClean="0">
                              <a:solidFill>
                                <a:schemeClr val="tx1"/>
                              </a:solidFill>
                              <a:latin typeface="Cambria Math" panose="02040503050406030204" pitchFamily="18" charset="0"/>
                            </a:rPr>
                            <m:t>𝐸</m:t>
                          </m:r>
                        </m:e>
                        <m:sub>
                          <m:r>
                            <a:rPr lang="en-GB" sz="1500" b="0" i="1" smtClean="0">
                              <a:solidFill>
                                <a:schemeClr val="tx1"/>
                              </a:solidFill>
                              <a:latin typeface="Cambria Math" panose="02040503050406030204" pitchFamily="18" charset="0"/>
                            </a:rPr>
                            <m:t>𝑙𝑎𝑏</m:t>
                          </m:r>
                        </m:sub>
                      </m:sSub>
                      <m:r>
                        <a:rPr lang="en-GB" sz="1500" b="0" i="1" smtClean="0">
                          <a:solidFill>
                            <a:schemeClr val="tx1"/>
                          </a:solidFill>
                          <a:latin typeface="Cambria Math" panose="02040503050406030204" pitchFamily="18" charset="0"/>
                        </a:rPr>
                        <m:t>=10</m:t>
                      </m:r>
                      <m:r>
                        <a:rPr lang="en-GB" sz="1500" b="0" i="1" smtClean="0">
                          <a:solidFill>
                            <a:schemeClr val="tx1"/>
                          </a:solidFill>
                          <a:latin typeface="Cambria Math" panose="02040503050406030204" pitchFamily="18" charset="0"/>
                        </a:rPr>
                        <m:t>𝐸𝑒𝑉</m:t>
                      </m:r>
                      <m:r>
                        <a:rPr lang="en-GB" sz="1500" b="0" i="1" smtClean="0">
                          <a:solidFill>
                            <a:schemeClr val="tx1"/>
                          </a:solidFill>
                          <a:latin typeface="Cambria Math" panose="02040503050406030204" pitchFamily="18" charset="0"/>
                        </a:rPr>
                        <m:t>   →  </m:t>
                      </m:r>
                      <m:sSub>
                        <m:sSubPr>
                          <m:ctrlPr>
                            <a:rPr lang="en-GB" sz="1500" b="0" i="1" smtClean="0">
                              <a:latin typeface="Cambria Math" panose="02040503050406030204" pitchFamily="18" charset="0"/>
                              <a:ea typeface="Cambria Math" panose="02040503050406030204" pitchFamily="18" charset="0"/>
                            </a:rPr>
                          </m:ctrlPr>
                        </m:sSubPr>
                        <m:e>
                          <m:r>
                            <a:rPr lang="en-GB" sz="1500" b="0" i="1" smtClean="0">
                              <a:latin typeface="Cambria Math" panose="02040503050406030204" pitchFamily="18" charset="0"/>
                              <a:ea typeface="Cambria Math" panose="02040503050406030204" pitchFamily="18" charset="0"/>
                            </a:rPr>
                            <m:t>𝐸</m:t>
                          </m:r>
                        </m:e>
                        <m:sub>
                          <m:r>
                            <a:rPr lang="en-GB" sz="1500" b="0" i="1" smtClean="0">
                              <a:latin typeface="Cambria Math" panose="02040503050406030204" pitchFamily="18" charset="0"/>
                              <a:ea typeface="Cambria Math" panose="02040503050406030204" pitchFamily="18" charset="0"/>
                            </a:rPr>
                            <m:t>𝐶𝑀</m:t>
                          </m:r>
                        </m:sub>
                      </m:sSub>
                      <m:r>
                        <a:rPr lang="en-GB" sz="1500" b="0" i="1" smtClean="0">
                          <a:latin typeface="Cambria Math" panose="02040503050406030204" pitchFamily="18" charset="0"/>
                          <a:ea typeface="Cambria Math" panose="02040503050406030204" pitchFamily="18" charset="0"/>
                        </a:rPr>
                        <m:t>=137 </m:t>
                      </m:r>
                      <m:r>
                        <a:rPr lang="en-GB" sz="1500" b="0" i="1" smtClean="0">
                          <a:latin typeface="Cambria Math" panose="02040503050406030204" pitchFamily="18" charset="0"/>
                          <a:ea typeface="Cambria Math" panose="02040503050406030204" pitchFamily="18" charset="0"/>
                        </a:rPr>
                        <m:t>𝑇𝑒𝑉</m:t>
                      </m:r>
                    </m:oMath>
                  </m:oMathPara>
                </a14:m>
                <a:endParaRPr lang="en-US" sz="1500" dirty="0" smtClean="0">
                  <a:solidFill>
                    <a:schemeClr val="tx1"/>
                  </a:solidFill>
                </a:endParaRPr>
              </a:p>
              <a:p>
                <a:pPr algn="ctr">
                  <a:spcBef>
                    <a:spcPts val="1200"/>
                  </a:spcBef>
                </a:pPr>
                <a:r>
                  <a:rPr lang="en-GB" sz="1500" b="0" dirty="0" smtClean="0">
                    <a:solidFill>
                      <a:schemeClr val="tx1"/>
                    </a:solidFill>
                  </a:rPr>
                  <a:t>Cosmic ray </a:t>
                </a:r>
                <a:r>
                  <a:rPr lang="en-GB" sz="1500" dirty="0"/>
                  <a:t>i</a:t>
                </a:r>
                <a:r>
                  <a:rPr lang="en-GB" sz="1500" dirty="0" smtClean="0"/>
                  <a:t>nclination </a:t>
                </a:r>
                <a14:m>
                  <m:oMath xmlns:m="http://schemas.openxmlformats.org/officeDocument/2006/math">
                    <m:r>
                      <a:rPr lang="en-GB" sz="1500" b="0" i="1" smtClean="0">
                        <a:solidFill>
                          <a:schemeClr val="tx1"/>
                        </a:solidFill>
                        <a:latin typeface="Cambria Math" panose="02040503050406030204" pitchFamily="18" charset="0"/>
                      </a:rPr>
                      <m:t>0</m:t>
                    </m:r>
                    <m:r>
                      <a:rPr lang="en-GB" sz="1500" i="1">
                        <a:latin typeface="Cambria Math" panose="02040503050406030204" pitchFamily="18" charset="0"/>
                        <a:ea typeface="Cambria Math" panose="02040503050406030204" pitchFamily="18" charset="0"/>
                      </a:rPr>
                      <m:t>°</m:t>
                    </m:r>
                    <m:r>
                      <a:rPr lang="en-GB" sz="1500" b="0" i="1" smtClean="0">
                        <a:solidFill>
                          <a:schemeClr val="tx1"/>
                        </a:solidFill>
                        <a:latin typeface="Cambria Math" panose="02040503050406030204" pitchFamily="18" charset="0"/>
                      </a:rPr>
                      <m:t>&lt;</m:t>
                    </m:r>
                    <m:r>
                      <a:rPr lang="en-GB" sz="1500" b="0" i="1" smtClean="0">
                        <a:solidFill>
                          <a:schemeClr val="tx1"/>
                        </a:solidFill>
                        <a:latin typeface="Cambria Math" panose="02040503050406030204" pitchFamily="18" charset="0"/>
                      </a:rPr>
                      <m:t>𝜃</m:t>
                    </m:r>
                    <m:r>
                      <a:rPr lang="en-GB" sz="1500" b="0" i="1" smtClean="0">
                        <a:solidFill>
                          <a:schemeClr val="tx1"/>
                        </a:solidFill>
                        <a:latin typeface="Cambria Math" panose="02040503050406030204" pitchFamily="18" charset="0"/>
                      </a:rPr>
                      <m:t>&lt;60°</m:t>
                    </m:r>
                  </m:oMath>
                </a14:m>
                <a:endParaRPr lang="en-US" sz="1500"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26708" y="3429000"/>
                <a:ext cx="3780420" cy="938719"/>
              </a:xfrm>
              <a:prstGeom prst="rect">
                <a:avLst/>
              </a:prstGeom>
              <a:blipFill rotWithShape="0">
                <a:blip r:embed="rId7"/>
                <a:stretch>
                  <a:fillRect l="-645" t="-1307" b="-6536"/>
                </a:stretch>
              </a:blipFill>
            </p:spPr>
            <p:txBody>
              <a:bodyPr/>
              <a:lstStyle/>
              <a:p>
                <a:r>
                  <a:rPr lang="en-US">
                    <a:noFill/>
                  </a:rPr>
                  <a:t> </a:t>
                </a:r>
              </a:p>
            </p:txBody>
          </p:sp>
        </mc:Fallback>
      </mc:AlternateContent>
      <p:sp>
        <p:nvSpPr>
          <p:cNvPr id="13" name="Rectangle 12"/>
          <p:cNvSpPr/>
          <p:nvPr/>
        </p:nvSpPr>
        <p:spPr>
          <a:xfrm>
            <a:off x="4674304" y="989664"/>
            <a:ext cx="4136773" cy="323165"/>
          </a:xfrm>
          <a:prstGeom prst="rect">
            <a:avLst/>
          </a:prstGeom>
        </p:spPr>
        <p:txBody>
          <a:bodyPr wrap="none">
            <a:spAutoFit/>
          </a:bodyPr>
          <a:lstStyle/>
          <a:p>
            <a:pPr marL="733425" lvl="0" indent="-285750">
              <a:buFont typeface="Wingdings" panose="05000000000000000000" pitchFamily="2" charset="2"/>
              <a:buChar char="q"/>
            </a:pPr>
            <a:r>
              <a:rPr lang="en-GB" sz="1500" dirty="0" smtClean="0">
                <a:solidFill>
                  <a:srgbClr val="006600"/>
                </a:solidFill>
              </a:rPr>
              <a:t>Atmosphere -&gt; FD -&gt; Longitudinal Profile </a:t>
            </a:r>
            <a:endParaRPr lang="en-US" sz="1500" dirty="0">
              <a:solidFill>
                <a:srgbClr val="006600"/>
              </a:solidFill>
            </a:endParaRPr>
          </a:p>
        </p:txBody>
      </p:sp>
      <p:sp>
        <p:nvSpPr>
          <p:cNvPr id="14" name="Rectangle 13"/>
          <p:cNvSpPr/>
          <p:nvPr/>
        </p:nvSpPr>
        <p:spPr>
          <a:xfrm>
            <a:off x="4608004" y="3789911"/>
            <a:ext cx="4813882" cy="323165"/>
          </a:xfrm>
          <a:prstGeom prst="rect">
            <a:avLst/>
          </a:prstGeom>
        </p:spPr>
        <p:txBody>
          <a:bodyPr wrap="none">
            <a:spAutoFit/>
          </a:bodyPr>
          <a:lstStyle/>
          <a:p>
            <a:pPr marL="733425" lvl="0" indent="-285750">
              <a:buFont typeface="Wingdings" panose="05000000000000000000" pitchFamily="2" charset="2"/>
              <a:buChar char="q"/>
            </a:pPr>
            <a:r>
              <a:rPr lang="en-GB" sz="1500" dirty="0" smtClean="0">
                <a:solidFill>
                  <a:srgbClr val="006600"/>
                </a:solidFill>
              </a:rPr>
              <a:t>Ground -&gt; SD -&gt;LDF </a:t>
            </a:r>
            <a:r>
              <a:rPr lang="en-GB" sz="1400" dirty="0" smtClean="0">
                <a:solidFill>
                  <a:srgbClr val="006600"/>
                </a:solidFill>
              </a:rPr>
              <a:t>(</a:t>
            </a:r>
            <a:r>
              <a:rPr lang="en-GB" sz="1400" dirty="0">
                <a:solidFill>
                  <a:srgbClr val="006600"/>
                </a:solidFill>
              </a:rPr>
              <a:t>Lateral distribution </a:t>
            </a:r>
            <a:r>
              <a:rPr lang="en-GB" sz="1400" dirty="0" smtClean="0">
                <a:solidFill>
                  <a:srgbClr val="006600"/>
                </a:solidFill>
              </a:rPr>
              <a:t>Function)</a:t>
            </a:r>
            <a:endParaRPr lang="en-US" sz="1400" dirty="0">
              <a:solidFill>
                <a:srgbClr val="006600"/>
              </a:solidFill>
            </a:endParaRPr>
          </a:p>
        </p:txBody>
      </p:sp>
      <p:sp>
        <p:nvSpPr>
          <p:cNvPr id="15" name="TextBox 14"/>
          <p:cNvSpPr txBox="1"/>
          <p:nvPr/>
        </p:nvSpPr>
        <p:spPr>
          <a:xfrm>
            <a:off x="-7652" y="6345824"/>
            <a:ext cx="2887464" cy="253916"/>
          </a:xfrm>
          <a:prstGeom prst="rect">
            <a:avLst/>
          </a:prstGeom>
          <a:noFill/>
        </p:spPr>
        <p:txBody>
          <a:bodyPr wrap="square" rtlCol="0">
            <a:spAutoFit/>
          </a:bodyPr>
          <a:lstStyle/>
          <a:p>
            <a:r>
              <a:rPr lang="en-GB" sz="1050" dirty="0" smtClean="0"/>
              <a:t>G. Farrar ICRC2013 </a:t>
            </a:r>
            <a:r>
              <a:rPr lang="en-GB" sz="1050" b="1" dirty="0">
                <a:hlinkClick r:id="rId8"/>
              </a:rPr>
              <a:t>arXiv:1307.5059v1</a:t>
            </a:r>
            <a:endParaRPr lang="en-US" sz="1050" dirty="0"/>
          </a:p>
        </p:txBody>
      </p:sp>
    </p:spTree>
    <p:extLst>
      <p:ext uri="{BB962C8B-B14F-4D97-AF65-F5344CB8AC3E}">
        <p14:creationId xmlns:p14="http://schemas.microsoft.com/office/powerpoint/2010/main" val="278511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Muonic contribution in hybrid events</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75</a:t>
            </a:fld>
            <a:endParaRPr lang="en-US" dirty="0"/>
          </a:p>
        </p:txBody>
      </p:sp>
      <p:pic>
        <p:nvPicPr>
          <p:cNvPr id="6" name="Picture 5"/>
          <p:cNvPicPr>
            <a:picLocks noChangeAspect="1"/>
          </p:cNvPicPr>
          <p:nvPr/>
        </p:nvPicPr>
        <p:blipFill>
          <a:blip r:embed="rId3"/>
          <a:stretch>
            <a:fillRect/>
          </a:stretch>
        </p:blipFill>
        <p:spPr>
          <a:xfrm>
            <a:off x="4302847" y="3068960"/>
            <a:ext cx="4786579" cy="3246338"/>
          </a:xfrm>
          <a:prstGeom prst="rect">
            <a:avLst/>
          </a:prstGeom>
        </p:spPr>
      </p:pic>
      <p:pic>
        <p:nvPicPr>
          <p:cNvPr id="7" name="Picture 6"/>
          <p:cNvPicPr>
            <a:picLocks noChangeAspect="1"/>
          </p:cNvPicPr>
          <p:nvPr/>
        </p:nvPicPr>
        <p:blipFill>
          <a:blip r:embed="rId4"/>
          <a:stretch>
            <a:fillRect/>
          </a:stretch>
        </p:blipFill>
        <p:spPr>
          <a:xfrm>
            <a:off x="394538" y="4257092"/>
            <a:ext cx="3277362" cy="2318847"/>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5397569" y="1353380"/>
                <a:ext cx="2567177"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𝑟𝑒𝑠𝑐</m:t>
                          </m:r>
                        </m:sub>
                      </m:sSub>
                      <m:r>
                        <a:rPr lang="pt-PT" b="0" i="1" smtClean="0">
                          <a:latin typeface="Cambria Math" panose="02040503050406030204" pitchFamily="18" charset="0"/>
                        </a:rPr>
                        <m:t>=</m:t>
                      </m:r>
                      <m:sSub>
                        <m:sSubPr>
                          <m:ctrlPr>
                            <a:rPr lang="pt-PT" b="0" i="1" smtClean="0">
                              <a:latin typeface="Cambria Math" panose="02040503050406030204" pitchFamily="18" charset="0"/>
                            </a:rPr>
                          </m:ctrlPr>
                        </m:sSubPr>
                        <m:e>
                          <m:r>
                            <a:rPr lang="pt-PT" b="0" i="1" smtClean="0">
                              <a:latin typeface="Cambria Math" panose="02040503050406030204" pitchFamily="18" charset="0"/>
                            </a:rPr>
                            <m:t>𝑅</m:t>
                          </m:r>
                        </m:e>
                        <m:sub>
                          <m:r>
                            <a:rPr lang="pt-PT" b="0" i="1" smtClean="0">
                              <a:latin typeface="Cambria Math" panose="02040503050406030204" pitchFamily="18" charset="0"/>
                            </a:rPr>
                            <m:t>𝐸</m:t>
                          </m:r>
                        </m:sub>
                      </m:sSub>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𝐸𝑀</m:t>
                          </m:r>
                        </m:sub>
                      </m:sSub>
                      <m:r>
                        <a:rPr lang="pt-PT" b="0" i="1" smtClean="0">
                          <a:latin typeface="Cambria Math" panose="02040503050406030204" pitchFamily="18" charset="0"/>
                        </a:rPr>
                        <m:t>+ </m:t>
                      </m:r>
                      <m:sSubSup>
                        <m:sSubSupPr>
                          <m:ctrlPr>
                            <a:rPr lang="pt-PT" b="0" i="1" smtClean="0">
                              <a:latin typeface="Cambria Math" panose="02040503050406030204" pitchFamily="18" charset="0"/>
                            </a:rPr>
                          </m:ctrlPr>
                        </m:sSubSupPr>
                        <m:e>
                          <m:r>
                            <a:rPr lang="pt-PT" b="0" i="1" smtClean="0">
                              <a:latin typeface="Cambria Math" panose="02040503050406030204" pitchFamily="18" charset="0"/>
                            </a:rPr>
                            <m:t>𝑅</m:t>
                          </m:r>
                        </m:e>
                        <m:sub>
                          <m:r>
                            <a:rPr lang="pt-PT" b="0" i="1" smtClean="0">
                              <a:latin typeface="Cambria Math" panose="02040503050406030204" pitchFamily="18" charset="0"/>
                            </a:rPr>
                            <m:t>𝐸</m:t>
                          </m:r>
                        </m:sub>
                        <m:sup>
                          <m:r>
                            <a:rPr lang="pt-PT" b="0" i="1" smtClean="0">
                              <a:latin typeface="Cambria Math" panose="02040503050406030204" pitchFamily="18" charset="0"/>
                            </a:rPr>
                            <m:t>𝛼</m:t>
                          </m:r>
                        </m:sup>
                      </m:sSubSup>
                      <m:sSub>
                        <m:sSubPr>
                          <m:ctrlPr>
                            <a:rPr lang="pt-PT" b="0" i="1" smtClean="0">
                              <a:latin typeface="Cambria Math" panose="02040503050406030204" pitchFamily="18" charset="0"/>
                            </a:rPr>
                          </m:ctrlPr>
                        </m:sSubPr>
                        <m:e>
                          <m:r>
                            <a:rPr lang="pt-PT" b="0" i="1" smtClean="0">
                              <a:latin typeface="Cambria Math" panose="02040503050406030204" pitchFamily="18" charset="0"/>
                            </a:rPr>
                            <m:t>𝑅</m:t>
                          </m:r>
                        </m:e>
                        <m:sub>
                          <m:r>
                            <a:rPr lang="pt-PT" b="0" i="1" smtClean="0">
                              <a:latin typeface="Cambria Math" panose="02040503050406030204" pitchFamily="18" charset="0"/>
                            </a:rPr>
                            <m:t>𝜇</m:t>
                          </m:r>
                        </m:sub>
                      </m:sSub>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𝜇</m:t>
                          </m:r>
                        </m:sub>
                      </m:sSub>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5397569" y="1353380"/>
                <a:ext cx="2567177" cy="299313"/>
              </a:xfrm>
              <a:prstGeom prst="rect">
                <a:avLst/>
              </a:prstGeom>
              <a:blipFill rotWithShape="0">
                <a:blip r:embed="rId5"/>
                <a:stretch>
                  <a:fillRect l="-1659" r="-237" b="-20408"/>
                </a:stretch>
              </a:blipFill>
            </p:spPr>
            <p:txBody>
              <a:bodyPr/>
              <a:lstStyle/>
              <a:p>
                <a:r>
                  <a:rPr lang="en-US">
                    <a:noFill/>
                  </a:rPr>
                  <a:t> </a:t>
                </a:r>
              </a:p>
            </p:txBody>
          </p:sp>
        </mc:Fallback>
      </mc:AlternateContent>
      <p:sp>
        <p:nvSpPr>
          <p:cNvPr id="9" name="TextBox 8"/>
          <p:cNvSpPr txBox="1"/>
          <p:nvPr/>
        </p:nvSpPr>
        <p:spPr>
          <a:xfrm>
            <a:off x="5053549" y="1775718"/>
            <a:ext cx="3780420" cy="1077218"/>
          </a:xfrm>
          <a:prstGeom prst="rect">
            <a:avLst/>
          </a:prstGeom>
          <a:noFill/>
        </p:spPr>
        <p:txBody>
          <a:bodyPr wrap="square" rtlCol="0">
            <a:spAutoFit/>
          </a:bodyPr>
          <a:lstStyle/>
          <a:p>
            <a:r>
              <a:rPr lang="en-GB" sz="1600" dirty="0" err="1">
                <a:solidFill>
                  <a:srgbClr val="000099"/>
                </a:solidFill>
              </a:rPr>
              <a:t>Muon</a:t>
            </a:r>
            <a:r>
              <a:rPr lang="en-GB" sz="1600" dirty="0">
                <a:solidFill>
                  <a:srgbClr val="000099"/>
                </a:solidFill>
              </a:rPr>
              <a:t> number in simulations is too low by at least a factor of 1.3</a:t>
            </a:r>
          </a:p>
          <a:p>
            <a:r>
              <a:rPr lang="en-GB" sz="1600" dirty="0">
                <a:solidFill>
                  <a:srgbClr val="000099"/>
                </a:solidFill>
              </a:rPr>
              <a:t>Beware: Fixing models with two factors is probably not the end of story</a:t>
            </a:r>
            <a:endParaRPr lang="en-US" sz="1600" dirty="0">
              <a:solidFill>
                <a:srgbClr val="C00000"/>
              </a:solidFill>
            </a:endParaRPr>
          </a:p>
        </p:txBody>
      </p:sp>
      <p:sp>
        <p:nvSpPr>
          <p:cNvPr id="10" name="TextBox 9"/>
          <p:cNvSpPr txBox="1"/>
          <p:nvPr/>
        </p:nvSpPr>
        <p:spPr>
          <a:xfrm>
            <a:off x="527547" y="3990546"/>
            <a:ext cx="3780420" cy="338554"/>
          </a:xfrm>
          <a:prstGeom prst="rect">
            <a:avLst/>
          </a:prstGeom>
          <a:noFill/>
        </p:spPr>
        <p:txBody>
          <a:bodyPr wrap="square" rtlCol="0">
            <a:spAutoFit/>
          </a:bodyPr>
          <a:lstStyle/>
          <a:p>
            <a:pPr marL="285750" indent="-285750">
              <a:buFont typeface="Wingdings" panose="05000000000000000000" pitchFamily="2" charset="2"/>
              <a:buChar char="q"/>
            </a:pPr>
            <a:r>
              <a:rPr lang="en-US" sz="1600" dirty="0">
                <a:solidFill>
                  <a:srgbClr val="006600"/>
                </a:solidFill>
              </a:rPr>
              <a:t>Energy </a:t>
            </a:r>
            <a:r>
              <a:rPr lang="en-US" sz="1600" dirty="0" smtClean="0">
                <a:solidFill>
                  <a:srgbClr val="006600"/>
                </a:solidFill>
              </a:rPr>
              <a:t>Rescaling </a:t>
            </a:r>
            <a:r>
              <a:rPr lang="en-US" sz="1600" dirty="0" smtClean="0">
                <a:solidFill>
                  <a:srgbClr val="006600"/>
                </a:solidFill>
                <a:sym typeface="Wingdings" panose="05000000000000000000" pitchFamily="2" charset="2"/>
              </a:rPr>
              <a:t> EM rescaling</a:t>
            </a:r>
            <a:r>
              <a:rPr lang="en-US" sz="1600" dirty="0" smtClean="0">
                <a:solidFill>
                  <a:srgbClr val="006600"/>
                </a:solidFill>
              </a:rPr>
              <a:t>:</a:t>
            </a:r>
            <a:endParaRPr lang="en-US" sz="1600" dirty="0">
              <a:solidFill>
                <a:srgbClr val="006600"/>
              </a:solidFill>
            </a:endParaRPr>
          </a:p>
        </p:txBody>
      </p:sp>
      <p:pic>
        <p:nvPicPr>
          <p:cNvPr id="11" name="Picture 10"/>
          <p:cNvPicPr>
            <a:picLocks noChangeAspect="1"/>
          </p:cNvPicPr>
          <p:nvPr/>
        </p:nvPicPr>
        <p:blipFill>
          <a:blip r:embed="rId6"/>
          <a:stretch>
            <a:fillRect/>
          </a:stretch>
        </p:blipFill>
        <p:spPr>
          <a:xfrm>
            <a:off x="420087" y="1598515"/>
            <a:ext cx="3107797" cy="2154521"/>
          </a:xfrm>
          <a:prstGeom prst="rect">
            <a:avLst/>
          </a:prstGeom>
        </p:spPr>
      </p:pic>
      <p:sp>
        <p:nvSpPr>
          <p:cNvPr id="12" name="Rectangle 11"/>
          <p:cNvSpPr/>
          <p:nvPr/>
        </p:nvSpPr>
        <p:spPr>
          <a:xfrm>
            <a:off x="522127" y="963398"/>
            <a:ext cx="3149773" cy="553998"/>
          </a:xfrm>
          <a:prstGeom prst="rect">
            <a:avLst/>
          </a:prstGeom>
        </p:spPr>
        <p:txBody>
          <a:bodyPr wrap="none">
            <a:spAutoFit/>
          </a:bodyPr>
          <a:lstStyle/>
          <a:p>
            <a:pPr marL="285750" lvl="0" indent="-285750">
              <a:buFont typeface="Wingdings" panose="05000000000000000000" pitchFamily="2" charset="2"/>
              <a:buChar char="q"/>
            </a:pPr>
            <a:r>
              <a:rPr lang="en-GB" sz="1600" dirty="0" smtClean="0">
                <a:solidFill>
                  <a:srgbClr val="006600"/>
                </a:solidFill>
              </a:rPr>
              <a:t>Ground Signal from MC</a:t>
            </a:r>
            <a:br>
              <a:rPr lang="en-GB" sz="1600" dirty="0" smtClean="0">
                <a:solidFill>
                  <a:srgbClr val="006600"/>
                </a:solidFill>
              </a:rPr>
            </a:br>
            <a:r>
              <a:rPr lang="en-GB" sz="1400" dirty="0" smtClean="0">
                <a:solidFill>
                  <a:srgbClr val="006600"/>
                </a:solidFill>
              </a:rPr>
              <a:t>have different EM/</a:t>
            </a:r>
            <a:r>
              <a:rPr lang="en-GB" sz="1400" dirty="0" err="1" smtClean="0">
                <a:solidFill>
                  <a:srgbClr val="006600"/>
                </a:solidFill>
              </a:rPr>
              <a:t>muon</a:t>
            </a:r>
            <a:r>
              <a:rPr lang="en-GB" sz="1400" dirty="0" smtClean="0">
                <a:solidFill>
                  <a:srgbClr val="006600"/>
                </a:solidFill>
              </a:rPr>
              <a:t> component</a:t>
            </a:r>
            <a:endParaRPr lang="en-US" sz="1400" dirty="0">
              <a:solidFill>
                <a:srgbClr val="006600"/>
              </a:solidFill>
            </a:endParaRPr>
          </a:p>
        </p:txBody>
      </p:sp>
      <p:sp>
        <p:nvSpPr>
          <p:cNvPr id="13" name="TextBox 12"/>
          <p:cNvSpPr txBox="1"/>
          <p:nvPr/>
        </p:nvSpPr>
        <p:spPr>
          <a:xfrm>
            <a:off x="6943759" y="6404364"/>
            <a:ext cx="2887464" cy="253916"/>
          </a:xfrm>
          <a:prstGeom prst="rect">
            <a:avLst/>
          </a:prstGeom>
          <a:noFill/>
        </p:spPr>
        <p:txBody>
          <a:bodyPr wrap="square" rtlCol="0">
            <a:spAutoFit/>
          </a:bodyPr>
          <a:lstStyle/>
          <a:p>
            <a:r>
              <a:rPr lang="en-GB" sz="1050" dirty="0" smtClean="0"/>
              <a:t>G. Farrar ICRC2013 </a:t>
            </a:r>
            <a:r>
              <a:rPr lang="en-GB" sz="1050" b="1" dirty="0">
                <a:hlinkClick r:id="rId7"/>
              </a:rPr>
              <a:t>arXiv:1307.5059v1</a:t>
            </a:r>
            <a:endParaRPr lang="en-US" sz="1050" dirty="0"/>
          </a:p>
        </p:txBody>
      </p:sp>
    </p:spTree>
    <p:extLst>
      <p:ext uri="{BB962C8B-B14F-4D97-AF65-F5344CB8AC3E}">
        <p14:creationId xmlns:p14="http://schemas.microsoft.com/office/powerpoint/2010/main" val="426202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38545" y="1263211"/>
            <a:ext cx="2618796" cy="1985769"/>
            <a:chOff x="-756592" y="3248980"/>
            <a:chExt cx="3770984" cy="2772308"/>
          </a:xfrm>
        </p:grpSpPr>
        <p:pic>
          <p:nvPicPr>
            <p:cNvPr id="13" name="Picture 12"/>
            <p:cNvPicPr>
              <a:picLocks noChangeAspect="1"/>
            </p:cNvPicPr>
            <p:nvPr/>
          </p:nvPicPr>
          <p:blipFill>
            <a:blip r:embed="rId3"/>
            <a:stretch>
              <a:fillRect/>
            </a:stretch>
          </p:blipFill>
          <p:spPr>
            <a:xfrm>
              <a:off x="-756592" y="3248980"/>
              <a:ext cx="3770984" cy="2772308"/>
            </a:xfrm>
            <a:prstGeom prst="rect">
              <a:avLst/>
            </a:prstGeom>
          </p:spPr>
        </p:pic>
        <p:sp>
          <p:nvSpPr>
            <p:cNvPr id="14" name="Rectangle 13"/>
            <p:cNvSpPr/>
            <p:nvPr/>
          </p:nvSpPr>
          <p:spPr>
            <a:xfrm rot="3251891">
              <a:off x="918396" y="4361752"/>
              <a:ext cx="1756213" cy="120154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clrChange>
                <a:clrFrom>
                  <a:srgbClr val="FFFFFF"/>
                </a:clrFrom>
                <a:clrTo>
                  <a:srgbClr val="FFFFFF">
                    <a:alpha val="0"/>
                  </a:srgbClr>
                </a:clrTo>
              </a:clrChange>
            </a:blip>
            <a:stretch>
              <a:fillRect/>
            </a:stretch>
          </p:blipFill>
          <p:spPr>
            <a:xfrm rot="3203223">
              <a:off x="903758" y="4391600"/>
              <a:ext cx="1732041" cy="1150386"/>
            </a:xfrm>
            <a:prstGeom prst="rect">
              <a:avLst/>
            </a:prstGeom>
          </p:spPr>
        </p:pic>
      </p:grpSp>
      <p:grpSp>
        <p:nvGrpSpPr>
          <p:cNvPr id="18" name="Group 17"/>
          <p:cNvGrpSpPr/>
          <p:nvPr/>
        </p:nvGrpSpPr>
        <p:grpSpPr>
          <a:xfrm>
            <a:off x="460476" y="1094563"/>
            <a:ext cx="2916326" cy="2220949"/>
            <a:chOff x="611558" y="992027"/>
            <a:chExt cx="3770984" cy="2772308"/>
          </a:xfrm>
        </p:grpSpPr>
        <p:pic>
          <p:nvPicPr>
            <p:cNvPr id="19" name="Picture 18"/>
            <p:cNvPicPr>
              <a:picLocks noChangeAspect="1"/>
            </p:cNvPicPr>
            <p:nvPr/>
          </p:nvPicPr>
          <p:blipFill>
            <a:blip r:embed="rId3"/>
            <a:stretch>
              <a:fillRect/>
            </a:stretch>
          </p:blipFill>
          <p:spPr>
            <a:xfrm>
              <a:off x="611558" y="992027"/>
              <a:ext cx="3770984" cy="2772308"/>
            </a:xfrm>
            <a:prstGeom prst="rect">
              <a:avLst/>
            </a:prstGeom>
          </p:spPr>
        </p:pic>
        <p:sp>
          <p:nvSpPr>
            <p:cNvPr id="20" name="Rectangle 19"/>
            <p:cNvSpPr/>
            <p:nvPr/>
          </p:nvSpPr>
          <p:spPr>
            <a:xfrm rot="3251891">
              <a:off x="2286546" y="2104799"/>
              <a:ext cx="1756213" cy="120154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clrChange>
                <a:clrFrom>
                  <a:srgbClr val="FFFFFF"/>
                </a:clrFrom>
                <a:clrTo>
                  <a:srgbClr val="FFFFFF">
                    <a:alpha val="0"/>
                  </a:srgbClr>
                </a:clrTo>
              </a:clrChange>
            </a:blip>
            <a:stretch>
              <a:fillRect/>
            </a:stretch>
          </p:blipFill>
          <p:spPr>
            <a:xfrm rot="3203223">
              <a:off x="2275897" y="2130378"/>
              <a:ext cx="1732041" cy="1150386"/>
            </a:xfrm>
            <a:prstGeom prst="rect">
              <a:avLst/>
            </a:prstGeom>
          </p:spPr>
        </p:pic>
        <p:cxnSp>
          <p:nvCxnSpPr>
            <p:cNvPr id="22" name="Straight Arrow Connector 21"/>
            <p:cNvCxnSpPr/>
            <p:nvPr/>
          </p:nvCxnSpPr>
          <p:spPr>
            <a:xfrm flipV="1">
              <a:off x="2735796" y="2456892"/>
              <a:ext cx="504056" cy="432048"/>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030904" y="2208904"/>
              <a:ext cx="649079" cy="307777"/>
            </a:xfrm>
            <a:prstGeom prst="rect">
              <a:avLst/>
            </a:prstGeom>
            <a:noFill/>
          </p:spPr>
          <p:txBody>
            <a:bodyPr wrap="square" rtlCol="0">
              <a:spAutoFit/>
            </a:bodyPr>
            <a:lstStyle/>
            <a:p>
              <a:r>
                <a:rPr lang="en-GB" sz="1400" dirty="0" smtClean="0">
                  <a:solidFill>
                    <a:srgbClr val="C00000"/>
                  </a:solidFill>
                </a:rPr>
                <a:t>N19</a:t>
              </a:r>
              <a:endParaRPr lang="en-US" sz="1400" u="sng" dirty="0">
                <a:solidFill>
                  <a:srgbClr val="C00000"/>
                </a:solidFill>
              </a:endParaRPr>
            </a:p>
          </p:txBody>
        </p:sp>
      </p:grpSp>
      <p:sp>
        <p:nvSpPr>
          <p:cNvPr id="2" name="Title 1"/>
          <p:cNvSpPr>
            <a:spLocks noGrp="1"/>
          </p:cNvSpPr>
          <p:nvPr>
            <p:ph type="title"/>
          </p:nvPr>
        </p:nvSpPr>
        <p:spPr>
          <a:xfrm>
            <a:off x="1655676" y="44624"/>
            <a:ext cx="7344816" cy="647737"/>
          </a:xfrm>
        </p:spPr>
        <p:txBody>
          <a:bodyPr/>
          <a:lstStyle/>
          <a:p>
            <a:r>
              <a:rPr lang="en-US" sz="2400" dirty="0" err="1" smtClean="0"/>
              <a:t>Muon</a:t>
            </a:r>
            <a:r>
              <a:rPr lang="en-US" sz="2400" dirty="0" smtClean="0"/>
              <a:t> counting: </a:t>
            </a:r>
            <a:r>
              <a:rPr lang="en-GB" sz="2000" dirty="0" err="1"/>
              <a:t>Muon</a:t>
            </a:r>
            <a:r>
              <a:rPr lang="en-GB" sz="2000" dirty="0"/>
              <a:t> scale from very inclined air showers</a:t>
            </a:r>
            <a:endParaRPr lang="en-US" sz="200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76</a:t>
            </a:fld>
            <a:endParaRPr lang="en-US" dirty="0"/>
          </a:p>
        </p:txBody>
      </p:sp>
      <p:pic>
        <p:nvPicPr>
          <p:cNvPr id="6" name="Picture 5"/>
          <p:cNvPicPr>
            <a:picLocks noChangeAspect="1"/>
          </p:cNvPicPr>
          <p:nvPr/>
        </p:nvPicPr>
        <p:blipFill>
          <a:blip r:embed="rId5"/>
          <a:stretch>
            <a:fillRect/>
          </a:stretch>
        </p:blipFill>
        <p:spPr>
          <a:xfrm>
            <a:off x="466341" y="1304764"/>
            <a:ext cx="2691000" cy="2056400"/>
          </a:xfrm>
          <a:prstGeom prst="rect">
            <a:avLst/>
          </a:prstGeom>
        </p:spPr>
      </p:pic>
      <p:pic>
        <p:nvPicPr>
          <p:cNvPr id="7" name="Picture 6"/>
          <p:cNvPicPr>
            <a:picLocks noChangeAspect="1"/>
          </p:cNvPicPr>
          <p:nvPr/>
        </p:nvPicPr>
        <p:blipFill>
          <a:blip r:embed="rId6"/>
          <a:stretch>
            <a:fillRect/>
          </a:stretch>
        </p:blipFill>
        <p:spPr>
          <a:xfrm>
            <a:off x="368387" y="3717032"/>
            <a:ext cx="3027375" cy="2696600"/>
          </a:xfrm>
          <a:prstGeom prst="rect">
            <a:avLst/>
          </a:prstGeom>
        </p:spPr>
      </p:pic>
      <p:pic>
        <p:nvPicPr>
          <p:cNvPr id="8" name="Picture 7"/>
          <p:cNvPicPr>
            <a:picLocks noChangeAspect="1"/>
          </p:cNvPicPr>
          <p:nvPr/>
        </p:nvPicPr>
        <p:blipFill>
          <a:blip r:embed="rId7"/>
          <a:stretch>
            <a:fillRect/>
          </a:stretch>
        </p:blipFill>
        <p:spPr>
          <a:xfrm>
            <a:off x="4789736" y="2252332"/>
            <a:ext cx="2923875" cy="2813000"/>
          </a:xfrm>
          <a:prstGeom prst="rect">
            <a:avLst/>
          </a:prstGeom>
        </p:spPr>
      </p:pic>
      <p:sp>
        <p:nvSpPr>
          <p:cNvPr id="9" name="TextBox 8"/>
          <p:cNvSpPr txBox="1"/>
          <p:nvPr/>
        </p:nvSpPr>
        <p:spPr>
          <a:xfrm>
            <a:off x="4211960" y="5259470"/>
            <a:ext cx="4788532" cy="830997"/>
          </a:xfrm>
          <a:prstGeom prst="rect">
            <a:avLst/>
          </a:prstGeom>
          <a:noFill/>
        </p:spPr>
        <p:txBody>
          <a:bodyPr wrap="square" rtlCol="0">
            <a:spAutoFit/>
          </a:bodyPr>
          <a:lstStyle/>
          <a:p>
            <a:r>
              <a:rPr lang="en-GB" sz="1600" dirty="0">
                <a:solidFill>
                  <a:srgbClr val="C00000"/>
                </a:solidFill>
              </a:rPr>
              <a:t>Very inclined air showers</a:t>
            </a:r>
          </a:p>
          <a:p>
            <a:r>
              <a:rPr lang="en-GB" sz="1600" dirty="0">
                <a:solidFill>
                  <a:srgbClr val="C00000"/>
                </a:solidFill>
              </a:rPr>
              <a:t>● Long distance to ground, only </a:t>
            </a:r>
            <a:r>
              <a:rPr lang="en-GB" sz="1600" dirty="0" err="1">
                <a:solidFill>
                  <a:srgbClr val="C00000"/>
                </a:solidFill>
              </a:rPr>
              <a:t>muons</a:t>
            </a:r>
            <a:r>
              <a:rPr lang="en-GB" sz="1600" dirty="0">
                <a:solidFill>
                  <a:srgbClr val="C00000"/>
                </a:solidFill>
              </a:rPr>
              <a:t> survive</a:t>
            </a:r>
          </a:p>
          <a:p>
            <a:r>
              <a:rPr lang="en-GB" sz="1600" dirty="0">
                <a:solidFill>
                  <a:srgbClr val="C00000"/>
                </a:solidFill>
              </a:rPr>
              <a:t>● </a:t>
            </a:r>
            <a:r>
              <a:rPr lang="en-GB" sz="1600" u="sng" dirty="0">
                <a:solidFill>
                  <a:srgbClr val="C00000"/>
                </a:solidFill>
              </a:rPr>
              <a:t>First and most direct measurement of </a:t>
            </a:r>
            <a:r>
              <a:rPr lang="en-GB" sz="1600" u="sng" dirty="0" err="1">
                <a:solidFill>
                  <a:srgbClr val="C00000"/>
                </a:solidFill>
              </a:rPr>
              <a:t>muon</a:t>
            </a:r>
            <a:r>
              <a:rPr lang="en-GB" sz="1600" u="sng" dirty="0">
                <a:solidFill>
                  <a:srgbClr val="C00000"/>
                </a:solidFill>
              </a:rPr>
              <a:t> scale</a:t>
            </a:r>
            <a:endParaRPr lang="en-US" sz="1600" u="sng" dirty="0">
              <a:solidFill>
                <a:srgbClr val="C00000"/>
              </a:solidFill>
            </a:endParaRPr>
          </a:p>
        </p:txBody>
      </p:sp>
      <p:sp>
        <p:nvSpPr>
          <p:cNvPr id="10" name="Rounded Rectangle 9"/>
          <p:cNvSpPr/>
          <p:nvPr/>
        </p:nvSpPr>
        <p:spPr>
          <a:xfrm>
            <a:off x="4073789" y="1304764"/>
            <a:ext cx="4355771" cy="681585"/>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a:t>
            </a:r>
            <a:r>
              <a:rPr lang="el-GR" sz="1600" dirty="0"/>
              <a:t>μ = </a:t>
            </a:r>
            <a:r>
              <a:rPr lang="en-US" sz="1600" dirty="0"/>
              <a:t>N</a:t>
            </a:r>
            <a:r>
              <a:rPr lang="el-GR" sz="1600" dirty="0"/>
              <a:t>μ(</a:t>
            </a:r>
            <a:r>
              <a:rPr lang="en-US" sz="1600" dirty="0"/>
              <a:t>event) </a:t>
            </a:r>
            <a:r>
              <a:rPr lang="en-US" sz="1600" dirty="0" smtClean="0"/>
              <a:t>/ (E/10^19) </a:t>
            </a:r>
            <a:endParaRPr lang="en-US" sz="1600" dirty="0"/>
          </a:p>
        </p:txBody>
      </p:sp>
      <p:sp>
        <p:nvSpPr>
          <p:cNvPr id="11" name="TextBox 10"/>
          <p:cNvSpPr txBox="1"/>
          <p:nvPr/>
        </p:nvSpPr>
        <p:spPr>
          <a:xfrm>
            <a:off x="-7652" y="6415444"/>
            <a:ext cx="2887464" cy="253916"/>
          </a:xfrm>
          <a:prstGeom prst="rect">
            <a:avLst/>
          </a:prstGeom>
          <a:noFill/>
        </p:spPr>
        <p:txBody>
          <a:bodyPr wrap="square" rtlCol="0">
            <a:spAutoFit/>
          </a:bodyPr>
          <a:lstStyle/>
          <a:p>
            <a:r>
              <a:rPr lang="en-GB" sz="1050" dirty="0"/>
              <a:t>I</a:t>
            </a:r>
            <a:r>
              <a:rPr lang="en-GB" sz="1050" dirty="0" smtClean="0"/>
              <a:t>. </a:t>
            </a:r>
            <a:r>
              <a:rPr lang="en-GB" sz="1050" dirty="0" err="1" smtClean="0"/>
              <a:t>Valino</a:t>
            </a:r>
            <a:r>
              <a:rPr lang="en-GB" sz="1050" dirty="0" smtClean="0"/>
              <a:t>  ICRC2013 </a:t>
            </a:r>
            <a:r>
              <a:rPr lang="en-GB" sz="1050" b="1" dirty="0">
                <a:hlinkClick r:id="rId8"/>
              </a:rPr>
              <a:t>arXiv:1307.5059v1</a:t>
            </a:r>
            <a:endParaRPr lang="en-US" sz="1050" dirty="0"/>
          </a:p>
        </p:txBody>
      </p:sp>
      <p:sp>
        <p:nvSpPr>
          <p:cNvPr id="16" name="Arc 15"/>
          <p:cNvSpPr/>
          <p:nvPr/>
        </p:nvSpPr>
        <p:spPr>
          <a:xfrm rot="2280266">
            <a:off x="1087799" y="2678355"/>
            <a:ext cx="957026" cy="1008112"/>
          </a:xfrm>
          <a:prstGeom prst="arc">
            <a:avLst>
              <a:gd name="adj1" fmla="val 4875868"/>
              <a:gd name="adj2" fmla="val 11325485"/>
            </a:avLst>
          </a:prstGeom>
          <a:ln w="38100">
            <a:solidFill>
              <a:srgbClr val="008000"/>
            </a:solidFill>
            <a:headEnd type="triangl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538545" y="3184340"/>
            <a:ext cx="4788532" cy="338554"/>
          </a:xfrm>
          <a:prstGeom prst="rect">
            <a:avLst/>
          </a:prstGeom>
          <a:noFill/>
        </p:spPr>
        <p:txBody>
          <a:bodyPr wrap="square" rtlCol="0">
            <a:spAutoFit/>
          </a:bodyPr>
          <a:lstStyle/>
          <a:p>
            <a:r>
              <a:rPr lang="en-GB" sz="1600" dirty="0" smtClean="0">
                <a:solidFill>
                  <a:srgbClr val="C00000"/>
                </a:solidFill>
              </a:rPr>
              <a:t>N19</a:t>
            </a:r>
            <a:endParaRPr lang="en-US" sz="1600" u="sng" dirty="0">
              <a:solidFill>
                <a:srgbClr val="C00000"/>
              </a:solidFill>
            </a:endParaRPr>
          </a:p>
        </p:txBody>
      </p:sp>
    </p:spTree>
    <p:extLst>
      <p:ext uri="{BB962C8B-B14F-4D97-AF65-F5344CB8AC3E}">
        <p14:creationId xmlns:p14="http://schemas.microsoft.com/office/powerpoint/2010/main" val="423650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6" grpId="0" animBg="1"/>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91580" y="3973502"/>
            <a:ext cx="3683586" cy="2474372"/>
          </a:xfrm>
          <a:prstGeom prst="rect">
            <a:avLst/>
          </a:prstGeom>
        </p:spPr>
      </p:pic>
      <p:sp>
        <p:nvSpPr>
          <p:cNvPr id="2" name="Title 1"/>
          <p:cNvSpPr>
            <a:spLocks noGrp="1"/>
          </p:cNvSpPr>
          <p:nvPr>
            <p:ph type="title"/>
          </p:nvPr>
        </p:nvSpPr>
        <p:spPr/>
        <p:txBody>
          <a:bodyPr/>
          <a:lstStyle/>
          <a:p>
            <a:r>
              <a:rPr lang="en-GB" dirty="0" err="1"/>
              <a:t>Muon</a:t>
            </a:r>
            <a:r>
              <a:rPr lang="en-GB" dirty="0"/>
              <a:t> counting: </a:t>
            </a:r>
            <a:r>
              <a:rPr lang="en-GB" sz="2400" dirty="0" err="1"/>
              <a:t>Muon</a:t>
            </a:r>
            <a:r>
              <a:rPr lang="en-GB" sz="2400" dirty="0"/>
              <a:t> fraction from signal shape</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77</a:t>
            </a:fld>
            <a:endParaRPr lang="en-US" dirty="0"/>
          </a:p>
        </p:txBody>
      </p:sp>
      <p:sp>
        <p:nvSpPr>
          <p:cNvPr id="5" name="Rounded Rectangle 4"/>
          <p:cNvSpPr/>
          <p:nvPr/>
        </p:nvSpPr>
        <p:spPr>
          <a:xfrm>
            <a:off x="496609" y="1088740"/>
            <a:ext cx="4355771" cy="681585"/>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dirty="0" err="1" smtClean="0"/>
              <a:t>Multivariate</a:t>
            </a:r>
            <a:r>
              <a:rPr lang="pt-PT" sz="1600" dirty="0" smtClean="0"/>
              <a:t> </a:t>
            </a:r>
            <a:r>
              <a:rPr lang="pt-PT" sz="1600" dirty="0" err="1" smtClean="0"/>
              <a:t>Method</a:t>
            </a:r>
            <a:endParaRPr lang="en-US" sz="1600" dirty="0"/>
          </a:p>
        </p:txBody>
      </p:sp>
      <mc:AlternateContent xmlns:mc="http://schemas.openxmlformats.org/markup-compatibility/2006" xmlns:a14="http://schemas.microsoft.com/office/drawing/2010/main">
        <mc:Choice Requires="a14">
          <p:sp>
            <p:nvSpPr>
              <p:cNvPr id="3" name="TextBox 2"/>
              <p:cNvSpPr txBox="1"/>
              <p:nvPr/>
            </p:nvSpPr>
            <p:spPr>
              <a:xfrm>
                <a:off x="863588" y="2148029"/>
                <a:ext cx="4511043" cy="4149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sz="2400" b="0" i="1" smtClean="0">
                              <a:latin typeface="Cambria Math" panose="02040503050406030204" pitchFamily="18" charset="0"/>
                            </a:rPr>
                          </m:ctrlPr>
                        </m:sSubPr>
                        <m:e>
                          <m:r>
                            <a:rPr lang="pt-PT" sz="2400" b="0" i="1" smtClean="0">
                              <a:latin typeface="Cambria Math" panose="02040503050406030204" pitchFamily="18" charset="0"/>
                            </a:rPr>
                            <m:t>𝑓</m:t>
                          </m:r>
                        </m:e>
                        <m:sub>
                          <m:r>
                            <a:rPr lang="pt-PT" sz="2400" b="0" i="1" smtClean="0">
                              <a:latin typeface="Cambria Math" panose="02040503050406030204" pitchFamily="18" charset="0"/>
                            </a:rPr>
                            <m:t>𝜇</m:t>
                          </m:r>
                        </m:sub>
                      </m:sSub>
                      <m:r>
                        <a:rPr lang="pt-PT" sz="2400" b="0" i="1" smtClean="0">
                          <a:latin typeface="Cambria Math" panose="02040503050406030204" pitchFamily="18" charset="0"/>
                        </a:rPr>
                        <m:t>=</m:t>
                      </m:r>
                      <m:r>
                        <a:rPr lang="pt-PT" sz="2400" b="0" i="1" smtClean="0">
                          <a:latin typeface="Cambria Math" panose="02040503050406030204" pitchFamily="18" charset="0"/>
                        </a:rPr>
                        <m:t>𝑎</m:t>
                      </m:r>
                      <m:r>
                        <a:rPr lang="pt-PT" sz="2400" b="0" i="1" smtClean="0">
                          <a:latin typeface="Cambria Math" panose="02040503050406030204" pitchFamily="18" charset="0"/>
                        </a:rPr>
                        <m:t>+</m:t>
                      </m:r>
                      <m:r>
                        <a:rPr lang="pt-PT" sz="2400" b="0" i="1" smtClean="0">
                          <a:latin typeface="Cambria Math" panose="02040503050406030204" pitchFamily="18" charset="0"/>
                        </a:rPr>
                        <m:t>𝑏</m:t>
                      </m:r>
                      <m:r>
                        <a:rPr lang="pt-PT" sz="2400" b="0" i="1" smtClean="0">
                          <a:latin typeface="Cambria Math" panose="02040503050406030204" pitchFamily="18" charset="0"/>
                        </a:rPr>
                        <m:t>𝜃</m:t>
                      </m:r>
                      <m:r>
                        <a:rPr lang="pt-PT" sz="2400" b="0" i="1" smtClean="0">
                          <a:latin typeface="Cambria Math" panose="02040503050406030204" pitchFamily="18" charset="0"/>
                        </a:rPr>
                        <m:t>+</m:t>
                      </m:r>
                      <m:r>
                        <a:rPr lang="pt-PT" sz="2400" b="0" i="1" smtClean="0">
                          <a:latin typeface="Cambria Math" panose="02040503050406030204" pitchFamily="18" charset="0"/>
                        </a:rPr>
                        <m:t>𝑐</m:t>
                      </m:r>
                      <m:sSubSup>
                        <m:sSubSupPr>
                          <m:ctrlPr>
                            <a:rPr lang="pt-PT" sz="2400" b="0" i="1" smtClean="0">
                              <a:latin typeface="Cambria Math" panose="02040503050406030204" pitchFamily="18" charset="0"/>
                            </a:rPr>
                          </m:ctrlPr>
                        </m:sSubSupPr>
                        <m:e>
                          <m:r>
                            <a:rPr lang="pt-PT" sz="2400" b="0" i="1" smtClean="0">
                              <a:latin typeface="Cambria Math" panose="02040503050406030204" pitchFamily="18" charset="0"/>
                            </a:rPr>
                            <m:t>𝑓</m:t>
                          </m:r>
                        </m:e>
                        <m:sub>
                          <m:r>
                            <a:rPr lang="pt-PT" sz="2400" b="0" i="1" smtClean="0">
                              <a:latin typeface="Cambria Math" panose="02040503050406030204" pitchFamily="18" charset="0"/>
                            </a:rPr>
                            <m:t>0.5</m:t>
                          </m:r>
                        </m:sub>
                        <m:sup>
                          <m:r>
                            <a:rPr lang="pt-PT" sz="2400" b="0" i="1" smtClean="0">
                              <a:latin typeface="Cambria Math" panose="02040503050406030204" pitchFamily="18" charset="0"/>
                            </a:rPr>
                            <m:t>2</m:t>
                          </m:r>
                        </m:sup>
                      </m:sSubSup>
                      <m:r>
                        <a:rPr lang="pt-PT" sz="2400" b="0" i="1" smtClean="0">
                          <a:latin typeface="Cambria Math" panose="02040503050406030204" pitchFamily="18" charset="0"/>
                        </a:rPr>
                        <m:t>+</m:t>
                      </m:r>
                      <m:r>
                        <a:rPr lang="pt-PT" sz="2400" b="0" i="1" smtClean="0">
                          <a:latin typeface="Cambria Math" panose="02040503050406030204" pitchFamily="18" charset="0"/>
                        </a:rPr>
                        <m:t>𝑑</m:t>
                      </m:r>
                      <m:r>
                        <a:rPr lang="pt-PT" sz="2400" b="0" i="1" smtClean="0">
                          <a:latin typeface="Cambria Math" panose="02040503050406030204" pitchFamily="18" charset="0"/>
                        </a:rPr>
                        <m:t> </m:t>
                      </m:r>
                      <m:r>
                        <a:rPr lang="pt-PT" sz="2400" b="0" i="1" smtClean="0">
                          <a:latin typeface="Cambria Math" panose="02040503050406030204" pitchFamily="18" charset="0"/>
                        </a:rPr>
                        <m:t>𝜃</m:t>
                      </m:r>
                      <m:r>
                        <a:rPr lang="pt-PT" sz="2400" b="0" i="1" smtClean="0">
                          <a:latin typeface="Cambria Math" panose="02040503050406030204" pitchFamily="18" charset="0"/>
                        </a:rPr>
                        <m:t> </m:t>
                      </m:r>
                      <m:sSub>
                        <m:sSubPr>
                          <m:ctrlPr>
                            <a:rPr lang="pt-PT" sz="2400" b="0" i="1" smtClean="0">
                              <a:latin typeface="Cambria Math" panose="02040503050406030204" pitchFamily="18" charset="0"/>
                            </a:rPr>
                          </m:ctrlPr>
                        </m:sSubPr>
                        <m:e>
                          <m:r>
                            <a:rPr lang="pt-PT" sz="2400" b="0" i="1" smtClean="0">
                              <a:latin typeface="Cambria Math" panose="02040503050406030204" pitchFamily="18" charset="0"/>
                            </a:rPr>
                            <m:t>𝑃</m:t>
                          </m:r>
                        </m:e>
                        <m:sub>
                          <m:r>
                            <a:rPr lang="pt-PT" sz="2400" b="0" i="1" smtClean="0">
                              <a:latin typeface="Cambria Math" panose="02040503050406030204" pitchFamily="18" charset="0"/>
                            </a:rPr>
                            <m:t>0</m:t>
                          </m:r>
                        </m:sub>
                      </m:sSub>
                      <m:r>
                        <a:rPr lang="pt-PT" sz="2400" b="0" i="1" smtClean="0">
                          <a:latin typeface="Cambria Math" panose="02040503050406030204" pitchFamily="18" charset="0"/>
                        </a:rPr>
                        <m:t>+</m:t>
                      </m:r>
                      <m:r>
                        <a:rPr lang="pt-PT" sz="2400" b="0" i="1" smtClean="0">
                          <a:latin typeface="Cambria Math" panose="02040503050406030204" pitchFamily="18" charset="0"/>
                        </a:rPr>
                        <m:t>𝑒</m:t>
                      </m:r>
                      <m:r>
                        <a:rPr lang="pt-PT" sz="2400" b="0" i="1" smtClean="0">
                          <a:latin typeface="Cambria Math" panose="02040503050406030204" pitchFamily="18" charset="0"/>
                        </a:rPr>
                        <m:t> </m:t>
                      </m:r>
                      <m:r>
                        <a:rPr lang="pt-PT" sz="2400" b="0" i="1" smtClean="0">
                          <a:latin typeface="Cambria Math" panose="02040503050406030204" pitchFamily="18" charset="0"/>
                        </a:rPr>
                        <m:t>𝑟</m:t>
                      </m:r>
                    </m:oMath>
                  </m:oMathPara>
                </a14:m>
                <a:endParaRPr lang="en-US" sz="2400" dirty="0"/>
              </a:p>
            </p:txBody>
          </p:sp>
        </mc:Choice>
        <mc:Fallback xmlns="">
          <p:sp>
            <p:nvSpPr>
              <p:cNvPr id="3" name="TextBox 2"/>
              <p:cNvSpPr txBox="1">
                <a:spLocks noRot="1" noChangeAspect="1" noMove="1" noResize="1" noEditPoints="1" noAdjustHandles="1" noChangeArrowheads="1" noChangeShapeType="1" noTextEdit="1"/>
              </p:cNvSpPr>
              <p:nvPr/>
            </p:nvSpPr>
            <p:spPr>
              <a:xfrm>
                <a:off x="863588" y="2148029"/>
                <a:ext cx="4511043" cy="41492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007604" y="2967054"/>
                <a:ext cx="3462423" cy="969368"/>
              </a:xfrm>
              <a:prstGeom prst="rect">
                <a:avLst/>
              </a:prstGeom>
              <a:noFill/>
            </p:spPr>
            <p:txBody>
              <a:bodyPr wrap="none" lIns="0" tIns="0" rIns="0" bIns="0" rtlCol="0">
                <a:spAutoFit/>
              </a:bodyPr>
              <a:lstStyle/>
              <a:p>
                <a:r>
                  <a:rPr lang="en-US" sz="1600" dirty="0" smtClean="0"/>
                  <a:t>Squared threshold normalized total signal</a:t>
                </a:r>
              </a:p>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a:rPr lang="en-US" sz="1600" i="1">
                              <a:latin typeface="Cambria Math" panose="02040503050406030204" pitchFamily="18" charset="0"/>
                            </a:rPr>
                            <m:t>𝑓</m:t>
                          </m:r>
                        </m:e>
                        <m:sub>
                          <m:r>
                            <a:rPr lang="en-US" sz="1600" i="1">
                              <a:latin typeface="Cambria Math" panose="02040503050406030204" pitchFamily="18" charset="0"/>
                            </a:rPr>
                            <m:t>0.5</m:t>
                          </m:r>
                        </m:sub>
                        <m:sup>
                          <m:r>
                            <a:rPr lang="en-US" sz="1600" i="1">
                              <a:latin typeface="Cambria Math" panose="02040503050406030204" pitchFamily="18" charset="0"/>
                            </a:rPr>
                            <m:t>2</m:t>
                          </m:r>
                        </m:sup>
                      </m:sSubSup>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p>
                            <m:sSupPr>
                              <m:ctrlPr>
                                <a:rPr lang="en-US" sz="1600" b="0" i="1" smtClean="0">
                                  <a:latin typeface="Cambria Math" panose="02040503050406030204" pitchFamily="18" charset="0"/>
                                </a:rPr>
                              </m:ctrlPr>
                            </m:sSupPr>
                            <m:e>
                              <m:d>
                                <m:dPr>
                                  <m:ctrlPr>
                                    <a:rPr lang="en-US" sz="1600" i="1">
                                      <a:latin typeface="Cambria Math" panose="02040503050406030204" pitchFamily="18" charset="0"/>
                                    </a:rPr>
                                  </m:ctrlPr>
                                </m:dPr>
                                <m:e>
                                  <m:nary>
                                    <m:naryPr>
                                      <m:chr m:val="∑"/>
                                      <m:limLoc m:val="subSup"/>
                                      <m:ctrlPr>
                                        <a:rPr lang="en-US" sz="1600" i="1">
                                          <a:latin typeface="Cambria Math" panose="02040503050406030204" pitchFamily="18" charset="0"/>
                                        </a:rPr>
                                      </m:ctrlPr>
                                    </m:naryPr>
                                    <m:sub>
                                      <m:r>
                                        <m:rPr>
                                          <m:brk m:alnAt="25"/>
                                        </m:rPr>
                                        <a:rPr lang="en-US" sz="1600" i="1">
                                          <a:latin typeface="Cambria Math" panose="02040503050406030204" pitchFamily="18" charset="0"/>
                                        </a:rPr>
                                        <m:t>𝑗</m:t>
                                      </m:r>
                                      <m:r>
                                        <a:rPr lang="en-US" sz="1600" i="1">
                                          <a:latin typeface="Cambria Math" panose="02040503050406030204" pitchFamily="18" charset="0"/>
                                        </a:rPr>
                                        <m:t>=1</m:t>
                                      </m:r>
                                    </m:sub>
                                    <m:sup>
                                      <m:r>
                                        <a:rPr lang="en-US" sz="1600" i="1">
                                          <a:latin typeface="Cambria Math" panose="02040503050406030204" pitchFamily="18" charset="0"/>
                                        </a:rPr>
                                        <m:t>𝑁</m:t>
                                      </m:r>
                                    </m:sup>
                                    <m:e>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𝑗</m:t>
                                          </m:r>
                                        </m:sub>
                                      </m:sSub>
                                    </m:e>
                                  </m:nary>
                                  <m:r>
                                    <a:rPr lang="en-US" sz="1600" i="1">
                                      <a:latin typeface="Cambria Math" panose="02040503050406030204" pitchFamily="18" charset="0"/>
                                      <a:ea typeface="Cambria Math" panose="02040503050406030204" pitchFamily="18" charset="0"/>
                                    </a:rPr>
                                    <m:t>∥</m:t>
                                  </m:r>
                                  <m:d>
                                    <m:dPr>
                                      <m:begChr m:val="{"/>
                                      <m:endChr m:val="}"/>
                                      <m:ctrlPr>
                                        <a:rPr lang="en-US" sz="1600" i="1">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𝑥</m:t>
                                          </m:r>
                                        </m:e>
                                        <m:sub>
                                          <m:r>
                                            <a:rPr lang="en-US" sz="1600" i="1">
                                              <a:latin typeface="Cambria Math" panose="02040503050406030204" pitchFamily="18" charset="0"/>
                                              <a:ea typeface="Cambria Math" panose="02040503050406030204" pitchFamily="18" charset="0"/>
                                            </a:rPr>
                                            <m:t>𝑗</m:t>
                                          </m:r>
                                        </m:sub>
                                      </m:sSub>
                                      <m:r>
                                        <a:rPr lang="en-US" sz="1600" i="1">
                                          <a:latin typeface="Cambria Math" panose="02040503050406030204" pitchFamily="18" charset="0"/>
                                          <a:ea typeface="Cambria Math" panose="02040503050406030204" pitchFamily="18" charset="0"/>
                                        </a:rPr>
                                        <m:t>&gt;</m:t>
                                      </m:r>
                                      <m:r>
                                        <a:rPr lang="en-GB" sz="1600" b="0" i="1" smtClean="0">
                                          <a:latin typeface="Cambria Math" panose="02040503050406030204" pitchFamily="18" charset="0"/>
                                          <a:ea typeface="Cambria Math" panose="02040503050406030204" pitchFamily="18" charset="0"/>
                                        </a:rPr>
                                        <m:t>0.</m:t>
                                      </m:r>
                                      <m:r>
                                        <a:rPr lang="en-US" sz="1600" i="1">
                                          <a:latin typeface="Cambria Math" panose="02040503050406030204" pitchFamily="18" charset="0"/>
                                          <a:ea typeface="Cambria Math" panose="02040503050406030204" pitchFamily="18" charset="0"/>
                                        </a:rPr>
                                        <m:t>5</m:t>
                                      </m:r>
                                    </m:e>
                                  </m:d>
                                </m:e>
                              </m:d>
                            </m:e>
                            <m:sup>
                              <m:r>
                                <a:rPr lang="en-US" sz="1600" b="0" i="1" smtClean="0">
                                  <a:latin typeface="Cambria Math" panose="02040503050406030204" pitchFamily="18" charset="0"/>
                                </a:rPr>
                                <m:t>2</m:t>
                              </m:r>
                            </m:sup>
                          </m:sSup>
                        </m:num>
                        <m:den>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nary>
                                    <m:naryPr>
                                      <m:chr m:val="∑"/>
                                      <m:limLoc m:val="subSup"/>
                                      <m:ctrlPr>
                                        <a:rPr lang="en-US" sz="1600" i="1">
                                          <a:latin typeface="Cambria Math" panose="02040503050406030204" pitchFamily="18" charset="0"/>
                                        </a:rPr>
                                      </m:ctrlPr>
                                    </m:naryPr>
                                    <m:sub>
                                      <m:r>
                                        <m:rPr>
                                          <m:brk m:alnAt="25"/>
                                        </m:rPr>
                                        <a:rPr lang="en-US" sz="1600" i="1">
                                          <a:latin typeface="Cambria Math" panose="02040503050406030204" pitchFamily="18" charset="0"/>
                                        </a:rPr>
                                        <m:t>𝑗</m:t>
                                      </m:r>
                                      <m:r>
                                        <a:rPr lang="en-US" sz="1600" i="1">
                                          <a:latin typeface="Cambria Math" panose="02040503050406030204" pitchFamily="18" charset="0"/>
                                        </a:rPr>
                                        <m:t>=1</m:t>
                                      </m:r>
                                    </m:sub>
                                    <m:sup>
                                      <m:r>
                                        <a:rPr lang="en-US" sz="1600" i="1">
                                          <a:latin typeface="Cambria Math" panose="02040503050406030204" pitchFamily="18" charset="0"/>
                                        </a:rPr>
                                        <m:t>𝑁</m:t>
                                      </m:r>
                                    </m:sup>
                                    <m:e>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𝑗</m:t>
                                          </m:r>
                                        </m:sub>
                                      </m:sSub>
                                    </m:e>
                                  </m:nary>
                                </m:e>
                              </m:d>
                            </m:e>
                            <m:sup>
                              <m:r>
                                <a:rPr lang="en-US" sz="1600" b="0" i="1" smtClean="0">
                                  <a:latin typeface="Cambria Math" panose="02040503050406030204" pitchFamily="18" charset="0"/>
                                </a:rPr>
                                <m:t>2</m:t>
                              </m:r>
                            </m:sup>
                          </m:sSup>
                        </m:den>
                      </m:f>
                    </m:oMath>
                  </m:oMathPara>
                </a14:m>
                <a:endParaRPr lang="en-US"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1007604" y="2967054"/>
                <a:ext cx="3462423" cy="969368"/>
              </a:xfrm>
              <a:prstGeom prst="rect">
                <a:avLst/>
              </a:prstGeom>
              <a:blipFill rotWithShape="0">
                <a:blip r:embed="rId5"/>
                <a:stretch>
                  <a:fillRect l="-3521" t="-6918" r="-28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073446" y="2967054"/>
                <a:ext cx="3450304" cy="1002006"/>
              </a:xfrm>
              <a:prstGeom prst="rect">
                <a:avLst/>
              </a:prstGeom>
            </p:spPr>
            <p:txBody>
              <a:bodyPr wrap="none">
                <a:spAutoFit/>
              </a:bodyPr>
              <a:lstStyle/>
              <a:p>
                <a:r>
                  <a:rPr lang="en-GB" sz="1600" b="0" dirty="0" smtClean="0"/>
                  <a:t>Normalized zero-frequency component</a:t>
                </a:r>
              </a:p>
              <a:p>
                <a:pPr/>
                <a14:m>
                  <m:oMathPara xmlns:m="http://schemas.openxmlformats.org/officeDocument/2006/math">
                    <m:oMathParaPr>
                      <m:jc m:val="centerGroup"/>
                    </m:oMathParaPr>
                    <m:oMath xmlns:m="http://schemas.openxmlformats.org/officeDocument/2006/math">
                      <m:sSub>
                        <m:sSubPr>
                          <m:ctrlPr>
                            <a:rPr lang="pt-PT" sz="1600" b="0" i="1" smtClean="0">
                              <a:latin typeface="Cambria Math" panose="02040503050406030204" pitchFamily="18" charset="0"/>
                            </a:rPr>
                          </m:ctrlPr>
                        </m:sSubPr>
                        <m:e>
                          <m:r>
                            <a:rPr lang="pt-PT" sz="1600" b="0" i="1" smtClean="0">
                              <a:latin typeface="Cambria Math" panose="02040503050406030204" pitchFamily="18" charset="0"/>
                            </a:rPr>
                            <m:t>𝑃</m:t>
                          </m:r>
                        </m:e>
                        <m:sub>
                          <m:r>
                            <a:rPr lang="pt-PT" sz="1600" b="0" i="1" smtClean="0">
                              <a:latin typeface="Cambria Math" panose="02040503050406030204" pitchFamily="18" charset="0"/>
                            </a:rPr>
                            <m:t>0</m:t>
                          </m:r>
                        </m:sub>
                      </m:sSub>
                      <m:r>
                        <a:rPr lang="pt-PT" sz="1600" b="0" i="1" smtClean="0">
                          <a:latin typeface="Cambria Math" panose="02040503050406030204" pitchFamily="18" charset="0"/>
                        </a:rPr>
                        <m:t>=</m:t>
                      </m:r>
                      <m:f>
                        <m:fPr>
                          <m:ctrlPr>
                            <a:rPr lang="pt-PT" sz="1600" b="0" i="1" smtClean="0">
                              <a:latin typeface="Cambria Math" panose="02040503050406030204" pitchFamily="18" charset="0"/>
                            </a:rPr>
                          </m:ctrlPr>
                        </m:fPr>
                        <m:num>
                          <m:sSup>
                            <m:sSupPr>
                              <m:ctrlPr>
                                <a:rPr lang="pt-PT" sz="1600" i="1">
                                  <a:latin typeface="Cambria Math" panose="02040503050406030204" pitchFamily="18" charset="0"/>
                                </a:rPr>
                              </m:ctrlPr>
                            </m:sSupPr>
                            <m:e>
                              <m:d>
                                <m:dPr>
                                  <m:ctrlPr>
                                    <a:rPr lang="pt-PT" sz="1600" i="1">
                                      <a:latin typeface="Cambria Math" panose="02040503050406030204" pitchFamily="18" charset="0"/>
                                    </a:rPr>
                                  </m:ctrlPr>
                                </m:dPr>
                                <m:e>
                                  <m:nary>
                                    <m:naryPr>
                                      <m:chr m:val="∑"/>
                                      <m:limLoc m:val="subSup"/>
                                      <m:ctrlPr>
                                        <a:rPr lang="pt-PT" sz="1600" i="1">
                                          <a:latin typeface="Cambria Math" panose="02040503050406030204" pitchFamily="18" charset="0"/>
                                        </a:rPr>
                                      </m:ctrlPr>
                                    </m:naryPr>
                                    <m:sub>
                                      <m:r>
                                        <m:rPr>
                                          <m:brk m:alnAt="25"/>
                                        </m:rPr>
                                        <a:rPr lang="pt-PT" sz="1600" i="1">
                                          <a:latin typeface="Cambria Math" panose="02040503050406030204" pitchFamily="18" charset="0"/>
                                        </a:rPr>
                                        <m:t>𝑗</m:t>
                                      </m:r>
                                      <m:r>
                                        <a:rPr lang="pt-PT" sz="1600" i="1">
                                          <a:latin typeface="Cambria Math" panose="02040503050406030204" pitchFamily="18" charset="0"/>
                                        </a:rPr>
                                        <m:t>=1</m:t>
                                      </m:r>
                                    </m:sub>
                                    <m:sup>
                                      <m:r>
                                        <a:rPr lang="pt-PT" sz="1600" i="1">
                                          <a:latin typeface="Cambria Math" panose="02040503050406030204" pitchFamily="18" charset="0"/>
                                        </a:rPr>
                                        <m:t>𝑁</m:t>
                                      </m:r>
                                    </m:sup>
                                    <m:e>
                                      <m:sSub>
                                        <m:sSubPr>
                                          <m:ctrlPr>
                                            <a:rPr lang="pt-PT" sz="1600" i="1">
                                              <a:latin typeface="Cambria Math" panose="02040503050406030204" pitchFamily="18" charset="0"/>
                                            </a:rPr>
                                          </m:ctrlPr>
                                        </m:sSubPr>
                                        <m:e>
                                          <m:r>
                                            <a:rPr lang="pt-PT" sz="1600" i="1">
                                              <a:latin typeface="Cambria Math" panose="02040503050406030204" pitchFamily="18" charset="0"/>
                                            </a:rPr>
                                            <m:t>𝑥</m:t>
                                          </m:r>
                                        </m:e>
                                        <m:sub>
                                          <m:r>
                                            <a:rPr lang="pt-PT" sz="1600" i="1">
                                              <a:latin typeface="Cambria Math" panose="02040503050406030204" pitchFamily="18" charset="0"/>
                                            </a:rPr>
                                            <m:t>𝑗</m:t>
                                          </m:r>
                                        </m:sub>
                                      </m:sSub>
                                    </m:e>
                                  </m:nary>
                                </m:e>
                              </m:d>
                            </m:e>
                            <m:sup>
                              <m:r>
                                <a:rPr lang="pt-PT" sz="1600" i="1">
                                  <a:latin typeface="Cambria Math" panose="02040503050406030204" pitchFamily="18" charset="0"/>
                                </a:rPr>
                                <m:t>2</m:t>
                              </m:r>
                            </m:sup>
                          </m:sSup>
                        </m:num>
                        <m:den>
                          <m:r>
                            <a:rPr lang="en-GB" sz="1600" b="0" i="1" smtClean="0">
                              <a:latin typeface="Cambria Math" panose="02040503050406030204" pitchFamily="18" charset="0"/>
                            </a:rPr>
                            <m:t>𝑁</m:t>
                          </m:r>
                          <m:nary>
                            <m:naryPr>
                              <m:chr m:val="∑"/>
                              <m:limLoc m:val="subSup"/>
                              <m:ctrlPr>
                                <a:rPr lang="pt-PT" sz="1600" i="1">
                                  <a:latin typeface="Cambria Math" panose="02040503050406030204" pitchFamily="18" charset="0"/>
                                </a:rPr>
                              </m:ctrlPr>
                            </m:naryPr>
                            <m:sub>
                              <m:r>
                                <m:rPr>
                                  <m:brk m:alnAt="25"/>
                                </m:rPr>
                                <a:rPr lang="pt-PT" sz="1600" i="1">
                                  <a:latin typeface="Cambria Math" panose="02040503050406030204" pitchFamily="18" charset="0"/>
                                </a:rPr>
                                <m:t>𝑗</m:t>
                              </m:r>
                              <m:r>
                                <a:rPr lang="pt-PT" sz="1600" i="1">
                                  <a:latin typeface="Cambria Math" panose="02040503050406030204" pitchFamily="18" charset="0"/>
                                </a:rPr>
                                <m:t>=1</m:t>
                              </m:r>
                            </m:sub>
                            <m:sup>
                              <m:r>
                                <a:rPr lang="pt-PT" sz="1600" i="1">
                                  <a:latin typeface="Cambria Math" panose="02040503050406030204" pitchFamily="18" charset="0"/>
                                </a:rPr>
                                <m:t>𝑁</m:t>
                              </m:r>
                            </m:sup>
                            <m:e>
                              <m:sSubSup>
                                <m:sSubSupPr>
                                  <m:ctrlPr>
                                    <a:rPr lang="en-GB" sz="1600" b="0" i="1" smtClean="0">
                                      <a:latin typeface="Cambria Math" panose="02040503050406030204" pitchFamily="18" charset="0"/>
                                    </a:rPr>
                                  </m:ctrlPr>
                                </m:sSubSupPr>
                                <m:e>
                                  <m:r>
                                    <a:rPr lang="pt-PT" sz="1600" i="1">
                                      <a:latin typeface="Cambria Math" panose="02040503050406030204" pitchFamily="18" charset="0"/>
                                    </a:rPr>
                                    <m:t>𝑥</m:t>
                                  </m:r>
                                </m:e>
                                <m:sub>
                                  <m:r>
                                    <a:rPr lang="pt-PT" sz="1600" i="1">
                                      <a:latin typeface="Cambria Math" panose="02040503050406030204" pitchFamily="18" charset="0"/>
                                    </a:rPr>
                                    <m:t>𝑗</m:t>
                                  </m:r>
                                </m:sub>
                                <m:sup>
                                  <m:r>
                                    <a:rPr lang="en-GB" sz="1600" b="0" i="1" smtClean="0">
                                      <a:latin typeface="Cambria Math" panose="02040503050406030204" pitchFamily="18" charset="0"/>
                                    </a:rPr>
                                    <m:t>2</m:t>
                                  </m:r>
                                </m:sup>
                              </m:sSubSup>
                            </m:e>
                          </m:nary>
                        </m:den>
                      </m:f>
                      <m:r>
                        <a:rPr lang="en-GB" sz="1600" b="0" i="1" smtClean="0">
                          <a:latin typeface="Cambria Math" panose="02040503050406030204" pitchFamily="18" charset="0"/>
                        </a:rPr>
                        <m:t>=</m:t>
                      </m:r>
                      <m:f>
                        <m:fPr>
                          <m:ctrlPr>
                            <a:rPr lang="en-GB" sz="1600" b="0" i="1" smtClean="0">
                              <a:latin typeface="Cambria Math" panose="02040503050406030204" pitchFamily="18" charset="0"/>
                            </a:rPr>
                          </m:ctrlPr>
                        </m:fPr>
                        <m:num>
                          <m:sSup>
                            <m:sSupPr>
                              <m:ctrlPr>
                                <a:rPr lang="en-GB" sz="1600" b="0" i="1" smtClean="0">
                                  <a:latin typeface="Cambria Math" panose="02040503050406030204" pitchFamily="18" charset="0"/>
                                </a:rPr>
                              </m:ctrlPr>
                            </m:sSupPr>
                            <m:e>
                              <m:d>
                                <m:dPr>
                                  <m:begChr m:val="⟨"/>
                                  <m:endChr m:val="⟩"/>
                                  <m:ctrlPr>
                                    <a:rPr lang="en-GB" sz="1600" b="0" i="1" smtClean="0">
                                      <a:latin typeface="Cambria Math" panose="02040503050406030204" pitchFamily="18" charset="0"/>
                                    </a:rPr>
                                  </m:ctrlPr>
                                </m:dPr>
                                <m:e>
                                  <m:r>
                                    <a:rPr lang="en-GB" sz="1600" b="0" i="1" smtClean="0">
                                      <a:latin typeface="Cambria Math" panose="02040503050406030204" pitchFamily="18" charset="0"/>
                                    </a:rPr>
                                    <m:t>𝑥</m:t>
                                  </m:r>
                                </m:e>
                              </m:d>
                            </m:e>
                            <m:sup>
                              <m:r>
                                <a:rPr lang="en-GB" sz="1600" b="0" i="1" smtClean="0">
                                  <a:latin typeface="Cambria Math" panose="02040503050406030204" pitchFamily="18" charset="0"/>
                                </a:rPr>
                                <m:t>2</m:t>
                              </m:r>
                            </m:sup>
                          </m:sSup>
                        </m:num>
                        <m:den>
                          <m:d>
                            <m:dPr>
                              <m:begChr m:val="⟨"/>
                              <m:endChr m:val="⟩"/>
                              <m:ctrlPr>
                                <a:rPr lang="en-GB" sz="1600" i="1">
                                  <a:latin typeface="Cambria Math" panose="02040503050406030204" pitchFamily="18" charset="0"/>
                                </a:rPr>
                              </m:ctrlPr>
                            </m:dPr>
                            <m:e>
                              <m:sSup>
                                <m:sSupPr>
                                  <m:ctrlPr>
                                    <a:rPr lang="en-GB" sz="1600" b="0" i="1" smtClean="0">
                                      <a:latin typeface="Cambria Math" panose="02040503050406030204" pitchFamily="18" charset="0"/>
                                    </a:rPr>
                                  </m:ctrlPr>
                                </m:sSupPr>
                                <m:e>
                                  <m:r>
                                    <a:rPr lang="en-GB" sz="1600" i="1">
                                      <a:latin typeface="Cambria Math" panose="02040503050406030204" pitchFamily="18" charset="0"/>
                                    </a:rPr>
                                    <m:t>𝑥</m:t>
                                  </m:r>
                                </m:e>
                                <m:sup>
                                  <m:r>
                                    <a:rPr lang="en-GB" sz="1600" b="0" i="1" smtClean="0">
                                      <a:latin typeface="Cambria Math" panose="02040503050406030204" pitchFamily="18" charset="0"/>
                                    </a:rPr>
                                    <m:t>2</m:t>
                                  </m:r>
                                </m:sup>
                              </m:sSup>
                            </m:e>
                          </m:d>
                        </m:den>
                      </m:f>
                    </m:oMath>
                  </m:oMathPara>
                </a14:m>
                <a:endParaRPr lang="en-US" sz="1600" dirty="0"/>
              </a:p>
            </p:txBody>
          </p:sp>
        </mc:Choice>
        <mc:Fallback xmlns="">
          <p:sp>
            <p:nvSpPr>
              <p:cNvPr id="8" name="Rectangle 7"/>
              <p:cNvSpPr>
                <a:spLocks noRot="1" noChangeAspect="1" noMove="1" noResize="1" noEditPoints="1" noAdjustHandles="1" noChangeArrowheads="1" noChangeShapeType="1" noTextEdit="1"/>
              </p:cNvSpPr>
              <p:nvPr/>
            </p:nvSpPr>
            <p:spPr>
              <a:xfrm>
                <a:off x="5073446" y="2967054"/>
                <a:ext cx="3450304" cy="1002006"/>
              </a:xfrm>
              <a:prstGeom prst="rect">
                <a:avLst/>
              </a:prstGeom>
              <a:blipFill rotWithShape="0">
                <a:blip r:embed="rId6"/>
                <a:stretch>
                  <a:fillRect l="-883" t="-1829"/>
                </a:stretch>
              </a:blipFill>
            </p:spPr>
            <p:txBody>
              <a:bodyPr/>
              <a:lstStyle/>
              <a:p>
                <a:r>
                  <a:rPr lang="en-US">
                    <a:noFill/>
                  </a:rPr>
                  <a:t> </a:t>
                </a:r>
              </a:p>
            </p:txBody>
          </p:sp>
        </mc:Fallback>
      </mc:AlternateContent>
      <p:sp>
        <p:nvSpPr>
          <p:cNvPr id="14" name="TextBox 13"/>
          <p:cNvSpPr txBox="1"/>
          <p:nvPr/>
        </p:nvSpPr>
        <p:spPr>
          <a:xfrm>
            <a:off x="-7652" y="6415444"/>
            <a:ext cx="2887464" cy="253916"/>
          </a:xfrm>
          <a:prstGeom prst="rect">
            <a:avLst/>
          </a:prstGeom>
          <a:noFill/>
        </p:spPr>
        <p:txBody>
          <a:bodyPr wrap="square" rtlCol="0">
            <a:spAutoFit/>
          </a:bodyPr>
          <a:lstStyle/>
          <a:p>
            <a:r>
              <a:rPr lang="en-GB" sz="1050" dirty="0" smtClean="0"/>
              <a:t>B. </a:t>
            </a:r>
            <a:r>
              <a:rPr lang="en-GB" sz="1050" dirty="0" err="1" smtClean="0"/>
              <a:t>Kegl</a:t>
            </a:r>
            <a:r>
              <a:rPr lang="en-GB" sz="1050" dirty="0" smtClean="0"/>
              <a:t>  ICRC2013 </a:t>
            </a:r>
            <a:r>
              <a:rPr lang="en-GB" sz="1050" b="1" dirty="0">
                <a:hlinkClick r:id="rId7"/>
              </a:rPr>
              <a:t>arXiv:1307.5059v1</a:t>
            </a:r>
            <a:endParaRPr lang="en-US" sz="1050" dirty="0"/>
          </a:p>
        </p:txBody>
      </p:sp>
      <p:pic>
        <p:nvPicPr>
          <p:cNvPr id="15" name="Picture 14"/>
          <p:cNvPicPr>
            <a:picLocks noChangeAspect="1"/>
          </p:cNvPicPr>
          <p:nvPr/>
        </p:nvPicPr>
        <p:blipFill>
          <a:blip r:embed="rId8"/>
          <a:stretch>
            <a:fillRect/>
          </a:stretch>
        </p:blipFill>
        <p:spPr>
          <a:xfrm>
            <a:off x="5197754" y="3933056"/>
            <a:ext cx="3413894" cy="2406664"/>
          </a:xfrm>
          <a:prstGeom prst="rect">
            <a:avLst/>
          </a:prstGeom>
        </p:spPr>
      </p:pic>
      <mc:AlternateContent xmlns:mc="http://schemas.openxmlformats.org/markup-compatibility/2006" xmlns:a14="http://schemas.microsoft.com/office/drawing/2010/main">
        <mc:Choice Requires="a14">
          <p:sp>
            <p:nvSpPr>
              <p:cNvPr id="16" name="TextBox 15"/>
              <p:cNvSpPr txBox="1"/>
              <p:nvPr/>
            </p:nvSpPr>
            <p:spPr>
              <a:xfrm>
                <a:off x="683568" y="1848716"/>
                <a:ext cx="1260345" cy="299313"/>
              </a:xfrm>
              <a:prstGeom prst="rect">
                <a:avLst/>
              </a:prstGeom>
              <a:noFill/>
            </p:spPr>
            <p:txBody>
              <a:bodyPr wrap="none" lIns="0" tIns="0" rIns="0" bIns="0" rtlCol="0">
                <a:spAutoFit/>
              </a:bodyPr>
              <a:lstStyle/>
              <a:p>
                <a:pPr marL="285750" indent="-285750">
                  <a:buFont typeface="Wingdings" panose="05000000000000000000" pitchFamily="2" charset="2"/>
                  <a:buChar char="q"/>
                </a:pP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𝜇</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𝜇</m:t>
                        </m:r>
                      </m:sub>
                    </m:sSub>
                    <m:r>
                      <a:rPr lang="en-GB" b="0" i="1" smtClean="0">
                        <a:latin typeface="Cambria Math" panose="02040503050406030204" pitchFamily="18" charset="0"/>
                      </a:rPr>
                      <m:t>/</m:t>
                    </m:r>
                    <m:r>
                      <a:rPr lang="en-GB" b="0" i="1" smtClean="0">
                        <a:latin typeface="Cambria Math" panose="02040503050406030204" pitchFamily="18" charset="0"/>
                      </a:rPr>
                      <m:t>𝑆</m:t>
                    </m:r>
                  </m:oMath>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683568" y="1848716"/>
                <a:ext cx="1260345" cy="299313"/>
              </a:xfrm>
              <a:prstGeom prst="rect">
                <a:avLst/>
              </a:prstGeom>
              <a:blipFill rotWithShape="0">
                <a:blip r:embed="rId9"/>
                <a:stretch>
                  <a:fillRect l="-10145" t="-18367" r="-5797" b="-34694"/>
                </a:stretch>
              </a:blipFill>
            </p:spPr>
            <p:txBody>
              <a:bodyPr/>
              <a:lstStyle/>
              <a:p>
                <a:r>
                  <a:rPr lang="en-US">
                    <a:noFill/>
                  </a:rPr>
                  <a:t> </a:t>
                </a:r>
              </a:p>
            </p:txBody>
          </p:sp>
        </mc:Fallback>
      </mc:AlternateContent>
    </p:spTree>
    <p:extLst>
      <p:ext uri="{BB962C8B-B14F-4D97-AF65-F5344CB8AC3E}">
        <p14:creationId xmlns:p14="http://schemas.microsoft.com/office/powerpoint/2010/main" val="11477915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solidFill>
                  <a:prstClr val="white"/>
                </a:solidFill>
              </a:rPr>
              <a:t>Muon</a:t>
            </a:r>
            <a:r>
              <a:rPr lang="en-GB" dirty="0">
                <a:solidFill>
                  <a:prstClr val="white"/>
                </a:solidFill>
              </a:rPr>
              <a:t> counting: </a:t>
            </a:r>
            <a:r>
              <a:rPr lang="en-GB" sz="2400" dirty="0" err="1">
                <a:solidFill>
                  <a:prstClr val="white"/>
                </a:solidFill>
              </a:rPr>
              <a:t>Muon</a:t>
            </a:r>
            <a:r>
              <a:rPr lang="en-GB" sz="2400" dirty="0">
                <a:solidFill>
                  <a:prstClr val="white"/>
                </a:solidFill>
              </a:rPr>
              <a:t> fraction from signal shape</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78</a:t>
            </a:fld>
            <a:endParaRPr lang="en-US" dirty="0"/>
          </a:p>
        </p:txBody>
      </p:sp>
      <p:pic>
        <p:nvPicPr>
          <p:cNvPr id="7" name="Picture 6"/>
          <p:cNvPicPr>
            <a:picLocks noChangeAspect="1"/>
          </p:cNvPicPr>
          <p:nvPr/>
        </p:nvPicPr>
        <p:blipFill>
          <a:blip r:embed="rId3"/>
          <a:stretch>
            <a:fillRect/>
          </a:stretch>
        </p:blipFill>
        <p:spPr>
          <a:xfrm>
            <a:off x="468313" y="1785196"/>
            <a:ext cx="3950435" cy="2593057"/>
          </a:xfrm>
          <a:prstGeom prst="rect">
            <a:avLst/>
          </a:prstGeom>
        </p:spPr>
      </p:pic>
      <p:pic>
        <p:nvPicPr>
          <p:cNvPr id="8" name="Picture 7"/>
          <p:cNvPicPr>
            <a:picLocks noChangeAspect="1"/>
          </p:cNvPicPr>
          <p:nvPr/>
        </p:nvPicPr>
        <p:blipFill>
          <a:blip r:embed="rId4"/>
          <a:stretch>
            <a:fillRect/>
          </a:stretch>
        </p:blipFill>
        <p:spPr>
          <a:xfrm>
            <a:off x="5151931" y="1808820"/>
            <a:ext cx="3740549" cy="2569433"/>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827584" y="1295484"/>
                <a:ext cx="1260345" cy="299313"/>
              </a:xfrm>
              <a:prstGeom prst="rect">
                <a:avLst/>
              </a:prstGeom>
              <a:noFill/>
            </p:spPr>
            <p:txBody>
              <a:bodyPr wrap="none" lIns="0" tIns="0" rIns="0" bIns="0" rtlCol="0">
                <a:spAutoFit/>
              </a:bodyPr>
              <a:lstStyle/>
              <a:p>
                <a:pPr marL="285750" indent="-285750">
                  <a:buFont typeface="Wingdings" panose="05000000000000000000" pitchFamily="2" charset="2"/>
                  <a:buChar char="q"/>
                </a:pP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𝜇</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𝜇</m:t>
                        </m:r>
                      </m:sub>
                    </m:sSub>
                    <m:r>
                      <a:rPr lang="en-GB" b="0" i="1" smtClean="0">
                        <a:latin typeface="Cambria Math" panose="02040503050406030204" pitchFamily="18" charset="0"/>
                      </a:rPr>
                      <m:t>/</m:t>
                    </m:r>
                    <m:r>
                      <a:rPr lang="en-GB" b="0" i="1" smtClean="0">
                        <a:latin typeface="Cambria Math" panose="02040503050406030204" pitchFamily="18" charset="0"/>
                      </a:rPr>
                      <m:t>𝑆</m:t>
                    </m:r>
                  </m:oMath>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827584" y="1295484"/>
                <a:ext cx="1260345" cy="299313"/>
              </a:xfrm>
              <a:prstGeom prst="rect">
                <a:avLst/>
              </a:prstGeom>
              <a:blipFill rotWithShape="0">
                <a:blip r:embed="rId5"/>
                <a:stretch>
                  <a:fillRect l="-10628" t="-18367" r="-5314" b="-32653"/>
                </a:stretch>
              </a:blipFill>
            </p:spPr>
            <p:txBody>
              <a:bodyPr/>
              <a:lstStyle/>
              <a:p>
                <a:r>
                  <a:rPr lang="en-US">
                    <a:noFill/>
                  </a:rPr>
                  <a:t> </a:t>
                </a:r>
              </a:p>
            </p:txBody>
          </p:sp>
        </mc:Fallback>
      </mc:AlternateContent>
      <p:sp>
        <p:nvSpPr>
          <p:cNvPr id="10" name="TextBox 9"/>
          <p:cNvSpPr txBox="1"/>
          <p:nvPr/>
        </p:nvSpPr>
        <p:spPr>
          <a:xfrm>
            <a:off x="459029" y="4809368"/>
            <a:ext cx="4284476" cy="1323439"/>
          </a:xfrm>
          <a:prstGeom prst="rect">
            <a:avLst/>
          </a:prstGeom>
          <a:noFill/>
        </p:spPr>
        <p:txBody>
          <a:bodyPr wrap="square" rtlCol="0">
            <a:spAutoFit/>
          </a:bodyPr>
          <a:lstStyle/>
          <a:p>
            <a:r>
              <a:rPr lang="en-GB" sz="1600" dirty="0">
                <a:solidFill>
                  <a:srgbClr val="006600"/>
                </a:solidFill>
              </a:rPr>
              <a:t>While </a:t>
            </a:r>
            <a:r>
              <a:rPr lang="en-GB" sz="1600" dirty="0" smtClean="0">
                <a:solidFill>
                  <a:srgbClr val="006600"/>
                </a:solidFill>
              </a:rPr>
              <a:t>the measured </a:t>
            </a:r>
            <a:r>
              <a:rPr lang="en-GB" sz="1600" dirty="0">
                <a:solidFill>
                  <a:srgbClr val="006600"/>
                </a:solidFill>
              </a:rPr>
              <a:t>angular dependence of the </a:t>
            </a:r>
            <a:r>
              <a:rPr lang="en-GB" sz="1600" dirty="0" err="1">
                <a:solidFill>
                  <a:srgbClr val="006600"/>
                </a:solidFill>
              </a:rPr>
              <a:t>muonic</a:t>
            </a:r>
            <a:r>
              <a:rPr lang="en-GB" sz="1600" dirty="0">
                <a:solidFill>
                  <a:srgbClr val="006600"/>
                </a:solidFill>
              </a:rPr>
              <a:t> signal is </a:t>
            </a:r>
            <a:r>
              <a:rPr lang="en-GB" sz="1600" dirty="0" smtClean="0">
                <a:solidFill>
                  <a:srgbClr val="006600"/>
                </a:solidFill>
              </a:rPr>
              <a:t>found to </a:t>
            </a:r>
            <a:r>
              <a:rPr lang="en-GB" sz="1600" dirty="0">
                <a:solidFill>
                  <a:srgbClr val="006600"/>
                </a:solidFill>
              </a:rPr>
              <a:t>be similar to the prediction obtained for proton </a:t>
            </a:r>
            <a:r>
              <a:rPr lang="en-GB" sz="1600" dirty="0" smtClean="0">
                <a:solidFill>
                  <a:srgbClr val="006600"/>
                </a:solidFill>
              </a:rPr>
              <a:t>showers and </a:t>
            </a:r>
            <a:r>
              <a:rPr lang="en-GB" sz="1600" dirty="0">
                <a:solidFill>
                  <a:srgbClr val="006600"/>
                </a:solidFill>
              </a:rPr>
              <a:t>QGSJETII.04, the magnitude of the </a:t>
            </a:r>
            <a:r>
              <a:rPr lang="en-GB" sz="1600" dirty="0" err="1">
                <a:solidFill>
                  <a:srgbClr val="006600"/>
                </a:solidFill>
              </a:rPr>
              <a:t>muonic</a:t>
            </a:r>
            <a:r>
              <a:rPr lang="en-GB" sz="1600" dirty="0">
                <a:solidFill>
                  <a:srgbClr val="006600"/>
                </a:solidFill>
              </a:rPr>
              <a:t> signal </a:t>
            </a:r>
            <a:r>
              <a:rPr lang="en-GB" sz="1600" dirty="0" smtClean="0">
                <a:solidFill>
                  <a:srgbClr val="006600"/>
                </a:solidFill>
              </a:rPr>
              <a:t>is comparable </a:t>
            </a:r>
            <a:r>
              <a:rPr lang="en-GB" sz="1600" dirty="0">
                <a:solidFill>
                  <a:srgbClr val="006600"/>
                </a:solidFill>
              </a:rPr>
              <a:t>to the predictions for iron showers.</a:t>
            </a:r>
            <a:endParaRPr lang="en-US" sz="1600" dirty="0">
              <a:solidFill>
                <a:srgbClr val="006600"/>
              </a:solidFill>
            </a:endParaRPr>
          </a:p>
        </p:txBody>
      </p:sp>
      <p:sp>
        <p:nvSpPr>
          <p:cNvPr id="11" name="TextBox 10"/>
          <p:cNvSpPr txBox="1"/>
          <p:nvPr/>
        </p:nvSpPr>
        <p:spPr>
          <a:xfrm>
            <a:off x="5145885" y="1152752"/>
            <a:ext cx="3780420" cy="553998"/>
          </a:xfrm>
          <a:prstGeom prst="rect">
            <a:avLst/>
          </a:prstGeom>
          <a:noFill/>
        </p:spPr>
        <p:txBody>
          <a:bodyPr wrap="square" rtlCol="0">
            <a:spAutoFit/>
          </a:bodyPr>
          <a:lstStyle/>
          <a:p>
            <a:pPr marL="285750" indent="-285750">
              <a:buFont typeface="Wingdings" panose="05000000000000000000" pitchFamily="2" charset="2"/>
              <a:buChar char="q"/>
            </a:pPr>
            <a:r>
              <a:rPr lang="en-GB" sz="1600" b="1" dirty="0">
                <a:solidFill>
                  <a:srgbClr val="006600"/>
                </a:solidFill>
              </a:rPr>
              <a:t>Total </a:t>
            </a:r>
            <a:r>
              <a:rPr lang="en-GB" sz="1600" b="1" dirty="0" smtClean="0">
                <a:solidFill>
                  <a:srgbClr val="006600"/>
                </a:solidFill>
              </a:rPr>
              <a:t>Signal </a:t>
            </a:r>
            <a:r>
              <a:rPr lang="en-GB" sz="1400" dirty="0" smtClean="0">
                <a:solidFill>
                  <a:srgbClr val="006600"/>
                </a:solidFill>
              </a:rPr>
              <a:t>Corrected for the </a:t>
            </a:r>
            <a:r>
              <a:rPr lang="en-GB" sz="1400" dirty="0" err="1" smtClean="0">
                <a:solidFill>
                  <a:srgbClr val="006600"/>
                </a:solidFill>
              </a:rPr>
              <a:t>center</a:t>
            </a:r>
            <a:r>
              <a:rPr lang="en-GB" sz="1400" dirty="0" smtClean="0">
                <a:solidFill>
                  <a:srgbClr val="006600"/>
                </a:solidFill>
              </a:rPr>
              <a:t> of the bin in radius and energy</a:t>
            </a:r>
            <a:endParaRPr lang="en-US" sz="1500" dirty="0">
              <a:solidFill>
                <a:srgbClr val="006600"/>
              </a:solidFill>
            </a:endParaRPr>
          </a:p>
        </p:txBody>
      </p:sp>
      <mc:AlternateContent xmlns:mc="http://schemas.openxmlformats.org/markup-compatibility/2006" xmlns:a14="http://schemas.microsoft.com/office/drawing/2010/main">
        <mc:Choice Requires="a14">
          <p:sp>
            <p:nvSpPr>
              <p:cNvPr id="12" name="TextBox 11"/>
              <p:cNvSpPr txBox="1"/>
              <p:nvPr/>
            </p:nvSpPr>
            <p:spPr>
              <a:xfrm>
                <a:off x="5744932" y="4509120"/>
                <a:ext cx="2477711" cy="5127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𝑆</m:t>
                      </m:r>
                      <m:d>
                        <m:dPr>
                          <m:ctrlPr>
                            <a:rPr lang="en-GB" sz="1600" b="0" i="1" smtClean="0">
                              <a:latin typeface="Cambria Math" panose="02040503050406030204" pitchFamily="18" charset="0"/>
                            </a:rPr>
                          </m:ctrlPr>
                        </m:dPr>
                        <m:e>
                          <m:r>
                            <a:rPr lang="en-GB" sz="1600" b="0" i="1" smtClean="0">
                              <a:latin typeface="Cambria Math" panose="02040503050406030204" pitchFamily="18" charset="0"/>
                            </a:rPr>
                            <m:t>1000</m:t>
                          </m:r>
                        </m:e>
                      </m:d>
                      <m:r>
                        <a:rPr lang="en-GB" sz="1600" b="0" i="1" smtClean="0">
                          <a:latin typeface="Cambria Math" panose="02040503050406030204" pitchFamily="18" charset="0"/>
                        </a:rPr>
                        <m:t>=</m:t>
                      </m:r>
                      <m:r>
                        <a:rPr lang="en-GB" sz="1600" b="0" i="1" smtClean="0">
                          <a:latin typeface="Cambria Math" panose="02040503050406030204" pitchFamily="18" charset="0"/>
                        </a:rPr>
                        <m:t>𝑆</m:t>
                      </m:r>
                      <m:f>
                        <m:fPr>
                          <m:ctrlPr>
                            <a:rPr lang="en-GB" sz="1600" b="0" i="1" smtClean="0">
                              <a:latin typeface="Cambria Math" panose="02040503050406030204" pitchFamily="18" charset="0"/>
                            </a:rPr>
                          </m:ctrlPr>
                        </m:fPr>
                        <m:num>
                          <m:r>
                            <a:rPr lang="en-GB" sz="1600" b="0" i="1" smtClean="0">
                              <a:latin typeface="Cambria Math" panose="02040503050406030204" pitchFamily="18" charset="0"/>
                            </a:rPr>
                            <m:t>𝐿𝐷𝐹</m:t>
                          </m:r>
                          <m:r>
                            <a:rPr lang="en-GB" sz="1600" b="0" i="1" smtClean="0">
                              <a:latin typeface="Cambria Math" panose="02040503050406030204" pitchFamily="18" charset="0"/>
                            </a:rPr>
                            <m:t>(1000</m:t>
                          </m:r>
                          <m:r>
                            <a:rPr lang="en-GB" sz="1600" b="0" i="1" smtClean="0">
                              <a:latin typeface="Cambria Math" panose="02040503050406030204" pitchFamily="18" charset="0"/>
                            </a:rPr>
                            <m:t>𝑚</m:t>
                          </m:r>
                          <m:r>
                            <a:rPr lang="en-GB" sz="1600" b="0" i="1" smtClean="0">
                              <a:latin typeface="Cambria Math" panose="02040503050406030204" pitchFamily="18" charset="0"/>
                            </a:rPr>
                            <m:t>)</m:t>
                          </m:r>
                        </m:num>
                        <m:den>
                          <m:r>
                            <a:rPr lang="en-GB" sz="1600" b="0" i="1" smtClean="0">
                              <a:latin typeface="Cambria Math" panose="02040503050406030204" pitchFamily="18" charset="0"/>
                            </a:rPr>
                            <m:t>𝐿𝐷𝐹</m:t>
                          </m:r>
                          <m:r>
                            <a:rPr lang="en-GB" sz="1600" b="0" i="1" smtClean="0">
                              <a:latin typeface="Cambria Math" panose="02040503050406030204" pitchFamily="18" charset="0"/>
                            </a:rPr>
                            <m:t>(</m:t>
                          </m:r>
                          <m:r>
                            <a:rPr lang="en-GB" sz="1600" b="0" i="1" smtClean="0">
                              <a:latin typeface="Cambria Math" panose="02040503050406030204" pitchFamily="18" charset="0"/>
                            </a:rPr>
                            <m:t>𝑟</m:t>
                          </m:r>
                          <m:r>
                            <a:rPr lang="en-GB" sz="1600" b="0" i="1" smtClean="0">
                              <a:latin typeface="Cambria Math" panose="02040503050406030204" pitchFamily="18" charset="0"/>
                            </a:rPr>
                            <m:t>)</m:t>
                          </m:r>
                        </m:den>
                      </m:f>
                    </m:oMath>
                  </m:oMathPara>
                </a14:m>
                <a:endParaRPr lang="en-US" sz="1600" dirty="0"/>
              </a:p>
            </p:txBody>
          </p:sp>
        </mc:Choice>
        <mc:Fallback xmlns="">
          <p:sp>
            <p:nvSpPr>
              <p:cNvPr id="12" name="TextBox 11"/>
              <p:cNvSpPr txBox="1">
                <a:spLocks noRot="1" noChangeAspect="1" noMove="1" noResize="1" noEditPoints="1" noAdjustHandles="1" noChangeArrowheads="1" noChangeShapeType="1" noTextEdit="1"/>
              </p:cNvSpPr>
              <p:nvPr/>
            </p:nvSpPr>
            <p:spPr>
              <a:xfrm>
                <a:off x="5744932" y="4509120"/>
                <a:ext cx="2477711" cy="51270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744932" y="5159262"/>
                <a:ext cx="2077668"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𝑆</m:t>
                          </m:r>
                        </m:e>
                        <m:sub>
                          <m:r>
                            <a:rPr lang="en-GB" sz="1600" b="0" i="1" smtClean="0">
                              <a:latin typeface="Cambria Math" panose="02040503050406030204" pitchFamily="18" charset="0"/>
                            </a:rPr>
                            <m:t>19</m:t>
                          </m:r>
                        </m:sub>
                      </m:sSub>
                      <m:r>
                        <a:rPr lang="en-GB" sz="1600" b="0" i="1" smtClean="0">
                          <a:latin typeface="Cambria Math" panose="02040503050406030204" pitchFamily="18" charset="0"/>
                        </a:rPr>
                        <m:t>=</m:t>
                      </m:r>
                      <m:r>
                        <a:rPr lang="en-GB" sz="1600" b="0" i="1" smtClean="0">
                          <a:latin typeface="Cambria Math" panose="02040503050406030204" pitchFamily="18" charset="0"/>
                        </a:rPr>
                        <m:t>𝑆</m:t>
                      </m:r>
                      <m:d>
                        <m:dPr>
                          <m:ctrlPr>
                            <a:rPr lang="en-GB" sz="1600" b="0" i="1" smtClean="0">
                              <a:latin typeface="Cambria Math" panose="02040503050406030204" pitchFamily="18" charset="0"/>
                            </a:rPr>
                          </m:ctrlPr>
                        </m:dPr>
                        <m:e>
                          <m:r>
                            <a:rPr lang="en-GB" sz="1600" b="0" i="1" smtClean="0">
                              <a:latin typeface="Cambria Math" panose="02040503050406030204" pitchFamily="18" charset="0"/>
                            </a:rPr>
                            <m:t>1000</m:t>
                          </m:r>
                        </m:e>
                      </m:d>
                      <m:r>
                        <a:rPr lang="en-GB" sz="1600" b="0" i="1" smtClean="0">
                          <a:latin typeface="Cambria Math" panose="02040503050406030204" pitchFamily="18" charset="0"/>
                        </a:rPr>
                        <m:t>×</m:t>
                      </m:r>
                      <m:r>
                        <a:rPr lang="en-GB" sz="1600" b="0" i="1" smtClean="0">
                          <a:latin typeface="Cambria Math" panose="02040503050406030204" pitchFamily="18" charset="0"/>
                        </a:rPr>
                        <m:t>𝐶</m:t>
                      </m:r>
                      <m:r>
                        <a:rPr lang="en-GB" sz="1600" b="0" i="1" smtClean="0">
                          <a:latin typeface="Cambria Math" panose="02040503050406030204" pitchFamily="18" charset="0"/>
                        </a:rPr>
                        <m:t>(</m:t>
                      </m:r>
                      <m:r>
                        <a:rPr lang="en-GB" sz="1600" b="0" i="1" smtClean="0">
                          <a:latin typeface="Cambria Math" panose="02040503050406030204" pitchFamily="18" charset="0"/>
                        </a:rPr>
                        <m:t>𝐸</m:t>
                      </m:r>
                      <m:r>
                        <a:rPr lang="en-GB" sz="1600" b="0" i="1" smtClean="0">
                          <a:latin typeface="Cambria Math" panose="02040503050406030204" pitchFamily="18" charset="0"/>
                        </a:rPr>
                        <m:t>)</m:t>
                      </m:r>
                    </m:oMath>
                  </m:oMathPara>
                </a14:m>
                <a:endParaRPr lang="en-US" sz="16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744932" y="5159262"/>
                <a:ext cx="2077668" cy="246221"/>
              </a:xfrm>
              <a:prstGeom prst="rect">
                <a:avLst/>
              </a:prstGeom>
              <a:blipFill rotWithShape="0">
                <a:blip r:embed="rId7"/>
                <a:stretch>
                  <a:fillRect r="-1173" b="-31707"/>
                </a:stretch>
              </a:blipFill>
            </p:spPr>
            <p:txBody>
              <a:bodyPr/>
              <a:lstStyle/>
              <a:p>
                <a:r>
                  <a:rPr lang="en-US">
                    <a:noFill/>
                  </a:rPr>
                  <a:t> </a:t>
                </a:r>
              </a:p>
            </p:txBody>
          </p:sp>
        </mc:Fallback>
      </mc:AlternateContent>
      <p:sp>
        <p:nvSpPr>
          <p:cNvPr id="14" name="TextBox 13"/>
          <p:cNvSpPr txBox="1"/>
          <p:nvPr/>
        </p:nvSpPr>
        <p:spPr>
          <a:xfrm>
            <a:off x="-7652" y="6415444"/>
            <a:ext cx="2887464" cy="253916"/>
          </a:xfrm>
          <a:prstGeom prst="rect">
            <a:avLst/>
          </a:prstGeom>
          <a:noFill/>
        </p:spPr>
        <p:txBody>
          <a:bodyPr wrap="square" rtlCol="0">
            <a:spAutoFit/>
          </a:bodyPr>
          <a:lstStyle/>
          <a:p>
            <a:r>
              <a:rPr lang="en-GB" sz="1050" dirty="0" smtClean="0"/>
              <a:t>B. </a:t>
            </a:r>
            <a:r>
              <a:rPr lang="en-GB" sz="1050" dirty="0" err="1" smtClean="0"/>
              <a:t>Kegl</a:t>
            </a:r>
            <a:r>
              <a:rPr lang="en-GB" sz="1050" dirty="0" smtClean="0"/>
              <a:t>  ICRC2013 </a:t>
            </a:r>
            <a:r>
              <a:rPr lang="en-GB" sz="1050" b="1" dirty="0">
                <a:hlinkClick r:id="rId8"/>
              </a:rPr>
              <a:t>arXiv:1307.5059v1</a:t>
            </a:r>
            <a:endParaRPr lang="en-US" sz="1050" dirty="0"/>
          </a:p>
        </p:txBody>
      </p:sp>
      <mc:AlternateContent xmlns:mc="http://schemas.openxmlformats.org/markup-compatibility/2006" xmlns:a14="http://schemas.microsoft.com/office/drawing/2010/main">
        <mc:Choice Requires="a14">
          <p:sp>
            <p:nvSpPr>
              <p:cNvPr id="15" name="TextBox 14"/>
              <p:cNvSpPr txBox="1"/>
              <p:nvPr/>
            </p:nvSpPr>
            <p:spPr>
              <a:xfrm>
                <a:off x="6660232" y="5766355"/>
                <a:ext cx="2628019" cy="830997"/>
              </a:xfrm>
              <a:prstGeom prst="rect">
                <a:avLst/>
              </a:prstGeom>
              <a:noFill/>
            </p:spPr>
            <p:txBody>
              <a:bodyPr wrap="square" rtlCol="0">
                <a:spAutoFit/>
              </a:bodyPr>
              <a:lstStyle/>
              <a:p>
                <a:pPr marL="174625" indent="-174625">
                  <a:buFont typeface="Wingdings" panose="05000000000000000000" pitchFamily="2" charset="2"/>
                  <a:buChar char="§"/>
                </a:pPr>
                <a:r>
                  <a:rPr lang="en-GB" sz="1200" dirty="0" smtClean="0"/>
                  <a:t>Zenith angle </a:t>
                </a:r>
                <a14:m>
                  <m:oMath xmlns:m="http://schemas.openxmlformats.org/officeDocument/2006/math">
                    <m:r>
                      <a:rPr lang="en-GB" sz="1200" b="0" i="1" smtClean="0">
                        <a:latin typeface="Cambria Math" panose="02040503050406030204" pitchFamily="18" charset="0"/>
                      </a:rPr>
                      <m:t>𝜃</m:t>
                    </m:r>
                    <m:r>
                      <a:rPr lang="en-GB" sz="1200" b="0" i="1" smtClean="0">
                        <a:latin typeface="Cambria Math" panose="02040503050406030204" pitchFamily="18" charset="0"/>
                      </a:rPr>
                      <m:t>&lt;60°</m:t>
                    </m:r>
                  </m:oMath>
                </a14:m>
                <a:endParaRPr lang="en-US" sz="1200" dirty="0" smtClean="0"/>
              </a:p>
              <a:p>
                <a:pPr marL="174625" indent="-174625">
                  <a:buFont typeface="Wingdings" panose="05000000000000000000" pitchFamily="2" charset="2"/>
                  <a:buChar char="§"/>
                </a:pPr>
                <a:r>
                  <a:rPr lang="en-GB" sz="1200" dirty="0" smtClean="0"/>
                  <a:t>Energy </a:t>
                </a:r>
                <a14:m>
                  <m:oMath xmlns:m="http://schemas.openxmlformats.org/officeDocument/2006/math">
                    <m:r>
                      <a:rPr lang="en-GB" sz="1200" b="0" i="1" smtClean="0">
                        <a:latin typeface="Cambria Math" panose="02040503050406030204" pitchFamily="18" charset="0"/>
                      </a:rPr>
                      <m:t>𝐸</m:t>
                    </m:r>
                    <m:r>
                      <a:rPr lang="en-GB" sz="1200" b="0" i="1" smtClean="0">
                        <a:latin typeface="Cambria Math" panose="02040503050406030204" pitchFamily="18" charset="0"/>
                        <a:ea typeface="Cambria Math" panose="02040503050406030204" pitchFamily="18" charset="0"/>
                      </a:rPr>
                      <m:t>∈[</m:t>
                    </m:r>
                    <m:sSup>
                      <m:sSupPr>
                        <m:ctrlPr>
                          <a:rPr lang="en-GB" sz="1200" b="0" i="1" smtClean="0">
                            <a:latin typeface="Cambria Math" panose="02040503050406030204" pitchFamily="18" charset="0"/>
                            <a:ea typeface="Cambria Math" panose="02040503050406030204" pitchFamily="18" charset="0"/>
                          </a:rPr>
                        </m:ctrlPr>
                      </m:sSupPr>
                      <m:e>
                        <m:r>
                          <a:rPr lang="en-GB" sz="1200" b="0" i="1" smtClean="0">
                            <a:latin typeface="Cambria Math" panose="02040503050406030204" pitchFamily="18" charset="0"/>
                            <a:ea typeface="Cambria Math" panose="02040503050406030204" pitchFamily="18" charset="0"/>
                          </a:rPr>
                          <m:t>10</m:t>
                        </m:r>
                      </m:e>
                      <m:sup>
                        <m:r>
                          <a:rPr lang="en-GB" sz="1200" b="0" i="1" smtClean="0">
                            <a:latin typeface="Cambria Math" panose="02040503050406030204" pitchFamily="18" charset="0"/>
                            <a:ea typeface="Cambria Math" panose="02040503050406030204" pitchFamily="18" charset="0"/>
                          </a:rPr>
                          <m:t>18.98</m:t>
                        </m:r>
                      </m:sup>
                    </m:sSup>
                    <m:r>
                      <a:rPr lang="en-GB" sz="1200" b="0" i="1" smtClean="0">
                        <a:latin typeface="Cambria Math" panose="02040503050406030204" pitchFamily="18" charset="0"/>
                        <a:ea typeface="Cambria Math" panose="02040503050406030204" pitchFamily="18" charset="0"/>
                      </a:rPr>
                      <m:t>,</m:t>
                    </m:r>
                    <m:sSup>
                      <m:sSupPr>
                        <m:ctrlPr>
                          <a:rPr lang="en-GB" sz="1200" b="0" i="1" smtClean="0">
                            <a:latin typeface="Cambria Math" panose="02040503050406030204" pitchFamily="18" charset="0"/>
                            <a:ea typeface="Cambria Math" panose="02040503050406030204" pitchFamily="18" charset="0"/>
                          </a:rPr>
                        </m:ctrlPr>
                      </m:sSupPr>
                      <m:e>
                        <m:r>
                          <a:rPr lang="en-GB" sz="1200" b="0" i="1" smtClean="0">
                            <a:latin typeface="Cambria Math" panose="02040503050406030204" pitchFamily="18" charset="0"/>
                            <a:ea typeface="Cambria Math" panose="02040503050406030204" pitchFamily="18" charset="0"/>
                          </a:rPr>
                          <m:t>10</m:t>
                        </m:r>
                      </m:e>
                      <m:sup>
                        <m:r>
                          <a:rPr lang="en-GB" sz="1200" b="0" i="1" smtClean="0">
                            <a:latin typeface="Cambria Math" panose="02040503050406030204" pitchFamily="18" charset="0"/>
                            <a:ea typeface="Cambria Math" panose="02040503050406030204" pitchFamily="18" charset="0"/>
                          </a:rPr>
                          <m:t>19.02</m:t>
                        </m:r>
                      </m:sup>
                    </m:sSup>
                    <m:r>
                      <a:rPr lang="en-GB" sz="1200" b="0" i="1" smtClean="0">
                        <a:latin typeface="Cambria Math" panose="02040503050406030204" pitchFamily="18" charset="0"/>
                        <a:ea typeface="Cambria Math" panose="02040503050406030204" pitchFamily="18" charset="0"/>
                      </a:rPr>
                      <m:t>]</m:t>
                    </m:r>
                  </m:oMath>
                </a14:m>
                <a:endParaRPr lang="en-US" sz="1200" dirty="0" smtClean="0"/>
              </a:p>
              <a:p>
                <a:pPr marL="174625" indent="-174625">
                  <a:buFont typeface="Wingdings" panose="05000000000000000000" pitchFamily="2" charset="2"/>
                  <a:buChar char="§"/>
                </a:pPr>
                <a:r>
                  <a:rPr lang="en-GB" sz="1200" dirty="0" smtClean="0"/>
                  <a:t>Surface Detector distance </a:t>
                </a:r>
                <a:r>
                  <a:rPr lang="en-US" sz="1200" dirty="0"/>
                  <a:t/>
                </a:r>
                <a:br>
                  <a:rPr lang="en-US" sz="1200" dirty="0"/>
                </a:br>
                <a14:m>
                  <m:oMath xmlns:m="http://schemas.openxmlformats.org/officeDocument/2006/math">
                    <m:r>
                      <a:rPr lang="en-GB" sz="1200" b="0" i="1" smtClean="0">
                        <a:latin typeface="Cambria Math" panose="02040503050406030204" pitchFamily="18" charset="0"/>
                      </a:rPr>
                      <m:t>𝑟</m:t>
                    </m:r>
                    <m:r>
                      <a:rPr lang="en-GB" sz="1200" b="0" i="1" smtClean="0">
                        <a:latin typeface="Cambria Math" panose="02040503050406030204" pitchFamily="18" charset="0"/>
                        <a:ea typeface="Cambria Math" panose="02040503050406030204" pitchFamily="18" charset="0"/>
                      </a:rPr>
                      <m:t>∈</m:t>
                    </m:r>
                    <m:d>
                      <m:dPr>
                        <m:begChr m:val="["/>
                        <m:endChr m:val="]"/>
                        <m:ctrlPr>
                          <a:rPr lang="en-GB" sz="1200" b="0" i="1" smtClean="0">
                            <a:latin typeface="Cambria Math" panose="02040503050406030204" pitchFamily="18" charset="0"/>
                            <a:ea typeface="Cambria Math" panose="02040503050406030204" pitchFamily="18" charset="0"/>
                          </a:rPr>
                        </m:ctrlPr>
                      </m:dPr>
                      <m:e>
                        <m:r>
                          <a:rPr lang="en-GB" sz="1200" b="0" i="1" smtClean="0">
                            <a:latin typeface="Cambria Math" panose="02040503050406030204" pitchFamily="18" charset="0"/>
                            <a:ea typeface="Cambria Math" panose="02040503050406030204" pitchFamily="18" charset="0"/>
                          </a:rPr>
                          <m:t>950,1050</m:t>
                        </m:r>
                      </m:e>
                    </m:d>
                    <m:r>
                      <a:rPr lang="en-GB" sz="1200" b="0" i="1" smtClean="0">
                        <a:latin typeface="Cambria Math" panose="02040503050406030204" pitchFamily="18" charset="0"/>
                        <a:ea typeface="Cambria Math" panose="02040503050406030204" pitchFamily="18" charset="0"/>
                      </a:rPr>
                      <m:t>𝑚</m:t>
                    </m:r>
                  </m:oMath>
                </a14:m>
                <a:endParaRPr lang="en-GB" sz="1200" dirty="0" smtClean="0"/>
              </a:p>
            </p:txBody>
          </p:sp>
        </mc:Choice>
        <mc:Fallback xmlns="">
          <p:sp>
            <p:nvSpPr>
              <p:cNvPr id="15" name="TextBox 14"/>
              <p:cNvSpPr txBox="1">
                <a:spLocks noRot="1" noChangeAspect="1" noMove="1" noResize="1" noEditPoints="1" noAdjustHandles="1" noChangeArrowheads="1" noChangeShapeType="1" noTextEdit="1"/>
              </p:cNvSpPr>
              <p:nvPr/>
            </p:nvSpPr>
            <p:spPr>
              <a:xfrm>
                <a:off x="6660232" y="5766355"/>
                <a:ext cx="2628019" cy="830997"/>
              </a:xfrm>
              <a:prstGeom prst="rect">
                <a:avLst/>
              </a:prstGeom>
              <a:blipFill rotWithShape="0">
                <a:blip r:embed="rId9"/>
                <a:stretch>
                  <a:fillRect t="-735"/>
                </a:stretch>
              </a:blipFill>
            </p:spPr>
            <p:txBody>
              <a:bodyPr/>
              <a:lstStyle/>
              <a:p>
                <a:r>
                  <a:rPr lang="en-US">
                    <a:noFill/>
                  </a:rPr>
                  <a:t> </a:t>
                </a:r>
              </a:p>
            </p:txBody>
          </p:sp>
        </mc:Fallback>
      </mc:AlternateContent>
    </p:spTree>
    <p:extLst>
      <p:ext uri="{BB962C8B-B14F-4D97-AF65-F5344CB8AC3E}">
        <p14:creationId xmlns:p14="http://schemas.microsoft.com/office/powerpoint/2010/main" val="111642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347956" y="2272858"/>
            <a:ext cx="5206578" cy="3400137"/>
          </a:xfrm>
          <a:prstGeom prst="rect">
            <a:avLst/>
          </a:prstGeom>
        </p:spPr>
      </p:pic>
      <p:sp>
        <p:nvSpPr>
          <p:cNvPr id="15" name="Rounded Rectangle 14"/>
          <p:cNvSpPr/>
          <p:nvPr/>
        </p:nvSpPr>
        <p:spPr>
          <a:xfrm>
            <a:off x="337056" y="5582502"/>
            <a:ext cx="4355771" cy="726818"/>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title"/>
          </p:nvPr>
        </p:nvSpPr>
        <p:spPr/>
        <p:txBody>
          <a:bodyPr/>
          <a:lstStyle/>
          <a:p>
            <a:r>
              <a:rPr lang="en-GB" dirty="0" err="1">
                <a:solidFill>
                  <a:prstClr val="white"/>
                </a:solidFill>
              </a:rPr>
              <a:t>Muon</a:t>
            </a:r>
            <a:r>
              <a:rPr lang="en-GB" dirty="0">
                <a:solidFill>
                  <a:prstClr val="white"/>
                </a:solidFill>
              </a:rPr>
              <a:t> counting: </a:t>
            </a:r>
            <a:r>
              <a:rPr lang="en-GB" sz="2400" dirty="0" err="1">
                <a:solidFill>
                  <a:prstClr val="white"/>
                </a:solidFill>
              </a:rPr>
              <a:t>Muon</a:t>
            </a:r>
            <a:r>
              <a:rPr lang="en-GB" sz="2400" dirty="0">
                <a:solidFill>
                  <a:prstClr val="white"/>
                </a:solidFill>
              </a:rPr>
              <a:t> fraction from signal shape</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79</a:t>
            </a:fld>
            <a:endParaRPr lang="en-US" dirty="0"/>
          </a:p>
        </p:txBody>
      </p:sp>
      <p:pic>
        <p:nvPicPr>
          <p:cNvPr id="7" name="Picture 6"/>
          <p:cNvPicPr>
            <a:picLocks noChangeAspect="1"/>
          </p:cNvPicPr>
          <p:nvPr/>
        </p:nvPicPr>
        <p:blipFill>
          <a:blip r:embed="rId4"/>
          <a:stretch>
            <a:fillRect/>
          </a:stretch>
        </p:blipFill>
        <p:spPr>
          <a:xfrm>
            <a:off x="143508" y="1124744"/>
            <a:ext cx="1749114" cy="1148114"/>
          </a:xfrm>
          <a:prstGeom prst="rect">
            <a:avLst/>
          </a:prstGeom>
        </p:spPr>
      </p:pic>
      <p:pic>
        <p:nvPicPr>
          <p:cNvPr id="8" name="Picture 7"/>
          <p:cNvPicPr>
            <a:picLocks noChangeAspect="1"/>
          </p:cNvPicPr>
          <p:nvPr/>
        </p:nvPicPr>
        <p:blipFill>
          <a:blip r:embed="rId5"/>
          <a:stretch>
            <a:fillRect/>
          </a:stretch>
        </p:blipFill>
        <p:spPr>
          <a:xfrm>
            <a:off x="2375483" y="1124744"/>
            <a:ext cx="1656184" cy="1137655"/>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1892622" y="1297627"/>
                <a:ext cx="44884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3600" b="1" i="1" smtClean="0">
                          <a:solidFill>
                            <a:srgbClr val="008000"/>
                          </a:solidFill>
                          <a:latin typeface="Cambria Math" panose="02040503050406030204" pitchFamily="18" charset="0"/>
                        </a:rPr>
                        <m:t>+</m:t>
                      </m:r>
                    </m:oMath>
                  </m:oMathPara>
                </a14:m>
                <a:endParaRPr lang="en-US" sz="3600" b="1" dirty="0">
                  <a:solidFill>
                    <a:srgbClr val="008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892622" y="1297627"/>
                <a:ext cx="448841" cy="553998"/>
              </a:xfrm>
              <a:prstGeom prst="rect">
                <a:avLst/>
              </a:prstGeom>
              <a:blipFill rotWithShape="0">
                <a:blip r:embed="rId6"/>
                <a:stretch>
                  <a:fillRect/>
                </a:stretch>
              </a:blipFill>
            </p:spPr>
            <p:txBody>
              <a:bodyPr/>
              <a:lstStyle/>
              <a:p>
                <a:r>
                  <a:rPr lang="en-US">
                    <a:noFill/>
                  </a:rPr>
                  <a:t> </a:t>
                </a:r>
              </a:p>
            </p:txBody>
          </p:sp>
        </mc:Fallback>
      </mc:AlternateContent>
      <p:sp>
        <p:nvSpPr>
          <p:cNvPr id="10" name="Arc 9"/>
          <p:cNvSpPr/>
          <p:nvPr/>
        </p:nvSpPr>
        <p:spPr>
          <a:xfrm>
            <a:off x="2258422" y="2052671"/>
            <a:ext cx="957026" cy="1008112"/>
          </a:xfrm>
          <a:prstGeom prst="arc">
            <a:avLst>
              <a:gd name="adj1" fmla="val 4875868"/>
              <a:gd name="adj2" fmla="val 11325485"/>
            </a:avLst>
          </a:prstGeom>
          <a:ln w="38100">
            <a:solidFill>
              <a:srgbClr val="008000"/>
            </a:solidFill>
            <a:headEnd type="triangl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344035" y="3356674"/>
                <a:ext cx="2623282" cy="266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𝑆</m:t>
                          </m:r>
                        </m:e>
                        <m:sub>
                          <m:r>
                            <a:rPr lang="en-GB" sz="1600" b="0" i="1" smtClean="0">
                              <a:latin typeface="Cambria Math" panose="02040503050406030204" pitchFamily="18" charset="0"/>
                            </a:rPr>
                            <m:t>𝜇</m:t>
                          </m:r>
                          <m:r>
                            <a:rPr lang="en-GB" sz="1600" b="0" i="1" smtClean="0">
                              <a:latin typeface="Cambria Math" panose="02040503050406030204" pitchFamily="18" charset="0"/>
                            </a:rPr>
                            <m:t>19</m:t>
                          </m:r>
                        </m:sub>
                      </m:sSub>
                      <m:d>
                        <m:dPr>
                          <m:ctrlPr>
                            <a:rPr lang="en-GB" sz="1600" b="0" i="1" smtClean="0">
                              <a:latin typeface="Cambria Math" panose="02040503050406030204" pitchFamily="18" charset="0"/>
                            </a:rPr>
                          </m:ctrlPr>
                        </m:dPr>
                        <m:e>
                          <m:r>
                            <a:rPr lang="en-GB" sz="1600" b="0" i="1" smtClean="0">
                              <a:latin typeface="Cambria Math" panose="02040503050406030204" pitchFamily="18" charset="0"/>
                            </a:rPr>
                            <m:t>1000</m:t>
                          </m:r>
                        </m:e>
                      </m:d>
                      <m:r>
                        <a:rPr lang="en-GB" sz="1600" b="0" i="1" smtClean="0">
                          <a:latin typeface="Cambria Math" panose="02040503050406030204" pitchFamily="18" charset="0"/>
                        </a:rPr>
                        <m:t>=</m:t>
                      </m:r>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𝑓</m:t>
                          </m:r>
                        </m:e>
                        <m:sub>
                          <m:r>
                            <a:rPr lang="en-GB" sz="1600" b="0" i="1" smtClean="0">
                              <a:latin typeface="Cambria Math" panose="02040503050406030204" pitchFamily="18" charset="0"/>
                            </a:rPr>
                            <m:t>𝜇</m:t>
                          </m:r>
                        </m:sub>
                      </m:sSub>
                      <m:r>
                        <a:rPr lang="en-GB" sz="1600" b="0" i="1" smtClean="0">
                          <a:latin typeface="Cambria Math" panose="02040503050406030204" pitchFamily="18" charset="0"/>
                        </a:rPr>
                        <m:t>×</m:t>
                      </m:r>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𝑆</m:t>
                          </m:r>
                        </m:e>
                        <m:sub>
                          <m:r>
                            <a:rPr lang="en-GB" sz="1600" b="0" i="1" smtClean="0">
                              <a:latin typeface="Cambria Math" panose="02040503050406030204" pitchFamily="18" charset="0"/>
                            </a:rPr>
                            <m:t>19</m:t>
                          </m:r>
                        </m:sub>
                      </m:sSub>
                      <m:r>
                        <a:rPr lang="en-GB" sz="1600" b="0" i="1" smtClean="0">
                          <a:latin typeface="Cambria Math" panose="02040503050406030204" pitchFamily="18" charset="0"/>
                        </a:rPr>
                        <m:t>(1000)</m:t>
                      </m:r>
                    </m:oMath>
                  </m:oMathPara>
                </a14:m>
                <a:endParaRPr lang="en-US" sz="1600" dirty="0"/>
              </a:p>
            </p:txBody>
          </p:sp>
        </mc:Choice>
        <mc:Fallback xmlns="">
          <p:sp>
            <p:nvSpPr>
              <p:cNvPr id="11" name="TextBox 10"/>
              <p:cNvSpPr txBox="1">
                <a:spLocks noRot="1" noChangeAspect="1" noMove="1" noResize="1" noEditPoints="1" noAdjustHandles="1" noChangeArrowheads="1" noChangeShapeType="1" noTextEdit="1"/>
              </p:cNvSpPr>
              <p:nvPr/>
            </p:nvSpPr>
            <p:spPr>
              <a:xfrm>
                <a:off x="344035" y="3356674"/>
                <a:ext cx="2623282" cy="266035"/>
              </a:xfrm>
              <a:prstGeom prst="rect">
                <a:avLst/>
              </a:prstGeom>
              <a:blipFill rotWithShape="0">
                <a:blip r:embed="rId7"/>
                <a:stretch>
                  <a:fillRect l="-1160" r="-2320" b="-25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68313" y="5665303"/>
                <a:ext cx="4284476" cy="584775"/>
              </a:xfrm>
              <a:prstGeom prst="rect">
                <a:avLst/>
              </a:prstGeom>
              <a:noFill/>
            </p:spPr>
            <p:txBody>
              <a:bodyPr wrap="square" rtlCol="0">
                <a:spAutoFit/>
              </a:bodyPr>
              <a:lstStyle/>
              <a:p>
                <a14:m>
                  <m:oMath xmlns:m="http://schemas.openxmlformats.org/officeDocument/2006/math">
                    <m:r>
                      <a:rPr lang="en-GB" sz="1600" i="1" dirty="0" smtClean="0">
                        <a:solidFill>
                          <a:schemeClr val="bg1"/>
                        </a:solidFill>
                        <a:latin typeface="Cambria Math" panose="02040503050406030204" pitchFamily="18" charset="0"/>
                      </a:rPr>
                      <m:t>1.33±0.02(</m:t>
                    </m:r>
                    <m:r>
                      <a:rPr lang="en-GB" sz="1600" i="1" dirty="0" smtClean="0">
                        <a:solidFill>
                          <a:schemeClr val="bg1"/>
                        </a:solidFill>
                        <a:latin typeface="Cambria Math" panose="02040503050406030204" pitchFamily="18" charset="0"/>
                      </a:rPr>
                      <m:t>𝑠𝑡𝑎𝑡</m:t>
                    </m:r>
                    <m:r>
                      <a:rPr lang="en-GB" sz="1600" i="1" dirty="0" smtClean="0">
                        <a:solidFill>
                          <a:schemeClr val="bg1"/>
                        </a:solidFill>
                        <a:latin typeface="Cambria Math" panose="02040503050406030204" pitchFamily="18" charset="0"/>
                      </a:rPr>
                      <m:t>.)±0.05(</m:t>
                    </m:r>
                    <m:r>
                      <a:rPr lang="en-GB" sz="1600" i="1" dirty="0" smtClean="0">
                        <a:solidFill>
                          <a:schemeClr val="bg1"/>
                        </a:solidFill>
                        <a:latin typeface="Cambria Math" panose="02040503050406030204" pitchFamily="18" charset="0"/>
                      </a:rPr>
                      <m:t>𝑠𝑦𝑠</m:t>
                    </m:r>
                    <m:r>
                      <a:rPr lang="en-GB" sz="1600" i="1" dirty="0" smtClean="0">
                        <a:solidFill>
                          <a:schemeClr val="bg1"/>
                        </a:solidFill>
                        <a:latin typeface="Cambria Math" panose="02040503050406030204" pitchFamily="18" charset="0"/>
                      </a:rPr>
                      <m:t>.) </m:t>
                    </m:r>
                  </m:oMath>
                </a14:m>
                <a:r>
                  <a:rPr lang="en-GB" sz="1600" dirty="0">
                    <a:solidFill>
                      <a:schemeClr val="bg1"/>
                    </a:solidFill>
                  </a:rPr>
                  <a:t>(multivariate</a:t>
                </a:r>
                <a:r>
                  <a:rPr lang="en-GB" sz="1600" dirty="0" smtClean="0">
                    <a:solidFill>
                      <a:schemeClr val="bg1"/>
                    </a:solidFill>
                  </a:rPr>
                  <a:t>)</a:t>
                </a:r>
              </a:p>
              <a:p>
                <a14:m>
                  <m:oMath xmlns:m="http://schemas.openxmlformats.org/officeDocument/2006/math">
                    <m:r>
                      <a:rPr lang="en-GB" sz="1600" i="1" dirty="0">
                        <a:solidFill>
                          <a:schemeClr val="bg1"/>
                        </a:solidFill>
                        <a:latin typeface="Cambria Math" panose="02040503050406030204" pitchFamily="18" charset="0"/>
                      </a:rPr>
                      <m:t>1.3</m:t>
                    </m:r>
                    <m:r>
                      <a:rPr lang="en-GB" sz="1600" b="0" i="1" dirty="0" smtClean="0">
                        <a:solidFill>
                          <a:schemeClr val="bg1"/>
                        </a:solidFill>
                        <a:latin typeface="Cambria Math" panose="02040503050406030204" pitchFamily="18" charset="0"/>
                      </a:rPr>
                      <m:t>1</m:t>
                    </m:r>
                    <m:r>
                      <a:rPr lang="en-GB" sz="1600" i="1" dirty="0">
                        <a:solidFill>
                          <a:schemeClr val="bg1"/>
                        </a:solidFill>
                        <a:latin typeface="Cambria Math" panose="02040503050406030204" pitchFamily="18" charset="0"/>
                      </a:rPr>
                      <m:t>±0.02(</m:t>
                    </m:r>
                    <m:r>
                      <a:rPr lang="en-GB" sz="1600" i="1" dirty="0">
                        <a:solidFill>
                          <a:schemeClr val="bg1"/>
                        </a:solidFill>
                        <a:latin typeface="Cambria Math" panose="02040503050406030204" pitchFamily="18" charset="0"/>
                      </a:rPr>
                      <m:t>𝑠𝑡𝑎𝑡</m:t>
                    </m:r>
                    <m:r>
                      <a:rPr lang="en-GB" sz="1600" i="1" dirty="0">
                        <a:solidFill>
                          <a:schemeClr val="bg1"/>
                        </a:solidFill>
                        <a:latin typeface="Cambria Math" panose="02040503050406030204" pitchFamily="18" charset="0"/>
                      </a:rPr>
                      <m:t>.)±0.09(</m:t>
                    </m:r>
                    <m:r>
                      <a:rPr lang="en-GB" sz="1600" i="1" dirty="0">
                        <a:solidFill>
                          <a:schemeClr val="bg1"/>
                        </a:solidFill>
                        <a:latin typeface="Cambria Math" panose="02040503050406030204" pitchFamily="18" charset="0"/>
                      </a:rPr>
                      <m:t>𝑠𝑦𝑠</m:t>
                    </m:r>
                    <m:r>
                      <a:rPr lang="en-GB" sz="1600" i="1" dirty="0">
                        <a:solidFill>
                          <a:schemeClr val="bg1"/>
                        </a:solidFill>
                        <a:latin typeface="Cambria Math" panose="02040503050406030204" pitchFamily="18" charset="0"/>
                      </a:rPr>
                      <m:t>.) </m:t>
                    </m:r>
                  </m:oMath>
                </a14:m>
                <a:r>
                  <a:rPr lang="en-GB" sz="1600" dirty="0" smtClean="0">
                    <a:solidFill>
                      <a:schemeClr val="bg1"/>
                    </a:solidFill>
                  </a:rPr>
                  <a:t>(smoothing)</a:t>
                </a:r>
                <a:endParaRPr lang="en-GB" sz="1600" dirty="0">
                  <a:solidFill>
                    <a:schemeClr val="bg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68313" y="5665303"/>
                <a:ext cx="4284476" cy="584775"/>
              </a:xfrm>
              <a:prstGeom prst="rect">
                <a:avLst/>
              </a:prstGeom>
              <a:blipFill rotWithShape="0">
                <a:blip r:embed="rId8"/>
                <a:stretch>
                  <a:fillRect t="-3125" b="-12500"/>
                </a:stretch>
              </a:blipFill>
            </p:spPr>
            <p:txBody>
              <a:bodyPr/>
              <a:lstStyle/>
              <a:p>
                <a:r>
                  <a:rPr lang="en-US">
                    <a:noFill/>
                  </a:rPr>
                  <a:t> </a:t>
                </a:r>
              </a:p>
            </p:txBody>
          </p:sp>
        </mc:Fallback>
      </mc:AlternateContent>
      <p:sp>
        <p:nvSpPr>
          <p:cNvPr id="14" name="TextBox 13"/>
          <p:cNvSpPr txBox="1"/>
          <p:nvPr/>
        </p:nvSpPr>
        <p:spPr>
          <a:xfrm>
            <a:off x="-7652" y="6415444"/>
            <a:ext cx="2887464" cy="253916"/>
          </a:xfrm>
          <a:prstGeom prst="rect">
            <a:avLst/>
          </a:prstGeom>
          <a:noFill/>
        </p:spPr>
        <p:txBody>
          <a:bodyPr wrap="square" rtlCol="0">
            <a:spAutoFit/>
          </a:bodyPr>
          <a:lstStyle/>
          <a:p>
            <a:r>
              <a:rPr lang="en-GB" sz="1050" dirty="0" smtClean="0"/>
              <a:t>B. </a:t>
            </a:r>
            <a:r>
              <a:rPr lang="en-GB" sz="1050" dirty="0" err="1" smtClean="0"/>
              <a:t>Kegl</a:t>
            </a:r>
            <a:r>
              <a:rPr lang="en-GB" sz="1050" dirty="0" smtClean="0"/>
              <a:t>  ICRC2013 </a:t>
            </a:r>
            <a:r>
              <a:rPr lang="en-GB" sz="1050" b="1" dirty="0">
                <a:hlinkClick r:id="rId9"/>
              </a:rPr>
              <a:t>arXiv:1307.5059v1</a:t>
            </a:r>
            <a:endParaRPr lang="en-US" sz="1050" dirty="0"/>
          </a:p>
        </p:txBody>
      </p:sp>
      <mc:AlternateContent xmlns:mc="http://schemas.openxmlformats.org/markup-compatibility/2006" xmlns:a14="http://schemas.microsoft.com/office/drawing/2010/main">
        <mc:Choice Requires="a14">
          <p:sp>
            <p:nvSpPr>
              <p:cNvPr id="5" name="TextBox 4"/>
              <p:cNvSpPr txBox="1"/>
              <p:nvPr/>
            </p:nvSpPr>
            <p:spPr>
              <a:xfrm>
                <a:off x="5363095" y="2120789"/>
                <a:ext cx="1463991" cy="283219"/>
              </a:xfrm>
              <a:prstGeom prst="rect">
                <a:avLst/>
              </a:prstGeom>
              <a:noFill/>
            </p:spPr>
            <p:txBody>
              <a:bodyPr wrap="none" lIns="0" tIns="0" rIns="0" bIns="0" rtlCol="0">
                <a:spAutoFit/>
              </a:bodyPr>
              <a:lstStyle/>
              <a:p>
                <a:r>
                  <a:rPr lang="en-GB" b="1" dirty="0" smtClean="0">
                    <a:solidFill>
                      <a:srgbClr val="C00000"/>
                    </a:solidFill>
                  </a:rPr>
                  <a:t>Energy </a:t>
                </a:r>
                <a14:m>
                  <m:oMath xmlns:m="http://schemas.openxmlformats.org/officeDocument/2006/math">
                    <m:sSup>
                      <m:sSupPr>
                        <m:ctrlPr>
                          <a:rPr lang="en-GB" b="1" i="1" smtClean="0">
                            <a:solidFill>
                              <a:srgbClr val="C00000"/>
                            </a:solidFill>
                            <a:latin typeface="Cambria Math" panose="02040503050406030204" pitchFamily="18" charset="0"/>
                          </a:rPr>
                        </m:ctrlPr>
                      </m:sSupPr>
                      <m:e>
                        <m:r>
                          <a:rPr lang="en-GB" b="1" i="1" smtClean="0">
                            <a:solidFill>
                              <a:srgbClr val="C00000"/>
                            </a:solidFill>
                            <a:latin typeface="Cambria Math" panose="02040503050406030204" pitchFamily="18" charset="0"/>
                          </a:rPr>
                          <m:t>𝟏𝟎</m:t>
                        </m:r>
                      </m:e>
                      <m:sup>
                        <m:r>
                          <a:rPr lang="en-GB" b="1" i="1" smtClean="0">
                            <a:solidFill>
                              <a:srgbClr val="C00000"/>
                            </a:solidFill>
                            <a:latin typeface="Cambria Math" panose="02040503050406030204" pitchFamily="18" charset="0"/>
                          </a:rPr>
                          <m:t>𝟏𝟗</m:t>
                        </m:r>
                      </m:sup>
                    </m:sSup>
                    <m:r>
                      <a:rPr lang="en-GB" b="1" i="1" smtClean="0">
                        <a:solidFill>
                          <a:srgbClr val="C00000"/>
                        </a:solidFill>
                        <a:latin typeface="Cambria Math" panose="02040503050406030204" pitchFamily="18" charset="0"/>
                      </a:rPr>
                      <m:t>𝒆𝑽</m:t>
                    </m:r>
                  </m:oMath>
                </a14:m>
                <a:endParaRPr lang="en-US" b="1" dirty="0">
                  <a:solidFill>
                    <a:srgbClr val="C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363095" y="2120789"/>
                <a:ext cx="1463991" cy="283219"/>
              </a:xfrm>
              <a:prstGeom prst="rect">
                <a:avLst/>
              </a:prstGeom>
              <a:blipFill rotWithShape="0">
                <a:blip r:embed="rId10"/>
                <a:stretch>
                  <a:fillRect l="-10000" t="-26087" r="-5000" b="-50000"/>
                </a:stretch>
              </a:blipFill>
            </p:spPr>
            <p:txBody>
              <a:bodyPr/>
              <a:lstStyle/>
              <a:p>
                <a:r>
                  <a:rPr lang="en-US">
                    <a:noFill/>
                  </a:rPr>
                  <a:t> </a:t>
                </a:r>
              </a:p>
            </p:txBody>
          </p:sp>
        </mc:Fallback>
      </mc:AlternateContent>
    </p:spTree>
    <p:extLst>
      <p:ext uri="{BB962C8B-B14F-4D97-AF65-F5344CB8AC3E}">
        <p14:creationId xmlns:p14="http://schemas.microsoft.com/office/powerpoint/2010/main" val="398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Auger Surface Detectors</a:t>
            </a:r>
            <a:endParaRPr lang="en-US" dirty="0"/>
          </a:p>
        </p:txBody>
      </p:sp>
      <p:pic>
        <p:nvPicPr>
          <p:cNvPr id="6" name="Picture 5"/>
          <p:cNvPicPr>
            <a:picLocks noChangeAspect="1"/>
          </p:cNvPicPr>
          <p:nvPr/>
        </p:nvPicPr>
        <p:blipFill>
          <a:blip r:embed="rId3"/>
          <a:stretch>
            <a:fillRect/>
          </a:stretch>
        </p:blipFill>
        <p:spPr>
          <a:xfrm>
            <a:off x="611558" y="992027"/>
            <a:ext cx="3770984" cy="2772308"/>
          </a:xfrm>
          <a:prstGeom prst="rect">
            <a:avLst/>
          </a:prstGeom>
        </p:spPr>
      </p:pic>
      <p:sp>
        <p:nvSpPr>
          <p:cNvPr id="7" name="Rectangle 6"/>
          <p:cNvSpPr/>
          <p:nvPr/>
        </p:nvSpPr>
        <p:spPr>
          <a:xfrm rot="3251891">
            <a:off x="2286546" y="2104799"/>
            <a:ext cx="1756213" cy="120154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4"/>
          <a:stretch>
            <a:fillRect/>
          </a:stretch>
        </p:blipFill>
        <p:spPr>
          <a:xfrm>
            <a:off x="4788024" y="1255213"/>
            <a:ext cx="3777779" cy="2509122"/>
          </a:xfrm>
          <a:prstGeom prst="rect">
            <a:avLst/>
          </a:prstGeom>
        </p:spPr>
      </p:pic>
      <p:cxnSp>
        <p:nvCxnSpPr>
          <p:cNvPr id="9" name="Straight Arrow Connector 8"/>
          <p:cNvCxnSpPr/>
          <p:nvPr/>
        </p:nvCxnSpPr>
        <p:spPr>
          <a:xfrm flipV="1">
            <a:off x="6372200" y="2622596"/>
            <a:ext cx="0" cy="792088"/>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328084" y="2533287"/>
            <a:ext cx="936104" cy="1732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5330099" y="3645996"/>
            <a:ext cx="1293750" cy="446200"/>
          </a:xfrm>
          <a:prstGeom prst="rect">
            <a:avLst/>
          </a:prstGeom>
        </p:spPr>
      </p:pic>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rot="3203223">
            <a:off x="2271908" y="2134647"/>
            <a:ext cx="1732041" cy="1150386"/>
          </a:xfrm>
          <a:prstGeom prst="rect">
            <a:avLst/>
          </a:prstGeom>
        </p:spPr>
      </p:pic>
      <mc:AlternateContent xmlns:mc="http://schemas.openxmlformats.org/markup-compatibility/2006">
        <mc:Choice xmlns:a14="http://schemas.microsoft.com/office/drawing/2010/main" Requires="a14">
          <p:sp>
            <p:nvSpPr>
              <p:cNvPr id="13" name="TextBox 12"/>
              <p:cNvSpPr txBox="1"/>
              <p:nvPr/>
            </p:nvSpPr>
            <p:spPr>
              <a:xfrm>
                <a:off x="4878034" y="4122489"/>
                <a:ext cx="3780420" cy="835806"/>
              </a:xfrm>
              <a:prstGeom prst="rect">
                <a:avLst/>
              </a:prstGeom>
              <a:noFill/>
            </p:spPr>
            <p:txBody>
              <a:bodyPr wrap="square" rtlCol="0">
                <a:spAutoFit/>
              </a:bodyPr>
              <a:lstStyle/>
              <a:p>
                <a:r>
                  <a:rPr lang="en-GB" sz="1600" dirty="0" smtClean="0">
                    <a:solidFill>
                      <a:srgbClr val="006600"/>
                    </a:solidFill>
                    <a:latin typeface="Cambria Math" panose="02040503050406030204" pitchFamily="18" charset="0"/>
                  </a:rPr>
                  <a:t>Shape fitted with an LDF</a:t>
                </a:r>
              </a:p>
              <a:p>
                <a14:m>
                  <m:oMath xmlns:m="http://schemas.openxmlformats.org/officeDocument/2006/math">
                    <m:r>
                      <a:rPr lang="en-GB" sz="1600" i="1" dirty="0" smtClean="0">
                        <a:solidFill>
                          <a:srgbClr val="006600"/>
                        </a:solidFill>
                        <a:latin typeface="Cambria Math" panose="02040503050406030204" pitchFamily="18" charset="0"/>
                      </a:rPr>
                      <m:t>𝑆</m:t>
                    </m:r>
                    <m:r>
                      <a:rPr lang="en-GB" sz="1600" i="1" dirty="0" smtClean="0">
                        <a:solidFill>
                          <a:srgbClr val="006600"/>
                        </a:solidFill>
                        <a:latin typeface="Cambria Math" panose="02040503050406030204" pitchFamily="18" charset="0"/>
                      </a:rPr>
                      <m:t>(</m:t>
                    </m:r>
                    <m:sSub>
                      <m:sSubPr>
                        <m:ctrlPr>
                          <a:rPr lang="en-GB" sz="1600" i="1" dirty="0" err="1" smtClean="0">
                            <a:solidFill>
                              <a:srgbClr val="006600"/>
                            </a:solidFill>
                            <a:latin typeface="Cambria Math" panose="02040503050406030204" pitchFamily="18" charset="0"/>
                          </a:rPr>
                        </m:ctrlPr>
                      </m:sSubPr>
                      <m:e>
                        <m:r>
                          <a:rPr lang="en-GB" sz="1600" i="1" dirty="0" err="1" smtClean="0">
                            <a:solidFill>
                              <a:srgbClr val="006600"/>
                            </a:solidFill>
                            <a:latin typeface="Cambria Math" panose="02040503050406030204" pitchFamily="18" charset="0"/>
                          </a:rPr>
                          <m:t>𝑟</m:t>
                        </m:r>
                      </m:e>
                      <m:sub>
                        <m:r>
                          <a:rPr lang="en-GB" sz="1600" i="1" dirty="0" err="1" smtClean="0">
                            <a:solidFill>
                              <a:srgbClr val="006600"/>
                            </a:solidFill>
                            <a:latin typeface="Cambria Math" panose="02040503050406030204" pitchFamily="18" charset="0"/>
                          </a:rPr>
                          <m:t>𝑜𝑝𝑡</m:t>
                        </m:r>
                      </m:sub>
                    </m:sSub>
                    <m:r>
                      <a:rPr lang="en-GB" sz="1600" i="1" dirty="0" smtClean="0">
                        <a:solidFill>
                          <a:srgbClr val="006600"/>
                        </a:solidFill>
                        <a:latin typeface="Cambria Math" panose="02040503050406030204" pitchFamily="18" charset="0"/>
                      </a:rPr>
                      <m:t>)</m:t>
                    </m:r>
                  </m:oMath>
                </a14:m>
                <a:r>
                  <a:rPr lang="en-GB" sz="1600" dirty="0" smtClean="0">
                    <a:solidFill>
                      <a:srgbClr val="006600"/>
                    </a:solidFill>
                  </a:rPr>
                  <a:t> Shower size estimator from LDF</a:t>
                </a:r>
              </a:p>
              <a:p>
                <a:pPr marL="355600"/>
                <a:r>
                  <a:rPr lang="en-GB" sz="1400" dirty="0" smtClean="0">
                    <a:solidFill>
                      <a:prstClr val="black">
                        <a:lumMod val="95000"/>
                        <a:lumOff val="5000"/>
                      </a:prstClr>
                    </a:solidFill>
                  </a:rPr>
                  <a:t>1500m grid:  </a:t>
                </a:r>
                <a14:m>
                  <m:oMath xmlns:m="http://schemas.openxmlformats.org/officeDocument/2006/math">
                    <m:sSub>
                      <m:sSubPr>
                        <m:ctrlPr>
                          <a:rPr lang="en-GB" sz="1400" i="1" dirty="0">
                            <a:solidFill>
                              <a:prstClr val="black">
                                <a:lumMod val="95000"/>
                                <a:lumOff val="5000"/>
                              </a:prstClr>
                            </a:solidFill>
                            <a:latin typeface="Cambria Math" panose="02040503050406030204" pitchFamily="18" charset="0"/>
                          </a:rPr>
                        </m:ctrlPr>
                      </m:sSubPr>
                      <m:e>
                        <m:r>
                          <a:rPr lang="en-GB" sz="1400" i="1" dirty="0" err="1">
                            <a:solidFill>
                              <a:prstClr val="black">
                                <a:lumMod val="95000"/>
                                <a:lumOff val="5000"/>
                              </a:prstClr>
                            </a:solidFill>
                            <a:latin typeface="Cambria Math" panose="02040503050406030204" pitchFamily="18" charset="0"/>
                          </a:rPr>
                          <m:t>𝑟</m:t>
                        </m:r>
                      </m:e>
                      <m:sub>
                        <m:r>
                          <a:rPr lang="en-GB" sz="1400" i="1" dirty="0" err="1">
                            <a:solidFill>
                              <a:prstClr val="black">
                                <a:lumMod val="95000"/>
                                <a:lumOff val="5000"/>
                              </a:prstClr>
                            </a:solidFill>
                            <a:latin typeface="Cambria Math" panose="02040503050406030204" pitchFamily="18" charset="0"/>
                          </a:rPr>
                          <m:t>𝑜𝑝𝑡</m:t>
                        </m:r>
                      </m:sub>
                    </m:sSub>
                    <m:r>
                      <a:rPr lang="en-GB" sz="1400" i="1" dirty="0" smtClean="0">
                        <a:solidFill>
                          <a:prstClr val="black">
                            <a:lumMod val="95000"/>
                            <a:lumOff val="5000"/>
                          </a:prstClr>
                        </a:solidFill>
                        <a:latin typeface="Cambria Math" panose="02040503050406030204" pitchFamily="18" charset="0"/>
                      </a:rPr>
                      <m:t>=1000</m:t>
                    </m:r>
                    <m:r>
                      <a:rPr lang="en-GB" sz="1400" i="1" dirty="0" smtClean="0">
                        <a:solidFill>
                          <a:prstClr val="black">
                            <a:lumMod val="95000"/>
                            <a:lumOff val="5000"/>
                          </a:prstClr>
                        </a:solidFill>
                        <a:latin typeface="Cambria Math" panose="02040503050406030204" pitchFamily="18" charset="0"/>
                      </a:rPr>
                      <m:t>𝑚</m:t>
                    </m:r>
                  </m:oMath>
                </a14:m>
                <a:endParaRPr lang="en-US" sz="1400" dirty="0" smtClean="0">
                  <a:solidFill>
                    <a:prstClr val="black">
                      <a:lumMod val="95000"/>
                      <a:lumOff val="5000"/>
                    </a:prstClr>
                  </a:solidFill>
                </a:endParaRPr>
              </a:p>
            </p:txBody>
          </p:sp>
        </mc:Choice>
        <mc:Fallback>
          <p:sp>
            <p:nvSpPr>
              <p:cNvPr id="13" name="TextBox 12"/>
              <p:cNvSpPr txBox="1">
                <a:spLocks noRot="1" noChangeAspect="1" noMove="1" noResize="1" noEditPoints="1" noAdjustHandles="1" noChangeArrowheads="1" noChangeShapeType="1" noTextEdit="1"/>
              </p:cNvSpPr>
              <p:nvPr/>
            </p:nvSpPr>
            <p:spPr>
              <a:xfrm>
                <a:off x="4878034" y="4122489"/>
                <a:ext cx="3780420" cy="835806"/>
              </a:xfrm>
              <a:prstGeom prst="rect">
                <a:avLst/>
              </a:prstGeom>
              <a:blipFill rotWithShape="0">
                <a:blip r:embed="rId6"/>
                <a:stretch>
                  <a:fillRect l="-806" t="-2920" b="-5839"/>
                </a:stretch>
              </a:blipFill>
            </p:spPr>
            <p:txBody>
              <a:bodyPr/>
              <a:lstStyle/>
              <a:p>
                <a:r>
                  <a:rPr lang="en-US">
                    <a:noFill/>
                  </a:rPr>
                  <a:t> </a:t>
                </a:r>
              </a:p>
            </p:txBody>
          </p:sp>
        </mc:Fallback>
      </mc:AlternateContent>
      <p:sp>
        <p:nvSpPr>
          <p:cNvPr id="14" name="TextBox 13"/>
          <p:cNvSpPr txBox="1"/>
          <p:nvPr/>
        </p:nvSpPr>
        <p:spPr>
          <a:xfrm>
            <a:off x="7515373" y="5045200"/>
            <a:ext cx="1728192" cy="307777"/>
          </a:xfrm>
          <a:prstGeom prst="rect">
            <a:avLst/>
          </a:prstGeom>
          <a:noFill/>
        </p:spPr>
        <p:txBody>
          <a:bodyPr wrap="square" rtlCol="0">
            <a:spAutoFit/>
          </a:bodyPr>
          <a:lstStyle/>
          <a:p>
            <a:r>
              <a:rPr lang="en-GB" sz="1400" dirty="0" smtClean="0">
                <a:solidFill>
                  <a:prstClr val="black">
                    <a:lumMod val="95000"/>
                    <a:lumOff val="5000"/>
                  </a:prstClr>
                </a:solidFill>
              </a:rPr>
              <a:t>Model, data-based</a:t>
            </a:r>
            <a:endParaRPr lang="en-US" sz="1400" dirty="0">
              <a:solidFill>
                <a:prstClr val="black">
                  <a:lumMod val="95000"/>
                  <a:lumOff val="5000"/>
                </a:prstClr>
              </a:solidFill>
            </a:endParaRPr>
          </a:p>
        </p:txBody>
      </p:sp>
      <p:cxnSp>
        <p:nvCxnSpPr>
          <p:cNvPr id="15" name="Straight Arrow Connector 14"/>
          <p:cNvCxnSpPr/>
          <p:nvPr/>
        </p:nvCxnSpPr>
        <p:spPr>
          <a:xfrm>
            <a:off x="8111613" y="4689987"/>
            <a:ext cx="267856" cy="254137"/>
          </a:xfrm>
          <a:prstGeom prst="straightConnector1">
            <a:avLst/>
          </a:prstGeom>
          <a:ln w="25400">
            <a:solidFill>
              <a:srgbClr val="0066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8745C66F-FC7B-4C52-931F-EAABACA1CBDF}" type="slidenum">
              <a:rPr lang="en-US" smtClean="0">
                <a:solidFill>
                  <a:prstClr val="white"/>
                </a:solidFill>
              </a:rPr>
              <a:pPr/>
              <a:t>8</a:t>
            </a:fld>
            <a:endParaRPr lang="en-US" dirty="0">
              <a:solidFill>
                <a:prstClr val="white"/>
              </a:solidFill>
            </a:endParaRPr>
          </a:p>
        </p:txBody>
      </p:sp>
      <p:pic>
        <p:nvPicPr>
          <p:cNvPr id="17" name="Picture 16"/>
          <p:cNvPicPr>
            <a:picLocks noChangeAspect="1"/>
          </p:cNvPicPr>
          <p:nvPr/>
        </p:nvPicPr>
        <p:blipFill>
          <a:blip r:embed="rId7"/>
          <a:stretch>
            <a:fillRect/>
          </a:stretch>
        </p:blipFill>
        <p:spPr>
          <a:xfrm>
            <a:off x="756048" y="4122489"/>
            <a:ext cx="1750376" cy="1475478"/>
          </a:xfrm>
          <a:prstGeom prst="rect">
            <a:avLst/>
          </a:prstGeom>
        </p:spPr>
      </p:pic>
      <p:pic>
        <p:nvPicPr>
          <p:cNvPr id="18" name="Picture 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392277" y="4387880"/>
            <a:ext cx="2102025" cy="2013311"/>
          </a:xfrm>
          <a:prstGeom prst="rect">
            <a:avLst/>
          </a:prstGeom>
          <a:noFill/>
          <a:ln w="9525">
            <a:noFill/>
            <a:miter lim="800000"/>
            <a:headEnd/>
            <a:tailEnd/>
          </a:ln>
        </p:spPr>
      </p:pic>
      <p:sp>
        <p:nvSpPr>
          <p:cNvPr id="19" name="Rounded Rectangle 18"/>
          <p:cNvSpPr/>
          <p:nvPr/>
        </p:nvSpPr>
        <p:spPr>
          <a:xfrm>
            <a:off x="4788024" y="5378815"/>
            <a:ext cx="4213932" cy="1022375"/>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white"/>
                </a:solidFill>
                <a:cs typeface="Arial" pitchFamily="34" charset="0"/>
              </a:rPr>
              <a:t>Both </a:t>
            </a:r>
            <a:r>
              <a:rPr lang="en-US" sz="2000" dirty="0" err="1" smtClean="0">
                <a:solidFill>
                  <a:prstClr val="white"/>
                </a:solidFill>
                <a:cs typeface="Arial" pitchFamily="34" charset="0"/>
              </a:rPr>
              <a:t>muonic</a:t>
            </a:r>
            <a:r>
              <a:rPr lang="en-US" sz="2000" dirty="0" smtClean="0">
                <a:solidFill>
                  <a:prstClr val="white"/>
                </a:solidFill>
                <a:cs typeface="Arial" pitchFamily="34" charset="0"/>
              </a:rPr>
              <a:t> and electromagnetic component </a:t>
            </a:r>
            <a:r>
              <a:rPr lang="en-US" sz="2000" dirty="0" smtClean="0">
                <a:solidFill>
                  <a:prstClr val="white"/>
                </a:solidFill>
                <a:cs typeface="Arial" pitchFamily="34" charset="0"/>
              </a:rPr>
              <a:t>measured simultaneously </a:t>
            </a:r>
            <a:endParaRPr lang="en-US" sz="2000" i="1" dirty="0" smtClean="0">
              <a:solidFill>
                <a:prstClr val="white"/>
              </a:solidFill>
              <a:cs typeface="Arial" pitchFamily="34" charset="0"/>
            </a:endParaRPr>
          </a:p>
        </p:txBody>
      </p:sp>
      <p:sp>
        <p:nvSpPr>
          <p:cNvPr id="2" name="Oval 1"/>
          <p:cNvSpPr/>
          <p:nvPr/>
        </p:nvSpPr>
        <p:spPr>
          <a:xfrm>
            <a:off x="6140972" y="2334261"/>
            <a:ext cx="441435" cy="44143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788024" y="881727"/>
            <a:ext cx="4213932" cy="448127"/>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white"/>
                </a:solidFill>
                <a:cs typeface="Arial" pitchFamily="34" charset="0"/>
              </a:rPr>
              <a:t>Lateral distribution of particles</a:t>
            </a:r>
            <a:endParaRPr lang="en-US" sz="2000" i="1" dirty="0" smtClean="0">
              <a:solidFill>
                <a:prstClr val="white"/>
              </a:solidFill>
              <a:cs typeface="Arial" pitchFamily="34" charset="0"/>
            </a:endParaRPr>
          </a:p>
        </p:txBody>
      </p:sp>
    </p:spTree>
    <p:extLst>
      <p:ext uri="{BB962C8B-B14F-4D97-AF65-F5344CB8AC3E}">
        <p14:creationId xmlns:p14="http://schemas.microsoft.com/office/powerpoint/2010/main" val="355014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9" grpId="0" animBg="1"/>
      <p:bldP spid="2" grpId="0" animBg="1"/>
      <p:bldP spid="2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How to detect the Extensive air showers?</a:t>
            </a:r>
            <a:endParaRPr lang="en-US" dirty="0"/>
          </a:p>
        </p:txBody>
      </p:sp>
      <p:pic>
        <p:nvPicPr>
          <p:cNvPr id="7" name="Picture 6" descr="C:\Users\João\Desktop\Thesis\Thesis\Mathematic\GHex.jpg"/>
          <p:cNvPicPr>
            <a:picLocks noChangeAspect="1" noChangeArrowheads="1"/>
          </p:cNvPicPr>
          <p:nvPr/>
        </p:nvPicPr>
        <p:blipFill>
          <a:blip r:embed="rId3" cstate="print"/>
          <a:srcRect/>
          <a:stretch>
            <a:fillRect/>
          </a:stretch>
        </p:blipFill>
        <p:spPr bwMode="auto">
          <a:xfrm>
            <a:off x="4369223" y="4446361"/>
            <a:ext cx="3357881" cy="1918789"/>
          </a:xfrm>
          <a:prstGeom prst="rect">
            <a:avLst/>
          </a:prstGeom>
          <a:noFill/>
        </p:spPr>
      </p:pic>
      <p:sp>
        <p:nvSpPr>
          <p:cNvPr id="8" name="TextBox 7"/>
          <p:cNvSpPr txBox="1"/>
          <p:nvPr/>
        </p:nvSpPr>
        <p:spPr>
          <a:xfrm>
            <a:off x="6097415" y="4554373"/>
            <a:ext cx="1191766" cy="276999"/>
          </a:xfrm>
          <a:prstGeom prst="rect">
            <a:avLst/>
          </a:prstGeom>
          <a:gradFill>
            <a:gsLst>
              <a:gs pos="0">
                <a:schemeClr val="bg1"/>
              </a:gs>
              <a:gs pos="50000">
                <a:schemeClr val="bg1">
                  <a:alpha val="44000"/>
                </a:schemeClr>
              </a:gs>
              <a:gs pos="100000">
                <a:schemeClr val="bg1">
                  <a:alpha val="7000"/>
                </a:schemeClr>
              </a:gs>
            </a:gsLst>
            <a:path path="circle">
              <a:fillToRect l="50000" t="50000" r="50000" b="50000"/>
            </a:path>
          </a:gradFill>
        </p:spPr>
        <p:txBody>
          <a:bodyPr wrap="square" rtlCol="0">
            <a:spAutoFit/>
          </a:bodyPr>
          <a:lstStyle/>
          <a:p>
            <a:pPr algn="ctr"/>
            <a:r>
              <a:rPr lang="en-GB" sz="1200" b="1" dirty="0" smtClean="0">
                <a:solidFill>
                  <a:schemeClr val="tx2">
                    <a:lumMod val="50000"/>
                  </a:schemeClr>
                </a:solidFill>
              </a:rPr>
              <a:t>(</a:t>
            </a:r>
            <a:r>
              <a:rPr lang="en-GB" sz="1200" b="1" dirty="0" err="1" smtClean="0">
                <a:solidFill>
                  <a:schemeClr val="tx2">
                    <a:lumMod val="50000"/>
                  </a:schemeClr>
                </a:solidFill>
              </a:rPr>
              <a:t>dE</a:t>
            </a:r>
            <a:r>
              <a:rPr lang="en-GB" sz="1200" b="1" dirty="0" smtClean="0">
                <a:solidFill>
                  <a:schemeClr val="tx2">
                    <a:lumMod val="50000"/>
                  </a:schemeClr>
                </a:solidFill>
              </a:rPr>
              <a:t>/</a:t>
            </a:r>
            <a:r>
              <a:rPr lang="en-GB" sz="1200" b="1" dirty="0" err="1" smtClean="0">
                <a:solidFill>
                  <a:schemeClr val="tx2">
                    <a:lumMod val="50000"/>
                  </a:schemeClr>
                </a:solidFill>
              </a:rPr>
              <a:t>dX</a:t>
            </a:r>
            <a:r>
              <a:rPr lang="en-GB" sz="1200" b="1" dirty="0" smtClean="0">
                <a:solidFill>
                  <a:schemeClr val="tx2">
                    <a:lumMod val="50000"/>
                  </a:schemeClr>
                </a:solidFill>
              </a:rPr>
              <a:t>)max</a:t>
            </a:r>
            <a:endParaRPr lang="en-GB" sz="1200" b="1" dirty="0">
              <a:solidFill>
                <a:schemeClr val="tx2">
                  <a:lumMod val="50000"/>
                </a:schemeClr>
              </a:solidFill>
            </a:endParaRPr>
          </a:p>
        </p:txBody>
      </p:sp>
      <p:cxnSp>
        <p:nvCxnSpPr>
          <p:cNvPr id="9" name="Straight Connector 8"/>
          <p:cNvCxnSpPr/>
          <p:nvPr/>
        </p:nvCxnSpPr>
        <p:spPr>
          <a:xfrm flipH="1" flipV="1">
            <a:off x="5989403" y="4734393"/>
            <a:ext cx="2847" cy="144073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84090" y="6030537"/>
            <a:ext cx="1385025" cy="461665"/>
          </a:xfrm>
          <a:prstGeom prst="rect">
            <a:avLst/>
          </a:prstGeom>
          <a:gradFill flip="none" rotWithShape="1">
            <a:gsLst>
              <a:gs pos="0">
                <a:schemeClr val="bg1"/>
              </a:gs>
              <a:gs pos="87000">
                <a:schemeClr val="bg1">
                  <a:alpha val="81000"/>
                </a:schemeClr>
              </a:gs>
              <a:gs pos="100000">
                <a:schemeClr val="bg1">
                  <a:alpha val="7000"/>
                </a:schemeClr>
              </a:gs>
            </a:gsLst>
            <a:path path="circle">
              <a:fillToRect l="50000" t="50000" r="50000" b="50000"/>
            </a:path>
            <a:tileRect/>
          </a:gradFill>
        </p:spPr>
        <p:txBody>
          <a:bodyPr wrap="square" rtlCol="0">
            <a:spAutoFit/>
          </a:bodyPr>
          <a:lstStyle/>
          <a:p>
            <a:pPr algn="ctr"/>
            <a:r>
              <a:rPr lang="en-GB" sz="1200" b="1" dirty="0" smtClean="0"/>
              <a:t>g/cm</a:t>
            </a:r>
            <a:r>
              <a:rPr lang="en-GB" sz="1200" b="1" baseline="30000" dirty="0" smtClean="0"/>
              <a:t>2</a:t>
            </a:r>
            <a:r>
              <a:rPr lang="en-GB" sz="1200" b="1" dirty="0" smtClean="0"/>
              <a:t> of crossed atmosphere</a:t>
            </a:r>
            <a:endParaRPr lang="en-GB" sz="1200" b="1" dirty="0"/>
          </a:p>
        </p:txBody>
      </p:sp>
      <p:sp>
        <p:nvSpPr>
          <p:cNvPr id="11" name="TextBox 10"/>
          <p:cNvSpPr txBox="1"/>
          <p:nvPr/>
        </p:nvSpPr>
        <p:spPr>
          <a:xfrm>
            <a:off x="5413339" y="5836951"/>
            <a:ext cx="1191766" cy="276999"/>
          </a:xfrm>
          <a:prstGeom prst="rect">
            <a:avLst/>
          </a:prstGeom>
          <a:gradFill flip="none" rotWithShape="1">
            <a:gsLst>
              <a:gs pos="0">
                <a:schemeClr val="bg1"/>
              </a:gs>
              <a:gs pos="50000">
                <a:schemeClr val="bg1">
                  <a:alpha val="44000"/>
                </a:schemeClr>
              </a:gs>
              <a:gs pos="100000">
                <a:schemeClr val="bg1">
                  <a:alpha val="7000"/>
                </a:schemeClr>
              </a:gs>
            </a:gsLst>
            <a:path path="circle">
              <a:fillToRect l="50000" t="50000" r="50000" b="50000"/>
            </a:path>
            <a:tileRect/>
          </a:gradFill>
        </p:spPr>
        <p:txBody>
          <a:bodyPr wrap="square" rtlCol="0">
            <a:spAutoFit/>
          </a:bodyPr>
          <a:lstStyle/>
          <a:p>
            <a:pPr algn="ctr"/>
            <a:r>
              <a:rPr lang="en-GB" sz="1200" b="1" dirty="0" err="1" smtClean="0">
                <a:effectLst>
                  <a:outerShdw blurRad="38100" dist="38100" dir="2700000" algn="tl">
                    <a:srgbClr val="000000">
                      <a:alpha val="43137"/>
                    </a:srgbClr>
                  </a:outerShdw>
                </a:effectLst>
              </a:rPr>
              <a:t>Xmax</a:t>
            </a:r>
            <a:endParaRPr lang="en-GB" sz="1200" b="1" dirty="0">
              <a:effectLst>
                <a:outerShdw blurRad="38100" dist="38100" dir="2700000" algn="tl">
                  <a:srgbClr val="000000">
                    <a:alpha val="43137"/>
                  </a:srgbClr>
                </a:outerShdw>
              </a:effectLst>
            </a:endParaRPr>
          </a:p>
        </p:txBody>
      </p:sp>
      <p:sp>
        <p:nvSpPr>
          <p:cNvPr id="12" name="TextBox 11"/>
          <p:cNvSpPr txBox="1"/>
          <p:nvPr/>
        </p:nvSpPr>
        <p:spPr>
          <a:xfrm>
            <a:off x="4513239" y="4194333"/>
            <a:ext cx="3676808" cy="307777"/>
          </a:xfrm>
          <a:prstGeom prst="rect">
            <a:avLst/>
          </a:prstGeom>
          <a:gradFill flip="none" rotWithShape="1">
            <a:gsLst>
              <a:gs pos="0">
                <a:schemeClr val="bg1"/>
              </a:gs>
              <a:gs pos="87000">
                <a:schemeClr val="bg1">
                  <a:alpha val="81000"/>
                </a:schemeClr>
              </a:gs>
              <a:gs pos="100000">
                <a:schemeClr val="bg1">
                  <a:alpha val="7000"/>
                </a:schemeClr>
              </a:gs>
            </a:gsLst>
            <a:path path="circle">
              <a:fillToRect l="50000" t="50000" r="50000" b="50000"/>
            </a:path>
            <a:tileRect/>
          </a:gradFill>
        </p:spPr>
        <p:txBody>
          <a:bodyPr wrap="square" rtlCol="0">
            <a:spAutoFit/>
          </a:bodyPr>
          <a:lstStyle/>
          <a:p>
            <a:r>
              <a:rPr lang="en-GB" sz="1400" b="1" u="sng" dirty="0" smtClean="0"/>
              <a:t>Longitudinal development:</a:t>
            </a:r>
            <a:r>
              <a:rPr lang="en-GB" sz="1200" dirty="0" smtClean="0"/>
              <a:t> Deposited  Energy</a:t>
            </a:r>
            <a:endParaRPr lang="en-GB" sz="1200" dirty="0"/>
          </a:p>
        </p:txBody>
      </p:sp>
      <p:pic>
        <p:nvPicPr>
          <p:cNvPr id="13" name="Picture 1" descr="C:\Users\João\Documents\Phd\My Master Thesis\Thesis\Thesis\Figures\chap3\nitro1.jpg"/>
          <p:cNvPicPr>
            <a:picLocks noChangeAspect="1" noChangeArrowheads="1"/>
          </p:cNvPicPr>
          <p:nvPr/>
        </p:nvPicPr>
        <p:blipFill>
          <a:blip r:embed="rId4" cstate="print"/>
          <a:srcRect/>
          <a:stretch>
            <a:fillRect/>
          </a:stretch>
        </p:blipFill>
        <p:spPr bwMode="auto">
          <a:xfrm>
            <a:off x="6048164" y="2420888"/>
            <a:ext cx="2581200" cy="1692188"/>
          </a:xfrm>
          <a:prstGeom prst="rect">
            <a:avLst/>
          </a:prstGeom>
          <a:noFill/>
        </p:spPr>
      </p:pic>
      <p:sp>
        <p:nvSpPr>
          <p:cNvPr id="14" name="Content Placeholder 2"/>
          <p:cNvSpPr txBox="1">
            <a:spLocks/>
          </p:cNvSpPr>
          <p:nvPr/>
        </p:nvSpPr>
        <p:spPr>
          <a:xfrm>
            <a:off x="4699322" y="1078162"/>
            <a:ext cx="4444678" cy="1091525"/>
          </a:xfrm>
          <a:prstGeom prst="rect">
            <a:avLst/>
          </a:prstGeom>
        </p:spPr>
        <p:txBody>
          <a:bodyPr vert="horz" lIns="91440" tIns="45720" rIns="91440" bIns="45720" rtlCol="0">
            <a:normAutofit/>
          </a:bodyPr>
          <a:lstStyle/>
          <a:p>
            <a:pPr marL="342900" indent="-342900">
              <a:spcBef>
                <a:spcPct val="20000"/>
              </a:spcBef>
              <a:buFont typeface="Wingdings" panose="05000000000000000000" pitchFamily="2" charset="2"/>
              <a:buChar char="q"/>
            </a:pPr>
            <a:r>
              <a:rPr lang="en-GB" sz="2000" b="1" dirty="0">
                <a:solidFill>
                  <a:srgbClr val="C00000"/>
                </a:solidFill>
              </a:rPr>
              <a:t>Through the emitted </a:t>
            </a:r>
            <a:r>
              <a:rPr lang="en-GB" sz="2000" b="1" dirty="0" smtClean="0">
                <a:solidFill>
                  <a:srgbClr val="C00000"/>
                </a:solidFill>
              </a:rPr>
              <a:t>light </a:t>
            </a:r>
            <a:r>
              <a:rPr lang="en-GB" sz="1400" b="1" dirty="0" smtClean="0">
                <a:solidFill>
                  <a:srgbClr val="C00000"/>
                </a:solidFill>
              </a:rPr>
              <a:t>with telescopes</a:t>
            </a:r>
            <a:endParaRPr lang="en-GB" sz="1400" b="1" dirty="0" smtClean="0">
              <a:solidFill>
                <a:srgbClr val="C00000"/>
              </a:solidFill>
            </a:endParaRPr>
          </a:p>
          <a:p>
            <a:pPr marL="536575"/>
            <a:r>
              <a:rPr lang="en-GB" sz="1600" b="1" dirty="0" smtClean="0">
                <a:solidFill>
                  <a:srgbClr val="C00000"/>
                </a:solidFill>
              </a:rPr>
              <a:t>From electromagnetic component</a:t>
            </a:r>
            <a:endParaRPr lang="en-GB" sz="1600" b="1" dirty="0">
              <a:solidFill>
                <a:srgbClr val="C00000"/>
              </a:solidFill>
            </a:endParaRPr>
          </a:p>
          <a:p>
            <a:pPr marL="342900" indent="-342900">
              <a:spcBef>
                <a:spcPct val="20000"/>
              </a:spcBef>
              <a:buFont typeface="Wingdings" panose="05000000000000000000" pitchFamily="2" charset="2"/>
              <a:buChar char="q"/>
            </a:pPr>
            <a:endParaRPr kumimoji="0" lang="en-GB" b="1" u="none" strike="noStrike" kern="1200" cap="none" spc="0" normalizeH="0" baseline="0" noProof="0" dirty="0" smtClean="0">
              <a:ln>
                <a:noFill/>
              </a:ln>
              <a:solidFill>
                <a:srgbClr val="540000"/>
              </a:solidFill>
              <a:effectLst/>
              <a:uLnTx/>
              <a:uFillTx/>
              <a:latin typeface="+mn-lt"/>
              <a:ea typeface="+mn-ea"/>
              <a:cs typeface="+mn-cs"/>
            </a:endParaRPr>
          </a:p>
        </p:txBody>
      </p:sp>
      <p:sp>
        <p:nvSpPr>
          <p:cNvPr id="15" name="CaixaDeTexto 16"/>
          <p:cNvSpPr txBox="1">
            <a:spLocks noChangeArrowheads="1"/>
          </p:cNvSpPr>
          <p:nvPr/>
        </p:nvSpPr>
        <p:spPr bwMode="auto">
          <a:xfrm>
            <a:off x="5616116" y="1592796"/>
            <a:ext cx="3527884" cy="830997"/>
          </a:xfrm>
          <a:prstGeom prst="rect">
            <a:avLst/>
          </a:prstGeom>
          <a:noFill/>
          <a:ln w="9525">
            <a:noFill/>
            <a:miter lim="800000"/>
            <a:headEnd/>
            <a:tailEnd/>
          </a:ln>
        </p:spPr>
        <p:txBody>
          <a:bodyPr wrap="square">
            <a:spAutoFit/>
          </a:bodyPr>
          <a:lstStyle/>
          <a:p>
            <a:pPr>
              <a:lnSpc>
                <a:spcPct val="150000"/>
              </a:lnSpc>
            </a:pPr>
            <a:r>
              <a:rPr lang="pt-PT" sz="1600" dirty="0" smtClean="0">
                <a:latin typeface="Calibri" pitchFamily="34" charset="0"/>
              </a:rPr>
              <a:t>1. </a:t>
            </a:r>
            <a:r>
              <a:rPr lang="pt-PT" sz="1600" dirty="0" err="1" smtClean="0">
                <a:latin typeface="Calibri" pitchFamily="34" charset="0"/>
              </a:rPr>
              <a:t>Cherenkov</a:t>
            </a:r>
            <a:r>
              <a:rPr lang="pt-PT" sz="1600" dirty="0" smtClean="0">
                <a:latin typeface="Calibri" pitchFamily="34" charset="0"/>
              </a:rPr>
              <a:t> Light</a:t>
            </a:r>
          </a:p>
          <a:p>
            <a:pPr>
              <a:lnSpc>
                <a:spcPct val="150000"/>
              </a:lnSpc>
            </a:pPr>
            <a:r>
              <a:rPr lang="pt-PT" sz="1600" dirty="0" smtClean="0">
                <a:latin typeface="Calibri" pitchFamily="34" charset="0"/>
              </a:rPr>
              <a:t>2. </a:t>
            </a:r>
            <a:r>
              <a:rPr lang="pt-PT" sz="1600" dirty="0" err="1" smtClean="0">
                <a:latin typeface="Calibri" pitchFamily="34" charset="0"/>
              </a:rPr>
              <a:t>Fluorescence</a:t>
            </a:r>
            <a:r>
              <a:rPr lang="pt-PT" sz="1600" dirty="0" smtClean="0">
                <a:latin typeface="Calibri" pitchFamily="34" charset="0"/>
              </a:rPr>
              <a:t> Light in Nitrogen</a:t>
            </a:r>
            <a:endParaRPr lang="pt-PT" sz="1600" dirty="0">
              <a:latin typeface="Calibri" pitchFamily="34" charset="0"/>
            </a:endParaRPr>
          </a:p>
        </p:txBody>
      </p:sp>
      <p:sp>
        <p:nvSpPr>
          <p:cNvPr id="20" name="TextBox 19"/>
          <p:cNvSpPr txBox="1"/>
          <p:nvPr/>
        </p:nvSpPr>
        <p:spPr>
          <a:xfrm>
            <a:off x="989956" y="4649672"/>
            <a:ext cx="2916324" cy="1323439"/>
          </a:xfrm>
          <a:prstGeom prst="rect">
            <a:avLst/>
          </a:prstGeom>
          <a:noFill/>
        </p:spPr>
        <p:txBody>
          <a:bodyPr wrap="square" rtlCol="0">
            <a:spAutoFit/>
          </a:bodyPr>
          <a:lstStyle/>
          <a:p>
            <a:pPr algn="ctr"/>
            <a:r>
              <a:rPr lang="en-GB" sz="1600" dirty="0" smtClean="0">
                <a:solidFill>
                  <a:schemeClr val="bg2">
                    <a:lumMod val="25000"/>
                  </a:schemeClr>
                </a:solidFill>
              </a:rPr>
              <a:t>Cosmic Ray Primary Energy</a:t>
            </a:r>
          </a:p>
          <a:p>
            <a:pPr algn="ctr"/>
            <a:endParaRPr lang="en-GB" sz="1600" dirty="0" smtClean="0">
              <a:solidFill>
                <a:schemeClr val="bg2">
                  <a:lumMod val="25000"/>
                </a:schemeClr>
              </a:solidFill>
            </a:endParaRPr>
          </a:p>
          <a:p>
            <a:pPr algn="ctr"/>
            <a:endParaRPr lang="en-GB" sz="1600" dirty="0" smtClean="0">
              <a:solidFill>
                <a:schemeClr val="bg2">
                  <a:lumMod val="25000"/>
                </a:schemeClr>
              </a:solidFill>
            </a:endParaRPr>
          </a:p>
          <a:p>
            <a:pPr algn="ctr"/>
            <a:r>
              <a:rPr lang="en-GB" sz="1600" dirty="0" smtClean="0">
                <a:solidFill>
                  <a:schemeClr val="bg2">
                    <a:lumMod val="25000"/>
                  </a:schemeClr>
                </a:solidFill>
              </a:rPr>
              <a:t>Quasi calorimetric energy measurement</a:t>
            </a:r>
            <a:endParaRPr lang="en-GB" sz="1600" dirty="0">
              <a:solidFill>
                <a:schemeClr val="bg2">
                  <a:lumMod val="25000"/>
                </a:schemeClr>
              </a:solidFill>
            </a:endParaRPr>
          </a:p>
        </p:txBody>
      </p:sp>
      <p:sp>
        <p:nvSpPr>
          <p:cNvPr id="21" name="Left Arrow 20"/>
          <p:cNvSpPr/>
          <p:nvPr/>
        </p:nvSpPr>
        <p:spPr>
          <a:xfrm rot="16200000">
            <a:off x="2124082" y="5063718"/>
            <a:ext cx="432048" cy="252028"/>
          </a:xfrm>
          <a:prstGeom prst="leftArrow">
            <a:avLst/>
          </a:prstGeom>
          <a:solidFill>
            <a:srgbClr val="25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cxnSp>
        <p:nvCxnSpPr>
          <p:cNvPr id="22" name="Straight Arrow Connector 21"/>
          <p:cNvCxnSpPr/>
          <p:nvPr/>
        </p:nvCxnSpPr>
        <p:spPr>
          <a:xfrm>
            <a:off x="4050649" y="3901677"/>
            <a:ext cx="354578" cy="112074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2"/>
          <p:cNvSpPr txBox="1">
            <a:spLocks/>
          </p:cNvSpPr>
          <p:nvPr/>
        </p:nvSpPr>
        <p:spPr>
          <a:xfrm>
            <a:off x="5184775" y="4581128"/>
            <a:ext cx="3732982" cy="396044"/>
          </a:xfrm>
          <a:prstGeom prst="rect">
            <a:avLst/>
          </a:prstGeom>
        </p:spPr>
        <p:txBody>
          <a:bodyPr vert="horz" lIns="91440" tIns="45720" rIns="91440" bIns="45720" rtlCol="0">
            <a:noAutofit/>
          </a:bodyPr>
          <a:lstStyle/>
          <a:p>
            <a:pPr marL="342900" indent="-342900">
              <a:spcBef>
                <a:spcPct val="20000"/>
              </a:spcBef>
              <a:buFont typeface="Wingdings" panose="05000000000000000000" pitchFamily="2" charset="2"/>
              <a:buChar char="q"/>
            </a:pPr>
            <a:r>
              <a:rPr lang="en-GB" sz="2000" b="1" dirty="0">
                <a:solidFill>
                  <a:srgbClr val="C00000"/>
                </a:solidFill>
              </a:rPr>
              <a:t>Through particles that reach the </a:t>
            </a:r>
            <a:r>
              <a:rPr lang="en-GB" sz="2000" b="1" dirty="0" smtClean="0">
                <a:solidFill>
                  <a:srgbClr val="C00000"/>
                </a:solidFill>
              </a:rPr>
              <a:t>ground </a:t>
            </a:r>
            <a:r>
              <a:rPr lang="en-GB" sz="1400" b="1" dirty="0" smtClean="0">
                <a:solidFill>
                  <a:srgbClr val="C00000"/>
                </a:solidFill>
              </a:rPr>
              <a:t>with surface detectors</a:t>
            </a:r>
            <a:endParaRPr lang="en-GB" sz="2000" b="1" dirty="0">
              <a:solidFill>
                <a:srgbClr val="C00000"/>
              </a:solidFill>
            </a:endParaRPr>
          </a:p>
        </p:txBody>
      </p:sp>
      <p:pic>
        <p:nvPicPr>
          <p:cNvPr id="6" name="Picture 5"/>
          <p:cNvPicPr>
            <a:picLocks noChangeAspect="1" noChangeArrowheads="1"/>
          </p:cNvPicPr>
          <p:nvPr/>
        </p:nvPicPr>
        <p:blipFill>
          <a:blip r:embed="rId5" cstate="print"/>
          <a:srcRect/>
          <a:stretch>
            <a:fillRect/>
          </a:stretch>
        </p:blipFill>
        <p:spPr bwMode="auto">
          <a:xfrm>
            <a:off x="737988" y="921747"/>
            <a:ext cx="3779592" cy="3191329"/>
          </a:xfrm>
          <a:prstGeom prst="rect">
            <a:avLst/>
          </a:prstGeom>
          <a:noFill/>
          <a:ln w="9525">
            <a:noFill/>
            <a:miter lim="800000"/>
            <a:headEnd/>
            <a:tailEnd/>
          </a:ln>
        </p:spPr>
      </p:pic>
      <p:cxnSp>
        <p:nvCxnSpPr>
          <p:cNvPr id="16" name="Straight Arrow Connector 15"/>
          <p:cNvCxnSpPr/>
          <p:nvPr/>
        </p:nvCxnSpPr>
        <p:spPr>
          <a:xfrm>
            <a:off x="2856127" y="2362081"/>
            <a:ext cx="423628" cy="395386"/>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743159" y="2503291"/>
            <a:ext cx="423628" cy="395386"/>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630192" y="2644500"/>
            <a:ext cx="423628" cy="395386"/>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771401" y="2117136"/>
            <a:ext cx="1044948" cy="461665"/>
          </a:xfrm>
          <a:prstGeom prst="rect">
            <a:avLst/>
          </a:prstGeom>
          <a:noFill/>
        </p:spPr>
        <p:txBody>
          <a:bodyPr wrap="square" rtlCol="0">
            <a:spAutoFit/>
          </a:bodyPr>
          <a:lstStyle/>
          <a:p>
            <a:pPr algn="ctr"/>
            <a:r>
              <a:rPr lang="en-GB" sz="1200" dirty="0" smtClean="0">
                <a:solidFill>
                  <a:srgbClr val="0000FF"/>
                </a:solidFill>
              </a:rPr>
              <a:t>Fluorescence Light</a:t>
            </a:r>
            <a:endParaRPr lang="en-GB" sz="1200" dirty="0">
              <a:solidFill>
                <a:srgbClr val="0000FF"/>
              </a:solidFill>
            </a:endParaRPr>
          </a:p>
        </p:txBody>
      </p:sp>
      <p:cxnSp>
        <p:nvCxnSpPr>
          <p:cNvPr id="24" name="Straight Arrow Connector 23"/>
          <p:cNvCxnSpPr/>
          <p:nvPr/>
        </p:nvCxnSpPr>
        <p:spPr>
          <a:xfrm rot="5400000">
            <a:off x="1712925" y="2517412"/>
            <a:ext cx="423628" cy="395386"/>
          </a:xfrm>
          <a:prstGeom prst="straightConnector1">
            <a:avLst/>
          </a:prstGeom>
          <a:ln w="3175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295157" y="2065187"/>
            <a:ext cx="1044948" cy="461665"/>
          </a:xfrm>
          <a:prstGeom prst="rect">
            <a:avLst/>
          </a:prstGeom>
          <a:noFill/>
        </p:spPr>
        <p:txBody>
          <a:bodyPr wrap="square" rtlCol="0">
            <a:spAutoFit/>
          </a:bodyPr>
          <a:lstStyle/>
          <a:p>
            <a:pPr algn="ctr"/>
            <a:r>
              <a:rPr lang="en-GB" sz="1200" dirty="0" smtClean="0">
                <a:solidFill>
                  <a:srgbClr val="FFC000"/>
                </a:solidFill>
              </a:rPr>
              <a:t>Cherenkov </a:t>
            </a:r>
            <a:br>
              <a:rPr lang="en-GB" sz="1200" dirty="0" smtClean="0">
                <a:solidFill>
                  <a:srgbClr val="FFC000"/>
                </a:solidFill>
              </a:rPr>
            </a:br>
            <a:r>
              <a:rPr lang="en-GB" sz="1200" dirty="0" smtClean="0">
                <a:solidFill>
                  <a:srgbClr val="FFC000"/>
                </a:solidFill>
              </a:rPr>
              <a:t>Light</a:t>
            </a:r>
            <a:endParaRPr lang="en-GB" sz="1200" dirty="0">
              <a:solidFill>
                <a:srgbClr val="FFC000"/>
              </a:solidFill>
            </a:endParaRPr>
          </a:p>
        </p:txBody>
      </p:sp>
      <p:sp>
        <p:nvSpPr>
          <p:cNvPr id="31" name="Content Placeholder 2"/>
          <p:cNvSpPr txBox="1">
            <a:spLocks/>
          </p:cNvSpPr>
          <p:nvPr/>
        </p:nvSpPr>
        <p:spPr>
          <a:xfrm>
            <a:off x="5328815" y="5213942"/>
            <a:ext cx="3732982" cy="840830"/>
          </a:xfrm>
          <a:prstGeom prst="rect">
            <a:avLst/>
          </a:prstGeom>
        </p:spPr>
        <p:txBody>
          <a:bodyPr vert="horz" lIns="91440" tIns="45720" rIns="91440" bIns="45720" rtlCol="0">
            <a:noAutofit/>
          </a:bodyPr>
          <a:lstStyle/>
          <a:p>
            <a:pPr marL="800100" lvl="1" indent="-342900">
              <a:buFont typeface="Wingdings" panose="05000000000000000000" pitchFamily="2" charset="2"/>
              <a:buChar char="Ø"/>
            </a:pPr>
            <a:r>
              <a:rPr lang="en-GB" sz="2000" dirty="0" smtClean="0">
                <a:solidFill>
                  <a:srgbClr val="FF0000"/>
                </a:solidFill>
                <a:latin typeface="Tw Cen MT" panose="020B0602020104020603" pitchFamily="34" charset="0"/>
              </a:rPr>
              <a:t>Electromagnetic component</a:t>
            </a:r>
          </a:p>
          <a:p>
            <a:pPr marL="800100" lvl="1" indent="-342900">
              <a:buFont typeface="Wingdings" panose="05000000000000000000" pitchFamily="2" charset="2"/>
              <a:buChar char="Ø"/>
            </a:pPr>
            <a:r>
              <a:rPr lang="en-GB" sz="2000" dirty="0" smtClean="0">
                <a:solidFill>
                  <a:srgbClr val="0070C0"/>
                </a:solidFill>
                <a:latin typeface="Tw Cen MT" panose="020B0602020104020603" pitchFamily="34" charset="0"/>
              </a:rPr>
              <a:t>PLUS </a:t>
            </a:r>
            <a:r>
              <a:rPr lang="en-GB" sz="2000" dirty="0" err="1" smtClean="0">
                <a:solidFill>
                  <a:srgbClr val="0070C0"/>
                </a:solidFill>
                <a:latin typeface="Tw Cen MT" panose="020B0602020104020603" pitchFamily="34" charset="0"/>
              </a:rPr>
              <a:t>Muonic</a:t>
            </a:r>
            <a:r>
              <a:rPr lang="en-GB" sz="2000" dirty="0" smtClean="0">
                <a:solidFill>
                  <a:srgbClr val="0070C0"/>
                </a:solidFill>
                <a:latin typeface="Tw Cen MT" panose="020B0602020104020603" pitchFamily="34" charset="0"/>
              </a:rPr>
              <a:t> component</a:t>
            </a:r>
            <a:endParaRPr lang="en-GB" sz="2000" dirty="0">
              <a:solidFill>
                <a:srgbClr val="0070C0"/>
              </a:solidFill>
              <a:latin typeface="Tw Cen MT" panose="020B0602020104020603" pitchFamily="34" charset="0"/>
            </a:endParaRPr>
          </a:p>
        </p:txBody>
      </p:sp>
      <p:cxnSp>
        <p:nvCxnSpPr>
          <p:cNvPr id="32" name="Straight Arrow Connector 31"/>
          <p:cNvCxnSpPr/>
          <p:nvPr/>
        </p:nvCxnSpPr>
        <p:spPr>
          <a:xfrm flipH="1">
            <a:off x="1879446" y="2644500"/>
            <a:ext cx="313590" cy="434819"/>
          </a:xfrm>
          <a:prstGeom prst="straightConnector1">
            <a:avLst/>
          </a:prstGeom>
          <a:ln w="3175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122432" y="2641267"/>
            <a:ext cx="181234" cy="514088"/>
          </a:xfrm>
          <a:prstGeom prst="straightConnector1">
            <a:avLst/>
          </a:prstGeom>
          <a:ln w="3175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Slide Number Placeholder 36"/>
          <p:cNvSpPr>
            <a:spLocks noGrp="1"/>
          </p:cNvSpPr>
          <p:nvPr>
            <p:ph type="sldNum" sz="quarter" idx="12"/>
          </p:nvPr>
        </p:nvSpPr>
        <p:spPr/>
        <p:txBody>
          <a:bodyPr/>
          <a:lstStyle/>
          <a:p>
            <a:fld id="{8745C66F-FC7B-4C52-931F-EAABACA1CBDF}" type="slidenum">
              <a:rPr lang="en-US" smtClean="0"/>
              <a:pPr/>
              <a:t>80</a:t>
            </a:fld>
            <a:endParaRPr lang="en-US" dirty="0"/>
          </a:p>
        </p:txBody>
      </p:sp>
    </p:spTree>
    <p:extLst>
      <p:ext uri="{BB962C8B-B14F-4D97-AF65-F5344CB8AC3E}">
        <p14:creationId xmlns:p14="http://schemas.microsoft.com/office/powerpoint/2010/main" val="185819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8" presetClass="entr" presetSubtype="12"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strips(downLeft)">
                                      <p:cBhvr>
                                        <p:cTn id="16" dur="500"/>
                                        <p:tgtEl>
                                          <p:spTgt spid="34"/>
                                        </p:tgtEl>
                                      </p:cBhvr>
                                    </p:animEffect>
                                  </p:childTnLst>
                                </p:cTn>
                              </p:par>
                              <p:par>
                                <p:cTn id="17" presetID="18" presetClass="entr" presetSubtype="12"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strips(downLeft)">
                                      <p:cBhvr>
                                        <p:cTn id="19" dur="500"/>
                                        <p:tgtEl>
                                          <p:spTgt spid="32"/>
                                        </p:tgtEl>
                                      </p:cBhvr>
                                    </p:animEffect>
                                  </p:childTnLst>
                                </p:cTn>
                              </p:par>
                              <p:par>
                                <p:cTn id="20" presetID="18" presetClass="entr" presetSubtype="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strips(downRight)">
                                      <p:cBhvr>
                                        <p:cTn id="22" dur="500"/>
                                        <p:tgtEl>
                                          <p:spTgt spid="18"/>
                                        </p:tgtEl>
                                      </p:cBhvr>
                                    </p:animEffect>
                                  </p:childTnLst>
                                </p:cTn>
                              </p:par>
                              <p:par>
                                <p:cTn id="23" presetID="18" presetClass="entr" presetSubtype="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Right)">
                                      <p:cBhvr>
                                        <p:cTn id="25" dur="500"/>
                                        <p:tgtEl>
                                          <p:spTgt spid="17"/>
                                        </p:tgtEl>
                                      </p:cBhvr>
                                    </p:animEffect>
                                  </p:childTnLst>
                                </p:cTn>
                              </p:par>
                              <p:par>
                                <p:cTn id="26" presetID="18" presetClass="entr" presetSubtype="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trips(downRight)">
                                      <p:cBhvr>
                                        <p:cTn id="28" dur="500"/>
                                        <p:tgtEl>
                                          <p:spTgt spid="16"/>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strips(downRight)">
                                      <p:cBhvr>
                                        <p:cTn id="31" dur="500"/>
                                        <p:tgtEl>
                                          <p:spTgt spid="19"/>
                                        </p:tgtEl>
                                      </p:cBhvr>
                                    </p:animEffect>
                                  </p:childTnLst>
                                </p:cTn>
                              </p:par>
                              <p:par>
                                <p:cTn id="32" presetID="18" presetClass="entr" presetSubtype="12"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strips(downLeft)">
                                      <p:cBhvr>
                                        <p:cTn id="34" dur="500"/>
                                        <p:tgtEl>
                                          <p:spTgt spid="24"/>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strips(downLef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par>
                                <p:cTn id="44" presetID="12" presetClass="entr" presetSubtype="2"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slide(fromRight)">
                                      <p:cBhvr>
                                        <p:cTn id="46" dur="300"/>
                                        <p:tgtEl>
                                          <p:spTgt spid="21"/>
                                        </p:tgtEl>
                                      </p:cBhvr>
                                    </p:animEffec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2" presetClass="entr" presetSubtype="1"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slide(fromTop)">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10"/>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7"/>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9"/>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8"/>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2"/>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2"/>
                                        </p:tgtEl>
                                        <p:attrNameLst>
                                          <p:attrName>style.visibility</p:attrName>
                                        </p:attrNameLst>
                                      </p:cBhvr>
                                      <p:to>
                                        <p:strVal val="hidden"/>
                                      </p:to>
                                    </p:set>
                                  </p:childTnLst>
                                </p:cTn>
                              </p:par>
                              <p:par>
                                <p:cTn id="76" presetID="22" presetClass="entr" presetSubtype="8"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500"/>
                                        <p:tgtEl>
                                          <p:spTgt spid="23"/>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left)">
                                      <p:cBhvr>
                                        <p:cTn id="8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2" grpId="0" animBg="1"/>
      <p:bldP spid="12" grpId="1" animBg="1"/>
      <p:bldP spid="14" grpId="0"/>
      <p:bldP spid="15" grpId="0"/>
      <p:bldP spid="20" grpId="0"/>
      <p:bldP spid="21" grpId="0" animBg="1"/>
      <p:bldP spid="23" grpId="0"/>
      <p:bldP spid="19" grpId="0"/>
      <p:bldP spid="25" grpId="0"/>
      <p:bldP spid="3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Cherenkov Pool: </a:t>
            </a:r>
            <a:r>
              <a:rPr lang="en-US" sz="2400" dirty="0" smtClean="0"/>
              <a:t>Lateral density</a:t>
            </a:r>
            <a:endParaRPr lang="en-US" dirty="0"/>
          </a:p>
        </p:txBody>
      </p:sp>
      <p:pic>
        <p:nvPicPr>
          <p:cNvPr id="2" name="Picture 1"/>
          <p:cNvPicPr>
            <a:picLocks noChangeAspect="1"/>
          </p:cNvPicPr>
          <p:nvPr/>
        </p:nvPicPr>
        <p:blipFill>
          <a:blip r:embed="rId3"/>
          <a:stretch>
            <a:fillRect/>
          </a:stretch>
        </p:blipFill>
        <p:spPr>
          <a:xfrm>
            <a:off x="5256216" y="1567125"/>
            <a:ext cx="3344984" cy="2249913"/>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5256216" y="4426994"/>
            <a:ext cx="3349447" cy="2252662"/>
          </a:xfrm>
          <a:prstGeom prst="rect">
            <a:avLst/>
          </a:prstGeom>
        </p:spPr>
      </p:pic>
      <p:pic>
        <p:nvPicPr>
          <p:cNvPr id="5" name="Picture 4"/>
          <p:cNvPicPr>
            <a:picLocks noChangeAspect="1"/>
          </p:cNvPicPr>
          <p:nvPr/>
        </p:nvPicPr>
        <p:blipFill>
          <a:blip r:embed="rId5"/>
          <a:stretch>
            <a:fillRect/>
          </a:stretch>
        </p:blipFill>
        <p:spPr>
          <a:xfrm>
            <a:off x="468313" y="3413761"/>
            <a:ext cx="3861953" cy="2285785"/>
          </a:xfrm>
          <a:prstGeom prst="rect">
            <a:avLst/>
          </a:prstGeom>
        </p:spPr>
      </p:pic>
      <p:sp>
        <p:nvSpPr>
          <p:cNvPr id="9" name="Slide Number Placeholder 8"/>
          <p:cNvSpPr>
            <a:spLocks noGrp="1"/>
          </p:cNvSpPr>
          <p:nvPr>
            <p:ph type="sldNum" sz="quarter" idx="12"/>
          </p:nvPr>
        </p:nvSpPr>
        <p:spPr/>
        <p:txBody>
          <a:bodyPr/>
          <a:lstStyle/>
          <a:p>
            <a:fld id="{8745C66F-FC7B-4C52-931F-EAABACA1CBDF}" type="slidenum">
              <a:rPr lang="en-US" smtClean="0"/>
              <a:pPr/>
              <a:t>81</a:t>
            </a:fld>
            <a:endParaRPr lang="en-US" dirty="0"/>
          </a:p>
        </p:txBody>
      </p:sp>
      <mc:AlternateContent xmlns:mc="http://schemas.openxmlformats.org/markup-compatibility/2006" xmlns:a14="http://schemas.microsoft.com/office/drawing/2010/main">
        <mc:Choice Requires="a14">
          <p:sp>
            <p:nvSpPr>
              <p:cNvPr id="10" name="Rounded Rectangle 9"/>
              <p:cNvSpPr/>
              <p:nvPr/>
            </p:nvSpPr>
            <p:spPr>
              <a:xfrm>
                <a:off x="468312" y="1156560"/>
                <a:ext cx="3981767" cy="1447743"/>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solidFill>
                    <a:latin typeface="Calibri" pitchFamily="34" charset="0"/>
                    <a:cs typeface="Arial" pitchFamily="34" charset="0"/>
                  </a:rPr>
                  <a:t>Lateral density of Cherenkov photons on the ground</a:t>
                </a:r>
              </a:p>
              <a:p>
                <a:pPr lvl="0" algn="ctr"/>
                <a:r>
                  <a:rPr lang="en-GB" dirty="0" smtClean="0">
                    <a:solidFill>
                      <a:schemeClr val="bg1"/>
                    </a:solidFill>
                    <a:latin typeface="Calibri" pitchFamily="34" charset="0"/>
                    <a:cs typeface="Arial" pitchFamily="34" charset="0"/>
                  </a:rPr>
                  <a:t>In a systematic way for vertical events</a:t>
                </a:r>
              </a:p>
              <a:p>
                <a:pPr lvl="0" algn="ctr"/>
                <a:r>
                  <a:rPr lang="en-GB" sz="1400" dirty="0" smtClean="0">
                    <a:solidFill>
                      <a:schemeClr val="bg1"/>
                    </a:solidFill>
                    <a:latin typeface="Calibri" pitchFamily="34" charset="0"/>
                    <a:cs typeface="Arial" pitchFamily="34" charset="0"/>
                  </a:rPr>
                  <a:t>at </a:t>
                </a:r>
                <a14:m>
                  <m:oMath xmlns:m="http://schemas.openxmlformats.org/officeDocument/2006/math">
                    <m:r>
                      <a:rPr lang="en-GB" sz="1400" i="1" smtClean="0">
                        <a:solidFill>
                          <a:schemeClr val="bg1"/>
                        </a:solidFill>
                        <a:latin typeface="Cambria Math" panose="02040503050406030204" pitchFamily="18" charset="0"/>
                        <a:ea typeface="Cambria Math" panose="02040503050406030204" pitchFamily="18" charset="0"/>
                        <a:cs typeface="Arial" pitchFamily="34" charset="0"/>
                      </a:rPr>
                      <m:t>~</m:t>
                    </m:r>
                    <m:r>
                      <a:rPr lang="pt-PT" sz="1400" b="0" i="1" smtClean="0">
                        <a:solidFill>
                          <a:schemeClr val="bg1"/>
                        </a:solidFill>
                        <a:latin typeface="Cambria Math" panose="02040503050406030204" pitchFamily="18" charset="0"/>
                        <a:ea typeface="Cambria Math" panose="02040503050406030204" pitchFamily="18" charset="0"/>
                        <a:cs typeface="Arial" pitchFamily="34" charset="0"/>
                      </a:rPr>
                      <m:t>980</m:t>
                    </m:r>
                    <m:r>
                      <a:rPr lang="pt-PT" sz="1400" b="0" i="1" smtClean="0">
                        <a:solidFill>
                          <a:schemeClr val="bg1"/>
                        </a:solidFill>
                        <a:latin typeface="Cambria Math" panose="02040503050406030204" pitchFamily="18" charset="0"/>
                        <a:ea typeface="Cambria Math" panose="02040503050406030204" pitchFamily="18" charset="0"/>
                        <a:cs typeface="Arial" pitchFamily="34" charset="0"/>
                      </a:rPr>
                      <m:t>𝑔</m:t>
                    </m:r>
                    <m:r>
                      <a:rPr lang="pt-PT" sz="1400" b="0" i="1" smtClean="0">
                        <a:solidFill>
                          <a:schemeClr val="bg1"/>
                        </a:solidFill>
                        <a:latin typeface="Cambria Math" panose="02040503050406030204" pitchFamily="18" charset="0"/>
                        <a:ea typeface="Cambria Math" panose="02040503050406030204" pitchFamily="18" charset="0"/>
                        <a:cs typeface="Arial" pitchFamily="34" charset="0"/>
                      </a:rPr>
                      <m:t>/</m:t>
                    </m:r>
                    <m:r>
                      <a:rPr lang="pt-PT" sz="1400" b="0" i="1" smtClean="0">
                        <a:solidFill>
                          <a:schemeClr val="bg1"/>
                        </a:solidFill>
                        <a:latin typeface="Cambria Math" panose="02040503050406030204" pitchFamily="18" charset="0"/>
                        <a:ea typeface="Cambria Math" panose="02040503050406030204" pitchFamily="18" charset="0"/>
                        <a:cs typeface="Arial" pitchFamily="34" charset="0"/>
                      </a:rPr>
                      <m:t>𝑐</m:t>
                    </m:r>
                    <m:sSup>
                      <m:sSupPr>
                        <m:ctrlPr>
                          <a:rPr lang="pt-PT" sz="1400" b="0" i="1" smtClean="0">
                            <a:solidFill>
                              <a:schemeClr val="bg1"/>
                            </a:solidFill>
                            <a:latin typeface="Cambria Math" panose="02040503050406030204" pitchFamily="18" charset="0"/>
                            <a:ea typeface="Cambria Math" panose="02040503050406030204" pitchFamily="18" charset="0"/>
                            <a:cs typeface="Arial" pitchFamily="34" charset="0"/>
                          </a:rPr>
                        </m:ctrlPr>
                      </m:sSupPr>
                      <m:e>
                        <m:r>
                          <a:rPr lang="pt-PT" sz="1400" b="0" i="1" smtClean="0">
                            <a:solidFill>
                              <a:schemeClr val="bg1"/>
                            </a:solidFill>
                            <a:latin typeface="Cambria Math" panose="02040503050406030204" pitchFamily="18" charset="0"/>
                            <a:ea typeface="Cambria Math" panose="02040503050406030204" pitchFamily="18" charset="0"/>
                            <a:cs typeface="Arial" pitchFamily="34" charset="0"/>
                          </a:rPr>
                          <m:t>𝑚</m:t>
                        </m:r>
                      </m:e>
                      <m:sup>
                        <m:r>
                          <a:rPr lang="pt-PT" sz="1400" b="0" i="1" smtClean="0">
                            <a:solidFill>
                              <a:schemeClr val="bg1"/>
                            </a:solidFill>
                            <a:latin typeface="Cambria Math" panose="02040503050406030204" pitchFamily="18" charset="0"/>
                            <a:ea typeface="Cambria Math" panose="02040503050406030204" pitchFamily="18" charset="0"/>
                            <a:cs typeface="Arial" pitchFamily="34" charset="0"/>
                          </a:rPr>
                          <m:t>2</m:t>
                        </m:r>
                      </m:sup>
                    </m:sSup>
                  </m:oMath>
                </a14:m>
                <a:endParaRPr lang="en-US" sz="1600" dirty="0">
                  <a:solidFill>
                    <a:schemeClr val="bg1"/>
                  </a:solidFill>
                  <a:latin typeface="Calibri" pitchFamily="34" charset="0"/>
                  <a:cs typeface="Arial" pitchFamily="34" charset="0"/>
                </a:endParaRPr>
              </a:p>
            </p:txBody>
          </p:sp>
        </mc:Choice>
        <mc:Fallback xmlns="">
          <p:sp>
            <p:nvSpPr>
              <p:cNvPr id="10" name="Rounded Rectangle 9"/>
              <p:cNvSpPr>
                <a:spLocks noRot="1" noChangeAspect="1" noMove="1" noResize="1" noEditPoints="1" noAdjustHandles="1" noChangeArrowheads="1" noChangeShapeType="1" noTextEdit="1"/>
              </p:cNvSpPr>
              <p:nvPr/>
            </p:nvSpPr>
            <p:spPr>
              <a:xfrm>
                <a:off x="468312" y="1156560"/>
                <a:ext cx="3981767" cy="1447743"/>
              </a:xfrm>
              <a:prstGeom prst="roundRect">
                <a:avLst/>
              </a:prstGeom>
              <a:blipFill rotWithShape="0">
                <a:blip r:embed="rId6"/>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1" name="Content Placeholder 2"/>
          <p:cNvSpPr txBox="1">
            <a:spLocks/>
          </p:cNvSpPr>
          <p:nvPr/>
        </p:nvSpPr>
        <p:spPr>
          <a:xfrm>
            <a:off x="226193" y="2831195"/>
            <a:ext cx="4346195" cy="582566"/>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600" dirty="0" smtClean="0"/>
              <a:t>Cherenkov photons on the ground for different photon directions</a:t>
            </a:r>
            <a:endParaRPr lang="en-GB" sz="1200" dirty="0"/>
          </a:p>
        </p:txBody>
      </p:sp>
      <mc:AlternateContent xmlns:mc="http://schemas.openxmlformats.org/markup-compatibility/2006" xmlns:a14="http://schemas.microsoft.com/office/drawing/2010/main">
        <mc:Choice Requires="a14">
          <p:sp>
            <p:nvSpPr>
              <p:cNvPr id="12" name="Rounded Rectangle 11"/>
              <p:cNvSpPr/>
              <p:nvPr/>
            </p:nvSpPr>
            <p:spPr>
              <a:xfrm>
                <a:off x="5088576" y="1152526"/>
                <a:ext cx="3887784" cy="345386"/>
              </a:xfrm>
              <a:prstGeom prst="round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1600" dirty="0" smtClean="0">
                    <a:solidFill>
                      <a:schemeClr val="tx1">
                        <a:lumMod val="75000"/>
                        <a:lumOff val="25000"/>
                      </a:schemeClr>
                    </a:solidFill>
                    <a:latin typeface="Calibri" pitchFamily="34" charset="0"/>
                    <a:cs typeface="Arial" pitchFamily="34" charset="0"/>
                  </a:rPr>
                  <a:t>3D </a:t>
                </a:r>
                <a:r>
                  <a:rPr lang="pt-PT" sz="1600" dirty="0" err="1" smtClean="0">
                    <a:solidFill>
                      <a:schemeClr val="tx1">
                        <a:lumMod val="75000"/>
                        <a:lumOff val="25000"/>
                      </a:schemeClr>
                    </a:solidFill>
                    <a:latin typeface="Calibri" pitchFamily="34" charset="0"/>
                    <a:cs typeface="Arial" pitchFamily="34" charset="0"/>
                  </a:rPr>
                  <a:t>Cherenkov</a:t>
                </a:r>
                <a:r>
                  <a:rPr lang="pt-PT" sz="1600" dirty="0" smtClean="0">
                    <a:solidFill>
                      <a:schemeClr val="tx1">
                        <a:lumMod val="75000"/>
                        <a:lumOff val="25000"/>
                      </a:schemeClr>
                    </a:solidFill>
                    <a:latin typeface="Calibri" pitchFamily="34" charset="0"/>
                    <a:cs typeface="Arial" pitchFamily="34" charset="0"/>
                  </a:rPr>
                  <a:t> </a:t>
                </a:r>
                <a:r>
                  <a:rPr lang="pt-PT" sz="1600" dirty="0" err="1" smtClean="0">
                    <a:solidFill>
                      <a:schemeClr val="tx1">
                        <a:lumMod val="75000"/>
                        <a:lumOff val="25000"/>
                      </a:schemeClr>
                    </a:solidFill>
                    <a:latin typeface="Calibri" pitchFamily="34" charset="0"/>
                    <a:cs typeface="Arial" pitchFamily="34" charset="0"/>
                  </a:rPr>
                  <a:t>and</a:t>
                </a:r>
                <a:r>
                  <a:rPr lang="pt-PT" sz="1600" dirty="0" smtClean="0">
                    <a:solidFill>
                      <a:schemeClr val="tx1">
                        <a:lumMod val="75000"/>
                        <a:lumOff val="25000"/>
                      </a:schemeClr>
                    </a:solidFill>
                    <a:latin typeface="Calibri" pitchFamily="34" charset="0"/>
                    <a:cs typeface="Arial" pitchFamily="34" charset="0"/>
                  </a:rPr>
                  <a:t> </a:t>
                </a:r>
                <a:r>
                  <a:rPr lang="pt-PT" sz="1600" dirty="0" err="1" smtClean="0">
                    <a:solidFill>
                      <a:schemeClr val="tx1">
                        <a:lumMod val="75000"/>
                        <a:lumOff val="25000"/>
                      </a:schemeClr>
                    </a:solidFill>
                    <a:latin typeface="Calibri" pitchFamily="34" charset="0"/>
                    <a:cs typeface="Arial" pitchFamily="34" charset="0"/>
                  </a:rPr>
                  <a:t>Tunka</a:t>
                </a:r>
                <a:r>
                  <a:rPr lang="pt-PT" sz="1600" dirty="0" smtClean="0">
                    <a:solidFill>
                      <a:schemeClr val="tx1">
                        <a:lumMod val="75000"/>
                        <a:lumOff val="25000"/>
                      </a:schemeClr>
                    </a:solidFill>
                    <a:latin typeface="Calibri" pitchFamily="34" charset="0"/>
                    <a:cs typeface="Arial" pitchFamily="34" charset="0"/>
                  </a:rPr>
                  <a:t> (</a:t>
                </a:r>
                <a14:m>
                  <m:oMath xmlns:m="http://schemas.openxmlformats.org/officeDocument/2006/math">
                    <m:sSub>
                      <m:sSubPr>
                        <m:ctrlPr>
                          <a:rPr lang="pt-PT" sz="1600" i="1">
                            <a:solidFill>
                              <a:schemeClr val="tx1">
                                <a:lumMod val="75000"/>
                                <a:lumOff val="25000"/>
                              </a:schemeClr>
                            </a:solidFill>
                            <a:latin typeface="Cambria Math" panose="02040503050406030204" pitchFamily="18" charset="0"/>
                            <a:cs typeface="Arial" pitchFamily="34" charset="0"/>
                          </a:rPr>
                        </m:ctrlPr>
                      </m:sSubPr>
                      <m:e>
                        <m:r>
                          <a:rPr lang="pt-PT" sz="1600" i="1">
                            <a:solidFill>
                              <a:schemeClr val="tx1">
                                <a:lumMod val="75000"/>
                                <a:lumOff val="25000"/>
                              </a:schemeClr>
                            </a:solidFill>
                            <a:latin typeface="Cambria Math" panose="02040503050406030204" pitchFamily="18" charset="0"/>
                            <a:cs typeface="Arial" pitchFamily="34" charset="0"/>
                          </a:rPr>
                          <m:t>𝜃</m:t>
                        </m:r>
                      </m:e>
                      <m:sub>
                        <m:r>
                          <a:rPr lang="pt-PT" sz="1600" i="1">
                            <a:solidFill>
                              <a:schemeClr val="tx1">
                                <a:lumMod val="75000"/>
                                <a:lumOff val="25000"/>
                              </a:schemeClr>
                            </a:solidFill>
                            <a:latin typeface="Cambria Math" panose="02040503050406030204" pitchFamily="18" charset="0"/>
                            <a:cs typeface="Arial" pitchFamily="34" charset="0"/>
                          </a:rPr>
                          <m:t>𝑝h</m:t>
                        </m:r>
                      </m:sub>
                    </m:sSub>
                    <m:r>
                      <a:rPr lang="pt-PT" sz="1600" i="1">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d>
                      <m:dPr>
                        <m:begChr m:val="["/>
                        <m:endChr m:val="]"/>
                        <m:ctrlPr>
                          <a:rPr lang="pt-PT" sz="1600" i="1">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ctrlPr>
                      </m:dPr>
                      <m:e>
                        <m:r>
                          <a:rPr lang="pt-PT" sz="16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0,40</m:t>
                        </m:r>
                        <m:r>
                          <a:rPr lang="pt-PT" sz="1600" i="1">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e>
                    </m:d>
                  </m:oMath>
                </a14:m>
                <a:r>
                  <a:rPr lang="pt-PT" sz="1600" dirty="0" smtClean="0">
                    <a:solidFill>
                      <a:schemeClr val="tx1">
                        <a:lumMod val="75000"/>
                        <a:lumOff val="25000"/>
                      </a:schemeClr>
                    </a:solidFill>
                    <a:latin typeface="Calibri" pitchFamily="34" charset="0"/>
                    <a:cs typeface="Arial" pitchFamily="34" charset="0"/>
                  </a:rPr>
                  <a:t>)</a:t>
                </a:r>
                <a:endParaRPr lang="en-GB" sz="1600" dirty="0" smtClean="0">
                  <a:solidFill>
                    <a:schemeClr val="tx1">
                      <a:lumMod val="75000"/>
                      <a:lumOff val="25000"/>
                    </a:schemeClr>
                  </a:solidFill>
                  <a:latin typeface="Calibri" pitchFamily="34" charset="0"/>
                  <a:cs typeface="Arial" pitchFamily="34" charset="0"/>
                </a:endParaRPr>
              </a:p>
            </p:txBody>
          </p:sp>
        </mc:Choice>
        <mc:Fallback xmlns="">
          <p:sp>
            <p:nvSpPr>
              <p:cNvPr id="12" name="Rounded Rectangle 11"/>
              <p:cNvSpPr>
                <a:spLocks noRot="1" noChangeAspect="1" noMove="1" noResize="1" noEditPoints="1" noAdjustHandles="1" noChangeArrowheads="1" noChangeShapeType="1" noTextEdit="1"/>
              </p:cNvSpPr>
              <p:nvPr/>
            </p:nvSpPr>
            <p:spPr>
              <a:xfrm>
                <a:off x="5088576" y="1152526"/>
                <a:ext cx="3887784" cy="345386"/>
              </a:xfrm>
              <a:prstGeom prst="roundRect">
                <a:avLst/>
              </a:prstGeom>
              <a:blipFill rotWithShape="0">
                <a:blip r:embed="rId7"/>
                <a:stretch>
                  <a:fillRect/>
                </a:stretch>
              </a:blipFill>
              <a:ln w="381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3" name="Rounded Rectangle 12"/>
          <p:cNvSpPr/>
          <p:nvPr/>
        </p:nvSpPr>
        <p:spPr>
          <a:xfrm>
            <a:off x="5088576" y="4013835"/>
            <a:ext cx="3887784" cy="345386"/>
          </a:xfrm>
          <a:prstGeom prst="round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1600" dirty="0" smtClean="0">
                <a:solidFill>
                  <a:schemeClr val="tx1">
                    <a:lumMod val="75000"/>
                    <a:lumOff val="25000"/>
                  </a:schemeClr>
                </a:solidFill>
                <a:latin typeface="Calibri" pitchFamily="34" charset="0"/>
                <a:cs typeface="Arial" pitchFamily="34" charset="0"/>
              </a:rPr>
              <a:t>3D </a:t>
            </a:r>
            <a:r>
              <a:rPr lang="pt-PT" sz="1600" dirty="0" err="1" smtClean="0">
                <a:solidFill>
                  <a:schemeClr val="tx1">
                    <a:lumMod val="75000"/>
                    <a:lumOff val="25000"/>
                  </a:schemeClr>
                </a:solidFill>
                <a:latin typeface="Calibri" pitchFamily="34" charset="0"/>
                <a:cs typeface="Arial" pitchFamily="34" charset="0"/>
              </a:rPr>
              <a:t>Cherenkov</a:t>
            </a:r>
            <a:r>
              <a:rPr lang="pt-PT" sz="1600" dirty="0" smtClean="0">
                <a:solidFill>
                  <a:schemeClr val="tx1">
                    <a:lumMod val="75000"/>
                    <a:lumOff val="25000"/>
                  </a:schemeClr>
                </a:solidFill>
                <a:latin typeface="Calibri" pitchFamily="34" charset="0"/>
                <a:cs typeface="Arial" pitchFamily="34" charset="0"/>
              </a:rPr>
              <a:t> </a:t>
            </a:r>
            <a:r>
              <a:rPr lang="pt-PT" sz="1600" dirty="0" err="1" smtClean="0">
                <a:solidFill>
                  <a:schemeClr val="tx1">
                    <a:lumMod val="75000"/>
                    <a:lumOff val="25000"/>
                  </a:schemeClr>
                </a:solidFill>
                <a:latin typeface="Calibri" pitchFamily="34" charset="0"/>
                <a:cs typeface="Arial" pitchFamily="34" charset="0"/>
              </a:rPr>
              <a:t>and</a:t>
            </a:r>
            <a:r>
              <a:rPr lang="pt-PT" sz="1600" dirty="0" smtClean="0">
                <a:solidFill>
                  <a:schemeClr val="tx1">
                    <a:lumMod val="75000"/>
                    <a:lumOff val="25000"/>
                  </a:schemeClr>
                </a:solidFill>
                <a:latin typeface="Calibri" pitchFamily="34" charset="0"/>
                <a:cs typeface="Arial" pitchFamily="34" charset="0"/>
              </a:rPr>
              <a:t> </a:t>
            </a:r>
            <a:r>
              <a:rPr lang="pt-PT" sz="1600" dirty="0" err="1" smtClean="0">
                <a:solidFill>
                  <a:schemeClr val="tx1">
                    <a:lumMod val="75000"/>
                    <a:lumOff val="25000"/>
                  </a:schemeClr>
                </a:solidFill>
                <a:latin typeface="Calibri" pitchFamily="34" charset="0"/>
                <a:cs typeface="Arial" pitchFamily="34" charset="0"/>
              </a:rPr>
              <a:t>simulation</a:t>
            </a:r>
            <a:r>
              <a:rPr lang="pt-PT" sz="1600" dirty="0" smtClean="0">
                <a:solidFill>
                  <a:schemeClr val="tx1">
                    <a:lumMod val="75000"/>
                    <a:lumOff val="25000"/>
                  </a:schemeClr>
                </a:solidFill>
                <a:latin typeface="Calibri" pitchFamily="34" charset="0"/>
                <a:cs typeface="Arial" pitchFamily="34" charset="0"/>
              </a:rPr>
              <a:t> </a:t>
            </a:r>
            <a:r>
              <a:rPr lang="pt-PT" sz="1600" dirty="0" err="1" smtClean="0">
                <a:solidFill>
                  <a:schemeClr val="tx1">
                    <a:lumMod val="75000"/>
                    <a:lumOff val="25000"/>
                  </a:schemeClr>
                </a:solidFill>
                <a:latin typeface="Calibri" pitchFamily="34" charset="0"/>
                <a:cs typeface="Arial" pitchFamily="34" charset="0"/>
              </a:rPr>
              <a:t>at</a:t>
            </a:r>
            <a:r>
              <a:rPr lang="pt-PT" sz="1600" dirty="0" smtClean="0">
                <a:solidFill>
                  <a:schemeClr val="tx1">
                    <a:lumMod val="75000"/>
                    <a:lumOff val="25000"/>
                  </a:schemeClr>
                </a:solidFill>
                <a:latin typeface="Calibri" pitchFamily="34" charset="0"/>
                <a:cs typeface="Arial" pitchFamily="34" charset="0"/>
              </a:rPr>
              <a:t> </a:t>
            </a:r>
            <a:r>
              <a:rPr lang="pt-PT" sz="1600" dirty="0" err="1" smtClean="0">
                <a:solidFill>
                  <a:schemeClr val="tx1">
                    <a:lumMod val="75000"/>
                    <a:lumOff val="25000"/>
                  </a:schemeClr>
                </a:solidFill>
                <a:latin typeface="Calibri" pitchFamily="34" charset="0"/>
                <a:cs typeface="Arial" pitchFamily="34" charset="0"/>
              </a:rPr>
              <a:t>Chacaltaya</a:t>
            </a:r>
            <a:endParaRPr lang="en-GB" sz="1600" dirty="0" smtClean="0">
              <a:solidFill>
                <a:schemeClr val="tx1">
                  <a:lumMod val="75000"/>
                  <a:lumOff val="25000"/>
                </a:schemeClr>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4" name="Content Placeholder 2"/>
              <p:cNvSpPr txBox="1">
                <a:spLocks/>
              </p:cNvSpPr>
              <p:nvPr/>
            </p:nvSpPr>
            <p:spPr>
              <a:xfrm>
                <a:off x="6422897" y="2564175"/>
                <a:ext cx="709423" cy="255812"/>
              </a:xfrm>
              <a:prstGeom prst="rect">
                <a:avLst/>
              </a:prstGeom>
            </p:spPr>
            <p:txBody>
              <a:bodyPr vert="horz" lIns="91440" tIns="45720" rIns="91440" bIns="45720" rtlCol="0">
                <a:normAutofit lnSpcReduction="10000"/>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14:m>
                  <m:oMath xmlns:m="http://schemas.openxmlformats.org/officeDocument/2006/math">
                    <m:sSup>
                      <m:sSupPr>
                        <m:ctrlPr>
                          <a:rPr lang="pt-PT" sz="1200" b="0" i="1" smtClean="0">
                            <a:solidFill>
                              <a:srgbClr val="62983E"/>
                            </a:solidFill>
                            <a:latin typeface="Cambria Math" panose="02040503050406030204" pitchFamily="18" charset="0"/>
                          </a:rPr>
                        </m:ctrlPr>
                      </m:sSupPr>
                      <m:e>
                        <m:r>
                          <a:rPr lang="pt-PT" sz="1200" b="0" i="1" smtClean="0">
                            <a:solidFill>
                              <a:srgbClr val="62983E"/>
                            </a:solidFill>
                            <a:latin typeface="Cambria Math" panose="02040503050406030204" pitchFamily="18" charset="0"/>
                          </a:rPr>
                          <m:t>10</m:t>
                        </m:r>
                      </m:e>
                      <m:sup>
                        <m:r>
                          <a:rPr lang="pt-PT" sz="1200" b="0" i="1" smtClean="0">
                            <a:solidFill>
                              <a:srgbClr val="62983E"/>
                            </a:solidFill>
                            <a:latin typeface="Cambria Math" panose="02040503050406030204" pitchFamily="18" charset="0"/>
                          </a:rPr>
                          <m:t>16</m:t>
                        </m:r>
                      </m:sup>
                    </m:sSup>
                  </m:oMath>
                </a14:m>
                <a:r>
                  <a:rPr lang="en-GB" sz="1200" dirty="0" smtClean="0">
                    <a:solidFill>
                      <a:srgbClr val="62983E"/>
                    </a:solidFill>
                  </a:rPr>
                  <a:t>eV</a:t>
                </a:r>
                <a:endParaRPr lang="en-GB" sz="1200" dirty="0">
                  <a:solidFill>
                    <a:srgbClr val="62983E"/>
                  </a:solidFill>
                </a:endParaRPr>
              </a:p>
            </p:txBody>
          </p:sp>
        </mc:Choice>
        <mc:Fallback xmlns="">
          <p:sp>
            <p:nvSpPr>
              <p:cNvPr id="14" name="Content Placeholder 2"/>
              <p:cNvSpPr txBox="1">
                <a:spLocks noRot="1" noChangeAspect="1" noMove="1" noResize="1" noEditPoints="1" noAdjustHandles="1" noChangeArrowheads="1" noChangeShapeType="1" noTextEdit="1"/>
              </p:cNvSpPr>
              <p:nvPr/>
            </p:nvSpPr>
            <p:spPr>
              <a:xfrm>
                <a:off x="6422897" y="2564175"/>
                <a:ext cx="709423" cy="255812"/>
              </a:xfrm>
              <a:prstGeom prst="rect">
                <a:avLst/>
              </a:prstGeom>
              <a:blipFill rotWithShape="0">
                <a:blip r:embed="rId8"/>
                <a:stretch>
                  <a:fillRect t="-14286"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ontent Placeholder 2"/>
              <p:cNvSpPr txBox="1">
                <a:spLocks/>
              </p:cNvSpPr>
              <p:nvPr/>
            </p:nvSpPr>
            <p:spPr>
              <a:xfrm>
                <a:off x="6928708" y="1820329"/>
                <a:ext cx="709423" cy="255812"/>
              </a:xfrm>
              <a:prstGeom prst="rect">
                <a:avLst/>
              </a:prstGeom>
            </p:spPr>
            <p:txBody>
              <a:bodyPr vert="horz" lIns="91440" tIns="45720" rIns="91440" bIns="45720" rtlCol="0">
                <a:normAutofit lnSpcReduction="10000"/>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14:m>
                  <m:oMath xmlns:m="http://schemas.openxmlformats.org/officeDocument/2006/math">
                    <m:sSup>
                      <m:sSupPr>
                        <m:ctrlPr>
                          <a:rPr lang="pt-PT" sz="1200" b="0" i="1" smtClean="0">
                            <a:solidFill>
                              <a:schemeClr val="tx1"/>
                            </a:solidFill>
                            <a:latin typeface="Cambria Math" panose="02040503050406030204" pitchFamily="18" charset="0"/>
                          </a:rPr>
                        </m:ctrlPr>
                      </m:sSupPr>
                      <m:e>
                        <m:r>
                          <a:rPr lang="pt-PT" sz="1200" b="0" i="1" smtClean="0">
                            <a:solidFill>
                              <a:schemeClr val="tx1"/>
                            </a:solidFill>
                            <a:latin typeface="Cambria Math" panose="02040503050406030204" pitchFamily="18" charset="0"/>
                          </a:rPr>
                          <m:t>10</m:t>
                        </m:r>
                      </m:e>
                      <m:sup>
                        <m:r>
                          <a:rPr lang="pt-PT" sz="1200" b="0" i="1" smtClean="0">
                            <a:solidFill>
                              <a:schemeClr val="tx1"/>
                            </a:solidFill>
                            <a:latin typeface="Cambria Math" panose="02040503050406030204" pitchFamily="18" charset="0"/>
                          </a:rPr>
                          <m:t>19</m:t>
                        </m:r>
                      </m:sup>
                    </m:sSup>
                  </m:oMath>
                </a14:m>
                <a:r>
                  <a:rPr lang="en-GB" sz="1200" dirty="0" smtClean="0">
                    <a:solidFill>
                      <a:schemeClr val="tx1"/>
                    </a:solidFill>
                  </a:rPr>
                  <a:t>eV</a:t>
                </a:r>
                <a:endParaRPr lang="en-GB" sz="1200" dirty="0">
                  <a:solidFill>
                    <a:schemeClr val="tx1"/>
                  </a:solidFill>
                </a:endParaRPr>
              </a:p>
            </p:txBody>
          </p:sp>
        </mc:Choice>
        <mc:Fallback xmlns="">
          <p:sp>
            <p:nvSpPr>
              <p:cNvPr id="15" name="Content Placeholder 2"/>
              <p:cNvSpPr txBox="1">
                <a:spLocks noRot="1" noChangeAspect="1" noMove="1" noResize="1" noEditPoints="1" noAdjustHandles="1" noChangeArrowheads="1" noChangeShapeType="1" noTextEdit="1"/>
              </p:cNvSpPr>
              <p:nvPr/>
            </p:nvSpPr>
            <p:spPr>
              <a:xfrm>
                <a:off x="6928708" y="1820329"/>
                <a:ext cx="709423" cy="255812"/>
              </a:xfrm>
              <a:prstGeom prst="rect">
                <a:avLst/>
              </a:prstGeom>
              <a:blipFill rotWithShape="0">
                <a:blip r:embed="rId9"/>
                <a:stretch>
                  <a:fillRect t="-14286"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ontent Placeholder 2"/>
              <p:cNvSpPr txBox="1">
                <a:spLocks/>
              </p:cNvSpPr>
              <p:nvPr/>
            </p:nvSpPr>
            <p:spPr>
              <a:xfrm>
                <a:off x="5996177" y="5297513"/>
                <a:ext cx="709423" cy="255812"/>
              </a:xfrm>
              <a:prstGeom prst="rect">
                <a:avLst/>
              </a:prstGeom>
            </p:spPr>
            <p:txBody>
              <a:bodyPr vert="horz" lIns="91440" tIns="45720" rIns="91440" bIns="45720" rtlCol="0">
                <a:normAutofit lnSpcReduction="10000"/>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14:m>
                  <m:oMath xmlns:m="http://schemas.openxmlformats.org/officeDocument/2006/math">
                    <m:sSup>
                      <m:sSupPr>
                        <m:ctrlPr>
                          <a:rPr lang="pt-PT" sz="1200" b="0" i="1" smtClean="0">
                            <a:solidFill>
                              <a:srgbClr val="62983E"/>
                            </a:solidFill>
                            <a:latin typeface="Cambria Math" panose="02040503050406030204" pitchFamily="18" charset="0"/>
                          </a:rPr>
                        </m:ctrlPr>
                      </m:sSupPr>
                      <m:e>
                        <m:r>
                          <a:rPr lang="pt-PT" sz="1200" b="0" i="1" smtClean="0">
                            <a:solidFill>
                              <a:srgbClr val="62983E"/>
                            </a:solidFill>
                            <a:latin typeface="Cambria Math" panose="02040503050406030204" pitchFamily="18" charset="0"/>
                          </a:rPr>
                          <m:t>10</m:t>
                        </m:r>
                      </m:e>
                      <m:sup>
                        <m:r>
                          <a:rPr lang="pt-PT" sz="1200" b="0" i="1" smtClean="0">
                            <a:solidFill>
                              <a:srgbClr val="62983E"/>
                            </a:solidFill>
                            <a:latin typeface="Cambria Math" panose="02040503050406030204" pitchFamily="18" charset="0"/>
                          </a:rPr>
                          <m:t>16</m:t>
                        </m:r>
                      </m:sup>
                    </m:sSup>
                  </m:oMath>
                </a14:m>
                <a:r>
                  <a:rPr lang="en-GB" sz="1200" dirty="0" smtClean="0">
                    <a:solidFill>
                      <a:srgbClr val="62983E"/>
                    </a:solidFill>
                  </a:rPr>
                  <a:t>eV</a:t>
                </a:r>
                <a:endParaRPr lang="en-GB" sz="1200" dirty="0">
                  <a:solidFill>
                    <a:srgbClr val="62983E"/>
                  </a:solidFill>
                </a:endParaRPr>
              </a:p>
            </p:txBody>
          </p:sp>
        </mc:Choice>
        <mc:Fallback xmlns="">
          <p:sp>
            <p:nvSpPr>
              <p:cNvPr id="16" name="Content Placeholder 2"/>
              <p:cNvSpPr txBox="1">
                <a:spLocks noRot="1" noChangeAspect="1" noMove="1" noResize="1" noEditPoints="1" noAdjustHandles="1" noChangeArrowheads="1" noChangeShapeType="1" noTextEdit="1"/>
              </p:cNvSpPr>
              <p:nvPr/>
            </p:nvSpPr>
            <p:spPr>
              <a:xfrm>
                <a:off x="5996177" y="5297513"/>
                <a:ext cx="709423" cy="255812"/>
              </a:xfrm>
              <a:prstGeom prst="rect">
                <a:avLst/>
              </a:prstGeom>
              <a:blipFill rotWithShape="0">
                <a:blip r:embed="rId10"/>
                <a:stretch>
                  <a:fillRect t="-11905"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2"/>
              <p:cNvSpPr txBox="1">
                <a:spLocks/>
              </p:cNvSpPr>
              <p:nvPr/>
            </p:nvSpPr>
            <p:spPr>
              <a:xfrm>
                <a:off x="6573996" y="5573431"/>
                <a:ext cx="709423" cy="255812"/>
              </a:xfrm>
              <a:prstGeom prst="rect">
                <a:avLst/>
              </a:prstGeom>
            </p:spPr>
            <p:txBody>
              <a:bodyPr vert="horz" lIns="91440" tIns="45720" rIns="91440" bIns="45720" rtlCol="0">
                <a:normAutofit lnSpcReduction="10000"/>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14:m>
                  <m:oMath xmlns:m="http://schemas.openxmlformats.org/officeDocument/2006/math">
                    <m:sSup>
                      <m:sSupPr>
                        <m:ctrlPr>
                          <a:rPr lang="pt-PT" sz="1200" b="0" i="1" smtClean="0">
                            <a:solidFill>
                              <a:srgbClr val="0070C0"/>
                            </a:solidFill>
                            <a:latin typeface="Cambria Math" panose="02040503050406030204" pitchFamily="18" charset="0"/>
                          </a:rPr>
                        </m:ctrlPr>
                      </m:sSupPr>
                      <m:e>
                        <m:r>
                          <a:rPr lang="pt-PT" sz="1200" b="0" i="1" smtClean="0">
                            <a:solidFill>
                              <a:srgbClr val="0070C0"/>
                            </a:solidFill>
                            <a:latin typeface="Cambria Math" panose="02040503050406030204" pitchFamily="18" charset="0"/>
                          </a:rPr>
                          <m:t>10</m:t>
                        </m:r>
                      </m:e>
                      <m:sup>
                        <m:r>
                          <a:rPr lang="pt-PT" sz="1200" b="0" i="1" smtClean="0">
                            <a:solidFill>
                              <a:srgbClr val="0070C0"/>
                            </a:solidFill>
                            <a:latin typeface="Cambria Math" panose="02040503050406030204" pitchFamily="18" charset="0"/>
                          </a:rPr>
                          <m:t>17</m:t>
                        </m:r>
                      </m:sup>
                    </m:sSup>
                  </m:oMath>
                </a14:m>
                <a:r>
                  <a:rPr lang="en-GB" sz="1200" dirty="0" smtClean="0">
                    <a:solidFill>
                      <a:srgbClr val="0070C0"/>
                    </a:solidFill>
                  </a:rPr>
                  <a:t>eV</a:t>
                </a:r>
                <a:endParaRPr lang="en-GB" sz="1200" dirty="0">
                  <a:solidFill>
                    <a:srgbClr val="0070C0"/>
                  </a:solidFill>
                </a:endParaRPr>
              </a:p>
            </p:txBody>
          </p:sp>
        </mc:Choice>
        <mc:Fallback xmlns="">
          <p:sp>
            <p:nvSpPr>
              <p:cNvPr id="17" name="Content Placeholder 2"/>
              <p:cNvSpPr txBox="1">
                <a:spLocks noRot="1" noChangeAspect="1" noMove="1" noResize="1" noEditPoints="1" noAdjustHandles="1" noChangeArrowheads="1" noChangeShapeType="1" noTextEdit="1"/>
              </p:cNvSpPr>
              <p:nvPr/>
            </p:nvSpPr>
            <p:spPr>
              <a:xfrm>
                <a:off x="6573996" y="5573431"/>
                <a:ext cx="709423" cy="255812"/>
              </a:xfrm>
              <a:prstGeom prst="rect">
                <a:avLst/>
              </a:prstGeom>
              <a:blipFill rotWithShape="0">
                <a:blip r:embed="rId11"/>
                <a:stretch>
                  <a:fillRect t="-11905" b="-14286"/>
                </a:stretch>
              </a:blipFill>
            </p:spPr>
            <p:txBody>
              <a:bodyPr/>
              <a:lstStyle/>
              <a:p>
                <a:r>
                  <a:rPr lang="en-US">
                    <a:noFill/>
                  </a:rPr>
                  <a:t> </a:t>
                </a:r>
              </a:p>
            </p:txBody>
          </p:sp>
        </mc:Fallback>
      </mc:AlternateContent>
    </p:spTree>
    <p:extLst>
      <p:ext uri="{BB962C8B-B14F-4D97-AF65-F5344CB8AC3E}">
        <p14:creationId xmlns:p14="http://schemas.microsoft.com/office/powerpoint/2010/main" val="387789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P spid="15" grpId="0"/>
      <p:bldP spid="16" grpId="0"/>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 width</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82</a:t>
            </a:fld>
            <a:endParaRPr lang="en-US" dirty="0"/>
          </a:p>
        </p:txBody>
      </p:sp>
      <p:pic>
        <p:nvPicPr>
          <p:cNvPr id="5" name="Picture 4"/>
          <p:cNvPicPr>
            <a:picLocks noChangeAspect="1"/>
          </p:cNvPicPr>
          <p:nvPr/>
        </p:nvPicPr>
        <p:blipFill>
          <a:blip r:embed="rId3"/>
          <a:stretch>
            <a:fillRect/>
          </a:stretch>
        </p:blipFill>
        <p:spPr>
          <a:xfrm>
            <a:off x="540242" y="1082656"/>
            <a:ext cx="4715516" cy="2048895"/>
          </a:xfrm>
          <a:prstGeom prst="rect">
            <a:avLst/>
          </a:prstGeom>
        </p:spPr>
      </p:pic>
      <p:sp>
        <p:nvSpPr>
          <p:cNvPr id="19" name="TextBox 18"/>
          <p:cNvSpPr txBox="1"/>
          <p:nvPr/>
        </p:nvSpPr>
        <p:spPr>
          <a:xfrm>
            <a:off x="358775" y="3275568"/>
            <a:ext cx="4788532" cy="338554"/>
          </a:xfrm>
          <a:prstGeom prst="rect">
            <a:avLst/>
          </a:prstGeom>
          <a:noFill/>
        </p:spPr>
        <p:txBody>
          <a:bodyPr wrap="square" rtlCol="0">
            <a:spAutoFit/>
          </a:bodyPr>
          <a:lstStyle/>
          <a:p>
            <a:pPr indent="179388">
              <a:buClr>
                <a:srgbClr val="254159"/>
              </a:buClr>
              <a:buSzPct val="75000"/>
              <a:buBlip>
                <a:blip r:embed="rId4"/>
              </a:buBlip>
            </a:pPr>
            <a:r>
              <a:rPr lang="en-GB" sz="1600" b="1" dirty="0" smtClean="0">
                <a:solidFill>
                  <a:schemeClr val="tx2">
                    <a:lumMod val="50000"/>
                  </a:schemeClr>
                </a:solidFill>
              </a:rPr>
              <a:t>Parameterized by </a:t>
            </a:r>
            <a:r>
              <a:rPr lang="en-GB" sz="1600" b="1" dirty="0" err="1" smtClean="0">
                <a:solidFill>
                  <a:schemeClr val="tx2">
                    <a:lumMod val="50000"/>
                  </a:schemeClr>
                </a:solidFill>
              </a:rPr>
              <a:t>Gaisser-Hillas</a:t>
            </a:r>
            <a:r>
              <a:rPr lang="en-GB" sz="1600" b="1" dirty="0" smtClean="0">
                <a:solidFill>
                  <a:schemeClr val="tx2">
                    <a:lumMod val="50000"/>
                  </a:schemeClr>
                </a:solidFill>
              </a:rPr>
              <a:t> function:</a:t>
            </a:r>
            <a:endParaRPr lang="en-GB" sz="1600" b="1" dirty="0">
              <a:solidFill>
                <a:schemeClr val="tx2">
                  <a:lumMod val="50000"/>
                </a:schemeClr>
              </a:solidFill>
            </a:endParaRPr>
          </a:p>
        </p:txBody>
      </p:sp>
      <p:pic>
        <p:nvPicPr>
          <p:cNvPr id="20" name="Picture 7" descr="C:\Users\João\Desktop\Thesis\Thesis\apresentação\eq\6.1.png"/>
          <p:cNvPicPr>
            <a:picLocks noChangeAspect="1" noChangeArrowheads="1"/>
          </p:cNvPicPr>
          <p:nvPr/>
        </p:nvPicPr>
        <p:blipFill>
          <a:blip r:embed="rId5" cstate="print"/>
          <a:srcRect/>
          <a:stretch>
            <a:fillRect/>
          </a:stretch>
        </p:blipFill>
        <p:spPr bwMode="auto">
          <a:xfrm>
            <a:off x="503548" y="3654316"/>
            <a:ext cx="5112567" cy="435648"/>
          </a:xfrm>
          <a:prstGeom prst="rect">
            <a:avLst/>
          </a:prstGeom>
          <a:noFill/>
        </p:spPr>
      </p:pic>
      <p:pic>
        <p:nvPicPr>
          <p:cNvPr id="21" name="Picture 8" descr="C:\Users\João\Desktop\Thesis\Thesis\apresentação\eq\6 (definição N').png"/>
          <p:cNvPicPr>
            <a:picLocks noChangeAspect="1" noChangeArrowheads="1"/>
          </p:cNvPicPr>
          <p:nvPr/>
        </p:nvPicPr>
        <p:blipFill>
          <a:blip r:embed="rId6" cstate="print"/>
          <a:srcRect/>
          <a:stretch>
            <a:fillRect/>
          </a:stretch>
        </p:blipFill>
        <p:spPr bwMode="auto">
          <a:xfrm>
            <a:off x="971600" y="4325441"/>
            <a:ext cx="1080120" cy="255104"/>
          </a:xfrm>
          <a:prstGeom prst="rect">
            <a:avLst/>
          </a:prstGeom>
          <a:noFill/>
        </p:spPr>
      </p:pic>
      <p:pic>
        <p:nvPicPr>
          <p:cNvPr id="22" name="Picture 9" descr="C:\Users\João\Desktop\Thesis\Thesis\apresentação\eq\6 (definição X').png"/>
          <p:cNvPicPr>
            <a:picLocks noChangeAspect="1" noChangeArrowheads="1"/>
          </p:cNvPicPr>
          <p:nvPr/>
        </p:nvPicPr>
        <p:blipFill>
          <a:blip r:embed="rId7" cstate="print"/>
          <a:srcRect/>
          <a:stretch>
            <a:fillRect/>
          </a:stretch>
        </p:blipFill>
        <p:spPr bwMode="auto">
          <a:xfrm>
            <a:off x="2231740" y="4329100"/>
            <a:ext cx="1260140" cy="235591"/>
          </a:xfrm>
          <a:prstGeom prst="rect">
            <a:avLst/>
          </a:prstGeom>
          <a:noFill/>
        </p:spPr>
      </p:pic>
      <p:pic>
        <p:nvPicPr>
          <p:cNvPr id="23" name="Picture 10" descr="C:\Users\João\Desktop\Thesis\Thesis\apresentação\eq\6 (definição X0').png"/>
          <p:cNvPicPr>
            <a:picLocks noChangeAspect="1" noChangeArrowheads="1"/>
          </p:cNvPicPr>
          <p:nvPr/>
        </p:nvPicPr>
        <p:blipFill>
          <a:blip r:embed="rId8" cstate="print"/>
          <a:srcRect/>
          <a:stretch>
            <a:fillRect/>
          </a:stretch>
        </p:blipFill>
        <p:spPr bwMode="auto">
          <a:xfrm>
            <a:off x="3743908" y="4328517"/>
            <a:ext cx="1332148" cy="241720"/>
          </a:xfrm>
          <a:prstGeom prst="rect">
            <a:avLst/>
          </a:prstGeom>
          <a:noFill/>
        </p:spPr>
      </p:pic>
      <p:pic>
        <p:nvPicPr>
          <p:cNvPr id="24" name="Picture 11" descr="C:\Users\João\Desktop\Thesis\Thesis\apresentação\eq\6.2.png"/>
          <p:cNvPicPr>
            <a:picLocks noChangeAspect="1" noChangeArrowheads="1"/>
          </p:cNvPicPr>
          <p:nvPr/>
        </p:nvPicPr>
        <p:blipFill>
          <a:blip r:embed="rId9" cstate="print"/>
          <a:srcRect/>
          <a:stretch>
            <a:fillRect/>
          </a:stretch>
        </p:blipFill>
        <p:spPr bwMode="auto">
          <a:xfrm>
            <a:off x="503238" y="4846102"/>
            <a:ext cx="2232558" cy="479272"/>
          </a:xfrm>
          <a:prstGeom prst="rect">
            <a:avLst/>
          </a:prstGeom>
          <a:noFill/>
        </p:spPr>
      </p:pic>
      <p:pic>
        <p:nvPicPr>
          <p:cNvPr id="25" name="Picture 12" descr="C:\Users\João\Desktop\Thesis\Thesis\apresentação\eq\6 (definição R).png"/>
          <p:cNvPicPr>
            <a:picLocks noChangeAspect="1" noChangeArrowheads="1"/>
          </p:cNvPicPr>
          <p:nvPr/>
        </p:nvPicPr>
        <p:blipFill>
          <a:blip r:embed="rId10" cstate="print"/>
          <a:srcRect/>
          <a:stretch>
            <a:fillRect/>
          </a:stretch>
        </p:blipFill>
        <p:spPr bwMode="auto">
          <a:xfrm>
            <a:off x="2354336" y="5553236"/>
            <a:ext cx="1029532" cy="269024"/>
          </a:xfrm>
          <a:prstGeom prst="rect">
            <a:avLst/>
          </a:prstGeom>
          <a:noFill/>
        </p:spPr>
      </p:pic>
      <p:pic>
        <p:nvPicPr>
          <p:cNvPr id="26" name="Picture 13" descr="C:\Users\João\Desktop\Thesis\Thesis\apresentação\eq\6 (definição L).png"/>
          <p:cNvPicPr>
            <a:picLocks noChangeAspect="1" noChangeArrowheads="1"/>
          </p:cNvPicPr>
          <p:nvPr/>
        </p:nvPicPr>
        <p:blipFill>
          <a:blip r:embed="rId11" cstate="print"/>
          <a:srcRect/>
          <a:stretch>
            <a:fillRect/>
          </a:stretch>
        </p:blipFill>
        <p:spPr bwMode="auto">
          <a:xfrm>
            <a:off x="958116" y="5481228"/>
            <a:ext cx="1201616" cy="373558"/>
          </a:xfrm>
          <a:prstGeom prst="rect">
            <a:avLst/>
          </a:prstGeom>
          <a:noFill/>
        </p:spPr>
      </p:pic>
      <p:pic>
        <p:nvPicPr>
          <p:cNvPr id="27" name="Picture 14" descr="C:\Users\João\Desktop\Thesis\Thesis\apresentação\eq\6.3 c).png"/>
          <p:cNvPicPr>
            <a:picLocks noChangeAspect="1" noChangeArrowheads="1"/>
          </p:cNvPicPr>
          <p:nvPr/>
        </p:nvPicPr>
        <p:blipFill>
          <a:blip r:embed="rId12" cstate="print"/>
          <a:srcRect/>
          <a:stretch>
            <a:fillRect/>
          </a:stretch>
        </p:blipFill>
        <p:spPr bwMode="auto">
          <a:xfrm>
            <a:off x="503238" y="5987752"/>
            <a:ext cx="3676650" cy="609600"/>
          </a:xfrm>
          <a:prstGeom prst="rect">
            <a:avLst/>
          </a:prstGeom>
          <a:noFill/>
        </p:spPr>
      </p:pic>
      <p:sp>
        <p:nvSpPr>
          <p:cNvPr id="28" name="Rectangle 27"/>
          <p:cNvSpPr/>
          <p:nvPr/>
        </p:nvSpPr>
        <p:spPr>
          <a:xfrm>
            <a:off x="503238" y="5987752"/>
            <a:ext cx="4788842" cy="576064"/>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503238" y="4761148"/>
            <a:ext cx="4788842" cy="5760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503238" y="3644900"/>
            <a:ext cx="5148882" cy="46817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Left Arrow 30"/>
          <p:cNvSpPr/>
          <p:nvPr/>
        </p:nvSpPr>
        <p:spPr>
          <a:xfrm rot="16200000">
            <a:off x="503548" y="4365104"/>
            <a:ext cx="540060" cy="180020"/>
          </a:xfrm>
          <a:prstGeom prst="leftArrow">
            <a:avLst/>
          </a:prstGeom>
          <a:solidFill>
            <a:srgbClr val="25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Left Arrow 31"/>
          <p:cNvSpPr/>
          <p:nvPr/>
        </p:nvSpPr>
        <p:spPr>
          <a:xfrm rot="16200000">
            <a:off x="503548" y="5553236"/>
            <a:ext cx="540060" cy="180020"/>
          </a:xfrm>
          <a:prstGeom prst="leftArrow">
            <a:avLst/>
          </a:prstGeom>
          <a:solidFill>
            <a:srgbClr val="25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5" descr="C:\Users\João\Desktop\Thesis\Thesis\apresentação\LR.jpg"/>
          <p:cNvPicPr>
            <a:picLocks noChangeAspect="1" noChangeArrowheads="1"/>
          </p:cNvPicPr>
          <p:nvPr/>
        </p:nvPicPr>
        <p:blipFill>
          <a:blip r:embed="rId13" cstate="print"/>
          <a:srcRect/>
          <a:stretch>
            <a:fillRect/>
          </a:stretch>
        </p:blipFill>
        <p:spPr bwMode="auto">
          <a:xfrm>
            <a:off x="5868144" y="4686324"/>
            <a:ext cx="3185976" cy="1767012"/>
          </a:xfrm>
          <a:prstGeom prst="rect">
            <a:avLst/>
          </a:prstGeom>
          <a:noFill/>
        </p:spPr>
      </p:pic>
      <p:sp>
        <p:nvSpPr>
          <p:cNvPr id="34" name="TextBox 33"/>
          <p:cNvSpPr txBox="1"/>
          <p:nvPr/>
        </p:nvSpPr>
        <p:spPr>
          <a:xfrm>
            <a:off x="7596336" y="4545124"/>
            <a:ext cx="1367644" cy="369332"/>
          </a:xfrm>
          <a:prstGeom prst="rect">
            <a:avLst/>
          </a:prstGeom>
          <a:noFill/>
        </p:spPr>
        <p:txBody>
          <a:bodyPr wrap="square" rtlCol="0">
            <a:spAutoFit/>
          </a:bodyPr>
          <a:lstStyle/>
          <a:p>
            <a:r>
              <a:rPr lang="en-GB" dirty="0" smtClean="0">
                <a:solidFill>
                  <a:schemeClr val="tx2">
                    <a:lumMod val="50000"/>
                  </a:schemeClr>
                </a:solidFill>
              </a:rPr>
              <a:t>L ~ Width</a:t>
            </a:r>
            <a:endParaRPr lang="en-GB" dirty="0">
              <a:solidFill>
                <a:schemeClr val="tx2">
                  <a:lumMod val="50000"/>
                </a:schemeClr>
              </a:solidFill>
            </a:endParaRPr>
          </a:p>
        </p:txBody>
      </p:sp>
      <p:sp>
        <p:nvSpPr>
          <p:cNvPr id="35" name="Rectangle 34"/>
          <p:cNvSpPr/>
          <p:nvPr/>
        </p:nvSpPr>
        <p:spPr>
          <a:xfrm>
            <a:off x="5580112" y="4401108"/>
            <a:ext cx="3563888" cy="216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6" descr="C:\Users\João\Desktop\Thesis\Thesis\apresentação\LR2.jpg"/>
          <p:cNvPicPr>
            <a:picLocks noChangeAspect="1" noChangeArrowheads="1"/>
          </p:cNvPicPr>
          <p:nvPr/>
        </p:nvPicPr>
        <p:blipFill>
          <a:blip r:embed="rId14" cstate="print"/>
          <a:srcRect/>
          <a:stretch>
            <a:fillRect/>
          </a:stretch>
        </p:blipFill>
        <p:spPr bwMode="auto">
          <a:xfrm>
            <a:off x="5711462" y="4617132"/>
            <a:ext cx="3432537" cy="1881748"/>
          </a:xfrm>
          <a:prstGeom prst="rect">
            <a:avLst/>
          </a:prstGeom>
          <a:noFill/>
        </p:spPr>
      </p:pic>
      <p:sp>
        <p:nvSpPr>
          <p:cNvPr id="37" name="TextBox 36"/>
          <p:cNvSpPr txBox="1"/>
          <p:nvPr/>
        </p:nvSpPr>
        <p:spPr>
          <a:xfrm>
            <a:off x="7452320" y="4545124"/>
            <a:ext cx="1511660" cy="369332"/>
          </a:xfrm>
          <a:prstGeom prst="rect">
            <a:avLst/>
          </a:prstGeom>
          <a:noFill/>
        </p:spPr>
        <p:txBody>
          <a:bodyPr wrap="square" rtlCol="0">
            <a:spAutoFit/>
          </a:bodyPr>
          <a:lstStyle/>
          <a:p>
            <a:r>
              <a:rPr lang="en-GB" dirty="0" smtClean="0">
                <a:solidFill>
                  <a:schemeClr val="tx2">
                    <a:lumMod val="50000"/>
                  </a:schemeClr>
                </a:solidFill>
              </a:rPr>
              <a:t>R ~ Rotation</a:t>
            </a:r>
            <a:endParaRPr lang="en-GB" dirty="0">
              <a:solidFill>
                <a:schemeClr val="tx2">
                  <a:lumMod val="50000"/>
                </a:schemeClr>
              </a:solidFill>
            </a:endParaRPr>
          </a:p>
        </p:txBody>
      </p:sp>
    </p:spTree>
    <p:extLst>
      <p:ext uri="{BB962C8B-B14F-4D97-AF65-F5344CB8AC3E}">
        <p14:creationId xmlns:p14="http://schemas.microsoft.com/office/powerpoint/2010/main" val="155916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P spid="32" grpId="0" animBg="1"/>
      <p:bldP spid="34" grpId="0"/>
      <p:bldP spid="35" grpId="0" animBg="1"/>
      <p:bldP spid="37"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83</a:t>
            </a:fld>
            <a:endParaRPr lang="en-US" dirty="0"/>
          </a:p>
        </p:txBody>
      </p:sp>
    </p:spTree>
    <p:extLst>
      <p:ext uri="{BB962C8B-B14F-4D97-AF65-F5344CB8AC3E}">
        <p14:creationId xmlns:p14="http://schemas.microsoft.com/office/powerpoint/2010/main" val="22846458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Backup: 3D Simulation</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84</a:t>
            </a:fld>
            <a:endParaRPr lang="en-US" dirty="0"/>
          </a:p>
        </p:txBody>
      </p:sp>
    </p:spTree>
    <p:extLst>
      <p:ext uri="{BB962C8B-B14F-4D97-AF65-F5344CB8AC3E}">
        <p14:creationId xmlns:p14="http://schemas.microsoft.com/office/powerpoint/2010/main" val="16496153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a:t>
            </a:r>
            <a:r>
              <a:rPr lang="en-US" dirty="0" smtClean="0"/>
              <a:t>Shower shape</a:t>
            </a:r>
            <a:endParaRPr lang="en-US" dirty="0"/>
          </a:p>
        </p:txBody>
      </p:sp>
      <p:pic>
        <p:nvPicPr>
          <p:cNvPr id="4" name="Picture 3" descr="C:\Users\João\Picture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1520" y="2065957"/>
            <a:ext cx="2229149" cy="4453286"/>
          </a:xfrm>
          <a:prstGeom prst="rect">
            <a:avLst/>
          </a:prstGeom>
          <a:noFill/>
        </p:spPr>
      </p:pic>
      <p:sp>
        <p:nvSpPr>
          <p:cNvPr id="6" name="TextBox 5"/>
          <p:cNvSpPr txBox="1"/>
          <p:nvPr/>
        </p:nvSpPr>
        <p:spPr>
          <a:xfrm>
            <a:off x="5955157" y="3774979"/>
            <a:ext cx="2454440" cy="461665"/>
          </a:xfrm>
          <a:prstGeom prst="rect">
            <a:avLst/>
          </a:prstGeom>
          <a:noFill/>
        </p:spPr>
        <p:txBody>
          <a:bodyPr wrap="square" rtlCol="0">
            <a:spAutoFit/>
          </a:bodyPr>
          <a:lstStyle/>
          <a:p>
            <a:r>
              <a:rPr lang="en-US" sz="1200" dirty="0" smtClean="0">
                <a:solidFill>
                  <a:srgbClr val="580000"/>
                </a:solidFill>
              </a:rPr>
              <a:t>Energy = 1.58x10</a:t>
            </a:r>
            <a:r>
              <a:rPr lang="en-US" sz="1200" baseline="30000" dirty="0" smtClean="0">
                <a:solidFill>
                  <a:srgbClr val="580000"/>
                </a:solidFill>
              </a:rPr>
              <a:t>19</a:t>
            </a:r>
          </a:p>
          <a:p>
            <a:r>
              <a:rPr lang="en-US" sz="1200" dirty="0" smtClean="0">
                <a:solidFill>
                  <a:srgbClr val="580000"/>
                </a:solidFill>
              </a:rPr>
              <a:t>Distance </a:t>
            </a:r>
            <a:r>
              <a:rPr lang="en-US" sz="1200" baseline="-25000" dirty="0" smtClean="0">
                <a:solidFill>
                  <a:srgbClr val="580000"/>
                </a:solidFill>
              </a:rPr>
              <a:t>to eye</a:t>
            </a:r>
            <a:r>
              <a:rPr lang="en-US" sz="1200" dirty="0" smtClean="0">
                <a:solidFill>
                  <a:srgbClr val="580000"/>
                </a:solidFill>
              </a:rPr>
              <a:t>= 3.87 km</a:t>
            </a:r>
            <a:endParaRPr lang="en-US" sz="1200" dirty="0">
              <a:solidFill>
                <a:srgbClr val="580000"/>
              </a:solidFill>
            </a:endParaRPr>
          </a:p>
        </p:txBody>
      </p:sp>
      <p:pic>
        <p:nvPicPr>
          <p:cNvPr id="58" name="Picture 5"/>
          <p:cNvPicPr>
            <a:picLocks noChangeAspect="1" noChangeArrowheads="1"/>
          </p:cNvPicPr>
          <p:nvPr/>
        </p:nvPicPr>
        <p:blipFill>
          <a:blip r:embed="rId4" cstate="print"/>
          <a:srcRect/>
          <a:stretch>
            <a:fillRect/>
          </a:stretch>
        </p:blipFill>
        <p:spPr bwMode="auto">
          <a:xfrm>
            <a:off x="5097229" y="4178866"/>
            <a:ext cx="3531970" cy="2316281"/>
          </a:xfrm>
          <a:prstGeom prst="rect">
            <a:avLst/>
          </a:prstGeom>
          <a:noFill/>
          <a:ln w="9525">
            <a:noFill/>
            <a:miter lim="800000"/>
            <a:headEnd/>
            <a:tailEnd/>
          </a:ln>
        </p:spPr>
      </p:pic>
      <p:sp>
        <p:nvSpPr>
          <p:cNvPr id="59" name="Left-Right Arrow 58"/>
          <p:cNvSpPr/>
          <p:nvPr/>
        </p:nvSpPr>
        <p:spPr>
          <a:xfrm rot="656906">
            <a:off x="6334999" y="5220808"/>
            <a:ext cx="756084" cy="216024"/>
          </a:xfrm>
          <a:prstGeom prst="leftRightArrow">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lide Number Placeholder 61"/>
          <p:cNvSpPr>
            <a:spLocks noGrp="1"/>
          </p:cNvSpPr>
          <p:nvPr>
            <p:ph type="sldNum" sz="quarter" idx="12"/>
          </p:nvPr>
        </p:nvSpPr>
        <p:spPr/>
        <p:txBody>
          <a:bodyPr/>
          <a:lstStyle/>
          <a:p>
            <a:fld id="{8745C66F-FC7B-4C52-931F-EAABACA1CBDF}" type="slidenum">
              <a:rPr lang="en-US" smtClean="0"/>
              <a:pPr/>
              <a:t>85</a:t>
            </a:fld>
            <a:endParaRPr lang="en-US" dirty="0"/>
          </a:p>
        </p:txBody>
      </p:sp>
      <p:sp>
        <p:nvSpPr>
          <p:cNvPr id="5" name="TextBox 4"/>
          <p:cNvSpPr txBox="1"/>
          <p:nvPr/>
        </p:nvSpPr>
        <p:spPr>
          <a:xfrm>
            <a:off x="5902752" y="3454532"/>
            <a:ext cx="1625766" cy="400110"/>
          </a:xfrm>
          <a:prstGeom prst="rect">
            <a:avLst/>
          </a:prstGeom>
          <a:noFill/>
        </p:spPr>
        <p:txBody>
          <a:bodyPr wrap="none" rtlCol="0">
            <a:spAutoFit/>
          </a:bodyPr>
          <a:lstStyle/>
          <a:p>
            <a:pPr algn="ctr"/>
            <a:r>
              <a:rPr lang="en-US" sz="2000" u="sng" dirty="0" err="1" smtClean="0">
                <a:solidFill>
                  <a:srgbClr val="580000"/>
                </a:solidFill>
              </a:rPr>
              <a:t>SDId</a:t>
            </a:r>
            <a:r>
              <a:rPr lang="en-US" sz="2000" u="sng" dirty="0" smtClean="0">
                <a:solidFill>
                  <a:srgbClr val="580000"/>
                </a:solidFill>
              </a:rPr>
              <a:t> 3599086</a:t>
            </a:r>
            <a:endParaRPr lang="en-US" sz="2000" u="sng" dirty="0">
              <a:solidFill>
                <a:srgbClr val="580000"/>
              </a:solidFill>
            </a:endParaRPr>
          </a:p>
        </p:txBody>
      </p:sp>
      <p:sp>
        <p:nvSpPr>
          <p:cNvPr id="63" name="Content Placeholder 2"/>
          <p:cNvSpPr>
            <a:spLocks noGrp="1"/>
          </p:cNvSpPr>
          <p:nvPr>
            <p:ph idx="1"/>
          </p:nvPr>
        </p:nvSpPr>
        <p:spPr>
          <a:xfrm>
            <a:off x="463474" y="1438788"/>
            <a:ext cx="3357225" cy="380481"/>
          </a:xfrm>
        </p:spPr>
        <p:txBody>
          <a:bodyPr>
            <a:normAutofit/>
          </a:bodyPr>
          <a:lstStyle/>
          <a:p>
            <a:pPr lvl="1"/>
            <a:r>
              <a:rPr lang="en-GB" sz="1700" i="0" dirty="0" smtClean="0">
                <a:solidFill>
                  <a:schemeClr val="bg1">
                    <a:lumMod val="85000"/>
                  </a:schemeClr>
                </a:solidFill>
                <a:latin typeface="+mn-lt"/>
              </a:rPr>
              <a:t>Shower intrinsic width</a:t>
            </a:r>
          </a:p>
        </p:txBody>
      </p:sp>
      <p:sp>
        <p:nvSpPr>
          <p:cNvPr id="65" name="Content Placeholder 2"/>
          <p:cNvSpPr txBox="1">
            <a:spLocks/>
          </p:cNvSpPr>
          <p:nvPr/>
        </p:nvSpPr>
        <p:spPr>
          <a:xfrm>
            <a:off x="468914" y="1074570"/>
            <a:ext cx="3357225" cy="421687"/>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smtClean="0"/>
              <a:t>Shower in 3D space:</a:t>
            </a:r>
          </a:p>
        </p:txBody>
      </p:sp>
      <p:sp>
        <p:nvSpPr>
          <p:cNvPr id="66" name="Content Placeholder 2"/>
          <p:cNvSpPr txBox="1">
            <a:spLocks/>
          </p:cNvSpPr>
          <p:nvPr/>
        </p:nvSpPr>
        <p:spPr>
          <a:xfrm>
            <a:off x="466522" y="1703964"/>
            <a:ext cx="3357225" cy="380481"/>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700" dirty="0" smtClean="0">
                <a:solidFill>
                  <a:schemeClr val="bg1">
                    <a:lumMod val="85000"/>
                  </a:schemeClr>
                </a:solidFill>
                <a:latin typeface="+mn-lt"/>
              </a:rPr>
              <a:t>Atmospheric effects</a:t>
            </a:r>
            <a:endParaRPr lang="en-GB" sz="1700" dirty="0">
              <a:solidFill>
                <a:schemeClr val="bg1">
                  <a:lumMod val="85000"/>
                </a:schemeClr>
              </a:solidFill>
              <a:latin typeface="+mn-lt"/>
            </a:endParaRPr>
          </a:p>
        </p:txBody>
      </p:sp>
      <p:sp>
        <p:nvSpPr>
          <p:cNvPr id="67" name="Content Placeholder 2"/>
          <p:cNvSpPr txBox="1">
            <a:spLocks/>
          </p:cNvSpPr>
          <p:nvPr/>
        </p:nvSpPr>
        <p:spPr>
          <a:xfrm>
            <a:off x="463474" y="1959996"/>
            <a:ext cx="3357225" cy="380481"/>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700" dirty="0" smtClean="0">
                <a:solidFill>
                  <a:schemeClr val="bg1">
                    <a:lumMod val="85000"/>
                  </a:schemeClr>
                </a:solidFill>
                <a:latin typeface="+mn-lt"/>
              </a:rPr>
              <a:t>Detector effects</a:t>
            </a:r>
          </a:p>
        </p:txBody>
      </p:sp>
      <p:sp>
        <p:nvSpPr>
          <p:cNvPr id="68" name="Rounded Rectangle 67"/>
          <p:cNvSpPr/>
          <p:nvPr/>
        </p:nvSpPr>
        <p:spPr>
          <a:xfrm>
            <a:off x="3570108" y="1237770"/>
            <a:ext cx="5387668" cy="762866"/>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p:sp>
        <p:nvSpPr>
          <p:cNvPr id="14" name="TextBox 13"/>
          <p:cNvSpPr txBox="1"/>
          <p:nvPr/>
        </p:nvSpPr>
        <p:spPr>
          <a:xfrm>
            <a:off x="3533591" y="1340199"/>
            <a:ext cx="1288682" cy="584776"/>
          </a:xfrm>
          <a:prstGeom prst="rect">
            <a:avLst/>
          </a:prstGeom>
          <a:noFill/>
        </p:spPr>
        <p:txBody>
          <a:bodyPr wrap="square" rtlCol="0">
            <a:spAutoFit/>
          </a:bodyPr>
          <a:lstStyle/>
          <a:p>
            <a:pPr algn="ctr">
              <a:buClr>
                <a:srgbClr val="540000"/>
              </a:buClr>
              <a:buSzPct val="75000"/>
            </a:pPr>
            <a:r>
              <a:rPr lang="en-GB" sz="1600" b="1" dirty="0" smtClean="0">
                <a:solidFill>
                  <a:srgbClr val="990000"/>
                </a:solidFill>
              </a:rPr>
              <a:t>Shower Image width</a:t>
            </a:r>
            <a:endParaRPr lang="en-GB" sz="1600" b="1" dirty="0">
              <a:solidFill>
                <a:srgbClr val="990000"/>
              </a:solidFill>
            </a:endParaRPr>
          </a:p>
        </p:txBody>
      </p:sp>
      <p:sp>
        <p:nvSpPr>
          <p:cNvPr id="15" name="TextBox 14"/>
          <p:cNvSpPr txBox="1"/>
          <p:nvPr/>
        </p:nvSpPr>
        <p:spPr>
          <a:xfrm>
            <a:off x="4910138" y="1340198"/>
            <a:ext cx="1552276" cy="584775"/>
          </a:xfrm>
          <a:prstGeom prst="rect">
            <a:avLst/>
          </a:prstGeom>
          <a:noFill/>
        </p:spPr>
        <p:txBody>
          <a:bodyPr wrap="square" rtlCol="0">
            <a:spAutoFit/>
          </a:bodyPr>
          <a:lstStyle/>
          <a:p>
            <a:pPr algn="ctr">
              <a:buClr>
                <a:srgbClr val="540000"/>
              </a:buClr>
              <a:buSzPct val="75000"/>
            </a:pPr>
            <a:r>
              <a:rPr lang="en-GB" sz="1600" dirty="0" smtClean="0">
                <a:solidFill>
                  <a:srgbClr val="990000"/>
                </a:solidFill>
              </a:rPr>
              <a:t>Shower intrinsic width</a:t>
            </a:r>
            <a:endParaRPr lang="en-GB" sz="1600" dirty="0">
              <a:solidFill>
                <a:srgbClr val="990000"/>
              </a:solidFill>
            </a:endParaRPr>
          </a:p>
        </p:txBody>
      </p:sp>
      <p:sp>
        <p:nvSpPr>
          <p:cNvPr id="16" name="TextBox 15"/>
          <p:cNvSpPr txBox="1"/>
          <p:nvPr/>
        </p:nvSpPr>
        <p:spPr>
          <a:xfrm>
            <a:off x="7970944" y="1455955"/>
            <a:ext cx="966512" cy="338554"/>
          </a:xfrm>
          <a:prstGeom prst="rect">
            <a:avLst/>
          </a:prstGeom>
          <a:noFill/>
        </p:spPr>
        <p:txBody>
          <a:bodyPr wrap="square" rtlCol="0">
            <a:spAutoFit/>
          </a:bodyPr>
          <a:lstStyle/>
          <a:p>
            <a:pPr algn="ctr">
              <a:buClr>
                <a:srgbClr val="540000"/>
              </a:buClr>
              <a:buSzPct val="75000"/>
            </a:pPr>
            <a:r>
              <a:rPr lang="en-GB" sz="1600" dirty="0" smtClean="0">
                <a:solidFill>
                  <a:srgbClr val="990000"/>
                </a:solidFill>
              </a:rPr>
              <a:t>Detector</a:t>
            </a:r>
            <a:endParaRPr lang="en-GB" sz="1600" dirty="0">
              <a:solidFill>
                <a:srgbClr val="990000"/>
              </a:solidFill>
            </a:endParaRPr>
          </a:p>
        </p:txBody>
      </p:sp>
      <p:sp>
        <p:nvSpPr>
          <p:cNvPr id="17" name="TextBox 16"/>
          <p:cNvSpPr txBox="1"/>
          <p:nvPr/>
        </p:nvSpPr>
        <p:spPr>
          <a:xfrm>
            <a:off x="6596822" y="1455955"/>
            <a:ext cx="1230106" cy="338554"/>
          </a:xfrm>
          <a:prstGeom prst="rect">
            <a:avLst/>
          </a:prstGeom>
          <a:noFill/>
        </p:spPr>
        <p:txBody>
          <a:bodyPr wrap="square" rtlCol="0">
            <a:spAutoFit/>
          </a:bodyPr>
          <a:lstStyle/>
          <a:p>
            <a:pPr algn="ctr">
              <a:buClr>
                <a:srgbClr val="540000"/>
              </a:buClr>
              <a:buSzPct val="75000"/>
            </a:pPr>
            <a:r>
              <a:rPr lang="en-GB" sz="1600" dirty="0" smtClean="0">
                <a:solidFill>
                  <a:srgbClr val="990000"/>
                </a:solidFill>
              </a:rPr>
              <a:t>Atmosphere</a:t>
            </a:r>
            <a:endParaRPr lang="en-GB" sz="1600" dirty="0">
              <a:solidFill>
                <a:srgbClr val="990000"/>
              </a:solidFill>
            </a:endParaRPr>
          </a:p>
        </p:txBody>
      </p:sp>
      <p:pic>
        <p:nvPicPr>
          <p:cNvPr id="18"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403837" y="1465519"/>
            <a:ext cx="234306" cy="309771"/>
          </a:xfrm>
          <a:prstGeom prst="rect">
            <a:avLst/>
          </a:prstGeom>
          <a:noFill/>
        </p:spPr>
      </p:pic>
      <p:pic>
        <p:nvPicPr>
          <p:cNvPr id="19"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90924" y="1470346"/>
            <a:ext cx="234306" cy="309771"/>
          </a:xfrm>
          <a:prstGeom prst="rect">
            <a:avLst/>
          </a:prstGeom>
          <a:noFill/>
        </p:spPr>
      </p:pic>
      <p:pic>
        <p:nvPicPr>
          <p:cNvPr id="20"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705120" y="1389661"/>
            <a:ext cx="263443" cy="461487"/>
          </a:xfrm>
          <a:prstGeom prst="rect">
            <a:avLst/>
          </a:prstGeom>
          <a:noFill/>
        </p:spPr>
      </p:pic>
      <p:grpSp>
        <p:nvGrpSpPr>
          <p:cNvPr id="72" name="Group 71"/>
          <p:cNvGrpSpPr/>
          <p:nvPr/>
        </p:nvGrpSpPr>
        <p:grpSpPr>
          <a:xfrm rot="20577798">
            <a:off x="758618" y="4027133"/>
            <a:ext cx="1152129" cy="1152128"/>
            <a:chOff x="6746714" y="5427016"/>
            <a:chExt cx="1152129" cy="1152128"/>
          </a:xfrm>
        </p:grpSpPr>
        <p:sp>
          <p:nvSpPr>
            <p:cNvPr id="73" name="Oval 88"/>
            <p:cNvSpPr/>
            <p:nvPr/>
          </p:nvSpPr>
          <p:spPr>
            <a:xfrm rot="21012754">
              <a:off x="6746714" y="5463020"/>
              <a:ext cx="1152128" cy="1116124"/>
            </a:xfrm>
            <a:prstGeom prst="hexagon">
              <a:avLst/>
            </a:prstGeom>
            <a:blipFill dpi="0" rotWithShape="1">
              <a:blip r:embed="rId7" cstate="print"/>
              <a:srcRect/>
              <a:stretch>
                <a:fillRect l="-56000" t="-100000" r="-100000" b="-25000"/>
              </a:stretch>
            </a:blip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89"/>
            <p:cNvSpPr/>
            <p:nvPr/>
          </p:nvSpPr>
          <p:spPr>
            <a:xfrm rot="21012754">
              <a:off x="6746715" y="5427016"/>
              <a:ext cx="1152128" cy="1116124"/>
            </a:xfrm>
            <a:prstGeom prst="hexagon">
              <a:avLst/>
            </a:prstGeom>
            <a:gradFill flip="none" rotWithShape="1">
              <a:gsLst>
                <a:gs pos="0">
                  <a:srgbClr val="C00000"/>
                </a:gs>
                <a:gs pos="38000">
                  <a:srgbClr val="C00000">
                    <a:alpha val="69000"/>
                  </a:srgbClr>
                </a:gs>
                <a:gs pos="64000">
                  <a:srgbClr val="FF3737">
                    <a:alpha val="9000"/>
                  </a:srgbClr>
                </a:gs>
              </a:gsLst>
              <a:path path="circle">
                <a:fillToRect l="50000" t="50000" r="50000" b="50000"/>
              </a:path>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5" name="Picture 3" descr="C:\Users\João\Desktop\IDPASC Higgs\Untitled.png"/>
          <p:cNvPicPr>
            <a:picLocks noChangeAspect="1" noChangeArrowheads="1"/>
          </p:cNvPicPr>
          <p:nvPr/>
        </p:nvPicPr>
        <p:blipFill>
          <a:blip r:embed="rId8" cstate="print"/>
          <a:stretch>
            <a:fillRect/>
          </a:stretch>
        </p:blipFill>
        <p:spPr bwMode="auto">
          <a:xfrm rot="485371" flipH="1">
            <a:off x="2154289" y="3369856"/>
            <a:ext cx="3323900" cy="2473114"/>
          </a:xfrm>
          <a:prstGeom prst="rect">
            <a:avLst/>
          </a:prstGeom>
          <a:noFill/>
          <a:ln>
            <a:noFill/>
          </a:ln>
        </p:spPr>
      </p:pic>
      <p:cxnSp>
        <p:nvCxnSpPr>
          <p:cNvPr id="76" name="Straight Arrow Connector 75"/>
          <p:cNvCxnSpPr/>
          <p:nvPr/>
        </p:nvCxnSpPr>
        <p:spPr>
          <a:xfrm flipH="1">
            <a:off x="3058823" y="4531689"/>
            <a:ext cx="859465" cy="184043"/>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3094827" y="4695917"/>
            <a:ext cx="644600" cy="136211"/>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3094827" y="4409556"/>
            <a:ext cx="886323" cy="187638"/>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2374747" y="4287927"/>
            <a:ext cx="658029" cy="402875"/>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2527147" y="4702656"/>
            <a:ext cx="316046" cy="140546"/>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2590771" y="5033129"/>
            <a:ext cx="349161" cy="53717"/>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3531971" y="4605151"/>
            <a:ext cx="557770" cy="913553"/>
          </a:xfrm>
          <a:prstGeom prst="straightConnector1">
            <a:avLst/>
          </a:prstGeom>
          <a:ln w="38100">
            <a:solidFill>
              <a:srgbClr val="FF3333"/>
            </a:solidFill>
            <a:tailEnd type="triangle"/>
          </a:ln>
          <a:effectLst>
            <a:outerShdw blurRad="63500" sx="106000" sy="106000" algn="tl"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3390964" y="4843202"/>
            <a:ext cx="342904" cy="489704"/>
          </a:xfrm>
          <a:prstGeom prst="straightConnector1">
            <a:avLst/>
          </a:prstGeom>
          <a:ln w="38100">
            <a:solidFill>
              <a:srgbClr val="FF3333"/>
            </a:solidFill>
            <a:tailEnd type="triangle"/>
          </a:ln>
          <a:effectLst>
            <a:outerShdw blurRad="63500" sx="106000" sy="106000" algn="tl"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rot="5619034">
            <a:off x="3005798" y="5185231"/>
            <a:ext cx="725175" cy="805750"/>
            <a:chOff x="5976156" y="4257092"/>
            <a:chExt cx="972108" cy="1080120"/>
          </a:xfrm>
        </p:grpSpPr>
        <p:cxnSp>
          <p:nvCxnSpPr>
            <p:cNvPr id="85" name="Straight Arrow Connector 84"/>
            <p:cNvCxnSpPr/>
            <p:nvPr/>
          </p:nvCxnSpPr>
          <p:spPr>
            <a:xfrm>
              <a:off x="6552220" y="4869160"/>
              <a:ext cx="360040" cy="324036"/>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6588224" y="4761148"/>
              <a:ext cx="360040" cy="144016"/>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6552220" y="4473116"/>
              <a:ext cx="252028" cy="216024"/>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6480212" y="4257092"/>
              <a:ext cx="36004" cy="396044"/>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rot="10800000">
              <a:off x="6012161" y="4365104"/>
              <a:ext cx="360040" cy="324036"/>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0" name="Group 30"/>
            <p:cNvGrpSpPr/>
            <p:nvPr/>
          </p:nvGrpSpPr>
          <p:grpSpPr>
            <a:xfrm rot="10800000">
              <a:off x="5976156" y="4689140"/>
              <a:ext cx="468052" cy="648072"/>
              <a:chOff x="6632612" y="4409492"/>
              <a:chExt cx="468052" cy="648072"/>
            </a:xfrm>
          </p:grpSpPr>
          <p:cxnSp>
            <p:nvCxnSpPr>
              <p:cNvPr id="91" name="Straight Arrow Connector 90"/>
              <p:cNvCxnSpPr/>
              <p:nvPr/>
            </p:nvCxnSpPr>
            <p:spPr>
              <a:xfrm>
                <a:off x="6740624" y="4913548"/>
                <a:ext cx="360040" cy="144016"/>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6704620" y="4625516"/>
                <a:ext cx="252028" cy="216024"/>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6632612" y="4409492"/>
                <a:ext cx="36004" cy="396044"/>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cxnSp>
        <p:nvCxnSpPr>
          <p:cNvPr id="94" name="Straight Arrow Connector 93"/>
          <p:cNvCxnSpPr/>
          <p:nvPr/>
        </p:nvCxnSpPr>
        <p:spPr>
          <a:xfrm flipH="1" flipV="1">
            <a:off x="2554767" y="5194858"/>
            <a:ext cx="644601" cy="128039"/>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flipV="1">
            <a:off x="2518763" y="5374878"/>
            <a:ext cx="725175" cy="210350"/>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6" name="Group 95"/>
          <p:cNvGrpSpPr/>
          <p:nvPr/>
        </p:nvGrpSpPr>
        <p:grpSpPr>
          <a:xfrm>
            <a:off x="2806795" y="4361672"/>
            <a:ext cx="725175" cy="725174"/>
            <a:chOff x="3023828" y="3429000"/>
            <a:chExt cx="648072" cy="648071"/>
          </a:xfrm>
        </p:grpSpPr>
        <p:cxnSp>
          <p:nvCxnSpPr>
            <p:cNvPr id="97" name="Straight Arrow Connector 96"/>
            <p:cNvCxnSpPr/>
            <p:nvPr/>
          </p:nvCxnSpPr>
          <p:spPr>
            <a:xfrm flipV="1">
              <a:off x="3348038" y="3429000"/>
              <a:ext cx="0" cy="252028"/>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5400000" flipV="1">
              <a:off x="3545886" y="3627022"/>
              <a:ext cx="0" cy="252028"/>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10800000" flipV="1">
              <a:off x="3348038" y="3825043"/>
              <a:ext cx="0" cy="252028"/>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16200000" flipV="1">
              <a:off x="3149842" y="3627022"/>
              <a:ext cx="0" cy="252028"/>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a:off x="3131840" y="3825044"/>
              <a:ext cx="144016" cy="144016"/>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flipV="1">
              <a:off x="3167510" y="3537012"/>
              <a:ext cx="108346" cy="144016"/>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rot="16200000" flipH="1">
              <a:off x="3419872" y="3825044"/>
              <a:ext cx="144016" cy="144016"/>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10800000" flipH="1">
              <a:off x="3419872" y="3537012"/>
              <a:ext cx="144016" cy="144016"/>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05" name="TextBox 104"/>
          <p:cNvSpPr txBox="1"/>
          <p:nvPr/>
        </p:nvSpPr>
        <p:spPr>
          <a:xfrm>
            <a:off x="3131426" y="3937327"/>
            <a:ext cx="1332148" cy="276999"/>
          </a:xfrm>
          <a:prstGeom prst="rect">
            <a:avLst/>
          </a:prstGeom>
          <a:noFill/>
          <a:effectLst>
            <a:outerShdw blurRad="114300" algn="tl" rotWithShape="0">
              <a:prstClr val="black"/>
            </a:outerShdw>
          </a:effectLst>
        </p:spPr>
        <p:txBody>
          <a:bodyPr wrap="square" rtlCol="0">
            <a:spAutoFit/>
          </a:bodyPr>
          <a:lstStyle/>
          <a:p>
            <a:pPr algn="ctr"/>
            <a:r>
              <a:rPr lang="en-GB" sz="1200" b="1" dirty="0" smtClean="0">
                <a:solidFill>
                  <a:srgbClr val="FF3737"/>
                </a:solidFill>
                <a:effectLst>
                  <a:outerShdw blurRad="38100" dist="38100" dir="2700000" algn="tl">
                    <a:srgbClr val="000000">
                      <a:alpha val="43137"/>
                    </a:srgbClr>
                  </a:outerShdw>
                </a:effectLst>
              </a:rPr>
              <a:t>Multi Scattering</a:t>
            </a:r>
            <a:endParaRPr lang="en-GB" sz="1200" b="1" dirty="0">
              <a:solidFill>
                <a:srgbClr val="FF3737"/>
              </a:solidFill>
              <a:effectLst>
                <a:outerShdw blurRad="38100" dist="38100" dir="2700000" algn="tl">
                  <a:srgbClr val="000000">
                    <a:alpha val="43137"/>
                  </a:srgbClr>
                </a:outerShdw>
              </a:effectLst>
            </a:endParaRPr>
          </a:p>
        </p:txBody>
      </p:sp>
      <p:sp>
        <p:nvSpPr>
          <p:cNvPr id="70" name="Left-Right Arrow 69"/>
          <p:cNvSpPr/>
          <p:nvPr/>
        </p:nvSpPr>
        <p:spPr>
          <a:xfrm>
            <a:off x="835968" y="5464808"/>
            <a:ext cx="1332148" cy="288032"/>
          </a:xfrm>
          <a:prstGeom prst="leftRightArrow">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p:cNvSpPr/>
          <p:nvPr/>
        </p:nvSpPr>
        <p:spPr>
          <a:xfrm rot="21012754">
            <a:off x="734046" y="3872744"/>
            <a:ext cx="1152128" cy="1116124"/>
          </a:xfrm>
          <a:prstGeom prst="hexagon">
            <a:avLst/>
          </a:prstGeom>
          <a:blipFill dpi="0" rotWithShape="1">
            <a:blip r:embed="rId7" cstate="print"/>
            <a:srcRect/>
            <a:stretch>
              <a:fillRect l="-56000" t="-100000" r="-100000" b="-25000"/>
            </a:stretch>
          </a:blip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2805568" y="3073026"/>
            <a:ext cx="2303748" cy="954107"/>
          </a:xfrm>
          <a:prstGeom prst="rect">
            <a:avLst/>
          </a:prstGeom>
          <a:noFill/>
        </p:spPr>
        <p:txBody>
          <a:bodyPr wrap="square" rtlCol="0">
            <a:spAutoFit/>
          </a:bodyPr>
          <a:lstStyle/>
          <a:p>
            <a:pPr>
              <a:buFont typeface="Wingdings" pitchFamily="2" charset="2"/>
              <a:buChar char="q"/>
            </a:pPr>
            <a:r>
              <a:rPr lang="en-GB" sz="1400" dirty="0" smtClean="0">
                <a:solidFill>
                  <a:schemeClr val="tx2">
                    <a:lumMod val="50000"/>
                  </a:schemeClr>
                </a:solidFill>
              </a:rPr>
              <a:t>Light aberration </a:t>
            </a:r>
          </a:p>
          <a:p>
            <a:pPr>
              <a:buFont typeface="Wingdings" pitchFamily="2" charset="2"/>
              <a:buChar char="q"/>
            </a:pPr>
            <a:r>
              <a:rPr lang="en-GB" sz="1400" dirty="0" smtClean="0">
                <a:solidFill>
                  <a:schemeClr val="tx2">
                    <a:lumMod val="50000"/>
                  </a:schemeClr>
                </a:solidFill>
              </a:rPr>
              <a:t>Internal reflections</a:t>
            </a:r>
          </a:p>
          <a:p>
            <a:pPr>
              <a:buFont typeface="Wingdings" pitchFamily="2" charset="2"/>
              <a:buChar char="q"/>
            </a:pPr>
            <a:r>
              <a:rPr lang="en-GB" sz="1400" dirty="0" smtClean="0">
                <a:solidFill>
                  <a:schemeClr val="tx2">
                    <a:lumMod val="50000"/>
                  </a:schemeClr>
                </a:solidFill>
              </a:rPr>
              <a:t>Reflections and detections efficiencies</a:t>
            </a:r>
            <a:endParaRPr lang="en-GB" sz="1400" dirty="0">
              <a:solidFill>
                <a:schemeClr val="tx2">
                  <a:lumMod val="50000"/>
                </a:schemeClr>
              </a:solidFill>
            </a:endParaRPr>
          </a:p>
        </p:txBody>
      </p:sp>
      <p:pic>
        <p:nvPicPr>
          <p:cNvPr id="108" name="Picture 4" descr="C:\Users\João\Desktop\Thesis\Thesis\apresentação\images 2\eye2.jpg"/>
          <p:cNvPicPr>
            <a:picLocks noChangeAspect="1" noChangeArrowheads="1"/>
          </p:cNvPicPr>
          <p:nvPr/>
        </p:nvPicPr>
        <p:blipFill>
          <a:blip r:embed="rId9" cstate="print"/>
          <a:srcRect/>
          <a:stretch>
            <a:fillRect/>
          </a:stretch>
        </p:blipFill>
        <p:spPr bwMode="auto">
          <a:xfrm>
            <a:off x="-1262734" y="1862475"/>
            <a:ext cx="1872199" cy="1831750"/>
          </a:xfrm>
          <a:prstGeom prst="rect">
            <a:avLst/>
          </a:prstGeom>
          <a:noFill/>
        </p:spPr>
      </p:pic>
    </p:spTree>
    <p:extLst>
      <p:ext uri="{BB962C8B-B14F-4D97-AF65-F5344CB8AC3E}">
        <p14:creationId xmlns:p14="http://schemas.microsoft.com/office/powerpoint/2010/main" val="268790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32"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diamond(out)">
                                      <p:cBhvr>
                                        <p:cTn id="11" dur="500"/>
                                        <p:tgtEl>
                                          <p:spTgt spid="59"/>
                                        </p:tgtEl>
                                      </p:cBhvr>
                                    </p:animEffect>
                                  </p:childTnLst>
                                </p:cTn>
                              </p:par>
                              <p:par>
                                <p:cTn id="12" presetID="8" presetClass="entr" presetSubtype="32" fill="hold" grpId="0" nodeType="with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diamond(out)">
                                      <p:cBhvr>
                                        <p:cTn id="14" dur="500"/>
                                        <p:tgtEl>
                                          <p:spTgt spid="70"/>
                                        </p:tgtEl>
                                      </p:cBhvr>
                                    </p:animEffect>
                                  </p:childTnLst>
                                </p:cTn>
                              </p:par>
                              <p:par>
                                <p:cTn id="15" presetID="3" presetClass="emph" presetSubtype="2" fill="hold" grpId="0" nodeType="withEffect">
                                  <p:stCondLst>
                                    <p:cond delay="0"/>
                                  </p:stCondLst>
                                  <p:iterate type="lt">
                                    <p:tmPct val="0"/>
                                  </p:iterate>
                                  <p:childTnLst>
                                    <p:animClr clrSpc="rgb" dir="cw">
                                      <p:cBhvr override="childStyle">
                                        <p:cTn id="16" dur="2000" fill="hold"/>
                                        <p:tgtEl>
                                          <p:spTgt spid="63">
                                            <p:txEl>
                                              <p:pRg st="0" end="0"/>
                                            </p:txEl>
                                          </p:spTgt>
                                        </p:tgtEl>
                                        <p:attrNameLst>
                                          <p:attrName>style.color</p:attrName>
                                        </p:attrNameLst>
                                      </p:cBhvr>
                                      <p:to>
                                        <a:srgbClr val="548235"/>
                                      </p:to>
                                    </p:animClr>
                                  </p:childTnLst>
                                </p:cTn>
                              </p:par>
                              <p:par>
                                <p:cTn id="17" presetID="18" presetClass="emph" presetSubtype="0" fill="hold" grpId="1" nodeType="withEffect">
                                  <p:stCondLst>
                                    <p:cond delay="0"/>
                                  </p:stCondLst>
                                  <p:iterate type="lt">
                                    <p:tmPct val="4000"/>
                                  </p:iterate>
                                  <p:childTnLst>
                                    <p:set>
                                      <p:cBhvr override="childStyle">
                                        <p:cTn id="18" dur="500" fill="hold"/>
                                        <p:tgtEl>
                                          <p:spTgt spid="63">
                                            <p:txEl>
                                              <p:pRg st="0" end="0"/>
                                            </p:txEl>
                                          </p:spTgt>
                                        </p:tgtEl>
                                        <p:attrNameLst>
                                          <p:attrName>style.textDecorationUnderline</p:attrName>
                                        </p:attrNameLst>
                                      </p:cBhvr>
                                      <p:to>
                                        <p:strVal val="true"/>
                                      </p:to>
                                    </p:set>
                                  </p:childTnLst>
                                </p:cTn>
                              </p:par>
                              <p:par>
                                <p:cTn id="19" presetID="15" presetClass="emph" presetSubtype="0" grpId="2" nodeType="withEffect">
                                  <p:stCondLst>
                                    <p:cond delay="0"/>
                                  </p:stCondLst>
                                  <p:endCondLst>
                                    <p:cond evt="onNext" delay="0">
                                      <p:tgtEl>
                                        <p:sldTgt/>
                                      </p:tgtEl>
                                    </p:cond>
                                  </p:endCondLst>
                                  <p:iterate type="lt">
                                    <p:tmAbs val="25"/>
                                  </p:iterate>
                                  <p:childTnLst>
                                    <p:set>
                                      <p:cBhvr override="childStyle">
                                        <p:cTn id="20" dur="indefinite"/>
                                        <p:tgtEl>
                                          <p:spTgt spid="63">
                                            <p:txEl>
                                              <p:pRg st="0" end="0"/>
                                            </p:txEl>
                                          </p:spTgt>
                                        </p:tgtEl>
                                        <p:attrNameLst>
                                          <p:attrName>style.fontWeight</p:attrName>
                                        </p:attrNameLst>
                                      </p:cBhvr>
                                      <p:to>
                                        <p:strVal val="bold"/>
                                      </p:to>
                                    </p:se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3" presetClass="emph" presetSubtype="2" fill="hold" grpId="0" nodeType="withEffect">
                                  <p:stCondLst>
                                    <p:cond delay="0"/>
                                  </p:stCondLst>
                                  <p:iterate type="lt">
                                    <p:tmPct val="0"/>
                                  </p:iterate>
                                  <p:childTnLst>
                                    <p:animClr clrSpc="rgb" dir="cw">
                                      <p:cBhvr override="childStyle">
                                        <p:cTn id="30" dur="2000" fill="hold"/>
                                        <p:tgtEl>
                                          <p:spTgt spid="66"/>
                                        </p:tgtEl>
                                        <p:attrNameLst>
                                          <p:attrName>style.color</p:attrName>
                                        </p:attrNameLst>
                                      </p:cBhvr>
                                      <p:to>
                                        <a:srgbClr val="538135"/>
                                      </p:to>
                                    </p:animClr>
                                  </p:childTnLst>
                                </p:cTn>
                              </p:par>
                              <p:par>
                                <p:cTn id="31" presetID="18" presetClass="emph" presetSubtype="0" fill="hold" grpId="1" nodeType="withEffect">
                                  <p:stCondLst>
                                    <p:cond delay="0"/>
                                  </p:stCondLst>
                                  <p:iterate type="lt">
                                    <p:tmPct val="4000"/>
                                  </p:iterate>
                                  <p:childTnLst>
                                    <p:set>
                                      <p:cBhvr override="childStyle">
                                        <p:cTn id="32" dur="500" fill="hold"/>
                                        <p:tgtEl>
                                          <p:spTgt spid="66"/>
                                        </p:tgtEl>
                                        <p:attrNameLst>
                                          <p:attrName>style.textDecorationUnderline</p:attrName>
                                        </p:attrNameLst>
                                      </p:cBhvr>
                                      <p:to>
                                        <p:strVal val="true"/>
                                      </p:to>
                                    </p:set>
                                  </p:childTnLst>
                                </p:cTn>
                              </p:par>
                              <p:par>
                                <p:cTn id="33" presetID="15" presetClass="emph" presetSubtype="0" grpId="2" nodeType="withEffect">
                                  <p:stCondLst>
                                    <p:cond delay="0"/>
                                  </p:stCondLst>
                                  <p:endCondLst>
                                    <p:cond evt="onNext" delay="0">
                                      <p:tgtEl>
                                        <p:sldTgt/>
                                      </p:tgtEl>
                                    </p:cond>
                                  </p:endCondLst>
                                  <p:iterate type="lt">
                                    <p:tmAbs val="25"/>
                                  </p:iterate>
                                  <p:childTnLst>
                                    <p:set>
                                      <p:cBhvr override="childStyle">
                                        <p:cTn id="34" dur="indefinite"/>
                                        <p:tgtEl>
                                          <p:spTgt spid="66"/>
                                        </p:tgtEl>
                                        <p:attrNameLst>
                                          <p:attrName>style.fontWeight</p:attrName>
                                        </p:attrNameLst>
                                      </p:cBhvr>
                                      <p:to>
                                        <p:strVal val="bold"/>
                                      </p:to>
                                    </p:set>
                                  </p:childTnLst>
                                </p:cTn>
                              </p:par>
                              <p:par>
                                <p:cTn id="35" presetID="10" presetClass="entr" presetSubtype="0" fill="hold"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500"/>
                                        <p:tgtEl>
                                          <p:spTgt spid="72"/>
                                        </p:tgtEl>
                                      </p:cBhvr>
                                    </p:animEffect>
                                  </p:childTnLst>
                                </p:cTn>
                              </p:par>
                              <p:par>
                                <p:cTn id="38" presetID="12" presetClass="entr" presetSubtype="1" fill="hold" grpId="0" nodeType="with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slide(fromTop)">
                                      <p:cBhvr>
                                        <p:cTn id="40" dur="500"/>
                                        <p:tgtEl>
                                          <p:spTgt spid="105"/>
                                        </p:tgtEl>
                                      </p:cBhvr>
                                    </p:animEffect>
                                  </p:childTnLst>
                                </p:cTn>
                              </p:par>
                              <p:par>
                                <p:cTn id="41" presetID="4" presetClass="entr" presetSubtype="32" repeatCount="indefinite" fill="hold" nodeType="withEffect">
                                  <p:stCondLst>
                                    <p:cond delay="0"/>
                                  </p:stCondLst>
                                  <p:endCondLst>
                                    <p:cond evt="onNext" delay="0">
                                      <p:tgtEl>
                                        <p:sldTgt/>
                                      </p:tgtEl>
                                    </p:cond>
                                  </p:endCondLst>
                                  <p:childTnLst>
                                    <p:set>
                                      <p:cBhvr>
                                        <p:cTn id="42" dur="1" fill="hold">
                                          <p:stCondLst>
                                            <p:cond delay="0"/>
                                          </p:stCondLst>
                                        </p:cTn>
                                        <p:tgtEl>
                                          <p:spTgt spid="96"/>
                                        </p:tgtEl>
                                        <p:attrNameLst>
                                          <p:attrName>style.visibility</p:attrName>
                                        </p:attrNameLst>
                                      </p:cBhvr>
                                      <p:to>
                                        <p:strVal val="visible"/>
                                      </p:to>
                                    </p:set>
                                    <p:animEffect transition="in" filter="box(out)">
                                      <p:cBhvr>
                                        <p:cTn id="43" dur="1000"/>
                                        <p:tgtEl>
                                          <p:spTgt spid="96"/>
                                        </p:tgtEl>
                                      </p:cBhvr>
                                    </p:animEffect>
                                  </p:childTnLst>
                                </p:cTn>
                              </p:par>
                              <p:par>
                                <p:cTn id="44" presetID="6" presetClass="entr" presetSubtype="32" repeatCount="indefinite" fill="hold" nodeType="withEffect">
                                  <p:stCondLst>
                                    <p:cond delay="0"/>
                                  </p:stCondLst>
                                  <p:endCondLst>
                                    <p:cond evt="onNext" delay="0">
                                      <p:tgtEl>
                                        <p:sldTgt/>
                                      </p:tgtEl>
                                    </p:cond>
                                  </p:endCondLst>
                                  <p:childTnLst>
                                    <p:set>
                                      <p:cBhvr>
                                        <p:cTn id="45" dur="1" fill="hold">
                                          <p:stCondLst>
                                            <p:cond delay="0"/>
                                          </p:stCondLst>
                                        </p:cTn>
                                        <p:tgtEl>
                                          <p:spTgt spid="84"/>
                                        </p:tgtEl>
                                        <p:attrNameLst>
                                          <p:attrName>style.visibility</p:attrName>
                                        </p:attrNameLst>
                                      </p:cBhvr>
                                      <p:to>
                                        <p:strVal val="visible"/>
                                      </p:to>
                                    </p:set>
                                    <p:animEffect transition="in" filter="circle(out)">
                                      <p:cBhvr>
                                        <p:cTn id="46" dur="1000"/>
                                        <p:tgtEl>
                                          <p:spTgt spid="84"/>
                                        </p:tgtEl>
                                      </p:cBhvr>
                                    </p:animEffect>
                                  </p:childTnLst>
                                </p:cTn>
                              </p:par>
                              <p:par>
                                <p:cTn id="47" presetID="12" presetClass="entr" presetSubtype="2" fill="hold" nodeType="with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slide(fromRight)">
                                      <p:cBhvr>
                                        <p:cTn id="49" dur="500"/>
                                        <p:tgtEl>
                                          <p:spTgt spid="76"/>
                                        </p:tgtEl>
                                      </p:cBhvr>
                                    </p:animEffect>
                                  </p:childTnLst>
                                </p:cTn>
                              </p:par>
                              <p:par>
                                <p:cTn id="50" presetID="12" presetClass="entr" presetSubtype="2" fill="hold" nodeType="with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slide(fromRight)">
                                      <p:cBhvr>
                                        <p:cTn id="52" dur="500"/>
                                        <p:tgtEl>
                                          <p:spTgt spid="77"/>
                                        </p:tgtEl>
                                      </p:cBhvr>
                                    </p:animEffect>
                                  </p:childTnLst>
                                </p:cTn>
                              </p:par>
                              <p:par>
                                <p:cTn id="53" presetID="12" presetClass="entr" presetSubtype="2" fill="hold" nodeType="with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slide(fromRight)">
                                      <p:cBhvr>
                                        <p:cTn id="55" dur="500"/>
                                        <p:tgtEl>
                                          <p:spTgt spid="78"/>
                                        </p:tgtEl>
                                      </p:cBhvr>
                                    </p:animEffect>
                                  </p:childTnLst>
                                </p:cTn>
                              </p:par>
                              <p:par>
                                <p:cTn id="56" presetID="12" presetClass="entr" presetSubtype="1" fill="hold" nodeType="with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slide(fromTop)">
                                      <p:cBhvr>
                                        <p:cTn id="58" dur="500"/>
                                        <p:tgtEl>
                                          <p:spTgt spid="82"/>
                                        </p:tgtEl>
                                      </p:cBhvr>
                                    </p:animEffect>
                                  </p:childTnLst>
                                </p:cTn>
                              </p:par>
                              <p:par>
                                <p:cTn id="59" presetID="12" presetClass="entr" presetSubtype="1"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slide(fromTop)">
                                      <p:cBhvr>
                                        <p:cTn id="61" dur="500"/>
                                        <p:tgtEl>
                                          <p:spTgt spid="83"/>
                                        </p:tgtEl>
                                      </p:cBhvr>
                                    </p:animEffect>
                                  </p:childTnLst>
                                </p:cTn>
                              </p:par>
                              <p:par>
                                <p:cTn id="62" presetID="1" presetClass="entr" presetSubtype="0" fill="hold" nodeType="withEffect">
                                  <p:stCondLst>
                                    <p:cond delay="0"/>
                                  </p:stCondLst>
                                  <p:childTnLst>
                                    <p:set>
                                      <p:cBhvr>
                                        <p:cTn id="63" dur="1" fill="hold">
                                          <p:stCondLst>
                                            <p:cond delay="0"/>
                                          </p:stCondLst>
                                        </p:cTn>
                                        <p:tgtEl>
                                          <p:spTgt spid="75"/>
                                        </p:tgtEl>
                                        <p:attrNameLst>
                                          <p:attrName>style.visibility</p:attrName>
                                        </p:attrNameLst>
                                      </p:cBhvr>
                                      <p:to>
                                        <p:strVal val="visible"/>
                                      </p:to>
                                    </p:set>
                                  </p:childTnLst>
                                </p:cTn>
                              </p:par>
                              <p:par>
                                <p:cTn id="64" presetID="22" presetClass="entr" presetSubtype="2" fill="hold" nodeType="with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wipe(right)">
                                      <p:cBhvr>
                                        <p:cTn id="66" dur="500"/>
                                        <p:tgtEl>
                                          <p:spTgt spid="95"/>
                                        </p:tgtEl>
                                      </p:cBhvr>
                                    </p:animEffect>
                                  </p:childTnLst>
                                </p:cTn>
                              </p:par>
                              <p:par>
                                <p:cTn id="67" presetID="22" presetClass="entr" presetSubtype="2"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wipe(right)">
                                      <p:cBhvr>
                                        <p:cTn id="69" dur="500"/>
                                        <p:tgtEl>
                                          <p:spTgt spid="94"/>
                                        </p:tgtEl>
                                      </p:cBhvr>
                                    </p:animEffect>
                                  </p:childTnLst>
                                </p:cTn>
                              </p:par>
                              <p:par>
                                <p:cTn id="70" presetID="22" presetClass="entr" presetSubtype="2" fill="hold" nodeType="withEffect">
                                  <p:stCondLst>
                                    <p:cond delay="0"/>
                                  </p:stCondLst>
                                  <p:childTnLst>
                                    <p:set>
                                      <p:cBhvr>
                                        <p:cTn id="71" dur="1" fill="hold">
                                          <p:stCondLst>
                                            <p:cond delay="0"/>
                                          </p:stCondLst>
                                        </p:cTn>
                                        <p:tgtEl>
                                          <p:spTgt spid="81"/>
                                        </p:tgtEl>
                                        <p:attrNameLst>
                                          <p:attrName>style.visibility</p:attrName>
                                        </p:attrNameLst>
                                      </p:cBhvr>
                                      <p:to>
                                        <p:strVal val="visible"/>
                                      </p:to>
                                    </p:set>
                                    <p:animEffect transition="in" filter="wipe(right)">
                                      <p:cBhvr>
                                        <p:cTn id="72" dur="500"/>
                                        <p:tgtEl>
                                          <p:spTgt spid="81"/>
                                        </p:tgtEl>
                                      </p:cBhvr>
                                    </p:animEffect>
                                  </p:childTnLst>
                                </p:cTn>
                              </p:par>
                              <p:par>
                                <p:cTn id="73" presetID="22" presetClass="entr" presetSubtype="2" fill="hold" nodeType="withEffect">
                                  <p:stCondLst>
                                    <p:cond delay="0"/>
                                  </p:stCondLst>
                                  <p:childTnLst>
                                    <p:set>
                                      <p:cBhvr>
                                        <p:cTn id="74" dur="1" fill="hold">
                                          <p:stCondLst>
                                            <p:cond delay="0"/>
                                          </p:stCondLst>
                                        </p:cTn>
                                        <p:tgtEl>
                                          <p:spTgt spid="80"/>
                                        </p:tgtEl>
                                        <p:attrNameLst>
                                          <p:attrName>style.visibility</p:attrName>
                                        </p:attrNameLst>
                                      </p:cBhvr>
                                      <p:to>
                                        <p:strVal val="visible"/>
                                      </p:to>
                                    </p:set>
                                    <p:animEffect transition="in" filter="wipe(right)">
                                      <p:cBhvr>
                                        <p:cTn id="75" dur="500"/>
                                        <p:tgtEl>
                                          <p:spTgt spid="80"/>
                                        </p:tgtEl>
                                      </p:cBhvr>
                                    </p:animEffect>
                                  </p:childTnLst>
                                </p:cTn>
                              </p:par>
                              <p:par>
                                <p:cTn id="76" presetID="22" presetClass="entr" presetSubtype="2" fill="hold"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wipe(right)">
                                      <p:cBhvr>
                                        <p:cTn id="78" dur="500"/>
                                        <p:tgtEl>
                                          <p:spTgt spid="79"/>
                                        </p:tgtEl>
                                      </p:cBhvr>
                                    </p:animEffect>
                                  </p:childTnLst>
                                </p:cTn>
                              </p:par>
                              <p:par>
                                <p:cTn id="79" presetID="1"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par>
                                <p:cTn id="86" presetID="1" presetClass="entr" presetSubtype="0" fill="hold" nodeType="withEffect">
                                  <p:stCondLst>
                                    <p:cond delay="0"/>
                                  </p:stCondLst>
                                  <p:childTnLst>
                                    <p:set>
                                      <p:cBhvr>
                                        <p:cTn id="87" dur="1" fill="hold">
                                          <p:stCondLst>
                                            <p:cond delay="0"/>
                                          </p:stCondLst>
                                        </p:cTn>
                                        <p:tgtEl>
                                          <p:spTgt spid="19"/>
                                        </p:tgtEl>
                                        <p:attrNameLst>
                                          <p:attrName>style.visibility</p:attrName>
                                        </p:attrNameLst>
                                      </p:cBhvr>
                                      <p:to>
                                        <p:strVal val="visible"/>
                                      </p:to>
                                    </p:set>
                                  </p:childTnLst>
                                </p:cTn>
                              </p:par>
                              <p:par>
                                <p:cTn id="88" presetID="3" presetClass="emph" presetSubtype="2" fill="hold" grpId="0" nodeType="withEffect">
                                  <p:stCondLst>
                                    <p:cond delay="0"/>
                                  </p:stCondLst>
                                  <p:iterate type="lt">
                                    <p:tmPct val="0"/>
                                  </p:iterate>
                                  <p:childTnLst>
                                    <p:animClr clrSpc="rgb" dir="cw">
                                      <p:cBhvr override="childStyle">
                                        <p:cTn id="89" dur="2000" fill="hold"/>
                                        <p:tgtEl>
                                          <p:spTgt spid="67"/>
                                        </p:tgtEl>
                                        <p:attrNameLst>
                                          <p:attrName>style.color</p:attrName>
                                        </p:attrNameLst>
                                      </p:cBhvr>
                                      <p:to>
                                        <a:srgbClr val="538135"/>
                                      </p:to>
                                    </p:animClr>
                                  </p:childTnLst>
                                </p:cTn>
                              </p:par>
                              <p:par>
                                <p:cTn id="90" presetID="18" presetClass="emph" presetSubtype="0" fill="hold" grpId="1" nodeType="withEffect">
                                  <p:stCondLst>
                                    <p:cond delay="0"/>
                                  </p:stCondLst>
                                  <p:iterate type="lt">
                                    <p:tmPct val="4000"/>
                                  </p:iterate>
                                  <p:childTnLst>
                                    <p:set>
                                      <p:cBhvr override="childStyle">
                                        <p:cTn id="91" dur="500" fill="hold"/>
                                        <p:tgtEl>
                                          <p:spTgt spid="67"/>
                                        </p:tgtEl>
                                        <p:attrNameLst>
                                          <p:attrName>style.textDecorationUnderline</p:attrName>
                                        </p:attrNameLst>
                                      </p:cBhvr>
                                      <p:to>
                                        <p:strVal val="true"/>
                                      </p:to>
                                    </p:set>
                                  </p:childTnLst>
                                </p:cTn>
                              </p:par>
                              <p:par>
                                <p:cTn id="92" presetID="15" presetClass="emph" presetSubtype="0" grpId="2" nodeType="withEffect">
                                  <p:stCondLst>
                                    <p:cond delay="0"/>
                                  </p:stCondLst>
                                  <p:endCondLst>
                                    <p:cond evt="onNext" delay="0">
                                      <p:tgtEl>
                                        <p:sldTgt/>
                                      </p:tgtEl>
                                    </p:cond>
                                  </p:endCondLst>
                                  <p:iterate type="lt">
                                    <p:tmAbs val="25"/>
                                  </p:iterate>
                                  <p:childTnLst>
                                    <p:set>
                                      <p:cBhvr override="childStyle">
                                        <p:cTn id="93" dur="indefinite"/>
                                        <p:tgtEl>
                                          <p:spTgt spid="67"/>
                                        </p:tgtEl>
                                        <p:attrNameLst>
                                          <p:attrName>style.fontWeight</p:attrName>
                                        </p:attrNameLst>
                                      </p:cBhvr>
                                      <p:to>
                                        <p:strVal val="bold"/>
                                      </p:to>
                                    </p:set>
                                  </p:childTnLst>
                                </p:cTn>
                              </p:par>
                              <p:par>
                                <p:cTn id="94" presetID="9" presetClass="entr" presetSubtype="0" fill="hold" grpId="0" nodeType="withEffect">
                                  <p:stCondLst>
                                    <p:cond delay="0"/>
                                  </p:stCondLst>
                                  <p:childTnLst>
                                    <p:set>
                                      <p:cBhvr>
                                        <p:cTn id="95" dur="1" fill="hold">
                                          <p:stCondLst>
                                            <p:cond delay="0"/>
                                          </p:stCondLst>
                                        </p:cTn>
                                        <p:tgtEl>
                                          <p:spTgt spid="106"/>
                                        </p:tgtEl>
                                        <p:attrNameLst>
                                          <p:attrName>style.visibility</p:attrName>
                                        </p:attrNameLst>
                                      </p:cBhvr>
                                      <p:to>
                                        <p:strVal val="visible"/>
                                      </p:to>
                                    </p:set>
                                    <p:animEffect transition="in" filter="dissolve">
                                      <p:cBhvr>
                                        <p:cTn id="96" dur="500"/>
                                        <p:tgtEl>
                                          <p:spTgt spid="106"/>
                                        </p:tgtEl>
                                      </p:cBhvr>
                                    </p:animEffect>
                                  </p:childTnLst>
                                </p:cTn>
                              </p:par>
                              <p:par>
                                <p:cTn id="97" presetID="9" presetClass="entr" presetSubtype="0" fill="hold" nodeType="withEffect">
                                  <p:stCondLst>
                                    <p:cond delay="0"/>
                                  </p:stCondLst>
                                  <p:childTnLst>
                                    <p:set>
                                      <p:cBhvr>
                                        <p:cTn id="98" dur="1" fill="hold">
                                          <p:stCondLst>
                                            <p:cond delay="0"/>
                                          </p:stCondLst>
                                        </p:cTn>
                                        <p:tgtEl>
                                          <p:spTgt spid="108"/>
                                        </p:tgtEl>
                                        <p:attrNameLst>
                                          <p:attrName>style.visibility</p:attrName>
                                        </p:attrNameLst>
                                      </p:cBhvr>
                                      <p:to>
                                        <p:strVal val="visible"/>
                                      </p:to>
                                    </p:set>
                                    <p:animEffect transition="in" filter="dissolve">
                                      <p:cBhvr>
                                        <p:cTn id="99" dur="500"/>
                                        <p:tgtEl>
                                          <p:spTgt spid="108"/>
                                        </p:tgtEl>
                                      </p:cBhvr>
                                    </p:animEffect>
                                  </p:childTnLst>
                                </p:cTn>
                              </p:par>
                              <p:par>
                                <p:cTn id="100" presetID="12" presetClass="entr" presetSubtype="2" fill="hold" grpId="0" nodeType="withEffect">
                                  <p:stCondLst>
                                    <p:cond delay="0"/>
                                  </p:stCondLst>
                                  <p:childTnLst>
                                    <p:set>
                                      <p:cBhvr>
                                        <p:cTn id="101" dur="1" fill="hold">
                                          <p:stCondLst>
                                            <p:cond delay="0"/>
                                          </p:stCondLst>
                                        </p:cTn>
                                        <p:tgtEl>
                                          <p:spTgt spid="107"/>
                                        </p:tgtEl>
                                        <p:attrNameLst>
                                          <p:attrName>style.visibility</p:attrName>
                                        </p:attrNameLst>
                                      </p:cBhvr>
                                      <p:to>
                                        <p:strVal val="visible"/>
                                      </p:to>
                                    </p:set>
                                    <p:animEffect transition="in" filter="slide(fromRight)">
                                      <p:cBhvr>
                                        <p:cTn id="102" dur="300"/>
                                        <p:tgtEl>
                                          <p:spTgt spid="107"/>
                                        </p:tgtEl>
                                      </p:cBhvr>
                                    </p:animEffect>
                                  </p:childTnLst>
                                </p:cTn>
                              </p:par>
                              <p:par>
                                <p:cTn id="103" presetID="10" presetClass="exit" presetSubtype="0" fill="hold" grpId="1" nodeType="withEffect">
                                  <p:stCondLst>
                                    <p:cond delay="0"/>
                                  </p:stCondLst>
                                  <p:childTnLst>
                                    <p:animEffect transition="out" filter="fade">
                                      <p:cBhvr>
                                        <p:cTn id="104" dur="500"/>
                                        <p:tgtEl>
                                          <p:spTgt spid="105"/>
                                        </p:tgtEl>
                                      </p:cBhvr>
                                    </p:animEffect>
                                    <p:set>
                                      <p:cBhvr>
                                        <p:cTn id="105" dur="1" fill="hold">
                                          <p:stCondLst>
                                            <p:cond delay="499"/>
                                          </p:stCondLst>
                                        </p:cTn>
                                        <p:tgtEl>
                                          <p:spTgt spid="105"/>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96"/>
                                        </p:tgtEl>
                                      </p:cBhvr>
                                    </p:animEffect>
                                    <p:set>
                                      <p:cBhvr>
                                        <p:cTn id="108" dur="1" fill="hold">
                                          <p:stCondLst>
                                            <p:cond delay="499"/>
                                          </p:stCondLst>
                                        </p:cTn>
                                        <p:tgtEl>
                                          <p:spTgt spid="96"/>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84"/>
                                        </p:tgtEl>
                                      </p:cBhvr>
                                    </p:animEffect>
                                    <p:set>
                                      <p:cBhvr>
                                        <p:cTn id="111" dur="1" fill="hold">
                                          <p:stCondLst>
                                            <p:cond delay="499"/>
                                          </p:stCondLst>
                                        </p:cTn>
                                        <p:tgtEl>
                                          <p:spTgt spid="84"/>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76"/>
                                        </p:tgtEl>
                                      </p:cBhvr>
                                    </p:animEffect>
                                    <p:set>
                                      <p:cBhvr>
                                        <p:cTn id="114" dur="1" fill="hold">
                                          <p:stCondLst>
                                            <p:cond delay="499"/>
                                          </p:stCondLst>
                                        </p:cTn>
                                        <p:tgtEl>
                                          <p:spTgt spid="76"/>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77"/>
                                        </p:tgtEl>
                                      </p:cBhvr>
                                    </p:animEffect>
                                    <p:set>
                                      <p:cBhvr>
                                        <p:cTn id="117" dur="1" fill="hold">
                                          <p:stCondLst>
                                            <p:cond delay="499"/>
                                          </p:stCondLst>
                                        </p:cTn>
                                        <p:tgtEl>
                                          <p:spTgt spid="77"/>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78"/>
                                        </p:tgtEl>
                                      </p:cBhvr>
                                    </p:animEffect>
                                    <p:set>
                                      <p:cBhvr>
                                        <p:cTn id="120" dur="1" fill="hold">
                                          <p:stCondLst>
                                            <p:cond delay="499"/>
                                          </p:stCondLst>
                                        </p:cTn>
                                        <p:tgtEl>
                                          <p:spTgt spid="78"/>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82"/>
                                        </p:tgtEl>
                                      </p:cBhvr>
                                    </p:animEffect>
                                    <p:set>
                                      <p:cBhvr>
                                        <p:cTn id="123" dur="1" fill="hold">
                                          <p:stCondLst>
                                            <p:cond delay="499"/>
                                          </p:stCondLst>
                                        </p:cTn>
                                        <p:tgtEl>
                                          <p:spTgt spid="82"/>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83"/>
                                        </p:tgtEl>
                                      </p:cBhvr>
                                    </p:animEffect>
                                    <p:set>
                                      <p:cBhvr>
                                        <p:cTn id="126" dur="1" fill="hold">
                                          <p:stCondLst>
                                            <p:cond delay="499"/>
                                          </p:stCondLst>
                                        </p:cTn>
                                        <p:tgtEl>
                                          <p:spTgt spid="83"/>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75"/>
                                        </p:tgtEl>
                                      </p:cBhvr>
                                    </p:animEffect>
                                    <p:set>
                                      <p:cBhvr>
                                        <p:cTn id="129" dur="1" fill="hold">
                                          <p:stCondLst>
                                            <p:cond delay="499"/>
                                          </p:stCondLst>
                                        </p:cTn>
                                        <p:tgtEl>
                                          <p:spTgt spid="75"/>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95"/>
                                        </p:tgtEl>
                                      </p:cBhvr>
                                    </p:animEffect>
                                    <p:set>
                                      <p:cBhvr>
                                        <p:cTn id="132" dur="1" fill="hold">
                                          <p:stCondLst>
                                            <p:cond delay="499"/>
                                          </p:stCondLst>
                                        </p:cTn>
                                        <p:tgtEl>
                                          <p:spTgt spid="95"/>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94"/>
                                        </p:tgtEl>
                                      </p:cBhvr>
                                    </p:animEffect>
                                    <p:set>
                                      <p:cBhvr>
                                        <p:cTn id="135" dur="1" fill="hold">
                                          <p:stCondLst>
                                            <p:cond delay="499"/>
                                          </p:stCondLst>
                                        </p:cTn>
                                        <p:tgtEl>
                                          <p:spTgt spid="94"/>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500"/>
                                        <p:tgtEl>
                                          <p:spTgt spid="81"/>
                                        </p:tgtEl>
                                      </p:cBhvr>
                                    </p:animEffect>
                                    <p:set>
                                      <p:cBhvr>
                                        <p:cTn id="138" dur="1" fill="hold">
                                          <p:stCondLst>
                                            <p:cond delay="499"/>
                                          </p:stCondLst>
                                        </p:cTn>
                                        <p:tgtEl>
                                          <p:spTgt spid="81"/>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80"/>
                                        </p:tgtEl>
                                      </p:cBhvr>
                                    </p:animEffect>
                                    <p:set>
                                      <p:cBhvr>
                                        <p:cTn id="141" dur="1" fill="hold">
                                          <p:stCondLst>
                                            <p:cond delay="499"/>
                                          </p:stCondLst>
                                        </p:cTn>
                                        <p:tgtEl>
                                          <p:spTgt spid="80"/>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79"/>
                                        </p:tgtEl>
                                      </p:cBhvr>
                                    </p:animEffect>
                                    <p:set>
                                      <p:cBhvr>
                                        <p:cTn id="144" dur="1" fill="hold">
                                          <p:stCondLst>
                                            <p:cond delay="499"/>
                                          </p:stCondLst>
                                        </p:cTn>
                                        <p:tgtEl>
                                          <p:spTgt spid="79"/>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8" presetClass="exit" presetSubtype="16" fill="hold" grpId="1" nodeType="clickEffect">
                                  <p:stCondLst>
                                    <p:cond delay="0"/>
                                  </p:stCondLst>
                                  <p:childTnLst>
                                    <p:animEffect transition="out" filter="diamond(in)">
                                      <p:cBhvr>
                                        <p:cTn id="148" dur="500"/>
                                        <p:tgtEl>
                                          <p:spTgt spid="106"/>
                                        </p:tgtEl>
                                      </p:cBhvr>
                                    </p:animEffect>
                                    <p:set>
                                      <p:cBhvr>
                                        <p:cTn id="149" dur="1" fill="hold">
                                          <p:stCondLst>
                                            <p:cond delay="499"/>
                                          </p:stCondLst>
                                        </p:cTn>
                                        <p:tgtEl>
                                          <p:spTgt spid="106"/>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108"/>
                                        </p:tgtEl>
                                        <p:attrNameLst>
                                          <p:attrName>style.visibility</p:attrName>
                                        </p:attrNameLst>
                                      </p:cBhvr>
                                      <p:to>
                                        <p:strVal val="hidden"/>
                                      </p:to>
                                    </p:set>
                                  </p:childTnLst>
                                </p:cTn>
                              </p:par>
                              <p:par>
                                <p:cTn id="152" presetID="1" presetClass="exit" presetSubtype="0" fill="hold" grpId="1" nodeType="withEffect">
                                  <p:stCondLst>
                                    <p:cond delay="0"/>
                                  </p:stCondLst>
                                  <p:childTnLst>
                                    <p:set>
                                      <p:cBhvr>
                                        <p:cTn id="153" dur="1" fill="hold">
                                          <p:stCondLst>
                                            <p:cond delay="0"/>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build="p"/>
      <p:bldP spid="63" grpId="1" build="p"/>
      <p:bldP spid="63" grpId="2" build="p"/>
      <p:bldP spid="66" grpId="0"/>
      <p:bldP spid="66" grpId="1"/>
      <p:bldP spid="66" grpId="2"/>
      <p:bldP spid="67" grpId="0"/>
      <p:bldP spid="67" grpId="1"/>
      <p:bldP spid="67" grpId="2"/>
      <p:bldP spid="68" grpId="0" animBg="1"/>
      <p:bldP spid="15" grpId="0"/>
      <p:bldP spid="16" grpId="0"/>
      <p:bldP spid="17" grpId="0"/>
      <p:bldP spid="105" grpId="0"/>
      <p:bldP spid="105" grpId="1"/>
      <p:bldP spid="70" grpId="0" animBg="1"/>
      <p:bldP spid="106" grpId="0" animBg="1"/>
      <p:bldP spid="106" grpId="1" animBg="1"/>
      <p:bldP spid="107" grpId="0"/>
      <p:bldP spid="107" grpId="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5145442" y="5975902"/>
            <a:ext cx="3816424" cy="1764196"/>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3" descr="C:\Users\João\Desktop\IDPASC Higgs\Untitled.png"/>
          <p:cNvPicPr>
            <a:picLocks noChangeAspect="1" noChangeArrowheads="1"/>
          </p:cNvPicPr>
          <p:nvPr/>
        </p:nvPicPr>
        <p:blipFill>
          <a:blip r:embed="rId3" cstate="print"/>
          <a:srcRect/>
          <a:stretch>
            <a:fillRect/>
          </a:stretch>
        </p:blipFill>
        <p:spPr bwMode="auto">
          <a:xfrm>
            <a:off x="251520" y="1484784"/>
            <a:ext cx="3312368" cy="2465724"/>
          </a:xfrm>
          <a:prstGeom prst="rect">
            <a:avLst/>
          </a:prstGeom>
          <a:noFill/>
        </p:spPr>
      </p:pic>
      <p:sp>
        <p:nvSpPr>
          <p:cNvPr id="54" name="TextBox 53"/>
          <p:cNvSpPr txBox="1"/>
          <p:nvPr/>
        </p:nvSpPr>
        <p:spPr>
          <a:xfrm>
            <a:off x="1223628" y="1440069"/>
            <a:ext cx="2916324" cy="338554"/>
          </a:xfrm>
          <a:prstGeom prst="rect">
            <a:avLst/>
          </a:prstGeom>
          <a:noFill/>
        </p:spPr>
        <p:txBody>
          <a:bodyPr wrap="square" rtlCol="0">
            <a:spAutoFit/>
          </a:bodyPr>
          <a:lstStyle/>
          <a:p>
            <a:pPr indent="179388">
              <a:buClr>
                <a:srgbClr val="254159"/>
              </a:buClr>
              <a:buSzPct val="75000"/>
              <a:buBlip>
                <a:blip r:embed="rId4"/>
              </a:buBlip>
            </a:pPr>
            <a:r>
              <a:rPr lang="en-GB" sz="1600" b="1" dirty="0" smtClean="0">
                <a:solidFill>
                  <a:schemeClr val="tx2">
                    <a:lumMod val="50000"/>
                  </a:schemeClr>
                </a:solidFill>
              </a:rPr>
              <a:t>We generate the air showers</a:t>
            </a:r>
          </a:p>
        </p:txBody>
      </p:sp>
      <p:sp>
        <p:nvSpPr>
          <p:cNvPr id="55" name="Left Arrow 54"/>
          <p:cNvSpPr/>
          <p:nvPr/>
        </p:nvSpPr>
        <p:spPr>
          <a:xfrm flipH="1">
            <a:off x="3599892" y="2240868"/>
            <a:ext cx="1944216" cy="144016"/>
          </a:xfrm>
          <a:prstGeom prst="leftArrow">
            <a:avLst/>
          </a:prstGeom>
          <a:solidFill>
            <a:srgbClr val="25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p:cNvSpPr txBox="1"/>
          <p:nvPr/>
        </p:nvSpPr>
        <p:spPr>
          <a:xfrm>
            <a:off x="3599892" y="1736812"/>
            <a:ext cx="2880320" cy="584775"/>
          </a:xfrm>
          <a:prstGeom prst="rect">
            <a:avLst/>
          </a:prstGeom>
          <a:noFill/>
        </p:spPr>
        <p:txBody>
          <a:bodyPr wrap="square" rtlCol="0">
            <a:spAutoFit/>
          </a:bodyPr>
          <a:lstStyle/>
          <a:p>
            <a:r>
              <a:rPr lang="en-GB" sz="1600" dirty="0" smtClean="0">
                <a:solidFill>
                  <a:schemeClr val="tx2">
                    <a:lumMod val="50000"/>
                  </a:schemeClr>
                </a:solidFill>
              </a:rPr>
              <a:t>All information</a:t>
            </a:r>
            <a:br>
              <a:rPr lang="en-GB" sz="1600" dirty="0" smtClean="0">
                <a:solidFill>
                  <a:schemeClr val="tx2">
                    <a:lumMod val="50000"/>
                  </a:schemeClr>
                </a:solidFill>
              </a:rPr>
            </a:br>
            <a:r>
              <a:rPr lang="en-GB" sz="1600" dirty="0" smtClean="0">
                <a:solidFill>
                  <a:schemeClr val="tx2">
                    <a:lumMod val="50000"/>
                  </a:schemeClr>
                </a:solidFill>
              </a:rPr>
              <a:t>is projected into a line</a:t>
            </a:r>
            <a:endParaRPr lang="en-GB" sz="1600" dirty="0">
              <a:solidFill>
                <a:schemeClr val="tx2">
                  <a:lumMod val="50000"/>
                </a:schemeClr>
              </a:solidFill>
            </a:endParaRPr>
          </a:p>
        </p:txBody>
      </p:sp>
      <p:pic>
        <p:nvPicPr>
          <p:cNvPr id="57" name="Picture 56" descr="C:\Users\João\Desktop\Thesis\Thesis\Mathematic\GHex.jpg"/>
          <p:cNvPicPr>
            <a:picLocks noChangeAspect="1" noChangeArrowheads="1"/>
          </p:cNvPicPr>
          <p:nvPr/>
        </p:nvPicPr>
        <p:blipFill>
          <a:blip r:embed="rId5" cstate="print"/>
          <a:srcRect/>
          <a:stretch>
            <a:fillRect/>
          </a:stretch>
        </p:blipFill>
        <p:spPr bwMode="auto">
          <a:xfrm rot="2632920">
            <a:off x="5871451" y="1001439"/>
            <a:ext cx="3753417" cy="2144810"/>
          </a:xfrm>
          <a:prstGeom prst="rect">
            <a:avLst/>
          </a:prstGeom>
          <a:noFill/>
          <a:effectLst>
            <a:outerShdw blurRad="368300" dir="15480000" kx="-1200000" algn="bl" rotWithShape="0">
              <a:prstClr val="black">
                <a:alpha val="32000"/>
              </a:prstClr>
            </a:outerShdw>
          </a:effectLst>
        </p:spPr>
      </p:pic>
      <p:sp>
        <p:nvSpPr>
          <p:cNvPr id="58" name="TextBox 57"/>
          <p:cNvSpPr txBox="1"/>
          <p:nvPr/>
        </p:nvSpPr>
        <p:spPr>
          <a:xfrm>
            <a:off x="-4752601" y="6128321"/>
            <a:ext cx="3168352" cy="1323439"/>
          </a:xfrm>
          <a:prstGeom prst="rect">
            <a:avLst/>
          </a:prstGeom>
          <a:noFill/>
        </p:spPr>
        <p:txBody>
          <a:bodyPr wrap="square" rtlCol="0">
            <a:spAutoFit/>
          </a:bodyPr>
          <a:lstStyle/>
          <a:p>
            <a:pPr indent="179388">
              <a:buClr>
                <a:srgbClr val="254159"/>
              </a:buClr>
              <a:buSzPct val="75000"/>
              <a:buBlip>
                <a:blip r:embed="rId4"/>
              </a:buBlip>
            </a:pPr>
            <a:r>
              <a:rPr lang="en-GB" sz="1600" dirty="0" smtClean="0">
                <a:solidFill>
                  <a:schemeClr val="tx2">
                    <a:lumMod val="50000"/>
                  </a:schemeClr>
                </a:solidFill>
              </a:rPr>
              <a:t>To study interesting lateral  information we need to  have a </a:t>
            </a:r>
            <a:r>
              <a:rPr lang="en-GB" sz="1600" u="sng" dirty="0" smtClean="0">
                <a:solidFill>
                  <a:schemeClr val="tx2">
                    <a:lumMod val="50000"/>
                  </a:schemeClr>
                </a:solidFill>
              </a:rPr>
              <a:t>3D simulation</a:t>
            </a:r>
            <a:r>
              <a:rPr lang="en-GB" sz="1600" dirty="0" smtClean="0">
                <a:solidFill>
                  <a:schemeClr val="tx2">
                    <a:lumMod val="50000"/>
                  </a:schemeClr>
                </a:solidFill>
              </a:rPr>
              <a:t>, instead of  having the information projected into a line</a:t>
            </a:r>
            <a:br>
              <a:rPr lang="en-GB" sz="1600" dirty="0" smtClean="0">
                <a:solidFill>
                  <a:schemeClr val="tx2">
                    <a:lumMod val="50000"/>
                  </a:schemeClr>
                </a:solidFill>
              </a:rPr>
            </a:br>
            <a:r>
              <a:rPr lang="en-GB" sz="1600" dirty="0" smtClean="0">
                <a:solidFill>
                  <a:schemeClr val="tx2">
                    <a:lumMod val="50000"/>
                  </a:schemeClr>
                </a:solidFill>
              </a:rPr>
              <a:t>( </a:t>
            </a:r>
            <a:r>
              <a:rPr lang="en-GB" sz="1600" u="sng" dirty="0" smtClean="0">
                <a:solidFill>
                  <a:schemeClr val="tx2">
                    <a:lumMod val="50000"/>
                  </a:schemeClr>
                </a:solidFill>
              </a:rPr>
              <a:t>at the generator level</a:t>
            </a:r>
            <a:r>
              <a:rPr lang="en-GB" sz="1600" dirty="0" smtClean="0">
                <a:solidFill>
                  <a:schemeClr val="tx2">
                    <a:lumMod val="50000"/>
                  </a:schemeClr>
                </a:solidFill>
              </a:rPr>
              <a:t>)</a:t>
            </a:r>
          </a:p>
        </p:txBody>
      </p:sp>
      <p:sp>
        <p:nvSpPr>
          <p:cNvPr id="59" name="Left Arrow 58"/>
          <p:cNvSpPr/>
          <p:nvPr/>
        </p:nvSpPr>
        <p:spPr>
          <a:xfrm rot="2649850" flipH="1">
            <a:off x="5521781" y="2774733"/>
            <a:ext cx="2939565" cy="156405"/>
          </a:xfrm>
          <a:prstGeom prst="leftArrow">
            <a:avLst/>
          </a:prstGeom>
          <a:solidFill>
            <a:srgbClr val="25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0" name="Group 59"/>
          <p:cNvGrpSpPr/>
          <p:nvPr/>
        </p:nvGrpSpPr>
        <p:grpSpPr>
          <a:xfrm rot="18030099">
            <a:off x="913355" y="1571994"/>
            <a:ext cx="2012354" cy="2435664"/>
            <a:chOff x="-72845" y="1706039"/>
            <a:chExt cx="3005337" cy="3637526"/>
          </a:xfrm>
        </p:grpSpPr>
        <p:sp>
          <p:nvSpPr>
            <p:cNvPr id="61" name="Teardrop 60"/>
            <p:cNvSpPr/>
            <p:nvPr/>
          </p:nvSpPr>
          <p:spPr>
            <a:xfrm rot="19570474">
              <a:off x="41122" y="3601073"/>
              <a:ext cx="2052228" cy="1742492"/>
            </a:xfrm>
            <a:prstGeom prst="teardrop">
              <a:avLst>
                <a:gd name="adj" fmla="val 200000"/>
              </a:avLst>
            </a:prstGeom>
            <a:gradFill flip="none" rotWithShape="1">
              <a:gsLst>
                <a:gs pos="0">
                  <a:srgbClr val="540000">
                    <a:alpha val="77000"/>
                  </a:srgbClr>
                </a:gs>
                <a:gs pos="68000">
                  <a:schemeClr val="accent6">
                    <a:lumMod val="50000"/>
                    <a:alpha val="25000"/>
                  </a:schemeClr>
                </a:gs>
              </a:gsLst>
              <a:lin ang="8100000" scaled="1"/>
              <a:tileRect/>
            </a:gra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3"/>
            <p:cNvPicPr>
              <a:picLocks noChangeAspect="1" noChangeArrowheads="1"/>
            </p:cNvPicPr>
            <p:nvPr/>
          </p:nvPicPr>
          <p:blipFill>
            <a:blip r:embed="rId6" cstate="print">
              <a:clrChange>
                <a:clrFrom>
                  <a:srgbClr val="FFFFFF"/>
                </a:clrFrom>
                <a:clrTo>
                  <a:srgbClr val="FFFFFF">
                    <a:alpha val="0"/>
                  </a:srgbClr>
                </a:clrTo>
              </a:clrChange>
              <a:duotone>
                <a:prstClr val="black"/>
                <a:schemeClr val="accent5">
                  <a:tint val="45000"/>
                  <a:satMod val="400000"/>
                </a:schemeClr>
              </a:duotone>
            </a:blip>
            <a:srcRect/>
            <a:stretch>
              <a:fillRect/>
            </a:stretch>
          </p:blipFill>
          <p:spPr bwMode="auto">
            <a:xfrm rot="20612892">
              <a:off x="-72845" y="1706039"/>
              <a:ext cx="3005337" cy="2379543"/>
            </a:xfrm>
            <a:prstGeom prst="rect">
              <a:avLst/>
            </a:prstGeom>
            <a:noFill/>
            <a:ln w="9525">
              <a:noFill/>
              <a:miter lim="800000"/>
              <a:headEnd/>
              <a:tailEnd/>
            </a:ln>
          </p:spPr>
        </p:pic>
        <p:sp>
          <p:nvSpPr>
            <p:cNvPr id="63" name="Teardrop 62"/>
            <p:cNvSpPr/>
            <p:nvPr/>
          </p:nvSpPr>
          <p:spPr>
            <a:xfrm rot="19760005">
              <a:off x="587154" y="3041746"/>
              <a:ext cx="1263199" cy="1072549"/>
            </a:xfrm>
            <a:prstGeom prst="teardrop">
              <a:avLst>
                <a:gd name="adj" fmla="val 200000"/>
              </a:avLst>
            </a:prstGeom>
            <a:gradFill flip="none" rotWithShape="1">
              <a:gsLst>
                <a:gs pos="0">
                  <a:schemeClr val="tx2">
                    <a:lumMod val="50000"/>
                    <a:alpha val="90000"/>
                  </a:schemeClr>
                </a:gs>
                <a:gs pos="68000">
                  <a:schemeClr val="accent1">
                    <a:lumMod val="75000"/>
                    <a:alpha val="35000"/>
                  </a:schemeClr>
                </a:gs>
              </a:gsLst>
              <a:lin ang="8100000" scaled="1"/>
              <a:tileRect/>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4" name="Picture 2" descr="C:\Users\João\Documents\Phd\seminarios\imagens\trafix14prhme.gif"/>
          <p:cNvPicPr>
            <a:picLocks noChangeAspect="1" noChangeArrowheads="1" noCrop="1"/>
          </p:cNvPicPr>
          <p:nvPr/>
        </p:nvPicPr>
        <p:blipFill>
          <a:blip r:embed="rId7" cstate="print"/>
          <a:srcRect/>
          <a:stretch>
            <a:fillRect/>
          </a:stretch>
        </p:blipFill>
        <p:spPr bwMode="auto">
          <a:xfrm>
            <a:off x="5234732" y="3789040"/>
            <a:ext cx="2649636" cy="2775382"/>
          </a:xfrm>
          <a:prstGeom prst="rect">
            <a:avLst/>
          </a:prstGeom>
          <a:noFill/>
        </p:spPr>
      </p:pic>
      <p:pic>
        <p:nvPicPr>
          <p:cNvPr id="65" name="Picture 3" descr="C:\Users\João\Documents\LIP\GAPnote\Images\SkyBins.png"/>
          <p:cNvPicPr>
            <a:picLocks noChangeAspect="1" noChangeArrowheads="1"/>
          </p:cNvPicPr>
          <p:nvPr/>
        </p:nvPicPr>
        <p:blipFill>
          <a:blip r:embed="rId8" cstate="print">
            <a:clrChange>
              <a:clrFrom>
                <a:srgbClr val="FFFFFF"/>
              </a:clrFrom>
              <a:clrTo>
                <a:srgbClr val="FFFFFF">
                  <a:alpha val="0"/>
                </a:srgbClr>
              </a:clrTo>
            </a:clrChange>
          </a:blip>
          <a:stretch>
            <a:fillRect/>
          </a:stretch>
        </p:blipFill>
        <p:spPr bwMode="auto">
          <a:xfrm>
            <a:off x="5702784" y="4617132"/>
            <a:ext cx="1744921" cy="1352024"/>
          </a:xfrm>
          <a:prstGeom prst="rect">
            <a:avLst/>
          </a:prstGeom>
          <a:noFill/>
          <a:ln>
            <a:noFill/>
          </a:ln>
          <a:effectLst>
            <a:outerShdw blurRad="38100" algn="tl" rotWithShape="0">
              <a:schemeClr val="bg1"/>
            </a:outerShdw>
          </a:effectLst>
        </p:spPr>
      </p:pic>
      <p:sp>
        <p:nvSpPr>
          <p:cNvPr id="66" name="Left Arrow 65"/>
          <p:cNvSpPr/>
          <p:nvPr/>
        </p:nvSpPr>
        <p:spPr>
          <a:xfrm rot="1356215" flipH="1">
            <a:off x="3866360" y="3784734"/>
            <a:ext cx="1556125" cy="180229"/>
          </a:xfrm>
          <a:prstGeom prst="leftArrow">
            <a:avLst/>
          </a:prstGeom>
          <a:solidFill>
            <a:srgbClr val="25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p:cNvSpPr txBox="1"/>
          <p:nvPr/>
        </p:nvSpPr>
        <p:spPr>
          <a:xfrm>
            <a:off x="4572000" y="3356992"/>
            <a:ext cx="1224136" cy="584775"/>
          </a:xfrm>
          <a:prstGeom prst="rect">
            <a:avLst/>
          </a:prstGeom>
          <a:noFill/>
        </p:spPr>
        <p:txBody>
          <a:bodyPr wrap="square" rtlCol="0">
            <a:spAutoFit/>
          </a:bodyPr>
          <a:lstStyle/>
          <a:p>
            <a:r>
              <a:rPr lang="en-GB" sz="1600" dirty="0" smtClean="0">
                <a:solidFill>
                  <a:schemeClr val="tx2">
                    <a:lumMod val="50000"/>
                  </a:schemeClr>
                </a:solidFill>
              </a:rPr>
              <a:t>Is Better</a:t>
            </a:r>
            <a:br>
              <a:rPr lang="en-GB" sz="1600" dirty="0" smtClean="0">
                <a:solidFill>
                  <a:schemeClr val="tx2">
                    <a:lumMod val="50000"/>
                  </a:schemeClr>
                </a:solidFill>
              </a:rPr>
            </a:br>
            <a:r>
              <a:rPr lang="en-GB" sz="1600" dirty="0" smtClean="0">
                <a:solidFill>
                  <a:schemeClr val="tx2">
                    <a:lumMod val="50000"/>
                  </a:schemeClr>
                </a:solidFill>
              </a:rPr>
              <a:t> to have </a:t>
            </a:r>
            <a:endParaRPr lang="en-GB" sz="1600" dirty="0">
              <a:solidFill>
                <a:schemeClr val="tx2">
                  <a:lumMod val="50000"/>
                </a:schemeClr>
              </a:solidFill>
            </a:endParaRPr>
          </a:p>
        </p:txBody>
      </p:sp>
      <p:sp>
        <p:nvSpPr>
          <p:cNvPr id="68" name="Rectangle 67"/>
          <p:cNvSpPr/>
          <p:nvPr/>
        </p:nvSpPr>
        <p:spPr>
          <a:xfrm>
            <a:off x="6192180" y="0"/>
            <a:ext cx="2951820" cy="726440"/>
          </a:xfrm>
          <a:prstGeom prst="rect">
            <a:avLst/>
          </a:prstGeom>
          <a:solidFill>
            <a:srgbClr val="00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5600531" y="2604773"/>
            <a:ext cx="1245480" cy="523220"/>
          </a:xfrm>
          <a:prstGeom prst="rect">
            <a:avLst/>
          </a:prstGeom>
          <a:noFill/>
        </p:spPr>
        <p:txBody>
          <a:bodyPr wrap="square" rtlCol="0">
            <a:spAutoFit/>
          </a:bodyPr>
          <a:lstStyle/>
          <a:p>
            <a:pPr algn="r"/>
            <a:r>
              <a:rPr lang="en-GB" sz="1400" dirty="0" smtClean="0">
                <a:solidFill>
                  <a:schemeClr val="tx2">
                    <a:lumMod val="50000"/>
                  </a:schemeClr>
                </a:solidFill>
              </a:rPr>
              <a:t>Longitudinal </a:t>
            </a:r>
            <a:br>
              <a:rPr lang="en-GB" sz="1400" dirty="0" smtClean="0">
                <a:solidFill>
                  <a:schemeClr val="tx2">
                    <a:lumMod val="50000"/>
                  </a:schemeClr>
                </a:solidFill>
              </a:rPr>
            </a:br>
            <a:r>
              <a:rPr lang="en-GB" sz="1400" dirty="0" smtClean="0">
                <a:solidFill>
                  <a:schemeClr val="tx2">
                    <a:lumMod val="50000"/>
                  </a:schemeClr>
                </a:solidFill>
              </a:rPr>
              <a:t>profiles</a:t>
            </a:r>
            <a:endParaRPr lang="en-GB" sz="1400" dirty="0">
              <a:solidFill>
                <a:schemeClr val="tx2">
                  <a:lumMod val="50000"/>
                </a:schemeClr>
              </a:solidFill>
            </a:endParaRPr>
          </a:p>
        </p:txBody>
      </p:sp>
      <p:sp>
        <p:nvSpPr>
          <p:cNvPr id="71" name="Slide Number Placeholder 70"/>
          <p:cNvSpPr>
            <a:spLocks noGrp="1"/>
          </p:cNvSpPr>
          <p:nvPr>
            <p:ph type="sldNum" sz="quarter" idx="12"/>
          </p:nvPr>
        </p:nvSpPr>
        <p:spPr/>
        <p:txBody>
          <a:bodyPr/>
          <a:lstStyle/>
          <a:p>
            <a:fld id="{8745C66F-FC7B-4C52-931F-EAABACA1CBDF}" type="slidenum">
              <a:rPr lang="en-US" smtClean="0"/>
              <a:pPr/>
              <a:t>86</a:t>
            </a:fld>
            <a:endParaRPr lang="en-US" dirty="0"/>
          </a:p>
        </p:txBody>
      </p:sp>
      <p:sp>
        <p:nvSpPr>
          <p:cNvPr id="2" name="Title 1"/>
          <p:cNvSpPr>
            <a:spLocks noGrp="1"/>
          </p:cNvSpPr>
          <p:nvPr>
            <p:ph type="title"/>
          </p:nvPr>
        </p:nvSpPr>
        <p:spPr/>
        <p:txBody>
          <a:bodyPr/>
          <a:lstStyle/>
          <a:p>
            <a:r>
              <a:rPr lang="en-US" dirty="0"/>
              <a:t>3D </a:t>
            </a:r>
            <a:r>
              <a:rPr lang="en-US" dirty="0" smtClean="0"/>
              <a:t>Simulation vs standard Offline simulation</a:t>
            </a:r>
            <a:endParaRPr lang="en-US" dirty="0"/>
          </a:p>
        </p:txBody>
      </p:sp>
      <p:sp>
        <p:nvSpPr>
          <p:cNvPr id="72" name="Rounded Rectangle 71"/>
          <p:cNvSpPr/>
          <p:nvPr/>
        </p:nvSpPr>
        <p:spPr>
          <a:xfrm>
            <a:off x="459423" y="4493245"/>
            <a:ext cx="4103688" cy="152990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a:buClr>
                <a:schemeClr val="bg1"/>
              </a:buClr>
              <a:buSzPct val="100000"/>
              <a:buFont typeface="Wingdings" panose="05000000000000000000" pitchFamily="2" charset="2"/>
              <a:buChar char="Ø"/>
            </a:pPr>
            <a:r>
              <a:rPr lang="en-GB" sz="1600" dirty="0" smtClean="0">
                <a:solidFill>
                  <a:schemeClr val="bg1"/>
                </a:solidFill>
              </a:rPr>
              <a:t>To study interesting lateral  information we need to  have a </a:t>
            </a:r>
            <a:r>
              <a:rPr lang="en-GB" sz="1600" u="sng" dirty="0" smtClean="0">
                <a:solidFill>
                  <a:schemeClr val="bg1"/>
                </a:solidFill>
              </a:rPr>
              <a:t>3D simulation</a:t>
            </a:r>
            <a:r>
              <a:rPr lang="en-GB" sz="1600" dirty="0" smtClean="0">
                <a:solidFill>
                  <a:schemeClr val="bg1"/>
                </a:solidFill>
              </a:rPr>
              <a:t>, instead of  having the information projected into a line</a:t>
            </a:r>
            <a:br>
              <a:rPr lang="en-GB" sz="1600" dirty="0" smtClean="0">
                <a:solidFill>
                  <a:schemeClr val="bg1"/>
                </a:solidFill>
              </a:rPr>
            </a:br>
            <a:r>
              <a:rPr lang="en-GB" sz="1600" dirty="0" smtClean="0">
                <a:solidFill>
                  <a:schemeClr val="bg1"/>
                </a:solidFill>
              </a:rPr>
              <a:t>( </a:t>
            </a:r>
            <a:r>
              <a:rPr lang="en-GB" sz="1600" u="sng" dirty="0" smtClean="0">
                <a:solidFill>
                  <a:schemeClr val="bg1"/>
                </a:solidFill>
              </a:rPr>
              <a:t>at the generator level</a:t>
            </a:r>
            <a:r>
              <a:rPr lang="en-GB" sz="1600" dirty="0" smtClean="0">
                <a:solidFill>
                  <a:schemeClr val="bg1"/>
                </a:solidFill>
              </a:rPr>
              <a:t>)</a:t>
            </a:r>
          </a:p>
        </p:txBody>
      </p:sp>
      <p:sp>
        <p:nvSpPr>
          <p:cNvPr id="73" name="Rectangle 72"/>
          <p:cNvSpPr/>
          <p:nvPr/>
        </p:nvSpPr>
        <p:spPr>
          <a:xfrm rot="18788485">
            <a:off x="3078700" y="2249509"/>
            <a:ext cx="625570" cy="1327030"/>
          </a:xfrm>
          <a:prstGeom prst="rect">
            <a:avLst/>
          </a:prstGeom>
          <a:gradFill flip="none" rotWithShape="1">
            <a:gsLst>
              <a:gs pos="0">
                <a:schemeClr val="bg1">
                  <a:alpha val="0"/>
                </a:schemeClr>
              </a:gs>
              <a:gs pos="22000">
                <a:schemeClr val="bg1">
                  <a:alpha val="67000"/>
                </a:schemeClr>
              </a:gs>
              <a:gs pos="4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565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slide(fromRight)">
                                      <p:cBhvr>
                                        <p:cTn id="13" dur="300"/>
                                        <p:tgtEl>
                                          <p:spTgt spid="55"/>
                                        </p:tgtEl>
                                      </p:cBhvr>
                                    </p:animEffect>
                                  </p:childTnLst>
                                </p:cTn>
                              </p:par>
                              <p:par>
                                <p:cTn id="14" presetID="12" presetClass="entr" presetSubtype="2" fill="hold" grpId="0" nodeType="withEffect">
                                  <p:stCondLst>
                                    <p:cond delay="500"/>
                                  </p:stCondLst>
                                  <p:childTnLst>
                                    <p:set>
                                      <p:cBhvr>
                                        <p:cTn id="15" dur="1" fill="hold">
                                          <p:stCondLst>
                                            <p:cond delay="0"/>
                                          </p:stCondLst>
                                        </p:cTn>
                                        <p:tgtEl>
                                          <p:spTgt spid="56"/>
                                        </p:tgtEl>
                                        <p:attrNameLst>
                                          <p:attrName>style.visibility</p:attrName>
                                        </p:attrNameLst>
                                      </p:cBhvr>
                                      <p:to>
                                        <p:strVal val="visible"/>
                                      </p:to>
                                    </p:set>
                                    <p:animEffect transition="in" filter="slide(fromRight)">
                                      <p:cBhvr>
                                        <p:cTn id="16" dur="300"/>
                                        <p:tgtEl>
                                          <p:spTgt spid="56"/>
                                        </p:tgtEl>
                                      </p:cBhvr>
                                    </p:animEffect>
                                  </p:childTnLst>
                                </p:cTn>
                              </p:par>
                              <p:par>
                                <p:cTn id="17" presetID="1"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2" presetClass="entr" presetSubtype="2"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slide(fromRight)">
                                      <p:cBhvr>
                                        <p:cTn id="21" dur="300"/>
                                        <p:tgtEl>
                                          <p:spTgt spid="59"/>
                                        </p:tgtEl>
                                      </p:cBhvr>
                                    </p:animEffect>
                                  </p:childTnLst>
                                </p:cTn>
                              </p:par>
                              <p:par>
                                <p:cTn id="22" presetID="12" presetClass="entr" presetSubtype="2" fill="hold" grpId="0"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slide(fromRight)">
                                      <p:cBhvr>
                                        <p:cTn id="24" dur="300"/>
                                        <p:tgtEl>
                                          <p:spTgt spid="6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up)">
                                      <p:cBhvr>
                                        <p:cTn id="29" dur="500"/>
                                        <p:tgtEl>
                                          <p:spTgt spid="60"/>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2" fill="hold" grpId="0" nodeType="click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slide(fromRight)">
                                      <p:cBhvr>
                                        <p:cTn id="34" dur="300"/>
                                        <p:tgtEl>
                                          <p:spTgt spid="66"/>
                                        </p:tgtEl>
                                      </p:cBhvr>
                                    </p:animEffect>
                                  </p:childTnLst>
                                </p:cTn>
                              </p:par>
                              <p:par>
                                <p:cTn id="35" presetID="22" presetClass="entr" presetSubtype="4"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down)">
                                      <p:cBhvr>
                                        <p:cTn id="37" dur="500"/>
                                        <p:tgtEl>
                                          <p:spTgt spid="65"/>
                                        </p:tgtEl>
                                      </p:cBhvr>
                                    </p:animEffect>
                                  </p:childTnLst>
                                </p:cTn>
                              </p:par>
                              <p:par>
                                <p:cTn id="38" presetID="1" presetClass="entr" presetSubtype="0"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childTnLst>
                                </p:cTn>
                              </p:par>
                              <p:par>
                                <p:cTn id="40" presetID="12" presetClass="entr" presetSubtype="2" fill="hold" grpId="0" nodeType="with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slide(fromRight)">
                                      <p:cBhvr>
                                        <p:cTn id="42" dur="300"/>
                                        <p:tgtEl>
                                          <p:spTgt spid="67"/>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dissolve">
                                      <p:cBhvr>
                                        <p:cTn id="45" dur="500"/>
                                        <p:tgtEl>
                                          <p:spTgt spid="58"/>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childTnLst>
                                </p:cTn>
                              </p:par>
                              <p:par>
                                <p:cTn id="48" presetID="10" presetClass="entr" presetSubtype="0" fill="hold" grpId="0"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p:bldP spid="55" grpId="0" animBg="1"/>
      <p:bldP spid="56" grpId="0"/>
      <p:bldP spid="58" grpId="0"/>
      <p:bldP spid="59" grpId="0" animBg="1"/>
      <p:bldP spid="66" grpId="0" animBg="1"/>
      <p:bldP spid="67" grpId="0"/>
      <p:bldP spid="69" grpId="0"/>
      <p:bldP spid="7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 name="Group 226"/>
          <p:cNvGrpSpPr/>
          <p:nvPr/>
        </p:nvGrpSpPr>
        <p:grpSpPr>
          <a:xfrm>
            <a:off x="1514791" y="3759973"/>
            <a:ext cx="3045360" cy="3010334"/>
            <a:chOff x="4024441" y="7607434"/>
            <a:chExt cx="3045360" cy="3010334"/>
          </a:xfrm>
        </p:grpSpPr>
        <p:grpSp>
          <p:nvGrpSpPr>
            <p:cNvPr id="212" name="Group 211"/>
            <p:cNvGrpSpPr/>
            <p:nvPr/>
          </p:nvGrpSpPr>
          <p:grpSpPr>
            <a:xfrm>
              <a:off x="4024441" y="7607434"/>
              <a:ext cx="3045360" cy="3010334"/>
              <a:chOff x="5613094" y="7206492"/>
              <a:chExt cx="3045360" cy="3010334"/>
            </a:xfrm>
          </p:grpSpPr>
          <p:grpSp>
            <p:nvGrpSpPr>
              <p:cNvPr id="171" name="Group 170"/>
              <p:cNvGrpSpPr/>
              <p:nvPr/>
            </p:nvGrpSpPr>
            <p:grpSpPr>
              <a:xfrm>
                <a:off x="6586138" y="8146628"/>
                <a:ext cx="1171317" cy="1169322"/>
                <a:chOff x="929915" y="4362773"/>
                <a:chExt cx="2401457" cy="2397367"/>
              </a:xfrm>
            </p:grpSpPr>
            <p:grpSp>
              <p:nvGrpSpPr>
                <p:cNvPr id="172" name="Group 171"/>
                <p:cNvGrpSpPr/>
                <p:nvPr/>
              </p:nvGrpSpPr>
              <p:grpSpPr>
                <a:xfrm>
                  <a:off x="929915" y="4362773"/>
                  <a:ext cx="2395219" cy="2397367"/>
                  <a:chOff x="2718818" y="1643775"/>
                  <a:chExt cx="2202026" cy="2204000"/>
                </a:xfrm>
              </p:grpSpPr>
              <p:grpSp>
                <p:nvGrpSpPr>
                  <p:cNvPr id="176" name="Group 175"/>
                  <p:cNvGrpSpPr/>
                  <p:nvPr/>
                </p:nvGrpSpPr>
                <p:grpSpPr>
                  <a:xfrm>
                    <a:off x="2718819" y="1643775"/>
                    <a:ext cx="2202025" cy="2202025"/>
                    <a:chOff x="2718819" y="1643775"/>
                    <a:chExt cx="2202025" cy="2202025"/>
                  </a:xfrm>
                </p:grpSpPr>
                <p:cxnSp>
                  <p:nvCxnSpPr>
                    <p:cNvPr id="192" name="Straight Connector 191"/>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rot="900000">
                    <a:off x="2718819" y="1643775"/>
                    <a:ext cx="2202025" cy="2202025"/>
                    <a:chOff x="2718819" y="1643775"/>
                    <a:chExt cx="2202025" cy="2202025"/>
                  </a:xfrm>
                </p:grpSpPr>
                <p:cxnSp>
                  <p:nvCxnSpPr>
                    <p:cNvPr id="190" name="Straight Connector 189"/>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p:nvGrpSpPr>
                <p:grpSpPr>
                  <a:xfrm rot="1800000">
                    <a:off x="2718818" y="1645750"/>
                    <a:ext cx="2202025" cy="2202025"/>
                    <a:chOff x="2718819" y="1643775"/>
                    <a:chExt cx="2202025" cy="2202025"/>
                  </a:xfrm>
                </p:grpSpPr>
                <p:cxnSp>
                  <p:nvCxnSpPr>
                    <p:cNvPr id="188" name="Straight Connector 187"/>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p:nvGrpSpPr>
                <p:grpSpPr>
                  <a:xfrm rot="2700000">
                    <a:off x="2718819" y="1645750"/>
                    <a:ext cx="2202025" cy="2202025"/>
                    <a:chOff x="2718819" y="1643775"/>
                    <a:chExt cx="2202025" cy="2202025"/>
                  </a:xfrm>
                </p:grpSpPr>
                <p:cxnSp>
                  <p:nvCxnSpPr>
                    <p:cNvPr id="186" name="Straight Connector 185"/>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rot="3600000">
                    <a:off x="2718819" y="1643775"/>
                    <a:ext cx="2202025" cy="2202025"/>
                    <a:chOff x="2718819" y="1643775"/>
                    <a:chExt cx="2202025" cy="2202025"/>
                  </a:xfrm>
                </p:grpSpPr>
                <p:cxnSp>
                  <p:nvCxnSpPr>
                    <p:cNvPr id="184" name="Straight Connector 183"/>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rot="4500000">
                    <a:off x="2718819" y="1643775"/>
                    <a:ext cx="2202025" cy="2202025"/>
                    <a:chOff x="2718819" y="1643775"/>
                    <a:chExt cx="2202025" cy="2202025"/>
                  </a:xfrm>
                </p:grpSpPr>
                <p:cxnSp>
                  <p:nvCxnSpPr>
                    <p:cNvPr id="182" name="Straight Connector 181"/>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sp>
              <p:nvSpPr>
                <p:cNvPr id="173" name="Oval 172"/>
                <p:cNvSpPr/>
                <p:nvPr/>
              </p:nvSpPr>
              <p:spPr>
                <a:xfrm>
                  <a:off x="1905152" y="5328924"/>
                  <a:ext cx="460071" cy="460071"/>
                </a:xfrm>
                <a:prstGeom prst="ellipse">
                  <a:avLst/>
                </a:prstGeom>
                <a:solidFill>
                  <a:schemeClr val="bg1">
                    <a:lumMod val="95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4" name="Oval 173"/>
                <p:cNvSpPr/>
                <p:nvPr/>
              </p:nvSpPr>
              <p:spPr>
                <a:xfrm>
                  <a:off x="1417895" y="4843081"/>
                  <a:ext cx="1432110" cy="1432110"/>
                </a:xfrm>
                <a:prstGeom prst="ellipse">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5" name="Oval 174"/>
                <p:cNvSpPr/>
                <p:nvPr/>
              </p:nvSpPr>
              <p:spPr>
                <a:xfrm>
                  <a:off x="939002" y="4362775"/>
                  <a:ext cx="2392370" cy="2392368"/>
                </a:xfrm>
                <a:prstGeom prst="ellipse">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211" name="Rectangle 210"/>
              <p:cNvSpPr/>
              <p:nvPr/>
            </p:nvSpPr>
            <p:spPr>
              <a:xfrm>
                <a:off x="6519045" y="8090052"/>
                <a:ext cx="1291063" cy="129662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4" name="Straight Arrow Connector 193"/>
              <p:cNvCxnSpPr/>
              <p:nvPr/>
            </p:nvCxnSpPr>
            <p:spPr>
              <a:xfrm flipV="1">
                <a:off x="7180169" y="7582525"/>
                <a:ext cx="0" cy="2043687"/>
              </a:xfrm>
              <a:prstGeom prst="straightConnector1">
                <a:avLst/>
              </a:prstGeom>
              <a:ln w="25400">
                <a:solidFill>
                  <a:schemeClr val="tx1">
                    <a:lumMod val="65000"/>
                    <a:lumOff val="35000"/>
                    <a:alpha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a:off x="5976333" y="8738873"/>
                <a:ext cx="2109811" cy="1"/>
              </a:xfrm>
              <a:prstGeom prst="straightConnector1">
                <a:avLst/>
              </a:prstGeom>
              <a:ln w="25400">
                <a:solidFill>
                  <a:schemeClr val="tx1">
                    <a:lumMod val="65000"/>
                    <a:lumOff val="35000"/>
                    <a:alpha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6" name="Rectangle 195"/>
              <p:cNvSpPr/>
              <p:nvPr/>
            </p:nvSpPr>
            <p:spPr>
              <a:xfrm>
                <a:off x="7193769" y="7425956"/>
                <a:ext cx="627287" cy="233969"/>
              </a:xfrm>
              <a:prstGeom prst="rect">
                <a:avLst/>
              </a:prstGeom>
            </p:spPr>
            <p:txBody>
              <a:bodyPr wrap="square">
                <a:spAutoFit/>
              </a:bodyPr>
              <a:lstStyle/>
              <a:p>
                <a:r>
                  <a:rPr lang="en-US" sz="2000" b="1" dirty="0" err="1" smtClean="0">
                    <a:solidFill>
                      <a:srgbClr val="A7A7A7"/>
                    </a:solidFill>
                  </a:rPr>
                  <a:t>x</a:t>
                </a:r>
                <a:r>
                  <a:rPr lang="en-US" sz="2000" b="1" baseline="-25000" dirty="0" err="1" smtClean="0">
                    <a:solidFill>
                      <a:srgbClr val="A7A7A7"/>
                    </a:solidFill>
                  </a:rPr>
                  <a:t>sh</a:t>
                </a:r>
                <a:endParaRPr lang="pt-PT" sz="2800" b="1" baseline="-25000" dirty="0">
                  <a:solidFill>
                    <a:srgbClr val="A7A7A7"/>
                  </a:solidFill>
                </a:endParaRPr>
              </a:p>
            </p:txBody>
          </p:sp>
          <p:sp>
            <p:nvSpPr>
              <p:cNvPr id="197" name="Rectangle 196"/>
              <p:cNvSpPr/>
              <p:nvPr/>
            </p:nvSpPr>
            <p:spPr>
              <a:xfrm>
                <a:off x="6006096" y="8748971"/>
                <a:ext cx="628142" cy="233969"/>
              </a:xfrm>
              <a:prstGeom prst="rect">
                <a:avLst/>
              </a:prstGeom>
            </p:spPr>
            <p:txBody>
              <a:bodyPr wrap="square">
                <a:spAutoFit/>
              </a:bodyPr>
              <a:lstStyle/>
              <a:p>
                <a:r>
                  <a:rPr lang="en-US" sz="2000" b="1" dirty="0" err="1" smtClean="0">
                    <a:solidFill>
                      <a:srgbClr val="A7A7A7"/>
                    </a:solidFill>
                  </a:rPr>
                  <a:t>y</a:t>
                </a:r>
                <a:r>
                  <a:rPr lang="en-US" sz="2000" b="1" baseline="-25000" dirty="0" err="1" smtClean="0">
                    <a:solidFill>
                      <a:srgbClr val="A7A7A7"/>
                    </a:solidFill>
                  </a:rPr>
                  <a:t>sh</a:t>
                </a:r>
                <a:endParaRPr lang="pt-PT" sz="2800" b="1" dirty="0">
                  <a:solidFill>
                    <a:srgbClr val="A7A7A7"/>
                  </a:solidFill>
                </a:endParaRPr>
              </a:p>
            </p:txBody>
          </p:sp>
          <p:sp>
            <p:nvSpPr>
              <p:cNvPr id="198" name="Block Arc 197"/>
              <p:cNvSpPr/>
              <p:nvPr/>
            </p:nvSpPr>
            <p:spPr>
              <a:xfrm rot="16200000">
                <a:off x="5704673" y="7258535"/>
                <a:ext cx="2951046" cy="2956516"/>
              </a:xfrm>
              <a:prstGeom prst="blockArc">
                <a:avLst>
                  <a:gd name="adj1" fmla="val 17944781"/>
                  <a:gd name="adj2" fmla="val 18920774"/>
                  <a:gd name="adj3" fmla="val 13824"/>
                </a:avLst>
              </a:prstGeom>
              <a:solidFill>
                <a:schemeClr val="accent1"/>
              </a:solidFill>
              <a:ln>
                <a:noFill/>
              </a:ln>
              <a:scene3d>
                <a:camera prst="isometricOffAxis2Top">
                  <a:rot lat="0" lon="0" rev="0"/>
                </a:camera>
                <a:lightRig rig="threePt" dir="t"/>
              </a:scene3d>
              <a:sp3d prstMaterial="softEdge">
                <a:bevelT w="0" h="2159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99" name="Rectangle 198"/>
                  <p:cNvSpPr/>
                  <p:nvPr/>
                </p:nvSpPr>
                <p:spPr>
                  <a:xfrm>
                    <a:off x="6438551" y="7814834"/>
                    <a:ext cx="480553"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PT" sz="2000" b="1" i="1" smtClean="0">
                                  <a:solidFill>
                                    <a:srgbClr val="C00000"/>
                                  </a:solidFill>
                                  <a:latin typeface="Cambria Math" panose="02040503050406030204" pitchFamily="18" charset="0"/>
                                </a:rPr>
                              </m:ctrlPr>
                            </m:sSubPr>
                            <m:e>
                              <m:r>
                                <a:rPr lang="pt-PT" sz="2000" b="1" i="1" smtClean="0">
                                  <a:solidFill>
                                    <a:srgbClr val="C00000"/>
                                  </a:solidFill>
                                  <a:latin typeface="Cambria Math"/>
                                </a:rPr>
                                <m:t>𝝓</m:t>
                              </m:r>
                            </m:e>
                            <m:sub>
                              <m:r>
                                <a:rPr lang="pt-PT" sz="2000" b="1" i="1" smtClean="0">
                                  <a:solidFill>
                                    <a:srgbClr val="C00000"/>
                                  </a:solidFill>
                                  <a:latin typeface="Cambria Math" panose="02040503050406030204" pitchFamily="18" charset="0"/>
                                </a:rPr>
                                <m:t>𝒊</m:t>
                              </m:r>
                            </m:sub>
                          </m:sSub>
                        </m:oMath>
                      </m:oMathPara>
                    </a14:m>
                    <a:endParaRPr lang="pt-PT" sz="2000" b="1" dirty="0">
                      <a:solidFill>
                        <a:srgbClr val="C00000"/>
                      </a:solidFill>
                    </a:endParaRPr>
                  </a:p>
                </p:txBody>
              </p:sp>
            </mc:Choice>
            <mc:Fallback xmlns="">
              <p:sp>
                <p:nvSpPr>
                  <p:cNvPr id="199" name="Rectangle 198"/>
                  <p:cNvSpPr>
                    <a:spLocks noRot="1" noChangeAspect="1" noMove="1" noResize="1" noEditPoints="1" noAdjustHandles="1" noChangeArrowheads="1" noChangeShapeType="1" noTextEdit="1"/>
                  </p:cNvSpPr>
                  <p:nvPr/>
                </p:nvSpPr>
                <p:spPr>
                  <a:xfrm>
                    <a:off x="6438551" y="7814834"/>
                    <a:ext cx="480553" cy="400110"/>
                  </a:xfrm>
                  <a:prstGeom prst="rect">
                    <a:avLst/>
                  </a:prstGeom>
                  <a:blipFill rotWithShape="0">
                    <a:blip r:embed="rId3"/>
                    <a:stretch>
                      <a:fillRect l="-3797"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Rectangle 199"/>
                  <p:cNvSpPr/>
                  <p:nvPr/>
                </p:nvSpPr>
                <p:spPr>
                  <a:xfrm>
                    <a:off x="5613094" y="7519595"/>
                    <a:ext cx="50366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2000" b="1" i="1" smtClean="0">
                              <a:solidFill>
                                <a:srgbClr val="C00000"/>
                              </a:solidFill>
                              <a:latin typeface="Cambria Math"/>
                            </a:rPr>
                            <m:t>𝝓</m:t>
                          </m:r>
                          <m:r>
                            <a:rPr lang="pt-PT" sz="2000" b="1" i="1" smtClean="0">
                              <a:solidFill>
                                <a:srgbClr val="C00000"/>
                              </a:solidFill>
                              <a:latin typeface="Cambria Math" panose="02040503050406030204" pitchFamily="18" charset="0"/>
                            </a:rPr>
                            <m:t>′</m:t>
                          </m:r>
                        </m:oMath>
                      </m:oMathPara>
                    </a14:m>
                    <a:endParaRPr lang="pt-PT" sz="2000" b="1" dirty="0">
                      <a:solidFill>
                        <a:srgbClr val="C00000"/>
                      </a:solidFill>
                    </a:endParaRPr>
                  </a:p>
                </p:txBody>
              </p:sp>
            </mc:Choice>
            <mc:Fallback xmlns="">
              <p:sp>
                <p:nvSpPr>
                  <p:cNvPr id="200" name="Rectangle 199"/>
                  <p:cNvSpPr>
                    <a:spLocks noRot="1" noChangeAspect="1" noMove="1" noResize="1" noEditPoints="1" noAdjustHandles="1" noChangeArrowheads="1" noChangeShapeType="1" noTextEdit="1"/>
                  </p:cNvSpPr>
                  <p:nvPr/>
                </p:nvSpPr>
                <p:spPr>
                  <a:xfrm>
                    <a:off x="5613094" y="7519595"/>
                    <a:ext cx="503664" cy="400110"/>
                  </a:xfrm>
                  <a:prstGeom prst="rect">
                    <a:avLst/>
                  </a:prstGeom>
                  <a:blipFill rotWithShape="0">
                    <a:blip r:embed="rId4"/>
                    <a:stretch>
                      <a:fillRect b="-13636"/>
                    </a:stretch>
                  </a:blipFill>
                </p:spPr>
                <p:txBody>
                  <a:bodyPr/>
                  <a:lstStyle/>
                  <a:p>
                    <a:r>
                      <a:rPr lang="en-US">
                        <a:noFill/>
                      </a:rPr>
                      <a:t> </a:t>
                    </a:r>
                  </a:p>
                </p:txBody>
              </p:sp>
            </mc:Fallback>
          </mc:AlternateContent>
          <p:sp>
            <p:nvSpPr>
              <p:cNvPr id="201" name="Arc 200"/>
              <p:cNvSpPr/>
              <p:nvPr/>
            </p:nvSpPr>
            <p:spPr>
              <a:xfrm>
                <a:off x="5669743" y="7206492"/>
                <a:ext cx="2984618" cy="3010334"/>
              </a:xfrm>
              <a:prstGeom prst="arc">
                <a:avLst>
                  <a:gd name="adj1" fmla="val 13159134"/>
                  <a:gd name="adj2" fmla="val 14638766"/>
                </a:avLst>
              </a:prstGeom>
              <a:ln w="38100">
                <a:solidFill>
                  <a:srgbClr val="C00000"/>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2" name="Arc 201"/>
              <p:cNvSpPr/>
              <p:nvPr/>
            </p:nvSpPr>
            <p:spPr>
              <a:xfrm>
                <a:off x="5670534" y="7206492"/>
                <a:ext cx="2984618" cy="3010334"/>
              </a:xfrm>
              <a:prstGeom prst="arc">
                <a:avLst>
                  <a:gd name="adj1" fmla="val 11627989"/>
                  <a:gd name="adj2" fmla="val 12864404"/>
                </a:avLst>
              </a:prstGeom>
              <a:ln w="38100">
                <a:solidFill>
                  <a:srgbClr val="C00000"/>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03" name="Straight Arrow Connector 202"/>
              <p:cNvCxnSpPr/>
              <p:nvPr/>
            </p:nvCxnSpPr>
            <p:spPr>
              <a:xfrm flipH="1" flipV="1">
                <a:off x="6169678" y="7966542"/>
                <a:ext cx="1010493" cy="77131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04" name="Group 203"/>
              <p:cNvGrpSpPr/>
              <p:nvPr/>
            </p:nvGrpSpPr>
            <p:grpSpPr>
              <a:xfrm rot="2700000">
                <a:off x="7612756" y="7989094"/>
                <a:ext cx="126705" cy="120385"/>
                <a:chOff x="5906945" y="1955133"/>
                <a:chExt cx="297180" cy="297180"/>
              </a:xfrm>
            </p:grpSpPr>
            <p:sp>
              <p:nvSpPr>
                <p:cNvPr id="205" name="Oval 204"/>
                <p:cNvSpPr/>
                <p:nvPr/>
              </p:nvSpPr>
              <p:spPr>
                <a:xfrm>
                  <a:off x="5906945" y="1955133"/>
                  <a:ext cx="297180" cy="297180"/>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206" name="Straight Connector 205"/>
                <p:cNvCxnSpPr>
                  <a:stCxn id="205" idx="0"/>
                  <a:endCxn id="205" idx="4"/>
                </p:cNvCxnSpPr>
                <p:nvPr/>
              </p:nvCxnSpPr>
              <p:spPr>
                <a:xfrm>
                  <a:off x="6055535" y="1955133"/>
                  <a:ext cx="0" cy="2971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205" idx="6"/>
                  <a:endCxn id="205" idx="2"/>
                </p:cNvCxnSpPr>
                <p:nvPr/>
              </p:nvCxnSpPr>
              <p:spPr>
                <a:xfrm flipH="1">
                  <a:off x="5906945" y="2103723"/>
                  <a:ext cx="2971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8" name="TextBox 207"/>
              <p:cNvSpPr txBox="1"/>
              <p:nvPr/>
            </p:nvSpPr>
            <p:spPr>
              <a:xfrm>
                <a:off x="7729873" y="7906788"/>
                <a:ext cx="786239" cy="430887"/>
              </a:xfrm>
              <a:prstGeom prst="rect">
                <a:avLst/>
              </a:prstGeom>
              <a:noFill/>
            </p:spPr>
            <p:txBody>
              <a:bodyPr wrap="square" rtlCol="0">
                <a:spAutoFit/>
              </a:bodyPr>
              <a:lstStyle/>
              <a:p>
                <a:r>
                  <a:rPr lang="pt-PT" sz="1100" dirty="0" err="1" smtClean="0">
                    <a:solidFill>
                      <a:srgbClr val="FF0000"/>
                    </a:solidFill>
                  </a:rPr>
                  <a:t>Shower</a:t>
                </a:r>
                <a:r>
                  <a:rPr lang="pt-PT" sz="1100" dirty="0" smtClean="0">
                    <a:solidFill>
                      <a:srgbClr val="FF0000"/>
                    </a:solidFill>
                  </a:rPr>
                  <a:t> </a:t>
                </a:r>
                <a:r>
                  <a:rPr lang="pt-PT" sz="1100" dirty="0" err="1" smtClean="0">
                    <a:solidFill>
                      <a:srgbClr val="FF0000"/>
                    </a:solidFill>
                  </a:rPr>
                  <a:t>direction</a:t>
                </a:r>
                <a:endParaRPr lang="pt-PT" sz="1100" dirty="0">
                  <a:solidFill>
                    <a:srgbClr val="FF0000"/>
                  </a:solidFill>
                </a:endParaRPr>
              </a:p>
            </p:txBody>
          </p:sp>
          <p:sp>
            <p:nvSpPr>
              <p:cNvPr id="209" name="TextBox 208"/>
              <p:cNvSpPr txBox="1"/>
              <p:nvPr/>
            </p:nvSpPr>
            <p:spPr>
              <a:xfrm>
                <a:off x="5761101" y="8153698"/>
                <a:ext cx="821127" cy="338554"/>
              </a:xfrm>
              <a:prstGeom prst="rect">
                <a:avLst/>
              </a:prstGeom>
              <a:noFill/>
            </p:spPr>
            <p:txBody>
              <a:bodyPr wrap="square" rtlCol="0">
                <a:spAutoFit/>
              </a:bodyPr>
              <a:lstStyle/>
              <a:p>
                <a:r>
                  <a:rPr lang="pt-PT" sz="1400" dirty="0" err="1" smtClean="0">
                    <a:solidFill>
                      <a:srgbClr val="0070C0"/>
                    </a:solidFill>
                  </a:rPr>
                  <a:t>SkyBin</a:t>
                </a:r>
                <a:r>
                  <a:rPr lang="pt-PT" sz="1600" dirty="0" smtClean="0">
                    <a:solidFill>
                      <a:srgbClr val="0070C0"/>
                    </a:solidFill>
                  </a:rPr>
                  <a:t> i</a:t>
                </a:r>
                <a:endParaRPr lang="pt-PT" sz="1600" dirty="0">
                  <a:solidFill>
                    <a:srgbClr val="0070C0"/>
                  </a:solidFill>
                </a:endParaRPr>
              </a:p>
            </p:txBody>
          </p:sp>
        </p:grpSp>
        <p:sp>
          <p:nvSpPr>
            <p:cNvPr id="226" name="TextBox 225"/>
            <p:cNvSpPr txBox="1"/>
            <p:nvPr/>
          </p:nvSpPr>
          <p:spPr>
            <a:xfrm>
              <a:off x="6161201" y="9472629"/>
              <a:ext cx="786239" cy="261610"/>
            </a:xfrm>
            <a:prstGeom prst="rect">
              <a:avLst/>
            </a:prstGeom>
            <a:noFill/>
          </p:spPr>
          <p:txBody>
            <a:bodyPr wrap="square" rtlCol="0">
              <a:spAutoFit/>
            </a:bodyPr>
            <a:lstStyle/>
            <a:p>
              <a:r>
                <a:rPr lang="pt-PT" sz="1100" dirty="0" smtClean="0">
                  <a:solidFill>
                    <a:schemeClr val="tx1">
                      <a:lumMod val="65000"/>
                      <a:lumOff val="35000"/>
                    </a:schemeClr>
                  </a:solidFill>
                </a:rPr>
                <a:t>Top </a:t>
              </a:r>
              <a:r>
                <a:rPr lang="pt-PT" sz="1100" dirty="0" err="1" smtClean="0">
                  <a:solidFill>
                    <a:schemeClr val="tx1">
                      <a:lumMod val="65000"/>
                      <a:lumOff val="35000"/>
                    </a:schemeClr>
                  </a:solidFill>
                </a:rPr>
                <a:t>View</a:t>
              </a:r>
              <a:endParaRPr lang="pt-PT" sz="1100" dirty="0">
                <a:solidFill>
                  <a:schemeClr val="tx1">
                    <a:lumMod val="65000"/>
                    <a:lumOff val="35000"/>
                  </a:schemeClr>
                </a:solidFill>
              </a:endParaRPr>
            </a:p>
          </p:txBody>
        </p:sp>
      </p:grpSp>
      <p:sp>
        <p:nvSpPr>
          <p:cNvPr id="66" name="Rectangle 65"/>
          <p:cNvSpPr/>
          <p:nvPr/>
        </p:nvSpPr>
        <p:spPr>
          <a:xfrm>
            <a:off x="6048164" y="1304764"/>
            <a:ext cx="4464496" cy="5148572"/>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4" name="Group 113"/>
          <p:cNvGrpSpPr/>
          <p:nvPr/>
        </p:nvGrpSpPr>
        <p:grpSpPr>
          <a:xfrm rot="21273952">
            <a:off x="5998058" y="4548321"/>
            <a:ext cx="443367" cy="317264"/>
            <a:chOff x="5481453" y="4911101"/>
            <a:chExt cx="443367" cy="317264"/>
          </a:xfrm>
        </p:grpSpPr>
        <p:sp>
          <p:nvSpPr>
            <p:cNvPr id="110" name="Isosceles Triangle 109"/>
            <p:cNvSpPr/>
            <p:nvPr/>
          </p:nvSpPr>
          <p:spPr bwMode="auto">
            <a:xfrm rot="4718136">
              <a:off x="5580108" y="4841588"/>
              <a:ext cx="275200" cy="414225"/>
            </a:xfrm>
            <a:prstGeom prst="triangle">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111" name="Oval 110"/>
            <p:cNvSpPr/>
            <p:nvPr/>
          </p:nvSpPr>
          <p:spPr bwMode="auto">
            <a:xfrm rot="4718136">
              <a:off x="5375580" y="5059038"/>
              <a:ext cx="275200" cy="63453"/>
            </a:xfrm>
            <a:prstGeom prst="ellipse">
              <a:avLst/>
            </a:prstGeom>
            <a:gradFill>
              <a:gsLst>
                <a:gs pos="0">
                  <a:srgbClr val="3A0000"/>
                </a:gs>
                <a:gs pos="50000">
                  <a:srgbClr val="800000"/>
                </a:gs>
                <a:gs pos="100000">
                  <a:srgbClr val="FF0000"/>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sp>
        <p:nvSpPr>
          <p:cNvPr id="4" name="Title 3"/>
          <p:cNvSpPr>
            <a:spLocks noGrp="1"/>
          </p:cNvSpPr>
          <p:nvPr>
            <p:ph type="title"/>
          </p:nvPr>
        </p:nvSpPr>
        <p:spPr/>
        <p:txBody>
          <a:bodyPr/>
          <a:lstStyle/>
          <a:p>
            <a:r>
              <a:rPr lang="en-US" dirty="0"/>
              <a:t>Direct Cherenkov emission</a:t>
            </a:r>
          </a:p>
        </p:txBody>
      </p:sp>
      <p:cxnSp>
        <p:nvCxnSpPr>
          <p:cNvPr id="73" name="Straight Arrow Connector 72"/>
          <p:cNvCxnSpPr/>
          <p:nvPr/>
        </p:nvCxnSpPr>
        <p:spPr>
          <a:xfrm flipH="1">
            <a:off x="8028384" y="1458117"/>
            <a:ext cx="1008112" cy="4752528"/>
          </a:xfrm>
          <a:prstGeom prst="straightConnector1">
            <a:avLst/>
          </a:prstGeom>
          <a:ln w="38100">
            <a:solidFill>
              <a:schemeClr val="tx1">
                <a:lumMod val="85000"/>
                <a:lumOff val="15000"/>
              </a:schemeClr>
            </a:solidFill>
            <a:prstDash val="sysDot"/>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8856476" y="1746149"/>
            <a:ext cx="252028" cy="252028"/>
          </a:xfrm>
          <a:prstGeom prst="ellipse">
            <a:avLst/>
          </a:prstGeom>
          <a:ln>
            <a:noFill/>
          </a:ln>
          <a:scene3d>
            <a:camera prst="orthographicFront"/>
            <a:lightRig rig="threePt" dir="t"/>
          </a:scene3d>
          <a:sp3d prstMaterial="dkEdge">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Arc 76"/>
          <p:cNvSpPr/>
          <p:nvPr/>
        </p:nvSpPr>
        <p:spPr>
          <a:xfrm rot="21054346">
            <a:off x="6913222" y="3727212"/>
            <a:ext cx="2200334" cy="1553887"/>
          </a:xfrm>
          <a:prstGeom prst="arc">
            <a:avLst>
              <a:gd name="adj1" fmla="val 7846168"/>
              <a:gd name="adj2" fmla="val 10884707"/>
            </a:avLst>
          </a:prstGeom>
          <a:ln w="31750">
            <a:solidFill>
              <a:schemeClr val="tx2">
                <a:lumMod val="60000"/>
                <a:lumOff val="4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 name="Arc 77"/>
          <p:cNvSpPr/>
          <p:nvPr/>
        </p:nvSpPr>
        <p:spPr>
          <a:xfrm rot="698158">
            <a:off x="6848179" y="4147988"/>
            <a:ext cx="1259484" cy="563948"/>
          </a:xfrm>
          <a:prstGeom prst="arc">
            <a:avLst>
              <a:gd name="adj1" fmla="val 9609011"/>
              <a:gd name="adj2" fmla="val 13980773"/>
            </a:avLst>
          </a:prstGeom>
          <a:ln w="317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79" name="Straight Arrow Connector 78"/>
          <p:cNvCxnSpPr/>
          <p:nvPr/>
        </p:nvCxnSpPr>
        <p:spPr>
          <a:xfrm flipH="1">
            <a:off x="7416316" y="4306594"/>
            <a:ext cx="338416" cy="1621957"/>
          </a:xfrm>
          <a:prstGeom prst="straightConnector1">
            <a:avLst/>
          </a:prstGeom>
          <a:ln w="38100">
            <a:solidFill>
              <a:schemeClr val="tx1">
                <a:lumMod val="50000"/>
                <a:lumOff val="50000"/>
              </a:schemeClr>
            </a:solidFill>
            <a:prstDash val="sysDot"/>
            <a:tailEnd type="non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7836301" y="1890165"/>
            <a:ext cx="1092186" cy="2354879"/>
          </a:xfrm>
          <a:prstGeom prst="straightConnector1">
            <a:avLst/>
          </a:prstGeom>
          <a:ln w="38100">
            <a:solidFill>
              <a:schemeClr val="tx1">
                <a:lumMod val="50000"/>
                <a:lumOff val="50000"/>
              </a:schemeClr>
            </a:solidFill>
            <a:prstDash val="sysDot"/>
            <a:tailEnd type="non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
        <p:nvSpPr>
          <p:cNvPr id="81" name="Block Arc 80"/>
          <p:cNvSpPr/>
          <p:nvPr/>
        </p:nvSpPr>
        <p:spPr>
          <a:xfrm rot="947599">
            <a:off x="5972981" y="3452956"/>
            <a:ext cx="2052228" cy="1584176"/>
          </a:xfrm>
          <a:prstGeom prst="blockArc">
            <a:avLst>
              <a:gd name="adj1" fmla="val 19494723"/>
              <a:gd name="adj2" fmla="val 21495139"/>
              <a:gd name="adj3" fmla="val 24763"/>
            </a:avLst>
          </a:prstGeom>
          <a:ln>
            <a:noFill/>
          </a:ln>
          <a:scene3d>
            <a:camera prst="isometricOffAxis2Top">
              <a:rot lat="2420166" lon="17490739" rev="6555795"/>
            </a:camera>
            <a:lightRig rig="threePt" dir="t"/>
          </a:scene3d>
          <a:sp3d prstMaterial="softEdge">
            <a:bevelT w="0" h="2159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2" name="Straight Arrow Connector 81"/>
          <p:cNvCxnSpPr/>
          <p:nvPr/>
        </p:nvCxnSpPr>
        <p:spPr>
          <a:xfrm flipH="1">
            <a:off x="6165257" y="4401108"/>
            <a:ext cx="1359072" cy="284457"/>
          </a:xfrm>
          <a:prstGeom prst="straightConnector1">
            <a:avLst/>
          </a:prstGeom>
          <a:ln w="38100">
            <a:solidFill>
              <a:schemeClr val="tx1">
                <a:lumMod val="50000"/>
                <a:lumOff val="50000"/>
              </a:schemeClr>
            </a:solidFill>
            <a:prstDash val="sysDot"/>
            <a:headEnd type="none"/>
            <a:tailEnd type="triangle" w="lg" len="med"/>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Rectangle 83"/>
              <p:cNvSpPr/>
              <p:nvPr/>
            </p:nvSpPr>
            <p:spPr>
              <a:xfrm>
                <a:off x="6788314" y="3694384"/>
                <a:ext cx="5629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b="1" i="1" smtClean="0">
                          <a:solidFill>
                            <a:srgbClr val="C00000"/>
                          </a:solidFill>
                          <a:latin typeface="Cambria Math"/>
                        </a:rPr>
                        <m:t>𝚫</m:t>
                      </m:r>
                      <m:r>
                        <a:rPr lang="pt-PT" b="1" i="1">
                          <a:solidFill>
                            <a:srgbClr val="C00000"/>
                          </a:solidFill>
                          <a:latin typeface="Cambria Math"/>
                        </a:rPr>
                        <m:t>𝝓</m:t>
                      </m:r>
                    </m:oMath>
                  </m:oMathPara>
                </a14:m>
                <a:endParaRPr lang="pt-PT" b="1" dirty="0">
                  <a:solidFill>
                    <a:srgbClr val="C00000"/>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6788314" y="3694384"/>
                <a:ext cx="562975" cy="369332"/>
              </a:xfrm>
              <a:prstGeom prst="rect">
                <a:avLst/>
              </a:prstGeom>
              <a:blipFill rotWithShape="0">
                <a:blip r:embed="rId5"/>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p:cNvSpPr/>
              <p:nvPr/>
            </p:nvSpPr>
            <p:spPr>
              <a:xfrm>
                <a:off x="6663221" y="4787670"/>
                <a:ext cx="41389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2000" b="1" i="1" smtClean="0">
                          <a:solidFill>
                            <a:srgbClr val="002060"/>
                          </a:solidFill>
                          <a:latin typeface="Cambria Math"/>
                        </a:rPr>
                        <m:t>𝜶</m:t>
                      </m:r>
                    </m:oMath>
                  </m:oMathPara>
                </a14:m>
                <a:endParaRPr lang="pt-PT" sz="2000" b="1" dirty="0">
                  <a:solidFill>
                    <a:srgbClr val="002060"/>
                  </a:solidFill>
                </a:endParaRPr>
              </a:p>
            </p:txBody>
          </p:sp>
        </mc:Choice>
        <mc:Fallback xmlns="">
          <p:sp>
            <p:nvSpPr>
              <p:cNvPr id="85" name="Rectangle 84"/>
              <p:cNvSpPr>
                <a:spLocks noRot="1" noChangeAspect="1" noMove="1" noResize="1" noEditPoints="1" noAdjustHandles="1" noChangeArrowheads="1" noChangeShapeType="1" noTextEdit="1"/>
              </p:cNvSpPr>
              <p:nvPr/>
            </p:nvSpPr>
            <p:spPr>
              <a:xfrm>
                <a:off x="6663221" y="4787670"/>
                <a:ext cx="413896" cy="400110"/>
              </a:xfrm>
              <a:prstGeom prst="rect">
                <a:avLst/>
              </a:prstGeom>
              <a:blipFill rotWithShape="0">
                <a:blip r:embed="rId6"/>
                <a:stretch>
                  <a:fillRect/>
                </a:stretch>
              </a:blipFill>
            </p:spPr>
            <p:txBody>
              <a:bodyPr/>
              <a:lstStyle/>
              <a:p>
                <a:r>
                  <a:rPr lang="en-US">
                    <a:noFill/>
                  </a:rPr>
                  <a:t> </a:t>
                </a:r>
              </a:p>
            </p:txBody>
          </p:sp>
        </mc:Fallback>
      </mc:AlternateContent>
      <p:sp>
        <p:nvSpPr>
          <p:cNvPr id="86" name="Arc 85"/>
          <p:cNvSpPr/>
          <p:nvPr/>
        </p:nvSpPr>
        <p:spPr>
          <a:xfrm rot="698158">
            <a:off x="6832244" y="4119134"/>
            <a:ext cx="1259484" cy="563948"/>
          </a:xfrm>
          <a:prstGeom prst="arc">
            <a:avLst>
              <a:gd name="adj1" fmla="val 20988110"/>
              <a:gd name="adj2" fmla="val 8740470"/>
            </a:avLst>
          </a:prstGeom>
          <a:ln w="31750">
            <a:solidFill>
              <a:srgbClr val="FF0000"/>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4" name="Rectangle 103"/>
              <p:cNvSpPr/>
              <p:nvPr/>
            </p:nvSpPr>
            <p:spPr>
              <a:xfrm rot="21051840">
                <a:off x="5882902" y="4299973"/>
                <a:ext cx="1018227" cy="307777"/>
              </a:xfrm>
              <a:prstGeom prst="rect">
                <a:avLst/>
              </a:prstGeom>
            </p:spPr>
            <p:txBody>
              <a:bodyPr wrap="none">
                <a:spAutoFit/>
              </a:bodyPr>
              <a:lstStyle/>
              <a:p>
                <a14:m>
                  <m:oMath xmlns:m="http://schemas.openxmlformats.org/officeDocument/2006/math">
                    <m:sSup>
                      <m:sSupPr>
                        <m:ctrlPr>
                          <a:rPr lang="pt-PT" sz="1200" b="1" i="1" smtClean="0">
                            <a:solidFill>
                              <a:srgbClr val="002060"/>
                            </a:solidFill>
                            <a:latin typeface="Cambria Math" panose="02040503050406030204" pitchFamily="18" charset="0"/>
                          </a:rPr>
                        </m:ctrlPr>
                      </m:sSupPr>
                      <m:e>
                        <m:r>
                          <a:rPr lang="pt-PT" sz="1200" b="1" i="1" smtClean="0">
                            <a:solidFill>
                              <a:srgbClr val="002060"/>
                            </a:solidFill>
                            <a:latin typeface="Cambria Math"/>
                          </a:rPr>
                          <m:t>𝒆</m:t>
                        </m:r>
                      </m:e>
                      <m:sup>
                        <m:r>
                          <a:rPr lang="pt-PT" sz="1200" b="1" i="1" smtClean="0">
                            <a:solidFill>
                              <a:srgbClr val="002060"/>
                            </a:solidFill>
                            <a:latin typeface="Cambria Math"/>
                          </a:rPr>
                          <m:t>−</m:t>
                        </m:r>
                      </m:sup>
                    </m:sSup>
                  </m:oMath>
                </a14:m>
                <a:r>
                  <a:rPr lang="pt-PT" sz="1400" b="1" i="1" dirty="0">
                    <a:solidFill>
                      <a:schemeClr val="tx2">
                        <a:lumMod val="50000"/>
                      </a:schemeClr>
                    </a:solidFill>
                  </a:rPr>
                  <a:t>direction</a:t>
                </a:r>
              </a:p>
            </p:txBody>
          </p:sp>
        </mc:Choice>
        <mc:Fallback xmlns="">
          <p:sp>
            <p:nvSpPr>
              <p:cNvPr id="104" name="Rectangle 103"/>
              <p:cNvSpPr>
                <a:spLocks noRot="1" noChangeAspect="1" noMove="1" noResize="1" noEditPoints="1" noAdjustHandles="1" noChangeArrowheads="1" noChangeShapeType="1" noTextEdit="1"/>
              </p:cNvSpPr>
              <p:nvPr/>
            </p:nvSpPr>
            <p:spPr>
              <a:xfrm rot="21051840">
                <a:off x="5882902" y="4299973"/>
                <a:ext cx="1018227" cy="307777"/>
              </a:xfrm>
              <a:prstGeom prst="rect">
                <a:avLst/>
              </a:prstGeom>
              <a:blipFill rotWithShape="0">
                <a:blip r:embed="rId7"/>
                <a:stretch>
                  <a:fillRect t="-1299" b="-7792"/>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8745C66F-FC7B-4C52-931F-EAABACA1CBDF}" type="slidenum">
              <a:rPr lang="en-US" smtClean="0"/>
              <a:pPr/>
              <a:t>87</a:t>
            </a:fld>
            <a:endParaRPr lang="en-US" dirty="0"/>
          </a:p>
        </p:txBody>
      </p:sp>
      <p:sp>
        <p:nvSpPr>
          <p:cNvPr id="108" name="Content Placeholder 2"/>
          <p:cNvSpPr txBox="1">
            <a:spLocks/>
          </p:cNvSpPr>
          <p:nvPr/>
        </p:nvSpPr>
        <p:spPr>
          <a:xfrm>
            <a:off x="468914" y="1025931"/>
            <a:ext cx="7451461" cy="1023553"/>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u="sng" dirty="0"/>
              <a:t>Information for Cherenkov </a:t>
            </a:r>
            <a:r>
              <a:rPr lang="en-GB" sz="2000" u="sng" dirty="0" smtClean="0"/>
              <a:t>depends on the particle directions</a:t>
            </a:r>
            <a:endParaRPr lang="en-GB" sz="2000" u="sng" dirty="0"/>
          </a:p>
        </p:txBody>
      </p:sp>
      <p:sp>
        <p:nvSpPr>
          <p:cNvPr id="115" name="TextBox 114"/>
          <p:cNvSpPr txBox="1"/>
          <p:nvPr/>
        </p:nvSpPr>
        <p:spPr>
          <a:xfrm>
            <a:off x="8163453" y="5814006"/>
            <a:ext cx="838503" cy="523220"/>
          </a:xfrm>
          <a:prstGeom prst="rect">
            <a:avLst/>
          </a:prstGeom>
          <a:noFill/>
        </p:spPr>
        <p:txBody>
          <a:bodyPr wrap="square" rtlCol="0">
            <a:spAutoFit/>
          </a:bodyPr>
          <a:lstStyle/>
          <a:p>
            <a:r>
              <a:rPr lang="pt-PT" sz="1400" dirty="0" err="1" smtClean="0">
                <a:solidFill>
                  <a:srgbClr val="262626"/>
                </a:solidFill>
              </a:rPr>
              <a:t>Shower</a:t>
            </a:r>
            <a:r>
              <a:rPr lang="pt-PT" sz="1400" dirty="0" smtClean="0">
                <a:solidFill>
                  <a:srgbClr val="262626"/>
                </a:solidFill>
              </a:rPr>
              <a:t> </a:t>
            </a:r>
            <a:r>
              <a:rPr lang="pt-PT" sz="1400" dirty="0" err="1" smtClean="0">
                <a:solidFill>
                  <a:srgbClr val="262626"/>
                </a:solidFill>
              </a:rPr>
              <a:t>axis</a:t>
            </a:r>
            <a:endParaRPr lang="pt-PT" sz="1400" dirty="0">
              <a:solidFill>
                <a:srgbClr val="262626"/>
              </a:solidFill>
            </a:endParaRPr>
          </a:p>
        </p:txBody>
      </p:sp>
      <p:pic>
        <p:nvPicPr>
          <p:cNvPr id="116" name="Picture 115"/>
          <p:cNvPicPr>
            <a:picLocks noChangeAspect="1"/>
          </p:cNvPicPr>
          <p:nvPr/>
        </p:nvPicPr>
        <p:blipFill>
          <a:blip r:embed="rId8"/>
          <a:stretch>
            <a:fillRect/>
          </a:stretch>
        </p:blipFill>
        <p:spPr>
          <a:xfrm>
            <a:off x="2966080" y="2015496"/>
            <a:ext cx="2282934" cy="1580351"/>
          </a:xfrm>
          <a:prstGeom prst="rect">
            <a:avLst/>
          </a:prstGeom>
        </p:spPr>
      </p:pic>
      <p:pic>
        <p:nvPicPr>
          <p:cNvPr id="117" name="Picture 116"/>
          <p:cNvPicPr>
            <a:picLocks noChangeAspect="1"/>
          </p:cNvPicPr>
          <p:nvPr/>
        </p:nvPicPr>
        <p:blipFill>
          <a:blip r:embed="rId9"/>
          <a:stretch>
            <a:fillRect/>
          </a:stretch>
        </p:blipFill>
        <p:spPr>
          <a:xfrm>
            <a:off x="776897" y="2020301"/>
            <a:ext cx="2244726" cy="1570802"/>
          </a:xfrm>
          <a:prstGeom prst="rect">
            <a:avLst/>
          </a:prstGeom>
        </p:spPr>
      </p:pic>
      <p:grpSp>
        <p:nvGrpSpPr>
          <p:cNvPr id="120" name="Group 119"/>
          <p:cNvGrpSpPr/>
          <p:nvPr/>
        </p:nvGrpSpPr>
        <p:grpSpPr>
          <a:xfrm>
            <a:off x="-2443071" y="5591985"/>
            <a:ext cx="2412602" cy="2376264"/>
            <a:chOff x="728452" y="1500907"/>
            <a:chExt cx="2412602" cy="2376264"/>
          </a:xfrm>
        </p:grpSpPr>
        <p:pic>
          <p:nvPicPr>
            <p:cNvPr id="121" name="Picture 3" descr="C:\Users\João\Documents\LIP\GAPnote\Images\transverse_plane.png"/>
            <p:cNvPicPr>
              <a:picLocks noChangeAspect="1" noChangeArrowheads="1"/>
            </p:cNvPicPr>
            <p:nvPr/>
          </p:nvPicPr>
          <p:blipFill>
            <a:blip r:embed="rId10" cstate="print"/>
            <a:srcRect/>
            <a:stretch>
              <a:fillRect/>
            </a:stretch>
          </p:blipFill>
          <p:spPr bwMode="auto">
            <a:xfrm>
              <a:off x="1628552" y="2253376"/>
              <a:ext cx="699953" cy="714390"/>
            </a:xfrm>
            <a:prstGeom prst="rect">
              <a:avLst/>
            </a:prstGeom>
            <a:noFill/>
          </p:spPr>
        </p:pic>
        <p:sp>
          <p:nvSpPr>
            <p:cNvPr id="122" name="Block Arc 121"/>
            <p:cNvSpPr/>
            <p:nvPr/>
          </p:nvSpPr>
          <p:spPr>
            <a:xfrm rot="13729217">
              <a:off x="927250" y="1594528"/>
              <a:ext cx="1546286" cy="1804944"/>
            </a:xfrm>
            <a:prstGeom prst="blockArc">
              <a:avLst>
                <a:gd name="adj1" fmla="val 20090477"/>
                <a:gd name="adj2" fmla="val 21355310"/>
                <a:gd name="adj3" fmla="val 19744"/>
              </a:avLst>
            </a:prstGeom>
            <a:ln>
              <a:noFill/>
            </a:ln>
            <a:scene3d>
              <a:camera prst="isometricOffAxis2Top">
                <a:rot lat="0" lon="0" rev="0"/>
              </a:camera>
              <a:lightRig rig="threePt" dir="t"/>
            </a:scene3d>
            <a:sp3d prstMaterial="softEdge">
              <a:bevelT w="0" h="2159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23" name="Straight Arrow Connector 122"/>
            <p:cNvCxnSpPr/>
            <p:nvPr/>
          </p:nvCxnSpPr>
          <p:spPr>
            <a:xfrm flipH="1" flipV="1">
              <a:off x="1196952" y="2148199"/>
              <a:ext cx="755649" cy="504824"/>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Rectangle 123"/>
                <p:cNvSpPr/>
                <p:nvPr/>
              </p:nvSpPr>
              <p:spPr>
                <a:xfrm>
                  <a:off x="728452" y="1521761"/>
                  <a:ext cx="5629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b="1" i="1" smtClean="0">
                            <a:solidFill>
                              <a:srgbClr val="C00000"/>
                            </a:solidFill>
                            <a:latin typeface="Cambria Math"/>
                          </a:rPr>
                          <m:t>𝚫</m:t>
                        </m:r>
                        <m:r>
                          <a:rPr lang="pt-PT" b="1" i="1">
                            <a:solidFill>
                              <a:srgbClr val="C00000"/>
                            </a:solidFill>
                            <a:latin typeface="Cambria Math"/>
                          </a:rPr>
                          <m:t>𝝓</m:t>
                        </m:r>
                      </m:oMath>
                    </m:oMathPara>
                  </a14:m>
                  <a:endParaRPr lang="pt-PT" b="1" dirty="0">
                    <a:solidFill>
                      <a:srgbClr val="C00000"/>
                    </a:solidFill>
                  </a:endParaRPr>
                </a:p>
              </p:txBody>
            </p:sp>
          </mc:Choice>
          <mc:Fallback xmlns="">
            <p:sp>
              <p:nvSpPr>
                <p:cNvPr id="59" name="Rectangle 58"/>
                <p:cNvSpPr>
                  <a:spLocks noRot="1" noChangeAspect="1" noMove="1" noResize="1" noEditPoints="1" noAdjustHandles="1" noChangeArrowheads="1" noChangeShapeType="1" noTextEdit="1"/>
                </p:cNvSpPr>
                <p:nvPr/>
              </p:nvSpPr>
              <p:spPr>
                <a:xfrm>
                  <a:off x="728452" y="1521761"/>
                  <a:ext cx="562975" cy="369332"/>
                </a:xfrm>
                <a:prstGeom prst="rect">
                  <a:avLst/>
                </a:prstGeom>
                <a:blipFill rotWithShape="1">
                  <a:blip r:embed="rId17" cstate="print"/>
                  <a:stretch>
                    <a:fillRect b="-11475"/>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25" name="Rectangle 124"/>
                <p:cNvSpPr/>
                <p:nvPr/>
              </p:nvSpPr>
              <p:spPr>
                <a:xfrm>
                  <a:off x="1484536" y="2031675"/>
                  <a:ext cx="4138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b="1" i="1">
                            <a:solidFill>
                              <a:srgbClr val="C00000"/>
                            </a:solidFill>
                            <a:latin typeface="Cambria Math"/>
                          </a:rPr>
                          <m:t>𝝓</m:t>
                        </m:r>
                      </m:oMath>
                    </m:oMathPara>
                  </a14:m>
                  <a:endParaRPr lang="pt-PT" b="1" dirty="0">
                    <a:solidFill>
                      <a:srgbClr val="C00000"/>
                    </a:solidFill>
                  </a:endParaRPr>
                </a:p>
              </p:txBody>
            </p:sp>
          </mc:Choice>
          <mc:Fallback xmlns="">
            <p:sp>
              <p:nvSpPr>
                <p:cNvPr id="60" name="Rectangle 59"/>
                <p:cNvSpPr>
                  <a:spLocks noRot="1" noChangeAspect="1" noMove="1" noResize="1" noEditPoints="1" noAdjustHandles="1" noChangeArrowheads="1" noChangeShapeType="1" noTextEdit="1"/>
                </p:cNvSpPr>
                <p:nvPr/>
              </p:nvSpPr>
              <p:spPr>
                <a:xfrm>
                  <a:off x="1484536" y="2031675"/>
                  <a:ext cx="413896" cy="369332"/>
                </a:xfrm>
                <a:prstGeom prst="rect">
                  <a:avLst/>
                </a:prstGeom>
                <a:blipFill rotWithShape="1">
                  <a:blip r:embed="rId18" cstate="print"/>
                  <a:stretch>
                    <a:fillRect b="-11475"/>
                  </a:stretch>
                </a:blipFill>
              </p:spPr>
              <p:txBody>
                <a:bodyPr/>
                <a:lstStyle/>
                <a:p>
                  <a:r>
                    <a:rPr lang="pt-PT">
                      <a:noFill/>
                    </a:rPr>
                    <a:t> </a:t>
                  </a:r>
                </a:p>
              </p:txBody>
            </p:sp>
          </mc:Fallback>
        </mc:AlternateContent>
        <p:cxnSp>
          <p:nvCxnSpPr>
            <p:cNvPr id="126" name="Straight Arrow Connector 125"/>
            <p:cNvCxnSpPr/>
            <p:nvPr/>
          </p:nvCxnSpPr>
          <p:spPr>
            <a:xfrm flipV="1">
              <a:off x="1978528" y="1860563"/>
              <a:ext cx="0" cy="1332532"/>
            </a:xfrm>
            <a:prstGeom prst="straightConnector1">
              <a:avLst/>
            </a:prstGeom>
            <a:ln w="25400">
              <a:solidFill>
                <a:schemeClr val="tx1">
                  <a:lumMod val="65000"/>
                  <a:lumOff val="35000"/>
                  <a:alpha val="3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16200000" flipV="1">
              <a:off x="1862770" y="2012963"/>
              <a:ext cx="0" cy="1332532"/>
            </a:xfrm>
            <a:prstGeom prst="straightConnector1">
              <a:avLst/>
            </a:prstGeom>
            <a:ln w="25400">
              <a:solidFill>
                <a:schemeClr val="tx1">
                  <a:lumMod val="65000"/>
                  <a:lumOff val="35000"/>
                  <a:alpha val="39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8" name="Arc 127"/>
            <p:cNvSpPr/>
            <p:nvPr/>
          </p:nvSpPr>
          <p:spPr>
            <a:xfrm>
              <a:off x="1661454" y="2319976"/>
              <a:ext cx="687178" cy="693099"/>
            </a:xfrm>
            <a:prstGeom prst="arc">
              <a:avLst>
                <a:gd name="adj1" fmla="val 12971369"/>
                <a:gd name="adj2" fmla="val 16408564"/>
              </a:avLst>
            </a:prstGeom>
            <a:ln w="31750">
              <a:solidFill>
                <a:srgbClr val="C00000"/>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9" name="Arc 128"/>
            <p:cNvSpPr/>
            <p:nvPr/>
          </p:nvSpPr>
          <p:spPr>
            <a:xfrm>
              <a:off x="800126" y="1516410"/>
              <a:ext cx="2340594" cy="2360761"/>
            </a:xfrm>
            <a:prstGeom prst="arc">
              <a:avLst>
                <a:gd name="adj1" fmla="val 13159134"/>
                <a:gd name="adj2" fmla="val 14638766"/>
              </a:avLst>
            </a:prstGeom>
            <a:ln w="31750">
              <a:solidFill>
                <a:srgbClr val="C00000"/>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0" name="Arc 129"/>
            <p:cNvSpPr/>
            <p:nvPr/>
          </p:nvSpPr>
          <p:spPr>
            <a:xfrm>
              <a:off x="800460" y="1500907"/>
              <a:ext cx="2340594" cy="2360761"/>
            </a:xfrm>
            <a:prstGeom prst="arc">
              <a:avLst>
                <a:gd name="adj1" fmla="val 11473010"/>
                <a:gd name="adj2" fmla="val 12809197"/>
              </a:avLst>
            </a:prstGeom>
            <a:ln w="31750">
              <a:solidFill>
                <a:srgbClr val="C00000"/>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1" name="Rectangle 130"/>
            <p:cNvSpPr/>
            <p:nvPr/>
          </p:nvSpPr>
          <p:spPr>
            <a:xfrm>
              <a:off x="1939626" y="1733190"/>
              <a:ext cx="409006" cy="307777"/>
            </a:xfrm>
            <a:prstGeom prst="rect">
              <a:avLst/>
            </a:prstGeom>
          </p:spPr>
          <p:txBody>
            <a:bodyPr wrap="square">
              <a:spAutoFit/>
            </a:bodyPr>
            <a:lstStyle/>
            <a:p>
              <a:r>
                <a:rPr lang="en-US" sz="1400" b="1" dirty="0" err="1" smtClean="0">
                  <a:solidFill>
                    <a:srgbClr val="A7A7A7"/>
                  </a:solidFill>
                </a:rPr>
                <a:t>x</a:t>
              </a:r>
              <a:r>
                <a:rPr lang="en-US" sz="1400" b="1" baseline="-25000" dirty="0" err="1" smtClean="0">
                  <a:solidFill>
                    <a:srgbClr val="A7A7A7"/>
                  </a:solidFill>
                </a:rPr>
                <a:t>sh</a:t>
              </a:r>
              <a:endParaRPr lang="pt-PT" b="1" baseline="-25000" dirty="0">
                <a:solidFill>
                  <a:srgbClr val="A7A7A7"/>
                </a:solidFill>
              </a:endParaRPr>
            </a:p>
          </p:txBody>
        </p:sp>
        <p:sp>
          <p:nvSpPr>
            <p:cNvPr id="132" name="Rectangle 131"/>
            <p:cNvSpPr/>
            <p:nvPr/>
          </p:nvSpPr>
          <p:spPr>
            <a:xfrm>
              <a:off x="1134516" y="2610571"/>
              <a:ext cx="409563" cy="307777"/>
            </a:xfrm>
            <a:prstGeom prst="rect">
              <a:avLst/>
            </a:prstGeom>
          </p:spPr>
          <p:txBody>
            <a:bodyPr wrap="square">
              <a:spAutoFit/>
            </a:bodyPr>
            <a:lstStyle/>
            <a:p>
              <a:r>
                <a:rPr lang="en-US" sz="1400" b="1" dirty="0" err="1" smtClean="0">
                  <a:solidFill>
                    <a:srgbClr val="A7A7A7"/>
                  </a:solidFill>
                </a:rPr>
                <a:t>y</a:t>
              </a:r>
              <a:r>
                <a:rPr lang="en-US" sz="1400" b="1" baseline="-25000" dirty="0" err="1" smtClean="0">
                  <a:solidFill>
                    <a:srgbClr val="A7A7A7"/>
                  </a:solidFill>
                </a:rPr>
                <a:t>sh</a:t>
              </a:r>
              <a:endParaRPr lang="pt-PT" b="1" dirty="0">
                <a:solidFill>
                  <a:srgbClr val="A7A7A7"/>
                </a:solidFill>
              </a:endParaRPr>
            </a:p>
          </p:txBody>
        </p:sp>
      </p:grpSp>
      <mc:AlternateContent xmlns:mc="http://schemas.openxmlformats.org/markup-compatibility/2006" xmlns:a14="http://schemas.microsoft.com/office/drawing/2010/main">
        <mc:Choice Requires="a14">
          <p:sp>
            <p:nvSpPr>
              <p:cNvPr id="214" name="Rounded Rectangle 213"/>
              <p:cNvSpPr/>
              <p:nvPr/>
            </p:nvSpPr>
            <p:spPr>
              <a:xfrm>
                <a:off x="668093" y="1643307"/>
                <a:ext cx="5272062" cy="320825"/>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cs typeface="Arial" pitchFamily="34" charset="0"/>
                          </a:rPr>
                        </m:ctrlPr>
                      </m:sSubPr>
                      <m:e>
                        <m:r>
                          <a:rPr lang="pt-PT" sz="1600" b="0" i="1" smtClean="0">
                            <a:solidFill>
                              <a:schemeClr val="tx1">
                                <a:lumMod val="75000"/>
                                <a:lumOff val="25000"/>
                              </a:schemeClr>
                            </a:solidFill>
                            <a:latin typeface="Cambria Math" panose="02040503050406030204" pitchFamily="18" charset="0"/>
                            <a:cs typeface="Arial" pitchFamily="34" charset="0"/>
                          </a:rPr>
                          <m:t>𝑙</m:t>
                        </m:r>
                      </m:e>
                      <m:sub>
                        <m:r>
                          <a:rPr lang="pt-PT" sz="1600" b="0" i="1" smtClean="0">
                            <a:solidFill>
                              <a:schemeClr val="tx1">
                                <a:lumMod val="75000"/>
                                <a:lumOff val="25000"/>
                              </a:schemeClr>
                            </a:solidFill>
                            <a:latin typeface="Cambria Math" panose="02040503050406030204" pitchFamily="18" charset="0"/>
                            <a:cs typeface="Arial" pitchFamily="34" charset="0"/>
                          </a:rPr>
                          <m:t>𝜙</m:t>
                        </m:r>
                        <m:r>
                          <a:rPr lang="pt-PT" sz="1600" b="0" i="1" smtClean="0">
                            <a:solidFill>
                              <a:schemeClr val="tx1">
                                <a:lumMod val="75000"/>
                                <a:lumOff val="25000"/>
                              </a:schemeClr>
                            </a:solidFill>
                            <a:latin typeface="Cambria Math" panose="02040503050406030204" pitchFamily="18" charset="0"/>
                            <a:cs typeface="Arial" pitchFamily="34" charset="0"/>
                          </a:rPr>
                          <m:t>′</m:t>
                        </m:r>
                      </m:sub>
                    </m:sSub>
                  </m:oMath>
                </a14:m>
                <a:r>
                  <a:rPr lang="en-GB" sz="1600" dirty="0" smtClean="0">
                    <a:solidFill>
                      <a:schemeClr val="tx1">
                        <a:lumMod val="75000"/>
                        <a:lumOff val="25000"/>
                      </a:schemeClr>
                    </a:solidFill>
                    <a:latin typeface="Calibri" pitchFamily="34" charset="0"/>
                    <a:cs typeface="Arial" pitchFamily="34" charset="0"/>
                  </a:rPr>
                  <a:t> length travelled by particles in </a:t>
                </a:r>
                <a:r>
                  <a:rPr lang="en-GB" sz="1600" dirty="0" err="1" smtClean="0">
                    <a:solidFill>
                      <a:schemeClr val="tx1">
                        <a:lumMod val="75000"/>
                        <a:lumOff val="25000"/>
                      </a:schemeClr>
                    </a:solidFill>
                    <a:latin typeface="Calibri" pitchFamily="34" charset="0"/>
                    <a:cs typeface="Arial" pitchFamily="34" charset="0"/>
                  </a:rPr>
                  <a:t>SkyBin</a:t>
                </a:r>
                <a:r>
                  <a:rPr lang="en-GB" sz="1600" dirty="0" smtClean="0">
                    <a:solidFill>
                      <a:schemeClr val="tx1">
                        <a:lumMod val="75000"/>
                        <a:lumOff val="25000"/>
                      </a:schemeClr>
                    </a:solidFill>
                    <a:latin typeface="Calibri" pitchFamily="34" charset="0"/>
                    <a:cs typeface="Arial" pitchFamily="34" charset="0"/>
                  </a:rPr>
                  <a:t> in </a:t>
                </a:r>
                <a14:m>
                  <m:oMath xmlns:m="http://schemas.openxmlformats.org/officeDocument/2006/math">
                    <m:r>
                      <a:rPr lang="pt-PT" sz="1600" b="0" i="1" smtClean="0">
                        <a:solidFill>
                          <a:schemeClr val="tx1">
                            <a:lumMod val="75000"/>
                            <a:lumOff val="25000"/>
                          </a:schemeClr>
                        </a:solidFill>
                        <a:latin typeface="Cambria Math" panose="02040503050406030204" pitchFamily="18" charset="0"/>
                        <a:cs typeface="Arial" pitchFamily="34" charset="0"/>
                      </a:rPr>
                      <m:t>𝜙</m:t>
                    </m:r>
                    <m:r>
                      <a:rPr lang="pt-PT" sz="1600" b="0" i="1" smtClean="0">
                        <a:solidFill>
                          <a:schemeClr val="tx1">
                            <a:lumMod val="75000"/>
                            <a:lumOff val="25000"/>
                          </a:schemeClr>
                        </a:solidFill>
                        <a:latin typeface="Cambria Math" panose="02040503050406030204" pitchFamily="18" charset="0"/>
                        <a:cs typeface="Arial" pitchFamily="34" charset="0"/>
                      </a:rPr>
                      <m:t>′</m:t>
                    </m:r>
                  </m:oMath>
                </a14:m>
                <a:r>
                  <a:rPr lang="en-GB" sz="1600" dirty="0" smtClean="0">
                    <a:solidFill>
                      <a:schemeClr val="tx1">
                        <a:lumMod val="75000"/>
                        <a:lumOff val="25000"/>
                      </a:schemeClr>
                    </a:solidFill>
                    <a:latin typeface="Calibri" pitchFamily="34" charset="0"/>
                    <a:cs typeface="Arial" pitchFamily="34" charset="0"/>
                  </a:rPr>
                  <a:t> direction</a:t>
                </a:r>
              </a:p>
            </p:txBody>
          </p:sp>
        </mc:Choice>
        <mc:Fallback xmlns="">
          <p:sp>
            <p:nvSpPr>
              <p:cNvPr id="214" name="Rounded Rectangle 213"/>
              <p:cNvSpPr>
                <a:spLocks noRot="1" noChangeAspect="1" noMove="1" noResize="1" noEditPoints="1" noAdjustHandles="1" noChangeArrowheads="1" noChangeShapeType="1" noTextEdit="1"/>
              </p:cNvSpPr>
              <p:nvPr/>
            </p:nvSpPr>
            <p:spPr>
              <a:xfrm>
                <a:off x="668093" y="1643307"/>
                <a:ext cx="5272062" cy="320825"/>
              </a:xfrm>
              <a:prstGeom prst="roundRect">
                <a:avLst/>
              </a:prstGeom>
              <a:blipFill rotWithShape="0">
                <a:blip r:embed="rId19"/>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18" name="Picture 117"/>
          <p:cNvPicPr>
            <a:picLocks noChangeAspect="1"/>
          </p:cNvPicPr>
          <p:nvPr/>
        </p:nvPicPr>
        <p:blipFill>
          <a:blip r:embed="rId20"/>
          <a:stretch>
            <a:fillRect/>
          </a:stretch>
        </p:blipFill>
        <p:spPr>
          <a:xfrm>
            <a:off x="726174" y="4228087"/>
            <a:ext cx="2225622" cy="1465764"/>
          </a:xfrm>
          <a:prstGeom prst="rect">
            <a:avLst/>
          </a:prstGeom>
        </p:spPr>
      </p:pic>
      <p:pic>
        <p:nvPicPr>
          <p:cNvPr id="119" name="Picture 118"/>
          <p:cNvPicPr>
            <a:picLocks noChangeAspect="1"/>
          </p:cNvPicPr>
          <p:nvPr/>
        </p:nvPicPr>
        <p:blipFill>
          <a:blip r:embed="rId21"/>
          <a:stretch>
            <a:fillRect/>
          </a:stretch>
        </p:blipFill>
        <p:spPr>
          <a:xfrm>
            <a:off x="3077235" y="4272277"/>
            <a:ext cx="2196967" cy="1418020"/>
          </a:xfrm>
          <a:prstGeom prst="rect">
            <a:avLst/>
          </a:prstGeom>
        </p:spPr>
      </p:pic>
      <mc:AlternateContent xmlns:mc="http://schemas.openxmlformats.org/markup-compatibility/2006" xmlns:a14="http://schemas.microsoft.com/office/drawing/2010/main">
        <mc:Choice Requires="a14">
          <p:sp>
            <p:nvSpPr>
              <p:cNvPr id="215" name="Rounded Rectangle 214"/>
              <p:cNvSpPr/>
              <p:nvPr/>
            </p:nvSpPr>
            <p:spPr>
              <a:xfrm>
                <a:off x="690098" y="3839000"/>
                <a:ext cx="5272062" cy="320825"/>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cs typeface="Arial" pitchFamily="34" charset="0"/>
                          </a:rPr>
                        </m:ctrlPr>
                      </m:sSubPr>
                      <m:e>
                        <m:r>
                          <a:rPr lang="pt-PT" sz="1600" b="0" i="1" smtClean="0">
                            <a:solidFill>
                              <a:schemeClr val="tx1">
                                <a:lumMod val="75000"/>
                                <a:lumOff val="25000"/>
                              </a:schemeClr>
                            </a:solidFill>
                            <a:latin typeface="Cambria Math" panose="02040503050406030204" pitchFamily="18" charset="0"/>
                            <a:cs typeface="Arial" pitchFamily="34" charset="0"/>
                          </a:rPr>
                          <m:t>𝑙</m:t>
                        </m:r>
                      </m:e>
                      <m:sub>
                        <m:r>
                          <a:rPr lang="pt-PT" sz="1600" b="0" i="1" smtClean="0">
                            <a:solidFill>
                              <a:schemeClr val="tx1">
                                <a:lumMod val="75000"/>
                                <a:lumOff val="25000"/>
                              </a:schemeClr>
                            </a:solidFill>
                            <a:latin typeface="Cambria Math" panose="02040503050406030204" pitchFamily="18" charset="0"/>
                            <a:cs typeface="Arial" pitchFamily="34" charset="0"/>
                          </a:rPr>
                          <m:t>𝛼</m:t>
                        </m:r>
                      </m:sub>
                    </m:sSub>
                  </m:oMath>
                </a14:m>
                <a:r>
                  <a:rPr lang="en-GB" sz="1600" dirty="0" smtClean="0">
                    <a:solidFill>
                      <a:schemeClr val="tx1">
                        <a:lumMod val="75000"/>
                        <a:lumOff val="25000"/>
                      </a:schemeClr>
                    </a:solidFill>
                    <a:latin typeface="Calibri" pitchFamily="34" charset="0"/>
                    <a:cs typeface="Arial" pitchFamily="34" charset="0"/>
                  </a:rPr>
                  <a:t> length travelled by particles in </a:t>
                </a:r>
                <a:r>
                  <a:rPr lang="en-GB" sz="1600" dirty="0" err="1" smtClean="0">
                    <a:solidFill>
                      <a:schemeClr val="tx1">
                        <a:lumMod val="75000"/>
                        <a:lumOff val="25000"/>
                      </a:schemeClr>
                    </a:solidFill>
                    <a:latin typeface="Calibri" pitchFamily="34" charset="0"/>
                    <a:cs typeface="Arial" pitchFamily="34" charset="0"/>
                  </a:rPr>
                  <a:t>SkyBin</a:t>
                </a:r>
                <a:r>
                  <a:rPr lang="en-GB" sz="1600" dirty="0" smtClean="0">
                    <a:solidFill>
                      <a:schemeClr val="tx1">
                        <a:lumMod val="75000"/>
                        <a:lumOff val="25000"/>
                      </a:schemeClr>
                    </a:solidFill>
                    <a:latin typeface="Calibri" pitchFamily="34" charset="0"/>
                    <a:cs typeface="Arial" pitchFamily="34" charset="0"/>
                  </a:rPr>
                  <a:t> in </a:t>
                </a:r>
                <a14:m>
                  <m:oMath xmlns:m="http://schemas.openxmlformats.org/officeDocument/2006/math">
                    <m:r>
                      <a:rPr lang="pt-PT" sz="1600" b="0" i="1" smtClean="0">
                        <a:solidFill>
                          <a:schemeClr val="tx1">
                            <a:lumMod val="75000"/>
                            <a:lumOff val="25000"/>
                          </a:schemeClr>
                        </a:solidFill>
                        <a:latin typeface="Cambria Math" panose="02040503050406030204" pitchFamily="18" charset="0"/>
                        <a:cs typeface="Arial" pitchFamily="34" charset="0"/>
                      </a:rPr>
                      <m:t>𝛼</m:t>
                    </m:r>
                  </m:oMath>
                </a14:m>
                <a:r>
                  <a:rPr lang="en-GB" sz="1600" dirty="0" smtClean="0">
                    <a:solidFill>
                      <a:schemeClr val="tx1">
                        <a:lumMod val="75000"/>
                        <a:lumOff val="25000"/>
                      </a:schemeClr>
                    </a:solidFill>
                    <a:latin typeface="Calibri" pitchFamily="34" charset="0"/>
                    <a:cs typeface="Arial" pitchFamily="34" charset="0"/>
                  </a:rPr>
                  <a:t> direction</a:t>
                </a:r>
              </a:p>
            </p:txBody>
          </p:sp>
        </mc:Choice>
        <mc:Fallback xmlns="">
          <p:sp>
            <p:nvSpPr>
              <p:cNvPr id="215" name="Rounded Rectangle 214"/>
              <p:cNvSpPr>
                <a:spLocks noRot="1" noChangeAspect="1" noMove="1" noResize="1" noEditPoints="1" noAdjustHandles="1" noChangeArrowheads="1" noChangeShapeType="1" noTextEdit="1"/>
              </p:cNvSpPr>
              <p:nvPr/>
            </p:nvSpPr>
            <p:spPr>
              <a:xfrm>
                <a:off x="690098" y="3839000"/>
                <a:ext cx="5272062" cy="320825"/>
              </a:xfrm>
              <a:prstGeom prst="roundRect">
                <a:avLst/>
              </a:prstGeom>
              <a:blipFill rotWithShape="0">
                <a:blip r:embed="rId22"/>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16" name="Rounded Rectangle 215"/>
          <p:cNvSpPr/>
          <p:nvPr/>
        </p:nvSpPr>
        <p:spPr>
          <a:xfrm>
            <a:off x="667231" y="5924289"/>
            <a:ext cx="5235780" cy="509963"/>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217" name="TextBox 216"/>
              <p:cNvSpPr txBox="1"/>
              <p:nvPr/>
            </p:nvSpPr>
            <p:spPr>
              <a:xfrm>
                <a:off x="970014" y="5951481"/>
                <a:ext cx="4528612" cy="452240"/>
              </a:xfrm>
              <a:prstGeom prst="rect">
                <a:avLst/>
              </a:prstGeom>
              <a:noFill/>
            </p:spPr>
            <p:txBody>
              <a:bodyPr wrap="none" lIns="0" tIns="0" rIns="0" bIns="0" rtlCol="0">
                <a:spAutoFit/>
              </a:bodyPr>
              <a:lstStyle/>
              <a:p>
                <a14:m>
                  <m:oMath xmlns:m="http://schemas.openxmlformats.org/officeDocument/2006/math">
                    <m:sSub>
                      <m:sSubPr>
                        <m:ctrlPr>
                          <a:rPr lang="pt-PT" b="0" i="1" smtClean="0">
                            <a:solidFill>
                              <a:schemeClr val="tx1"/>
                            </a:solidFill>
                            <a:latin typeface="Cambria Math" panose="02040503050406030204" pitchFamily="18" charset="0"/>
                          </a:rPr>
                        </m:ctrlPr>
                      </m:sSubPr>
                      <m:e>
                        <m:r>
                          <a:rPr lang="pt-PT" b="0" i="1" smtClean="0">
                            <a:solidFill>
                              <a:schemeClr val="tx1"/>
                            </a:solidFill>
                            <a:latin typeface="Cambria Math" panose="02040503050406030204" pitchFamily="18" charset="0"/>
                          </a:rPr>
                          <m:t>𝑁</m:t>
                        </m:r>
                      </m:e>
                      <m:sub>
                        <m:r>
                          <a:rPr lang="pt-PT" b="0" i="1" smtClean="0">
                            <a:solidFill>
                              <a:schemeClr val="tx1"/>
                            </a:solidFill>
                            <a:latin typeface="Cambria Math" panose="02040503050406030204" pitchFamily="18" charset="0"/>
                          </a:rPr>
                          <m:t>𝑝h</m:t>
                        </m:r>
                      </m:sub>
                    </m:sSub>
                    <m:r>
                      <a:rPr lang="pt-PT" b="0" i="1" smtClean="0">
                        <a:solidFill>
                          <a:schemeClr val="tx1"/>
                        </a:solidFill>
                        <a:latin typeface="Cambria Math" panose="02040503050406030204" pitchFamily="18" charset="0"/>
                      </a:rPr>
                      <m:t>=</m:t>
                    </m:r>
                    <m:sSub>
                      <m:sSubPr>
                        <m:ctrlPr>
                          <a:rPr lang="pt-PT" b="0" i="1" smtClean="0">
                            <a:solidFill>
                              <a:schemeClr val="tx1"/>
                            </a:solidFill>
                            <a:latin typeface="Cambria Math" panose="02040503050406030204" pitchFamily="18" charset="0"/>
                          </a:rPr>
                        </m:ctrlPr>
                      </m:sSubPr>
                      <m:e>
                        <m:r>
                          <a:rPr lang="pt-PT" b="0" i="1" smtClean="0">
                            <a:solidFill>
                              <a:schemeClr val="tx1"/>
                            </a:solidFill>
                            <a:latin typeface="Cambria Math" panose="02040503050406030204" pitchFamily="18" charset="0"/>
                          </a:rPr>
                          <m:t>𝑛</m:t>
                        </m:r>
                      </m:e>
                      <m:sub>
                        <m:r>
                          <a:rPr lang="pt-PT" b="0" i="1" smtClean="0">
                            <a:solidFill>
                              <a:schemeClr val="tx1"/>
                            </a:solidFill>
                            <a:latin typeface="Cambria Math" panose="02040503050406030204" pitchFamily="18" charset="0"/>
                          </a:rPr>
                          <m:t>𝑝𝑎𝑟𝑡𝑖𝑐𝑙𝑒𝑠</m:t>
                        </m:r>
                      </m:sub>
                    </m:sSub>
                    <m:r>
                      <a:rPr lang="pt-PT" b="0" i="1" smtClean="0">
                        <a:solidFill>
                          <a:schemeClr val="tx1"/>
                        </a:solidFill>
                        <a:latin typeface="Cambria Math" panose="02040503050406030204" pitchFamily="18" charset="0"/>
                        <a:ea typeface="Cambria Math" panose="02040503050406030204" pitchFamily="18" charset="0"/>
                      </a:rPr>
                      <m:t>∙</m:t>
                    </m:r>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𝑙</m:t>
                        </m:r>
                      </m:e>
                      <m:sub>
                        <m:r>
                          <a:rPr lang="pt-PT" b="0" i="1" smtClean="0">
                            <a:solidFill>
                              <a:schemeClr val="tx1"/>
                            </a:solidFill>
                            <a:latin typeface="Cambria Math" panose="02040503050406030204" pitchFamily="18" charset="0"/>
                            <a:ea typeface="Cambria Math" panose="02040503050406030204" pitchFamily="18" charset="0"/>
                          </a:rPr>
                          <m:t>𝛼</m:t>
                        </m:r>
                      </m:sub>
                    </m:sSub>
                    <m:f>
                      <m:fPr>
                        <m:ctrlPr>
                          <a:rPr lang="pt-PT" b="0" i="1" smtClean="0">
                            <a:solidFill>
                              <a:schemeClr val="tx1"/>
                            </a:solidFill>
                            <a:latin typeface="Cambria Math" panose="02040503050406030204" pitchFamily="18" charset="0"/>
                            <a:ea typeface="Cambria Math" panose="02040503050406030204" pitchFamily="18" charset="0"/>
                          </a:rPr>
                        </m:ctrlPr>
                      </m:fPr>
                      <m:num>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𝑙</m:t>
                            </m:r>
                          </m:e>
                          <m:sub>
                            <m:r>
                              <a:rPr lang="pt-PT" b="0" i="1" smtClean="0">
                                <a:solidFill>
                                  <a:schemeClr val="tx1"/>
                                </a:solidFill>
                                <a:latin typeface="Cambria Math" panose="02040503050406030204" pitchFamily="18" charset="0"/>
                                <a:ea typeface="Cambria Math" panose="02040503050406030204" pitchFamily="18" charset="0"/>
                              </a:rPr>
                              <m:t>𝜙</m:t>
                            </m:r>
                          </m:sub>
                        </m:sSub>
                      </m:num>
                      <m:den>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𝑙</m:t>
                            </m:r>
                          </m:e>
                          <m:sub>
                            <m:r>
                              <a:rPr lang="pt-PT" b="0" i="1" smtClean="0">
                                <a:solidFill>
                                  <a:schemeClr val="tx1"/>
                                </a:solidFill>
                                <a:latin typeface="Cambria Math" panose="02040503050406030204" pitchFamily="18" charset="0"/>
                                <a:ea typeface="Cambria Math" panose="02040503050406030204" pitchFamily="18" charset="0"/>
                              </a:rPr>
                              <m:t>𝑇𝑜𝑡𝑎𝑙</m:t>
                            </m:r>
                          </m:sub>
                        </m:sSub>
                      </m:den>
                    </m:f>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𝑐</m:t>
                        </m:r>
                      </m:e>
                      <m:sub>
                        <m:r>
                          <a:rPr lang="pt-PT" b="0" i="1" smtClean="0">
                            <a:solidFill>
                              <a:schemeClr val="tx1"/>
                            </a:solidFill>
                            <a:latin typeface="Cambria Math" panose="02040503050406030204" pitchFamily="18" charset="0"/>
                            <a:ea typeface="Cambria Math" panose="02040503050406030204" pitchFamily="18" charset="0"/>
                          </a:rPr>
                          <m:t>𝑘</m:t>
                        </m:r>
                      </m:sub>
                    </m:sSub>
                    <m:d>
                      <m:dPr>
                        <m:ctrlPr>
                          <a:rPr lang="pt-PT" b="0" i="1" smtClean="0">
                            <a:solidFill>
                              <a:schemeClr val="tx1"/>
                            </a:solidFill>
                            <a:latin typeface="Cambria Math" panose="02040503050406030204" pitchFamily="18" charset="0"/>
                            <a:ea typeface="Cambria Math" panose="02040503050406030204" pitchFamily="18" charset="0"/>
                          </a:rPr>
                        </m:ctrlPr>
                      </m:dPr>
                      <m:e>
                        <m:r>
                          <a:rPr lang="pt-PT" b="0" i="1" smtClean="0">
                            <a:solidFill>
                              <a:schemeClr val="tx1"/>
                            </a:solidFill>
                            <a:latin typeface="Cambria Math" panose="02040503050406030204" pitchFamily="18" charset="0"/>
                            <a:ea typeface="Cambria Math" panose="02040503050406030204" pitchFamily="18" charset="0"/>
                          </a:rPr>
                          <m:t>1−</m:t>
                        </m:r>
                        <m:f>
                          <m:fPr>
                            <m:ctrlPr>
                              <a:rPr lang="pt-PT" b="0" i="1" smtClean="0">
                                <a:solidFill>
                                  <a:schemeClr val="tx1"/>
                                </a:solidFill>
                                <a:latin typeface="Cambria Math" panose="02040503050406030204" pitchFamily="18" charset="0"/>
                                <a:ea typeface="Cambria Math" panose="02040503050406030204" pitchFamily="18" charset="0"/>
                              </a:rPr>
                            </m:ctrlPr>
                          </m:fPr>
                          <m:num>
                            <m:r>
                              <a:rPr lang="pt-PT" b="0" i="1" smtClean="0">
                                <a:solidFill>
                                  <a:schemeClr val="tx1"/>
                                </a:solidFill>
                                <a:latin typeface="Cambria Math" panose="02040503050406030204" pitchFamily="18" charset="0"/>
                                <a:ea typeface="Cambria Math" panose="02040503050406030204" pitchFamily="18" charset="0"/>
                              </a:rPr>
                              <m:t>1</m:t>
                            </m:r>
                          </m:num>
                          <m:den>
                            <m:sSup>
                              <m:sSupPr>
                                <m:ctrlPr>
                                  <a:rPr lang="pt-PT" b="0" i="1" smtClean="0">
                                    <a:solidFill>
                                      <a:schemeClr val="tx1"/>
                                    </a:solidFill>
                                    <a:latin typeface="Cambria Math" panose="02040503050406030204" pitchFamily="18" charset="0"/>
                                    <a:ea typeface="Cambria Math" panose="02040503050406030204" pitchFamily="18" charset="0"/>
                                  </a:rPr>
                                </m:ctrlPr>
                              </m:sSupPr>
                              <m:e>
                                <m:r>
                                  <a:rPr lang="pt-PT" b="0" i="1" smtClean="0">
                                    <a:solidFill>
                                      <a:schemeClr val="tx1"/>
                                    </a:solidFill>
                                    <a:latin typeface="Cambria Math" panose="02040503050406030204" pitchFamily="18" charset="0"/>
                                    <a:ea typeface="Cambria Math" panose="02040503050406030204" pitchFamily="18" charset="0"/>
                                  </a:rPr>
                                  <m:t>𝑛</m:t>
                                </m:r>
                              </m:e>
                              <m:sup>
                                <m:r>
                                  <a:rPr lang="pt-PT" b="0" i="1" smtClean="0">
                                    <a:solidFill>
                                      <a:schemeClr val="tx1"/>
                                    </a:solidFill>
                                    <a:latin typeface="Cambria Math" panose="02040503050406030204" pitchFamily="18" charset="0"/>
                                    <a:ea typeface="Cambria Math" panose="02040503050406030204" pitchFamily="18" charset="0"/>
                                  </a:rPr>
                                  <m:t>2</m:t>
                                </m:r>
                              </m:sup>
                            </m:sSup>
                          </m:den>
                        </m:f>
                      </m:e>
                    </m:d>
                    <m:d>
                      <m:dPr>
                        <m:ctrlPr>
                          <a:rPr lang="pt-PT" b="0" i="1" smtClean="0">
                            <a:solidFill>
                              <a:schemeClr val="tx1"/>
                            </a:solidFill>
                            <a:latin typeface="Cambria Math" panose="02040503050406030204" pitchFamily="18" charset="0"/>
                            <a:ea typeface="Cambria Math" panose="02040503050406030204" pitchFamily="18" charset="0"/>
                          </a:rPr>
                        </m:ctrlPr>
                      </m:dPr>
                      <m:e>
                        <m:f>
                          <m:fPr>
                            <m:ctrlPr>
                              <a:rPr lang="pt-PT" b="0" i="1" smtClean="0">
                                <a:solidFill>
                                  <a:schemeClr val="tx1"/>
                                </a:solidFill>
                                <a:latin typeface="Cambria Math" panose="02040503050406030204" pitchFamily="18" charset="0"/>
                                <a:ea typeface="Cambria Math" panose="02040503050406030204" pitchFamily="18" charset="0"/>
                              </a:rPr>
                            </m:ctrlPr>
                          </m:fPr>
                          <m:num>
                            <m:r>
                              <a:rPr lang="pt-PT" b="0" i="1" smtClean="0">
                                <a:solidFill>
                                  <a:schemeClr val="tx1"/>
                                </a:solidFill>
                                <a:latin typeface="Cambria Math" panose="02040503050406030204" pitchFamily="18" charset="0"/>
                                <a:ea typeface="Cambria Math" panose="02040503050406030204" pitchFamily="18" charset="0"/>
                              </a:rPr>
                              <m:t>1</m:t>
                            </m:r>
                          </m:num>
                          <m:den>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𝜆</m:t>
                                </m:r>
                              </m:e>
                              <m:sub>
                                <m:r>
                                  <a:rPr lang="pt-PT" b="0" i="1" smtClean="0">
                                    <a:solidFill>
                                      <a:schemeClr val="tx1"/>
                                    </a:solidFill>
                                    <a:latin typeface="Cambria Math" panose="02040503050406030204" pitchFamily="18" charset="0"/>
                                    <a:ea typeface="Cambria Math" panose="02040503050406030204" pitchFamily="18" charset="0"/>
                                  </a:rPr>
                                  <m:t>2</m:t>
                                </m:r>
                              </m:sub>
                            </m:sSub>
                          </m:den>
                        </m:f>
                        <m:r>
                          <a:rPr lang="pt-PT" b="0" i="1" smtClean="0">
                            <a:solidFill>
                              <a:schemeClr val="tx1"/>
                            </a:solidFill>
                            <a:latin typeface="Cambria Math" panose="02040503050406030204" pitchFamily="18" charset="0"/>
                            <a:ea typeface="Cambria Math" panose="02040503050406030204" pitchFamily="18" charset="0"/>
                          </a:rPr>
                          <m:t>−</m:t>
                        </m:r>
                        <m:f>
                          <m:fPr>
                            <m:ctrlPr>
                              <a:rPr lang="pt-PT" b="0" i="1" smtClean="0">
                                <a:solidFill>
                                  <a:schemeClr val="tx1"/>
                                </a:solidFill>
                                <a:latin typeface="Cambria Math" panose="02040503050406030204" pitchFamily="18" charset="0"/>
                                <a:ea typeface="Cambria Math" panose="02040503050406030204" pitchFamily="18" charset="0"/>
                              </a:rPr>
                            </m:ctrlPr>
                          </m:fPr>
                          <m:num>
                            <m:r>
                              <a:rPr lang="pt-PT" b="0" i="1" smtClean="0">
                                <a:solidFill>
                                  <a:schemeClr val="tx1"/>
                                </a:solidFill>
                                <a:latin typeface="Cambria Math" panose="02040503050406030204" pitchFamily="18" charset="0"/>
                                <a:ea typeface="Cambria Math" panose="02040503050406030204" pitchFamily="18" charset="0"/>
                              </a:rPr>
                              <m:t>1</m:t>
                            </m:r>
                          </m:num>
                          <m:den>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𝜆</m:t>
                                </m:r>
                              </m:e>
                              <m:sub>
                                <m:r>
                                  <a:rPr lang="pt-PT" b="0" i="1" smtClean="0">
                                    <a:solidFill>
                                      <a:schemeClr val="tx1"/>
                                    </a:solidFill>
                                    <a:latin typeface="Cambria Math" panose="02040503050406030204" pitchFamily="18" charset="0"/>
                                    <a:ea typeface="Cambria Math" panose="02040503050406030204" pitchFamily="18" charset="0"/>
                                  </a:rPr>
                                  <m:t>1</m:t>
                                </m:r>
                              </m:sub>
                            </m:sSub>
                          </m:den>
                        </m:f>
                      </m:e>
                    </m:d>
                  </m:oMath>
                </a14:m>
                <a:r>
                  <a:rPr lang="en-US" dirty="0" smtClean="0">
                    <a:solidFill>
                      <a:schemeClr val="tx1"/>
                    </a:solidFill>
                  </a:rPr>
                  <a:t> </a:t>
                </a:r>
                <a:endParaRPr lang="en-US" dirty="0">
                  <a:solidFill>
                    <a:schemeClr val="tx1"/>
                  </a:solidFill>
                </a:endParaRPr>
              </a:p>
            </p:txBody>
          </p:sp>
        </mc:Choice>
        <mc:Fallback xmlns="">
          <p:sp>
            <p:nvSpPr>
              <p:cNvPr id="217" name="TextBox 216"/>
              <p:cNvSpPr txBox="1">
                <a:spLocks noRot="1" noChangeAspect="1" noMove="1" noResize="1" noEditPoints="1" noAdjustHandles="1" noChangeArrowheads="1" noChangeShapeType="1" noTextEdit="1"/>
              </p:cNvSpPr>
              <p:nvPr/>
            </p:nvSpPr>
            <p:spPr>
              <a:xfrm>
                <a:off x="970014" y="5951481"/>
                <a:ext cx="4528612" cy="452240"/>
              </a:xfrm>
              <a:prstGeom prst="rect">
                <a:avLst/>
              </a:prstGeom>
              <a:blipFill rotWithShape="0">
                <a:blip r:embed="rId23"/>
                <a:stretch>
                  <a:fillRect l="-1750" t="-1351" b="-12162"/>
                </a:stretch>
              </a:blipFill>
            </p:spPr>
            <p:txBody>
              <a:bodyPr/>
              <a:lstStyle/>
              <a:p>
                <a:r>
                  <a:rPr lang="en-US">
                    <a:noFill/>
                  </a:rPr>
                  <a:t> </a:t>
                </a:r>
              </a:p>
            </p:txBody>
          </p:sp>
        </mc:Fallback>
      </mc:AlternateContent>
      <p:pic>
        <p:nvPicPr>
          <p:cNvPr id="222" name="Picture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132912" y="8383431"/>
            <a:ext cx="7159832" cy="98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23" name="Rectangle 222"/>
              <p:cNvSpPr/>
              <p:nvPr/>
            </p:nvSpPr>
            <p:spPr>
              <a:xfrm>
                <a:off x="1967956" y="4595133"/>
                <a:ext cx="465448" cy="400110"/>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PT" sz="2000" b="0" i="1" smtClean="0">
                              <a:solidFill>
                                <a:schemeClr val="accent5">
                                  <a:lumMod val="75000"/>
                                </a:schemeClr>
                              </a:solidFill>
                              <a:latin typeface="Cambria Math" panose="02040503050406030204" pitchFamily="18" charset="0"/>
                              <a:cs typeface="Arial" pitchFamily="34" charset="0"/>
                            </a:rPr>
                          </m:ctrlPr>
                        </m:sSubPr>
                        <m:e>
                          <m:r>
                            <a:rPr lang="pt-PT" sz="2000" b="0" i="1" smtClean="0">
                              <a:solidFill>
                                <a:schemeClr val="accent5">
                                  <a:lumMod val="75000"/>
                                </a:schemeClr>
                              </a:solidFill>
                              <a:latin typeface="Cambria Math" panose="02040503050406030204" pitchFamily="18" charset="0"/>
                              <a:cs typeface="Arial" pitchFamily="34" charset="0"/>
                            </a:rPr>
                            <m:t>𝑙</m:t>
                          </m:r>
                        </m:e>
                        <m:sub>
                          <m:r>
                            <a:rPr lang="pt-PT" sz="2000" b="0" i="1" smtClean="0">
                              <a:solidFill>
                                <a:schemeClr val="accent5">
                                  <a:lumMod val="75000"/>
                                </a:schemeClr>
                              </a:solidFill>
                              <a:latin typeface="Cambria Math" panose="02040503050406030204" pitchFamily="18" charset="0"/>
                              <a:cs typeface="Arial" pitchFamily="34" charset="0"/>
                            </a:rPr>
                            <m:t>𝛼</m:t>
                          </m:r>
                        </m:sub>
                      </m:sSub>
                    </m:oMath>
                  </m:oMathPara>
                </a14:m>
                <a:endParaRPr lang="en-US" sz="2000" dirty="0">
                  <a:solidFill>
                    <a:schemeClr val="accent5">
                      <a:lumMod val="75000"/>
                    </a:schemeClr>
                  </a:solidFill>
                </a:endParaRPr>
              </a:p>
            </p:txBody>
          </p:sp>
        </mc:Choice>
        <mc:Fallback xmlns="">
          <p:sp>
            <p:nvSpPr>
              <p:cNvPr id="223" name="Rectangle 222"/>
              <p:cNvSpPr>
                <a:spLocks noRot="1" noChangeAspect="1" noMove="1" noResize="1" noEditPoints="1" noAdjustHandles="1" noChangeArrowheads="1" noChangeShapeType="1" noTextEdit="1"/>
              </p:cNvSpPr>
              <p:nvPr/>
            </p:nvSpPr>
            <p:spPr>
              <a:xfrm>
                <a:off x="1967956" y="4595133"/>
                <a:ext cx="465448" cy="400110"/>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4" name="Rectangle 223"/>
              <p:cNvSpPr/>
              <p:nvPr/>
            </p:nvSpPr>
            <p:spPr>
              <a:xfrm>
                <a:off x="1904424" y="2441485"/>
                <a:ext cx="481477" cy="42742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PT" sz="2000" b="0" i="1" smtClean="0">
                              <a:solidFill>
                                <a:srgbClr val="C00000"/>
                              </a:solidFill>
                              <a:latin typeface="Cambria Math" panose="02040503050406030204" pitchFamily="18" charset="0"/>
                              <a:cs typeface="Arial" pitchFamily="34" charset="0"/>
                            </a:rPr>
                          </m:ctrlPr>
                        </m:sSubPr>
                        <m:e>
                          <m:r>
                            <a:rPr lang="pt-PT" sz="2000" b="0" i="1" smtClean="0">
                              <a:solidFill>
                                <a:srgbClr val="C00000"/>
                              </a:solidFill>
                              <a:latin typeface="Cambria Math" panose="02040503050406030204" pitchFamily="18" charset="0"/>
                              <a:cs typeface="Arial" pitchFamily="34" charset="0"/>
                            </a:rPr>
                            <m:t>𝑙</m:t>
                          </m:r>
                        </m:e>
                        <m:sub>
                          <m:r>
                            <a:rPr lang="pt-PT" sz="2000" b="0" i="1" smtClean="0">
                              <a:solidFill>
                                <a:srgbClr val="C00000"/>
                              </a:solidFill>
                              <a:latin typeface="Cambria Math" panose="02040503050406030204" pitchFamily="18" charset="0"/>
                              <a:cs typeface="Arial" pitchFamily="34" charset="0"/>
                            </a:rPr>
                            <m:t>𝜙</m:t>
                          </m:r>
                        </m:sub>
                      </m:sSub>
                    </m:oMath>
                  </m:oMathPara>
                </a14:m>
                <a:endParaRPr lang="en-US" sz="2000" dirty="0">
                  <a:solidFill>
                    <a:srgbClr val="C00000"/>
                  </a:solidFill>
                </a:endParaRPr>
              </a:p>
            </p:txBody>
          </p:sp>
        </mc:Choice>
        <mc:Fallback xmlns="">
          <p:sp>
            <p:nvSpPr>
              <p:cNvPr id="224" name="Rectangle 223"/>
              <p:cNvSpPr>
                <a:spLocks noRot="1" noChangeAspect="1" noMove="1" noResize="1" noEditPoints="1" noAdjustHandles="1" noChangeArrowheads="1" noChangeShapeType="1" noTextEdit="1"/>
              </p:cNvSpPr>
              <p:nvPr/>
            </p:nvSpPr>
            <p:spPr>
              <a:xfrm>
                <a:off x="1904424" y="2441485"/>
                <a:ext cx="481477" cy="427425"/>
              </a:xfrm>
              <a:prstGeom prst="rect">
                <a:avLst/>
              </a:prstGeom>
              <a:blipFill rotWithShape="0">
                <a:blip r:embed="rId2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5" name="Rectangle 224"/>
              <p:cNvSpPr/>
              <p:nvPr/>
            </p:nvSpPr>
            <p:spPr>
              <a:xfrm>
                <a:off x="4110746" y="4447085"/>
                <a:ext cx="785984" cy="41351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PT" sz="2000" b="0" i="1" smtClean="0">
                              <a:solidFill>
                                <a:schemeClr val="accent5">
                                  <a:lumMod val="75000"/>
                                </a:schemeClr>
                              </a:solidFill>
                              <a:latin typeface="Cambria Math" panose="02040503050406030204" pitchFamily="18" charset="0"/>
                              <a:cs typeface="Arial" pitchFamily="34" charset="0"/>
                            </a:rPr>
                          </m:ctrlPr>
                        </m:sSubPr>
                        <m:e>
                          <m:r>
                            <a:rPr lang="pt-PT" sz="2000" b="0" i="1" smtClean="0">
                              <a:solidFill>
                                <a:schemeClr val="accent5">
                                  <a:lumMod val="75000"/>
                                </a:schemeClr>
                              </a:solidFill>
                              <a:latin typeface="Cambria Math" panose="02040503050406030204" pitchFamily="18" charset="0"/>
                              <a:cs typeface="Arial" pitchFamily="34" charset="0"/>
                            </a:rPr>
                            <m:t>𝑛</m:t>
                          </m:r>
                        </m:e>
                        <m:sub>
                          <m:r>
                            <a:rPr lang="pt-PT" sz="2000" b="0" i="1" smtClean="0">
                              <a:solidFill>
                                <a:schemeClr val="accent5">
                                  <a:lumMod val="75000"/>
                                </a:schemeClr>
                              </a:solidFill>
                              <a:latin typeface="Cambria Math" panose="02040503050406030204" pitchFamily="18" charset="0"/>
                              <a:cs typeface="Arial" pitchFamily="34" charset="0"/>
                            </a:rPr>
                            <m:t>𝑐h</m:t>
                          </m:r>
                          <m:r>
                            <a:rPr lang="pt-PT" sz="2000" b="0" i="1" smtClean="0">
                              <a:solidFill>
                                <a:schemeClr val="accent5">
                                  <a:lumMod val="75000"/>
                                </a:schemeClr>
                              </a:solidFill>
                              <a:latin typeface="Cambria Math" panose="02040503050406030204" pitchFamily="18" charset="0"/>
                              <a:cs typeface="Arial" pitchFamily="34" charset="0"/>
                            </a:rPr>
                            <m:t>,</m:t>
                          </m:r>
                          <m:r>
                            <a:rPr lang="pt-PT" sz="2000" b="0" i="1" smtClean="0">
                              <a:solidFill>
                                <a:schemeClr val="accent5">
                                  <a:lumMod val="75000"/>
                                </a:schemeClr>
                              </a:solidFill>
                              <a:latin typeface="Cambria Math" panose="02040503050406030204" pitchFamily="18" charset="0"/>
                              <a:cs typeface="Arial" pitchFamily="34" charset="0"/>
                            </a:rPr>
                            <m:t>𝛼</m:t>
                          </m:r>
                        </m:sub>
                      </m:sSub>
                    </m:oMath>
                  </m:oMathPara>
                </a14:m>
                <a:endParaRPr lang="en-US" sz="2000" dirty="0">
                  <a:solidFill>
                    <a:schemeClr val="accent5">
                      <a:lumMod val="75000"/>
                    </a:schemeClr>
                  </a:solidFill>
                </a:endParaRPr>
              </a:p>
            </p:txBody>
          </p:sp>
        </mc:Choice>
        <mc:Fallback xmlns="">
          <p:sp>
            <p:nvSpPr>
              <p:cNvPr id="225" name="Rectangle 224"/>
              <p:cNvSpPr>
                <a:spLocks noRot="1" noChangeAspect="1" noMove="1" noResize="1" noEditPoints="1" noAdjustHandles="1" noChangeArrowheads="1" noChangeShapeType="1" noTextEdit="1"/>
              </p:cNvSpPr>
              <p:nvPr/>
            </p:nvSpPr>
            <p:spPr>
              <a:xfrm>
                <a:off x="4110746" y="4447085"/>
                <a:ext cx="785984" cy="413511"/>
              </a:xfrm>
              <a:prstGeom prst="rect">
                <a:avLst/>
              </a:prstGeom>
              <a:blipFill rotWithShape="0">
                <a:blip r:embed="rId27"/>
                <a:stretch>
                  <a:fillRect/>
                </a:stretch>
              </a:blipFill>
            </p:spPr>
            <p:txBody>
              <a:bodyPr/>
              <a:lstStyle/>
              <a:p>
                <a:r>
                  <a:rPr lang="en-US">
                    <a:noFill/>
                  </a:rPr>
                  <a:t> </a:t>
                </a:r>
              </a:p>
            </p:txBody>
          </p:sp>
        </mc:Fallback>
      </mc:AlternateContent>
      <p:pic>
        <p:nvPicPr>
          <p:cNvPr id="228" name="Picture 1"/>
          <p:cNvPicPr>
            <a:picLocks noChangeAspect="1" noChangeArrowheads="1"/>
          </p:cNvPicPr>
          <p:nvPr/>
        </p:nvPicPr>
        <p:blipFill>
          <a:blip r:embed="rId28" cstate="print"/>
          <a:srcRect/>
          <a:stretch>
            <a:fillRect/>
          </a:stretch>
        </p:blipFill>
        <p:spPr bwMode="auto">
          <a:xfrm>
            <a:off x="5627663" y="5085907"/>
            <a:ext cx="787053" cy="619691"/>
          </a:xfrm>
          <a:prstGeom prst="rect">
            <a:avLst/>
          </a:prstGeom>
          <a:noFill/>
          <a:ln w="9525">
            <a:noFill/>
            <a:miter lim="800000"/>
            <a:headEnd/>
            <a:tailEnd/>
          </a:ln>
        </p:spPr>
      </p:pic>
    </p:spTree>
    <p:extLst>
      <p:ext uri="{BB962C8B-B14F-4D97-AF65-F5344CB8AC3E}">
        <p14:creationId xmlns:p14="http://schemas.microsoft.com/office/powerpoint/2010/main" val="35329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fade">
                                      <p:cBhvr>
                                        <p:cTn id="19" dur="500"/>
                                        <p:tgtEl>
                                          <p:spTgt spid="119"/>
                                        </p:tgtEl>
                                      </p:cBhvr>
                                    </p:animEffect>
                                  </p:childTnLst>
                                </p:cTn>
                              </p:par>
                              <p:par>
                                <p:cTn id="20" presetID="10" presetClass="exit" presetSubtype="0" fill="hold" nodeType="withEffect">
                                  <p:stCondLst>
                                    <p:cond delay="0"/>
                                  </p:stCondLst>
                                  <p:childTnLst>
                                    <p:animEffect transition="out" filter="fade">
                                      <p:cBhvr>
                                        <p:cTn id="21" dur="500"/>
                                        <p:tgtEl>
                                          <p:spTgt spid="227"/>
                                        </p:tgtEl>
                                      </p:cBhvr>
                                    </p:animEffect>
                                    <p:set>
                                      <p:cBhvr>
                                        <p:cTn id="22" dur="1" fill="hold">
                                          <p:stCondLst>
                                            <p:cond delay="499"/>
                                          </p:stCondLst>
                                        </p:cTn>
                                        <p:tgtEl>
                                          <p:spTgt spid="227"/>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fade">
                                      <p:cBhvr>
                                        <p:cTn id="25" dur="500"/>
                                        <p:tgtEl>
                                          <p:spTgt spid="225"/>
                                        </p:tgtEl>
                                      </p:cBhvr>
                                    </p:animEffect>
                                  </p:childTnLst>
                                </p:cTn>
                              </p:par>
                              <p:par>
                                <p:cTn id="26" presetID="10" presetClass="entr" presetSubtype="0" fill="hold" nodeType="with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fade">
                                      <p:cBhvr>
                                        <p:cTn id="28" dur="500"/>
                                        <p:tgtEl>
                                          <p:spTgt spid="1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3"/>
                                        </p:tgtEl>
                                        <p:attrNameLst>
                                          <p:attrName>style.visibility</p:attrName>
                                        </p:attrNameLst>
                                      </p:cBhvr>
                                      <p:to>
                                        <p:strVal val="visible"/>
                                      </p:to>
                                    </p:set>
                                    <p:animEffect transition="in" filter="fade">
                                      <p:cBhvr>
                                        <p:cTn id="31" dur="500"/>
                                        <p:tgtEl>
                                          <p:spTgt spid="2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5"/>
                                        </p:tgtEl>
                                        <p:attrNameLst>
                                          <p:attrName>style.visibility</p:attrName>
                                        </p:attrNameLst>
                                      </p:cBhvr>
                                      <p:to>
                                        <p:strVal val="visible"/>
                                      </p:to>
                                    </p:set>
                                    <p:animEffect transition="in" filter="fade">
                                      <p:cBhvr>
                                        <p:cTn id="34" dur="500"/>
                                        <p:tgtEl>
                                          <p:spTgt spid="2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animBg="1"/>
      <p:bldP spid="215" grpId="0" animBg="1"/>
      <p:bldP spid="216" grpId="0" animBg="1"/>
      <p:bldP spid="217" grpId="0"/>
      <p:bldP spid="223" grpId="0" animBg="1"/>
      <p:bldP spid="224" grpId="0" animBg="1"/>
      <p:bldP spid="22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1"/>
          <p:cNvPicPr>
            <a:picLocks noChangeAspect="1" noChangeArrowheads="1"/>
          </p:cNvPicPr>
          <p:nvPr/>
        </p:nvPicPr>
        <p:blipFill>
          <a:blip r:embed="rId3" cstate="print"/>
          <a:srcRect/>
          <a:stretch>
            <a:fillRect/>
          </a:stretch>
        </p:blipFill>
        <p:spPr bwMode="auto">
          <a:xfrm>
            <a:off x="4365870" y="5425994"/>
            <a:ext cx="1007310" cy="793112"/>
          </a:xfrm>
          <a:prstGeom prst="rect">
            <a:avLst/>
          </a:prstGeom>
          <a:noFill/>
          <a:ln w="9525">
            <a:noFill/>
            <a:miter lim="800000"/>
            <a:headEnd/>
            <a:tailEnd/>
          </a:ln>
        </p:spPr>
      </p:pic>
      <p:pic>
        <p:nvPicPr>
          <p:cNvPr id="41" name="Picture 4" descr="C:\Users\João\Desktop\Thesis\Thesis\apresentação\images 2\eye2.jpg"/>
          <p:cNvPicPr>
            <a:picLocks noChangeAspect="1" noChangeArrowheads="1"/>
          </p:cNvPicPr>
          <p:nvPr/>
        </p:nvPicPr>
        <p:blipFill>
          <a:blip r:embed="rId4" cstate="print"/>
          <a:srcRect/>
          <a:stretch>
            <a:fillRect/>
          </a:stretch>
        </p:blipFill>
        <p:spPr bwMode="auto">
          <a:xfrm flipH="1">
            <a:off x="3829891" y="5508505"/>
            <a:ext cx="954533" cy="933910"/>
          </a:xfrm>
          <a:prstGeom prst="rect">
            <a:avLst/>
          </a:prstGeom>
          <a:noFill/>
        </p:spPr>
      </p:pic>
      <p:sp>
        <p:nvSpPr>
          <p:cNvPr id="2" name="Title 1"/>
          <p:cNvSpPr>
            <a:spLocks noGrp="1"/>
          </p:cNvSpPr>
          <p:nvPr>
            <p:ph type="title"/>
          </p:nvPr>
        </p:nvSpPr>
        <p:spPr/>
        <p:txBody>
          <a:bodyPr/>
          <a:lstStyle/>
          <a:p>
            <a:r>
              <a:rPr lang="pt-PT" dirty="0" smtClean="0"/>
              <a:t>BinTheSky: In Auger Offline Framework</a:t>
            </a:r>
            <a:endParaRPr lang="pt-PT" dirty="0"/>
          </a:p>
        </p:txBody>
      </p:sp>
      <p:pic>
        <p:nvPicPr>
          <p:cNvPr id="9" name="Picture 3" descr="C:\Users\João\Desktop\IDPASC Higgs\Untitled.png"/>
          <p:cNvPicPr>
            <a:picLocks noChangeAspect="1" noChangeArrowheads="1"/>
          </p:cNvPicPr>
          <p:nvPr/>
        </p:nvPicPr>
        <p:blipFill>
          <a:blip r:embed="rId5" cstate="print"/>
          <a:srcRect/>
          <a:stretch>
            <a:fillRect/>
          </a:stretch>
        </p:blipFill>
        <p:spPr bwMode="auto">
          <a:xfrm rot="651588">
            <a:off x="5517366" y="1677343"/>
            <a:ext cx="4860097" cy="3617852"/>
          </a:xfrm>
          <a:prstGeom prst="rect">
            <a:avLst/>
          </a:prstGeom>
          <a:noFill/>
        </p:spPr>
      </p:pic>
      <p:cxnSp>
        <p:nvCxnSpPr>
          <p:cNvPr id="12" name="Straight Arrow Connector 11"/>
          <p:cNvCxnSpPr/>
          <p:nvPr/>
        </p:nvCxnSpPr>
        <p:spPr>
          <a:xfrm rot="629099">
            <a:off x="6163003" y="1610353"/>
            <a:ext cx="1944216" cy="1836204"/>
          </a:xfrm>
          <a:prstGeom prst="straightConnector1">
            <a:avLst/>
          </a:prstGeom>
          <a:ln w="38100">
            <a:solidFill>
              <a:srgbClr val="FFC000"/>
            </a:solidFill>
            <a:prstDash val="sysDot"/>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823618" y="1953572"/>
            <a:ext cx="1836204" cy="584775"/>
          </a:xfrm>
          <a:prstGeom prst="rect">
            <a:avLst/>
          </a:prstGeom>
          <a:gradFill flip="none" rotWithShape="1">
            <a:gsLst>
              <a:gs pos="36000">
                <a:schemeClr val="bg1"/>
              </a:gs>
              <a:gs pos="100000">
                <a:schemeClr val="bg1">
                  <a:alpha val="0"/>
                </a:schemeClr>
              </a:gs>
            </a:gsLst>
            <a:path path="circle">
              <a:fillToRect l="50000" t="50000" r="50000" b="50000"/>
            </a:path>
            <a:tileRect/>
          </a:gradFill>
        </p:spPr>
        <p:txBody>
          <a:bodyPr wrap="square" rtlCol="0">
            <a:spAutoFit/>
          </a:bodyPr>
          <a:lstStyle/>
          <a:p>
            <a:pPr algn="ctr"/>
            <a:r>
              <a:rPr lang="en-GB" sz="1600" b="1" dirty="0" smtClean="0">
                <a:solidFill>
                  <a:srgbClr val="FFC000"/>
                </a:solidFill>
                <a:effectLst>
                  <a:outerShdw blurRad="38100" dist="38100" dir="2700000" algn="tl">
                    <a:srgbClr val="000000">
                      <a:alpha val="43137"/>
                    </a:srgbClr>
                  </a:outerShdw>
                </a:effectLst>
              </a:rPr>
              <a:t>Propagation </a:t>
            </a:r>
            <a:br>
              <a:rPr lang="en-GB" sz="1600" b="1" dirty="0" smtClean="0">
                <a:solidFill>
                  <a:srgbClr val="FFC000"/>
                </a:solidFill>
                <a:effectLst>
                  <a:outerShdw blurRad="38100" dist="38100" dir="2700000" algn="tl">
                    <a:srgbClr val="000000">
                      <a:alpha val="43137"/>
                    </a:srgbClr>
                  </a:outerShdw>
                </a:effectLst>
              </a:rPr>
            </a:br>
            <a:r>
              <a:rPr lang="en-GB" sz="1600" b="1" dirty="0" smtClean="0">
                <a:solidFill>
                  <a:srgbClr val="FFC000"/>
                </a:solidFill>
                <a:effectLst>
                  <a:outerShdw blurRad="38100" dist="38100" dir="2700000" algn="tl">
                    <a:srgbClr val="000000">
                      <a:alpha val="43137"/>
                    </a:srgbClr>
                  </a:outerShdw>
                </a:effectLst>
              </a:rPr>
              <a:t>time</a:t>
            </a:r>
            <a:endParaRPr lang="en-GB" sz="1600" b="1" dirty="0">
              <a:solidFill>
                <a:srgbClr val="FFC000"/>
              </a:solidFill>
              <a:effectLst>
                <a:outerShdw blurRad="38100" dist="38100" dir="2700000" algn="tl">
                  <a:srgbClr val="000000">
                    <a:alpha val="43137"/>
                  </a:srgbClr>
                </a:outerShdw>
              </a:effectLst>
            </a:endParaRPr>
          </a:p>
        </p:txBody>
      </p:sp>
      <p:cxnSp>
        <p:nvCxnSpPr>
          <p:cNvPr id="14" name="Straight Arrow Connector 13"/>
          <p:cNvCxnSpPr/>
          <p:nvPr/>
        </p:nvCxnSpPr>
        <p:spPr>
          <a:xfrm rot="629099" flipH="1">
            <a:off x="7059170" y="2982791"/>
            <a:ext cx="1764196" cy="1584176"/>
          </a:xfrm>
          <a:prstGeom prst="straightConnector1">
            <a:avLst/>
          </a:prstGeom>
          <a:ln w="381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sp>
        <p:nvSpPr>
          <p:cNvPr id="15" name="Arc 14"/>
          <p:cNvSpPr/>
          <p:nvPr/>
        </p:nvSpPr>
        <p:spPr>
          <a:xfrm rot="19728154">
            <a:off x="6713733" y="3379406"/>
            <a:ext cx="2412268" cy="870222"/>
          </a:xfrm>
          <a:prstGeom prst="arc">
            <a:avLst>
              <a:gd name="adj1" fmla="val 20188347"/>
              <a:gd name="adj2" fmla="val 12622789"/>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p:cNvSpPr txBox="1"/>
          <p:nvPr/>
        </p:nvSpPr>
        <p:spPr>
          <a:xfrm>
            <a:off x="4788077" y="4135164"/>
            <a:ext cx="1836204" cy="584775"/>
          </a:xfrm>
          <a:prstGeom prst="rect">
            <a:avLst/>
          </a:prstGeom>
          <a:noFill/>
          <a:effectLst>
            <a:outerShdw blurRad="63500" dist="12700" dir="2700000" algn="tl" rotWithShape="0">
              <a:prstClr val="black"/>
            </a:outerShdw>
          </a:effectLst>
        </p:spPr>
        <p:txBody>
          <a:bodyPr wrap="square" rtlCol="0">
            <a:spAutoFit/>
          </a:bodyPr>
          <a:lstStyle/>
          <a:p>
            <a:pPr algn="ctr"/>
            <a:r>
              <a:rPr lang="en-GB" sz="1600" b="1" dirty="0" smtClean="0">
                <a:solidFill>
                  <a:srgbClr val="FFC000"/>
                </a:solidFill>
              </a:rPr>
              <a:t>Emission </a:t>
            </a:r>
            <a:br>
              <a:rPr lang="en-GB" sz="1600" b="1" dirty="0" smtClean="0">
                <a:solidFill>
                  <a:srgbClr val="FFC000"/>
                </a:solidFill>
              </a:rPr>
            </a:br>
            <a:r>
              <a:rPr lang="en-GB" sz="1600" b="1" dirty="0" smtClean="0">
                <a:solidFill>
                  <a:srgbClr val="FFC000"/>
                </a:solidFill>
              </a:rPr>
              <a:t>time</a:t>
            </a:r>
            <a:endParaRPr lang="en-GB" sz="1600" b="1" dirty="0">
              <a:solidFill>
                <a:srgbClr val="FFC000"/>
              </a:solidFill>
            </a:endParaRPr>
          </a:p>
        </p:txBody>
      </p:sp>
      <p:sp>
        <p:nvSpPr>
          <p:cNvPr id="19" name="Block Arc 18"/>
          <p:cNvSpPr/>
          <p:nvPr/>
        </p:nvSpPr>
        <p:spPr>
          <a:xfrm rot="20066957" flipH="1">
            <a:off x="8381243" y="2822871"/>
            <a:ext cx="2052228" cy="1584176"/>
          </a:xfrm>
          <a:prstGeom prst="blockArc">
            <a:avLst>
              <a:gd name="adj1" fmla="val 19494723"/>
              <a:gd name="adj2" fmla="val 21495139"/>
              <a:gd name="adj3" fmla="val 24763"/>
            </a:avLst>
          </a:prstGeom>
          <a:ln>
            <a:noFill/>
          </a:ln>
          <a:scene3d>
            <a:camera prst="isometricOffAxis2Top">
              <a:rot lat="2420166" lon="17490739" rev="6555795"/>
            </a:camera>
            <a:lightRig rig="threePt" dir="t"/>
          </a:scene3d>
          <a:sp3d prstMaterial="softEdge">
            <a:bevelT w="0" h="2159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7" name="Straight Arrow Connector 26"/>
          <p:cNvCxnSpPr/>
          <p:nvPr/>
        </p:nvCxnSpPr>
        <p:spPr>
          <a:xfrm flipH="1">
            <a:off x="5469152" y="4229929"/>
            <a:ext cx="1587125" cy="978177"/>
          </a:xfrm>
          <a:prstGeom prst="straightConnector1">
            <a:avLst/>
          </a:prstGeom>
          <a:ln w="254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121943" y="4324201"/>
            <a:ext cx="1004043" cy="1380411"/>
          </a:xfrm>
          <a:prstGeom prst="straightConnector1">
            <a:avLst/>
          </a:prstGeom>
          <a:ln w="381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799174" y="4229929"/>
            <a:ext cx="1257104" cy="687378"/>
          </a:xfrm>
          <a:prstGeom prst="straightConnector1">
            <a:avLst/>
          </a:prstGeom>
          <a:ln w="254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5799174" y="4229929"/>
            <a:ext cx="1257103" cy="1636958"/>
          </a:xfrm>
          <a:prstGeom prst="straightConnector1">
            <a:avLst/>
          </a:prstGeom>
          <a:ln w="254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6192180" y="4229929"/>
            <a:ext cx="864096" cy="1374757"/>
          </a:xfrm>
          <a:prstGeom prst="straightConnector1">
            <a:avLst/>
          </a:prstGeom>
          <a:ln w="254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rot="19038651">
            <a:off x="5372135" y="4996792"/>
            <a:ext cx="838567" cy="827063"/>
            <a:chOff x="4021465" y="4485560"/>
            <a:chExt cx="838567" cy="827063"/>
          </a:xfrm>
          <a:scene3d>
            <a:camera prst="orthographicFront">
              <a:rot lat="0" lon="3337889" rev="20908070"/>
            </a:camera>
            <a:lightRig rig="threePt" dir="t"/>
          </a:scene3d>
        </p:grpSpPr>
        <p:sp>
          <p:nvSpPr>
            <p:cNvPr id="32" name="Flowchart: Stored Data 31"/>
            <p:cNvSpPr/>
            <p:nvPr/>
          </p:nvSpPr>
          <p:spPr>
            <a:xfrm>
              <a:off x="4551050" y="4548778"/>
              <a:ext cx="308982" cy="710944"/>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3" name="Flowchart: Stored Data 32"/>
            <p:cNvSpPr/>
            <p:nvPr/>
          </p:nvSpPr>
          <p:spPr>
            <a:xfrm rot="16200000">
              <a:off x="4302776" y="4273853"/>
              <a:ext cx="287530" cy="710944"/>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4" name="Flowchart: Stored Data 33"/>
            <p:cNvSpPr/>
            <p:nvPr/>
          </p:nvSpPr>
          <p:spPr>
            <a:xfrm flipH="1">
              <a:off x="4021465" y="4548778"/>
              <a:ext cx="308982" cy="710944"/>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5" name="Flowchart: Stored Data 34"/>
            <p:cNvSpPr/>
            <p:nvPr/>
          </p:nvSpPr>
          <p:spPr>
            <a:xfrm rot="5400000" flipV="1">
              <a:off x="4302776" y="4813386"/>
              <a:ext cx="287530" cy="710944"/>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6" name="Rectangle 35"/>
            <p:cNvSpPr/>
            <p:nvPr/>
          </p:nvSpPr>
          <p:spPr>
            <a:xfrm>
              <a:off x="4248519" y="4707119"/>
              <a:ext cx="396044" cy="3942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mc:AlternateContent xmlns:mc="http://schemas.openxmlformats.org/markup-compatibility/2006" xmlns:a14="http://schemas.microsoft.com/office/drawing/2010/main">
        <mc:Choice Requires="a14">
          <p:sp>
            <p:nvSpPr>
              <p:cNvPr id="57" name="Rectangle 56"/>
              <p:cNvSpPr/>
              <p:nvPr/>
            </p:nvSpPr>
            <p:spPr>
              <a:xfrm>
                <a:off x="6874670" y="4947126"/>
                <a:ext cx="41389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2000" b="1" i="1" smtClean="0">
                          <a:solidFill>
                            <a:schemeClr val="accent6">
                              <a:lumMod val="75000"/>
                            </a:schemeClr>
                          </a:solidFill>
                          <a:latin typeface="Cambria Math"/>
                        </a:rPr>
                        <m:t>𝜶</m:t>
                      </m:r>
                    </m:oMath>
                  </m:oMathPara>
                </a14:m>
                <a:endParaRPr lang="pt-PT" sz="2000" b="1" dirty="0">
                  <a:solidFill>
                    <a:schemeClr val="accent6">
                      <a:lumMod val="75000"/>
                    </a:schemeClr>
                  </a:solidFill>
                </a:endParaRPr>
              </a:p>
            </p:txBody>
          </p:sp>
        </mc:Choice>
        <mc:Fallback xmlns="">
          <p:sp>
            <p:nvSpPr>
              <p:cNvPr id="57" name="Rectangle 56"/>
              <p:cNvSpPr>
                <a:spLocks noRot="1" noChangeAspect="1" noMove="1" noResize="1" noEditPoints="1" noAdjustHandles="1" noChangeArrowheads="1" noChangeShapeType="1" noTextEdit="1"/>
              </p:cNvSpPr>
              <p:nvPr/>
            </p:nvSpPr>
            <p:spPr>
              <a:xfrm>
                <a:off x="6874670" y="4947126"/>
                <a:ext cx="413896" cy="40011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6194351" y="4126759"/>
                <a:ext cx="4732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b="1" i="1" smtClean="0">
                          <a:solidFill>
                            <a:srgbClr val="FF0000"/>
                          </a:solidFill>
                          <a:latin typeface="Cambria Math"/>
                        </a:rPr>
                        <m:t>𝝓</m:t>
                      </m:r>
                      <m:r>
                        <a:rPr lang="pt-PT" b="1" i="1" smtClean="0">
                          <a:solidFill>
                            <a:srgbClr val="FF0000"/>
                          </a:solidFill>
                          <a:latin typeface="Cambria Math" panose="02040503050406030204" pitchFamily="18" charset="0"/>
                        </a:rPr>
                        <m:t>′</m:t>
                      </m:r>
                    </m:oMath>
                  </m:oMathPara>
                </a14:m>
                <a:endParaRPr lang="pt-PT" b="1" dirty="0">
                  <a:solidFill>
                    <a:srgbClr val="FF0000"/>
                  </a:solidFill>
                </a:endParaRPr>
              </a:p>
            </p:txBody>
          </p:sp>
        </mc:Choice>
        <mc:Fallback xmlns="">
          <p:sp>
            <p:nvSpPr>
              <p:cNvPr id="59" name="Rectangle 58"/>
              <p:cNvSpPr>
                <a:spLocks noRot="1" noChangeAspect="1" noMove="1" noResize="1" noEditPoints="1" noAdjustHandles="1" noChangeArrowheads="1" noChangeShapeType="1" noTextEdit="1"/>
              </p:cNvSpPr>
              <p:nvPr/>
            </p:nvSpPr>
            <p:spPr>
              <a:xfrm>
                <a:off x="6194351" y="4126759"/>
                <a:ext cx="473206" cy="369332"/>
              </a:xfrm>
              <a:prstGeom prst="rect">
                <a:avLst/>
              </a:prstGeom>
              <a:blipFill rotWithShape="0">
                <a:blip r:embed="rId7"/>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p:cNvSpPr/>
              <p:nvPr/>
            </p:nvSpPr>
            <p:spPr>
              <a:xfrm>
                <a:off x="5941674" y="5761240"/>
                <a:ext cx="950901" cy="584775"/>
              </a:xfrm>
              <a:prstGeom prst="rect">
                <a:avLst/>
              </a:prstGeom>
            </p:spPr>
            <p:txBody>
              <a:bodyPr wrap="none">
                <a:spAutoFit/>
              </a:bodyPr>
              <a:lstStyle/>
              <a:p>
                <a:r>
                  <a:rPr lang="en-US" sz="1600" b="1" dirty="0" smtClean="0">
                    <a:solidFill>
                      <a:srgbClr val="1F497D">
                        <a:lumMod val="50000"/>
                      </a:srgbClr>
                    </a:solidFill>
                  </a:rPr>
                  <a:t>1bin in </a:t>
                </a:r>
                <a14:m>
                  <m:oMath xmlns:m="http://schemas.openxmlformats.org/officeDocument/2006/math">
                    <m:r>
                      <a:rPr lang="pt-PT" sz="1600" b="1" i="1">
                        <a:solidFill>
                          <a:srgbClr val="002060"/>
                        </a:solidFill>
                        <a:latin typeface="Cambria Math"/>
                      </a:rPr>
                      <m:t>𝜶</m:t>
                    </m:r>
                  </m:oMath>
                </a14:m>
                <a:endParaRPr lang="pt-PT" sz="1600" b="1" dirty="0">
                  <a:solidFill>
                    <a:srgbClr val="002060"/>
                  </a:solidFill>
                </a:endParaRPr>
              </a:p>
              <a:p>
                <a:r>
                  <a:rPr lang="en-US" sz="1600" b="1" dirty="0" smtClean="0">
                    <a:solidFill>
                      <a:srgbClr val="1F497D">
                        <a:lumMod val="50000"/>
                      </a:srgbClr>
                    </a:solidFill>
                  </a:rPr>
                  <a:t> </a:t>
                </a:r>
                <a:r>
                  <a:rPr lang="en-US" sz="1600" b="1" dirty="0">
                    <a:solidFill>
                      <a:srgbClr val="1F497D">
                        <a:lumMod val="50000"/>
                      </a:srgbClr>
                    </a:solidFill>
                  </a:rPr>
                  <a:t>and  𝚫𝝓</a:t>
                </a:r>
                <a:endParaRPr lang="pt-PT" sz="2000" b="1" dirty="0"/>
              </a:p>
            </p:txBody>
          </p:sp>
        </mc:Choice>
        <mc:Fallback xmlns="">
          <p:sp>
            <p:nvSpPr>
              <p:cNvPr id="75" name="Rectangle 74"/>
              <p:cNvSpPr>
                <a:spLocks noRot="1" noChangeAspect="1" noMove="1" noResize="1" noEditPoints="1" noAdjustHandles="1" noChangeArrowheads="1" noChangeShapeType="1" noTextEdit="1"/>
              </p:cNvSpPr>
              <p:nvPr/>
            </p:nvSpPr>
            <p:spPr>
              <a:xfrm>
                <a:off x="5941674" y="5761240"/>
                <a:ext cx="950901" cy="584775"/>
              </a:xfrm>
              <a:prstGeom prst="rect">
                <a:avLst/>
              </a:prstGeom>
              <a:blipFill rotWithShape="0">
                <a:blip r:embed="rId8"/>
                <a:stretch>
                  <a:fillRect l="-3846" t="-3125" r="-1282" b="-12500"/>
                </a:stretch>
              </a:blipFill>
            </p:spPr>
            <p:txBody>
              <a:bodyPr/>
              <a:lstStyle/>
              <a:p>
                <a:r>
                  <a:rPr lang="en-US">
                    <a:noFill/>
                  </a:rPr>
                  <a:t> </a:t>
                </a:r>
              </a:p>
            </p:txBody>
          </p:sp>
        </mc:Fallback>
      </mc:AlternateContent>
      <p:sp>
        <p:nvSpPr>
          <p:cNvPr id="77" name="Rectangle 76"/>
          <p:cNvSpPr/>
          <p:nvPr/>
        </p:nvSpPr>
        <p:spPr>
          <a:xfrm rot="19890674">
            <a:off x="4916054" y="4761578"/>
            <a:ext cx="1050288" cy="307777"/>
          </a:xfrm>
          <a:prstGeom prst="rect">
            <a:avLst/>
          </a:prstGeom>
        </p:spPr>
        <p:txBody>
          <a:bodyPr wrap="none">
            <a:spAutoFit/>
          </a:bodyPr>
          <a:lstStyle/>
          <a:p>
            <a:r>
              <a:rPr lang="en-US" sz="1400" b="1" dirty="0" smtClean="0">
                <a:solidFill>
                  <a:srgbClr val="1F497D">
                    <a:lumMod val="50000"/>
                  </a:srgbClr>
                </a:solidFill>
              </a:rPr>
              <a:t>𝚫𝝓 bin = 1º</a:t>
            </a:r>
            <a:endParaRPr lang="pt-PT" b="1" dirty="0"/>
          </a:p>
        </p:txBody>
      </p:sp>
      <mc:AlternateContent xmlns:mc="http://schemas.openxmlformats.org/markup-compatibility/2006" xmlns:a14="http://schemas.microsoft.com/office/drawing/2010/main">
        <mc:Choice Requires="a14">
          <p:sp>
            <p:nvSpPr>
              <p:cNvPr id="78" name="Rectangle 77"/>
              <p:cNvSpPr/>
              <p:nvPr/>
            </p:nvSpPr>
            <p:spPr>
              <a:xfrm rot="3518852">
                <a:off x="5008386" y="5481333"/>
                <a:ext cx="922047" cy="307777"/>
              </a:xfrm>
              <a:prstGeom prst="rect">
                <a:avLst/>
              </a:prstGeom>
            </p:spPr>
            <p:txBody>
              <a:bodyPr wrap="none">
                <a:spAutoFit/>
              </a:bodyPr>
              <a:lstStyle/>
              <a:p>
                <a14:m>
                  <m:oMath xmlns:m="http://schemas.openxmlformats.org/officeDocument/2006/math">
                    <m:r>
                      <a:rPr lang="pt-PT" sz="1400" b="1" i="1">
                        <a:solidFill>
                          <a:srgbClr val="002060"/>
                        </a:solidFill>
                        <a:latin typeface="Cambria Math"/>
                      </a:rPr>
                      <m:t>𝜶</m:t>
                    </m:r>
                  </m:oMath>
                </a14:m>
                <a:r>
                  <a:rPr lang="en-US" sz="1400" b="1" dirty="0" smtClean="0">
                    <a:solidFill>
                      <a:srgbClr val="1F497D">
                        <a:lumMod val="50000"/>
                      </a:srgbClr>
                    </a:solidFill>
                  </a:rPr>
                  <a:t> bin = 1º</a:t>
                </a:r>
                <a:endParaRPr lang="pt-PT" b="1" dirty="0"/>
              </a:p>
            </p:txBody>
          </p:sp>
        </mc:Choice>
        <mc:Fallback xmlns="">
          <p:sp>
            <p:nvSpPr>
              <p:cNvPr id="78" name="Rectangle 77"/>
              <p:cNvSpPr>
                <a:spLocks noRot="1" noChangeAspect="1" noMove="1" noResize="1" noEditPoints="1" noAdjustHandles="1" noChangeArrowheads="1" noChangeShapeType="1" noTextEdit="1"/>
              </p:cNvSpPr>
              <p:nvPr/>
            </p:nvSpPr>
            <p:spPr>
              <a:xfrm rot="3518852">
                <a:off x="5008386" y="5481333"/>
                <a:ext cx="922047" cy="307777"/>
              </a:xfrm>
              <a:prstGeom prst="rect">
                <a:avLst/>
              </a:prstGeom>
              <a:blipFill rotWithShape="1">
                <a:blip r:embed="rId9" cstate="print"/>
                <a:stretch>
                  <a:fillRect r="-813" b="-4459"/>
                </a:stretch>
              </a:blipFill>
            </p:spPr>
            <p:txBody>
              <a:bodyPr/>
              <a:lstStyle/>
              <a:p>
                <a:r>
                  <a:rPr lang="pt-PT">
                    <a:noFill/>
                  </a:rPr>
                  <a:t> </a:t>
                </a:r>
              </a:p>
            </p:txBody>
          </p:sp>
        </mc:Fallback>
      </mc:AlternateContent>
      <p:sp>
        <p:nvSpPr>
          <p:cNvPr id="76" name="Rectangle 75"/>
          <p:cNvSpPr/>
          <p:nvPr/>
        </p:nvSpPr>
        <p:spPr>
          <a:xfrm>
            <a:off x="8248491" y="3976836"/>
            <a:ext cx="822661" cy="369332"/>
          </a:xfrm>
          <a:prstGeom prst="rect">
            <a:avLst/>
          </a:prstGeom>
          <a:noFill/>
          <a:effectLst>
            <a:outerShdw blurRad="12700" sx="109000" sy="109000" algn="ctr" rotWithShape="0">
              <a:schemeClr val="bg1"/>
            </a:outerShdw>
          </a:effectLst>
        </p:spPr>
        <p:txBody>
          <a:bodyPr wrap="none">
            <a:spAutoFit/>
          </a:bodyPr>
          <a:lstStyle/>
          <a:p>
            <a:pPr>
              <a:buClr>
                <a:srgbClr val="254159"/>
              </a:buClr>
              <a:buSzPct val="75000"/>
            </a:pPr>
            <a:r>
              <a:rPr lang="en-GB" b="1" dirty="0">
                <a:solidFill>
                  <a:schemeClr val="tx2">
                    <a:lumMod val="50000"/>
                  </a:schemeClr>
                </a:solidFill>
                <a:effectLst>
                  <a:outerShdw blurRad="139700" sx="102000" sy="102000" algn="tl">
                    <a:schemeClr val="bg1"/>
                  </a:outerShdw>
                </a:effectLst>
              </a:rPr>
              <a:t>SkyBin</a:t>
            </a:r>
          </a:p>
        </p:txBody>
      </p:sp>
      <p:sp>
        <p:nvSpPr>
          <p:cNvPr id="43" name="Slide Number Placeholder 3"/>
          <p:cNvSpPr>
            <a:spLocks noGrp="1"/>
          </p:cNvSpPr>
          <p:nvPr>
            <p:ph type="sldNum" sz="quarter" idx="12"/>
          </p:nvPr>
        </p:nvSpPr>
        <p:spPr bwMode="auto">
          <a:xfrm>
            <a:off x="8424863" y="6632575"/>
            <a:ext cx="468312" cy="225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840BAF5-4279-4B5A-BA8B-8D70F877D8BA}" type="slidenum">
              <a:rPr lang="en-US">
                <a:solidFill>
                  <a:schemeClr val="bg1"/>
                </a:solidFill>
              </a:rPr>
              <a:pPr fontAlgn="base">
                <a:spcBef>
                  <a:spcPct val="0"/>
                </a:spcBef>
                <a:spcAft>
                  <a:spcPct val="0"/>
                </a:spcAft>
              </a:pPr>
              <a:t>88</a:t>
            </a:fld>
            <a:endParaRPr lang="en-US" dirty="0">
              <a:solidFill>
                <a:schemeClr val="bg1"/>
              </a:solidFill>
            </a:endParaRPr>
          </a:p>
        </p:txBody>
      </p:sp>
      <p:sp>
        <p:nvSpPr>
          <p:cNvPr id="45" name="Rectangle 44"/>
          <p:cNvSpPr/>
          <p:nvPr/>
        </p:nvSpPr>
        <p:spPr>
          <a:xfrm>
            <a:off x="863600" y="-51574"/>
            <a:ext cx="1790042" cy="276999"/>
          </a:xfrm>
          <a:prstGeom prst="rect">
            <a:avLst/>
          </a:prstGeom>
        </p:spPr>
        <p:txBody>
          <a:bodyPr wrap="none">
            <a:spAutoFit/>
          </a:bodyPr>
          <a:lstStyle/>
          <a:p>
            <a:pPr>
              <a:spcBef>
                <a:spcPts val="1200"/>
              </a:spcBef>
              <a:spcAft>
                <a:spcPts val="1200"/>
              </a:spcAft>
            </a:pPr>
            <a:r>
              <a:rPr lang="en-US" sz="1200" b="1" dirty="0">
                <a:solidFill>
                  <a:schemeClr val="bg1"/>
                </a:solidFill>
                <a:effectLst>
                  <a:outerShdw blurRad="38100" dist="38100" dir="2700000" algn="tl">
                    <a:srgbClr val="000000">
                      <a:alpha val="43137"/>
                    </a:srgbClr>
                  </a:outerShdw>
                </a:effectLst>
                <a:latin typeface="+mj-lt"/>
              </a:rPr>
              <a:t>3</a:t>
            </a:r>
            <a:r>
              <a:rPr lang="en-US" sz="1200" b="1" dirty="0" smtClean="0">
                <a:solidFill>
                  <a:schemeClr val="bg1"/>
                </a:solidFill>
                <a:effectLst>
                  <a:outerShdw blurRad="38100" dist="38100" dir="2700000" algn="tl">
                    <a:srgbClr val="000000">
                      <a:alpha val="43137"/>
                    </a:srgbClr>
                  </a:outerShdw>
                </a:effectLst>
                <a:latin typeface="+mj-lt"/>
              </a:rPr>
              <a:t>. 3D Simulation Method</a:t>
            </a:r>
          </a:p>
        </p:txBody>
      </p:sp>
      <p:sp>
        <p:nvSpPr>
          <p:cNvPr id="38" name="Content Placeholder 2"/>
          <p:cNvSpPr txBox="1">
            <a:spLocks/>
          </p:cNvSpPr>
          <p:nvPr/>
        </p:nvSpPr>
        <p:spPr>
          <a:xfrm>
            <a:off x="468914" y="1025932"/>
            <a:ext cx="7451461" cy="568278"/>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err="1"/>
              <a:t>BinTheSky</a:t>
            </a:r>
            <a:r>
              <a:rPr lang="en-GB" sz="2000" b="0" dirty="0"/>
              <a:t> </a:t>
            </a:r>
            <a:r>
              <a:rPr lang="en-GB" sz="2000" b="0" dirty="0" smtClean="0"/>
              <a:t>is embodied </a:t>
            </a:r>
            <a:r>
              <a:rPr lang="en-GB" sz="2000" b="0" dirty="0"/>
              <a:t>in the Auger Offline </a:t>
            </a:r>
            <a:r>
              <a:rPr lang="en-GB" sz="2000" b="0" dirty="0" smtClean="0"/>
              <a:t>Framework</a:t>
            </a:r>
            <a:br>
              <a:rPr lang="en-GB" sz="2000" b="0" dirty="0" smtClean="0"/>
            </a:br>
            <a:r>
              <a:rPr lang="en-GB" sz="1200" b="0" dirty="0" smtClean="0"/>
              <a:t>(Auger </a:t>
            </a:r>
            <a:r>
              <a:rPr lang="en-GB" sz="1200" b="0" dirty="0"/>
              <a:t>Simulation and reconstruction software)</a:t>
            </a:r>
          </a:p>
        </p:txBody>
      </p:sp>
      <p:sp>
        <p:nvSpPr>
          <p:cNvPr id="46" name="Rounded Rectangle 45"/>
          <p:cNvSpPr/>
          <p:nvPr/>
        </p:nvSpPr>
        <p:spPr>
          <a:xfrm>
            <a:off x="475756" y="2012431"/>
            <a:ext cx="4609523" cy="52591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solidFill>
                <a:latin typeface="Calibri" pitchFamily="34" charset="0"/>
                <a:cs typeface="Arial" pitchFamily="34" charset="0"/>
              </a:rPr>
              <a:t>New Offline Module: </a:t>
            </a:r>
            <a:r>
              <a:rPr lang="en-GB" sz="2000" dirty="0" err="1" smtClean="0">
                <a:solidFill>
                  <a:schemeClr val="bg1"/>
                </a:solidFill>
                <a:latin typeface="Calibri" pitchFamily="34" charset="0"/>
                <a:cs typeface="Arial" pitchFamily="34" charset="0"/>
              </a:rPr>
              <a:t>ShowerSimulatorLX</a:t>
            </a:r>
            <a:endParaRPr lang="en-US" sz="2000" dirty="0">
              <a:solidFill>
                <a:schemeClr val="bg1"/>
              </a:solidFill>
              <a:latin typeface="Calibri" pitchFamily="34" charset="0"/>
              <a:cs typeface="Arial" pitchFamily="34" charset="0"/>
            </a:endParaRPr>
          </a:p>
        </p:txBody>
      </p:sp>
      <p:sp>
        <p:nvSpPr>
          <p:cNvPr id="47" name="Content Placeholder 2"/>
          <p:cNvSpPr txBox="1">
            <a:spLocks/>
          </p:cNvSpPr>
          <p:nvPr/>
        </p:nvSpPr>
        <p:spPr>
          <a:xfrm>
            <a:off x="470841" y="2648314"/>
            <a:ext cx="4346195" cy="2213101"/>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600" dirty="0"/>
              <a:t>Produce photons </a:t>
            </a:r>
            <a:endParaRPr lang="en-GB" sz="1600" dirty="0" smtClean="0"/>
          </a:p>
          <a:p>
            <a:pPr lvl="2"/>
            <a:r>
              <a:rPr lang="en-GB" sz="1200" dirty="0"/>
              <a:t>Fluorescence and Cherenkov </a:t>
            </a:r>
            <a:r>
              <a:rPr lang="en-GB" sz="1200" dirty="0" smtClean="0"/>
              <a:t>emission</a:t>
            </a:r>
          </a:p>
          <a:p>
            <a:pPr lvl="1"/>
            <a:r>
              <a:rPr lang="en-GB" sz="1600" dirty="0" smtClean="0"/>
              <a:t>Propagate </a:t>
            </a:r>
            <a:r>
              <a:rPr lang="en-GB" sz="1600" dirty="0"/>
              <a:t>Photons to </a:t>
            </a:r>
            <a:r>
              <a:rPr lang="en-GB" sz="1600" dirty="0" smtClean="0"/>
              <a:t>detector</a:t>
            </a:r>
          </a:p>
          <a:p>
            <a:pPr lvl="2"/>
            <a:r>
              <a:rPr lang="en-GB" sz="1200" dirty="0"/>
              <a:t>solid </a:t>
            </a:r>
            <a:r>
              <a:rPr lang="en-GB" sz="1200" dirty="0" smtClean="0"/>
              <a:t>angle; emission angle; distance </a:t>
            </a:r>
            <a:r>
              <a:rPr lang="en-GB" sz="1200" dirty="0"/>
              <a:t>to </a:t>
            </a:r>
            <a:r>
              <a:rPr lang="en-GB" sz="1200" dirty="0" smtClean="0"/>
              <a:t>telescope</a:t>
            </a:r>
            <a:endParaRPr lang="en-GB" sz="1600" dirty="0" smtClean="0"/>
          </a:p>
          <a:p>
            <a:pPr lvl="1"/>
            <a:r>
              <a:rPr lang="en-GB" sz="1600" dirty="0" smtClean="0"/>
              <a:t>Attenuate </a:t>
            </a:r>
            <a:r>
              <a:rPr lang="en-GB" sz="1600" dirty="0"/>
              <a:t>and scatter </a:t>
            </a:r>
            <a:r>
              <a:rPr lang="en-GB" sz="1600" dirty="0" smtClean="0"/>
              <a:t>photons</a:t>
            </a:r>
          </a:p>
          <a:p>
            <a:pPr lvl="2"/>
            <a:r>
              <a:rPr lang="en-GB" sz="1200" dirty="0" smtClean="0"/>
              <a:t>Attenuations due to Mie and Rayleigh</a:t>
            </a:r>
          </a:p>
          <a:p>
            <a:pPr lvl="2"/>
            <a:r>
              <a:rPr lang="en-GB" sz="1200" dirty="0"/>
              <a:t>Cherenkov </a:t>
            </a:r>
            <a:r>
              <a:rPr lang="en-GB" sz="1200" dirty="0" smtClean="0"/>
              <a:t>scattered and Multiple-scattering</a:t>
            </a:r>
            <a:br>
              <a:rPr lang="en-GB" sz="1200" dirty="0" smtClean="0"/>
            </a:br>
            <a:r>
              <a:rPr lang="en-GB" sz="1200" dirty="0" smtClean="0"/>
              <a:t> (not yet implemented)</a:t>
            </a:r>
            <a:endParaRPr lang="en-GB" sz="1200" dirty="0"/>
          </a:p>
        </p:txBody>
      </p:sp>
      <mc:AlternateContent xmlns:mc="http://schemas.openxmlformats.org/markup-compatibility/2006" xmlns:a14="http://schemas.microsoft.com/office/drawing/2010/main">
        <mc:Choice Requires="a14">
          <p:sp>
            <p:nvSpPr>
              <p:cNvPr id="48" name="Content Placeholder 2"/>
              <p:cNvSpPr txBox="1">
                <a:spLocks/>
              </p:cNvSpPr>
              <p:nvPr/>
            </p:nvSpPr>
            <p:spPr>
              <a:xfrm>
                <a:off x="564524" y="5128365"/>
                <a:ext cx="3078885" cy="1121971"/>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400" dirty="0" smtClean="0"/>
                  <a:t>for each </a:t>
                </a:r>
                <a:r>
                  <a:rPr lang="en-GB" sz="1400" dirty="0" err="1"/>
                  <a:t>SkyBin</a:t>
                </a:r>
                <a:r>
                  <a:rPr lang="en-GB" sz="1400" dirty="0"/>
                  <a:t> find </a:t>
                </a:r>
                <a14:m>
                  <m:oMath xmlns:m="http://schemas.openxmlformats.org/officeDocument/2006/math">
                    <m:r>
                      <a:rPr lang="pt-PT" sz="1400" b="0" i="1" smtClean="0">
                        <a:latin typeface="Cambria Math" panose="02040503050406030204" pitchFamily="18" charset="0"/>
                      </a:rPr>
                      <m:t>𝛼</m:t>
                    </m:r>
                  </m:oMath>
                </a14:m>
                <a:r>
                  <a:rPr lang="en-GB" sz="1400" dirty="0" smtClean="0"/>
                  <a:t> </a:t>
                </a:r>
                <a:r>
                  <a:rPr lang="en-GB" sz="1400" dirty="0"/>
                  <a:t>and </a:t>
                </a:r>
                <a14:m>
                  <m:oMath xmlns:m="http://schemas.openxmlformats.org/officeDocument/2006/math">
                    <m:r>
                      <a:rPr lang="pt-PT" sz="1400" b="0" i="1" smtClean="0">
                        <a:latin typeface="Cambria Math" panose="02040503050406030204" pitchFamily="18" charset="0"/>
                      </a:rPr>
                      <m:t>𝜙</m:t>
                    </m:r>
                    <m:r>
                      <a:rPr lang="pt-PT" sz="1400" b="0" i="1" smtClean="0">
                        <a:latin typeface="Cambria Math" panose="02040503050406030204" pitchFamily="18" charset="0"/>
                      </a:rPr>
                      <m:t>′</m:t>
                    </m:r>
                  </m:oMath>
                </a14:m>
                <a:r>
                  <a:rPr lang="en-GB" sz="1400" dirty="0" smtClean="0"/>
                  <a:t>  </a:t>
                </a:r>
                <a:r>
                  <a:rPr lang="en-GB" sz="1400" dirty="0"/>
                  <a:t>bins in </a:t>
                </a:r>
                <a:r>
                  <a:rPr lang="en-GB" sz="1400" dirty="0" err="1"/>
                  <a:t>FoV</a:t>
                </a:r>
                <a:r>
                  <a:rPr lang="en-GB" sz="1400" dirty="0"/>
                  <a:t>.</a:t>
                </a:r>
              </a:p>
              <a:p>
                <a:pPr lvl="1"/>
                <a:r>
                  <a:rPr lang="en-GB" sz="1400" dirty="0"/>
                  <a:t>Calculate the solid angle and attenuation for (</a:t>
                </a:r>
                <a14:m>
                  <m:oMath xmlns:m="http://schemas.openxmlformats.org/officeDocument/2006/math">
                    <m:r>
                      <a:rPr lang="pt-PT" sz="1400" b="0" i="1" dirty="0" smtClean="0">
                        <a:latin typeface="Cambria Math" panose="02040503050406030204" pitchFamily="18" charset="0"/>
                      </a:rPr>
                      <m:t>𝛼</m:t>
                    </m:r>
                    <m:r>
                      <a:rPr lang="pt-PT" sz="1400" b="0" i="1" dirty="0" smtClean="0">
                        <a:latin typeface="Cambria Math" panose="02040503050406030204" pitchFamily="18" charset="0"/>
                      </a:rPr>
                      <m:t>,</m:t>
                    </m:r>
                    <m:r>
                      <a:rPr lang="pt-PT" sz="1400" b="0" i="1" dirty="0" smtClean="0">
                        <a:latin typeface="Cambria Math" panose="02040503050406030204" pitchFamily="18" charset="0"/>
                      </a:rPr>
                      <m:t>𝜙</m:t>
                    </m:r>
                    <m:r>
                      <a:rPr lang="pt-PT" sz="1400" b="0" i="1" dirty="0" smtClean="0">
                        <a:latin typeface="Cambria Math" panose="02040503050406030204" pitchFamily="18" charset="0"/>
                      </a:rPr>
                      <m:t>′ </m:t>
                    </m:r>
                  </m:oMath>
                </a14:m>
                <a:r>
                  <a:rPr lang="en-GB" sz="1400" dirty="0"/>
                  <a:t>) </a:t>
                </a:r>
                <a:r>
                  <a:rPr lang="en-GB" sz="1400" dirty="0" smtClean="0"/>
                  <a:t>bin</a:t>
                </a:r>
              </a:p>
            </p:txBody>
          </p:sp>
        </mc:Choice>
        <mc:Fallback xmlns="">
          <p:sp>
            <p:nvSpPr>
              <p:cNvPr id="48" name="Content Placeholder 2"/>
              <p:cNvSpPr txBox="1">
                <a:spLocks noRot="1" noChangeAspect="1" noMove="1" noResize="1" noEditPoints="1" noAdjustHandles="1" noChangeArrowheads="1" noChangeShapeType="1" noTextEdit="1"/>
              </p:cNvSpPr>
              <p:nvPr/>
            </p:nvSpPr>
            <p:spPr>
              <a:xfrm>
                <a:off x="564524" y="5128365"/>
                <a:ext cx="3078885" cy="1121971"/>
              </a:xfrm>
              <a:prstGeom prst="rect">
                <a:avLst/>
              </a:prstGeom>
              <a:blipFill rotWithShape="0">
                <a:blip r:embed="rId10"/>
                <a:stretch>
                  <a:fillRect t="-2174"/>
                </a:stretch>
              </a:blipFill>
            </p:spPr>
            <p:txBody>
              <a:bodyPr/>
              <a:lstStyle/>
              <a:p>
                <a:r>
                  <a:rPr lang="en-US">
                    <a:noFill/>
                  </a:rPr>
                  <a:t> </a:t>
                </a:r>
              </a:p>
            </p:txBody>
          </p:sp>
        </mc:Fallback>
      </mc:AlternateContent>
      <p:cxnSp>
        <p:nvCxnSpPr>
          <p:cNvPr id="50" name="Straight Arrow Connector 49"/>
          <p:cNvCxnSpPr/>
          <p:nvPr/>
        </p:nvCxnSpPr>
        <p:spPr>
          <a:xfrm flipH="1">
            <a:off x="5936089" y="4325377"/>
            <a:ext cx="1024345" cy="853994"/>
          </a:xfrm>
          <a:prstGeom prst="straightConnector1">
            <a:avLst/>
          </a:prstGeom>
          <a:ln w="38100">
            <a:solidFill>
              <a:schemeClr val="bg1">
                <a:lumMod val="65000"/>
              </a:schemeClr>
            </a:solidFill>
            <a:prstDash val="sysDot"/>
            <a:headEnd type="none"/>
            <a:tailEnd type="triangle" w="lg" len="med"/>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
        <p:nvSpPr>
          <p:cNvPr id="23" name="Block Arc 22"/>
          <p:cNvSpPr/>
          <p:nvPr/>
        </p:nvSpPr>
        <p:spPr>
          <a:xfrm rot="20093678">
            <a:off x="5417032" y="3922176"/>
            <a:ext cx="2052228" cy="1584176"/>
          </a:xfrm>
          <a:prstGeom prst="blockArc">
            <a:avLst>
              <a:gd name="adj1" fmla="val 19494723"/>
              <a:gd name="adj2" fmla="val 21495139"/>
              <a:gd name="adj3" fmla="val 24763"/>
            </a:avLst>
          </a:prstGeom>
          <a:ln>
            <a:noFill/>
          </a:ln>
          <a:scene3d>
            <a:camera prst="isometricOffAxis2Top">
              <a:rot lat="2420166" lon="17490739" rev="6555795"/>
            </a:camera>
            <a:lightRig rig="threePt" dir="t"/>
          </a:scene3d>
          <a:sp3d prstMaterial="softEdge">
            <a:bevelT w="0" h="2159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8" name="Arc 57"/>
          <p:cNvSpPr/>
          <p:nvPr/>
        </p:nvSpPr>
        <p:spPr>
          <a:xfrm rot="19013895">
            <a:off x="6389253" y="3923966"/>
            <a:ext cx="1262037" cy="571321"/>
          </a:xfrm>
          <a:prstGeom prst="arc">
            <a:avLst>
              <a:gd name="adj1" fmla="val 10730108"/>
              <a:gd name="adj2" fmla="val 12914744"/>
            </a:avLst>
          </a:prstGeom>
          <a:ln w="317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Arc 50"/>
          <p:cNvSpPr/>
          <p:nvPr/>
        </p:nvSpPr>
        <p:spPr>
          <a:xfrm rot="19210336" flipV="1">
            <a:off x="6442642" y="3991535"/>
            <a:ext cx="1262037" cy="571321"/>
          </a:xfrm>
          <a:prstGeom prst="arc">
            <a:avLst>
              <a:gd name="adj1" fmla="val 10730108"/>
              <a:gd name="adj2" fmla="val 12914744"/>
            </a:avLst>
          </a:prstGeom>
          <a:ln w="317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c 25"/>
          <p:cNvSpPr/>
          <p:nvPr/>
        </p:nvSpPr>
        <p:spPr>
          <a:xfrm rot="19774021">
            <a:off x="6525868" y="3710233"/>
            <a:ext cx="1666653" cy="1244338"/>
          </a:xfrm>
          <a:prstGeom prst="arc">
            <a:avLst>
              <a:gd name="adj1" fmla="val 6448676"/>
              <a:gd name="adj2" fmla="val 11142227"/>
            </a:avLst>
          </a:prstGeom>
          <a:ln w="31750">
            <a:solidFill>
              <a:schemeClr val="accent6">
                <a:lumMod val="75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2" name="Straight Arrow Connector 51"/>
          <p:cNvCxnSpPr/>
          <p:nvPr/>
        </p:nvCxnSpPr>
        <p:spPr>
          <a:xfrm flipH="1">
            <a:off x="5935626" y="4325327"/>
            <a:ext cx="1024345" cy="853994"/>
          </a:xfrm>
          <a:prstGeom prst="straightConnector1">
            <a:avLst/>
          </a:prstGeom>
          <a:ln w="38100">
            <a:solidFill>
              <a:srgbClr val="FFC000"/>
            </a:solidFill>
            <a:prstDash val="sysDot"/>
            <a:headEnd type="none"/>
            <a:tailEnd type="triangle" w="lg" len="med"/>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8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downRight)">
                                      <p:cBhvr>
                                        <p:cTn id="21" dur="500"/>
                                        <p:tgtEl>
                                          <p:spTgt spid="12"/>
                                        </p:tgtEl>
                                      </p:cBhvr>
                                    </p:animEffect>
                                  </p:childTnLst>
                                </p:cTn>
                              </p:par>
                              <p:par>
                                <p:cTn id="22" presetID="18" presetClass="entr" presetSubtype="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trips(downRight)">
                                      <p:cBhvr>
                                        <p:cTn id="24" dur="500"/>
                                        <p:tgtEl>
                                          <p:spTgt spid="13"/>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strips(downLeft)">
                                      <p:cBhvr>
                                        <p:cTn id="27" dur="500"/>
                                        <p:tgtEl>
                                          <p:spTgt spid="16"/>
                                        </p:tgtEl>
                                      </p:cBhvr>
                                    </p:animEffect>
                                  </p:childTnLst>
                                </p:cTn>
                              </p:par>
                              <p:par>
                                <p:cTn id="28" presetID="18" presetClass="entr" presetSubtype="12"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strips(downLeft)">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strips(downLeft)">
                                      <p:cBhvr>
                                        <p:cTn id="35" dur="500"/>
                                        <p:tgtEl>
                                          <p:spTgt spid="37"/>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strips(downLeft)">
                                      <p:cBhvr>
                                        <p:cTn id="38" dur="500"/>
                                        <p:tgtEl>
                                          <p:spTgt spid="75"/>
                                        </p:tgtEl>
                                      </p:cBhvr>
                                    </p:animEffect>
                                  </p:childTnLst>
                                </p:cTn>
                              </p:par>
                              <p:par>
                                <p:cTn id="39" presetID="18" presetClass="entr" presetSubtype="1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strips(downLeft)">
                                      <p:cBhvr>
                                        <p:cTn id="41" dur="500"/>
                                        <p:tgtEl>
                                          <p:spTgt spid="44"/>
                                        </p:tgtEl>
                                      </p:cBhvr>
                                    </p:animEffect>
                                  </p:childTnLst>
                                </p:cTn>
                              </p:par>
                              <p:par>
                                <p:cTn id="42" presetID="18" presetClass="entr" presetSubtype="12"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strips(downLeft)">
                                      <p:cBhvr>
                                        <p:cTn id="44" dur="500"/>
                                        <p:tgtEl>
                                          <p:spTgt spid="42"/>
                                        </p:tgtEl>
                                      </p:cBhvr>
                                    </p:animEffect>
                                  </p:childTnLst>
                                </p:cTn>
                              </p:par>
                              <p:par>
                                <p:cTn id="45" presetID="18" presetClass="entr" presetSubtype="12"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strips(downLeft)">
                                      <p:cBhvr>
                                        <p:cTn id="47" dur="500"/>
                                        <p:tgtEl>
                                          <p:spTgt spid="39"/>
                                        </p:tgtEl>
                                      </p:cBhvr>
                                    </p:animEffect>
                                  </p:childTnLst>
                                </p:cTn>
                              </p:par>
                              <p:par>
                                <p:cTn id="48" presetID="18" presetClass="entr" presetSubtype="12"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strips(downLeft)">
                                      <p:cBhvr>
                                        <p:cTn id="50" dur="500"/>
                                        <p:tgtEl>
                                          <p:spTgt spid="27"/>
                                        </p:tgtEl>
                                      </p:cBhvr>
                                    </p:animEffect>
                                  </p:childTnLst>
                                </p:cTn>
                              </p:par>
                              <p:par>
                                <p:cTn id="51" presetID="18" presetClass="entr" presetSubtype="12" fill="hold" grpId="0" nodeType="withEffect">
                                  <p:stCondLst>
                                    <p:cond delay="0"/>
                                  </p:stCondLst>
                                  <p:childTnLst>
                                    <p:set>
                                      <p:cBhvr>
                                        <p:cTn id="52" dur="1" fill="hold">
                                          <p:stCondLst>
                                            <p:cond delay="0"/>
                                          </p:stCondLst>
                                        </p:cTn>
                                        <p:tgtEl>
                                          <p:spTgt spid="77"/>
                                        </p:tgtEl>
                                        <p:attrNameLst>
                                          <p:attrName>style.visibility</p:attrName>
                                        </p:attrNameLst>
                                      </p:cBhvr>
                                      <p:to>
                                        <p:strVal val="visible"/>
                                      </p:to>
                                    </p:set>
                                    <p:animEffect transition="in" filter="strips(downLeft)">
                                      <p:cBhvr>
                                        <p:cTn id="53" dur="500"/>
                                        <p:tgtEl>
                                          <p:spTgt spid="77"/>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strips(downLeft)">
                                      <p:cBhvr>
                                        <p:cTn id="56" dur="500"/>
                                        <p:tgtEl>
                                          <p:spTgt spid="7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75" grpId="0"/>
      <p:bldP spid="77" grpId="0"/>
      <p:bldP spid="78" grpId="0"/>
      <p:bldP spid="46" grpId="0" animBg="1"/>
      <p:bldP spid="47" grpId="0"/>
      <p:bldP spid="4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João\Desktop\IDPASC Higgs\Untitled.png"/>
          <p:cNvPicPr>
            <a:picLocks noChangeAspect="1" noChangeArrowheads="1"/>
          </p:cNvPicPr>
          <p:nvPr/>
        </p:nvPicPr>
        <p:blipFill>
          <a:blip r:embed="rId3" cstate="print"/>
          <a:srcRect/>
          <a:stretch>
            <a:fillRect/>
          </a:stretch>
        </p:blipFill>
        <p:spPr bwMode="auto">
          <a:xfrm rot="651588">
            <a:off x="4184155" y="1482492"/>
            <a:ext cx="3576889" cy="2662633"/>
          </a:xfrm>
          <a:prstGeom prst="rect">
            <a:avLst/>
          </a:prstGeom>
          <a:noFill/>
        </p:spPr>
      </p:pic>
      <p:sp>
        <p:nvSpPr>
          <p:cNvPr id="7" name="Rectangle 6"/>
          <p:cNvSpPr/>
          <p:nvPr/>
        </p:nvSpPr>
        <p:spPr>
          <a:xfrm>
            <a:off x="1917651" y="8620"/>
            <a:ext cx="735991" cy="720080"/>
          </a:xfrm>
          <a:prstGeom prst="rect">
            <a:avLst/>
          </a:prstGeom>
          <a:solidFill>
            <a:srgbClr val="00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lstStyle/>
          <a:p>
            <a:r>
              <a:rPr lang="en-US" dirty="0" smtClean="0"/>
              <a:t>3D Simulation</a:t>
            </a:r>
            <a:endParaRPr lang="en-US" dirty="0"/>
          </a:p>
        </p:txBody>
      </p:sp>
      <p:grpSp>
        <p:nvGrpSpPr>
          <p:cNvPr id="23" name="Group 24"/>
          <p:cNvGrpSpPr/>
          <p:nvPr/>
        </p:nvGrpSpPr>
        <p:grpSpPr>
          <a:xfrm rot="16200000">
            <a:off x="6220321" y="3464561"/>
            <a:ext cx="3184992" cy="2876345"/>
            <a:chOff x="3003395" y="2568773"/>
            <a:chExt cx="4327608" cy="3908233"/>
          </a:xfrm>
        </p:grpSpPr>
        <p:sp>
          <p:nvSpPr>
            <p:cNvPr id="24" name="Arc 23"/>
            <p:cNvSpPr/>
            <p:nvPr/>
          </p:nvSpPr>
          <p:spPr>
            <a:xfrm rot="1116794">
              <a:off x="4897175" y="3172225"/>
              <a:ext cx="1966172" cy="1716937"/>
            </a:xfrm>
            <a:prstGeom prst="arc">
              <a:avLst>
                <a:gd name="adj1" fmla="val 13760231"/>
                <a:gd name="adj2" fmla="val 19289830"/>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grpSp>
          <p:nvGrpSpPr>
            <p:cNvPr id="25" name="Group 23"/>
            <p:cNvGrpSpPr/>
            <p:nvPr/>
          </p:nvGrpSpPr>
          <p:grpSpPr>
            <a:xfrm>
              <a:off x="3003395" y="2568773"/>
              <a:ext cx="4327608" cy="3908233"/>
              <a:chOff x="3003395" y="2568773"/>
              <a:chExt cx="4327608" cy="3908233"/>
            </a:xfrm>
          </p:grpSpPr>
          <p:cxnSp>
            <p:nvCxnSpPr>
              <p:cNvPr id="26" name="Straight Connector 25"/>
              <p:cNvCxnSpPr/>
              <p:nvPr/>
            </p:nvCxnSpPr>
            <p:spPr>
              <a:xfrm flipV="1">
                <a:off x="4644451" y="3185592"/>
                <a:ext cx="900100" cy="1395536"/>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436539" y="3689648"/>
                <a:ext cx="1332148" cy="1260140"/>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688567" y="4913784"/>
                <a:ext cx="1584176" cy="999492"/>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rot="4264262">
                <a:off x="4102392" y="3363116"/>
                <a:ext cx="3324606" cy="2903174"/>
              </a:xfrm>
              <a:prstGeom prst="arc">
                <a:avLst>
                  <a:gd name="adj1" fmla="val 14535131"/>
                  <a:gd name="adj2" fmla="val 17576061"/>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sp>
            <p:nvSpPr>
              <p:cNvPr id="30" name="Arc 29"/>
              <p:cNvSpPr/>
              <p:nvPr/>
            </p:nvSpPr>
            <p:spPr>
              <a:xfrm rot="4264262">
                <a:off x="2782216" y="2789952"/>
                <a:ext cx="3489690" cy="3047332"/>
              </a:xfrm>
              <a:prstGeom prst="arc">
                <a:avLst>
                  <a:gd name="adj1" fmla="val 14535131"/>
                  <a:gd name="adj2" fmla="val 16990971"/>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sp>
            <p:nvSpPr>
              <p:cNvPr id="31" name="Arc 30"/>
              <p:cNvSpPr/>
              <p:nvPr/>
            </p:nvSpPr>
            <p:spPr>
              <a:xfrm rot="1116794">
                <a:off x="5185122" y="4200449"/>
                <a:ext cx="2145881" cy="1873866"/>
              </a:xfrm>
              <a:prstGeom prst="arc">
                <a:avLst>
                  <a:gd name="adj1" fmla="val 14382439"/>
                  <a:gd name="adj2" fmla="val 19289830"/>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cxnSp>
            <p:nvCxnSpPr>
              <p:cNvPr id="32" name="Straight Connector 31"/>
              <p:cNvCxnSpPr/>
              <p:nvPr/>
            </p:nvCxnSpPr>
            <p:spPr>
              <a:xfrm flipV="1">
                <a:off x="4896479" y="4185084"/>
                <a:ext cx="1152128" cy="1260140"/>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3" name="Picture 2"/>
              <p:cNvPicPr>
                <a:picLocks noChangeAspect="1" noChangeArrowheads="1"/>
              </p:cNvPicPr>
              <p:nvPr/>
            </p:nvPicPr>
            <p:blipFill>
              <a:blip r:embed="rId4" cstate="print"/>
              <a:srcRect/>
              <a:stretch>
                <a:fillRect/>
              </a:stretch>
            </p:blipFill>
            <p:spPr bwMode="auto">
              <a:xfrm>
                <a:off x="4392423" y="4697760"/>
                <a:ext cx="1576574" cy="1140107"/>
              </a:xfrm>
              <a:prstGeom prst="rect">
                <a:avLst/>
              </a:prstGeom>
              <a:noFill/>
              <a:ln w="9525">
                <a:noFill/>
                <a:miter lim="800000"/>
                <a:headEnd/>
                <a:tailEnd/>
              </a:ln>
              <a:scene3d>
                <a:camera prst="orthographicFront">
                  <a:rot lat="1452405" lon="3830549" rev="911056"/>
                </a:camera>
                <a:lightRig rig="threePt" dir="t"/>
              </a:scene3d>
            </p:spPr>
          </p:pic>
        </p:grpSp>
      </p:grpSp>
      <p:grpSp>
        <p:nvGrpSpPr>
          <p:cNvPr id="8" name="Group 24"/>
          <p:cNvGrpSpPr/>
          <p:nvPr/>
        </p:nvGrpSpPr>
        <p:grpSpPr>
          <a:xfrm>
            <a:off x="2794202" y="2785751"/>
            <a:ext cx="3184992" cy="2876345"/>
            <a:chOff x="3003395" y="2568773"/>
            <a:chExt cx="4327608" cy="3908233"/>
          </a:xfrm>
        </p:grpSpPr>
        <p:sp>
          <p:nvSpPr>
            <p:cNvPr id="9" name="Arc 8"/>
            <p:cNvSpPr/>
            <p:nvPr/>
          </p:nvSpPr>
          <p:spPr>
            <a:xfrm rot="1116794">
              <a:off x="4897175" y="3172225"/>
              <a:ext cx="1966172" cy="1716937"/>
            </a:xfrm>
            <a:prstGeom prst="arc">
              <a:avLst>
                <a:gd name="adj1" fmla="val 13760231"/>
                <a:gd name="adj2" fmla="val 19289830"/>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grpSp>
          <p:nvGrpSpPr>
            <p:cNvPr id="10" name="Group 23"/>
            <p:cNvGrpSpPr/>
            <p:nvPr/>
          </p:nvGrpSpPr>
          <p:grpSpPr>
            <a:xfrm>
              <a:off x="3003395" y="2568773"/>
              <a:ext cx="4327608" cy="3908233"/>
              <a:chOff x="3003395" y="2568773"/>
              <a:chExt cx="4327608" cy="3908233"/>
            </a:xfrm>
          </p:grpSpPr>
          <p:cxnSp>
            <p:nvCxnSpPr>
              <p:cNvPr id="11" name="Straight Connector 10"/>
              <p:cNvCxnSpPr/>
              <p:nvPr/>
            </p:nvCxnSpPr>
            <p:spPr>
              <a:xfrm flipV="1">
                <a:off x="4644451" y="3185592"/>
                <a:ext cx="900100" cy="1395536"/>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436539" y="3689648"/>
                <a:ext cx="1332148" cy="1260140"/>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688567" y="4913784"/>
                <a:ext cx="1584176" cy="999492"/>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rot="4264262">
                <a:off x="4102392" y="3363116"/>
                <a:ext cx="3324606" cy="2903174"/>
              </a:xfrm>
              <a:prstGeom prst="arc">
                <a:avLst>
                  <a:gd name="adj1" fmla="val 14535131"/>
                  <a:gd name="adj2" fmla="val 17576061"/>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sp>
            <p:nvSpPr>
              <p:cNvPr id="15" name="Arc 14"/>
              <p:cNvSpPr/>
              <p:nvPr/>
            </p:nvSpPr>
            <p:spPr>
              <a:xfrm rot="4264262">
                <a:off x="2782216" y="2789952"/>
                <a:ext cx="3489690" cy="3047332"/>
              </a:xfrm>
              <a:prstGeom prst="arc">
                <a:avLst>
                  <a:gd name="adj1" fmla="val 14535131"/>
                  <a:gd name="adj2" fmla="val 16990971"/>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sp>
            <p:nvSpPr>
              <p:cNvPr id="16" name="Arc 15"/>
              <p:cNvSpPr/>
              <p:nvPr/>
            </p:nvSpPr>
            <p:spPr>
              <a:xfrm rot="1116794">
                <a:off x="5185122" y="4200449"/>
                <a:ext cx="2145881" cy="1873866"/>
              </a:xfrm>
              <a:prstGeom prst="arc">
                <a:avLst>
                  <a:gd name="adj1" fmla="val 14382439"/>
                  <a:gd name="adj2" fmla="val 19289830"/>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cxnSp>
            <p:nvCxnSpPr>
              <p:cNvPr id="17" name="Straight Connector 16"/>
              <p:cNvCxnSpPr/>
              <p:nvPr/>
            </p:nvCxnSpPr>
            <p:spPr>
              <a:xfrm flipV="1">
                <a:off x="4896479" y="4185084"/>
                <a:ext cx="1152128" cy="1260140"/>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4" cstate="print"/>
              <a:srcRect/>
              <a:stretch>
                <a:fillRect/>
              </a:stretch>
            </p:blipFill>
            <p:spPr bwMode="auto">
              <a:xfrm>
                <a:off x="4392423" y="4697760"/>
                <a:ext cx="1576574" cy="1140107"/>
              </a:xfrm>
              <a:prstGeom prst="rect">
                <a:avLst/>
              </a:prstGeom>
              <a:noFill/>
              <a:ln w="9525">
                <a:noFill/>
                <a:miter lim="800000"/>
                <a:headEnd/>
                <a:tailEnd/>
              </a:ln>
              <a:scene3d>
                <a:camera prst="orthographicFront">
                  <a:rot lat="1452405" lon="3830549" rev="911056"/>
                </a:camera>
                <a:lightRig rig="threePt" dir="t"/>
              </a:scene3d>
            </p:spPr>
          </p:pic>
        </p:grpSp>
      </p:grpSp>
      <p:cxnSp>
        <p:nvCxnSpPr>
          <p:cNvPr id="19" name="Straight Arrow Connector 18"/>
          <p:cNvCxnSpPr/>
          <p:nvPr/>
        </p:nvCxnSpPr>
        <p:spPr>
          <a:xfrm>
            <a:off x="6606707" y="3781615"/>
            <a:ext cx="414116" cy="396225"/>
          </a:xfrm>
          <a:prstGeom prst="straightConnector1">
            <a:avLst/>
          </a:prstGeom>
          <a:ln w="38100">
            <a:solidFill>
              <a:srgbClr val="FF9933"/>
            </a:solidFill>
            <a:prstDash val="solid"/>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787439" y="3304129"/>
            <a:ext cx="1351392" cy="523220"/>
          </a:xfrm>
          <a:prstGeom prst="rect">
            <a:avLst/>
          </a:prstGeom>
          <a:gradFill flip="none" rotWithShape="1">
            <a:gsLst>
              <a:gs pos="69000">
                <a:schemeClr val="bg1">
                  <a:alpha val="61000"/>
                </a:schemeClr>
              </a:gs>
              <a:gs pos="58000">
                <a:schemeClr val="bg1">
                  <a:alpha val="61000"/>
                </a:schemeClr>
              </a:gs>
              <a:gs pos="82000">
                <a:schemeClr val="bg1">
                  <a:alpha val="14000"/>
                </a:schemeClr>
              </a:gs>
              <a:gs pos="100000">
                <a:schemeClr val="bg1">
                  <a:alpha val="0"/>
                </a:schemeClr>
              </a:gs>
            </a:gsLst>
            <a:path path="circle">
              <a:fillToRect l="50000" t="50000" r="50000" b="50000"/>
            </a:path>
            <a:tileRect/>
          </a:gradFill>
        </p:spPr>
        <p:txBody>
          <a:bodyPr wrap="square" rtlCol="0">
            <a:spAutoFit/>
          </a:bodyPr>
          <a:lstStyle/>
          <a:p>
            <a:pPr algn="ctr"/>
            <a:r>
              <a:rPr lang="en-GB" sz="1400" b="1" dirty="0" smtClean="0">
                <a:solidFill>
                  <a:srgbClr val="FFC000"/>
                </a:solidFill>
                <a:effectLst>
                  <a:outerShdw blurRad="38100" dist="38100" dir="2700000" algn="tl">
                    <a:srgbClr val="000000">
                      <a:alpha val="43137"/>
                    </a:srgbClr>
                  </a:outerShdw>
                </a:effectLst>
              </a:rPr>
              <a:t>Cherenkov </a:t>
            </a:r>
            <a:br>
              <a:rPr lang="en-GB" sz="1400" b="1" dirty="0" smtClean="0">
                <a:solidFill>
                  <a:srgbClr val="FFC000"/>
                </a:solidFill>
                <a:effectLst>
                  <a:outerShdw blurRad="38100" dist="38100" dir="2700000" algn="tl">
                    <a:srgbClr val="000000">
                      <a:alpha val="43137"/>
                    </a:srgbClr>
                  </a:outerShdw>
                </a:effectLst>
              </a:rPr>
            </a:br>
            <a:r>
              <a:rPr lang="en-GB" sz="1400" b="1" dirty="0" smtClean="0">
                <a:solidFill>
                  <a:srgbClr val="FFC000"/>
                </a:solidFill>
                <a:effectLst>
                  <a:outerShdw blurRad="38100" dist="38100" dir="2700000" algn="tl">
                    <a:srgbClr val="000000">
                      <a:alpha val="43137"/>
                    </a:srgbClr>
                  </a:outerShdw>
                </a:effectLst>
              </a:rPr>
              <a:t>Light</a:t>
            </a:r>
            <a:endParaRPr lang="en-GB" sz="1400" b="1" dirty="0">
              <a:solidFill>
                <a:srgbClr val="FFC000"/>
              </a:solidFill>
              <a:effectLst>
                <a:outerShdw blurRad="38100" dist="38100" dir="2700000" algn="tl">
                  <a:srgbClr val="000000">
                    <a:alpha val="43137"/>
                  </a:srgbClr>
                </a:outerShdw>
              </a:effectLst>
            </a:endParaRPr>
          </a:p>
        </p:txBody>
      </p:sp>
      <p:cxnSp>
        <p:nvCxnSpPr>
          <p:cNvPr id="21" name="Straight Arrow Connector 20"/>
          <p:cNvCxnSpPr/>
          <p:nvPr/>
        </p:nvCxnSpPr>
        <p:spPr>
          <a:xfrm>
            <a:off x="6533095" y="3626393"/>
            <a:ext cx="631732" cy="445775"/>
          </a:xfrm>
          <a:prstGeom prst="straightConnector1">
            <a:avLst/>
          </a:prstGeom>
          <a:ln w="38100">
            <a:solidFill>
              <a:srgbClr val="FF9933"/>
            </a:solidFill>
            <a:prstDash val="solid"/>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524098" y="3821528"/>
            <a:ext cx="119411" cy="376495"/>
          </a:xfrm>
          <a:prstGeom prst="straightConnector1">
            <a:avLst/>
          </a:prstGeom>
          <a:ln w="38100">
            <a:solidFill>
              <a:srgbClr val="FF9933"/>
            </a:solidFill>
            <a:prstDash val="solid"/>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252224" y="2727091"/>
            <a:ext cx="1245908" cy="523220"/>
          </a:xfrm>
          <a:prstGeom prst="rect">
            <a:avLst/>
          </a:prstGeom>
          <a:noFill/>
        </p:spPr>
        <p:txBody>
          <a:bodyPr wrap="square" rtlCol="0">
            <a:spAutoFit/>
          </a:bodyPr>
          <a:lstStyle/>
          <a:p>
            <a:pPr algn="ctr"/>
            <a:r>
              <a:rPr lang="en-GB" sz="1400" b="1" dirty="0" smtClean="0">
                <a:solidFill>
                  <a:srgbClr val="0000FF"/>
                </a:solidFill>
                <a:effectLst>
                  <a:outerShdw blurRad="38100" dist="38100" dir="2700000" algn="tl">
                    <a:srgbClr val="000000">
                      <a:alpha val="43137"/>
                    </a:srgbClr>
                  </a:outerShdw>
                </a:effectLst>
              </a:rPr>
              <a:t>Fluorescence Light</a:t>
            </a:r>
            <a:endParaRPr lang="en-GB" sz="1400" b="1" dirty="0">
              <a:solidFill>
                <a:srgbClr val="0000FF"/>
              </a:solidFill>
              <a:effectLst>
                <a:outerShdw blurRad="38100" dist="38100" dir="2700000" algn="tl">
                  <a:srgbClr val="000000">
                    <a:alpha val="43137"/>
                  </a:srgbClr>
                </a:outerShdw>
              </a:effectLst>
            </a:endParaRPr>
          </a:p>
        </p:txBody>
      </p:sp>
      <p:cxnSp>
        <p:nvCxnSpPr>
          <p:cNvPr id="35" name="Straight Arrow Connector 34"/>
          <p:cNvCxnSpPr/>
          <p:nvPr/>
        </p:nvCxnSpPr>
        <p:spPr>
          <a:xfrm>
            <a:off x="6245683" y="3258412"/>
            <a:ext cx="1137579" cy="615957"/>
          </a:xfrm>
          <a:prstGeom prst="straightConnector1">
            <a:avLst/>
          </a:prstGeom>
          <a:ln w="38100">
            <a:solidFill>
              <a:srgbClr val="FF9933"/>
            </a:solidFill>
            <a:prstDash val="solid"/>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5191500" y="3244340"/>
            <a:ext cx="373846" cy="529171"/>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303662" y="3353114"/>
            <a:ext cx="376241" cy="532559"/>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5415824" y="3463220"/>
            <a:ext cx="377692" cy="534615"/>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5091064" y="3623200"/>
            <a:ext cx="476962" cy="476961"/>
            <a:chOff x="3023828" y="3429000"/>
            <a:chExt cx="648072" cy="648071"/>
          </a:xfrm>
          <a:effectLst/>
        </p:grpSpPr>
        <p:cxnSp>
          <p:nvCxnSpPr>
            <p:cNvPr id="42" name="Straight Arrow Connector 41"/>
            <p:cNvCxnSpPr/>
            <p:nvPr/>
          </p:nvCxnSpPr>
          <p:spPr>
            <a:xfrm flipV="1">
              <a:off x="3348038" y="3429000"/>
              <a:ext cx="0" cy="252028"/>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flipV="1">
              <a:off x="3545886" y="3627022"/>
              <a:ext cx="0" cy="252028"/>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10800000" flipV="1">
              <a:off x="3348038" y="3825043"/>
              <a:ext cx="0" cy="252028"/>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6200000" flipV="1">
              <a:off x="3149842" y="3627022"/>
              <a:ext cx="0" cy="252028"/>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131840" y="3825044"/>
              <a:ext cx="144016" cy="144016"/>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3167510" y="3537012"/>
              <a:ext cx="108346" cy="144016"/>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6200000" flipH="1">
              <a:off x="3419872" y="3825044"/>
              <a:ext cx="144016" cy="144016"/>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H="1">
              <a:off x="3419872" y="3537012"/>
              <a:ext cx="144016" cy="144016"/>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a:xfrm flipV="1">
            <a:off x="6186067" y="2693340"/>
            <a:ext cx="572200" cy="117727"/>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6298229" y="2805502"/>
            <a:ext cx="572200" cy="117727"/>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6410391" y="2917664"/>
            <a:ext cx="572200" cy="117727"/>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2" name="CaixaDeTexto 16"/>
          <p:cNvSpPr txBox="1">
            <a:spLocks noChangeArrowheads="1"/>
          </p:cNvSpPr>
          <p:nvPr/>
        </p:nvSpPr>
        <p:spPr bwMode="auto">
          <a:xfrm>
            <a:off x="5630404" y="4905582"/>
            <a:ext cx="1907848" cy="538609"/>
          </a:xfrm>
          <a:prstGeom prst="rect">
            <a:avLst/>
          </a:prstGeom>
          <a:noFill/>
          <a:ln w="9525">
            <a:noFill/>
            <a:miter lim="800000"/>
            <a:headEnd/>
            <a:tailEnd/>
          </a:ln>
        </p:spPr>
        <p:txBody>
          <a:bodyPr wrap="square">
            <a:spAutoFit/>
          </a:bodyPr>
          <a:lstStyle/>
          <a:p>
            <a:pPr marL="285750" indent="-285750">
              <a:spcBef>
                <a:spcPts val="600"/>
              </a:spcBef>
              <a:buFont typeface="Wingdings" pitchFamily="2" charset="2"/>
              <a:buChar char="q"/>
            </a:pPr>
            <a:r>
              <a:rPr lang="pt-PT" sz="1200" b="1" dirty="0" err="1" smtClean="0">
                <a:solidFill>
                  <a:srgbClr val="8497B0"/>
                </a:solidFill>
                <a:effectLst>
                  <a:outerShdw blurRad="38100" dist="38100" dir="2700000" algn="tl">
                    <a:srgbClr val="000000">
                      <a:alpha val="43137"/>
                    </a:srgbClr>
                  </a:outerShdw>
                </a:effectLst>
                <a:latin typeface="Calibri" pitchFamily="34" charset="0"/>
              </a:rPr>
              <a:t>Rayleight</a:t>
            </a:r>
            <a:r>
              <a:rPr lang="pt-PT" sz="1200" b="1" dirty="0" smtClean="0">
                <a:solidFill>
                  <a:srgbClr val="8497B0"/>
                </a:solidFill>
                <a:effectLst>
                  <a:outerShdw blurRad="38100" dist="38100" dir="2700000" algn="tl">
                    <a:srgbClr val="000000">
                      <a:alpha val="43137"/>
                    </a:srgbClr>
                  </a:outerShdw>
                </a:effectLst>
                <a:latin typeface="Calibri" pitchFamily="34" charset="0"/>
              </a:rPr>
              <a:t> </a:t>
            </a:r>
            <a:r>
              <a:rPr lang="pt-PT" sz="1200" b="1" dirty="0" err="1" smtClean="0">
                <a:solidFill>
                  <a:srgbClr val="8497B0"/>
                </a:solidFill>
                <a:effectLst>
                  <a:outerShdw blurRad="38100" dist="38100" dir="2700000" algn="tl">
                    <a:srgbClr val="000000">
                      <a:alpha val="43137"/>
                    </a:srgbClr>
                  </a:outerShdw>
                </a:effectLst>
                <a:latin typeface="Calibri" pitchFamily="34" charset="0"/>
              </a:rPr>
              <a:t>Scattering</a:t>
            </a:r>
            <a:endParaRPr lang="pt-PT" sz="1200" b="1" dirty="0" smtClean="0">
              <a:solidFill>
                <a:srgbClr val="8497B0"/>
              </a:solidFill>
              <a:effectLst>
                <a:outerShdw blurRad="38100" dist="38100" dir="2700000" algn="tl">
                  <a:srgbClr val="000000">
                    <a:alpha val="43137"/>
                  </a:srgbClr>
                </a:outerShdw>
              </a:effectLst>
              <a:latin typeface="Calibri" pitchFamily="34" charset="0"/>
            </a:endParaRPr>
          </a:p>
          <a:p>
            <a:pPr marL="285750" indent="-285750">
              <a:spcBef>
                <a:spcPts val="600"/>
              </a:spcBef>
              <a:buFont typeface="Wingdings" pitchFamily="2" charset="2"/>
              <a:buChar char="q"/>
            </a:pPr>
            <a:r>
              <a:rPr lang="pt-PT" sz="1200" b="1" dirty="0" smtClean="0">
                <a:solidFill>
                  <a:schemeClr val="accent6">
                    <a:lumMod val="75000"/>
                  </a:schemeClr>
                </a:solidFill>
                <a:effectLst>
                  <a:outerShdw blurRad="38100" dist="38100" dir="2700000" algn="tl">
                    <a:srgbClr val="000000">
                      <a:alpha val="43137"/>
                    </a:srgbClr>
                  </a:outerShdw>
                </a:effectLst>
                <a:latin typeface="Calibri" pitchFamily="34" charset="0"/>
              </a:rPr>
              <a:t>Mie </a:t>
            </a:r>
            <a:r>
              <a:rPr lang="pt-PT" sz="1200" b="1" dirty="0" err="1" smtClean="0">
                <a:solidFill>
                  <a:schemeClr val="accent6">
                    <a:lumMod val="75000"/>
                  </a:schemeClr>
                </a:solidFill>
                <a:effectLst>
                  <a:outerShdw blurRad="38100" dist="38100" dir="2700000" algn="tl">
                    <a:srgbClr val="000000">
                      <a:alpha val="43137"/>
                    </a:srgbClr>
                  </a:outerShdw>
                </a:effectLst>
                <a:latin typeface="Calibri" pitchFamily="34" charset="0"/>
              </a:rPr>
              <a:t>Scattering</a:t>
            </a:r>
            <a:endParaRPr lang="pt-PT" sz="1200" b="1" dirty="0" smtClean="0">
              <a:solidFill>
                <a:schemeClr val="accent6">
                  <a:lumMod val="75000"/>
                </a:schemeClr>
              </a:solidFill>
              <a:effectLst>
                <a:outerShdw blurRad="38100" dist="38100" dir="2700000" algn="tl">
                  <a:srgbClr val="000000">
                    <a:alpha val="43137"/>
                  </a:srgbClr>
                </a:outerShdw>
              </a:effectLst>
              <a:latin typeface="Calibri" pitchFamily="34" charset="0"/>
            </a:endParaRPr>
          </a:p>
        </p:txBody>
      </p:sp>
      <p:cxnSp>
        <p:nvCxnSpPr>
          <p:cNvPr id="63" name="Straight Arrow Connector 62"/>
          <p:cNvCxnSpPr/>
          <p:nvPr/>
        </p:nvCxnSpPr>
        <p:spPr>
          <a:xfrm>
            <a:off x="6329760" y="3379022"/>
            <a:ext cx="982329" cy="615975"/>
          </a:xfrm>
          <a:prstGeom prst="straightConnector1">
            <a:avLst/>
          </a:prstGeom>
          <a:ln w="38100">
            <a:solidFill>
              <a:srgbClr val="FF9933"/>
            </a:solidFill>
            <a:prstDash val="solid"/>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6378969" y="3676595"/>
            <a:ext cx="130858" cy="489281"/>
          </a:xfrm>
          <a:prstGeom prst="straightConnector1">
            <a:avLst/>
          </a:prstGeom>
          <a:ln w="38100">
            <a:solidFill>
              <a:srgbClr val="FF9933"/>
            </a:solidFill>
            <a:prstDash val="solid"/>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6242059" y="3470434"/>
            <a:ext cx="161378" cy="811866"/>
          </a:xfrm>
          <a:prstGeom prst="straightConnector1">
            <a:avLst/>
          </a:prstGeom>
          <a:ln w="38100">
            <a:solidFill>
              <a:srgbClr val="FF9933"/>
            </a:solidFill>
            <a:prstDash val="solid"/>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rot="18233403">
            <a:off x="6104124" y="3920398"/>
            <a:ext cx="634006" cy="638020"/>
            <a:chOff x="1236762" y="3125309"/>
            <a:chExt cx="861455" cy="866909"/>
          </a:xfrm>
          <a:effectLst/>
        </p:grpSpPr>
        <p:cxnSp>
          <p:nvCxnSpPr>
            <p:cNvPr id="54" name="Straight Arrow Connector 53"/>
            <p:cNvCxnSpPr/>
            <p:nvPr/>
          </p:nvCxnSpPr>
          <p:spPr>
            <a:xfrm rot="5619034">
              <a:off x="1218760" y="3650180"/>
              <a:ext cx="360040" cy="324036"/>
            </a:xfrm>
            <a:prstGeom prst="straightConnector1">
              <a:avLst/>
            </a:prstGeom>
            <a:ln w="38100">
              <a:solidFill>
                <a:schemeClr val="accent6">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1583668" y="3685668"/>
              <a:ext cx="93764" cy="247388"/>
            </a:xfrm>
            <a:prstGeom prst="straightConnector1">
              <a:avLst/>
            </a:prstGeom>
            <a:ln w="38100">
              <a:solidFill>
                <a:schemeClr val="accent6">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751586" y="3654321"/>
              <a:ext cx="120114" cy="170723"/>
            </a:xfrm>
            <a:prstGeom prst="straightConnector1">
              <a:avLst/>
            </a:prstGeom>
            <a:ln w="38100">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792102" y="3584752"/>
              <a:ext cx="295622" cy="24268"/>
            </a:xfrm>
            <a:prstGeom prst="straightConnector1">
              <a:avLst/>
            </a:prstGeom>
            <a:ln w="38100">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6419034">
              <a:off x="1756179" y="3143311"/>
              <a:ext cx="360040" cy="324036"/>
            </a:xfrm>
            <a:prstGeom prst="straightConnector1">
              <a:avLst/>
            </a:prstGeom>
            <a:ln w="38100">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0800000" flipH="1">
              <a:off x="1669924" y="3176972"/>
              <a:ext cx="93764" cy="247388"/>
            </a:xfrm>
            <a:prstGeom prst="straightConnector1">
              <a:avLst/>
            </a:prstGeom>
            <a:ln w="38100">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10800000">
              <a:off x="1475656" y="3284984"/>
              <a:ext cx="120114" cy="170723"/>
            </a:xfrm>
            <a:prstGeom prst="straightConnector1">
              <a:avLst/>
            </a:prstGeom>
            <a:ln w="38100">
              <a:solidFill>
                <a:schemeClr val="accent6">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10800000">
              <a:off x="1259632" y="3501008"/>
              <a:ext cx="295622" cy="24268"/>
            </a:xfrm>
            <a:prstGeom prst="straightConnector1">
              <a:avLst/>
            </a:prstGeom>
            <a:ln w="38100">
              <a:solidFill>
                <a:schemeClr val="accent6">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81" name="Slide Number Placeholder 80"/>
          <p:cNvSpPr>
            <a:spLocks noGrp="1"/>
          </p:cNvSpPr>
          <p:nvPr>
            <p:ph type="sldNum" sz="quarter" idx="12"/>
          </p:nvPr>
        </p:nvSpPr>
        <p:spPr/>
        <p:txBody>
          <a:bodyPr/>
          <a:lstStyle/>
          <a:p>
            <a:fld id="{8745C66F-FC7B-4C52-931F-EAABACA1CBDF}" type="slidenum">
              <a:rPr lang="en-US" smtClean="0"/>
              <a:pPr/>
              <a:t>89</a:t>
            </a:fld>
            <a:endParaRPr lang="en-US" dirty="0"/>
          </a:p>
        </p:txBody>
      </p:sp>
      <p:sp>
        <p:nvSpPr>
          <p:cNvPr id="64" name="TextBox 63"/>
          <p:cNvSpPr txBox="1"/>
          <p:nvPr/>
        </p:nvSpPr>
        <p:spPr>
          <a:xfrm>
            <a:off x="210500" y="2425163"/>
            <a:ext cx="2700338" cy="338138"/>
          </a:xfrm>
          <a:prstGeom prst="rect">
            <a:avLst/>
          </a:prstGeom>
          <a:noFill/>
          <a:ln w="25400">
            <a:solidFill>
              <a:schemeClr val="tx2">
                <a:lumMod val="50000"/>
              </a:schemeClr>
            </a:solidFill>
          </a:ln>
        </p:spPr>
        <p:txBody>
          <a:bodyPr>
            <a:spAutoFit/>
          </a:bodyPr>
          <a:lstStyle/>
          <a:p>
            <a:pPr fontAlgn="auto">
              <a:spcBef>
                <a:spcPts val="0"/>
              </a:spcBef>
              <a:spcAft>
                <a:spcPts val="0"/>
              </a:spcAft>
              <a:buClr>
                <a:srgbClr val="254159"/>
              </a:buClr>
              <a:buSzPct val="75000"/>
              <a:defRPr/>
            </a:pPr>
            <a:r>
              <a:rPr lang="en-GB" sz="1600" b="1" dirty="0">
                <a:solidFill>
                  <a:schemeClr val="tx2">
                    <a:lumMod val="50000"/>
                  </a:schemeClr>
                </a:solidFill>
                <a:latin typeface="+mn-lt"/>
                <a:cs typeface="+mn-cs"/>
              </a:rPr>
              <a:t>Produce electrons in CORSIKA</a:t>
            </a:r>
          </a:p>
        </p:txBody>
      </p:sp>
      <p:sp>
        <p:nvSpPr>
          <p:cNvPr id="65" name="TextBox 64"/>
          <p:cNvSpPr txBox="1"/>
          <p:nvPr/>
        </p:nvSpPr>
        <p:spPr>
          <a:xfrm>
            <a:off x="221613" y="3230026"/>
            <a:ext cx="2689225" cy="584775"/>
          </a:xfrm>
          <a:prstGeom prst="rect">
            <a:avLst/>
          </a:prstGeom>
          <a:noFill/>
          <a:ln w="25400">
            <a:solidFill>
              <a:schemeClr val="tx2">
                <a:lumMod val="50000"/>
              </a:schemeClr>
            </a:solidFill>
          </a:ln>
        </p:spPr>
        <p:txBody>
          <a:bodyPr>
            <a:spAutoFit/>
          </a:bodyPr>
          <a:lstStyle/>
          <a:p>
            <a:pPr algn="ctr" fontAlgn="auto">
              <a:spcBef>
                <a:spcPts val="0"/>
              </a:spcBef>
              <a:spcAft>
                <a:spcPts val="0"/>
              </a:spcAft>
              <a:buClr>
                <a:srgbClr val="254159"/>
              </a:buClr>
              <a:buSzPct val="75000"/>
              <a:defRPr/>
            </a:pPr>
            <a:r>
              <a:rPr lang="en-GB" sz="1600" b="1" dirty="0">
                <a:solidFill>
                  <a:schemeClr val="tx2">
                    <a:lumMod val="50000"/>
                  </a:schemeClr>
                </a:solidFill>
                <a:latin typeface="+mn-lt"/>
                <a:cs typeface="+mn-cs"/>
              </a:rPr>
              <a:t>Save 3D </a:t>
            </a:r>
            <a:r>
              <a:rPr lang="en-GB" sz="1600" b="1" dirty="0" smtClean="0">
                <a:solidFill>
                  <a:schemeClr val="tx2">
                    <a:lumMod val="50000"/>
                  </a:schemeClr>
                </a:solidFill>
                <a:latin typeface="+mn-lt"/>
                <a:cs typeface="+mn-cs"/>
              </a:rPr>
              <a:t>information</a:t>
            </a:r>
            <a:br>
              <a:rPr lang="en-GB" sz="1600" b="1" dirty="0" smtClean="0">
                <a:solidFill>
                  <a:schemeClr val="tx2">
                    <a:lumMod val="50000"/>
                  </a:schemeClr>
                </a:solidFill>
                <a:latin typeface="+mn-lt"/>
                <a:cs typeface="+mn-cs"/>
              </a:rPr>
            </a:br>
            <a:r>
              <a:rPr lang="en-GB" sz="1600" b="1" dirty="0" smtClean="0">
                <a:solidFill>
                  <a:schemeClr val="tx2">
                    <a:lumMod val="50000"/>
                  </a:schemeClr>
                </a:solidFill>
                <a:latin typeface="+mn-lt"/>
                <a:cs typeface="+mn-cs"/>
              </a:rPr>
              <a:t> (ROOT file)</a:t>
            </a:r>
            <a:endParaRPr lang="en-GB" sz="1600" b="1" dirty="0">
              <a:solidFill>
                <a:schemeClr val="tx2">
                  <a:lumMod val="50000"/>
                </a:schemeClr>
              </a:solidFill>
              <a:latin typeface="+mn-lt"/>
              <a:cs typeface="+mn-cs"/>
            </a:endParaRPr>
          </a:p>
        </p:txBody>
      </p:sp>
      <p:sp>
        <p:nvSpPr>
          <p:cNvPr id="66" name="TextBox 65"/>
          <p:cNvSpPr txBox="1"/>
          <p:nvPr/>
        </p:nvSpPr>
        <p:spPr>
          <a:xfrm>
            <a:off x="210500" y="4252656"/>
            <a:ext cx="2700338" cy="584775"/>
          </a:xfrm>
          <a:prstGeom prst="rect">
            <a:avLst/>
          </a:prstGeom>
          <a:noFill/>
          <a:ln w="25400">
            <a:solidFill>
              <a:schemeClr val="tx2">
                <a:lumMod val="50000"/>
              </a:schemeClr>
            </a:solidFill>
          </a:ln>
        </p:spPr>
        <p:txBody>
          <a:bodyPr>
            <a:spAutoFit/>
          </a:bodyPr>
          <a:lstStyle/>
          <a:p>
            <a:pPr algn="ctr" fontAlgn="auto">
              <a:spcBef>
                <a:spcPts val="0"/>
              </a:spcBef>
              <a:spcAft>
                <a:spcPts val="0"/>
              </a:spcAft>
              <a:buClr>
                <a:srgbClr val="254159"/>
              </a:buClr>
              <a:buSzPct val="75000"/>
              <a:defRPr/>
            </a:pPr>
            <a:r>
              <a:rPr lang="en-GB" sz="1600" b="1" dirty="0">
                <a:solidFill>
                  <a:schemeClr val="tx2">
                    <a:lumMod val="50000"/>
                  </a:schemeClr>
                </a:solidFill>
                <a:latin typeface="+mn-lt"/>
                <a:cs typeface="+mn-cs"/>
              </a:rPr>
              <a:t>Simulate in </a:t>
            </a:r>
            <a:r>
              <a:rPr lang="en-GB" sz="1600" b="1" dirty="0" smtClean="0">
                <a:solidFill>
                  <a:schemeClr val="tx2">
                    <a:lumMod val="50000"/>
                  </a:schemeClr>
                </a:solidFill>
                <a:latin typeface="+mn-lt"/>
                <a:cs typeface="+mn-cs"/>
              </a:rPr>
              <a:t>The Auger</a:t>
            </a:r>
            <a:br>
              <a:rPr lang="en-GB" sz="1600" b="1" dirty="0" smtClean="0">
                <a:solidFill>
                  <a:schemeClr val="tx2">
                    <a:lumMod val="50000"/>
                  </a:schemeClr>
                </a:solidFill>
                <a:latin typeface="+mn-lt"/>
                <a:cs typeface="+mn-cs"/>
              </a:rPr>
            </a:br>
            <a:r>
              <a:rPr lang="en-GB" sz="1600" b="1" dirty="0" smtClean="0">
                <a:solidFill>
                  <a:schemeClr val="tx2">
                    <a:lumMod val="50000"/>
                  </a:schemeClr>
                </a:solidFill>
                <a:latin typeface="+mn-lt"/>
                <a:cs typeface="+mn-cs"/>
              </a:rPr>
              <a:t> Offline Framework</a:t>
            </a:r>
            <a:endParaRPr lang="en-GB" sz="1600" b="1" dirty="0">
              <a:solidFill>
                <a:schemeClr val="tx2">
                  <a:lumMod val="50000"/>
                </a:schemeClr>
              </a:solidFill>
              <a:latin typeface="+mn-lt"/>
              <a:cs typeface="+mn-cs"/>
            </a:endParaRPr>
          </a:p>
        </p:txBody>
      </p:sp>
      <p:sp>
        <p:nvSpPr>
          <p:cNvPr id="67" name="Right Arrow 66"/>
          <p:cNvSpPr/>
          <p:nvPr/>
        </p:nvSpPr>
        <p:spPr>
          <a:xfrm rot="5400000">
            <a:off x="1453513" y="2847438"/>
            <a:ext cx="285750" cy="304800"/>
          </a:xfrm>
          <a:prstGeom prst="rightArrow">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8" name="Right Arrow 67"/>
          <p:cNvSpPr/>
          <p:nvPr/>
        </p:nvSpPr>
        <p:spPr>
          <a:xfrm rot="5400000">
            <a:off x="1464625" y="3893881"/>
            <a:ext cx="285750" cy="304800"/>
          </a:xfrm>
          <a:prstGeom prst="rightArrow">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0" name="Right Arrow 69"/>
          <p:cNvSpPr/>
          <p:nvPr/>
        </p:nvSpPr>
        <p:spPr>
          <a:xfrm rot="5400000">
            <a:off x="1466553" y="4972254"/>
            <a:ext cx="285750" cy="304800"/>
          </a:xfrm>
          <a:prstGeom prst="rightArrow">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2" name="TextBox 71"/>
          <p:cNvSpPr txBox="1"/>
          <p:nvPr/>
        </p:nvSpPr>
        <p:spPr>
          <a:xfrm>
            <a:off x="212431" y="5412045"/>
            <a:ext cx="2700338" cy="830997"/>
          </a:xfrm>
          <a:prstGeom prst="rect">
            <a:avLst/>
          </a:prstGeom>
          <a:noFill/>
          <a:ln w="25400">
            <a:solidFill>
              <a:schemeClr val="tx2">
                <a:lumMod val="50000"/>
              </a:schemeClr>
            </a:solidFill>
          </a:ln>
        </p:spPr>
        <p:txBody>
          <a:bodyPr>
            <a:spAutoFit/>
          </a:bodyPr>
          <a:lstStyle/>
          <a:p>
            <a:pPr algn="ctr" fontAlgn="auto">
              <a:spcBef>
                <a:spcPts val="0"/>
              </a:spcBef>
              <a:spcAft>
                <a:spcPts val="0"/>
              </a:spcAft>
              <a:buClr>
                <a:srgbClr val="254159"/>
              </a:buClr>
              <a:buSzPct val="75000"/>
              <a:defRPr/>
            </a:pPr>
            <a:r>
              <a:rPr lang="en-GB" sz="1600" b="1" dirty="0" smtClean="0">
                <a:solidFill>
                  <a:schemeClr val="tx2">
                    <a:lumMod val="50000"/>
                  </a:schemeClr>
                </a:solidFill>
                <a:latin typeface="+mn-lt"/>
                <a:cs typeface="+mn-cs"/>
              </a:rPr>
              <a:t>Compare the 3D simulation</a:t>
            </a:r>
          </a:p>
          <a:p>
            <a:pPr algn="ctr" fontAlgn="auto">
              <a:spcBef>
                <a:spcPts val="0"/>
              </a:spcBef>
              <a:spcAft>
                <a:spcPts val="0"/>
              </a:spcAft>
              <a:buClr>
                <a:srgbClr val="254159"/>
              </a:buClr>
              <a:buSzPct val="75000"/>
              <a:defRPr/>
            </a:pPr>
            <a:r>
              <a:rPr lang="en-GB" sz="1600" b="1" dirty="0" smtClean="0">
                <a:solidFill>
                  <a:schemeClr val="tx2">
                    <a:lumMod val="50000"/>
                  </a:schemeClr>
                </a:solidFill>
              </a:rPr>
              <a:t>Standard simulation</a:t>
            </a:r>
          </a:p>
          <a:p>
            <a:pPr algn="ctr" fontAlgn="auto">
              <a:spcBef>
                <a:spcPts val="0"/>
              </a:spcBef>
              <a:spcAft>
                <a:spcPts val="0"/>
              </a:spcAft>
              <a:buClr>
                <a:srgbClr val="254159"/>
              </a:buClr>
              <a:buSzPct val="75000"/>
              <a:defRPr/>
            </a:pPr>
            <a:r>
              <a:rPr lang="en-GB" sz="1600" b="1" dirty="0" smtClean="0">
                <a:solidFill>
                  <a:schemeClr val="tx2">
                    <a:lumMod val="50000"/>
                  </a:schemeClr>
                </a:solidFill>
                <a:latin typeface="+mn-lt"/>
                <a:cs typeface="+mn-cs"/>
              </a:rPr>
              <a:t>And data</a:t>
            </a:r>
            <a:endParaRPr lang="en-GB" sz="1600" b="1" dirty="0">
              <a:solidFill>
                <a:schemeClr val="tx2">
                  <a:lumMod val="50000"/>
                </a:schemeClr>
              </a:solidFill>
              <a:latin typeface="+mn-lt"/>
              <a:cs typeface="+mn-cs"/>
            </a:endParaRPr>
          </a:p>
        </p:txBody>
      </p:sp>
      <p:sp>
        <p:nvSpPr>
          <p:cNvPr id="74" name="Rounded Rectangle 73"/>
          <p:cNvSpPr/>
          <p:nvPr/>
        </p:nvSpPr>
        <p:spPr>
          <a:xfrm>
            <a:off x="3362686" y="5326831"/>
            <a:ext cx="2228029" cy="1046898"/>
          </a:xfrm>
          <a:prstGeom prst="roundRect">
            <a:avLst>
              <a:gd name="adj" fmla="val 4604"/>
            </a:avLst>
          </a:prstGeom>
          <a:solidFill>
            <a:schemeClr val="bg1"/>
          </a:solid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chemeClr val="accent5">
                    <a:lumMod val="75000"/>
                  </a:schemeClr>
                </a:solidFill>
                <a:latin typeface="Calibri" pitchFamily="34" charset="0"/>
                <a:cs typeface="Arial" pitchFamily="34" charset="0"/>
              </a:rPr>
              <a:t>1</a:t>
            </a:r>
            <a:r>
              <a:rPr lang="en-GB" sz="1400" baseline="30000" dirty="0" smtClean="0">
                <a:solidFill>
                  <a:schemeClr val="accent5">
                    <a:lumMod val="75000"/>
                  </a:schemeClr>
                </a:solidFill>
                <a:latin typeface="Calibri" pitchFamily="34" charset="0"/>
                <a:cs typeface="Arial" pitchFamily="34" charset="0"/>
              </a:rPr>
              <a:t>st</a:t>
            </a:r>
            <a:r>
              <a:rPr lang="en-GB" sz="1400" dirty="0" smtClean="0">
                <a:solidFill>
                  <a:schemeClr val="accent5">
                    <a:lumMod val="75000"/>
                  </a:schemeClr>
                </a:solidFill>
                <a:latin typeface="Calibri" pitchFamily="34" charset="0"/>
                <a:cs typeface="Arial" pitchFamily="34" charset="0"/>
              </a:rPr>
              <a:t> sample: fluorescence rich events</a:t>
            </a:r>
          </a:p>
          <a:p>
            <a:pPr algn="ctr"/>
            <a:r>
              <a:rPr lang="en-GB" sz="1100" dirty="0" smtClean="0">
                <a:solidFill>
                  <a:schemeClr val="accent5">
                    <a:lumMod val="75000"/>
                  </a:schemeClr>
                </a:solidFill>
                <a:latin typeface="Calibri" pitchFamily="34" charset="0"/>
                <a:cs typeface="Arial" pitchFamily="34" charset="0"/>
              </a:rPr>
              <a:t>with some scattered Cherenkov </a:t>
            </a:r>
            <a:r>
              <a:rPr lang="en-GB" sz="1200" dirty="0" smtClean="0">
                <a:solidFill>
                  <a:schemeClr val="accent5">
                    <a:lumMod val="75000"/>
                  </a:schemeClr>
                </a:solidFill>
                <a:latin typeface="Calibri" pitchFamily="34" charset="0"/>
                <a:cs typeface="Arial" pitchFamily="34" charset="0"/>
              </a:rPr>
              <a:t> </a:t>
            </a:r>
            <a:r>
              <a:rPr lang="en-GB" sz="1100" dirty="0" smtClean="0">
                <a:solidFill>
                  <a:schemeClr val="accent5">
                    <a:lumMod val="75000"/>
                  </a:schemeClr>
                </a:solidFill>
                <a:latin typeface="Calibri" pitchFamily="34" charset="0"/>
                <a:cs typeface="Arial" pitchFamily="34" charset="0"/>
              </a:rPr>
              <a:t>(&lt;10% Cherenkov)</a:t>
            </a:r>
            <a:endParaRPr lang="en-GB" sz="1200" dirty="0" smtClean="0">
              <a:solidFill>
                <a:schemeClr val="accent5">
                  <a:lumMod val="75000"/>
                </a:schemeClr>
              </a:solidFill>
              <a:latin typeface="Calibri" pitchFamily="34" charset="0"/>
              <a:cs typeface="Arial" pitchFamily="34" charset="0"/>
            </a:endParaRPr>
          </a:p>
        </p:txBody>
      </p:sp>
      <p:sp>
        <p:nvSpPr>
          <p:cNvPr id="75" name="Rounded Rectangle 74"/>
          <p:cNvSpPr/>
          <p:nvPr/>
        </p:nvSpPr>
        <p:spPr>
          <a:xfrm>
            <a:off x="6842034" y="5464206"/>
            <a:ext cx="2228029" cy="905181"/>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2</a:t>
            </a:r>
            <a:r>
              <a:rPr lang="en-GB" sz="1400" baseline="30000" dirty="0" smtClean="0">
                <a:solidFill>
                  <a:srgbClr val="800000"/>
                </a:solidFill>
                <a:latin typeface="Calibri" pitchFamily="34" charset="0"/>
                <a:cs typeface="Arial" pitchFamily="34" charset="0"/>
              </a:rPr>
              <a:t>nd</a:t>
            </a:r>
            <a:r>
              <a:rPr lang="en-GB" sz="1400" dirty="0" smtClean="0">
                <a:solidFill>
                  <a:srgbClr val="800000"/>
                </a:solidFill>
                <a:latin typeface="Calibri" pitchFamily="34" charset="0"/>
                <a:cs typeface="Arial" pitchFamily="34" charset="0"/>
              </a:rPr>
              <a:t> sample: </a:t>
            </a:r>
            <a:r>
              <a:rPr lang="en-GB" sz="1400" dirty="0" err="1" smtClean="0">
                <a:solidFill>
                  <a:srgbClr val="800000"/>
                </a:solidFill>
                <a:latin typeface="Calibri" pitchFamily="34" charset="0"/>
                <a:cs typeface="Arial" pitchFamily="34" charset="0"/>
              </a:rPr>
              <a:t>Cherekov</a:t>
            </a:r>
            <a:r>
              <a:rPr lang="en-GB" sz="1400" dirty="0" smtClean="0">
                <a:solidFill>
                  <a:srgbClr val="800000"/>
                </a:solidFill>
                <a:latin typeface="Calibri" pitchFamily="34" charset="0"/>
                <a:cs typeface="Arial" pitchFamily="34" charset="0"/>
              </a:rPr>
              <a:t/>
            </a:r>
            <a:br>
              <a:rPr lang="en-GB" sz="1400" dirty="0" smtClean="0">
                <a:solidFill>
                  <a:srgbClr val="800000"/>
                </a:solidFill>
                <a:latin typeface="Calibri" pitchFamily="34" charset="0"/>
                <a:cs typeface="Arial" pitchFamily="34" charset="0"/>
              </a:rPr>
            </a:br>
            <a:r>
              <a:rPr lang="en-GB" sz="1400" dirty="0" smtClean="0">
                <a:solidFill>
                  <a:srgbClr val="800000"/>
                </a:solidFill>
                <a:latin typeface="Calibri" pitchFamily="34" charset="0"/>
                <a:cs typeface="Arial" pitchFamily="34" charset="0"/>
              </a:rPr>
              <a:t>rich events </a:t>
            </a:r>
          </a:p>
          <a:p>
            <a:pPr algn="ctr"/>
            <a:r>
              <a:rPr lang="en-GB" sz="1100" dirty="0" smtClean="0">
                <a:solidFill>
                  <a:srgbClr val="800000"/>
                </a:solidFill>
                <a:latin typeface="Calibri" pitchFamily="34" charset="0"/>
                <a:cs typeface="Arial" pitchFamily="34" charset="0"/>
              </a:rPr>
              <a:t>with some scattered Cherenkov (&gt;75%)</a:t>
            </a:r>
          </a:p>
        </p:txBody>
      </p:sp>
      <p:sp>
        <p:nvSpPr>
          <p:cNvPr id="76" name="TextBox 75"/>
          <p:cNvSpPr txBox="1"/>
          <p:nvPr/>
        </p:nvSpPr>
        <p:spPr>
          <a:xfrm>
            <a:off x="212071" y="1616025"/>
            <a:ext cx="2700338" cy="338138"/>
          </a:xfrm>
          <a:prstGeom prst="rect">
            <a:avLst/>
          </a:prstGeom>
          <a:noFill/>
          <a:ln w="25400">
            <a:solidFill>
              <a:schemeClr val="tx2">
                <a:lumMod val="50000"/>
              </a:schemeClr>
            </a:solidFill>
          </a:ln>
        </p:spPr>
        <p:txBody>
          <a:bodyPr>
            <a:spAutoFit/>
          </a:bodyPr>
          <a:lstStyle/>
          <a:p>
            <a:pPr algn="ctr" fontAlgn="auto">
              <a:spcBef>
                <a:spcPts val="0"/>
              </a:spcBef>
              <a:spcAft>
                <a:spcPts val="0"/>
              </a:spcAft>
              <a:buClr>
                <a:srgbClr val="254159"/>
              </a:buClr>
              <a:buSzPct val="75000"/>
              <a:defRPr/>
            </a:pPr>
            <a:r>
              <a:rPr lang="en-GB" sz="1600" b="1" dirty="0" smtClean="0">
                <a:solidFill>
                  <a:schemeClr val="tx2">
                    <a:lumMod val="50000"/>
                  </a:schemeClr>
                </a:solidFill>
                <a:latin typeface="+mn-lt"/>
                <a:cs typeface="+mn-cs"/>
              </a:rPr>
              <a:t>Select a sample of events</a:t>
            </a:r>
            <a:endParaRPr lang="en-GB" sz="1600" b="1" dirty="0">
              <a:solidFill>
                <a:schemeClr val="tx2">
                  <a:lumMod val="50000"/>
                </a:schemeClr>
              </a:solidFill>
              <a:latin typeface="+mn-lt"/>
              <a:cs typeface="+mn-cs"/>
            </a:endParaRPr>
          </a:p>
        </p:txBody>
      </p:sp>
      <p:sp>
        <p:nvSpPr>
          <p:cNvPr id="77" name="Right Arrow 76"/>
          <p:cNvSpPr/>
          <p:nvPr/>
        </p:nvSpPr>
        <p:spPr>
          <a:xfrm rot="5400000">
            <a:off x="1455084" y="2038300"/>
            <a:ext cx="285750" cy="304800"/>
          </a:xfrm>
          <a:prstGeom prst="rightArrow">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extLst>
      <p:ext uri="{BB962C8B-B14F-4D97-AF65-F5344CB8AC3E}">
        <p14:creationId xmlns:p14="http://schemas.microsoft.com/office/powerpoint/2010/main" val="196229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ppt_y</p:attrName>
                                        </p:attrNameLst>
                                      </p:cBhvr>
                                      <p:tavLst>
                                        <p:tav tm="0">
                                          <p:val>
                                            <p:strVal val="#ppt_y-#ppt_h*1.125000"/>
                                          </p:val>
                                        </p:tav>
                                        <p:tav tm="100000">
                                          <p:val>
                                            <p:strVal val="#ppt_y"/>
                                          </p:val>
                                        </p:tav>
                                      </p:tavLst>
                                    </p:anim>
                                    <p:animEffect transition="in" filter="wipe(down)">
                                      <p:cBhvr>
                                        <p:cTn id="16" dur="500"/>
                                        <p:tgtEl>
                                          <p:spTgt spid="39"/>
                                        </p:tgtEl>
                                      </p:cBhvr>
                                    </p:animEffect>
                                  </p:childTnLst>
                                </p:cTn>
                              </p:par>
                              <p:par>
                                <p:cTn id="17" presetID="12" presetClass="entr" presetSubtype="1"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down)">
                                      <p:cBhvr>
                                        <p:cTn id="20" dur="500"/>
                                        <p:tgtEl>
                                          <p:spTgt spid="40"/>
                                        </p:tgtEl>
                                      </p:cBhvr>
                                    </p:animEffect>
                                  </p:childTnLst>
                                </p:cTn>
                              </p:par>
                              <p:par>
                                <p:cTn id="21" presetID="12" presetClass="entr" presetSubtype="1"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p:tgtEl>
                                          <p:spTgt spid="38"/>
                                        </p:tgtEl>
                                        <p:attrNameLst>
                                          <p:attrName>ppt_y</p:attrName>
                                        </p:attrNameLst>
                                      </p:cBhvr>
                                      <p:tavLst>
                                        <p:tav tm="0">
                                          <p:val>
                                            <p:strVal val="#ppt_y-#ppt_h*1.125000"/>
                                          </p:val>
                                        </p:tav>
                                        <p:tav tm="100000">
                                          <p:val>
                                            <p:strVal val="#ppt_y"/>
                                          </p:val>
                                        </p:tav>
                                      </p:tavLst>
                                    </p:anim>
                                    <p:animEffect transition="in" filter="wipe(down)">
                                      <p:cBhvr>
                                        <p:cTn id="24" dur="500"/>
                                        <p:tgtEl>
                                          <p:spTgt spid="38"/>
                                        </p:tgtEl>
                                      </p:cBhvr>
                                    </p:animEffect>
                                  </p:childTnLst>
                                </p:cTn>
                              </p:par>
                              <p:par>
                                <p:cTn id="25" presetID="12" presetClass="entr" presetSubtype="8"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p:tgtEl>
                                          <p:spTgt spid="51"/>
                                        </p:tgtEl>
                                        <p:attrNameLst>
                                          <p:attrName>ppt_x</p:attrName>
                                        </p:attrNameLst>
                                      </p:cBhvr>
                                      <p:tavLst>
                                        <p:tav tm="0">
                                          <p:val>
                                            <p:strVal val="#ppt_x-#ppt_w*1.125000"/>
                                          </p:val>
                                        </p:tav>
                                        <p:tav tm="100000">
                                          <p:val>
                                            <p:strVal val="#ppt_x"/>
                                          </p:val>
                                        </p:tav>
                                      </p:tavLst>
                                    </p:anim>
                                    <p:animEffect transition="in" filter="wipe(right)">
                                      <p:cBhvr>
                                        <p:cTn id="28" dur="500"/>
                                        <p:tgtEl>
                                          <p:spTgt spid="51"/>
                                        </p:tgtEl>
                                      </p:cBhvr>
                                    </p:animEffect>
                                  </p:childTnLst>
                                </p:cTn>
                              </p:par>
                              <p:par>
                                <p:cTn id="29" presetID="12" presetClass="entr" presetSubtype="8"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p:tgtEl>
                                          <p:spTgt spid="52"/>
                                        </p:tgtEl>
                                        <p:attrNameLst>
                                          <p:attrName>ppt_x</p:attrName>
                                        </p:attrNameLst>
                                      </p:cBhvr>
                                      <p:tavLst>
                                        <p:tav tm="0">
                                          <p:val>
                                            <p:strVal val="#ppt_x-#ppt_w*1.125000"/>
                                          </p:val>
                                        </p:tav>
                                        <p:tav tm="100000">
                                          <p:val>
                                            <p:strVal val="#ppt_x"/>
                                          </p:val>
                                        </p:tav>
                                      </p:tavLst>
                                    </p:anim>
                                    <p:animEffect transition="in" filter="wipe(right)">
                                      <p:cBhvr>
                                        <p:cTn id="32" dur="500"/>
                                        <p:tgtEl>
                                          <p:spTgt spid="52"/>
                                        </p:tgtEl>
                                      </p:cBhvr>
                                    </p:animEffect>
                                  </p:childTnLst>
                                </p:cTn>
                              </p:par>
                              <p:par>
                                <p:cTn id="33" presetID="12" presetClass="entr" presetSubtype="8"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p:tgtEl>
                                          <p:spTgt spid="50"/>
                                        </p:tgtEl>
                                        <p:attrNameLst>
                                          <p:attrName>ppt_x</p:attrName>
                                        </p:attrNameLst>
                                      </p:cBhvr>
                                      <p:tavLst>
                                        <p:tav tm="0">
                                          <p:val>
                                            <p:strVal val="#ppt_x-#ppt_w*1.125000"/>
                                          </p:val>
                                        </p:tav>
                                        <p:tav tm="100000">
                                          <p:val>
                                            <p:strVal val="#ppt_x"/>
                                          </p:val>
                                        </p:tav>
                                      </p:tavLst>
                                    </p:anim>
                                    <p:animEffect transition="in" filter="wipe(right)">
                                      <p:cBhvr>
                                        <p:cTn id="36" dur="500"/>
                                        <p:tgtEl>
                                          <p:spTgt spid="50"/>
                                        </p:tgtEl>
                                      </p:cBhvr>
                                    </p:animEffect>
                                  </p:childTnLst>
                                </p:cTn>
                              </p:par>
                              <p:par>
                                <p:cTn id="37" presetID="12" presetClass="entr" presetSubtype="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p:tgtEl>
                                          <p:spTgt spid="19"/>
                                        </p:tgtEl>
                                        <p:attrNameLst>
                                          <p:attrName>ppt_y</p:attrName>
                                        </p:attrNameLst>
                                      </p:cBhvr>
                                      <p:tavLst>
                                        <p:tav tm="0">
                                          <p:val>
                                            <p:strVal val="#ppt_y-#ppt_h*1.125000"/>
                                          </p:val>
                                        </p:tav>
                                        <p:tav tm="100000">
                                          <p:val>
                                            <p:strVal val="#ppt_y"/>
                                          </p:val>
                                        </p:tav>
                                      </p:tavLst>
                                    </p:anim>
                                    <p:animEffect transition="in" filter="wipe(down)">
                                      <p:cBhvr>
                                        <p:cTn id="40" dur="500"/>
                                        <p:tgtEl>
                                          <p:spTgt spid="19"/>
                                        </p:tgtEl>
                                      </p:cBhvr>
                                    </p:animEffect>
                                  </p:childTnLst>
                                </p:cTn>
                              </p:par>
                              <p:par>
                                <p:cTn id="41" presetID="1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p:tgtEl>
                                          <p:spTgt spid="21"/>
                                        </p:tgtEl>
                                        <p:attrNameLst>
                                          <p:attrName>ppt_y</p:attrName>
                                        </p:attrNameLst>
                                      </p:cBhvr>
                                      <p:tavLst>
                                        <p:tav tm="0">
                                          <p:val>
                                            <p:strVal val="#ppt_y-#ppt_h*1.125000"/>
                                          </p:val>
                                        </p:tav>
                                        <p:tav tm="100000">
                                          <p:val>
                                            <p:strVal val="#ppt_y"/>
                                          </p:val>
                                        </p:tav>
                                      </p:tavLst>
                                    </p:anim>
                                    <p:animEffect transition="in" filter="wipe(down)">
                                      <p:cBhvr>
                                        <p:cTn id="44" dur="500"/>
                                        <p:tgtEl>
                                          <p:spTgt spid="21"/>
                                        </p:tgtEl>
                                      </p:cBhvr>
                                    </p:animEffect>
                                  </p:childTnLst>
                                </p:cTn>
                              </p:par>
                              <p:par>
                                <p:cTn id="45" presetID="12" presetClass="entr" presetSubtype="1"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additive="base">
                                        <p:cTn id="47" dur="500"/>
                                        <p:tgtEl>
                                          <p:spTgt spid="63"/>
                                        </p:tgtEl>
                                        <p:attrNameLst>
                                          <p:attrName>ppt_y</p:attrName>
                                        </p:attrNameLst>
                                      </p:cBhvr>
                                      <p:tavLst>
                                        <p:tav tm="0">
                                          <p:val>
                                            <p:strVal val="#ppt_y-#ppt_h*1.125000"/>
                                          </p:val>
                                        </p:tav>
                                        <p:tav tm="100000">
                                          <p:val>
                                            <p:strVal val="#ppt_y"/>
                                          </p:val>
                                        </p:tav>
                                      </p:tavLst>
                                    </p:anim>
                                    <p:animEffect transition="in" filter="wipe(down)">
                                      <p:cBhvr>
                                        <p:cTn id="48" dur="500"/>
                                        <p:tgtEl>
                                          <p:spTgt spid="63"/>
                                        </p:tgtEl>
                                      </p:cBhvr>
                                    </p:animEffect>
                                  </p:childTnLst>
                                </p:cTn>
                              </p:par>
                              <p:par>
                                <p:cTn id="49" presetID="12" presetClass="entr" presetSubtype="1"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p:tgtEl>
                                          <p:spTgt spid="35"/>
                                        </p:tgtEl>
                                        <p:attrNameLst>
                                          <p:attrName>ppt_y</p:attrName>
                                        </p:attrNameLst>
                                      </p:cBhvr>
                                      <p:tavLst>
                                        <p:tav tm="0">
                                          <p:val>
                                            <p:strVal val="#ppt_y-#ppt_h*1.125000"/>
                                          </p:val>
                                        </p:tav>
                                        <p:tav tm="100000">
                                          <p:val>
                                            <p:strVal val="#ppt_y"/>
                                          </p:val>
                                        </p:tav>
                                      </p:tavLst>
                                    </p:anim>
                                    <p:animEffect transition="in" filter="wipe(down)">
                                      <p:cBhvr>
                                        <p:cTn id="52" dur="500"/>
                                        <p:tgtEl>
                                          <p:spTgt spid="35"/>
                                        </p:tgtEl>
                                      </p:cBhvr>
                                    </p:animEffect>
                                  </p:childTnLst>
                                </p:cTn>
                              </p:par>
                              <p:par>
                                <p:cTn id="53" presetID="12" presetClass="entr" presetSubtype="1" fill="hold" nodeType="withEffect">
                                  <p:stCondLst>
                                    <p:cond delay="0"/>
                                  </p:stCondLst>
                                  <p:childTnLst>
                                    <p:set>
                                      <p:cBhvr>
                                        <p:cTn id="54" dur="1" fill="hold">
                                          <p:stCondLst>
                                            <p:cond delay="0"/>
                                          </p:stCondLst>
                                        </p:cTn>
                                        <p:tgtEl>
                                          <p:spTgt spid="71"/>
                                        </p:tgtEl>
                                        <p:attrNameLst>
                                          <p:attrName>style.visibility</p:attrName>
                                        </p:attrNameLst>
                                      </p:cBhvr>
                                      <p:to>
                                        <p:strVal val="visible"/>
                                      </p:to>
                                    </p:set>
                                    <p:anim calcmode="lin" valueType="num">
                                      <p:cBhvr additive="base">
                                        <p:cTn id="55" dur="500"/>
                                        <p:tgtEl>
                                          <p:spTgt spid="71"/>
                                        </p:tgtEl>
                                        <p:attrNameLst>
                                          <p:attrName>ppt_y</p:attrName>
                                        </p:attrNameLst>
                                      </p:cBhvr>
                                      <p:tavLst>
                                        <p:tav tm="0">
                                          <p:val>
                                            <p:strVal val="#ppt_y-#ppt_h*1.125000"/>
                                          </p:val>
                                        </p:tav>
                                        <p:tav tm="100000">
                                          <p:val>
                                            <p:strVal val="#ppt_y"/>
                                          </p:val>
                                        </p:tav>
                                      </p:tavLst>
                                    </p:anim>
                                    <p:animEffect transition="in" filter="wipe(down)">
                                      <p:cBhvr>
                                        <p:cTn id="56" dur="500"/>
                                        <p:tgtEl>
                                          <p:spTgt spid="71"/>
                                        </p:tgtEl>
                                      </p:cBhvr>
                                    </p:animEffect>
                                  </p:childTnLst>
                                </p:cTn>
                              </p:par>
                              <p:par>
                                <p:cTn id="57" presetID="12" presetClass="entr" presetSubtype="1"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anim calcmode="lin" valueType="num">
                                      <p:cBhvr additive="base">
                                        <p:cTn id="59" dur="500"/>
                                        <p:tgtEl>
                                          <p:spTgt spid="69"/>
                                        </p:tgtEl>
                                        <p:attrNameLst>
                                          <p:attrName>ppt_y</p:attrName>
                                        </p:attrNameLst>
                                      </p:cBhvr>
                                      <p:tavLst>
                                        <p:tav tm="0">
                                          <p:val>
                                            <p:strVal val="#ppt_y-#ppt_h*1.125000"/>
                                          </p:val>
                                        </p:tav>
                                        <p:tav tm="100000">
                                          <p:val>
                                            <p:strVal val="#ppt_y"/>
                                          </p:val>
                                        </p:tav>
                                      </p:tavLst>
                                    </p:anim>
                                    <p:animEffect transition="in" filter="wipe(down)">
                                      <p:cBhvr>
                                        <p:cTn id="60" dur="500"/>
                                        <p:tgtEl>
                                          <p:spTgt spid="69"/>
                                        </p:tgtEl>
                                      </p:cBhvr>
                                    </p:animEffect>
                                  </p:childTnLst>
                                </p:cTn>
                              </p:par>
                              <p:par>
                                <p:cTn id="61" presetID="12" presetClass="entr" presetSubtype="1"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p:tgtEl>
                                          <p:spTgt spid="22"/>
                                        </p:tgtEl>
                                        <p:attrNameLst>
                                          <p:attrName>ppt_y</p:attrName>
                                        </p:attrNameLst>
                                      </p:cBhvr>
                                      <p:tavLst>
                                        <p:tav tm="0">
                                          <p:val>
                                            <p:strVal val="#ppt_y-#ppt_h*1.125000"/>
                                          </p:val>
                                        </p:tav>
                                        <p:tav tm="100000">
                                          <p:val>
                                            <p:strVal val="#ppt_y"/>
                                          </p:val>
                                        </p:tav>
                                      </p:tavLst>
                                    </p:anim>
                                    <p:animEffect transition="in" filter="wipe(down)">
                                      <p:cBhvr>
                                        <p:cTn id="64" dur="500"/>
                                        <p:tgtEl>
                                          <p:spTgt spid="22"/>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par>
                                <p:cTn id="73" presetID="6" presetClass="entr" presetSubtype="32"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circle(out)">
                                      <p:cBhvr>
                                        <p:cTn id="75" dur="2000"/>
                                        <p:tgtEl>
                                          <p:spTgt spid="53"/>
                                        </p:tgtEl>
                                      </p:cBhvr>
                                    </p:animEffect>
                                  </p:childTnLst>
                                </p:cTn>
                              </p:par>
                              <p:par>
                                <p:cTn id="76" presetID="6" presetClass="entr" presetSubtype="32"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circle(out)">
                                      <p:cBhvr>
                                        <p:cTn id="78" dur="2000"/>
                                        <p:tgtEl>
                                          <p:spTgt spid="41"/>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4" grpId="0"/>
      <p:bldP spid="62" grpId="0"/>
      <p:bldP spid="64" grpId="0" animBg="1"/>
      <p:bldP spid="65" grpId="0" animBg="1"/>
      <p:bldP spid="66" grpId="0" animBg="1"/>
      <p:bldP spid="67" grpId="0" animBg="1"/>
      <p:bldP spid="68" grpId="0" animBg="1"/>
      <p:bldP spid="70" grpId="0" animBg="1"/>
      <p:bldP spid="72" grpId="0" animBg="1"/>
      <p:bldP spid="74" grpId="0" animBg="1"/>
      <p:bldP spid="75" grpId="0" animBg="1"/>
      <p:bldP spid="76" grpId="0" animBg="1"/>
      <p:bldP spid="7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Muons results in </a:t>
            </a:r>
            <a:r>
              <a:rPr lang="en-US" dirty="0" smtClean="0"/>
              <a:t>Auger </a:t>
            </a:r>
            <a:r>
              <a:rPr lang="en-US" sz="2000" dirty="0" smtClean="0"/>
              <a:t>not consistent with models</a:t>
            </a:r>
            <a:endParaRPr lang="en-US" sz="2000" dirty="0"/>
          </a:p>
        </p:txBody>
      </p:sp>
      <p:pic>
        <p:nvPicPr>
          <p:cNvPr id="8" name="Picture 7"/>
          <p:cNvPicPr>
            <a:picLocks noChangeAspect="1"/>
          </p:cNvPicPr>
          <p:nvPr/>
        </p:nvPicPr>
        <p:blipFill>
          <a:blip r:embed="rId3"/>
          <a:stretch>
            <a:fillRect/>
          </a:stretch>
        </p:blipFill>
        <p:spPr>
          <a:xfrm>
            <a:off x="-4759572" y="903509"/>
            <a:ext cx="3984750" cy="3019934"/>
          </a:xfrm>
          <a:prstGeom prst="rect">
            <a:avLst/>
          </a:prstGeom>
        </p:spPr>
      </p:pic>
      <p:sp>
        <p:nvSpPr>
          <p:cNvPr id="54" name="Rounded Rectangle 53"/>
          <p:cNvSpPr/>
          <p:nvPr/>
        </p:nvSpPr>
        <p:spPr>
          <a:xfrm>
            <a:off x="304502" y="3631200"/>
            <a:ext cx="4355771" cy="52591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prstClr val="white"/>
                </a:solidFill>
                <a:cs typeface="Arial" pitchFamily="34" charset="0"/>
              </a:rPr>
              <a:t>Electromagnetic and </a:t>
            </a:r>
            <a:r>
              <a:rPr lang="en-US" sz="2000" i="1" dirty="0" err="1" smtClean="0">
                <a:solidFill>
                  <a:prstClr val="white"/>
                </a:solidFill>
                <a:cs typeface="Arial" pitchFamily="34" charset="0"/>
              </a:rPr>
              <a:t>muonic</a:t>
            </a:r>
            <a:r>
              <a:rPr lang="en-US" sz="2000" i="1" dirty="0" smtClean="0">
                <a:solidFill>
                  <a:prstClr val="white"/>
                </a:solidFill>
                <a:cs typeface="Arial" pitchFamily="34" charset="0"/>
              </a:rPr>
              <a:t> sectors</a:t>
            </a:r>
          </a:p>
        </p:txBody>
      </p:sp>
      <mc:AlternateContent xmlns:mc="http://schemas.openxmlformats.org/markup-compatibility/2006">
        <mc:Choice xmlns:a14="http://schemas.microsoft.com/office/drawing/2010/main" Requires="a14">
          <p:sp>
            <p:nvSpPr>
              <p:cNvPr id="57" name="TextBox 56"/>
              <p:cNvSpPr txBox="1"/>
              <p:nvPr/>
            </p:nvSpPr>
            <p:spPr>
              <a:xfrm>
                <a:off x="5739597" y="1069315"/>
                <a:ext cx="1866793" cy="332463"/>
              </a:xfrm>
              <a:prstGeom prst="rect">
                <a:avLst/>
              </a:prstGeom>
              <a:noFill/>
            </p:spPr>
            <p:txBody>
              <a:bodyPr wrap="none" lIns="0" tIns="0" rIns="0" bIns="0" rtlCol="0">
                <a:spAutoFit/>
              </a:bodyPr>
              <a:lstStyle/>
              <a:p>
                <a:pPr marL="285750" indent="-285750">
                  <a:buFont typeface="Wingdings" panose="05000000000000000000" pitchFamily="2" charset="2"/>
                  <a:buChar char="q"/>
                </a:pPr>
                <a14:m>
                  <m:oMath xmlns:m="http://schemas.openxmlformats.org/officeDocument/2006/math">
                    <m:sSub>
                      <m:sSubPr>
                        <m:ctrlPr>
                          <a:rPr lang="pt-PT" sz="2000" i="1" smtClean="0">
                            <a:solidFill>
                              <a:srgbClr val="C00000"/>
                            </a:solidFill>
                            <a:latin typeface="Cambria Math" panose="02040503050406030204" pitchFamily="18" charset="0"/>
                          </a:rPr>
                        </m:ctrlPr>
                      </m:sSubPr>
                      <m:e>
                        <m:r>
                          <a:rPr lang="pt-PT" sz="2000" i="1" smtClean="0">
                            <a:solidFill>
                              <a:srgbClr val="C00000"/>
                            </a:solidFill>
                            <a:latin typeface="Cambria Math" panose="02040503050406030204" pitchFamily="18" charset="0"/>
                          </a:rPr>
                          <m:t>𝑅</m:t>
                        </m:r>
                      </m:e>
                      <m:sub>
                        <m:r>
                          <a:rPr lang="pt-PT" sz="2000" i="1" smtClean="0">
                            <a:solidFill>
                              <a:srgbClr val="C00000"/>
                            </a:solidFill>
                            <a:latin typeface="Cambria Math" panose="02040503050406030204" pitchFamily="18" charset="0"/>
                          </a:rPr>
                          <m:t>𝜇</m:t>
                        </m:r>
                      </m:sub>
                    </m:sSub>
                  </m:oMath>
                </a14:m>
                <a:r>
                  <a:rPr lang="en-US" sz="2000" dirty="0" smtClean="0">
                    <a:solidFill>
                      <a:srgbClr val="C00000"/>
                    </a:solidFill>
                  </a:rPr>
                  <a:t> with energy</a:t>
                </a:r>
                <a:endParaRPr lang="en-US" sz="2000" dirty="0">
                  <a:solidFill>
                    <a:srgbClr val="C00000"/>
                  </a:solidFill>
                </a:endParaRPr>
              </a:p>
            </p:txBody>
          </p:sp>
        </mc:Choice>
        <mc:Fallback>
          <p:sp>
            <p:nvSpPr>
              <p:cNvPr id="57" name="TextBox 56"/>
              <p:cNvSpPr txBox="1">
                <a:spLocks noRot="1" noChangeAspect="1" noMove="1" noResize="1" noEditPoints="1" noAdjustHandles="1" noChangeArrowheads="1" noChangeShapeType="1" noTextEdit="1"/>
              </p:cNvSpPr>
              <p:nvPr/>
            </p:nvSpPr>
            <p:spPr>
              <a:xfrm>
                <a:off x="5739597" y="1069315"/>
                <a:ext cx="1866793" cy="332463"/>
              </a:xfrm>
              <a:prstGeom prst="rect">
                <a:avLst/>
              </a:prstGeom>
              <a:blipFill rotWithShape="0">
                <a:blip r:embed="rId4"/>
                <a:stretch>
                  <a:fillRect l="-7843" t="-21818" r="-7843" b="-40000"/>
                </a:stretch>
              </a:blipFill>
            </p:spPr>
            <p:txBody>
              <a:bodyPr/>
              <a:lstStyle/>
              <a:p>
                <a:r>
                  <a:rPr lang="en-US">
                    <a:noFill/>
                  </a:rPr>
                  <a:t> </a:t>
                </a:r>
              </a:p>
            </p:txBody>
          </p:sp>
        </mc:Fallback>
      </mc:AlternateContent>
      <p:pic>
        <p:nvPicPr>
          <p:cNvPr id="59" name="Picture 58"/>
          <p:cNvPicPr>
            <a:picLocks noChangeAspect="1"/>
          </p:cNvPicPr>
          <p:nvPr/>
        </p:nvPicPr>
        <p:blipFill>
          <a:blip r:embed="rId5"/>
          <a:stretch>
            <a:fillRect/>
          </a:stretch>
        </p:blipFill>
        <p:spPr>
          <a:xfrm>
            <a:off x="1111702" y="1430867"/>
            <a:ext cx="2528313" cy="1857095"/>
          </a:xfrm>
          <a:prstGeom prst="rect">
            <a:avLst/>
          </a:prstGeom>
        </p:spPr>
      </p:pic>
      <mc:AlternateContent xmlns:mc="http://schemas.openxmlformats.org/markup-compatibility/2006">
        <mc:Choice xmlns:a14="http://schemas.microsoft.com/office/drawing/2010/main" Requires="a14">
          <p:sp>
            <p:nvSpPr>
              <p:cNvPr id="58" name="Rounded Rectangle 57"/>
              <p:cNvSpPr/>
              <p:nvPr/>
            </p:nvSpPr>
            <p:spPr>
              <a:xfrm>
                <a:off x="321446" y="1033243"/>
                <a:ext cx="4355771" cy="564842"/>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pt-PT" sz="2000" i="1" smtClean="0">
                        <a:solidFill>
                          <a:prstClr val="white"/>
                        </a:solidFill>
                        <a:latin typeface="Cambria Math" panose="02040503050406030204" pitchFamily="18" charset="0"/>
                        <a:cs typeface="Arial" pitchFamily="34" charset="0"/>
                      </a:rPr>
                      <m:t>𝜇</m:t>
                    </m:r>
                  </m:oMath>
                </a14:m>
                <a:r>
                  <a:rPr lang="en-GB" sz="2000" i="1" dirty="0" smtClean="0">
                    <a:solidFill>
                      <a:prstClr val="white"/>
                    </a:solidFill>
                    <a:cs typeface="Arial" pitchFamily="34" charset="0"/>
                  </a:rPr>
                  <a:t> </a:t>
                </a:r>
                <a:r>
                  <a:rPr lang="pt-PT" sz="2000" i="1" dirty="0" smtClean="0">
                    <a:solidFill>
                      <a:prstClr val="white"/>
                    </a:solidFill>
                    <a:cs typeface="Arial" pitchFamily="34" charset="0"/>
                  </a:rPr>
                  <a:t>lateral </a:t>
                </a:r>
                <a:r>
                  <a:rPr lang="pt-PT" sz="2000" i="1" dirty="0" err="1" smtClean="0">
                    <a:solidFill>
                      <a:prstClr val="white"/>
                    </a:solidFill>
                    <a:cs typeface="Arial" pitchFamily="34" charset="0"/>
                  </a:rPr>
                  <a:t>profile</a:t>
                </a:r>
                <a:r>
                  <a:rPr lang="pt-PT" sz="2000" i="1" dirty="0" smtClean="0">
                    <a:solidFill>
                      <a:prstClr val="white"/>
                    </a:solidFill>
                    <a:cs typeface="Arial" pitchFamily="34" charset="0"/>
                  </a:rPr>
                  <a:t>: </a:t>
                </a:r>
                <a:r>
                  <a:rPr lang="en-GB" sz="1400" dirty="0" smtClean="0">
                    <a:solidFill>
                      <a:prstClr val="white"/>
                    </a:solidFill>
                    <a:cs typeface="Arial" pitchFamily="34" charset="0"/>
                  </a:rPr>
                  <a:t>Very Inclined </a:t>
                </a:r>
                <a:r>
                  <a:rPr lang="en-GB" sz="1400" dirty="0" smtClean="0">
                    <a:solidFill>
                      <a:prstClr val="white"/>
                    </a:solidFill>
                    <a:cs typeface="Arial" pitchFamily="34" charset="0"/>
                  </a:rPr>
                  <a:t>events to avoid EM contamination</a:t>
                </a:r>
                <a:endParaRPr lang="en-US" sz="1400" dirty="0" smtClean="0">
                  <a:solidFill>
                    <a:prstClr val="white"/>
                  </a:solidFill>
                  <a:cs typeface="Arial" pitchFamily="34" charset="0"/>
                </a:endParaRPr>
              </a:p>
            </p:txBody>
          </p:sp>
        </mc:Choice>
        <mc:Fallback>
          <p:sp>
            <p:nvSpPr>
              <p:cNvPr id="58" name="Rounded Rectangle 57"/>
              <p:cNvSpPr>
                <a:spLocks noRot="1" noChangeAspect="1" noMove="1" noResize="1" noEditPoints="1" noAdjustHandles="1" noChangeArrowheads="1" noChangeShapeType="1" noTextEdit="1"/>
              </p:cNvSpPr>
              <p:nvPr/>
            </p:nvSpPr>
            <p:spPr>
              <a:xfrm>
                <a:off x="321446" y="1033243"/>
                <a:ext cx="4355771" cy="564842"/>
              </a:xfrm>
              <a:prstGeom prst="roundRect">
                <a:avLst/>
              </a:prstGeom>
              <a:blipFill rotWithShape="0">
                <a:blip r:embed="rId6"/>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68" name="Right Arrow 67"/>
          <p:cNvSpPr/>
          <p:nvPr/>
        </p:nvSpPr>
        <p:spPr>
          <a:xfrm>
            <a:off x="4266436" y="2209874"/>
            <a:ext cx="958654" cy="31088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69" name="TextBox 68"/>
              <p:cNvSpPr txBox="1"/>
              <p:nvPr/>
            </p:nvSpPr>
            <p:spPr>
              <a:xfrm>
                <a:off x="2087480" y="1933371"/>
                <a:ext cx="1107611" cy="299313"/>
              </a:xfrm>
              <a:prstGeom prst="rect">
                <a:avLst/>
              </a:prstGeom>
              <a:gradFill flip="none" rotWithShape="1">
                <a:gsLst>
                  <a:gs pos="27000">
                    <a:schemeClr val="bg1"/>
                  </a:gs>
                  <a:gs pos="48000">
                    <a:schemeClr val="bg1">
                      <a:alpha val="74000"/>
                    </a:schemeClr>
                  </a:gs>
                  <a:gs pos="80000">
                    <a:schemeClr val="bg1">
                      <a:alpha val="0"/>
                    </a:schemeClr>
                  </a:gs>
                  <a:gs pos="64000">
                    <a:schemeClr val="bg1">
                      <a:alpha val="48000"/>
                    </a:schemeClr>
                  </a:gs>
                </a:gsLst>
                <a:path path="circle">
                  <a:fillToRect l="50000" t="50000" r="50000" b="50000"/>
                </a:path>
                <a:tileRect/>
              </a:gra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i="1" smtClean="0">
                              <a:solidFill>
                                <a:srgbClr val="C00000"/>
                              </a:solidFill>
                              <a:latin typeface="Cambria Math" panose="02040503050406030204" pitchFamily="18" charset="0"/>
                            </a:rPr>
                          </m:ctrlPr>
                        </m:sSubPr>
                        <m:e>
                          <m:r>
                            <a:rPr lang="pt-PT" i="1" smtClean="0">
                              <a:solidFill>
                                <a:srgbClr val="C00000"/>
                              </a:solidFill>
                              <a:latin typeface="Cambria Math" panose="02040503050406030204" pitchFamily="18" charset="0"/>
                            </a:rPr>
                            <m:t>𝑆</m:t>
                          </m:r>
                        </m:e>
                        <m:sub>
                          <m:r>
                            <a:rPr lang="pt-PT" i="1" smtClean="0">
                              <a:solidFill>
                                <a:srgbClr val="C00000"/>
                              </a:solidFill>
                              <a:latin typeface="Cambria Math" panose="02040503050406030204" pitchFamily="18" charset="0"/>
                            </a:rPr>
                            <m:t>1000</m:t>
                          </m:r>
                        </m:sub>
                      </m:sSub>
                      <m:r>
                        <a:rPr lang="pt-PT" i="1" smtClean="0">
                          <a:solidFill>
                            <a:srgbClr val="C00000"/>
                          </a:solidFill>
                          <a:latin typeface="Cambria Math" panose="02040503050406030204" pitchFamily="18" charset="0"/>
                          <a:ea typeface="Cambria Math" panose="02040503050406030204" pitchFamily="18" charset="0"/>
                        </a:rPr>
                        <m:t>∝</m:t>
                      </m:r>
                      <m:sSub>
                        <m:sSubPr>
                          <m:ctrlPr>
                            <a:rPr lang="pt-PT" i="1" smtClean="0">
                              <a:solidFill>
                                <a:srgbClr val="C00000"/>
                              </a:solidFill>
                              <a:latin typeface="Cambria Math" panose="02040503050406030204" pitchFamily="18" charset="0"/>
                              <a:ea typeface="Cambria Math" panose="02040503050406030204" pitchFamily="18" charset="0"/>
                            </a:rPr>
                          </m:ctrlPr>
                        </m:sSubPr>
                        <m:e>
                          <m:r>
                            <a:rPr lang="pt-PT" i="1" smtClean="0">
                              <a:solidFill>
                                <a:srgbClr val="C00000"/>
                              </a:solidFill>
                              <a:latin typeface="Cambria Math" panose="02040503050406030204" pitchFamily="18" charset="0"/>
                              <a:ea typeface="Cambria Math" panose="02040503050406030204" pitchFamily="18" charset="0"/>
                            </a:rPr>
                            <m:t>𝑅</m:t>
                          </m:r>
                        </m:e>
                        <m:sub>
                          <m:r>
                            <a:rPr lang="pt-PT" i="1" smtClean="0">
                              <a:solidFill>
                                <a:srgbClr val="C00000"/>
                              </a:solidFill>
                              <a:latin typeface="Cambria Math" panose="02040503050406030204" pitchFamily="18" charset="0"/>
                              <a:ea typeface="Cambria Math" panose="02040503050406030204" pitchFamily="18" charset="0"/>
                            </a:rPr>
                            <m:t>𝜇</m:t>
                          </m:r>
                        </m:sub>
                      </m:sSub>
                    </m:oMath>
                  </m:oMathPara>
                </a14:m>
                <a:endParaRPr lang="en-US" dirty="0">
                  <a:solidFill>
                    <a:srgbClr val="C00000"/>
                  </a:solidFill>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2087480" y="1933371"/>
                <a:ext cx="1107611" cy="299313"/>
              </a:xfrm>
              <a:prstGeom prst="rect">
                <a:avLst/>
              </a:prstGeom>
              <a:blipFill rotWithShape="0">
                <a:blip r:embed="rId12"/>
                <a:stretch>
                  <a:fillRect l="-4396" r="-1648" b="-20408"/>
                </a:stretch>
              </a:blipFill>
            </p:spPr>
            <p:txBody>
              <a:bodyPr/>
              <a:lstStyle/>
              <a:p>
                <a:r>
                  <a:rPr lang="en-US">
                    <a:noFill/>
                  </a:rPr>
                  <a:t> </a:t>
                </a:r>
              </a:p>
            </p:txBody>
          </p:sp>
        </mc:Fallback>
      </mc:AlternateContent>
      <p:sp>
        <p:nvSpPr>
          <p:cNvPr id="70" name="7-Point Star 69"/>
          <p:cNvSpPr/>
          <p:nvPr/>
        </p:nvSpPr>
        <p:spPr>
          <a:xfrm>
            <a:off x="2022921" y="2209874"/>
            <a:ext cx="147817" cy="147817"/>
          </a:xfrm>
          <a:prstGeom prst="star7">
            <a:avLst>
              <a:gd name="adj" fmla="val 19669"/>
              <a:gd name="hf" fmla="val 102572"/>
              <a:gd name="vf" fmla="val 105210"/>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2" name="Picture 71"/>
          <p:cNvPicPr>
            <a:picLocks noChangeAspect="1"/>
          </p:cNvPicPr>
          <p:nvPr/>
        </p:nvPicPr>
        <p:blipFill>
          <a:blip r:embed="rId13">
            <a:clrChange>
              <a:clrFrom>
                <a:srgbClr val="FFFFFF"/>
              </a:clrFrom>
              <a:clrTo>
                <a:srgbClr val="FFFFFF">
                  <a:alpha val="0"/>
                </a:srgbClr>
              </a:clrTo>
            </a:clrChange>
          </a:blip>
          <a:stretch>
            <a:fillRect/>
          </a:stretch>
        </p:blipFill>
        <p:spPr>
          <a:xfrm>
            <a:off x="5955054" y="1474495"/>
            <a:ext cx="2406831" cy="2143857"/>
          </a:xfrm>
          <a:prstGeom prst="rect">
            <a:avLst/>
          </a:prstGeom>
        </p:spPr>
      </p:pic>
      <p:pic>
        <p:nvPicPr>
          <p:cNvPr id="2" name="Picture 1"/>
          <p:cNvPicPr>
            <a:picLocks noChangeAspect="1"/>
          </p:cNvPicPr>
          <p:nvPr/>
        </p:nvPicPr>
        <p:blipFill>
          <a:blip r:embed="rId14"/>
          <a:stretch>
            <a:fillRect/>
          </a:stretch>
        </p:blipFill>
        <p:spPr>
          <a:xfrm>
            <a:off x="5714420" y="1374094"/>
            <a:ext cx="2666571" cy="2216984"/>
          </a:xfrm>
          <a:prstGeom prst="rect">
            <a:avLst/>
          </a:prstGeom>
        </p:spPr>
      </p:pic>
      <p:pic>
        <p:nvPicPr>
          <p:cNvPr id="71" name="Picture 70"/>
          <p:cNvPicPr>
            <a:picLocks noChangeAspect="1"/>
          </p:cNvPicPr>
          <p:nvPr/>
        </p:nvPicPr>
        <p:blipFill>
          <a:blip r:embed="rId13"/>
          <a:stretch>
            <a:fillRect/>
          </a:stretch>
        </p:blipFill>
        <p:spPr>
          <a:xfrm>
            <a:off x="7677173" y="1069315"/>
            <a:ext cx="1369425" cy="1219800"/>
          </a:xfrm>
          <a:prstGeom prst="rect">
            <a:avLst/>
          </a:prstGeom>
        </p:spPr>
      </p:pic>
      <p:sp>
        <p:nvSpPr>
          <p:cNvPr id="74" name="Slide Number Placeholder 73"/>
          <p:cNvSpPr>
            <a:spLocks noGrp="1"/>
          </p:cNvSpPr>
          <p:nvPr>
            <p:ph type="sldNum" sz="quarter" idx="12"/>
          </p:nvPr>
        </p:nvSpPr>
        <p:spPr/>
        <p:txBody>
          <a:bodyPr/>
          <a:lstStyle/>
          <a:p>
            <a:fld id="{8745C66F-FC7B-4C52-931F-EAABACA1CBDF}" type="slidenum">
              <a:rPr lang="en-US" smtClean="0">
                <a:solidFill>
                  <a:prstClr val="white"/>
                </a:solidFill>
              </a:rPr>
              <a:pPr/>
              <a:t>9</a:t>
            </a:fld>
            <a:endParaRPr lang="en-US" dirty="0">
              <a:solidFill>
                <a:prstClr val="white"/>
              </a:solidFill>
            </a:endParaRPr>
          </a:p>
        </p:txBody>
      </p:sp>
      <p:pic>
        <p:nvPicPr>
          <p:cNvPr id="9" name="Picture 8"/>
          <p:cNvPicPr>
            <a:picLocks noChangeAspect="1"/>
          </p:cNvPicPr>
          <p:nvPr/>
        </p:nvPicPr>
        <p:blipFill>
          <a:blip r:embed="rId15"/>
          <a:stretch>
            <a:fillRect/>
          </a:stretch>
        </p:blipFill>
        <p:spPr>
          <a:xfrm>
            <a:off x="6408859" y="4488981"/>
            <a:ext cx="2182881" cy="1973357"/>
          </a:xfrm>
          <a:prstGeom prst="rect">
            <a:avLst/>
          </a:prstGeom>
        </p:spPr>
      </p:pic>
      <p:pic>
        <p:nvPicPr>
          <p:cNvPr id="5" name="Picture 4"/>
          <p:cNvPicPr>
            <a:picLocks noChangeAspect="1"/>
          </p:cNvPicPr>
          <p:nvPr/>
        </p:nvPicPr>
        <p:blipFill>
          <a:blip r:embed="rId16"/>
          <a:stretch>
            <a:fillRect/>
          </a:stretch>
        </p:blipFill>
        <p:spPr>
          <a:xfrm>
            <a:off x="4208191" y="4488981"/>
            <a:ext cx="2329103" cy="1962916"/>
          </a:xfrm>
          <a:prstGeom prst="rect">
            <a:avLst/>
          </a:prstGeom>
        </p:spPr>
      </p:pic>
      <p:pic>
        <p:nvPicPr>
          <p:cNvPr id="47" name="Picture 46"/>
          <p:cNvPicPr>
            <a:picLocks noChangeAspect="1"/>
          </p:cNvPicPr>
          <p:nvPr/>
        </p:nvPicPr>
        <p:blipFill>
          <a:blip r:embed="rId17"/>
          <a:stretch>
            <a:fillRect/>
          </a:stretch>
        </p:blipFill>
        <p:spPr>
          <a:xfrm rot="21580267">
            <a:off x="1015407" y="4507060"/>
            <a:ext cx="1848694" cy="1677879"/>
          </a:xfrm>
          <a:prstGeom prst="rect">
            <a:avLst/>
          </a:prstGeom>
        </p:spPr>
      </p:pic>
      <mc:AlternateContent xmlns:mc="http://schemas.openxmlformats.org/markup-compatibility/2006" xmlns:a14="http://schemas.microsoft.com/office/drawing/2010/main">
        <mc:Choice Requires="a14">
          <p:sp>
            <p:nvSpPr>
              <p:cNvPr id="52" name="TextBox 51"/>
              <p:cNvSpPr txBox="1"/>
              <p:nvPr/>
            </p:nvSpPr>
            <p:spPr>
              <a:xfrm>
                <a:off x="1547661" y="4500354"/>
                <a:ext cx="580223" cy="292196"/>
              </a:xfrm>
              <a:prstGeom prst="rect">
                <a:avLst/>
              </a:prstGeom>
              <a:gradFill flip="none" rotWithShape="1">
                <a:gsLst>
                  <a:gs pos="27000">
                    <a:schemeClr val="bg1"/>
                  </a:gs>
                  <a:gs pos="48000">
                    <a:schemeClr val="bg1">
                      <a:alpha val="74000"/>
                    </a:schemeClr>
                  </a:gs>
                  <a:gs pos="80000">
                    <a:schemeClr val="bg1">
                      <a:alpha val="0"/>
                    </a:schemeClr>
                  </a:gs>
                  <a:gs pos="64000">
                    <a:schemeClr val="bg1">
                      <a:alpha val="48000"/>
                    </a:schemeClr>
                  </a:gs>
                </a:gsLst>
                <a:path path="circle">
                  <a:fillToRect l="50000" t="50000" r="50000" b="50000"/>
                </a:path>
                <a:tileRect/>
              </a:gra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pt-PT" i="1" smtClean="0">
                              <a:solidFill>
                                <a:srgbClr val="C00000"/>
                              </a:solidFill>
                              <a:latin typeface="Cambria Math" panose="02040503050406030204" pitchFamily="18" charset="0"/>
                            </a:rPr>
                          </m:ctrlPr>
                        </m:sSubSupPr>
                        <m:e>
                          <m:r>
                            <a:rPr lang="pt-PT" i="1" smtClean="0">
                              <a:solidFill>
                                <a:srgbClr val="C00000"/>
                              </a:solidFill>
                              <a:latin typeface="Cambria Math" panose="02040503050406030204" pitchFamily="18" charset="0"/>
                            </a:rPr>
                            <m:t>𝑋</m:t>
                          </m:r>
                        </m:e>
                        <m:sub>
                          <m:r>
                            <a:rPr lang="pt-PT" i="1" smtClean="0">
                              <a:solidFill>
                                <a:srgbClr val="C00000"/>
                              </a:solidFill>
                              <a:latin typeface="Cambria Math" panose="02040503050406030204" pitchFamily="18" charset="0"/>
                            </a:rPr>
                            <m:t>𝑚𝑎𝑥</m:t>
                          </m:r>
                        </m:sub>
                        <m:sup>
                          <m:r>
                            <a:rPr lang="pt-PT" i="1" smtClean="0">
                              <a:solidFill>
                                <a:srgbClr val="C00000"/>
                              </a:solidFill>
                              <a:latin typeface="Cambria Math" panose="02040503050406030204" pitchFamily="18" charset="0"/>
                            </a:rPr>
                            <m:t>𝜇</m:t>
                          </m:r>
                        </m:sup>
                      </m:sSubSup>
                    </m:oMath>
                  </m:oMathPara>
                </a14:m>
                <a:endParaRPr lang="en-US" dirty="0">
                  <a:solidFill>
                    <a:srgbClr val="C00000"/>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1547661" y="4500354"/>
                <a:ext cx="580223" cy="292196"/>
              </a:xfrm>
              <a:prstGeom prst="rect">
                <a:avLst/>
              </a:prstGeom>
              <a:blipFill rotWithShape="0">
                <a:blip r:embed="rId18"/>
                <a:stretch>
                  <a:fillRect l="-8421" b="-16667"/>
                </a:stretch>
              </a:blipFill>
            </p:spPr>
            <p:txBody>
              <a:bodyPr/>
              <a:lstStyle/>
              <a:p>
                <a:r>
                  <a:rPr lang="en-US">
                    <a:noFill/>
                  </a:rPr>
                  <a:t> </a:t>
                </a:r>
              </a:p>
            </p:txBody>
          </p:sp>
        </mc:Fallback>
      </mc:AlternateContent>
      <p:sp>
        <p:nvSpPr>
          <p:cNvPr id="61" name="Right Arrow 60"/>
          <p:cNvSpPr/>
          <p:nvPr/>
        </p:nvSpPr>
        <p:spPr>
          <a:xfrm>
            <a:off x="3065053" y="5112121"/>
            <a:ext cx="958654" cy="31088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ounded Rectangle 61"/>
          <p:cNvSpPr/>
          <p:nvPr/>
        </p:nvSpPr>
        <p:spPr>
          <a:xfrm>
            <a:off x="5136702" y="3949926"/>
            <a:ext cx="2739881" cy="539055"/>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chemeClr val="tx1">
                    <a:lumMod val="75000"/>
                    <a:lumOff val="25000"/>
                  </a:schemeClr>
                </a:solidFill>
                <a:latin typeface="Calibri" pitchFamily="34" charset="0"/>
                <a:cs typeface="Arial" pitchFamily="34" charset="0"/>
              </a:rPr>
              <a:t>Inconsistency! In cosmic ray composition</a:t>
            </a:r>
            <a:r>
              <a:rPr lang="en-GB" sz="1400" dirty="0" smtClean="0">
                <a:solidFill>
                  <a:schemeClr val="tx1">
                    <a:lumMod val="75000"/>
                    <a:lumOff val="25000"/>
                  </a:schemeClr>
                </a:solidFill>
                <a:latin typeface="Calibri" pitchFamily="34" charset="0"/>
                <a:cs typeface="Arial" pitchFamily="34" charset="0"/>
              </a:rPr>
              <a:t>! </a:t>
            </a:r>
            <a:r>
              <a:rPr lang="en-GB" sz="1050" dirty="0" smtClean="0">
                <a:solidFill>
                  <a:schemeClr val="tx1">
                    <a:lumMod val="75000"/>
                    <a:lumOff val="25000"/>
                  </a:schemeClr>
                </a:solidFill>
                <a:latin typeface="Calibri" pitchFamily="34" charset="0"/>
                <a:cs typeface="Arial" pitchFamily="34" charset="0"/>
              </a:rPr>
              <a:t>Between muons and </a:t>
            </a:r>
            <a:r>
              <a:rPr lang="en-GB" sz="1050" dirty="0" err="1" smtClean="0">
                <a:solidFill>
                  <a:schemeClr val="tx1">
                    <a:lumMod val="75000"/>
                    <a:lumOff val="25000"/>
                  </a:schemeClr>
                </a:solidFill>
                <a:latin typeface="Calibri" pitchFamily="34" charset="0"/>
                <a:cs typeface="Arial" pitchFamily="34" charset="0"/>
              </a:rPr>
              <a:t>em</a:t>
            </a:r>
            <a:r>
              <a:rPr lang="en-GB" sz="1050" dirty="0" smtClean="0">
                <a:solidFill>
                  <a:schemeClr val="tx1">
                    <a:lumMod val="75000"/>
                    <a:lumOff val="25000"/>
                  </a:schemeClr>
                </a:solidFill>
                <a:latin typeface="Calibri" pitchFamily="34" charset="0"/>
                <a:cs typeface="Arial" pitchFamily="34" charset="0"/>
              </a:rPr>
              <a:t>!</a:t>
            </a:r>
            <a:endParaRPr lang="en-GB" sz="1050" dirty="0" smtClean="0">
              <a:solidFill>
                <a:schemeClr val="tx1">
                  <a:lumMod val="75000"/>
                  <a:lumOff val="25000"/>
                </a:schemeClr>
              </a:solidFill>
              <a:latin typeface="Calibri" pitchFamily="34" charset="0"/>
              <a:cs typeface="Arial" pitchFamily="34" charset="0"/>
            </a:endParaRPr>
          </a:p>
        </p:txBody>
      </p:sp>
      <p:sp>
        <p:nvSpPr>
          <p:cNvPr id="63" name="Rounded Rectangle 62"/>
          <p:cNvSpPr/>
          <p:nvPr/>
        </p:nvSpPr>
        <p:spPr>
          <a:xfrm>
            <a:off x="8380990" y="4722653"/>
            <a:ext cx="763010" cy="326868"/>
          </a:xfrm>
          <a:prstGeom prst="roundRect">
            <a:avLst/>
          </a:prstGeom>
          <a:solidFill>
            <a:schemeClr val="bg1"/>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b="1" dirty="0" smtClean="0">
                <a:solidFill>
                  <a:srgbClr val="FF0000"/>
                </a:solidFill>
                <a:latin typeface="Calibri" pitchFamily="34" charset="0"/>
                <a:cs typeface="Arial" pitchFamily="34" charset="0"/>
              </a:rPr>
              <a:t>Muons</a:t>
            </a:r>
          </a:p>
        </p:txBody>
      </p:sp>
      <p:sp>
        <p:nvSpPr>
          <p:cNvPr id="64" name="Rounded Rectangle 63"/>
          <p:cNvSpPr/>
          <p:nvPr/>
        </p:nvSpPr>
        <p:spPr>
          <a:xfrm>
            <a:off x="8046720" y="5648959"/>
            <a:ext cx="1137920" cy="228753"/>
          </a:xfrm>
          <a:prstGeom prst="roundRect">
            <a:avLst/>
          </a:prstGeom>
          <a:solidFill>
            <a:schemeClr val="bg1"/>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b="1" dirty="0" err="1" smtClean="0">
                <a:solidFill>
                  <a:schemeClr val="tx1"/>
                </a:solidFill>
                <a:latin typeface="Calibri" pitchFamily="34" charset="0"/>
                <a:cs typeface="Arial" pitchFamily="34" charset="0"/>
              </a:rPr>
              <a:t>electromagentic</a:t>
            </a:r>
            <a:endParaRPr lang="en-GB" sz="1050" b="1" dirty="0" smtClean="0">
              <a:solidFill>
                <a:schemeClr val="tx1"/>
              </a:solidFill>
              <a:latin typeface="Calibri" pitchFamily="34" charset="0"/>
              <a:cs typeface="Arial" pitchFamily="34" charset="0"/>
            </a:endParaRPr>
          </a:p>
        </p:txBody>
      </p:sp>
    </p:spTree>
    <p:extLst>
      <p:ext uri="{BB962C8B-B14F-4D97-AF65-F5344CB8AC3E}">
        <p14:creationId xmlns:p14="http://schemas.microsoft.com/office/powerpoint/2010/main" val="78654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500"/>
                                        <p:tgtEl>
                                          <p:spTgt spid="7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nodeType="with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500"/>
                                        <p:tgtEl>
                                          <p:spTgt spid="7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0"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500"/>
                                        <p:tgtEl>
                                          <p:spTgt spid="6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fade">
                                      <p:cBhvr>
                                        <p:cTn id="5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7" grpId="0"/>
      <p:bldP spid="58" grpId="0" animBg="1"/>
      <p:bldP spid="68" grpId="0" animBg="1"/>
      <p:bldP spid="69" grpId="0" animBg="1"/>
      <p:bldP spid="70" grpId="0" animBg="1"/>
      <p:bldP spid="52" grpId="0" animBg="1"/>
      <p:bldP spid="61" grpId="0" animBg="1"/>
      <p:bldP spid="62" grpId="0" animBg="1"/>
      <p:bldP spid="63" grpId="0" animBg="1"/>
      <p:bldP spid="6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vs standard simulation</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90</a:t>
            </a:fld>
            <a:endParaRPr lang="en-US" dirty="0"/>
          </a:p>
        </p:txBody>
      </p:sp>
      <p:pic>
        <p:nvPicPr>
          <p:cNvPr id="5" name="Picture 4"/>
          <p:cNvPicPr>
            <a:picLocks noChangeAspect="1"/>
          </p:cNvPicPr>
          <p:nvPr/>
        </p:nvPicPr>
        <p:blipFill>
          <a:blip r:embed="rId3"/>
          <a:stretch>
            <a:fillRect/>
          </a:stretch>
        </p:blipFill>
        <p:spPr>
          <a:xfrm>
            <a:off x="1409831" y="1164885"/>
            <a:ext cx="3512423" cy="2733300"/>
          </a:xfrm>
          <a:prstGeom prst="rect">
            <a:avLst/>
          </a:prstGeom>
        </p:spPr>
      </p:pic>
      <p:pic>
        <p:nvPicPr>
          <p:cNvPr id="7" name="Picture 6"/>
          <p:cNvPicPr>
            <a:picLocks noChangeAspect="1"/>
          </p:cNvPicPr>
          <p:nvPr/>
        </p:nvPicPr>
        <p:blipFill>
          <a:blip r:embed="rId4"/>
          <a:stretch>
            <a:fillRect/>
          </a:stretch>
        </p:blipFill>
        <p:spPr>
          <a:xfrm>
            <a:off x="5564667" y="1164885"/>
            <a:ext cx="2920132" cy="2698875"/>
          </a:xfrm>
          <a:prstGeom prst="rect">
            <a:avLst/>
          </a:prstGeom>
        </p:spPr>
      </p:pic>
      <p:pic>
        <p:nvPicPr>
          <p:cNvPr id="8" name="Picture 7"/>
          <p:cNvPicPr>
            <a:picLocks noChangeAspect="1"/>
          </p:cNvPicPr>
          <p:nvPr/>
        </p:nvPicPr>
        <p:blipFill>
          <a:blip r:embed="rId5"/>
          <a:stretch>
            <a:fillRect/>
          </a:stretch>
        </p:blipFill>
        <p:spPr>
          <a:xfrm>
            <a:off x="5516457" y="3951691"/>
            <a:ext cx="3016552" cy="2630026"/>
          </a:xfrm>
          <a:prstGeom prst="rect">
            <a:avLst/>
          </a:prstGeom>
        </p:spPr>
      </p:pic>
      <p:pic>
        <p:nvPicPr>
          <p:cNvPr id="9" name="Picture 8"/>
          <p:cNvPicPr>
            <a:picLocks noChangeAspect="1"/>
          </p:cNvPicPr>
          <p:nvPr/>
        </p:nvPicPr>
        <p:blipFill>
          <a:blip r:embed="rId6"/>
          <a:stretch>
            <a:fillRect/>
          </a:stretch>
        </p:blipFill>
        <p:spPr>
          <a:xfrm>
            <a:off x="1639378" y="4196104"/>
            <a:ext cx="3429778" cy="2385613"/>
          </a:xfrm>
          <a:prstGeom prst="rect">
            <a:avLst/>
          </a:prstGeom>
        </p:spPr>
      </p:pic>
      <p:sp>
        <p:nvSpPr>
          <p:cNvPr id="10" name="Rounded Rectangle 9"/>
          <p:cNvSpPr/>
          <p:nvPr/>
        </p:nvSpPr>
        <p:spPr>
          <a:xfrm>
            <a:off x="146333" y="1114085"/>
            <a:ext cx="1537086" cy="36882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solidFill>
                <a:latin typeface="Calibri" pitchFamily="34" charset="0"/>
                <a:cs typeface="Arial" pitchFamily="34" charset="0"/>
              </a:rPr>
              <a:t>emissions</a:t>
            </a:r>
            <a:endParaRPr lang="en-US" sz="2000" dirty="0">
              <a:solidFill>
                <a:schemeClr val="bg1"/>
              </a:solidFill>
              <a:latin typeface="Calibri" pitchFamily="34" charset="0"/>
              <a:cs typeface="Arial" pitchFamily="34" charset="0"/>
            </a:endParaRPr>
          </a:p>
        </p:txBody>
      </p:sp>
      <p:sp>
        <p:nvSpPr>
          <p:cNvPr id="11" name="Rounded Rectangle 10"/>
          <p:cNvSpPr/>
          <p:nvPr/>
        </p:nvSpPr>
        <p:spPr>
          <a:xfrm>
            <a:off x="190115" y="3951691"/>
            <a:ext cx="1537086" cy="36882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solidFill>
                <a:latin typeface="Calibri" pitchFamily="34" charset="0"/>
                <a:cs typeface="Arial" pitchFamily="34" charset="0"/>
              </a:rPr>
              <a:t>Times…</a:t>
            </a:r>
            <a:endParaRPr lang="en-US" sz="2000" dirty="0">
              <a:solidFill>
                <a:schemeClr val="bg1"/>
              </a:solidFill>
              <a:latin typeface="Calibri" pitchFamily="34" charset="0"/>
              <a:cs typeface="Arial" pitchFamily="34" charset="0"/>
            </a:endParaRPr>
          </a:p>
        </p:txBody>
      </p:sp>
      <p:sp>
        <p:nvSpPr>
          <p:cNvPr id="14" name="Rounded Rectangle 13"/>
          <p:cNvSpPr/>
          <p:nvPr/>
        </p:nvSpPr>
        <p:spPr>
          <a:xfrm>
            <a:off x="1960304" y="884262"/>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Standard simulation</a:t>
            </a:r>
            <a:endParaRPr lang="en-GB" sz="1100" dirty="0" smtClean="0">
              <a:solidFill>
                <a:srgbClr val="800000"/>
              </a:solidFill>
              <a:latin typeface="Calibri" pitchFamily="34" charset="0"/>
              <a:cs typeface="Arial" pitchFamily="34" charset="0"/>
            </a:endParaRPr>
          </a:p>
        </p:txBody>
      </p:sp>
      <p:sp>
        <p:nvSpPr>
          <p:cNvPr id="15" name="Rounded Rectangle 14"/>
          <p:cNvSpPr/>
          <p:nvPr/>
        </p:nvSpPr>
        <p:spPr>
          <a:xfrm>
            <a:off x="5790624" y="875179"/>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3D simulation</a:t>
            </a:r>
            <a:endParaRPr lang="en-GB" sz="1100" dirty="0" smtClean="0">
              <a:solidFill>
                <a:srgbClr val="800000"/>
              </a:solidFill>
              <a:latin typeface="Calibri" pitchFamily="34" charset="0"/>
              <a:cs typeface="Arial" pitchFamily="34" charset="0"/>
            </a:endParaRPr>
          </a:p>
        </p:txBody>
      </p:sp>
    </p:spTree>
    <p:extLst>
      <p:ext uri="{BB962C8B-B14F-4D97-AF65-F5344CB8AC3E}">
        <p14:creationId xmlns:p14="http://schemas.microsoft.com/office/powerpoint/2010/main" val="61585443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vs standard simulation</a:t>
            </a:r>
          </a:p>
        </p:txBody>
      </p:sp>
      <p:sp>
        <p:nvSpPr>
          <p:cNvPr id="4" name="Slide Number Placeholder 3"/>
          <p:cNvSpPr>
            <a:spLocks noGrp="1"/>
          </p:cNvSpPr>
          <p:nvPr>
            <p:ph type="sldNum" sz="quarter" idx="12"/>
          </p:nvPr>
        </p:nvSpPr>
        <p:spPr/>
        <p:txBody>
          <a:bodyPr/>
          <a:lstStyle/>
          <a:p>
            <a:fld id="{8745C66F-FC7B-4C52-931F-EAABACA1CBDF}" type="slidenum">
              <a:rPr lang="en-US" smtClean="0"/>
              <a:pPr/>
              <a:t>91</a:t>
            </a:fld>
            <a:endParaRPr lang="en-US" dirty="0"/>
          </a:p>
        </p:txBody>
      </p:sp>
      <p:pic>
        <p:nvPicPr>
          <p:cNvPr id="5" name="Picture 4"/>
          <p:cNvPicPr>
            <a:picLocks noChangeAspect="1"/>
          </p:cNvPicPr>
          <p:nvPr/>
        </p:nvPicPr>
        <p:blipFill>
          <a:blip r:embed="rId3"/>
          <a:stretch>
            <a:fillRect/>
          </a:stretch>
        </p:blipFill>
        <p:spPr>
          <a:xfrm>
            <a:off x="3714589" y="2319688"/>
            <a:ext cx="5286536" cy="4286839"/>
          </a:xfrm>
          <a:prstGeom prst="rect">
            <a:avLst/>
          </a:prstGeom>
        </p:spPr>
      </p:pic>
      <p:grpSp>
        <p:nvGrpSpPr>
          <p:cNvPr id="25" name="Group 24"/>
          <p:cNvGrpSpPr/>
          <p:nvPr/>
        </p:nvGrpSpPr>
        <p:grpSpPr>
          <a:xfrm>
            <a:off x="114437" y="1115663"/>
            <a:ext cx="4366771" cy="2534815"/>
            <a:chOff x="814829" y="1124744"/>
            <a:chExt cx="7486604" cy="4345810"/>
          </a:xfrm>
        </p:grpSpPr>
        <p:sp>
          <p:nvSpPr>
            <p:cNvPr id="6" name="TextBox 5"/>
            <p:cNvSpPr txBox="1"/>
            <p:nvPr/>
          </p:nvSpPr>
          <p:spPr>
            <a:xfrm>
              <a:off x="1005328" y="1124744"/>
              <a:ext cx="1447800" cy="712350"/>
            </a:xfrm>
            <a:prstGeom prst="rect">
              <a:avLst/>
            </a:prstGeom>
            <a:solidFill>
              <a:schemeClr val="bg1"/>
            </a:solidFill>
            <a:ln w="25400">
              <a:solidFill>
                <a:schemeClr val="tx1"/>
              </a:solidFill>
            </a:ln>
            <a:effectLst/>
          </p:spPr>
          <p:txBody>
            <a:bodyPr wrap="square" rtlCol="0">
              <a:spAutoFit/>
            </a:bodyPr>
            <a:lstStyle/>
            <a:p>
              <a:pPr algn="ctr"/>
              <a:r>
                <a:rPr lang="en-GB" sz="1050" b="1" dirty="0" smtClean="0"/>
                <a:t>Select data </a:t>
              </a:r>
              <a:br>
                <a:rPr lang="en-GB" sz="1050" b="1" dirty="0" smtClean="0"/>
              </a:br>
              <a:r>
                <a:rPr lang="en-GB" sz="1050" b="1" dirty="0" smtClean="0"/>
                <a:t>Events</a:t>
              </a:r>
              <a:endParaRPr lang="en-GB" sz="1050" b="1" dirty="0"/>
            </a:p>
          </p:txBody>
        </p:sp>
        <p:sp>
          <p:nvSpPr>
            <p:cNvPr id="7" name="TextBox 6"/>
            <p:cNvSpPr txBox="1"/>
            <p:nvPr/>
          </p:nvSpPr>
          <p:spPr>
            <a:xfrm>
              <a:off x="4193296" y="1278631"/>
              <a:ext cx="4108137" cy="435326"/>
            </a:xfrm>
            <a:prstGeom prst="rect">
              <a:avLst/>
            </a:prstGeom>
            <a:solidFill>
              <a:schemeClr val="bg1"/>
            </a:solidFill>
            <a:ln w="25400">
              <a:solidFill>
                <a:schemeClr val="tx1"/>
              </a:solidFill>
            </a:ln>
            <a:effectLst/>
          </p:spPr>
          <p:txBody>
            <a:bodyPr wrap="square" rtlCol="0">
              <a:spAutoFit/>
            </a:bodyPr>
            <a:lstStyle/>
            <a:p>
              <a:pPr algn="ctr"/>
              <a:r>
                <a:rPr lang="en-GB" sz="1050" b="1" dirty="0" smtClean="0"/>
                <a:t>Generate those events in CORSIKA</a:t>
              </a:r>
              <a:endParaRPr lang="en-GB" sz="1050" b="1" dirty="0"/>
            </a:p>
          </p:txBody>
        </p:sp>
        <p:sp>
          <p:nvSpPr>
            <p:cNvPr id="8" name="Right Arrow 7"/>
            <p:cNvSpPr/>
            <p:nvPr/>
          </p:nvSpPr>
          <p:spPr>
            <a:xfrm>
              <a:off x="2582793" y="1364387"/>
              <a:ext cx="1524000" cy="228600"/>
            </a:xfrm>
            <a:prstGeom prst="rightArrow">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9" name="TextBox 8"/>
            <p:cNvSpPr txBox="1"/>
            <p:nvPr/>
          </p:nvSpPr>
          <p:spPr>
            <a:xfrm>
              <a:off x="4193296" y="4159137"/>
              <a:ext cx="1937308" cy="677730"/>
            </a:xfrm>
            <a:prstGeom prst="rect">
              <a:avLst/>
            </a:prstGeom>
            <a:solidFill>
              <a:schemeClr val="bg1"/>
            </a:solidFill>
            <a:ln w="25400">
              <a:solidFill>
                <a:schemeClr val="tx1"/>
              </a:solidFill>
            </a:ln>
            <a:effectLst/>
          </p:spPr>
          <p:txBody>
            <a:bodyPr wrap="square" rtlCol="0">
              <a:noAutofit/>
            </a:bodyPr>
            <a:lstStyle/>
            <a:p>
              <a:pPr algn="ctr"/>
              <a:r>
                <a:rPr lang="en-GB" sz="1050" b="1" dirty="0" smtClean="0"/>
                <a:t>Offline </a:t>
              </a:r>
              <a:r>
                <a:rPr lang="en-GB" sz="1050" b="1" dirty="0"/>
                <a:t/>
              </a:r>
              <a:br>
                <a:rPr lang="en-GB" sz="1050" b="1" dirty="0"/>
              </a:br>
              <a:r>
                <a:rPr lang="en-GB" sz="1050" b="1" dirty="0" smtClean="0"/>
                <a:t>Reconstruction</a:t>
              </a:r>
              <a:endParaRPr lang="en-GB" sz="1050" b="1" dirty="0"/>
            </a:p>
          </p:txBody>
        </p:sp>
        <p:sp>
          <p:nvSpPr>
            <p:cNvPr id="10" name="TextBox 9"/>
            <p:cNvSpPr txBox="1"/>
            <p:nvPr/>
          </p:nvSpPr>
          <p:spPr>
            <a:xfrm>
              <a:off x="814829" y="4436255"/>
              <a:ext cx="1828801" cy="435326"/>
            </a:xfrm>
            <a:prstGeom prst="rect">
              <a:avLst/>
            </a:prstGeom>
            <a:solidFill>
              <a:schemeClr val="bg1"/>
            </a:solidFill>
            <a:ln w="25400">
              <a:solidFill>
                <a:schemeClr val="tx1"/>
              </a:solidFill>
            </a:ln>
            <a:effectLst/>
          </p:spPr>
          <p:txBody>
            <a:bodyPr wrap="square" rtlCol="0">
              <a:spAutoFit/>
            </a:bodyPr>
            <a:lstStyle/>
            <a:p>
              <a:pPr algn="ctr"/>
              <a:r>
                <a:rPr lang="en-GB" sz="1050" b="1" dirty="0" smtClean="0"/>
                <a:t>Compare</a:t>
              </a:r>
              <a:endParaRPr lang="en-GB" sz="1050" b="1" dirty="0"/>
            </a:p>
          </p:txBody>
        </p:sp>
        <p:cxnSp>
          <p:nvCxnSpPr>
            <p:cNvPr id="11" name="Straight Arrow Connector 10"/>
            <p:cNvCxnSpPr/>
            <p:nvPr/>
          </p:nvCxnSpPr>
          <p:spPr>
            <a:xfrm flipH="1">
              <a:off x="1727640" y="2100934"/>
              <a:ext cx="3177" cy="2176098"/>
            </a:xfrm>
            <a:prstGeom prst="straightConnector1">
              <a:avLst/>
            </a:prstGeom>
            <a:ln w="50800">
              <a:solidFill>
                <a:schemeClr val="tx1">
                  <a:lumMod val="75000"/>
                  <a:lumOff val="25000"/>
                </a:schemeClr>
              </a:solidFill>
              <a:prstDash val="solid"/>
              <a:tailEnd type="triangle"/>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709420" y="5443657"/>
              <a:ext cx="5621766" cy="0"/>
            </a:xfrm>
            <a:prstGeom prst="straightConnector1">
              <a:avLst/>
            </a:prstGeom>
            <a:ln w="50800">
              <a:solidFill>
                <a:schemeClr val="tx1">
                  <a:lumMod val="75000"/>
                  <a:lumOff val="25000"/>
                </a:schemeClr>
              </a:solidFill>
              <a:prstDash val="solid"/>
              <a:tailEnd type="none"/>
            </a:ln>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07902" y="1650903"/>
              <a:ext cx="2916323" cy="395750"/>
            </a:xfrm>
            <a:prstGeom prst="rect">
              <a:avLst/>
            </a:prstGeom>
            <a:noFill/>
            <a:effectLst/>
          </p:spPr>
          <p:txBody>
            <a:bodyPr wrap="square" rtlCol="0">
              <a:spAutoFit/>
            </a:bodyPr>
            <a:lstStyle/>
            <a:p>
              <a:pPr>
                <a:buClr>
                  <a:srgbClr val="254159"/>
                </a:buClr>
                <a:buSzPct val="75000"/>
              </a:pPr>
              <a:r>
                <a:rPr lang="en-GB" sz="900" b="1" dirty="0" smtClean="0">
                  <a:solidFill>
                    <a:schemeClr val="tx2">
                      <a:lumMod val="50000"/>
                    </a:schemeClr>
                  </a:solidFill>
                </a:rPr>
                <a:t>With </a:t>
              </a:r>
              <a:r>
                <a:rPr lang="en-GB" sz="900" b="1" dirty="0" err="1" smtClean="0">
                  <a:solidFill>
                    <a:schemeClr val="tx2">
                      <a:lumMod val="50000"/>
                    </a:schemeClr>
                  </a:solidFill>
                </a:rPr>
                <a:t>BinTheSky</a:t>
              </a:r>
              <a:r>
                <a:rPr lang="en-GB" sz="900" b="1" dirty="0" smtClean="0">
                  <a:solidFill>
                    <a:schemeClr val="tx2">
                      <a:lumMod val="50000"/>
                    </a:schemeClr>
                  </a:solidFill>
                </a:rPr>
                <a:t> Framework</a:t>
              </a:r>
            </a:p>
          </p:txBody>
        </p:sp>
        <p:sp>
          <p:nvSpPr>
            <p:cNvPr id="14" name="Right Arrow 13"/>
            <p:cNvSpPr/>
            <p:nvPr/>
          </p:nvSpPr>
          <p:spPr>
            <a:xfrm rot="5400000">
              <a:off x="4871476" y="2251270"/>
              <a:ext cx="580947" cy="280280"/>
            </a:xfrm>
            <a:prstGeom prst="rightArrow">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5" name="TextBox 14"/>
            <p:cNvSpPr txBox="1"/>
            <p:nvPr/>
          </p:nvSpPr>
          <p:spPr>
            <a:xfrm>
              <a:off x="4193296" y="2744788"/>
              <a:ext cx="1937308" cy="682471"/>
            </a:xfrm>
            <a:prstGeom prst="rect">
              <a:avLst/>
            </a:prstGeom>
            <a:solidFill>
              <a:schemeClr val="bg1"/>
            </a:solidFill>
            <a:ln w="25400">
              <a:solidFill>
                <a:schemeClr val="tx1"/>
              </a:solidFill>
            </a:ln>
            <a:effectLst/>
          </p:spPr>
          <p:txBody>
            <a:bodyPr wrap="square" rtlCol="0">
              <a:noAutofit/>
            </a:bodyPr>
            <a:lstStyle/>
            <a:p>
              <a:pPr algn="ctr"/>
              <a:r>
                <a:rPr lang="en-GB" sz="1050" b="1" dirty="0" smtClean="0"/>
                <a:t>3D Simulation in offline</a:t>
              </a:r>
            </a:p>
          </p:txBody>
        </p:sp>
        <p:sp>
          <p:nvSpPr>
            <p:cNvPr id="16" name="TextBox 15"/>
            <p:cNvSpPr txBox="1"/>
            <p:nvPr/>
          </p:nvSpPr>
          <p:spPr>
            <a:xfrm>
              <a:off x="6364123" y="2744788"/>
              <a:ext cx="1937310" cy="682471"/>
            </a:xfrm>
            <a:prstGeom prst="rect">
              <a:avLst/>
            </a:prstGeom>
            <a:solidFill>
              <a:schemeClr val="bg1"/>
            </a:solidFill>
            <a:ln w="25400">
              <a:solidFill>
                <a:schemeClr val="tx1"/>
              </a:solidFill>
            </a:ln>
            <a:effectLst/>
          </p:spPr>
          <p:txBody>
            <a:bodyPr wrap="square" rtlCol="0">
              <a:noAutofit/>
            </a:bodyPr>
            <a:lstStyle/>
            <a:p>
              <a:pPr algn="ctr"/>
              <a:r>
                <a:rPr lang="en-GB" sz="1050" b="1" dirty="0" smtClean="0"/>
                <a:t>KG Simulation in offline </a:t>
              </a:r>
            </a:p>
          </p:txBody>
        </p:sp>
        <p:sp>
          <p:nvSpPr>
            <p:cNvPr id="17" name="TextBox 16"/>
            <p:cNvSpPr txBox="1"/>
            <p:nvPr/>
          </p:nvSpPr>
          <p:spPr>
            <a:xfrm>
              <a:off x="6364123" y="4159137"/>
              <a:ext cx="1937308" cy="677730"/>
            </a:xfrm>
            <a:prstGeom prst="rect">
              <a:avLst/>
            </a:prstGeom>
            <a:solidFill>
              <a:schemeClr val="bg1"/>
            </a:solidFill>
            <a:ln w="25400">
              <a:solidFill>
                <a:schemeClr val="tx1"/>
              </a:solidFill>
            </a:ln>
            <a:effectLst/>
          </p:spPr>
          <p:txBody>
            <a:bodyPr wrap="square" rtlCol="0">
              <a:noAutofit/>
            </a:bodyPr>
            <a:lstStyle/>
            <a:p>
              <a:pPr algn="ctr"/>
              <a:r>
                <a:rPr lang="en-GB" sz="1050" b="1" dirty="0" smtClean="0"/>
                <a:t>Offline </a:t>
              </a:r>
              <a:r>
                <a:rPr lang="en-GB" sz="1050" b="1" dirty="0"/>
                <a:t/>
              </a:r>
              <a:br>
                <a:rPr lang="en-GB" sz="1050" b="1" dirty="0"/>
              </a:br>
              <a:r>
                <a:rPr lang="en-GB" sz="1050" b="1" dirty="0" smtClean="0"/>
                <a:t>Reconstruction</a:t>
              </a:r>
              <a:endParaRPr lang="en-GB" sz="1050" b="1" dirty="0"/>
            </a:p>
          </p:txBody>
        </p:sp>
        <p:sp>
          <p:nvSpPr>
            <p:cNvPr id="18" name="Right Arrow 17"/>
            <p:cNvSpPr/>
            <p:nvPr/>
          </p:nvSpPr>
          <p:spPr>
            <a:xfrm rot="5400000">
              <a:off x="7042303" y="2251268"/>
              <a:ext cx="580947" cy="280280"/>
            </a:xfrm>
            <a:prstGeom prst="rightArrow">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9" name="Right Arrow 18"/>
            <p:cNvSpPr/>
            <p:nvPr/>
          </p:nvSpPr>
          <p:spPr>
            <a:xfrm rot="5400000">
              <a:off x="4871475" y="3680064"/>
              <a:ext cx="580947" cy="280280"/>
            </a:xfrm>
            <a:prstGeom prst="rightArrow">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 name="Right Arrow 19"/>
            <p:cNvSpPr/>
            <p:nvPr/>
          </p:nvSpPr>
          <p:spPr>
            <a:xfrm rot="5400000">
              <a:off x="7042302" y="3680062"/>
              <a:ext cx="580947" cy="280280"/>
            </a:xfrm>
            <a:prstGeom prst="rightArrow">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cxnSp>
          <p:nvCxnSpPr>
            <p:cNvPr id="21" name="Straight Arrow Connector 20"/>
            <p:cNvCxnSpPr/>
            <p:nvPr/>
          </p:nvCxnSpPr>
          <p:spPr>
            <a:xfrm flipH="1">
              <a:off x="1868129" y="2100934"/>
              <a:ext cx="2251588" cy="2176098"/>
            </a:xfrm>
            <a:prstGeom prst="straightConnector1">
              <a:avLst/>
            </a:prstGeom>
            <a:ln w="50800">
              <a:solidFill>
                <a:schemeClr val="tx1">
                  <a:lumMod val="75000"/>
                  <a:lumOff val="25000"/>
                </a:schemeClr>
              </a:solidFill>
              <a:prstDash val="dash"/>
              <a:tailEnd type="triangle"/>
            </a:ln>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331186" y="4951526"/>
              <a:ext cx="1589" cy="451016"/>
            </a:xfrm>
            <a:prstGeom prst="straightConnector1">
              <a:avLst/>
            </a:prstGeom>
            <a:ln w="50800">
              <a:solidFill>
                <a:schemeClr val="tx1">
                  <a:lumMod val="75000"/>
                  <a:lumOff val="25000"/>
                </a:schemeClr>
              </a:solidFill>
              <a:prstDash val="solid"/>
              <a:headEnd type="triangle"/>
              <a:tailEnd type="none"/>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161948" y="4951526"/>
              <a:ext cx="1589" cy="451016"/>
            </a:xfrm>
            <a:prstGeom prst="straightConnector1">
              <a:avLst/>
            </a:prstGeom>
            <a:ln w="50800">
              <a:solidFill>
                <a:schemeClr val="tx1">
                  <a:lumMod val="75000"/>
                  <a:lumOff val="25000"/>
                </a:schemeClr>
              </a:solidFill>
              <a:prstDash val="solid"/>
              <a:headEnd type="triangle"/>
              <a:tailEnd type="none"/>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727640" y="4951526"/>
              <a:ext cx="0" cy="519028"/>
            </a:xfrm>
            <a:prstGeom prst="straightConnector1">
              <a:avLst/>
            </a:prstGeom>
            <a:ln w="50800">
              <a:solidFill>
                <a:schemeClr val="tx1">
                  <a:lumMod val="75000"/>
                  <a:lumOff val="25000"/>
                </a:schemeClr>
              </a:solidFill>
              <a:prstDash val="solid"/>
              <a:headEnd type="triangle"/>
              <a:tailEnd type="none"/>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88590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Fluorescence emission</a:t>
            </a:r>
            <a:r>
              <a:rPr lang="en-US" dirty="0"/>
              <a:t>:</a:t>
            </a:r>
            <a:r>
              <a:rPr lang="en-US" dirty="0" smtClean="0"/>
              <a:t> sample</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92</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02578774"/>
              </p:ext>
            </p:extLst>
          </p:nvPr>
        </p:nvGraphicFramePr>
        <p:xfrm>
          <a:off x="2924365" y="3823800"/>
          <a:ext cx="3557202" cy="2301335"/>
        </p:xfrm>
        <a:graphic>
          <a:graphicData uri="http://schemas.openxmlformats.org/presentationml/2006/ole">
            <mc:AlternateContent xmlns:mc="http://schemas.openxmlformats.org/markup-compatibility/2006">
              <mc:Choice xmlns:v="urn:schemas-microsoft-com:vml" Requires="v">
                <p:oleObj spid="_x0000_s1209" name="Acrobat Document" r:id="rId4" imgW="4320421" imgH="2796367" progId="AcroExch.Document.11">
                  <p:embed/>
                </p:oleObj>
              </mc:Choice>
              <mc:Fallback>
                <p:oleObj name="Acrobat Document" r:id="rId4" imgW="4320421" imgH="2796367" progId="AcroExch.Document.11">
                  <p:embed/>
                  <p:pic>
                    <p:nvPicPr>
                      <p:cNvPr id="0" name=""/>
                      <p:cNvPicPr/>
                      <p:nvPr/>
                    </p:nvPicPr>
                    <p:blipFill>
                      <a:blip r:embed="rId5"/>
                      <a:stretch>
                        <a:fillRect/>
                      </a:stretch>
                    </p:blipFill>
                    <p:spPr>
                      <a:xfrm>
                        <a:off x="2924365" y="3823800"/>
                        <a:ext cx="3557202" cy="230133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205520294"/>
              </p:ext>
            </p:extLst>
          </p:nvPr>
        </p:nvGraphicFramePr>
        <p:xfrm>
          <a:off x="4867226" y="1238735"/>
          <a:ext cx="3557202" cy="2301335"/>
        </p:xfrm>
        <a:graphic>
          <a:graphicData uri="http://schemas.openxmlformats.org/presentationml/2006/ole">
            <mc:AlternateContent xmlns:mc="http://schemas.openxmlformats.org/markup-compatibility/2006">
              <mc:Choice xmlns:v="urn:schemas-microsoft-com:vml" Requires="v">
                <p:oleObj spid="_x0000_s1210" name="Acrobat Document" r:id="rId6" imgW="4320421" imgH="2796367" progId="AcroExch.Document.11">
                  <p:embed/>
                </p:oleObj>
              </mc:Choice>
              <mc:Fallback>
                <p:oleObj name="Acrobat Document" r:id="rId6" imgW="4320421" imgH="2796367" progId="AcroExch.Document.11">
                  <p:embed/>
                  <p:pic>
                    <p:nvPicPr>
                      <p:cNvPr id="0" name=""/>
                      <p:cNvPicPr/>
                      <p:nvPr/>
                    </p:nvPicPr>
                    <p:blipFill>
                      <a:blip r:embed="rId7"/>
                      <a:stretch>
                        <a:fillRect/>
                      </a:stretch>
                    </p:blipFill>
                    <p:spPr>
                      <a:xfrm>
                        <a:off x="4867226" y="1238735"/>
                        <a:ext cx="3557202" cy="230133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17430600"/>
              </p:ext>
            </p:extLst>
          </p:nvPr>
        </p:nvGraphicFramePr>
        <p:xfrm>
          <a:off x="753027" y="1238736"/>
          <a:ext cx="3557202" cy="2301335"/>
        </p:xfrm>
        <a:graphic>
          <a:graphicData uri="http://schemas.openxmlformats.org/presentationml/2006/ole">
            <mc:AlternateContent xmlns:mc="http://schemas.openxmlformats.org/markup-compatibility/2006">
              <mc:Choice xmlns:v="urn:schemas-microsoft-com:vml" Requires="v">
                <p:oleObj spid="_x0000_s1211" name="Acrobat Document" r:id="rId8" imgW="4320421" imgH="2796367" progId="AcroExch.Document.11">
                  <p:embed/>
                </p:oleObj>
              </mc:Choice>
              <mc:Fallback>
                <p:oleObj name="Acrobat Document" r:id="rId8" imgW="4320421" imgH="2796367" progId="AcroExch.Document.11">
                  <p:embed/>
                  <p:pic>
                    <p:nvPicPr>
                      <p:cNvPr id="0" name=""/>
                      <p:cNvPicPr/>
                      <p:nvPr/>
                    </p:nvPicPr>
                    <p:blipFill>
                      <a:blip r:embed="rId9"/>
                      <a:stretch>
                        <a:fillRect/>
                      </a:stretch>
                    </p:blipFill>
                    <p:spPr>
                      <a:xfrm>
                        <a:off x="753027" y="1238736"/>
                        <a:ext cx="3557202" cy="2301335"/>
                      </a:xfrm>
                      <a:prstGeom prst="rect">
                        <a:avLst/>
                      </a:prstGeom>
                    </p:spPr>
                  </p:pic>
                </p:oleObj>
              </mc:Fallback>
            </mc:AlternateContent>
          </a:graphicData>
        </a:graphic>
      </p:graphicFrame>
    </p:spTree>
    <p:extLst>
      <p:ext uri="{BB962C8B-B14F-4D97-AF65-F5344CB8AC3E}">
        <p14:creationId xmlns:p14="http://schemas.microsoft.com/office/powerpoint/2010/main" val="26516760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Fluorescence emission: </a:t>
            </a:r>
            <a:r>
              <a:rPr lang="en-US" dirty="0" smtClean="0"/>
              <a:t>geometry</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93</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1130" y="1201096"/>
            <a:ext cx="3298594" cy="213697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723" y="1201096"/>
            <a:ext cx="3298594" cy="213697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1130" y="4292908"/>
            <a:ext cx="3298594" cy="213697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723" y="4341919"/>
            <a:ext cx="3298594" cy="2136978"/>
          </a:xfrm>
          <a:prstGeom prst="rect">
            <a:avLst/>
          </a:prstGeom>
        </p:spPr>
      </p:pic>
      <p:pic>
        <p:nvPicPr>
          <p:cNvPr id="13" name="Picture 12"/>
          <p:cNvPicPr>
            <a:picLocks noChangeAspect="1"/>
          </p:cNvPicPr>
          <p:nvPr/>
        </p:nvPicPr>
        <p:blipFill>
          <a:blip r:embed="rId7"/>
          <a:stretch>
            <a:fillRect/>
          </a:stretch>
        </p:blipFill>
        <p:spPr>
          <a:xfrm>
            <a:off x="1570731" y="4359659"/>
            <a:ext cx="3468196" cy="2244141"/>
          </a:xfrm>
          <a:prstGeom prst="rect">
            <a:avLst/>
          </a:prstGeom>
        </p:spPr>
      </p:pic>
      <p:sp>
        <p:nvSpPr>
          <p:cNvPr id="16" name="Rounded Rectangle 15"/>
          <p:cNvSpPr/>
          <p:nvPr/>
        </p:nvSpPr>
        <p:spPr>
          <a:xfrm>
            <a:off x="146333" y="1114085"/>
            <a:ext cx="1537086" cy="36882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solidFill>
                <a:latin typeface="Calibri" pitchFamily="34" charset="0"/>
                <a:cs typeface="Arial" pitchFamily="34" charset="0"/>
              </a:rPr>
              <a:t>Geometry</a:t>
            </a:r>
            <a:endParaRPr lang="en-US" sz="2000" dirty="0">
              <a:solidFill>
                <a:schemeClr val="bg1"/>
              </a:solidFill>
              <a:latin typeface="Calibri" pitchFamily="34" charset="0"/>
              <a:cs typeface="Arial" pitchFamily="34" charset="0"/>
            </a:endParaRPr>
          </a:p>
        </p:txBody>
      </p:sp>
      <p:sp>
        <p:nvSpPr>
          <p:cNvPr id="17" name="Rounded Rectangle 16"/>
          <p:cNvSpPr/>
          <p:nvPr/>
        </p:nvSpPr>
        <p:spPr>
          <a:xfrm>
            <a:off x="1960304" y="884262"/>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Azimuth</a:t>
            </a:r>
            <a:endParaRPr lang="en-GB" sz="1100" dirty="0" smtClean="0">
              <a:solidFill>
                <a:srgbClr val="800000"/>
              </a:solidFill>
              <a:latin typeface="Calibri" pitchFamily="34" charset="0"/>
              <a:cs typeface="Arial" pitchFamily="34" charset="0"/>
            </a:endParaRPr>
          </a:p>
        </p:txBody>
      </p:sp>
      <p:sp>
        <p:nvSpPr>
          <p:cNvPr id="18" name="Rounded Rectangle 17"/>
          <p:cNvSpPr/>
          <p:nvPr/>
        </p:nvSpPr>
        <p:spPr>
          <a:xfrm>
            <a:off x="5790624" y="875179"/>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Zenith</a:t>
            </a:r>
            <a:endParaRPr lang="en-GB" sz="1100" dirty="0" smtClean="0">
              <a:solidFill>
                <a:srgbClr val="800000"/>
              </a:solidFill>
              <a:latin typeface="Calibri" pitchFamily="34" charset="0"/>
              <a:cs typeface="Arial" pitchFamily="34" charset="0"/>
            </a:endParaRPr>
          </a:p>
        </p:txBody>
      </p:sp>
      <p:sp>
        <p:nvSpPr>
          <p:cNvPr id="19" name="Rounded Rectangle 18"/>
          <p:cNvSpPr/>
          <p:nvPr/>
        </p:nvSpPr>
        <p:spPr>
          <a:xfrm>
            <a:off x="1960303" y="3927808"/>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Light at diaphragm</a:t>
            </a:r>
            <a:endParaRPr lang="en-GB" sz="1100" dirty="0" smtClean="0">
              <a:solidFill>
                <a:srgbClr val="800000"/>
              </a:solidFill>
              <a:latin typeface="Calibri" pitchFamily="34" charset="0"/>
              <a:cs typeface="Arial" pitchFamily="34" charset="0"/>
            </a:endParaRPr>
          </a:p>
        </p:txBody>
      </p:sp>
    </p:spTree>
    <p:extLst>
      <p:ext uri="{BB962C8B-B14F-4D97-AF65-F5344CB8AC3E}">
        <p14:creationId xmlns:p14="http://schemas.microsoft.com/office/powerpoint/2010/main" val="45615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Fluorescence emission: </a:t>
            </a:r>
            <a:r>
              <a:rPr lang="en-US" dirty="0" smtClean="0"/>
              <a:t>reconstruction…</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78595" y="1593628"/>
            <a:ext cx="2793047" cy="1809463"/>
          </a:xfrm>
        </p:spPr>
      </p:pic>
      <p:sp>
        <p:nvSpPr>
          <p:cNvPr id="4" name="Slide Number Placeholder 3"/>
          <p:cNvSpPr>
            <a:spLocks noGrp="1"/>
          </p:cNvSpPr>
          <p:nvPr>
            <p:ph type="sldNum" sz="quarter" idx="12"/>
          </p:nvPr>
        </p:nvSpPr>
        <p:spPr/>
        <p:txBody>
          <a:bodyPr/>
          <a:lstStyle/>
          <a:p>
            <a:fld id="{8745C66F-FC7B-4C52-931F-EAABACA1CBDF}" type="slidenum">
              <a:rPr lang="en-US" smtClean="0"/>
              <a:pPr/>
              <a:t>94</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586" y="1593805"/>
            <a:ext cx="2793047" cy="180946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0176" y="4304358"/>
            <a:ext cx="2793045" cy="180946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129" y="4304357"/>
            <a:ext cx="2793047" cy="180946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863" y="1905942"/>
            <a:ext cx="3121193" cy="2022051"/>
          </a:xfrm>
          <a:prstGeom prst="rect">
            <a:avLst/>
          </a:prstGeom>
        </p:spPr>
      </p:pic>
      <p:pic>
        <p:nvPicPr>
          <p:cNvPr id="14" name="Picture 13"/>
          <p:cNvPicPr>
            <a:picLocks noChangeAspect="1"/>
          </p:cNvPicPr>
          <p:nvPr/>
        </p:nvPicPr>
        <p:blipFill>
          <a:blip r:embed="rId8"/>
          <a:stretch>
            <a:fillRect/>
          </a:stretch>
        </p:blipFill>
        <p:spPr>
          <a:xfrm>
            <a:off x="89706" y="3996964"/>
            <a:ext cx="3087127" cy="1972387"/>
          </a:xfrm>
          <a:prstGeom prst="rect">
            <a:avLst/>
          </a:prstGeom>
        </p:spPr>
      </p:pic>
      <mc:AlternateContent xmlns:mc="http://schemas.openxmlformats.org/markup-compatibility/2006" xmlns:a14="http://schemas.microsoft.com/office/drawing/2010/main">
        <mc:Choice Requires="a14">
          <p:sp>
            <p:nvSpPr>
              <p:cNvPr id="15" name="Rounded Rectangle 14"/>
              <p:cNvSpPr/>
              <p:nvPr/>
            </p:nvSpPr>
            <p:spPr>
              <a:xfrm>
                <a:off x="468313" y="1520137"/>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Para xmlns:m="http://schemas.openxmlformats.org/officeDocument/2006/math">
                    <m:oMathParaPr>
                      <m:jc m:val="centerGroup"/>
                    </m:oMathParaPr>
                    <m:oMath xmlns:m="http://schemas.openxmlformats.org/officeDocument/2006/math">
                      <m:sSub>
                        <m:sSubPr>
                          <m:ctrlPr>
                            <a:rPr lang="pt-PT" sz="1100" b="0" i="1" smtClean="0">
                              <a:solidFill>
                                <a:srgbClr val="800000"/>
                              </a:solidFill>
                              <a:latin typeface="Cambria Math" panose="02040503050406030204" pitchFamily="18" charset="0"/>
                              <a:cs typeface="Arial" pitchFamily="34" charset="0"/>
                            </a:rPr>
                          </m:ctrlPr>
                        </m:sSubPr>
                        <m:e>
                          <m:r>
                            <a:rPr lang="pt-PT" sz="1100" b="0" i="1" smtClean="0">
                              <a:solidFill>
                                <a:srgbClr val="800000"/>
                              </a:solidFill>
                              <a:latin typeface="Cambria Math" panose="02040503050406030204" pitchFamily="18" charset="0"/>
                              <a:cs typeface="Arial" pitchFamily="34" charset="0"/>
                            </a:rPr>
                            <m:t>𝜁</m:t>
                          </m:r>
                        </m:e>
                        <m:sub>
                          <m:r>
                            <a:rPr lang="pt-PT" sz="1100" b="0" i="1" smtClean="0">
                              <a:solidFill>
                                <a:srgbClr val="800000"/>
                              </a:solidFill>
                              <a:latin typeface="Cambria Math" panose="02040503050406030204" pitchFamily="18" charset="0"/>
                              <a:cs typeface="Arial" pitchFamily="34" charset="0"/>
                            </a:rPr>
                            <m:t>𝑜𝑝𝑡𝑖𝑚𝑢𝑚</m:t>
                          </m:r>
                        </m:sub>
                      </m:sSub>
                    </m:oMath>
                  </m:oMathPara>
                </a14:m>
                <a:endParaRPr lang="en-GB" sz="1100" dirty="0" smtClean="0">
                  <a:solidFill>
                    <a:srgbClr val="800000"/>
                  </a:solidFill>
                  <a:latin typeface="Calibri" pitchFamily="34" charset="0"/>
                  <a:cs typeface="Arial" pitchFamily="34" charset="0"/>
                </a:endParaRPr>
              </a:p>
            </p:txBody>
          </p:sp>
        </mc:Choice>
        <mc:Fallback xmlns="">
          <p:sp>
            <p:nvSpPr>
              <p:cNvPr id="15" name="Rounded Rectangle 14"/>
              <p:cNvSpPr>
                <a:spLocks noRot="1" noChangeAspect="1" noMove="1" noResize="1" noEditPoints="1" noAdjustHandles="1" noChangeArrowheads="1" noChangeShapeType="1" noTextEdit="1"/>
              </p:cNvSpPr>
              <p:nvPr/>
            </p:nvSpPr>
            <p:spPr>
              <a:xfrm>
                <a:off x="468313" y="1520137"/>
                <a:ext cx="2228029" cy="316834"/>
              </a:xfrm>
              <a:prstGeom prst="roundRect">
                <a:avLst>
                  <a:gd name="adj" fmla="val 4604"/>
                </a:avLst>
              </a:prstGeom>
              <a:blipFill rotWithShape="0">
                <a:blip r:embed="rId9"/>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6" name="Rounded Rectangle 15"/>
          <p:cNvSpPr/>
          <p:nvPr/>
        </p:nvSpPr>
        <p:spPr>
          <a:xfrm>
            <a:off x="3657129" y="1222229"/>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Energy</a:t>
            </a:r>
            <a:endParaRPr lang="en-GB" sz="11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7" name="Rounded Rectangle 16"/>
              <p:cNvSpPr/>
              <p:nvPr/>
            </p:nvSpPr>
            <p:spPr>
              <a:xfrm>
                <a:off x="3657129" y="3892252"/>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Para xmlns:m="http://schemas.openxmlformats.org/officeDocument/2006/math">
                    <m:oMathParaPr>
                      <m:jc m:val="centerGroup"/>
                    </m:oMathParaPr>
                    <m:oMath xmlns:m="http://schemas.openxmlformats.org/officeDocument/2006/math">
                      <m:sSub>
                        <m:sSubPr>
                          <m:ctrlPr>
                            <a:rPr lang="pt-PT" sz="1100" b="0" i="1" smtClean="0">
                              <a:solidFill>
                                <a:srgbClr val="800000"/>
                              </a:solidFill>
                              <a:latin typeface="Cambria Math" panose="02040503050406030204" pitchFamily="18" charset="0"/>
                              <a:cs typeface="Arial" pitchFamily="34" charset="0"/>
                            </a:rPr>
                          </m:ctrlPr>
                        </m:sSubPr>
                        <m:e>
                          <m:r>
                            <a:rPr lang="pt-PT" sz="1100" b="0" i="1" smtClean="0">
                              <a:solidFill>
                                <a:srgbClr val="800000"/>
                              </a:solidFill>
                              <a:latin typeface="Cambria Math" panose="02040503050406030204" pitchFamily="18" charset="0"/>
                              <a:cs typeface="Arial" pitchFamily="34" charset="0"/>
                            </a:rPr>
                            <m:t>𝑋</m:t>
                          </m:r>
                        </m:e>
                        <m:sub>
                          <m:r>
                            <a:rPr lang="pt-PT" sz="1100" b="0" i="1" smtClean="0">
                              <a:solidFill>
                                <a:srgbClr val="800000"/>
                              </a:solidFill>
                              <a:latin typeface="Cambria Math" panose="02040503050406030204" pitchFamily="18" charset="0"/>
                              <a:cs typeface="Arial" pitchFamily="34" charset="0"/>
                            </a:rPr>
                            <m:t>𝑚𝑎𝑥</m:t>
                          </m:r>
                        </m:sub>
                      </m:sSub>
                    </m:oMath>
                  </m:oMathPara>
                </a14:m>
                <a:endParaRPr lang="en-GB" sz="1100" dirty="0" smtClean="0">
                  <a:solidFill>
                    <a:srgbClr val="800000"/>
                  </a:solidFill>
                  <a:latin typeface="Calibri" pitchFamily="34" charset="0"/>
                  <a:cs typeface="Arial"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3657129" y="3892252"/>
                <a:ext cx="2228029" cy="316834"/>
              </a:xfrm>
              <a:prstGeom prst="roundRect">
                <a:avLst>
                  <a:gd name="adj" fmla="val 4604"/>
                </a:avLst>
              </a:prstGeom>
              <a:blipFill rotWithShape="0">
                <a:blip r:embed="rId10"/>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134158596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Fluorescence emission: </a:t>
            </a:r>
            <a:r>
              <a:rPr lang="en-US" dirty="0" err="1" smtClean="0"/>
              <a:t>dEdXmax</a:t>
            </a:r>
            <a:r>
              <a:rPr lang="en-US" dirty="0" smtClean="0"/>
              <a:t>, USP, L</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95</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889" y="4287520"/>
            <a:ext cx="3276305" cy="21225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506" y="4287520"/>
            <a:ext cx="3276305" cy="212253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290" y="1235966"/>
            <a:ext cx="3198320" cy="207201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2610" y="1235966"/>
            <a:ext cx="3198320" cy="2072017"/>
          </a:xfrm>
          <a:prstGeom prst="rect">
            <a:avLst/>
          </a:prstGeom>
        </p:spPr>
      </p:pic>
      <mc:AlternateContent xmlns:mc="http://schemas.openxmlformats.org/markup-compatibility/2006" xmlns:a14="http://schemas.microsoft.com/office/drawing/2010/main">
        <mc:Choice Requires="a14">
          <p:sp>
            <p:nvSpPr>
              <p:cNvPr id="9" name="Rounded Rectangle 8"/>
              <p:cNvSpPr/>
              <p:nvPr/>
            </p:nvSpPr>
            <p:spPr>
              <a:xfrm>
                <a:off x="2218145" y="3950366"/>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USP in </a:t>
                </a:r>
                <a14:m>
                  <m:oMath xmlns:m="http://schemas.openxmlformats.org/officeDocument/2006/math">
                    <m:f>
                      <m:fPr>
                        <m:type m:val="lin"/>
                        <m:ctrlPr>
                          <a:rPr lang="en-GB" sz="1400" i="1" smtClean="0">
                            <a:solidFill>
                              <a:srgbClr val="800000"/>
                            </a:solidFill>
                            <a:latin typeface="Cambria Math" panose="02040503050406030204" pitchFamily="18" charset="0"/>
                            <a:cs typeface="Arial" pitchFamily="34" charset="0"/>
                          </a:rPr>
                        </m:ctrlPr>
                      </m:fPr>
                      <m:num>
                        <m:r>
                          <a:rPr lang="pt-PT" sz="1400" b="0" i="1" smtClean="0">
                            <a:solidFill>
                              <a:srgbClr val="800000"/>
                            </a:solidFill>
                            <a:latin typeface="Cambria Math" panose="02040503050406030204" pitchFamily="18" charset="0"/>
                            <a:cs typeface="Arial" pitchFamily="34" charset="0"/>
                          </a:rPr>
                          <m:t>𝑑𝐸</m:t>
                        </m:r>
                      </m:num>
                      <m:den>
                        <m:r>
                          <a:rPr lang="pt-PT" sz="1400" b="0" i="1" smtClean="0">
                            <a:solidFill>
                              <a:srgbClr val="800000"/>
                            </a:solidFill>
                            <a:latin typeface="Cambria Math" panose="02040503050406030204" pitchFamily="18" charset="0"/>
                            <a:cs typeface="Arial" pitchFamily="34" charset="0"/>
                          </a:rPr>
                          <m:t>𝑑𝑋</m:t>
                        </m:r>
                      </m:den>
                    </m:f>
                  </m:oMath>
                </a14:m>
                <a:r>
                  <a:rPr lang="en-GB" sz="1400" dirty="0" smtClean="0">
                    <a:solidFill>
                      <a:srgbClr val="800000"/>
                    </a:solidFill>
                    <a:latin typeface="Calibri" pitchFamily="34" charset="0"/>
                    <a:cs typeface="Arial" pitchFamily="34" charset="0"/>
                  </a:rPr>
                  <a:t> </a:t>
                </a:r>
                <a:endParaRPr lang="en-GB" sz="1100" dirty="0" smtClean="0">
                  <a:solidFill>
                    <a:srgbClr val="800000"/>
                  </a:solidFill>
                  <a:latin typeface="Calibri" pitchFamily="34" charset="0"/>
                  <a:cs typeface="Arial" pitchFamily="34" charset="0"/>
                </a:endParaRPr>
              </a:p>
            </p:txBody>
          </p:sp>
        </mc:Choice>
        <mc:Fallback xmlns="">
          <p:sp>
            <p:nvSpPr>
              <p:cNvPr id="9" name="Rounded Rectangle 8"/>
              <p:cNvSpPr>
                <a:spLocks noRot="1" noChangeAspect="1" noMove="1" noResize="1" noEditPoints="1" noAdjustHandles="1" noChangeArrowheads="1" noChangeShapeType="1" noTextEdit="1"/>
              </p:cNvSpPr>
              <p:nvPr/>
            </p:nvSpPr>
            <p:spPr>
              <a:xfrm>
                <a:off x="2218145" y="3950366"/>
                <a:ext cx="2228029" cy="316834"/>
              </a:xfrm>
              <a:prstGeom prst="roundRect">
                <a:avLst>
                  <a:gd name="adj" fmla="val 4604"/>
                </a:avLst>
              </a:prstGeom>
              <a:blipFill rotWithShape="0">
                <a:blip r:embed="rId7"/>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p:cNvSpPr/>
              <p:nvPr/>
            </p:nvSpPr>
            <p:spPr>
              <a:xfrm>
                <a:off x="2218144" y="919132"/>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Para xmlns:m="http://schemas.openxmlformats.org/officeDocument/2006/math">
                    <m:oMathParaPr>
                      <m:jc m:val="centerGroup"/>
                    </m:oMathParaPr>
                    <m:oMath xmlns:m="http://schemas.openxmlformats.org/officeDocument/2006/math">
                      <m:f>
                        <m:fPr>
                          <m:type m:val="lin"/>
                          <m:ctrlPr>
                            <a:rPr lang="en-GB" sz="1100" i="1" smtClean="0">
                              <a:solidFill>
                                <a:srgbClr val="800000"/>
                              </a:solidFill>
                              <a:latin typeface="Cambria Math" panose="02040503050406030204" pitchFamily="18" charset="0"/>
                              <a:cs typeface="Arial" pitchFamily="34" charset="0"/>
                            </a:rPr>
                          </m:ctrlPr>
                        </m:fPr>
                        <m:num>
                          <m:r>
                            <a:rPr lang="pt-PT" sz="1100" b="0" i="1" smtClean="0">
                              <a:solidFill>
                                <a:srgbClr val="800000"/>
                              </a:solidFill>
                              <a:latin typeface="Cambria Math" panose="02040503050406030204" pitchFamily="18" charset="0"/>
                              <a:cs typeface="Arial" pitchFamily="34" charset="0"/>
                            </a:rPr>
                            <m:t>𝑑𝐸</m:t>
                          </m:r>
                        </m:num>
                        <m:den>
                          <m:r>
                            <a:rPr lang="pt-PT" sz="1100" b="0" i="1" smtClean="0">
                              <a:solidFill>
                                <a:srgbClr val="800000"/>
                              </a:solidFill>
                              <a:latin typeface="Cambria Math" panose="02040503050406030204" pitchFamily="18" charset="0"/>
                              <a:cs typeface="Arial" pitchFamily="34" charset="0"/>
                            </a:rPr>
                            <m:t>𝑑</m:t>
                          </m:r>
                          <m:sSub>
                            <m:sSubPr>
                              <m:ctrlPr>
                                <a:rPr lang="pt-PT" sz="1100" b="0" i="1" smtClean="0">
                                  <a:solidFill>
                                    <a:srgbClr val="800000"/>
                                  </a:solidFill>
                                  <a:latin typeface="Cambria Math" panose="02040503050406030204" pitchFamily="18" charset="0"/>
                                  <a:cs typeface="Arial" pitchFamily="34" charset="0"/>
                                </a:rPr>
                              </m:ctrlPr>
                            </m:sSubPr>
                            <m:e>
                              <m:r>
                                <a:rPr lang="pt-PT" sz="1100" b="0" i="1" smtClean="0">
                                  <a:solidFill>
                                    <a:srgbClr val="800000"/>
                                  </a:solidFill>
                                  <a:latin typeface="Cambria Math" panose="02040503050406030204" pitchFamily="18" charset="0"/>
                                  <a:cs typeface="Arial" pitchFamily="34" charset="0"/>
                                </a:rPr>
                                <m:t>𝑋</m:t>
                              </m:r>
                            </m:e>
                            <m:sub>
                              <m:r>
                                <a:rPr lang="pt-PT" sz="1100" b="0" i="1" smtClean="0">
                                  <a:solidFill>
                                    <a:srgbClr val="800000"/>
                                  </a:solidFill>
                                  <a:latin typeface="Cambria Math" panose="02040503050406030204" pitchFamily="18" charset="0"/>
                                  <a:cs typeface="Arial" pitchFamily="34" charset="0"/>
                                </a:rPr>
                                <m:t>𝑚𝑎𝑥</m:t>
                              </m:r>
                            </m:sub>
                          </m:sSub>
                        </m:den>
                      </m:f>
                    </m:oMath>
                  </m:oMathPara>
                </a14:m>
                <a:endParaRPr lang="en-GB" sz="1100" dirty="0" smtClean="0">
                  <a:solidFill>
                    <a:srgbClr val="800000"/>
                  </a:solidFill>
                  <a:latin typeface="Calibri" pitchFamily="34" charset="0"/>
                  <a:cs typeface="Arial" pitchFamily="34" charset="0"/>
                </a:endParaRPr>
              </a:p>
            </p:txBody>
          </p:sp>
        </mc:Choice>
        <mc:Fallback xmlns="">
          <p:sp>
            <p:nvSpPr>
              <p:cNvPr id="10" name="Rounded Rectangle 9"/>
              <p:cNvSpPr>
                <a:spLocks noRot="1" noChangeAspect="1" noMove="1" noResize="1" noEditPoints="1" noAdjustHandles="1" noChangeArrowheads="1" noChangeShapeType="1" noTextEdit="1"/>
              </p:cNvSpPr>
              <p:nvPr/>
            </p:nvSpPr>
            <p:spPr>
              <a:xfrm>
                <a:off x="2218144" y="919132"/>
                <a:ext cx="2228029" cy="316834"/>
              </a:xfrm>
              <a:prstGeom prst="roundRect">
                <a:avLst>
                  <a:gd name="adj" fmla="val 4604"/>
                </a:avLst>
              </a:prstGeom>
              <a:blipFill rotWithShape="0">
                <a:blip r:embed="rId8"/>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p:cNvSpPr/>
              <p:nvPr/>
            </p:nvSpPr>
            <p:spPr>
              <a:xfrm>
                <a:off x="5561435" y="3950366"/>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r>
                      <a:rPr lang="pt-PT" sz="1400" i="1" smtClean="0">
                        <a:solidFill>
                          <a:srgbClr val="800000"/>
                        </a:solidFill>
                        <a:latin typeface="Cambria Math" panose="02040503050406030204" pitchFamily="18" charset="0"/>
                        <a:cs typeface="Arial" pitchFamily="34" charset="0"/>
                      </a:rPr>
                      <m:t>𝐿</m:t>
                    </m:r>
                  </m:oMath>
                </a14:m>
                <a:r>
                  <a:rPr lang="en-GB" sz="1400" dirty="0" smtClean="0">
                    <a:solidFill>
                      <a:srgbClr val="800000"/>
                    </a:solidFill>
                    <a:latin typeface="Calibri" pitchFamily="34" charset="0"/>
                    <a:cs typeface="Arial" pitchFamily="34" charset="0"/>
                  </a:rPr>
                  <a:t> from GH </a:t>
                </a:r>
                <a:endParaRPr lang="en-GB" sz="1100" dirty="0" smtClean="0">
                  <a:solidFill>
                    <a:srgbClr val="800000"/>
                  </a:solidFill>
                  <a:latin typeface="Calibri" pitchFamily="34" charset="0"/>
                  <a:cs typeface="Arial" pitchFamily="34" charset="0"/>
                </a:endParaRPr>
              </a:p>
            </p:txBody>
          </p:sp>
        </mc:Choice>
        <mc:Fallback xmlns="">
          <p:sp>
            <p:nvSpPr>
              <p:cNvPr id="11" name="Rounded Rectangle 10"/>
              <p:cNvSpPr>
                <a:spLocks noRot="1" noChangeAspect="1" noMove="1" noResize="1" noEditPoints="1" noAdjustHandles="1" noChangeArrowheads="1" noChangeShapeType="1" noTextEdit="1"/>
              </p:cNvSpPr>
              <p:nvPr/>
            </p:nvSpPr>
            <p:spPr>
              <a:xfrm>
                <a:off x="5561435" y="3950366"/>
                <a:ext cx="2228029" cy="316834"/>
              </a:xfrm>
              <a:prstGeom prst="roundRect">
                <a:avLst>
                  <a:gd name="adj" fmla="val 4604"/>
                </a:avLst>
              </a:prstGeom>
              <a:blipFill rotWithShape="0">
                <a:blip r:embed="rId9"/>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4"/>
              <p:cNvSpPr/>
              <p:nvPr/>
            </p:nvSpPr>
            <p:spPr>
              <a:xfrm>
                <a:off x="5481130" y="919132"/>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Para xmlns:m="http://schemas.openxmlformats.org/officeDocument/2006/math">
                    <m:oMathParaPr>
                      <m:jc m:val="centerGroup"/>
                    </m:oMathParaPr>
                    <m:oMath xmlns:m="http://schemas.openxmlformats.org/officeDocument/2006/math">
                      <m:f>
                        <m:fPr>
                          <m:type m:val="lin"/>
                          <m:ctrlPr>
                            <a:rPr lang="en-GB" sz="1100" i="1" smtClean="0">
                              <a:solidFill>
                                <a:srgbClr val="800000"/>
                              </a:solidFill>
                              <a:latin typeface="Cambria Math" panose="02040503050406030204" pitchFamily="18" charset="0"/>
                              <a:cs typeface="Arial" pitchFamily="34" charset="0"/>
                            </a:rPr>
                          </m:ctrlPr>
                        </m:fPr>
                        <m:num>
                          <m:r>
                            <a:rPr lang="pt-PT" sz="1100" b="0" i="1" smtClean="0">
                              <a:solidFill>
                                <a:srgbClr val="800000"/>
                              </a:solidFill>
                              <a:latin typeface="Cambria Math" panose="02040503050406030204" pitchFamily="18" charset="0"/>
                              <a:cs typeface="Arial" pitchFamily="34" charset="0"/>
                            </a:rPr>
                            <m:t>𝑑𝐸</m:t>
                          </m:r>
                        </m:num>
                        <m:den>
                          <m:r>
                            <a:rPr lang="pt-PT" sz="1100" b="0" i="1" smtClean="0">
                              <a:solidFill>
                                <a:srgbClr val="800000"/>
                              </a:solidFill>
                              <a:latin typeface="Cambria Math" panose="02040503050406030204" pitchFamily="18" charset="0"/>
                              <a:cs typeface="Arial" pitchFamily="34" charset="0"/>
                            </a:rPr>
                            <m:t>𝑑</m:t>
                          </m:r>
                          <m:sSub>
                            <m:sSubPr>
                              <m:ctrlPr>
                                <a:rPr lang="pt-PT" sz="1100" b="0" i="1" smtClean="0">
                                  <a:solidFill>
                                    <a:srgbClr val="800000"/>
                                  </a:solidFill>
                                  <a:latin typeface="Cambria Math" panose="02040503050406030204" pitchFamily="18" charset="0"/>
                                  <a:cs typeface="Arial" pitchFamily="34" charset="0"/>
                                </a:rPr>
                              </m:ctrlPr>
                            </m:sSubPr>
                            <m:e>
                              <m:r>
                                <a:rPr lang="pt-PT" sz="1100" b="0" i="1" smtClean="0">
                                  <a:solidFill>
                                    <a:srgbClr val="800000"/>
                                  </a:solidFill>
                                  <a:latin typeface="Cambria Math" panose="02040503050406030204" pitchFamily="18" charset="0"/>
                                  <a:cs typeface="Arial" pitchFamily="34" charset="0"/>
                                </a:rPr>
                                <m:t>𝑋</m:t>
                              </m:r>
                            </m:e>
                            <m:sub>
                              <m:r>
                                <a:rPr lang="pt-PT" sz="1100" b="0" i="1" smtClean="0">
                                  <a:solidFill>
                                    <a:srgbClr val="800000"/>
                                  </a:solidFill>
                                  <a:latin typeface="Cambria Math" panose="02040503050406030204" pitchFamily="18" charset="0"/>
                                  <a:cs typeface="Arial" pitchFamily="34" charset="0"/>
                                </a:rPr>
                                <m:t>𝑚𝑎𝑥</m:t>
                              </m:r>
                            </m:sub>
                          </m:sSub>
                        </m:den>
                      </m:f>
                    </m:oMath>
                  </m:oMathPara>
                </a14:m>
                <a:endParaRPr lang="en-GB" sz="1100" dirty="0" smtClean="0">
                  <a:solidFill>
                    <a:srgbClr val="800000"/>
                  </a:solidFill>
                  <a:latin typeface="Calibri" pitchFamily="34" charset="0"/>
                  <a:cs typeface="Arial" pitchFamily="34" charset="0"/>
                </a:endParaRPr>
              </a:p>
            </p:txBody>
          </p:sp>
        </mc:Choice>
        <mc:Fallback xmlns="">
          <p:sp>
            <p:nvSpPr>
              <p:cNvPr id="15" name="Rounded Rectangle 14"/>
              <p:cNvSpPr>
                <a:spLocks noRot="1" noChangeAspect="1" noMove="1" noResize="1" noEditPoints="1" noAdjustHandles="1" noChangeArrowheads="1" noChangeShapeType="1" noTextEdit="1"/>
              </p:cNvSpPr>
              <p:nvPr/>
            </p:nvSpPr>
            <p:spPr>
              <a:xfrm>
                <a:off x="5481130" y="919132"/>
                <a:ext cx="2228029" cy="316834"/>
              </a:xfrm>
              <a:prstGeom prst="roundRect">
                <a:avLst>
                  <a:gd name="adj" fmla="val 4604"/>
                </a:avLst>
              </a:prstGeom>
              <a:blipFill rotWithShape="0">
                <a:blip r:embed="rId10"/>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40272032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Fluorescence emission: </a:t>
            </a:r>
            <a:r>
              <a:rPr lang="en-US" dirty="0" smtClean="0"/>
              <a:t>zeta, eta </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96</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187" y="1321548"/>
            <a:ext cx="3332938" cy="215922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187" y="4297918"/>
            <a:ext cx="3332938" cy="215922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61" y="4297918"/>
            <a:ext cx="3332938" cy="215922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61" y="1321549"/>
            <a:ext cx="3332938" cy="2159229"/>
          </a:xfrm>
          <a:prstGeom prst="rect">
            <a:avLst/>
          </a:prstGeom>
        </p:spPr>
      </p:pic>
      <mc:AlternateContent xmlns:mc="http://schemas.openxmlformats.org/markup-compatibility/2006" xmlns:a14="http://schemas.microsoft.com/office/drawing/2010/main">
        <mc:Choice Requires="a14">
          <p:sp>
            <p:nvSpPr>
              <p:cNvPr id="13" name="Rounded Rectangle 12"/>
              <p:cNvSpPr/>
              <p:nvPr/>
            </p:nvSpPr>
            <p:spPr>
              <a:xfrm>
                <a:off x="2405201" y="868569"/>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1100" dirty="0" smtClean="0">
                    <a:solidFill>
                      <a:srgbClr val="800000"/>
                    </a:solidFill>
                    <a:cs typeface="Arial" pitchFamily="34" charset="0"/>
                  </a:rPr>
                  <a:t>Light in </a:t>
                </a:r>
                <a14:m>
                  <m:oMath xmlns:m="http://schemas.openxmlformats.org/officeDocument/2006/math">
                    <m:r>
                      <a:rPr lang="pt-PT" sz="1100" i="1" smtClean="0">
                        <a:solidFill>
                          <a:srgbClr val="800000"/>
                        </a:solidFill>
                        <a:latin typeface="Cambria Math" panose="02040503050406030204" pitchFamily="18" charset="0"/>
                        <a:cs typeface="Arial" pitchFamily="34" charset="0"/>
                      </a:rPr>
                      <m:t>𝜁</m:t>
                    </m:r>
                  </m:oMath>
                </a14:m>
                <a:r>
                  <a:rPr lang="en-GB" sz="1100" dirty="0" smtClean="0">
                    <a:solidFill>
                      <a:srgbClr val="800000"/>
                    </a:solidFill>
                    <a:latin typeface="Calibri" pitchFamily="34" charset="0"/>
                    <a:cs typeface="Arial" pitchFamily="34" charset="0"/>
                  </a:rPr>
                  <a:t> at diaphragm </a:t>
                </a:r>
              </a:p>
            </p:txBody>
          </p:sp>
        </mc:Choice>
        <mc:Fallback xmlns="">
          <p:sp>
            <p:nvSpPr>
              <p:cNvPr id="13" name="Rounded Rectangle 12"/>
              <p:cNvSpPr>
                <a:spLocks noRot="1" noChangeAspect="1" noMove="1" noResize="1" noEditPoints="1" noAdjustHandles="1" noChangeArrowheads="1" noChangeShapeType="1" noTextEdit="1"/>
              </p:cNvSpPr>
              <p:nvPr/>
            </p:nvSpPr>
            <p:spPr>
              <a:xfrm>
                <a:off x="2405201" y="868569"/>
                <a:ext cx="2228029" cy="316834"/>
              </a:xfrm>
              <a:prstGeom prst="roundRect">
                <a:avLst>
                  <a:gd name="adj" fmla="val 4604"/>
                </a:avLst>
              </a:prstGeom>
              <a:blipFill rotWithShape="0">
                <a:blip r:embed="rId7"/>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le 19"/>
              <p:cNvSpPr/>
              <p:nvPr/>
            </p:nvSpPr>
            <p:spPr>
              <a:xfrm>
                <a:off x="2405200" y="3843695"/>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sz="1100" dirty="0" smtClean="0">
                    <a:solidFill>
                      <a:srgbClr val="800000"/>
                    </a:solidFill>
                    <a:cs typeface="Arial" pitchFamily="34" charset="0"/>
                  </a:rPr>
                  <a:t>Light in </a:t>
                </a:r>
                <a14:m>
                  <m:oMath xmlns:m="http://schemas.openxmlformats.org/officeDocument/2006/math">
                    <m:r>
                      <a:rPr lang="pt-PT" sz="1100" b="0" i="1" smtClean="0">
                        <a:solidFill>
                          <a:srgbClr val="800000"/>
                        </a:solidFill>
                        <a:latin typeface="Cambria Math" panose="02040503050406030204" pitchFamily="18" charset="0"/>
                        <a:cs typeface="Arial" pitchFamily="34" charset="0"/>
                      </a:rPr>
                      <m:t>𝜂</m:t>
                    </m:r>
                  </m:oMath>
                </a14:m>
                <a:r>
                  <a:rPr lang="en-GB" sz="1100" dirty="0" smtClean="0">
                    <a:solidFill>
                      <a:srgbClr val="800000"/>
                    </a:solidFill>
                    <a:latin typeface="Calibri" pitchFamily="34" charset="0"/>
                    <a:cs typeface="Arial" pitchFamily="34" charset="0"/>
                  </a:rPr>
                  <a:t> at diaphragm </a:t>
                </a:r>
              </a:p>
            </p:txBody>
          </p:sp>
        </mc:Choice>
        <mc:Fallback xmlns="">
          <p:sp>
            <p:nvSpPr>
              <p:cNvPr id="20" name="Rounded Rectangle 19"/>
              <p:cNvSpPr>
                <a:spLocks noRot="1" noChangeAspect="1" noMove="1" noResize="1" noEditPoints="1" noAdjustHandles="1" noChangeArrowheads="1" noChangeShapeType="1" noTextEdit="1"/>
              </p:cNvSpPr>
              <p:nvPr/>
            </p:nvSpPr>
            <p:spPr>
              <a:xfrm>
                <a:off x="2405200" y="3843695"/>
                <a:ext cx="2228029" cy="316834"/>
              </a:xfrm>
              <a:prstGeom prst="roundRect">
                <a:avLst>
                  <a:gd name="adj" fmla="val 4604"/>
                </a:avLst>
              </a:prstGeom>
              <a:blipFill rotWithShape="0">
                <a:blip r:embed="rId8"/>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21" name="Picture 20"/>
          <p:cNvPicPr>
            <a:picLocks noChangeAspect="1"/>
          </p:cNvPicPr>
          <p:nvPr/>
        </p:nvPicPr>
        <p:blipFill>
          <a:blip r:embed="rId9"/>
          <a:stretch>
            <a:fillRect/>
          </a:stretch>
        </p:blipFill>
        <p:spPr>
          <a:xfrm>
            <a:off x="87169" y="2937462"/>
            <a:ext cx="2224087" cy="1449550"/>
          </a:xfrm>
          <a:prstGeom prst="rect">
            <a:avLst/>
          </a:prstGeom>
        </p:spPr>
      </p:pic>
    </p:spTree>
    <p:extLst>
      <p:ext uri="{BB962C8B-B14F-4D97-AF65-F5344CB8AC3E}">
        <p14:creationId xmlns:p14="http://schemas.microsoft.com/office/powerpoint/2010/main" val="345059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97</a:t>
            </a:fld>
            <a:endParaRPr lang="en-US" dirty="0"/>
          </a:p>
        </p:txBody>
      </p:sp>
      <p:pic>
        <p:nvPicPr>
          <p:cNvPr id="5" name="Picture 4"/>
          <p:cNvPicPr>
            <a:picLocks noChangeAspect="1"/>
          </p:cNvPicPr>
          <p:nvPr/>
        </p:nvPicPr>
        <p:blipFill>
          <a:blip r:embed="rId3"/>
          <a:stretch>
            <a:fillRect/>
          </a:stretch>
        </p:blipFill>
        <p:spPr>
          <a:xfrm>
            <a:off x="0" y="3117334"/>
            <a:ext cx="9001125" cy="2075651"/>
          </a:xfrm>
          <a:prstGeom prst="rect">
            <a:avLst/>
          </a:prstGeom>
        </p:spPr>
      </p:pic>
    </p:spTree>
    <p:extLst>
      <p:ext uri="{BB962C8B-B14F-4D97-AF65-F5344CB8AC3E}">
        <p14:creationId xmlns:p14="http://schemas.microsoft.com/office/powerpoint/2010/main" val="7146170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a:t>
            </a:r>
            <a:r>
              <a:rPr lang="en-US" dirty="0" smtClean="0"/>
              <a:t>Cherenkov emission</a:t>
            </a:r>
            <a:r>
              <a:rPr lang="en-US" dirty="0"/>
              <a:t>: sample</a:t>
            </a:r>
          </a:p>
        </p:txBody>
      </p:sp>
      <p:sp>
        <p:nvSpPr>
          <p:cNvPr id="4" name="Slide Number Placeholder 3"/>
          <p:cNvSpPr>
            <a:spLocks noGrp="1"/>
          </p:cNvSpPr>
          <p:nvPr>
            <p:ph type="sldNum" sz="quarter" idx="12"/>
          </p:nvPr>
        </p:nvSpPr>
        <p:spPr/>
        <p:txBody>
          <a:bodyPr/>
          <a:lstStyle/>
          <a:p>
            <a:fld id="{8745C66F-FC7B-4C52-931F-EAABACA1CBDF}" type="slidenum">
              <a:rPr lang="en-US" smtClean="0"/>
              <a:pPr/>
              <a:t>98</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413" y="1382467"/>
            <a:ext cx="3293015" cy="213336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5634" y="4007911"/>
            <a:ext cx="3293015" cy="21333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994" y="1382467"/>
            <a:ext cx="3293015" cy="2133365"/>
          </a:xfrm>
          <a:prstGeom prst="rect">
            <a:avLst/>
          </a:prstGeom>
        </p:spPr>
      </p:pic>
    </p:spTree>
    <p:extLst>
      <p:ext uri="{BB962C8B-B14F-4D97-AF65-F5344CB8AC3E}">
        <p14:creationId xmlns:p14="http://schemas.microsoft.com/office/powerpoint/2010/main" val="281072266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Cherenkov emission: </a:t>
            </a:r>
            <a:r>
              <a:rPr lang="en-US" dirty="0" smtClean="0"/>
              <a:t>geometry</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99</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7958" y="1166802"/>
            <a:ext cx="3379415" cy="21893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8647" y="1192013"/>
            <a:ext cx="3379415" cy="218933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7958" y="4356339"/>
            <a:ext cx="3379415" cy="218933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0303" y="4427460"/>
            <a:ext cx="3379415" cy="2189339"/>
          </a:xfrm>
          <a:prstGeom prst="rect">
            <a:avLst/>
          </a:prstGeom>
        </p:spPr>
      </p:pic>
      <p:sp>
        <p:nvSpPr>
          <p:cNvPr id="9" name="Rounded Rectangle 8"/>
          <p:cNvSpPr/>
          <p:nvPr/>
        </p:nvSpPr>
        <p:spPr>
          <a:xfrm>
            <a:off x="146333" y="1114085"/>
            <a:ext cx="1537086" cy="36882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solidFill>
                <a:latin typeface="Calibri" pitchFamily="34" charset="0"/>
                <a:cs typeface="Arial" pitchFamily="34" charset="0"/>
              </a:rPr>
              <a:t>Geometry</a:t>
            </a:r>
            <a:endParaRPr lang="en-US" sz="2000" dirty="0">
              <a:solidFill>
                <a:schemeClr val="bg1"/>
              </a:solidFill>
              <a:latin typeface="Calibri" pitchFamily="34" charset="0"/>
              <a:cs typeface="Arial" pitchFamily="34" charset="0"/>
            </a:endParaRPr>
          </a:p>
        </p:txBody>
      </p:sp>
      <p:sp>
        <p:nvSpPr>
          <p:cNvPr id="10" name="Rounded Rectangle 9"/>
          <p:cNvSpPr/>
          <p:nvPr/>
        </p:nvSpPr>
        <p:spPr>
          <a:xfrm>
            <a:off x="1960304" y="884262"/>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Azimuth</a:t>
            </a:r>
            <a:endParaRPr lang="en-GB" sz="1100" dirty="0" smtClean="0">
              <a:solidFill>
                <a:srgbClr val="800000"/>
              </a:solidFill>
              <a:latin typeface="Calibri" pitchFamily="34" charset="0"/>
              <a:cs typeface="Arial" pitchFamily="34" charset="0"/>
            </a:endParaRPr>
          </a:p>
        </p:txBody>
      </p:sp>
      <p:sp>
        <p:nvSpPr>
          <p:cNvPr id="11" name="Rounded Rectangle 10"/>
          <p:cNvSpPr/>
          <p:nvPr/>
        </p:nvSpPr>
        <p:spPr>
          <a:xfrm>
            <a:off x="5790624" y="875179"/>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Zenith</a:t>
            </a:r>
            <a:endParaRPr lang="en-GB" sz="1100" dirty="0" smtClean="0">
              <a:solidFill>
                <a:srgbClr val="800000"/>
              </a:solidFill>
              <a:latin typeface="Calibri" pitchFamily="34" charset="0"/>
              <a:cs typeface="Arial" pitchFamily="34" charset="0"/>
            </a:endParaRPr>
          </a:p>
        </p:txBody>
      </p:sp>
      <p:sp>
        <p:nvSpPr>
          <p:cNvPr id="12" name="Rounded Rectangle 11"/>
          <p:cNvSpPr/>
          <p:nvPr/>
        </p:nvSpPr>
        <p:spPr>
          <a:xfrm>
            <a:off x="1960303" y="3927808"/>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Light at diaphragm</a:t>
            </a:r>
            <a:endParaRPr lang="en-GB" sz="1100" dirty="0" smtClean="0">
              <a:solidFill>
                <a:srgbClr val="800000"/>
              </a:solidFill>
              <a:latin typeface="Calibri" pitchFamily="34" charset="0"/>
              <a:cs typeface="Arial"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0303" y="4372897"/>
            <a:ext cx="3379415" cy="2189339"/>
          </a:xfrm>
          <a:prstGeom prst="rect">
            <a:avLst/>
          </a:prstGeom>
        </p:spPr>
      </p:pic>
    </p:spTree>
    <p:extLst>
      <p:ext uri="{BB962C8B-B14F-4D97-AF65-F5344CB8AC3E}">
        <p14:creationId xmlns:p14="http://schemas.microsoft.com/office/powerpoint/2010/main" val="360214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10425</TotalTime>
  <Words>8939</Words>
  <Application>Microsoft Office PowerPoint</Application>
  <PresentationFormat>On-screen Show (4:3)</PresentationFormat>
  <Paragraphs>1998</Paragraphs>
  <Slides>158</Slides>
  <Notes>158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158</vt:i4>
      </vt:variant>
    </vt:vector>
  </HeadingPairs>
  <TitlesOfParts>
    <vt:vector size="168" baseType="lpstr">
      <vt:lpstr>Arial</vt:lpstr>
      <vt:lpstr>Arial Rounded MT Bold</vt:lpstr>
      <vt:lpstr>Calibri</vt:lpstr>
      <vt:lpstr>Calibri Light</vt:lpstr>
      <vt:lpstr>Cambria Math</vt:lpstr>
      <vt:lpstr>Times New Roman</vt:lpstr>
      <vt:lpstr>Tw Cen MT</vt:lpstr>
      <vt:lpstr>Wingdings</vt:lpstr>
      <vt:lpstr>Office Theme</vt:lpstr>
      <vt:lpstr>Acrobat Document</vt:lpstr>
      <vt:lpstr>Study of the longitudinal and transverse cosmic ray shower profiles  at the Pierre Auger Observatory</vt:lpstr>
      <vt:lpstr>PowerPoint Presentation</vt:lpstr>
      <vt:lpstr>Extensive Air Shower</vt:lpstr>
      <vt:lpstr>How to detect the Extensive air showers?</vt:lpstr>
      <vt:lpstr>The Pierre Auger Observatory</vt:lpstr>
      <vt:lpstr>3D Shower shape</vt:lpstr>
      <vt:lpstr>3D Shower shape</vt:lpstr>
      <vt:lpstr>Auger Surface Detectors</vt:lpstr>
      <vt:lpstr>Muons results in Auger not consistent with models</vt:lpstr>
      <vt:lpstr>Problems in SD</vt:lpstr>
      <vt:lpstr>PowerPoint Presentation</vt:lpstr>
      <vt:lpstr>BinTheSky Framework  and Fluorescence emission</vt:lpstr>
      <vt:lpstr>Direct Cherenkov emission</vt:lpstr>
      <vt:lpstr>BinTheSky in the Auger Offline Framework</vt:lpstr>
      <vt:lpstr>Validation with real Data</vt:lpstr>
      <vt:lpstr>Fluorescence emission: Validation with data</vt:lpstr>
      <vt:lpstr>Direct Cherenkov emission: Validation with data</vt:lpstr>
      <vt:lpstr>Cherenkov Pool: pattern on the ground</vt:lpstr>
      <vt:lpstr>Cherenkov Pool: Lateral density</vt:lpstr>
      <vt:lpstr>3D simulation summary</vt:lpstr>
      <vt:lpstr>PowerPoint Presentation</vt:lpstr>
      <vt:lpstr>Energy Calibration on SD, separating each component</vt:lpstr>
      <vt:lpstr>Slope β comparison with Data </vt:lpstr>
      <vt:lpstr>Attenuation Curves: with CIC method</vt:lpstr>
      <vt:lpstr>Energy estimator</vt:lpstr>
      <vt:lpstr>Energy calibrations: resolutions</vt:lpstr>
      <vt:lpstr>Comparison with data: S38 calibration</vt:lpstr>
      <vt:lpstr>Energy Calibration summary</vt:lpstr>
      <vt:lpstr>PowerPoint Presentation</vt:lpstr>
      <vt:lpstr>LDFs with MARTA (Muon Auger RPC for the Tank Array)</vt:lpstr>
      <vt:lpstr>LDFs with MARTA: β_⟨LDF⟩  vs ⟨β⟩_(event-by-event)</vt:lpstr>
      <vt:lpstr>LDFs with MARTA: ρ_1000 vs β_⟨LDF⟩ </vt:lpstr>
      <vt:lpstr>Xmax from MARTA</vt:lpstr>
      <vt:lpstr>X_max and X_max^μ (from MPD)</vt:lpstr>
      <vt:lpstr>Studies at MARTA summary</vt:lpstr>
      <vt:lpstr>Final Summary and Conclusions</vt:lpstr>
      <vt:lpstr>PowerPoint Presentation</vt:lpstr>
      <vt:lpstr>PowerPoint Presentation</vt:lpstr>
      <vt:lpstr>Backup Slides</vt:lpstr>
      <vt:lpstr>Study of the longitudinal and transverse cosmic ray shower profiles  at the Pierre Auger observatory</vt:lpstr>
      <vt:lpstr>Backup: Auger Data</vt:lpstr>
      <vt:lpstr>The Energy Scale of the Pierre Auger Observatory</vt:lpstr>
      <vt:lpstr>PowerPoint Presentation</vt:lpstr>
      <vt:lpstr>PowerPoint Presentation</vt:lpstr>
      <vt:lpstr>PowerPoint Presentation</vt:lpstr>
      <vt:lpstr>Auger Exposure</vt:lpstr>
      <vt:lpstr>PowerPoint Presentation</vt:lpstr>
      <vt:lpstr>PowerPoint Presentation</vt:lpstr>
      <vt:lpstr>FD Calibration</vt:lpstr>
      <vt:lpstr>Backup: quick review</vt:lpstr>
      <vt:lpstr>PowerPoint Presentation</vt:lpstr>
      <vt:lpstr>Scattering light with the 3D simulation</vt:lpstr>
      <vt:lpstr>Scattering light with the 3D simulation</vt:lpstr>
      <vt:lpstr>Fluorescence and Cherenkov light</vt:lpstr>
      <vt:lpstr>Rayleigh and Mie Scattering</vt:lpstr>
      <vt:lpstr>PowerPoint Presentation</vt:lpstr>
      <vt:lpstr>Light Detected in the Telescope</vt:lpstr>
      <vt:lpstr>FD event</vt:lpstr>
      <vt:lpstr>PowerPoint Presentation</vt:lpstr>
      <vt:lpstr>PowerPoint Presentation</vt:lpstr>
      <vt:lpstr>β parameterization event-by-event for the  total signal </vt:lpstr>
      <vt:lpstr>PowerPoint Presentation</vt:lpstr>
      <vt:lpstr>X_max and X_max^μ</vt:lpstr>
      <vt:lpstr>LDFs with MARTA: ρ_1000 vs β_⟨LDF⟩  for models </vt:lpstr>
      <vt:lpstr>PowerPoint Presentation</vt:lpstr>
      <vt:lpstr>Heitler model</vt:lpstr>
      <vt:lpstr>Modied Heitler model</vt:lpstr>
      <vt:lpstr>PowerPoint Presentation</vt:lpstr>
      <vt:lpstr>X_max and σ(X_max)</vt:lpstr>
      <vt:lpstr>PowerPoint Presentation</vt:lpstr>
      <vt:lpstr>X_max^μ</vt:lpstr>
      <vt:lpstr>PowerPoint Presentation</vt:lpstr>
      <vt:lpstr>PowerPoint Presentation</vt:lpstr>
      <vt:lpstr>Muonic contribution in hybrid events</vt:lpstr>
      <vt:lpstr>Muonic contribution in hybrid events</vt:lpstr>
      <vt:lpstr>Muon counting: Muon scale from very inclined air showers</vt:lpstr>
      <vt:lpstr>Muon counting: Muon fraction from signal shape</vt:lpstr>
      <vt:lpstr>Muon counting: Muon fraction from signal shape</vt:lpstr>
      <vt:lpstr>Muon counting: Muon fraction from signal shape</vt:lpstr>
      <vt:lpstr>How to detect the Extensive air showers?</vt:lpstr>
      <vt:lpstr>Cherenkov Pool: Lateral density</vt:lpstr>
      <vt:lpstr>L width</vt:lpstr>
      <vt:lpstr>PowerPoint Presentation</vt:lpstr>
      <vt:lpstr>Backup: 3D Simulation</vt:lpstr>
      <vt:lpstr>3D Shower shape</vt:lpstr>
      <vt:lpstr>3D Simulation vs standard Offline simulation</vt:lpstr>
      <vt:lpstr>Direct Cherenkov emission</vt:lpstr>
      <vt:lpstr>BinTheSky: In Auger Offline Framework</vt:lpstr>
      <vt:lpstr>3D Simulation</vt:lpstr>
      <vt:lpstr>3D vs standard simulation</vt:lpstr>
      <vt:lpstr>3D vs standard simulation</vt:lpstr>
      <vt:lpstr>Backup Fluorescence emission: sample</vt:lpstr>
      <vt:lpstr>Backup Fluorescence emission: geometry</vt:lpstr>
      <vt:lpstr>Backup Fluorescence emission: reconstruction…</vt:lpstr>
      <vt:lpstr>Backup Fluorescence emission: dEdXmax, USP, L</vt:lpstr>
      <vt:lpstr>Backup Fluorescence emission: zeta, eta </vt:lpstr>
      <vt:lpstr>PowerPoint Presentation</vt:lpstr>
      <vt:lpstr>Backup Cherenkov emission: sample</vt:lpstr>
      <vt:lpstr>Backup Cherenkov emission: geometry</vt:lpstr>
      <vt:lpstr>Backup Cherenkov emission: reconstruction…</vt:lpstr>
      <vt:lpstr>Backup Cherenkov emission: alpha shower</vt:lpstr>
      <vt:lpstr>Backup Cherenkov emission: dEdXmax, USP, L</vt:lpstr>
      <vt:lpstr>Backup Cherenkov emission: zeta, eta </vt:lpstr>
      <vt:lpstr>Backup Cherenkov emission</vt:lpstr>
      <vt:lpstr>Backup Cherenkov Pool:</vt:lpstr>
      <vt:lpstr>Backup: Cherenkov Pool</vt:lpstr>
      <vt:lpstr>Backup: Cherenkov Pool</vt:lpstr>
      <vt:lpstr>Backup: Cherenkov Pool</vt:lpstr>
      <vt:lpstr>PowerPoint Presentation</vt:lpstr>
      <vt:lpstr>Backup Energy Calibration</vt:lpstr>
      <vt:lpstr>A New detector for Muons is very important</vt:lpstr>
      <vt:lpstr>Likelihood </vt:lpstr>
      <vt:lpstr>β parametrization</vt:lpstr>
      <vt:lpstr>β parametrization</vt:lpstr>
      <vt:lpstr>β parametrization Ir/Pr  , sigma S1000</vt:lpstr>
      <vt:lpstr>β parametrization and data</vt:lpstr>
      <vt:lpstr>β parametrization and data</vt:lpstr>
      <vt:lpstr>β parametrization Ir/Pr  , sigma S1000</vt:lpstr>
      <vt:lpstr>CIC: event frequency </vt:lpstr>
      <vt:lpstr>Constante Intensity Cut method:  Intensity curves</vt:lpstr>
      <vt:lpstr>Constante Intensity Cut method:  Intensity plots I</vt:lpstr>
      <vt:lpstr>CIC method: CIC curves</vt:lpstr>
      <vt:lpstr>Attenuation Curves: with CIC method</vt:lpstr>
      <vt:lpstr>Attenuation Curves and Data</vt:lpstr>
      <vt:lpstr>CIC for Proton and Iron</vt:lpstr>
      <vt:lpstr>CIC method: CIC curves</vt:lpstr>
      <vt:lpstr>Energy estimator</vt:lpstr>
      <vt:lpstr>Energy resolution for proton and iron</vt:lpstr>
      <vt:lpstr>Systematic errors vs energy</vt:lpstr>
      <vt:lpstr>Systematic errors vs cos^2 (θ)</vt:lpstr>
      <vt:lpstr>Energy resolution for vertical and inclined events</vt:lpstr>
      <vt:lpstr>Energy calibrations: resolutions vs theta</vt:lpstr>
      <vt:lpstr>Mixture Composition (50%/50% iron proton): CIC curves</vt:lpstr>
      <vt:lpstr>Mixture Composition (50%/50% iron proton): Energy calibration</vt:lpstr>
      <vt:lpstr>Mixture Composition (50%/50% iron proton): energy resolutions</vt:lpstr>
      <vt:lpstr>Mixture Composition (50%/50% iron proton): energy resolutions for θ∈[0,~30°]</vt:lpstr>
      <vt:lpstr>Energy calibration vs data S_1000^total</vt:lpstr>
      <vt:lpstr>Energy calibration vs data S_1000^μ</vt:lpstr>
      <vt:lpstr>Backup MARTA </vt:lpstr>
      <vt:lpstr>LDFs with MARTA: Toy model</vt:lpstr>
      <vt:lpstr>LDFs with MARTA: β_⟨LDF⟩  vs ⟨β⟩_(event-by-event)</vt:lpstr>
      <vt:lpstr>LDFs with MARTA: β_⟨LDF⟩  vs ⟨β⟩_(event-by-event) Fixed [Energy, θ]</vt:lpstr>
      <vt:lpstr>LDFs with MARTA: ρ_1000 , X_max, N_μ Fixed [Energy, θ]</vt:lpstr>
      <vt:lpstr>LDFs with MARTA: ρ_1000 vs β models Fixed [Energy, θ]</vt:lpstr>
      <vt:lpstr>LDFs with MARTA: β_⟨LDF⟩  vs ⟨β⟩_(event-by-event) Continuous [Energy, θ]</vt:lpstr>
      <vt:lpstr>LDFs with MARTA: ρ_1000, X_max  Continuous [Energy, θ]</vt:lpstr>
      <vt:lpstr>LDFs with MARTA: N_μ  Continuous [Energy, θ]</vt:lpstr>
      <vt:lpstr>LDFs with MARTA: with and without Silent stations Fixed [Energy, θ]</vt:lpstr>
      <vt:lpstr>LDFs with Tanks: with and without Silent stations Fixed [Energy, θ]</vt:lpstr>
      <vt:lpstr>X_max from MARTA</vt:lpstr>
      <vt:lpstr>X_max from MARTA</vt:lpstr>
      <vt:lpstr>MARTA (Muon Auger RPC for the Tank Array)</vt:lpstr>
      <vt:lpstr>PowerPoint Presentation</vt:lpstr>
      <vt:lpstr>PowerPoint Presentation</vt:lpstr>
      <vt:lpstr>A few Results</vt:lpstr>
      <vt:lpstr> SDiD: 9721432</vt:lpstr>
      <vt:lpstr> SDiD: 9721432</vt:lpstr>
      <vt:lpstr> SDiD: 9721432</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Joao Espadanal</dc:creator>
  <cp:lastModifiedBy>Joao Espadanal</cp:lastModifiedBy>
  <cp:revision>265</cp:revision>
  <cp:lastPrinted>2015-07-01T12:46:37Z</cp:lastPrinted>
  <dcterms:created xsi:type="dcterms:W3CDTF">2015-06-24T14:16:32Z</dcterms:created>
  <dcterms:modified xsi:type="dcterms:W3CDTF">2015-07-02T20:50:08Z</dcterms:modified>
</cp:coreProperties>
</file>